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7" r:id="rId6"/>
    <p:sldId id="265" r:id="rId7"/>
    <p:sldId id="276" r:id="rId8"/>
    <p:sldId id="278" r:id="rId9"/>
    <p:sldId id="281" r:id="rId10"/>
    <p:sldId id="287" r:id="rId11"/>
    <p:sldId id="285" r:id="rId12"/>
    <p:sldId id="280" r:id="rId13"/>
    <p:sldId id="292" r:id="rId14"/>
    <p:sldId id="284" r:id="rId15"/>
    <p:sldId id="279" r:id="rId16"/>
    <p:sldId id="290" r:id="rId17"/>
    <p:sldId id="283" r:id="rId18"/>
    <p:sldId id="288" r:id="rId19"/>
    <p:sldId id="282" r:id="rId20"/>
    <p:sldId id="286" r:id="rId21"/>
    <p:sldId id="294" r:id="rId22"/>
    <p:sldId id="293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4" autoAdjust="0"/>
    <p:restoredTop sz="94660"/>
  </p:normalViewPr>
  <p:slideViewPr>
    <p:cSldViewPr>
      <p:cViewPr>
        <p:scale>
          <a:sx n="60" d="100"/>
          <a:sy n="60" d="100"/>
        </p:scale>
        <p:origin x="318" y="28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atabricks.com/" TargetMode="External"/><Relationship Id="rId2" Type="http://schemas.openxmlformats.org/officeDocument/2006/relationships/hyperlink" Target="https://docs.microsoft.com/en-us/azure/machine-learning/studio-module-refer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regmamoyac/CIS5560-Proje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tackoverflow/rques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820400" cy="1711037"/>
          </a:xfrm>
        </p:spPr>
        <p:txBody>
          <a:bodyPr>
            <a:normAutofit/>
          </a:bodyPr>
          <a:lstStyle/>
          <a:p>
            <a:r>
              <a:rPr lang="en-US" b="1" dirty="0"/>
              <a:t>Azure ML and Spark ML Analysis of Stack 0verflow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	For R Language Question and Answers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66F74B-A0D9-4844-B433-9558E020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29"/>
            <a:ext cx="10210800" cy="1143000"/>
          </a:xfrm>
        </p:spPr>
        <p:txBody>
          <a:bodyPr>
            <a:noAutofit/>
          </a:bodyPr>
          <a:lstStyle/>
          <a:p>
            <a:r>
              <a:rPr lang="en-US" sz="4400" dirty="0"/>
              <a:t>K-Means Clustering on Azure ML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B6F1A9-1BFE-4E1E-9463-A6378A2268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1726" t="22147" r="27665" b="16380"/>
          <a:stretch/>
        </p:blipFill>
        <p:spPr>
          <a:xfrm>
            <a:off x="247744" y="1146629"/>
            <a:ext cx="6062342" cy="550681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2B46E-C1B5-4DCE-8F84-AAED19B05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086" y="1293812"/>
            <a:ext cx="5715000" cy="42703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Columns used: Id Tag </a:t>
            </a:r>
            <a:r>
              <a:rPr lang="en-US" sz="2800" dirty="0" err="1"/>
              <a:t>OwnerUserId</a:t>
            </a:r>
            <a:r>
              <a:rPr lang="en-US" sz="2800" dirty="0"/>
              <a:t> </a:t>
            </a:r>
            <a:r>
              <a:rPr lang="en-US" sz="2800" dirty="0" err="1"/>
              <a:t>ParentId</a:t>
            </a:r>
            <a:r>
              <a:rPr lang="en-US" sz="2800" dirty="0"/>
              <a:t> Score </a:t>
            </a:r>
            <a:r>
              <a:rPr lang="en-US" sz="2800" dirty="0" err="1"/>
              <a:t>IsAcceptedAnswer</a:t>
            </a:r>
            <a:r>
              <a:rPr lang="en-US" sz="2800" dirty="0"/>
              <a:t> Body Month Day Year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Algorithm: K Means Clustering </a:t>
            </a:r>
          </a:p>
          <a:p>
            <a:pPr lvl="1">
              <a:lnSpc>
                <a:spcPct val="100000"/>
              </a:lnSpc>
            </a:pPr>
            <a:r>
              <a:rPr lang="en-US" sz="2800" dirty="0" err="1"/>
              <a:t>Sinlge</a:t>
            </a:r>
            <a:r>
              <a:rPr lang="en-US" sz="2800" dirty="0"/>
              <a:t> Parameter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Three Centroids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Euclidean Metric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Iterations: 100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Initialization: </a:t>
            </a:r>
            <a:r>
              <a:rPr lang="en-US" sz="2800" dirty="0" err="1"/>
              <a:t>Kmeans</a:t>
            </a:r>
            <a:r>
              <a:rPr lang="en-US" sz="2800" dirty="0"/>
              <a:t>++Fast</a:t>
            </a:r>
          </a:p>
        </p:txBody>
      </p:sp>
    </p:spTree>
    <p:extLst>
      <p:ext uri="{BB962C8B-B14F-4D97-AF65-F5344CB8AC3E}">
        <p14:creationId xmlns:p14="http://schemas.microsoft.com/office/powerpoint/2010/main" val="178659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446D-505E-42A9-96DA-252FDAC8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11049000" cy="1143000"/>
          </a:xfrm>
        </p:spPr>
        <p:txBody>
          <a:bodyPr>
            <a:noAutofit/>
          </a:bodyPr>
          <a:lstStyle/>
          <a:p>
            <a:r>
              <a:rPr lang="en-US" sz="4400" dirty="0"/>
              <a:t>Separation of Clusters for K-Means Clustering on Azure 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3BB9-F8C5-446F-84A4-907500FF8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6600" y="1447800"/>
            <a:ext cx="4343400" cy="4270375"/>
          </a:xfrm>
        </p:spPr>
        <p:txBody>
          <a:bodyPr>
            <a:noAutofit/>
          </a:bodyPr>
          <a:lstStyle/>
          <a:p>
            <a:r>
              <a:rPr lang="en-US" sz="2800" dirty="0"/>
              <a:t>Average Distance from Cluster Center</a:t>
            </a:r>
          </a:p>
          <a:p>
            <a:r>
              <a:rPr lang="en-US" sz="2800" dirty="0"/>
              <a:t>Cluster 0 (Blue) = 2.39367</a:t>
            </a:r>
          </a:p>
          <a:p>
            <a:r>
              <a:rPr lang="en-US" sz="2800" dirty="0"/>
              <a:t>Cluster 1 (Red) = 0.97166</a:t>
            </a:r>
          </a:p>
          <a:p>
            <a:r>
              <a:rPr lang="en-US" sz="2800" dirty="0"/>
              <a:t>Cluster 2  (Green) = 1.41954</a:t>
            </a:r>
          </a:p>
          <a:p>
            <a:r>
              <a:rPr lang="en-US" sz="2800" dirty="0">
                <a:highlight>
                  <a:srgbClr val="808000"/>
                </a:highlight>
              </a:rPr>
              <a:t>The Squared Euclidean Distance =1.028835</a:t>
            </a:r>
          </a:p>
          <a:p>
            <a:r>
              <a:rPr lang="en-US" sz="2800" dirty="0"/>
              <a:t>The lower the value, the closer the prediction is to the actual value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9F127A-4E0E-4427-9125-AA86FCE5FB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8772" t="21981" r="54386" b="21851"/>
          <a:stretch/>
        </p:blipFill>
        <p:spPr>
          <a:xfrm>
            <a:off x="212196" y="1629683"/>
            <a:ext cx="6722004" cy="504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0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02A2-084E-40A2-955A-03288728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Latent Dirichlet Allocation (LDA)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10B7-C9CE-43D4-B9E6-82AB8E229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391400" cy="4648200"/>
          </a:xfrm>
        </p:spPr>
        <p:txBody>
          <a:bodyPr>
            <a:noAutofit/>
          </a:bodyPr>
          <a:lstStyle/>
          <a:p>
            <a:r>
              <a:rPr lang="en-US" sz="2800" dirty="0"/>
              <a:t>Latent Dirichlet Allocation (LDA) is an unsupervised learning model.</a:t>
            </a:r>
          </a:p>
          <a:p>
            <a:r>
              <a:rPr lang="en-US" sz="2800" dirty="0"/>
              <a:t>As a part of natural language, it is a generative statistical model that uses clustering.</a:t>
            </a:r>
          </a:p>
          <a:p>
            <a:r>
              <a:rPr lang="en-US" sz="2800" dirty="0"/>
              <a:t>It allows sets of observations to be explained by unobserved groups that explain why some parts of the data are similar.</a:t>
            </a:r>
          </a:p>
          <a:p>
            <a:r>
              <a:rPr lang="en-US" sz="2800" dirty="0" err="1"/>
              <a:t>Thes</a:t>
            </a:r>
            <a:r>
              <a:rPr lang="en-US" sz="2800" dirty="0"/>
              <a:t> observations will help us predict “</a:t>
            </a:r>
            <a:r>
              <a:rPr lang="en-US" sz="2800" i="1" dirty="0"/>
              <a:t>if an answer submission is acceptable to the question” 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3C0DD-B4C0-4101-B911-619F52C2D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25"/>
          <a:stretch/>
        </p:blipFill>
        <p:spPr>
          <a:xfrm>
            <a:off x="7852229" y="1560025"/>
            <a:ext cx="4191000" cy="484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8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F3F5-A88E-42BC-8D78-6FDE466D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Latent Dirichlet Allocation (LDA) on Databricks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E2911-9EE0-6F4A-828E-6E9F3D63B389}"/>
              </a:ext>
            </a:extLst>
          </p:cNvPr>
          <p:cNvSpPr txBox="1"/>
          <p:nvPr/>
        </p:nvSpPr>
        <p:spPr>
          <a:xfrm>
            <a:off x="838200" y="1981200"/>
            <a:ext cx="1082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 data is being broken into 25 centroids called topics (k=25).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Tag: approximation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err="1"/>
              <a:t>IsAcceptedAnswer</a:t>
            </a:r>
            <a:r>
              <a:rPr lang="en-US" sz="4000" dirty="0"/>
              <a:t>: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The model is breaking the content of body columns in 25 topics. </a:t>
            </a:r>
          </a:p>
        </p:txBody>
      </p:sp>
    </p:spTree>
    <p:extLst>
      <p:ext uri="{BB962C8B-B14F-4D97-AF65-F5344CB8AC3E}">
        <p14:creationId xmlns:p14="http://schemas.microsoft.com/office/powerpoint/2010/main" val="145344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F3F5-A88E-42BC-8D78-6FDE466D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Latent Dirichlet Allocation (LDA) on Databricks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817FD6-A5C8-4DE3-BBDB-E7D82D4B6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1600200"/>
            <a:ext cx="11049000" cy="1984375"/>
          </a:xfrm>
        </p:spPr>
        <p:txBody>
          <a:bodyPr>
            <a:noAutofit/>
          </a:bodyPr>
          <a:lstStyle/>
          <a:p>
            <a:r>
              <a:rPr lang="en-US" sz="2800" dirty="0"/>
              <a:t>The closer the percentage error of zero the closer the predicted topic is to the actual topic value after clustering 25 topics</a:t>
            </a:r>
          </a:p>
          <a:p>
            <a:r>
              <a:rPr lang="en-US" sz="2800" dirty="0"/>
              <a:t>The figure shows body columns with a </a:t>
            </a:r>
            <a:r>
              <a:rPr lang="en-US" sz="2800" dirty="0">
                <a:highlight>
                  <a:srgbClr val="808000"/>
                </a:highlight>
              </a:rPr>
              <a:t>Mean Error Percentage = 4.0%. </a:t>
            </a:r>
          </a:p>
          <a:p>
            <a:endParaRPr lang="en-US" sz="28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28E9D6F-341C-447B-84DB-094DD6CECA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124200"/>
            <a:ext cx="11277599" cy="3596375"/>
          </a:xfrm>
        </p:spPr>
      </p:pic>
    </p:spTree>
    <p:extLst>
      <p:ext uri="{BB962C8B-B14F-4D97-AF65-F5344CB8AC3E}">
        <p14:creationId xmlns:p14="http://schemas.microsoft.com/office/powerpoint/2010/main" val="22312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34A8-8E4E-45E3-97F7-F94DB384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9906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Latent Dirichlet Allocation (LDA) on Azure 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5F80A-9CE7-CF4A-B5B1-AF737B250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27466"/>
            <a:ext cx="6172200" cy="567450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6FD364-A947-284B-AEBB-9081FB940502}"/>
              </a:ext>
            </a:extLst>
          </p:cNvPr>
          <p:cNvSpPr txBox="1"/>
          <p:nvPr/>
        </p:nvSpPr>
        <p:spPr>
          <a:xfrm>
            <a:off x="174171" y="1612216"/>
            <a:ext cx="52360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Model: Latent Dirichlet Allocation (LDA)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HTLM tags were removed using Python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Missing values were processed with ”Clean Missing Text” </a:t>
            </a:r>
          </a:p>
          <a:p>
            <a:r>
              <a:rPr lang="en-US" sz="2800" dirty="0"/>
              <a:t>     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Total number of topics: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Split was done is 50-50</a:t>
            </a:r>
          </a:p>
        </p:txBody>
      </p:sp>
    </p:spTree>
    <p:extLst>
      <p:ext uri="{BB962C8B-B14F-4D97-AF65-F5344CB8AC3E}">
        <p14:creationId xmlns:p14="http://schemas.microsoft.com/office/powerpoint/2010/main" val="247834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34A8-8E4E-45E3-97F7-F94DB384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24329"/>
            <a:ext cx="10210800" cy="1143000"/>
          </a:xfrm>
        </p:spPr>
        <p:txBody>
          <a:bodyPr>
            <a:noAutofit/>
          </a:bodyPr>
          <a:lstStyle/>
          <a:p>
            <a:r>
              <a:rPr lang="en-US" sz="4400" dirty="0"/>
              <a:t>Evaluation for Latent Dirichlet Allocation (LDA) on Azure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1C17-D1B0-421A-94D7-AB45C58B6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393" y="2362200"/>
            <a:ext cx="4343400" cy="4267200"/>
          </a:xfrm>
        </p:spPr>
        <p:txBody>
          <a:bodyPr>
            <a:normAutofit/>
          </a:bodyPr>
          <a:lstStyle/>
          <a:p>
            <a:r>
              <a:rPr lang="en-US" sz="2800" dirty="0"/>
              <a:t>Latent Dirichlet Allocation (LDA) was achieve by clustering 5 topics from the Body features through the LDA Module and Poisson Regression</a:t>
            </a:r>
          </a:p>
          <a:p>
            <a:r>
              <a:rPr lang="en-US" sz="2800" dirty="0"/>
              <a:t>The Body was preprocessed for use in NLP functions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F85E6-DC69-4330-ACCB-3E2988FEA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1828800"/>
            <a:ext cx="7530193" cy="492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4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943E-362F-4385-BBA8-79A0B8AE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896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Error Histogram for Latent Dirichlet Allocation (LDA) on Azure ML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4DE449-D5A0-414F-AF2A-04AE83FE82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366" t="44672" r="67646" b="15956"/>
          <a:stretch/>
        </p:blipFill>
        <p:spPr>
          <a:xfrm>
            <a:off x="152400" y="1600200"/>
            <a:ext cx="7239000" cy="513644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60B9F8-6EEF-445C-B9E4-074853495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3800" y="1752600"/>
            <a:ext cx="4343400" cy="4270375"/>
          </a:xfrm>
        </p:spPr>
        <p:txBody>
          <a:bodyPr>
            <a:noAutofit/>
          </a:bodyPr>
          <a:lstStyle/>
          <a:p>
            <a:r>
              <a:rPr lang="en-US" sz="2800" dirty="0"/>
              <a:t>This error histogram plots compute the error values as the difference between target values and predicted values into 10 Topics/Centroids</a:t>
            </a:r>
          </a:p>
          <a:p>
            <a:r>
              <a:rPr lang="en-US" sz="2800" dirty="0"/>
              <a:t>The higher the frequency the closer to zero error occurs</a:t>
            </a:r>
          </a:p>
          <a:p>
            <a:r>
              <a:rPr lang="en-US" sz="2800" dirty="0">
                <a:highlight>
                  <a:srgbClr val="808000"/>
                </a:highlight>
              </a:rPr>
              <a:t>Mean Error Percentage= 3.18%</a:t>
            </a:r>
          </a:p>
        </p:txBody>
      </p:sp>
    </p:spTree>
    <p:extLst>
      <p:ext uri="{BB962C8B-B14F-4D97-AF65-F5344CB8AC3E}">
        <p14:creationId xmlns:p14="http://schemas.microsoft.com/office/powerpoint/2010/main" val="222590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9DC3-0C9E-4684-BA66-5C0C6E8A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52400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D037-79ED-4821-BBE4-B9DC71FA6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53000" cy="4651375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/>
              <a:t>Microsoft Azure ML</a:t>
            </a:r>
          </a:p>
          <a:p>
            <a:r>
              <a:rPr lang="en-US" sz="3500" dirty="0" err="1"/>
              <a:t>Kmeans</a:t>
            </a:r>
            <a:endParaRPr lang="en-US" sz="3500" dirty="0"/>
          </a:p>
          <a:p>
            <a:pPr lvl="2"/>
            <a:r>
              <a:rPr lang="en-US" sz="3500" dirty="0">
                <a:highlight>
                  <a:srgbClr val="808000"/>
                </a:highlight>
              </a:rPr>
              <a:t>The Squared Euclidean Distance =1.028835</a:t>
            </a:r>
          </a:p>
          <a:p>
            <a:pPr lvl="2"/>
            <a:r>
              <a:rPr lang="en-US" sz="3500" dirty="0"/>
              <a:t>Centroids=3</a:t>
            </a:r>
          </a:p>
          <a:p>
            <a:r>
              <a:rPr lang="en-US" sz="3500" dirty="0"/>
              <a:t>Latent Dirichlet Allocation (LDA)</a:t>
            </a:r>
          </a:p>
          <a:p>
            <a:pPr lvl="1"/>
            <a:r>
              <a:rPr lang="en-US" sz="3500" dirty="0">
                <a:highlight>
                  <a:srgbClr val="808000"/>
                </a:highlight>
              </a:rPr>
              <a:t>Mean Error Percentage= 3.18%</a:t>
            </a:r>
          </a:p>
          <a:p>
            <a:pPr lvl="1"/>
            <a:r>
              <a:rPr lang="en-US" sz="3500" dirty="0"/>
              <a:t>Topic Clusters=10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77212-CFBF-4E0B-91AA-3C2E2D7AF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181600" cy="457517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err="1"/>
              <a:t>DataBricks</a:t>
            </a:r>
            <a:endParaRPr lang="en-US" sz="3600" dirty="0"/>
          </a:p>
          <a:p>
            <a:r>
              <a:rPr lang="en-US" sz="3600" dirty="0"/>
              <a:t>K-Means </a:t>
            </a:r>
          </a:p>
          <a:p>
            <a:pPr lvl="1"/>
            <a:r>
              <a:rPr lang="en-US" sz="3600" dirty="0">
                <a:highlight>
                  <a:srgbClr val="808000"/>
                </a:highlight>
              </a:rPr>
              <a:t>Squared Euclidean Distance= 0.7681</a:t>
            </a:r>
          </a:p>
          <a:p>
            <a:pPr lvl="1"/>
            <a:r>
              <a:rPr lang="en-US" sz="3600" dirty="0"/>
              <a:t>Centroids=2</a:t>
            </a:r>
          </a:p>
          <a:p>
            <a:r>
              <a:rPr lang="en-US" sz="3600" dirty="0"/>
              <a:t>Latent Dirichlet Allocation (LDA)</a:t>
            </a:r>
          </a:p>
          <a:p>
            <a:pPr lvl="1"/>
            <a:r>
              <a:rPr lang="en-US" sz="3600" dirty="0">
                <a:highlight>
                  <a:srgbClr val="808000"/>
                </a:highlight>
              </a:rPr>
              <a:t>Mean Error Percentage = 4.0%.</a:t>
            </a:r>
          </a:p>
          <a:p>
            <a:pPr lvl="1"/>
            <a:r>
              <a:rPr lang="en-US" sz="3600" dirty="0"/>
              <a:t>Topic Clusters=25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757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FF47C5-B040-48AC-AC35-48900575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96C58-9438-41D4-A016-E7F27AEE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Martens, J. (n.d.). Azure Machine Learning Studio 	Algorithm and Module Reference. Retrieved 	April/May, 2018, from </a:t>
            </a:r>
            <a:r>
              <a:rPr lang="en-US" sz="3500" dirty="0">
                <a:hlinkClick r:id="rId2"/>
              </a:rPr>
              <a:t>https://docs.microsoft.com/en-us/azure/machine-learning/studio-module-reference</a:t>
            </a:r>
            <a:endParaRPr lang="en-US" sz="3500" dirty="0"/>
          </a:p>
          <a:p>
            <a:r>
              <a:rPr lang="en-US" sz="3500" dirty="0" err="1"/>
              <a:t>Community,D.B</a:t>
            </a:r>
            <a:r>
              <a:rPr lang="en-US" sz="3500" dirty="0"/>
              <a:t>. Welcome to Databricks. Documentation. Retrieved May 7, 2018, from 	</a:t>
            </a:r>
            <a:r>
              <a:rPr lang="en-US" sz="3500" dirty="0">
                <a:hlinkClick r:id="rId3"/>
              </a:rPr>
              <a:t>https://docs.databricks.com/</a:t>
            </a:r>
            <a:endParaRPr lang="en-US" sz="3500" dirty="0"/>
          </a:p>
          <a:p>
            <a:r>
              <a:rPr lang="en-US" sz="3500" dirty="0" err="1"/>
              <a:t>Github</a:t>
            </a:r>
            <a:endParaRPr lang="en-US" sz="3500" dirty="0"/>
          </a:p>
          <a:p>
            <a:r>
              <a:rPr lang="en-US" sz="3500" dirty="0">
                <a:hlinkClick r:id="rId4"/>
              </a:rPr>
              <a:t>https://github.com/gregmamoyac/CIS5560-Project</a:t>
            </a:r>
            <a:r>
              <a:rPr lang="en-US" sz="3500" dirty="0"/>
              <a:t>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5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5FC1-DE72-485C-B656-0750EEE5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The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E944-276F-4AEA-9320-1BBC4E29B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11963400" cy="4267200"/>
          </a:xfrm>
        </p:spPr>
        <p:txBody>
          <a:bodyPr>
            <a:noAutofit/>
          </a:bodyPr>
          <a:lstStyle/>
          <a:p>
            <a:pPr lvl="1"/>
            <a:r>
              <a:rPr lang="en-US" sz="3000" dirty="0"/>
              <a:t>What is </a:t>
            </a:r>
            <a:r>
              <a:rPr lang="en-US" sz="3000" dirty="0" err="1"/>
              <a:t>StackOverflow</a:t>
            </a:r>
            <a:r>
              <a:rPr lang="en-US" sz="3000" dirty="0"/>
              <a:t>?</a:t>
            </a:r>
          </a:p>
          <a:p>
            <a:pPr lvl="2"/>
            <a:r>
              <a:rPr lang="en-US" sz="3000" dirty="0"/>
              <a:t>Stack Overflow is a question and answer site for professional and enthusiast programmers. It's built and run by you as part of the Stack Exchange network of Q&amp;A sites.</a:t>
            </a:r>
          </a:p>
          <a:p>
            <a:pPr lvl="1"/>
            <a:r>
              <a:rPr lang="en-US" sz="3000" dirty="0"/>
              <a:t>What is our idea?</a:t>
            </a:r>
          </a:p>
          <a:p>
            <a:pPr lvl="2"/>
            <a:r>
              <a:rPr lang="en-US" sz="3000" dirty="0"/>
              <a:t>Our idea is to train, test, and evaluate ML models to predict</a:t>
            </a:r>
          </a:p>
          <a:p>
            <a:pPr marL="685800" lvl="2" indent="0">
              <a:buNone/>
            </a:pPr>
            <a:r>
              <a:rPr lang="en-US" sz="3600" dirty="0"/>
              <a:t> “</a:t>
            </a:r>
            <a:r>
              <a:rPr lang="en-US" sz="3600" i="1" dirty="0"/>
              <a:t>if an answer submission is acceptable to the question” </a:t>
            </a:r>
          </a:p>
          <a:p>
            <a:pPr lvl="1"/>
            <a:r>
              <a:rPr lang="en-US" sz="3000" dirty="0"/>
              <a:t>What are our Machine Learning Algorithms?</a:t>
            </a:r>
          </a:p>
          <a:p>
            <a:pPr lvl="2"/>
            <a:r>
              <a:rPr lang="en-US" sz="3600" dirty="0"/>
              <a:t>K-Means Clustering </a:t>
            </a:r>
          </a:p>
          <a:p>
            <a:pPr lvl="2"/>
            <a:r>
              <a:rPr lang="en-US" sz="3600" dirty="0"/>
              <a:t>Latent Dirichlet Allocation (LDA)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9795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Answer Portion…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906000" cy="1143000"/>
          </a:xfrm>
        </p:spPr>
        <p:txBody>
          <a:bodyPr>
            <a:noAutofit/>
          </a:bodyPr>
          <a:lstStyle/>
          <a:p>
            <a:r>
              <a:rPr lang="en-US" sz="5400" dirty="0"/>
              <a:t>Data Source and Data Size</a:t>
            </a:r>
            <a:endParaRPr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828800"/>
            <a:ext cx="10668000" cy="4267200"/>
          </a:xfrm>
        </p:spPr>
        <p:txBody>
          <a:bodyPr>
            <a:noAutofit/>
          </a:bodyPr>
          <a:lstStyle/>
          <a:p>
            <a:r>
              <a:rPr lang="en-US" sz="4400" dirty="0"/>
              <a:t>R language questions from Stack Overflow</a:t>
            </a:r>
          </a:p>
          <a:p>
            <a:r>
              <a:rPr lang="en-US" sz="4400" dirty="0"/>
              <a:t>R language answers from Stack Overflow</a:t>
            </a:r>
          </a:p>
          <a:p>
            <a:r>
              <a:rPr lang="en-US" sz="4400" dirty="0"/>
              <a:t>Question and answer tags </a:t>
            </a:r>
            <a:endParaRPr lang="en-US" sz="4400" dirty="0">
              <a:hlinkClick r:id="rId2"/>
            </a:endParaRPr>
          </a:p>
          <a:p>
            <a:pPr lvl="1"/>
            <a:r>
              <a:rPr lang="en-US" sz="4400" u="sng" dirty="0">
                <a:hlinkClick r:id="rId2"/>
              </a:rPr>
              <a:t>https://www.kaggle.com/stackoverflow/rquestions</a:t>
            </a:r>
            <a:endParaRPr lang="en-US" sz="4400" dirty="0"/>
          </a:p>
          <a:p>
            <a:pPr lvl="1"/>
            <a:r>
              <a:rPr lang="en-US" sz="4400" dirty="0"/>
              <a:t>Memory size: 2GB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C408-1C83-4BEF-8AE3-1FECC578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7629"/>
            <a:ext cx="10668000" cy="1143000"/>
          </a:xfrm>
        </p:spPr>
        <p:txBody>
          <a:bodyPr>
            <a:noAutofit/>
          </a:bodyPr>
          <a:lstStyle/>
          <a:p>
            <a:r>
              <a:rPr lang="en-US" sz="4800" dirty="0"/>
              <a:t>H/W Experimental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224A-B076-436F-ADBF-1AC841D9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8800"/>
            <a:ext cx="109728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 err="1"/>
              <a:t>DataBricks</a:t>
            </a:r>
            <a:r>
              <a:rPr lang="en-US" sz="4000" dirty="0"/>
              <a:t> Community</a:t>
            </a:r>
          </a:p>
          <a:p>
            <a:pPr lvl="1"/>
            <a:r>
              <a:rPr lang="en-US" sz="4000" dirty="0"/>
              <a:t>Execution: Single Node</a:t>
            </a:r>
          </a:p>
          <a:p>
            <a:pPr lvl="1"/>
            <a:r>
              <a:rPr lang="en-US" sz="4000" dirty="0"/>
              <a:t>Max Storage 6 GB Memory</a:t>
            </a:r>
          </a:p>
          <a:p>
            <a:pPr lvl="1"/>
            <a:r>
              <a:rPr lang="en-US" sz="4000" dirty="0"/>
              <a:t>Databricks Runtime Version 4.0 </a:t>
            </a:r>
          </a:p>
          <a:p>
            <a:pPr lvl="3"/>
            <a:r>
              <a:rPr lang="en-US" sz="4000" dirty="0"/>
              <a:t>Includes Apache Spark 2.3.0, Scala 2.11</a:t>
            </a:r>
          </a:p>
          <a:p>
            <a:r>
              <a:rPr lang="en-US" sz="4000" dirty="0"/>
              <a:t>Microsoft Azure ML Studio</a:t>
            </a:r>
          </a:p>
          <a:p>
            <a:pPr lvl="1"/>
            <a:r>
              <a:rPr lang="en-US" sz="4000" dirty="0"/>
              <a:t>Execution: Single Node</a:t>
            </a:r>
          </a:p>
          <a:p>
            <a:pPr lvl="1"/>
            <a:r>
              <a:rPr lang="en-US" sz="4000" dirty="0"/>
              <a:t>Max storage space: 10 GB Memory</a:t>
            </a:r>
          </a:p>
          <a:p>
            <a:pPr lvl="1"/>
            <a:r>
              <a:rPr lang="en-US" sz="4000" dirty="0"/>
              <a:t>Compute Resource Type:</a:t>
            </a:r>
          </a:p>
          <a:p>
            <a:pPr lvl="2"/>
            <a:r>
              <a:rPr lang="en-US" sz="4000" dirty="0"/>
              <a:t>The Machine Learning service is a multitenant service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7361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B889-7A8E-436F-BCD9-C8E76B0E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304800"/>
            <a:ext cx="9144000" cy="1143000"/>
          </a:xfrm>
        </p:spPr>
        <p:txBody>
          <a:bodyPr>
            <a:normAutofit/>
          </a:bodyPr>
          <a:lstStyle/>
          <a:p>
            <a:r>
              <a:rPr lang="en-US" sz="4800" dirty="0"/>
              <a:t>K-Means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83FD-E9A1-4E5E-9720-A7192ABA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5638800" cy="4267200"/>
          </a:xfrm>
        </p:spPr>
        <p:txBody>
          <a:bodyPr>
            <a:noAutofit/>
          </a:bodyPr>
          <a:lstStyle/>
          <a:p>
            <a:r>
              <a:rPr lang="en-US" sz="2800" i="1" dirty="0"/>
              <a:t>K</a:t>
            </a:r>
            <a:r>
              <a:rPr lang="en-US" sz="2800" dirty="0"/>
              <a:t>-means clustering is a type of unsupervised learning, which is used when you have unlabeled data.</a:t>
            </a:r>
          </a:p>
          <a:p>
            <a:r>
              <a:rPr lang="en-US" sz="2800" dirty="0"/>
              <a:t>The goal of this algorithm is to find groups in the data, with the number of groups represented by the variable </a:t>
            </a:r>
            <a:r>
              <a:rPr lang="en-US" sz="2800" i="1" dirty="0"/>
              <a:t>K</a:t>
            </a:r>
            <a:r>
              <a:rPr lang="en-US" sz="2800" dirty="0"/>
              <a:t>.</a:t>
            </a:r>
          </a:p>
          <a:p>
            <a:r>
              <a:rPr lang="en-US" sz="2800" dirty="0"/>
              <a:t>Data points are clustered based on feature similarity.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FD7B1C-42E4-4871-9D94-63BCEC1B2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5" t="33325" r="51875" b="24432"/>
          <a:stretch/>
        </p:blipFill>
        <p:spPr>
          <a:xfrm>
            <a:off x="6096000" y="1905000"/>
            <a:ext cx="5839325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9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A54B-B08B-4B9E-9D10-8B809583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29" y="0"/>
            <a:ext cx="10515600" cy="1143000"/>
          </a:xfrm>
        </p:spPr>
        <p:txBody>
          <a:bodyPr>
            <a:noAutofit/>
          </a:bodyPr>
          <a:lstStyle/>
          <a:p>
            <a:r>
              <a:rPr lang="en-US" sz="4400" dirty="0"/>
              <a:t>K-Means Clustering on Databricks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69E2-D16D-4D57-850B-74F405BE7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29" y="1452297"/>
            <a:ext cx="11201400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Two centroids were used in to build the model by setting </a:t>
            </a:r>
            <a:r>
              <a:rPr lang="en-US" sz="3200" dirty="0" err="1"/>
              <a:t>knum</a:t>
            </a:r>
            <a:r>
              <a:rPr lang="en-US" sz="3200" dirty="0"/>
              <a:t>=2, equal to two cluster centers</a:t>
            </a:r>
          </a:p>
          <a:p>
            <a:r>
              <a:rPr lang="en-US" sz="3200" dirty="0" err="1"/>
              <a:t>StringIndexer</a:t>
            </a:r>
            <a:r>
              <a:rPr lang="en-US" sz="3200" dirty="0"/>
              <a:t> was used to index the feature, </a:t>
            </a:r>
            <a:r>
              <a:rPr lang="en-US" sz="3200" dirty="0" err="1"/>
              <a:t>IsAccepted</a:t>
            </a:r>
            <a:r>
              <a:rPr lang="en-US" sz="3200" dirty="0"/>
              <a:t> before transformation was called</a:t>
            </a:r>
          </a:p>
          <a:p>
            <a:r>
              <a:rPr lang="en-US" sz="3200" dirty="0" err="1"/>
              <a:t>ClusteringEvaluator</a:t>
            </a:r>
            <a:r>
              <a:rPr lang="en-US" sz="3200" dirty="0"/>
              <a:t>  was imported to evaluate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D3D8B8-C28E-4D79-9BA9-BD7E5E67A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52380"/>
              </p:ext>
            </p:extLst>
          </p:nvPr>
        </p:nvGraphicFramePr>
        <p:xfrm>
          <a:off x="330200" y="4419600"/>
          <a:ext cx="11023600" cy="2077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00">
                  <a:extLst>
                    <a:ext uri="{9D8B030D-6E8A-4147-A177-3AD203B41FA5}">
                      <a16:colId xmlns:a16="http://schemas.microsoft.com/office/drawing/2014/main" val="1121159578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299770189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1704812844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3213633690"/>
                    </a:ext>
                  </a:extLst>
                </a:gridCol>
              </a:tblGrid>
              <a:tr h="692379">
                <a:tc>
                  <a:txBody>
                    <a:bodyPr/>
                    <a:lstStyle/>
                    <a:p>
                      <a:r>
                        <a:rPr lang="en-US" sz="2800" dirty="0"/>
                        <a:t>Cluster Center: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25840"/>
                  </a:ext>
                </a:extLst>
              </a:tr>
              <a:tr h="692379">
                <a:tc>
                  <a:txBody>
                    <a:bodyPr/>
                    <a:lstStyle/>
                    <a:p>
                      <a:r>
                        <a:rPr lang="en-US" sz="2800" dirty="0"/>
                        <a:t>3.46914131e+06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3.70142698e+07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1.59308163e+00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4.67536876e-01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5260"/>
                  </a:ext>
                </a:extLst>
              </a:tr>
              <a:tr h="692379">
                <a:tc>
                  <a:txBody>
                    <a:bodyPr/>
                    <a:lstStyle/>
                    <a:p>
                      <a:r>
                        <a:rPr lang="en-US" sz="2800" dirty="0"/>
                        <a:t>1.49612531e+06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1.62056550e+07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4.69450501e+00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4.14542898e-01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49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9E18EE-3715-40AD-AA0F-C42EE5AC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10287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Clustering Results Based for K-Means Clustering on Databricks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1EFB7-7281-446C-BB22-DB652A2215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976" t="32608" r="25802" b="10870"/>
          <a:stretch/>
        </p:blipFill>
        <p:spPr>
          <a:xfrm>
            <a:off x="76200" y="1676400"/>
            <a:ext cx="9349154" cy="50292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C3CA1D-D346-49D9-A112-A5A9B87D1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0" y="1600200"/>
            <a:ext cx="2362200" cy="1600200"/>
          </a:xfrm>
        </p:spPr>
        <p:txBody>
          <a:bodyPr>
            <a:noAutofit/>
          </a:bodyPr>
          <a:lstStyle/>
          <a:p>
            <a:r>
              <a:rPr lang="en-US" sz="3200" dirty="0"/>
              <a:t>This table shows the each the features and values of the similar points  each of  the two clusters</a:t>
            </a:r>
          </a:p>
        </p:txBody>
      </p:sp>
    </p:spTree>
    <p:extLst>
      <p:ext uri="{BB962C8B-B14F-4D97-AF65-F5344CB8AC3E}">
        <p14:creationId xmlns:p14="http://schemas.microsoft.com/office/powerpoint/2010/main" val="38895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3313-EACB-4726-AB8F-F68C095B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905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/>
              <a:t>Prediction Results Based for K-Means Clustering on Databricks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6040EF-B1A1-4A73-A3BB-B5F28BE98D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747" t="28222" r="57625" b="9561"/>
          <a:stretch/>
        </p:blipFill>
        <p:spPr>
          <a:xfrm>
            <a:off x="152400" y="1295400"/>
            <a:ext cx="6172200" cy="550065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F18ACE-9706-47E2-B725-AA34A4660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309914"/>
            <a:ext cx="5410200" cy="4270375"/>
          </a:xfrm>
        </p:spPr>
        <p:txBody>
          <a:bodyPr>
            <a:noAutofit/>
          </a:bodyPr>
          <a:lstStyle/>
          <a:p>
            <a:r>
              <a:rPr lang="en-US" sz="3000" dirty="0"/>
              <a:t>The prediction model clustered non-unique features like Month, Day, Year, Tag, </a:t>
            </a:r>
            <a:r>
              <a:rPr lang="en-US" sz="3000" dirty="0" err="1"/>
              <a:t>OwnerUserID</a:t>
            </a:r>
            <a:r>
              <a:rPr lang="en-US" sz="3000" dirty="0"/>
              <a:t>, and Score</a:t>
            </a:r>
          </a:p>
          <a:p>
            <a:r>
              <a:rPr lang="en-US" sz="3000" dirty="0"/>
              <a:t>The following results uses these key features to model </a:t>
            </a:r>
            <a:r>
              <a:rPr lang="en-US" sz="3000" i="1" dirty="0"/>
              <a:t>if the answer is acceptable </a:t>
            </a:r>
            <a:r>
              <a:rPr lang="en-US" sz="3000" dirty="0"/>
              <a:t>based on actual and predicted</a:t>
            </a:r>
            <a:r>
              <a:rPr lang="en-US" sz="3000" i="1" dirty="0"/>
              <a:t>.</a:t>
            </a:r>
          </a:p>
          <a:p>
            <a:r>
              <a:rPr lang="en-US" sz="3000" dirty="0">
                <a:highlight>
                  <a:srgbClr val="808000"/>
                </a:highlight>
              </a:rPr>
              <a:t>Squared Euclidean Distance= 0.7681</a:t>
            </a:r>
          </a:p>
          <a:p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275333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C450-45D2-4CCC-B05B-BD7BBC5B1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10134600" cy="1143000"/>
          </a:xfrm>
        </p:spPr>
        <p:txBody>
          <a:bodyPr>
            <a:noAutofit/>
          </a:bodyPr>
          <a:lstStyle/>
          <a:p>
            <a:r>
              <a:rPr lang="en-US" sz="4400" dirty="0"/>
              <a:t>K-Means Clustering on Azure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3ABC0-4EDF-458B-AA38-168579B62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47800"/>
            <a:ext cx="10439400" cy="5105400"/>
          </a:xfrm>
        </p:spPr>
        <p:txBody>
          <a:bodyPr>
            <a:noAutofit/>
          </a:bodyPr>
          <a:lstStyle/>
          <a:p>
            <a:r>
              <a:rPr lang="en-US" sz="3200" dirty="0"/>
              <a:t>Three centroid were used in K-Means Clustering Module to build the model.</a:t>
            </a:r>
          </a:p>
          <a:p>
            <a:pPr lvl="1"/>
            <a:r>
              <a:rPr lang="en-US" sz="3200" dirty="0"/>
              <a:t>Each of the cluster centers provided metric for distance from the center.</a:t>
            </a:r>
          </a:p>
          <a:p>
            <a:r>
              <a:rPr lang="en-US" sz="3200" dirty="0"/>
              <a:t>The graph was visualized on PCA1 and PCA 2 Axis</a:t>
            </a:r>
          </a:p>
          <a:p>
            <a:r>
              <a:rPr lang="en-US" sz="3200" dirty="0"/>
              <a:t>Principal Component 1 axis is the combined set of features that captures the most variance in the model</a:t>
            </a:r>
          </a:p>
          <a:p>
            <a:r>
              <a:rPr lang="en-US" sz="3200" dirty="0"/>
              <a:t>Principal Component 2 axis represents some combined set of features that is orthogonal to the first component and that adds the next most information to the chart.</a:t>
            </a:r>
          </a:p>
        </p:txBody>
      </p:sp>
    </p:spTree>
    <p:extLst>
      <p:ext uri="{BB962C8B-B14F-4D97-AF65-F5344CB8AC3E}">
        <p14:creationId xmlns:p14="http://schemas.microsoft.com/office/powerpoint/2010/main" val="36023573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purl.org/dc/terms/"/>
    <ds:schemaRef ds:uri="http://purl.org/dc/dcmitype/"/>
    <ds:schemaRef ds:uri="4873beb7-5857-4685-be1f-d57550cc96cc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2805</TotalTime>
  <Words>934</Words>
  <Application>Microsoft Office PowerPoint</Application>
  <PresentationFormat>Widescreen</PresentationFormat>
  <Paragraphs>121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Candara</vt:lpstr>
      <vt:lpstr>Consolas</vt:lpstr>
      <vt:lpstr>Tech Computer 16x9</vt:lpstr>
      <vt:lpstr>Azure ML and Spark ML Analysis of Stack 0verflow</vt:lpstr>
      <vt:lpstr>The Scenario</vt:lpstr>
      <vt:lpstr>Data Source and Data Size</vt:lpstr>
      <vt:lpstr>H/W Experimental Specifications</vt:lpstr>
      <vt:lpstr>K-Means Clustering </vt:lpstr>
      <vt:lpstr>K-Means Clustering on Databricks</vt:lpstr>
      <vt:lpstr>Clustering Results Based for K-Means Clustering on Databricks</vt:lpstr>
      <vt:lpstr>Prediction Results Based for K-Means Clustering on Databricks</vt:lpstr>
      <vt:lpstr>K-Means Clustering on Azure ML</vt:lpstr>
      <vt:lpstr>K-Means Clustering on Azure ML</vt:lpstr>
      <vt:lpstr>Separation of Clusters for K-Means Clustering on Azure ML</vt:lpstr>
      <vt:lpstr>Latent Dirichlet Allocation (LDA)</vt:lpstr>
      <vt:lpstr>Latent Dirichlet Allocation (LDA) on Databricks</vt:lpstr>
      <vt:lpstr>Latent Dirichlet Allocation (LDA) on Databricks</vt:lpstr>
      <vt:lpstr>Latent Dirichlet Allocation (LDA) on Azure ML</vt:lpstr>
      <vt:lpstr>Evaluation for Latent Dirichlet Allocation (LDA) on Azure ML</vt:lpstr>
      <vt:lpstr>Error Histogram for Latent Dirichlet Allocation (LDA) on Azure ML</vt:lpstr>
      <vt:lpstr>Conclusion </vt:lpstr>
      <vt:lpstr>References</vt:lpstr>
      <vt:lpstr>Question and Answer Portion…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ML and Spark ML Analysis of Stack Flow Q&amp;A</dc:title>
  <dc:creator>Gregory Mamoyac</dc:creator>
  <cp:lastModifiedBy>Gregory Mamoyac</cp:lastModifiedBy>
  <cp:revision>43</cp:revision>
  <dcterms:created xsi:type="dcterms:W3CDTF">2018-05-01T21:03:19Z</dcterms:created>
  <dcterms:modified xsi:type="dcterms:W3CDTF">2018-05-08T04:58:02Z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