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4" d="100"/>
          <a:sy n="14" d="100"/>
        </p:scale>
        <p:origin x="300" y="210"/>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pt>
  </dgm:ptLst>
  <dgm:cxnLst>
    <dgm:cxn modelId="{12E1A9E1-0E2B-4599-8D03-2A69A1547115}" type="presOf" srcId="{425AB2E9-3568-4939-AD20-F42726F09D02}" destId="{4351CFC8-37EC-494B-A841-287649776134}"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D1A9DB5-1C9C-49C3-BD87-493A446BB1F3}" type="datetime1">
              <a:rPr lang="en-US" smtClean="0"/>
              <a:t>3/22/2018</a:t>
            </a:fld>
            <a:endParaRPr lang="en-US"/>
          </a:p>
        </p:txBody>
      </p:sp>
      <p:sp>
        <p:nvSpPr>
          <p:cNvPr id="4" name="Footer Placeholder 3"/>
          <p:cNvSpPr>
            <a:spLocks noGrp="1"/>
          </p:cNvSpPr>
          <p:nvPr>
            <p:ph type="ftr" sz="quarter" idx="11"/>
          </p:nvPr>
        </p:nvSpPr>
        <p:spPr/>
        <p:txBody>
          <a:bodyPr/>
          <a:lstStyle/>
          <a:p>
            <a:r>
              <a:rPr lang="en-US"/>
              <a:t>2018 Stanford Global WiDS Conference, CSULA</a:t>
            </a:r>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BF10F198-2598-42B2-B5B1-A5A898C24393}" type="datetime1">
              <a:rPr lang="en-US" smtClean="0"/>
              <a:t>3/22/2018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2018 Stanford Global WiDS Conference, CSULA</a:t>
            </a:r>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hf sldNum="0" hdr="0" dt="0"/>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jpg"/><Relationship Id="rId5" Type="http://schemas.openxmlformats.org/officeDocument/2006/relationships/diagramColors" Target="../diagrams/colors1.xml"/><Relationship Id="rId10" Type="http://schemas.openxmlformats.org/officeDocument/2006/relationships/image" Target="../media/image4.jpg"/><Relationship Id="rId4" Type="http://schemas.openxmlformats.org/officeDocument/2006/relationships/diagramQuickStyle" Target="../diagrams/quickStyle1.xml"/><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34703656" cy="3779753"/>
          </a:xfrm>
        </p:spPr>
        <p:txBody>
          <a:bodyPr>
            <a:normAutofit/>
          </a:bodyPr>
          <a:lstStyle/>
          <a:p>
            <a:pPr algn="ctr"/>
            <a:r>
              <a:rPr lang="en-US" sz="7200" b="1" dirty="0">
                <a:latin typeface="Times New Roman" panose="02020603050405020304" pitchFamily="18" charset="0"/>
                <a:cs typeface="Times New Roman" panose="02020603050405020304" pitchFamily="18" charset="0"/>
              </a:rPr>
              <a:t>Hadoop Big Data Analysis of Los Angeles Police Department (LAPD) Activity with</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Demographic and Socio-economic Implications</a:t>
            </a:r>
            <a:br>
              <a:rPr lang="en-US" sz="4800" b="1"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23" name="Text Placeholder 22"/>
          <p:cNvSpPr>
            <a:spLocks noGrp="1"/>
          </p:cNvSpPr>
          <p:nvPr>
            <p:ph type="body" sz="quarter" idx="36"/>
          </p:nvPr>
        </p:nvSpPr>
        <p:spPr>
          <a:xfrm>
            <a:off x="21922" y="4007037"/>
            <a:ext cx="43869277" cy="894307"/>
          </a:xfrm>
        </p:spPr>
        <p:txBody>
          <a:bodyPr/>
          <a:lstStyle/>
          <a:p>
            <a:r>
              <a:rPr lang="en-US" sz="4800" b="1" dirty="0" err="1">
                <a:cs typeface="Times New Roman" panose="02020603050405020304" pitchFamily="18" charset="0"/>
              </a:rPr>
              <a:t>Ruchita</a:t>
            </a:r>
            <a:r>
              <a:rPr lang="en-US" sz="4800" b="1" dirty="0">
                <a:cs typeface="Times New Roman" panose="02020603050405020304" pitchFamily="18" charset="0"/>
              </a:rPr>
              <a:t> Shinde, Tejas Agara Chandrakumar, Nikita </a:t>
            </a:r>
            <a:r>
              <a:rPr lang="en-US" sz="4800" b="1" dirty="0" err="1">
                <a:cs typeface="Times New Roman" panose="02020603050405020304" pitchFamily="18" charset="0"/>
              </a:rPr>
              <a:t>Shendkar</a:t>
            </a:r>
            <a:r>
              <a:rPr lang="en-US" sz="4800" b="1" dirty="0">
                <a:cs typeface="Times New Roman" panose="02020603050405020304" pitchFamily="18" charset="0"/>
              </a:rPr>
              <a:t>, Gregory </a:t>
            </a:r>
            <a:r>
              <a:rPr lang="en-US" sz="4800" b="1" dirty="0" err="1">
                <a:cs typeface="Times New Roman" panose="02020603050405020304" pitchFamily="18" charset="0"/>
              </a:rPr>
              <a:t>Mamoyac</a:t>
            </a:r>
            <a:r>
              <a:rPr lang="en-US" sz="4800" dirty="0"/>
              <a:t> | </a:t>
            </a:r>
            <a:r>
              <a:rPr lang="en-US" sz="4800" b="1" dirty="0">
                <a:cs typeface="Times New Roman" panose="02020603050405020304" pitchFamily="18" charset="0"/>
              </a:rPr>
              <a:t>Dr. </a:t>
            </a:r>
            <a:r>
              <a:rPr lang="en-US" sz="4800" b="1" dirty="0" err="1">
                <a:cs typeface="Times New Roman" panose="02020603050405020304" pitchFamily="18" charset="0"/>
              </a:rPr>
              <a:t>Jongwook</a:t>
            </a:r>
            <a:r>
              <a:rPr lang="en-US" sz="4800" b="1" dirty="0">
                <a:cs typeface="Times New Roman" panose="02020603050405020304" pitchFamily="18" charset="0"/>
              </a:rPr>
              <a:t> Woo</a:t>
            </a:r>
            <a:r>
              <a:rPr lang="en-US" sz="4800" dirty="0"/>
              <a:t> | California State University, Los Angeles</a:t>
            </a:r>
          </a:p>
        </p:txBody>
      </p:sp>
      <p:sp>
        <p:nvSpPr>
          <p:cNvPr id="67" name="Text Placeholder 66"/>
          <p:cNvSpPr>
            <a:spLocks noGrp="1"/>
          </p:cNvSpPr>
          <p:nvPr>
            <p:ph type="body" sz="quarter" idx="13"/>
          </p:nvPr>
        </p:nvSpPr>
        <p:spPr/>
        <p:txBody>
          <a:bodyPr/>
          <a:lstStyle/>
          <a:p>
            <a:r>
              <a:rPr lang="en-US"/>
              <a:t>Problem / Question</a:t>
            </a:r>
            <a:endParaRPr lang="en-US" dirty="0"/>
          </a:p>
        </p:txBody>
      </p:sp>
      <p:sp>
        <p:nvSpPr>
          <p:cNvPr id="69" name="Text Placeholder 68"/>
          <p:cNvSpPr>
            <a:spLocks noGrp="1"/>
          </p:cNvSpPr>
          <p:nvPr>
            <p:ph type="body" sz="quarter" idx="39"/>
          </p:nvPr>
        </p:nvSpPr>
        <p:spPr/>
        <p:txBody>
          <a:bodyPr/>
          <a:lstStyle/>
          <a:p>
            <a:endParaRPr lang="en-US" sz="4000" dirty="0"/>
          </a:p>
          <a:p>
            <a:r>
              <a:rPr lang="en-US" sz="4000" dirty="0"/>
              <a:t>What are the economic and demographic implications of the city of LA to LAPD activity?</a:t>
            </a:r>
          </a:p>
          <a:p>
            <a:r>
              <a:rPr lang="en-US" sz="4000" dirty="0"/>
              <a:t>How do the volumes of stop, crimes and arrests compare over time?</a:t>
            </a:r>
          </a:p>
          <a:p>
            <a:endParaRPr lang="en-US" sz="4000" dirty="0"/>
          </a:p>
        </p:txBody>
      </p:sp>
      <p:sp>
        <p:nvSpPr>
          <p:cNvPr id="68" name="Text Placeholder 67"/>
          <p:cNvSpPr>
            <a:spLocks noGrp="1"/>
          </p:cNvSpPr>
          <p:nvPr>
            <p:ph type="body" sz="quarter" idx="37"/>
          </p:nvPr>
        </p:nvSpPr>
        <p:spPr/>
        <p:txBody>
          <a:bodyPr/>
          <a:lstStyle/>
          <a:p>
            <a:r>
              <a:rPr lang="en-US"/>
              <a:t>Hypothesis</a:t>
            </a:r>
            <a:endParaRPr lang="en-US" dirty="0"/>
          </a:p>
        </p:txBody>
      </p:sp>
      <p:sp>
        <p:nvSpPr>
          <p:cNvPr id="11" name="Content Placeholder 10"/>
          <p:cNvSpPr>
            <a:spLocks noGrp="1"/>
          </p:cNvSpPr>
          <p:nvPr>
            <p:ph sz="quarter" idx="38"/>
          </p:nvPr>
        </p:nvSpPr>
        <p:spPr/>
        <p:txBody>
          <a:bodyPr>
            <a:noAutofit/>
          </a:bodyPr>
          <a:lstStyle/>
          <a:p>
            <a:r>
              <a:rPr lang="en-US" sz="4000" dirty="0"/>
              <a:t>Demographic and economic statistics like the unemployment rate and personal income per capita will adversely affect LAPD activity statistics.</a:t>
            </a:r>
          </a:p>
          <a:p>
            <a:r>
              <a:rPr lang="en-US" sz="4000" dirty="0"/>
              <a:t>The volume of arrests can be estimated over time through month by month and annual </a:t>
            </a:r>
            <a:r>
              <a:rPr lang="en-US" sz="4000" dirty="0" err="1"/>
              <a:t>anlysis</a:t>
            </a:r>
            <a:r>
              <a:rPr lang="en-US" sz="4000" dirty="0"/>
              <a:t>.</a:t>
            </a:r>
          </a:p>
        </p:txBody>
      </p:sp>
      <p:sp>
        <p:nvSpPr>
          <p:cNvPr id="7" name="Text Placeholder 6"/>
          <p:cNvSpPr>
            <a:spLocks noGrp="1"/>
          </p:cNvSpPr>
          <p:nvPr>
            <p:ph type="body" sz="quarter" idx="17"/>
          </p:nvPr>
        </p:nvSpPr>
        <p:spPr>
          <a:xfrm>
            <a:off x="1213175" y="15514298"/>
            <a:ext cx="12801600" cy="1219200"/>
          </a:xfrm>
        </p:spPr>
        <p:txBody>
          <a:bodyPr/>
          <a:lstStyle/>
          <a:p>
            <a:r>
              <a:rPr lang="en-US"/>
              <a:t>Project Overview</a:t>
            </a:r>
            <a:endParaRPr lang="en-US" dirty="0"/>
          </a:p>
        </p:txBody>
      </p:sp>
      <p:sp>
        <p:nvSpPr>
          <p:cNvPr id="12" name="Content Placeholder 11"/>
          <p:cNvSpPr>
            <a:spLocks noGrp="1"/>
          </p:cNvSpPr>
          <p:nvPr>
            <p:ph sz="quarter" idx="25"/>
          </p:nvPr>
        </p:nvSpPr>
        <p:spPr>
          <a:xfrm>
            <a:off x="1213175" y="16920508"/>
            <a:ext cx="12801600" cy="6925757"/>
          </a:xfrm>
        </p:spPr>
        <p:txBody>
          <a:bodyPr>
            <a:noAutofit/>
          </a:bodyPr>
          <a:lstStyle/>
          <a:p>
            <a:pPr marL="707288" indent="-707288"/>
            <a:r>
              <a:rPr lang="en-US" sz="4000" dirty="0">
                <a:cs typeface="Arial" panose="020B0604020202020204" pitchFamily="34" charset="0"/>
              </a:rPr>
              <a:t>Big Data has rapidly evolved in many fields including the police department.</a:t>
            </a:r>
          </a:p>
          <a:p>
            <a:pPr marL="707288" indent="-707288"/>
            <a:r>
              <a:rPr lang="en-US" sz="4000" dirty="0">
                <a:cs typeface="Arial" panose="020B0604020202020204" pitchFamily="34" charset="0"/>
              </a:rPr>
              <a:t>The Hadoop Big Data analysis of LAPD data accomplishes unique insights into police activity and city awareness which includes public safety, integrity of services, and public resilience.</a:t>
            </a:r>
          </a:p>
          <a:p>
            <a:pPr marL="707288" indent="-707288"/>
            <a:r>
              <a:rPr lang="en-US" sz="4000" dirty="0">
                <a:cs typeface="Arial" panose="020B0604020202020204" pitchFamily="34" charset="0"/>
              </a:rPr>
              <a:t>The LAPD Activity under consideration is of Crimes , Arrests and Stops reported from the year 2010- 2017.</a:t>
            </a:r>
          </a:p>
          <a:p>
            <a:pPr marL="707288" indent="-707288"/>
            <a:r>
              <a:rPr lang="en-US" sz="4000" dirty="0"/>
              <a:t>Significant instances of police activity to geo- spatial and Temporal data .</a:t>
            </a:r>
          </a:p>
          <a:p>
            <a:pPr marL="707288" indent="-707288"/>
            <a:r>
              <a:rPr lang="en-US" sz="4000" dirty="0"/>
              <a:t>Investigating the correlation of police activity to demographic and economic data in order to raise city awareness for larger issues affecting the community.</a:t>
            </a:r>
          </a:p>
          <a:p>
            <a:pPr marL="707288" indent="-707288"/>
            <a:endParaRPr lang="en-US" sz="4000" dirty="0">
              <a:cs typeface="Arial" panose="020B0604020202020204" pitchFamily="34" charset="0"/>
            </a:endParaRPr>
          </a:p>
          <a:p>
            <a:pPr marL="0" indent="0">
              <a:buNone/>
            </a:pPr>
            <a:endParaRPr lang="en-US" sz="4000"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699296885"/>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0" name="Text Placeholder 69"/>
          <p:cNvSpPr>
            <a:spLocks noGrp="1"/>
          </p:cNvSpPr>
          <p:nvPr>
            <p:ph type="body" sz="quarter" idx="40"/>
          </p:nvPr>
        </p:nvSpPr>
        <p:spPr>
          <a:xfrm>
            <a:off x="1213175" y="26996993"/>
            <a:ext cx="12801600" cy="982777"/>
          </a:xfrm>
        </p:spPr>
        <p:txBody>
          <a:bodyPr/>
          <a:lstStyle/>
          <a:p>
            <a:r>
              <a:rPr lang="en-US" dirty="0"/>
              <a:t>Procedure</a:t>
            </a:r>
          </a:p>
        </p:txBody>
      </p:sp>
      <p:sp>
        <p:nvSpPr>
          <p:cNvPr id="16" name="Text Placeholder 15"/>
          <p:cNvSpPr>
            <a:spLocks noGrp="1"/>
          </p:cNvSpPr>
          <p:nvPr>
            <p:ph type="body" sz="quarter" idx="29"/>
          </p:nvPr>
        </p:nvSpPr>
        <p:spPr>
          <a:xfrm>
            <a:off x="15814905" y="11647582"/>
            <a:ext cx="12801600" cy="1219200"/>
          </a:xfrm>
        </p:spPr>
        <p:txBody>
          <a:bodyPr/>
          <a:lstStyle/>
          <a:p>
            <a:r>
              <a:rPr lang="en-US" dirty="0"/>
              <a:t>Data / Observations</a:t>
            </a:r>
          </a:p>
        </p:txBody>
      </p:sp>
      <p:sp>
        <p:nvSpPr>
          <p:cNvPr id="71" name="Text Placeholder 70"/>
          <p:cNvSpPr>
            <a:spLocks noGrp="1"/>
          </p:cNvSpPr>
          <p:nvPr>
            <p:ph type="body" sz="quarter" idx="41"/>
          </p:nvPr>
        </p:nvSpPr>
        <p:spPr>
          <a:xfrm>
            <a:off x="30315203" y="11259312"/>
            <a:ext cx="12801600" cy="1219200"/>
          </a:xfrm>
        </p:spPr>
        <p:txBody>
          <a:bodyPr/>
          <a:lstStyle/>
          <a:p>
            <a:r>
              <a:rPr lang="en-US"/>
              <a:t>Conclusion</a:t>
            </a:r>
            <a:endParaRPr lang="en-US" dirty="0"/>
          </a:p>
        </p:txBody>
      </p:sp>
      <p:sp>
        <p:nvSpPr>
          <p:cNvPr id="15" name="Content Placeholder 14"/>
          <p:cNvSpPr>
            <a:spLocks noGrp="1"/>
          </p:cNvSpPr>
          <p:nvPr>
            <p:ph sz="quarter" idx="42"/>
          </p:nvPr>
        </p:nvSpPr>
        <p:spPr>
          <a:xfrm>
            <a:off x="30290710" y="12627582"/>
            <a:ext cx="12801600" cy="9992242"/>
          </a:xfrm>
        </p:spPr>
        <p:txBody>
          <a:bodyPr>
            <a:noAutofit/>
          </a:bodyPr>
          <a:lstStyle/>
          <a:p>
            <a:pPr marL="707288" indent="-707288"/>
            <a:r>
              <a:rPr lang="en-US" sz="4000" dirty="0"/>
              <a:t>Analysis into "LAPD Activity” provides insight into significant periods of times and areas of interest where police can focus valuable resources including budgeting, manpower, and energy.</a:t>
            </a:r>
          </a:p>
          <a:p>
            <a:pPr marL="707288" indent="-707288"/>
            <a:r>
              <a:rPr lang="en-US" sz="4000" dirty="0"/>
              <a:t>Analysis into "Demographic and Socio-Economic Implications" provides the examination for political and socioeconomic initiatives that may be designed by policymakers and leaders in the community.</a:t>
            </a:r>
          </a:p>
          <a:p>
            <a:pPr marL="707288" indent="-707288"/>
            <a:r>
              <a:rPr lang="en-US" sz="4000" dirty="0"/>
              <a:t>This data project continues the key themes of public safety, open transparency, accountability, civic engagement, public benefit from government open source, integrity of services, and public resilience. Furthermore is opens the study of public safety activity that can be applied to other police databases in order to address at-risk groups and communities.</a:t>
            </a:r>
          </a:p>
        </p:txBody>
      </p:sp>
      <p:sp>
        <p:nvSpPr>
          <p:cNvPr id="21" name="Text Placeholder 20"/>
          <p:cNvSpPr>
            <a:spLocks noGrp="1"/>
          </p:cNvSpPr>
          <p:nvPr>
            <p:ph type="body" sz="quarter" idx="34"/>
          </p:nvPr>
        </p:nvSpPr>
        <p:spPr>
          <a:xfrm>
            <a:off x="30339696" y="22339352"/>
            <a:ext cx="12801600" cy="1219200"/>
          </a:xfrm>
        </p:spPr>
        <p:txBody>
          <a:bodyPr/>
          <a:lstStyle/>
          <a:p>
            <a:r>
              <a:rPr lang="en-US" dirty="0"/>
              <a:t>Works Cited</a:t>
            </a:r>
          </a:p>
        </p:txBody>
      </p:sp>
      <p:sp>
        <p:nvSpPr>
          <p:cNvPr id="22" name="Content Placeholder 21"/>
          <p:cNvSpPr>
            <a:spLocks noGrp="1"/>
          </p:cNvSpPr>
          <p:nvPr>
            <p:ph sz="quarter" idx="35"/>
          </p:nvPr>
        </p:nvSpPr>
        <p:spPr>
          <a:xfrm>
            <a:off x="30315203" y="23632275"/>
            <a:ext cx="12801600" cy="7732468"/>
          </a:xfrm>
        </p:spPr>
        <p:txBody>
          <a:bodyPr>
            <a:noAutofit/>
          </a:bodyPr>
          <a:lstStyle/>
          <a:p>
            <a:r>
              <a:rPr lang="en-US" sz="4000" dirty="0">
                <a:cs typeface="Times New Roman" panose="02020603050405020304" pitchFamily="18" charset="0"/>
              </a:rPr>
              <a:t>[1] “Los Angeles - Open Data Portal,” City of Los Angeles. [Online]. Available: https://data.lacity.org/browse. [Accessed: 06-Nov-2017].</a:t>
            </a:r>
          </a:p>
          <a:p>
            <a:r>
              <a:rPr lang="en-US" sz="4000" dirty="0">
                <a:cs typeface="Times New Roman" panose="02020603050405020304" pitchFamily="18" charset="0"/>
              </a:rPr>
              <a:t>[2] “Los Angeles | Open Data | Control Panel LA,” </a:t>
            </a:r>
            <a:r>
              <a:rPr lang="en-US" sz="4000" dirty="0" err="1">
                <a:cs typeface="Times New Roman" panose="02020603050405020304" pitchFamily="18" charset="0"/>
              </a:rPr>
              <a:t>Socrata</a:t>
            </a:r>
            <a:r>
              <a:rPr lang="en-US" sz="4000" dirty="0">
                <a:cs typeface="Times New Roman" panose="02020603050405020304" pitchFamily="18" charset="0"/>
              </a:rPr>
              <a:t>. [Online]. Available: https://controllerdata.lacity.org/data. [Accessed: 06-Nov-2017].</a:t>
            </a:r>
          </a:p>
          <a:p>
            <a:r>
              <a:rPr lang="en-US" sz="4000" dirty="0">
                <a:cs typeface="Times New Roman" panose="02020603050405020304" pitchFamily="18" charset="0"/>
              </a:rPr>
              <a:t>[3] “Federal Reserve Economic Data | FRED | St. Louis Fed,” FRED. [Online]. Available: https://fred.stlouisfed.org/. [Accessed: 06-Nov-2017].</a:t>
            </a:r>
          </a:p>
          <a:p>
            <a:pPr marL="0" indent="0" algn="ctr">
              <a:buNone/>
            </a:pPr>
            <a:endParaRPr lang="en-US" sz="4000" b="1" i="1" dirty="0">
              <a:solidFill>
                <a:srgbClr val="663300"/>
              </a:solidFill>
              <a:cs typeface="Times New Roman" panose="02020603050405020304" pitchFamily="18" charset="0"/>
            </a:endParaRPr>
          </a:p>
        </p:txBody>
      </p:sp>
      <p:pic>
        <p:nvPicPr>
          <p:cNvPr id="105" name="Picture Placeholder 104" descr="Closeup of glass beakers" title="Sample Picture"/>
          <p:cNvPicPr>
            <a:picLocks noGrp="1" noChangeAspect="1"/>
          </p:cNvPicPr>
          <p:nvPr>
            <p:ph type="pic" sz="quarter" idx="43"/>
          </p:nvPr>
        </p:nvPicPr>
        <p:blipFill rotWithShape="1">
          <a:blip r:embed="rId7" cstate="print">
            <a:extLst>
              <a:ext uri="{28A0092B-C50C-407E-A947-70E740481C1C}">
                <a14:useLocalDpi xmlns:a14="http://schemas.microsoft.com/office/drawing/2010/main" val="0"/>
              </a:ext>
            </a:extLst>
          </a:blip>
          <a:srcRect/>
          <a:stretch/>
        </p:blipFill>
        <p:spPr/>
      </p:pic>
      <p:sp>
        <p:nvSpPr>
          <p:cNvPr id="5" name="Footer Placeholder 4"/>
          <p:cNvSpPr>
            <a:spLocks noGrp="1"/>
          </p:cNvSpPr>
          <p:nvPr>
            <p:ph type="ftr" sz="quarter" idx="11"/>
          </p:nvPr>
        </p:nvSpPr>
        <p:spPr/>
        <p:txBody>
          <a:bodyPr/>
          <a:lstStyle/>
          <a:p>
            <a:r>
              <a:rPr lang="en-US" sz="4000" dirty="0"/>
              <a:t>2018 Stanford Global </a:t>
            </a:r>
            <a:r>
              <a:rPr lang="en-US" sz="4000" dirty="0" err="1"/>
              <a:t>WiDS</a:t>
            </a:r>
            <a:r>
              <a:rPr lang="en-US" sz="4000" dirty="0"/>
              <a:t> Conference, CSULA</a:t>
            </a:r>
          </a:p>
        </p:txBody>
      </p:sp>
      <p:pic>
        <p:nvPicPr>
          <p:cNvPr id="34" name="Content Placeholder 33">
            <a:extLst>
              <a:ext uri="{FF2B5EF4-FFF2-40B4-BE49-F238E27FC236}">
                <a16:creationId xmlns:a16="http://schemas.microsoft.com/office/drawing/2014/main" id="{9D9AB79A-DF56-4843-B326-FBC53EFBEF99}"/>
              </a:ext>
            </a:extLst>
          </p:cNvPr>
          <p:cNvPicPr>
            <a:picLocks noGrp="1"/>
          </p:cNvPicPr>
          <p:nvPr>
            <p:ph sz="quarter" idx="30"/>
          </p:nvPr>
        </p:nvPicPr>
        <p:blipFill>
          <a:blip r:embed="rId8">
            <a:extLst>
              <a:ext uri="{28A0092B-C50C-407E-A947-70E740481C1C}">
                <a14:useLocalDpi xmlns:a14="http://schemas.microsoft.com/office/drawing/2010/main" val="0"/>
              </a:ext>
            </a:extLst>
          </a:blip>
          <a:srcRect/>
          <a:stretch>
            <a:fillRect/>
          </a:stretch>
        </p:blipFill>
        <p:spPr bwMode="auto">
          <a:xfrm>
            <a:off x="15737965" y="12986635"/>
            <a:ext cx="8629650" cy="5327565"/>
          </a:xfrm>
          <a:prstGeom prst="rect">
            <a:avLst/>
          </a:prstGeom>
          <a:noFill/>
          <a:ln>
            <a:noFill/>
          </a:ln>
        </p:spPr>
      </p:pic>
      <p:sp>
        <p:nvSpPr>
          <p:cNvPr id="35" name="TextBox 34">
            <a:extLst>
              <a:ext uri="{FF2B5EF4-FFF2-40B4-BE49-F238E27FC236}">
                <a16:creationId xmlns:a16="http://schemas.microsoft.com/office/drawing/2014/main" id="{D4C9D1AC-7A02-4DDF-AE1A-224BB8085869}"/>
              </a:ext>
            </a:extLst>
          </p:cNvPr>
          <p:cNvSpPr txBox="1"/>
          <p:nvPr/>
        </p:nvSpPr>
        <p:spPr>
          <a:xfrm>
            <a:off x="24367615" y="15004674"/>
            <a:ext cx="4248890" cy="2062103"/>
          </a:xfrm>
          <a:prstGeom prst="rect">
            <a:avLst/>
          </a:prstGeom>
          <a:noFill/>
        </p:spPr>
        <p:txBody>
          <a:bodyPr wrap="square" rtlCol="0">
            <a:spAutoFit/>
          </a:bodyPr>
          <a:lstStyle/>
          <a:p>
            <a:pPr algn="ctr"/>
            <a:r>
              <a:rPr lang="en-US" sz="3200" dirty="0"/>
              <a:t>Figure 1. Comparison of Unemployment Rate to Crimes for Years 2010-2017</a:t>
            </a:r>
          </a:p>
        </p:txBody>
      </p:sp>
      <p:sp>
        <p:nvSpPr>
          <p:cNvPr id="36" name="TextBox 35">
            <a:extLst>
              <a:ext uri="{FF2B5EF4-FFF2-40B4-BE49-F238E27FC236}">
                <a16:creationId xmlns:a16="http://schemas.microsoft.com/office/drawing/2014/main" id="{54EA0718-90D3-4DEF-A5FA-8C0577B63F2B}"/>
              </a:ext>
            </a:extLst>
          </p:cNvPr>
          <p:cNvSpPr txBox="1"/>
          <p:nvPr/>
        </p:nvSpPr>
        <p:spPr>
          <a:xfrm>
            <a:off x="16461787" y="20899445"/>
            <a:ext cx="5134097" cy="2554545"/>
          </a:xfrm>
          <a:prstGeom prst="rect">
            <a:avLst/>
          </a:prstGeom>
          <a:noFill/>
        </p:spPr>
        <p:txBody>
          <a:bodyPr wrap="square" rtlCol="0">
            <a:spAutoFit/>
          </a:bodyPr>
          <a:lstStyle/>
          <a:p>
            <a:pPr algn="ctr"/>
            <a:r>
              <a:rPr lang="en-US" sz="3200" dirty="0"/>
              <a:t>Figure 2. Comparison of Total Reports of Crimes and Total Reports of Arrests by Years 2010-2017 </a:t>
            </a:r>
          </a:p>
        </p:txBody>
      </p:sp>
      <p:pic>
        <p:nvPicPr>
          <p:cNvPr id="37" name="Picture 36">
            <a:extLst>
              <a:ext uri="{FF2B5EF4-FFF2-40B4-BE49-F238E27FC236}">
                <a16:creationId xmlns:a16="http://schemas.microsoft.com/office/drawing/2014/main" id="{3C8B5EFA-7287-4937-8FE4-BF8DDA8A8D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108179" y="18343168"/>
            <a:ext cx="6454563" cy="6510358"/>
          </a:xfrm>
          <a:prstGeom prst="rect">
            <a:avLst/>
          </a:prstGeom>
        </p:spPr>
      </p:pic>
      <p:sp>
        <p:nvSpPr>
          <p:cNvPr id="43" name="TextBox 42">
            <a:extLst>
              <a:ext uri="{FF2B5EF4-FFF2-40B4-BE49-F238E27FC236}">
                <a16:creationId xmlns:a16="http://schemas.microsoft.com/office/drawing/2014/main" id="{2483CC0A-CD9A-4D8F-BB09-DCCC0A71C61D}"/>
              </a:ext>
            </a:extLst>
          </p:cNvPr>
          <p:cNvSpPr txBox="1"/>
          <p:nvPr/>
        </p:nvSpPr>
        <p:spPr>
          <a:xfrm>
            <a:off x="23499409" y="27104604"/>
            <a:ext cx="5037273" cy="2308324"/>
          </a:xfrm>
          <a:prstGeom prst="rect">
            <a:avLst/>
          </a:prstGeom>
          <a:noFill/>
        </p:spPr>
        <p:txBody>
          <a:bodyPr wrap="square" rtlCol="0">
            <a:spAutoFit/>
          </a:bodyPr>
          <a:lstStyle/>
          <a:p>
            <a:pPr algn="ctr"/>
            <a:r>
              <a:rPr lang="en-US" sz="3600" dirty="0"/>
              <a:t>Figure 3. Comparison of Personal Income Per Capita to Crimes for Years 2010-2017</a:t>
            </a:r>
          </a:p>
        </p:txBody>
      </p:sp>
      <p:pic>
        <p:nvPicPr>
          <p:cNvPr id="44" name="Picture 43">
            <a:extLst>
              <a:ext uri="{FF2B5EF4-FFF2-40B4-BE49-F238E27FC236}">
                <a16:creationId xmlns:a16="http://schemas.microsoft.com/office/drawing/2014/main" id="{09ACCA77-2B1C-47D2-BCE6-CCFD8AA162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14905" y="24795874"/>
            <a:ext cx="7764325" cy="6452389"/>
          </a:xfrm>
          <a:prstGeom prst="rect">
            <a:avLst/>
          </a:prstGeom>
        </p:spPr>
      </p:pic>
      <p:sp>
        <p:nvSpPr>
          <p:cNvPr id="38" name="TextBox 37">
            <a:extLst>
              <a:ext uri="{FF2B5EF4-FFF2-40B4-BE49-F238E27FC236}">
                <a16:creationId xmlns:a16="http://schemas.microsoft.com/office/drawing/2014/main" id="{2987B84B-C8C3-4BDE-ADCB-84BA50DBE5A1}"/>
              </a:ext>
            </a:extLst>
          </p:cNvPr>
          <p:cNvSpPr txBox="1"/>
          <p:nvPr/>
        </p:nvSpPr>
        <p:spPr>
          <a:xfrm>
            <a:off x="1213175" y="28325880"/>
            <a:ext cx="12755880" cy="4647426"/>
          </a:xfrm>
          <a:prstGeom prst="rect">
            <a:avLst/>
          </a:prstGeom>
          <a:noFill/>
        </p:spPr>
        <p:txBody>
          <a:bodyPr wrap="square" rtlCol="0">
            <a:spAutoFit/>
          </a:bodyPr>
          <a:lstStyle/>
          <a:p>
            <a:pPr marL="571500" indent="-571500">
              <a:buClr>
                <a:schemeClr val="bg1">
                  <a:lumMod val="65000"/>
                </a:schemeClr>
              </a:buClr>
              <a:buFont typeface="Arial" panose="020B0604020202020204" pitchFamily="34" charset="0"/>
              <a:buChar char="•"/>
            </a:pPr>
            <a:r>
              <a:rPr lang="en-US" sz="4000" dirty="0"/>
              <a:t>This is done with Apache Hadoop IOP 4.2 and Pig version 0.15.0 on a 3- 1 data node- management node configuration. Visualization is done using Tableau 10.4.</a:t>
            </a:r>
          </a:p>
          <a:p>
            <a:pPr marL="571500" indent="-571500">
              <a:buClr>
                <a:schemeClr val="bg1">
                  <a:lumMod val="65000"/>
                </a:schemeClr>
              </a:buClr>
              <a:buFont typeface="Arial" panose="020B0604020202020204" pitchFamily="34" charset="0"/>
              <a:buChar char="•"/>
            </a:pPr>
            <a:r>
              <a:rPr lang="en-US" sz="4000" dirty="0"/>
              <a:t>Analysis is made along field relations within a single</a:t>
            </a:r>
            <a:endParaRPr lang="en-US" sz="4800" dirty="0"/>
          </a:p>
          <a:p>
            <a:pPr marL="707288" indent="-707288">
              <a:buFont typeface="Arial" panose="020B0604020202020204" pitchFamily="34" charset="0"/>
              <a:buChar char="•"/>
            </a:pPr>
            <a:endParaRPr lang="en-US" sz="4800" dirty="0"/>
          </a:p>
          <a:p>
            <a:endParaRPr lang="en-US" sz="4800" dirty="0" err="1"/>
          </a:p>
        </p:txBody>
      </p:sp>
      <p:pic>
        <p:nvPicPr>
          <p:cNvPr id="54" name="Picture 53">
            <a:extLst>
              <a:ext uri="{FF2B5EF4-FFF2-40B4-BE49-F238E27FC236}">
                <a16:creationId xmlns:a16="http://schemas.microsoft.com/office/drawing/2014/main" id="{64F78688-A465-4C93-B2F1-339A4351B5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983875" y="5669280"/>
            <a:ext cx="7764325" cy="5419195"/>
          </a:xfrm>
          <a:prstGeom prst="rect">
            <a:avLst/>
          </a:prstGeom>
        </p:spPr>
      </p:pic>
      <p:sp>
        <p:nvSpPr>
          <p:cNvPr id="55" name="TextBox 54">
            <a:extLst>
              <a:ext uri="{FF2B5EF4-FFF2-40B4-BE49-F238E27FC236}">
                <a16:creationId xmlns:a16="http://schemas.microsoft.com/office/drawing/2014/main" id="{7638EE86-DCD6-47CE-97CD-6E722C811AA6}"/>
              </a:ext>
            </a:extLst>
          </p:cNvPr>
          <p:cNvSpPr txBox="1"/>
          <p:nvPr/>
        </p:nvSpPr>
        <p:spPr>
          <a:xfrm>
            <a:off x="30934388" y="6289715"/>
            <a:ext cx="4049487" cy="2862322"/>
          </a:xfrm>
          <a:prstGeom prst="rect">
            <a:avLst/>
          </a:prstGeom>
          <a:noFill/>
        </p:spPr>
        <p:txBody>
          <a:bodyPr wrap="square" rtlCol="0">
            <a:spAutoFit/>
          </a:bodyPr>
          <a:lstStyle/>
          <a:p>
            <a:pPr algn="ctr"/>
            <a:r>
              <a:rPr lang="en-US" sz="3600" dirty="0"/>
              <a:t>Figure 4. Total Reports of Stops, Crimes, and Arrests Per Month from 2010-2017</a:t>
            </a:r>
          </a:p>
        </p:txBody>
      </p:sp>
      <p:sp>
        <p:nvSpPr>
          <p:cNvPr id="47" name="Rectangle 46">
            <a:extLst>
              <a:ext uri="{FF2B5EF4-FFF2-40B4-BE49-F238E27FC236}">
                <a16:creationId xmlns:a16="http://schemas.microsoft.com/office/drawing/2014/main" id="{345265AD-7C20-48E5-9CCF-6F2C4D9B3DD6}"/>
              </a:ext>
            </a:extLst>
          </p:cNvPr>
          <p:cNvSpPr/>
          <p:nvPr/>
        </p:nvSpPr>
        <p:spPr>
          <a:xfrm>
            <a:off x="15472025" y="5872336"/>
            <a:ext cx="12947150" cy="6247864"/>
          </a:xfrm>
          <a:prstGeom prst="rect">
            <a:avLst/>
          </a:prstGeom>
        </p:spPr>
        <p:txBody>
          <a:bodyPr wrap="square">
            <a:spAutoFit/>
          </a:bodyPr>
          <a:lstStyle/>
          <a:p>
            <a:pPr marL="571500" indent="-571500">
              <a:buClr>
                <a:schemeClr val="bg1">
                  <a:lumMod val="65000"/>
                </a:schemeClr>
              </a:buClr>
              <a:buFont typeface="Arial" panose="020B0604020202020204" pitchFamily="34" charset="0"/>
              <a:buChar char="•"/>
            </a:pPr>
            <a:r>
              <a:rPr lang="en-US" sz="4000" dirty="0"/>
              <a:t>dataset and across multiple datasets and is collected from government open source at </a:t>
            </a:r>
            <a:r>
              <a:rPr lang="en-US" sz="4000" dirty="0" err="1"/>
              <a:t>DataLA</a:t>
            </a:r>
            <a:r>
              <a:rPr lang="en-US" sz="4000" dirty="0"/>
              <a:t> and </a:t>
            </a:r>
            <a:r>
              <a:rPr lang="en-US" sz="4000" dirty="0" err="1"/>
              <a:t>ControlPanel</a:t>
            </a:r>
            <a:r>
              <a:rPr lang="en-US" sz="4000" dirty="0"/>
              <a:t> LA.</a:t>
            </a:r>
          </a:p>
          <a:p>
            <a:pPr marL="571500" indent="-571500">
              <a:buClr>
                <a:schemeClr val="bg1">
                  <a:lumMod val="65000"/>
                </a:schemeClr>
              </a:buClr>
              <a:buFont typeface="Arial" panose="020B0604020202020204" pitchFamily="34" charset="0"/>
              <a:buChar char="•"/>
            </a:pPr>
            <a:r>
              <a:rPr lang="en-US" sz="4000" dirty="0"/>
              <a:t>The bulk of the data is derived from LAPD activity, which is split into three datasets. The three datasets are vehicle and pedestrian stops, crimes, and arrests information originally collected for purposes of police reporting. The remainder of the data is on LA’s demographic, socio-economic, and census history. </a:t>
            </a:r>
          </a:p>
          <a:p>
            <a:endParaRPr lang="en-US" sz="4000" dirty="0"/>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Science project poster" id="{50803D3F-8EED-499F-B7AB-AD6FDBB52541}" vid="{287978C9-A460-4ED8-A4DF-2D556C155B1B}"/>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621</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Science Poster</vt:lpstr>
      <vt:lpstr>Hadoop Big Data Analysis of Los Angeles Police Department (LAPD) Activity with Demographic and Socio-economic Implications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2018-02-13T21:48:12Z</dcterms:created>
  <dcterms:modified xsi:type="dcterms:W3CDTF">2018-03-22T19:51:08Z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