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F1A5F-9892-4D01-B508-A24D282985EF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7064-62F3-425E-A204-F3AFFA98A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81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C230-8673-428F-A34B-F66AFBE4EE15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1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23B3-13B8-4395-B56C-A0131406BBC6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A84E-3D02-46E0-BE3E-E5F17DE0EF93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2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67CD-63B9-4D4D-9EBF-EB45D5F2F552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7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A45E-BC24-4129-96C9-4EA1EF64E43B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8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CFE1-7457-465D-8398-ED3FD9785B8A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606F-0026-4137-917F-E50D414C29A0}" type="datetime1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8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339A-41D1-4524-ABB2-186574709641}" type="datetime1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3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A394-5869-4E81-B5EA-64D806C90B99}" type="datetime1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F3B7-5397-4FC5-B2DA-693DC79ED0F1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6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59E-3DEA-45DA-9046-CE9CDE63824C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B5B520F-DB1B-462A-ABE6-A3EC4256ECB2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8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4FF77E-8951-4B91-9543-56BC622DA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D33288-171C-547E-42DD-7A21B0A99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795882" cy="3162300"/>
          </a:xfrm>
        </p:spPr>
        <p:txBody>
          <a:bodyPr>
            <a:normAutofit/>
          </a:bodyPr>
          <a:lstStyle/>
          <a:p>
            <a:r>
              <a:rPr lang="fr-FR" dirty="0"/>
              <a:t>Classifiez automatiquement des biens de consommation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BBCC4F-E18A-6EC7-1826-5C4DEB673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53043" cy="985075"/>
          </a:xfrm>
        </p:spPr>
        <p:txBody>
          <a:bodyPr>
            <a:normAutofit/>
          </a:bodyPr>
          <a:lstStyle/>
          <a:p>
            <a:r>
              <a:rPr lang="fr-FR" dirty="0"/>
              <a:t>Grégoire </a:t>
            </a:r>
            <a:r>
              <a:rPr lang="fr-FR" dirty="0" err="1"/>
              <a:t>Mansio</a:t>
            </a:r>
            <a:endParaRPr lang="fr-FR" dirty="0"/>
          </a:p>
          <a:p>
            <a:r>
              <a:rPr lang="fr-FR" dirty="0"/>
              <a:t>OC DS P6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C54ECD-DD7C-4B44-997C-483D88FE1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-2529"/>
            <a:ext cx="3482163" cy="3426894"/>
          </a:xfrm>
          <a:custGeom>
            <a:avLst/>
            <a:gdLst>
              <a:gd name="connsiteX0" fmla="*/ 0 w 3482163"/>
              <a:gd name="connsiteY0" fmla="*/ 0 h 3426894"/>
              <a:gd name="connsiteX1" fmla="*/ 3482163 w 3482163"/>
              <a:gd name="connsiteY1" fmla="*/ 0 h 3426894"/>
              <a:gd name="connsiteX2" fmla="*/ 3482163 w 3482163"/>
              <a:gd name="connsiteY2" fmla="*/ 2529 h 3426894"/>
              <a:gd name="connsiteX3" fmla="*/ 3418142 w 3482163"/>
              <a:gd name="connsiteY3" fmla="*/ 2529 h 3426894"/>
              <a:gd name="connsiteX4" fmla="*/ 0 w 3482163"/>
              <a:gd name="connsiteY4" fmla="*/ 3426894 h 342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163" h="3426894">
                <a:moveTo>
                  <a:pt x="0" y="0"/>
                </a:moveTo>
                <a:lnTo>
                  <a:pt x="3482163" y="0"/>
                </a:lnTo>
                <a:lnTo>
                  <a:pt x="3482163" y="2529"/>
                </a:lnTo>
                <a:lnTo>
                  <a:pt x="3418142" y="2529"/>
                </a:lnTo>
                <a:lnTo>
                  <a:pt x="0" y="34268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3427486"/>
            <a:ext cx="3483870" cy="3432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CD1A9-88E2-1102-C6AA-E5FEF6896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81"/>
          <a:stretch/>
        </p:blipFill>
        <p:spPr>
          <a:xfrm>
            <a:off x="5211216" y="10"/>
            <a:ext cx="6980887" cy="3435230"/>
          </a:xfrm>
          <a:custGeom>
            <a:avLst/>
            <a:gdLst/>
            <a:ahLst/>
            <a:cxnLst/>
            <a:rect l="l" t="t" r="r" b="b"/>
            <a:pathLst>
              <a:path w="6980887" h="3435240">
                <a:moveTo>
                  <a:pt x="3425069" y="0"/>
                </a:moveTo>
                <a:lnTo>
                  <a:pt x="6980887" y="0"/>
                </a:lnTo>
                <a:lnTo>
                  <a:pt x="6980887" y="3435240"/>
                </a:lnTo>
                <a:lnTo>
                  <a:pt x="0" y="3435240"/>
                </a:lnTo>
                <a:lnTo>
                  <a:pt x="0" y="3431304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E0C15E-B6BE-4D7A-86FE-9076B268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305"/>
            <a:ext cx="3482163" cy="34302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063C24-C163-4A04-8D0B-40A52400D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1258" y="3396388"/>
            <a:ext cx="3432752" cy="350258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6C6AE8-29EE-7F49-1E65-598C24A2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0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AE24-008F-3169-0013-F35A9EA6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6886"/>
          </a:xfrm>
        </p:spPr>
        <p:txBody>
          <a:bodyPr>
            <a:normAutofit/>
          </a:bodyPr>
          <a:lstStyle/>
          <a:p>
            <a:r>
              <a:rPr lang="fr-FR" dirty="0"/>
              <a:t>Modèles NLP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D145B-E7FC-B644-F7DB-BDB1B916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68880"/>
            <a:ext cx="9986878" cy="34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1A527D3-3ED7-054E-BE2A-C1360A955956}"/>
              </a:ext>
            </a:extLst>
          </p:cNvPr>
          <p:cNvSpPr txBox="1">
            <a:spLocks/>
          </p:cNvSpPr>
          <p:nvPr/>
        </p:nvSpPr>
        <p:spPr>
          <a:xfrm>
            <a:off x="1164535" y="1417320"/>
            <a:ext cx="9862929" cy="696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b="0" dirty="0"/>
              <a:t>Word 2 </a:t>
            </a:r>
            <a:r>
              <a:rPr lang="fr-FR" sz="2800" b="0" dirty="0" err="1"/>
              <a:t>Vec</a:t>
            </a:r>
            <a:r>
              <a:rPr lang="fr-FR" sz="2800" b="0" dirty="0"/>
              <a:t> </a:t>
            </a:r>
            <a:r>
              <a:rPr lang="fr-FR" sz="1800" b="0" i="1" dirty="0"/>
              <a:t>(package: </a:t>
            </a:r>
            <a:r>
              <a:rPr lang="fr-FR" sz="1800" b="0" i="1" dirty="0" err="1"/>
              <a:t>gensim</a:t>
            </a:r>
            <a:r>
              <a:rPr lang="fr-FR" sz="1800" b="0" i="1" dirty="0"/>
              <a:t>)</a:t>
            </a:r>
            <a:endParaRPr lang="fr-FR" sz="2800" b="0" i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5B7C5F2-B0F7-9C0F-2AF3-71667CE26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34" y="2148497"/>
            <a:ext cx="9172681" cy="4332314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6E55B9-83EE-572F-5E44-963BF7D6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0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AE24-008F-3169-0013-F35A9EA6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6886"/>
          </a:xfrm>
        </p:spPr>
        <p:txBody>
          <a:bodyPr>
            <a:normAutofit/>
          </a:bodyPr>
          <a:lstStyle/>
          <a:p>
            <a:r>
              <a:rPr lang="fr-FR" dirty="0"/>
              <a:t>Modèles NLP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D145B-E7FC-B644-F7DB-BDB1B916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68880"/>
            <a:ext cx="9986878" cy="34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1A527D3-3ED7-054E-BE2A-C1360A955956}"/>
              </a:ext>
            </a:extLst>
          </p:cNvPr>
          <p:cNvSpPr txBox="1">
            <a:spLocks/>
          </p:cNvSpPr>
          <p:nvPr/>
        </p:nvSpPr>
        <p:spPr>
          <a:xfrm>
            <a:off x="1164535" y="1417320"/>
            <a:ext cx="9862929" cy="696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b="0" dirty="0"/>
              <a:t>BERT </a:t>
            </a:r>
            <a:r>
              <a:rPr lang="fr-FR" sz="1800" b="0" i="1" dirty="0"/>
              <a:t>(</a:t>
            </a:r>
            <a:r>
              <a:rPr lang="fr-FR" sz="1800" b="0" i="1" dirty="0" err="1"/>
              <a:t>tensorflowHub</a:t>
            </a:r>
            <a:r>
              <a:rPr lang="fr-FR" sz="1800" b="0" i="1" dirty="0"/>
              <a:t> - </a:t>
            </a:r>
            <a:r>
              <a:rPr lang="en-US" sz="1800" b="0" i="1" dirty="0"/>
              <a:t>bert_en_uncased_L-12_H-768_A-12/4</a:t>
            </a:r>
            <a:r>
              <a:rPr lang="fr-FR" sz="1800" b="0" i="1" dirty="0"/>
              <a:t>)</a:t>
            </a:r>
            <a:endParaRPr lang="fr-FR" sz="2800" b="0" i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470E98A-1E67-62AC-E665-13CE52F5C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62" y="2114206"/>
            <a:ext cx="9257056" cy="428395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6D78A7-5651-3173-420F-C743C65C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2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AE24-008F-3169-0013-F35A9EA6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6886"/>
          </a:xfrm>
        </p:spPr>
        <p:txBody>
          <a:bodyPr>
            <a:normAutofit/>
          </a:bodyPr>
          <a:lstStyle/>
          <a:p>
            <a:r>
              <a:rPr lang="fr-FR" dirty="0"/>
              <a:t>Modèles NLP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D145B-E7FC-B644-F7DB-BDB1B916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68880"/>
            <a:ext cx="9986878" cy="34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1A527D3-3ED7-054E-BE2A-C1360A955956}"/>
              </a:ext>
            </a:extLst>
          </p:cNvPr>
          <p:cNvSpPr txBox="1">
            <a:spLocks/>
          </p:cNvSpPr>
          <p:nvPr/>
        </p:nvSpPr>
        <p:spPr>
          <a:xfrm>
            <a:off x="1164535" y="1417320"/>
            <a:ext cx="9862929" cy="696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b="0" dirty="0"/>
              <a:t>USE </a:t>
            </a:r>
            <a:r>
              <a:rPr lang="fr-FR" sz="1800" b="0" i="1" dirty="0"/>
              <a:t>(</a:t>
            </a:r>
            <a:r>
              <a:rPr lang="fr-FR" sz="1800" b="0" i="1" dirty="0" err="1"/>
              <a:t>tensorflowHub</a:t>
            </a:r>
            <a:r>
              <a:rPr lang="fr-FR" sz="1800" b="0" i="1" dirty="0"/>
              <a:t> – v4)</a:t>
            </a:r>
            <a:endParaRPr lang="fr-FR" sz="2800" b="0" i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E92C158-C1BD-C669-96E9-80D138291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62" y="2211490"/>
            <a:ext cx="9076080" cy="420866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4DB176-CED5-337F-879E-C1983CD2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0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AE24-008F-3169-0013-F35A9EA6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6886"/>
          </a:xfrm>
        </p:spPr>
        <p:txBody>
          <a:bodyPr>
            <a:normAutofit/>
          </a:bodyPr>
          <a:lstStyle/>
          <a:p>
            <a:r>
              <a:rPr lang="fr-FR" dirty="0"/>
              <a:t>Modèles NLP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D145B-E7FC-B644-F7DB-BDB1B916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68880"/>
            <a:ext cx="9986878" cy="34719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Performance honorable des modèles de NLP: étonnant le </a:t>
            </a:r>
            <a:r>
              <a:rPr lang="fr-FR" dirty="0" err="1"/>
              <a:t>tf-idf</a:t>
            </a:r>
            <a:r>
              <a:rPr lang="fr-FR" dirty="0"/>
              <a:t> soit le meilleur et que les modèles de ML avancés soient moins efficaces. C’est peut-être dû à la « redondance » des mots de nos catégories.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Faisabilité: le moteur de classification peut fonctionner, mais avec un précision de 2/3, il y aurait beaucoup d’erreurs.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1A527D3-3ED7-054E-BE2A-C1360A955956}"/>
              </a:ext>
            </a:extLst>
          </p:cNvPr>
          <p:cNvSpPr txBox="1">
            <a:spLocks/>
          </p:cNvSpPr>
          <p:nvPr/>
        </p:nvSpPr>
        <p:spPr>
          <a:xfrm>
            <a:off x="1164535" y="1417320"/>
            <a:ext cx="9862929" cy="696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0" dirty="0"/>
              <a:t>Commentaires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80ACC62A-B334-ECCA-F32A-B70398256835}"/>
              </a:ext>
            </a:extLst>
          </p:cNvPr>
          <p:cNvSpPr/>
          <p:nvPr/>
        </p:nvSpPr>
        <p:spPr>
          <a:xfrm>
            <a:off x="1565910" y="5200650"/>
            <a:ext cx="59436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626FC9-8B68-035D-8ED3-9F5D596057E2}"/>
              </a:ext>
            </a:extLst>
          </p:cNvPr>
          <p:cNvSpPr txBox="1"/>
          <p:nvPr/>
        </p:nvSpPr>
        <p:spPr>
          <a:xfrm>
            <a:off x="2308860" y="5200650"/>
            <a:ext cx="53263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Voir ce que la CV peut apporter en +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1619FE-AA23-118C-1B9F-4D7A4CE3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4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AE24-008F-3169-0013-F35A9EA6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6886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D145B-E7FC-B644-F7DB-BDB1B916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748790"/>
            <a:ext cx="9986878" cy="4192040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Sommaire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Présentation du </a:t>
            </a:r>
            <a:r>
              <a:rPr lang="fr-FR" dirty="0" err="1"/>
              <a:t>dataset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b="1" dirty="0"/>
              <a:t> </a:t>
            </a:r>
            <a:r>
              <a:rPr lang="fr-FR" dirty="0"/>
              <a:t>Modèles NLP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Prétraitements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 err="1"/>
              <a:t>BoW</a:t>
            </a:r>
            <a:r>
              <a:rPr lang="fr-FR" b="0" dirty="0"/>
              <a:t>, Tf-</a:t>
            </a:r>
            <a:r>
              <a:rPr lang="fr-FR" b="0" dirty="0" err="1"/>
              <a:t>idf</a:t>
            </a:r>
            <a:endParaRPr lang="fr-FR" b="0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Word2Vec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BERT + USE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</a:t>
            </a:r>
            <a:r>
              <a:rPr lang="fr-FR" b="1" dirty="0"/>
              <a:t>Modèles CV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Prétraitements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ORB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CNN </a:t>
            </a:r>
          </a:p>
          <a:p>
            <a:pPr lvl="1"/>
            <a:endParaRPr lang="fr-FR" b="1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b="1" dirty="0"/>
              <a:t> </a:t>
            </a:r>
            <a:r>
              <a:rPr lang="fr-FR" dirty="0"/>
              <a:t>Conclusion</a:t>
            </a:r>
          </a:p>
          <a:p>
            <a:pPr lvl="1"/>
            <a:endParaRPr lang="fr-FR" b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D546D9-4FB8-3D47-9E6B-3785077D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7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AE24-008F-3169-0013-F35A9EA6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6886"/>
          </a:xfrm>
        </p:spPr>
        <p:txBody>
          <a:bodyPr>
            <a:normAutofit/>
          </a:bodyPr>
          <a:lstStyle/>
          <a:p>
            <a:r>
              <a:rPr lang="fr-FR" dirty="0"/>
              <a:t>Modèles CV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D145B-E7FC-B644-F7DB-BDB1B916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68880"/>
            <a:ext cx="9986878" cy="34719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000" dirty="0"/>
              <a:t> ORB: 	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sz="1800" b="0" dirty="0"/>
              <a:t>Chargement des images en noir et blanc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sz="1800" b="0" dirty="0"/>
              <a:t>Egalisation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000" dirty="0"/>
              <a:t> VGG16: 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sz="1800" b="0" dirty="0"/>
              <a:t>Redimensionnement au chargement en 224x224 </a:t>
            </a:r>
            <a:r>
              <a:rPr lang="fr-FR" sz="1800" b="0" dirty="0" err="1"/>
              <a:t>pxl</a:t>
            </a:r>
            <a:r>
              <a:rPr lang="fr-FR" sz="1800" b="0" dirty="0"/>
              <a:t> et 3 dimensions (RGB)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sz="1800" b="0" dirty="0" err="1"/>
              <a:t>Preprocessing</a:t>
            </a:r>
            <a:r>
              <a:rPr lang="fr-FR" sz="1800" b="0" dirty="0"/>
              <a:t>: de RGB à BGR, et </a:t>
            </a:r>
            <a:r>
              <a:rPr lang="fr-FR" sz="1800" b="0" dirty="0" err="1"/>
              <a:t>zero-centering</a:t>
            </a:r>
            <a:r>
              <a:rPr lang="fr-FR" sz="1800" b="0" dirty="0"/>
              <a:t> par rapport au </a:t>
            </a:r>
            <a:r>
              <a:rPr lang="fr-FR" sz="1800" b="0" dirty="0" err="1"/>
              <a:t>Imagenet</a:t>
            </a:r>
            <a:r>
              <a:rPr lang="fr-FR" sz="1800" b="0" dirty="0"/>
              <a:t> </a:t>
            </a:r>
            <a:r>
              <a:rPr lang="fr-FR" sz="1800" b="0" dirty="0" err="1"/>
              <a:t>dataset</a:t>
            </a:r>
            <a:r>
              <a:rPr lang="fr-FR" sz="1800" b="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04CE288-54BB-6C60-CBF0-927495797872}"/>
              </a:ext>
            </a:extLst>
          </p:cNvPr>
          <p:cNvSpPr txBox="1">
            <a:spLocks/>
          </p:cNvSpPr>
          <p:nvPr/>
        </p:nvSpPr>
        <p:spPr>
          <a:xfrm>
            <a:off x="1164535" y="1417320"/>
            <a:ext cx="9862929" cy="696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0" dirty="0"/>
              <a:t>Prétraitement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05DF0A-0014-E7C8-48B3-4DE98DCA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8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AE24-008F-3169-0013-F35A9EA6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6886"/>
          </a:xfrm>
        </p:spPr>
        <p:txBody>
          <a:bodyPr>
            <a:normAutofit/>
          </a:bodyPr>
          <a:lstStyle/>
          <a:p>
            <a:r>
              <a:rPr lang="fr-FR" dirty="0"/>
              <a:t>Modèles CV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D145B-E7FC-B644-F7DB-BDB1B916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68880"/>
            <a:ext cx="9986878" cy="34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1A527D3-3ED7-054E-BE2A-C1360A955956}"/>
              </a:ext>
            </a:extLst>
          </p:cNvPr>
          <p:cNvSpPr txBox="1">
            <a:spLocks/>
          </p:cNvSpPr>
          <p:nvPr/>
        </p:nvSpPr>
        <p:spPr>
          <a:xfrm>
            <a:off x="1164535" y="1417320"/>
            <a:ext cx="9862929" cy="696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b="0" dirty="0"/>
              <a:t>ORB</a:t>
            </a:r>
            <a:endParaRPr lang="fr-FR" sz="2800" b="0" i="1" dirty="0"/>
          </a:p>
        </p:txBody>
      </p:sp>
      <p:pic>
        <p:nvPicPr>
          <p:cNvPr id="6" name="Image 5" descr="Une image contenant ciel&#10;&#10;Description générée automatiquement">
            <a:extLst>
              <a:ext uri="{FF2B5EF4-FFF2-40B4-BE49-F238E27FC236}">
                <a16:creationId xmlns:a16="http://schemas.microsoft.com/office/drawing/2014/main" id="{035D17A2-AED2-19D6-6376-4FF433AE7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34" y="2114206"/>
            <a:ext cx="8779565" cy="4267694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8FAE1C-C86B-A209-2198-5A0AE2C3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34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AE24-008F-3169-0013-F35A9EA6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6886"/>
          </a:xfrm>
        </p:spPr>
        <p:txBody>
          <a:bodyPr>
            <a:normAutofit/>
          </a:bodyPr>
          <a:lstStyle/>
          <a:p>
            <a:r>
              <a:rPr lang="fr-FR" dirty="0"/>
              <a:t>Modèles CV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D145B-E7FC-B644-F7DB-BDB1B916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57450"/>
            <a:ext cx="9986878" cy="34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1A527D3-3ED7-054E-BE2A-C1360A955956}"/>
              </a:ext>
            </a:extLst>
          </p:cNvPr>
          <p:cNvSpPr txBox="1">
            <a:spLocks/>
          </p:cNvSpPr>
          <p:nvPr/>
        </p:nvSpPr>
        <p:spPr>
          <a:xfrm>
            <a:off x="1164535" y="1417320"/>
            <a:ext cx="9862929" cy="696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b="0" dirty="0"/>
              <a:t>ORB</a:t>
            </a:r>
            <a:endParaRPr lang="fr-FR" sz="2800" b="0" i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C6CCA2-FDBB-F68F-7B82-660727F27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62" y="2045667"/>
            <a:ext cx="9459645" cy="434400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2520EE-F960-D4E4-D162-029F03BE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6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AE24-008F-3169-0013-F35A9EA6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6886"/>
          </a:xfrm>
        </p:spPr>
        <p:txBody>
          <a:bodyPr>
            <a:normAutofit/>
          </a:bodyPr>
          <a:lstStyle/>
          <a:p>
            <a:r>
              <a:rPr lang="fr-FR" dirty="0"/>
              <a:t>Modèles CV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D145B-E7FC-B644-F7DB-BDB1B916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57450"/>
            <a:ext cx="9986878" cy="34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1A527D3-3ED7-054E-BE2A-C1360A955956}"/>
              </a:ext>
            </a:extLst>
          </p:cNvPr>
          <p:cNvSpPr txBox="1">
            <a:spLocks/>
          </p:cNvSpPr>
          <p:nvPr/>
        </p:nvSpPr>
        <p:spPr>
          <a:xfrm>
            <a:off x="1164535" y="1417320"/>
            <a:ext cx="9862929" cy="696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b="0" i="1" dirty="0"/>
              <a:t>VGG16 – </a:t>
            </a:r>
            <a:r>
              <a:rPr lang="fr-FR" sz="2800" b="0" i="1" dirty="0" err="1"/>
              <a:t>Fully</a:t>
            </a:r>
            <a:r>
              <a:rPr lang="fr-FR" sz="2800" b="0" i="1" dirty="0"/>
              <a:t> </a:t>
            </a:r>
            <a:r>
              <a:rPr lang="fr-FR" sz="2800" b="0" i="1" dirty="0" err="1"/>
              <a:t>pre-trained</a:t>
            </a:r>
            <a:endParaRPr lang="fr-FR" sz="2800" b="0" i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3C88316-E70F-40C5-DE33-BDA26656E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2234775"/>
            <a:ext cx="9083051" cy="39173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0E7304-E0C3-DFBD-2179-CDB91F3D6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0804"/>
          <a:stretch/>
        </p:blipFill>
        <p:spPr>
          <a:xfrm>
            <a:off x="1127761" y="6142213"/>
            <a:ext cx="2098842" cy="178843"/>
          </a:xfrm>
          <a:prstGeom prst="rect">
            <a:avLst/>
          </a:prstGeom>
          <a:ln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8EBE8C-CAB2-7511-BD4A-4E307EAC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5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AE24-008F-3169-0013-F35A9EA6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6886"/>
          </a:xfrm>
        </p:spPr>
        <p:txBody>
          <a:bodyPr>
            <a:normAutofit/>
          </a:bodyPr>
          <a:lstStyle/>
          <a:p>
            <a:r>
              <a:rPr lang="fr-FR" dirty="0"/>
              <a:t>Modèles CV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D145B-E7FC-B644-F7DB-BDB1B916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57450"/>
            <a:ext cx="9986878" cy="34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1A527D3-3ED7-054E-BE2A-C1360A955956}"/>
              </a:ext>
            </a:extLst>
          </p:cNvPr>
          <p:cNvSpPr txBox="1">
            <a:spLocks/>
          </p:cNvSpPr>
          <p:nvPr/>
        </p:nvSpPr>
        <p:spPr>
          <a:xfrm>
            <a:off x="1164535" y="1417320"/>
            <a:ext cx="9862929" cy="696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b="0" i="1" dirty="0"/>
              <a:t>VGG16 – fine </a:t>
            </a:r>
            <a:r>
              <a:rPr lang="fr-FR" sz="2800" b="0" i="1" dirty="0" err="1"/>
              <a:t>tuned</a:t>
            </a:r>
            <a:endParaRPr lang="fr-FR" sz="2800" b="0" i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154DC6E-9BEE-3D6A-7116-1CE84DA9D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65" y="2114206"/>
            <a:ext cx="9583487" cy="443927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B2ECCA-002B-F7AC-0E22-80D37BB5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AE24-008F-3169-0013-F35A9EA6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6886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D145B-E7FC-B644-F7DB-BDB1B916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748790"/>
            <a:ext cx="9986878" cy="4192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/>
              <a:t>Contexte</a:t>
            </a:r>
            <a:r>
              <a:rPr lang="fr-FR" dirty="0"/>
              <a:t> : </a:t>
            </a:r>
          </a:p>
          <a:p>
            <a:pPr marL="0" indent="0">
              <a:buNone/>
            </a:pPr>
            <a:r>
              <a:rPr lang="fr-FR" dirty="0"/>
              <a:t>« Place de marché » plateforme e-commerce type marketplace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Objectif</a:t>
            </a:r>
            <a:r>
              <a:rPr lang="fr-FR" dirty="0"/>
              <a:t> : </a:t>
            </a:r>
          </a:p>
          <a:p>
            <a:pPr marL="0" indent="0">
              <a:buNone/>
            </a:pPr>
            <a:r>
              <a:rPr lang="fr-FR" dirty="0"/>
              <a:t>Etudier la faisabilité d’un moteur de classification automatique de produits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Moyens </a:t>
            </a:r>
            <a:r>
              <a:rPr lang="fr-FR" dirty="0"/>
              <a:t>: </a:t>
            </a:r>
          </a:p>
          <a:p>
            <a:pPr marL="0" indent="0">
              <a:buNone/>
            </a:pPr>
            <a:r>
              <a:rPr lang="fr-FR" dirty="0" err="1"/>
              <a:t>Database</a:t>
            </a:r>
            <a:r>
              <a:rPr lang="fr-FR" dirty="0"/>
              <a:t> de 1050 produits avec des informations de 2 principaux types:</a:t>
            </a:r>
          </a:p>
          <a:p>
            <a:r>
              <a:rPr lang="fr-FR" dirty="0"/>
              <a:t>Texte</a:t>
            </a:r>
          </a:p>
          <a:p>
            <a:r>
              <a:rPr lang="fr-FR" dirty="0"/>
              <a:t>Images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66C43F-C50A-32DC-5C8C-144B3595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1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AE24-008F-3169-0013-F35A9EA6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6886"/>
          </a:xfrm>
        </p:spPr>
        <p:txBody>
          <a:bodyPr>
            <a:normAutofit/>
          </a:bodyPr>
          <a:lstStyle/>
          <a:p>
            <a:r>
              <a:rPr lang="fr-FR" dirty="0"/>
              <a:t>Modèles CV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1A527D3-3ED7-054E-BE2A-C1360A955956}"/>
              </a:ext>
            </a:extLst>
          </p:cNvPr>
          <p:cNvSpPr txBox="1">
            <a:spLocks/>
          </p:cNvSpPr>
          <p:nvPr/>
        </p:nvSpPr>
        <p:spPr>
          <a:xfrm>
            <a:off x="1164535" y="1417320"/>
            <a:ext cx="9862929" cy="696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b="0" i="1" dirty="0"/>
              <a:t>VGG16 – fine </a:t>
            </a:r>
            <a:r>
              <a:rPr lang="fr-FR" sz="2800" b="0" i="1" dirty="0" err="1"/>
              <a:t>tuned</a:t>
            </a:r>
            <a:endParaRPr lang="fr-FR" sz="2800" b="0" i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238431-5537-3053-010C-5CFFF5704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40" y="2114206"/>
            <a:ext cx="6197047" cy="41972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7AD66CBB-0D13-A569-38A4-DEE1B162B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9" y="2576745"/>
            <a:ext cx="4439270" cy="2286319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3CE4364-B365-016A-D30A-B23E2C1E81EB}"/>
              </a:ext>
            </a:extLst>
          </p:cNvPr>
          <p:cNvSpPr txBox="1"/>
          <p:nvPr/>
        </p:nvSpPr>
        <p:spPr>
          <a:xfrm>
            <a:off x="833439" y="2234190"/>
            <a:ext cx="386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Matrice de confusion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061BDD-4359-C277-6185-90E99232EF09}"/>
              </a:ext>
            </a:extLst>
          </p:cNvPr>
          <p:cNvSpPr txBox="1"/>
          <p:nvPr/>
        </p:nvSpPr>
        <p:spPr>
          <a:xfrm>
            <a:off x="5610640" y="1712533"/>
            <a:ext cx="386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Heat</a:t>
            </a:r>
            <a:r>
              <a:rPr lang="fr-FR" sz="1400" dirty="0"/>
              <a:t> </a:t>
            </a:r>
            <a:r>
              <a:rPr lang="fr-FR" sz="1400" dirty="0" err="1"/>
              <a:t>map</a:t>
            </a:r>
            <a:endParaRPr lang="fr-FR" sz="1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F859F9-4757-DB3B-5638-22E9150B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48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AE24-008F-3169-0013-F35A9EA6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6886"/>
          </a:xfrm>
        </p:spPr>
        <p:txBody>
          <a:bodyPr>
            <a:normAutofit/>
          </a:bodyPr>
          <a:lstStyle/>
          <a:p>
            <a:r>
              <a:rPr lang="fr-FR" dirty="0"/>
              <a:t>Modèles CV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D145B-E7FC-B644-F7DB-BDB1B916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68880"/>
            <a:ext cx="9986878" cy="34719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000" dirty="0"/>
              <a:t> ORB: 	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sz="1800" b="0" dirty="0"/>
              <a:t>Résultats très décevants, impossible à utiliser comme classifieur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fr-FR" sz="1800" b="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000" dirty="0"/>
              <a:t> VGG16: 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sz="1800" b="0" dirty="0"/>
              <a:t>Performance du pré-entrainé assez bonne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sz="1800" b="0" dirty="0"/>
              <a:t>Performance excellente du modèle partiellement ré-entrainé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04CE288-54BB-6C60-CBF0-927495797872}"/>
              </a:ext>
            </a:extLst>
          </p:cNvPr>
          <p:cNvSpPr txBox="1">
            <a:spLocks/>
          </p:cNvSpPr>
          <p:nvPr/>
        </p:nvSpPr>
        <p:spPr>
          <a:xfrm>
            <a:off x="1164535" y="1417320"/>
            <a:ext cx="9862929" cy="696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0" dirty="0"/>
              <a:t>Commentaires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3CCB3D-5ECA-B2B2-3384-D72F2CD4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95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AE24-008F-3169-0013-F35A9EA6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6886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D145B-E7FC-B644-F7DB-BDB1B916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748790"/>
            <a:ext cx="9986878" cy="4192040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Sommaire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Présentation du </a:t>
            </a:r>
            <a:r>
              <a:rPr lang="fr-FR" dirty="0" err="1"/>
              <a:t>dataset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b="1" dirty="0"/>
              <a:t> </a:t>
            </a:r>
            <a:r>
              <a:rPr lang="fr-FR" dirty="0"/>
              <a:t>Modèles NLP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Prétraitements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 err="1"/>
              <a:t>BoW</a:t>
            </a:r>
            <a:r>
              <a:rPr lang="fr-FR" b="0" dirty="0"/>
              <a:t>, Tf-</a:t>
            </a:r>
            <a:r>
              <a:rPr lang="fr-FR" b="0" dirty="0" err="1"/>
              <a:t>idf</a:t>
            </a:r>
            <a:endParaRPr lang="fr-FR" b="0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Word2Vec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BERT + USE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Modèles CV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Prétraitements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ORB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CNN </a:t>
            </a:r>
          </a:p>
          <a:p>
            <a:pPr lvl="1"/>
            <a:endParaRPr lang="fr-FR" b="1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b="1" dirty="0"/>
              <a:t> Conclusion</a:t>
            </a:r>
          </a:p>
          <a:p>
            <a:pPr lvl="1"/>
            <a:endParaRPr lang="fr-FR" b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627A6-67C9-B800-A667-CAB07EF6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72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AE24-008F-3169-0013-F35A9EA6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6886"/>
          </a:xfr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D145B-E7FC-B644-F7DB-BDB1B916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68880"/>
            <a:ext cx="2391395" cy="3471950"/>
          </a:xfrm>
        </p:spPr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r>
              <a:rPr lang="fr-FR" dirty="0"/>
              <a:t>Count-</a:t>
            </a:r>
            <a:r>
              <a:rPr lang="fr-FR" dirty="0" err="1"/>
              <a:t>vectorizer</a:t>
            </a:r>
            <a:endParaRPr lang="fr-FR" dirty="0"/>
          </a:p>
          <a:p>
            <a:pPr marL="0" indent="0" algn="r">
              <a:buNone/>
            </a:pPr>
            <a:r>
              <a:rPr lang="fr-FR" dirty="0"/>
              <a:t>Tf-</a:t>
            </a:r>
            <a:r>
              <a:rPr lang="fr-FR" dirty="0" err="1"/>
              <a:t>idf</a:t>
            </a:r>
            <a:endParaRPr lang="fr-FR" dirty="0"/>
          </a:p>
          <a:p>
            <a:pPr marL="0" indent="0" algn="r">
              <a:buNone/>
            </a:pPr>
            <a:r>
              <a:rPr lang="fr-FR" dirty="0"/>
              <a:t>Word 2 </a:t>
            </a:r>
            <a:r>
              <a:rPr lang="fr-FR" dirty="0" err="1"/>
              <a:t>Vec</a:t>
            </a:r>
            <a:endParaRPr lang="fr-FR" dirty="0"/>
          </a:p>
          <a:p>
            <a:pPr marL="0" indent="0" algn="r">
              <a:buNone/>
            </a:pPr>
            <a:r>
              <a:rPr lang="fr-FR" dirty="0"/>
              <a:t>BERT 1</a:t>
            </a:r>
          </a:p>
          <a:p>
            <a:pPr marL="0" indent="0" algn="r">
              <a:buNone/>
            </a:pPr>
            <a:r>
              <a:rPr lang="fr-FR" dirty="0"/>
              <a:t>BERT 2</a:t>
            </a:r>
          </a:p>
          <a:p>
            <a:pPr marL="0" indent="0" algn="r">
              <a:buNone/>
            </a:pPr>
            <a:r>
              <a:rPr lang="fr-FR" dirty="0"/>
              <a:t>USE</a:t>
            </a:r>
          </a:p>
          <a:p>
            <a:pPr marL="0" indent="0" algn="r">
              <a:buNone/>
            </a:pPr>
            <a:r>
              <a:rPr lang="fr-FR" dirty="0"/>
              <a:t>ORB</a:t>
            </a:r>
          </a:p>
          <a:p>
            <a:pPr marL="0" indent="0" algn="r">
              <a:buNone/>
            </a:pPr>
            <a:r>
              <a:rPr lang="fr-FR" dirty="0"/>
              <a:t>VGG16 – </a:t>
            </a:r>
            <a:r>
              <a:rPr lang="fr-FR" dirty="0" err="1"/>
              <a:t>pretrained</a:t>
            </a:r>
            <a:endParaRPr lang="fr-FR" dirty="0"/>
          </a:p>
          <a:p>
            <a:pPr marL="0" indent="0" algn="r">
              <a:buNone/>
            </a:pPr>
            <a:r>
              <a:rPr lang="fr-FR" dirty="0"/>
              <a:t>VGG16 – fine </a:t>
            </a:r>
            <a:r>
              <a:rPr lang="fr-FR" dirty="0" err="1"/>
              <a:t>tuned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04CE288-54BB-6C60-CBF0-927495797872}"/>
              </a:ext>
            </a:extLst>
          </p:cNvPr>
          <p:cNvSpPr txBox="1">
            <a:spLocks/>
          </p:cNvSpPr>
          <p:nvPr/>
        </p:nvSpPr>
        <p:spPr>
          <a:xfrm>
            <a:off x="7149443" y="1980649"/>
            <a:ext cx="3964056" cy="696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Faisabilité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FB1D50-BDBB-534A-EE48-4536D025E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46208" b="-3865"/>
          <a:stretch/>
        </p:blipFill>
        <p:spPr>
          <a:xfrm>
            <a:off x="3729452" y="2543978"/>
            <a:ext cx="1081088" cy="26711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7DAD0B7-0238-9E2C-758A-76073F6C28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423" b="21542"/>
          <a:stretch/>
        </p:blipFill>
        <p:spPr>
          <a:xfrm>
            <a:off x="3759268" y="2916721"/>
            <a:ext cx="1051272" cy="16440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02A068C-6E72-3E89-4A39-F5382A594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512" y="3309937"/>
            <a:ext cx="1162050" cy="2381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85184D6-3A3D-BB73-ACC6-8EAF7C013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5828" y="3707296"/>
            <a:ext cx="965262" cy="163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E87CD7C-B936-BCF7-E945-7EE7E9D4E0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9512" y="4046907"/>
            <a:ext cx="1019175" cy="2476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35C5734-018A-3FCC-D629-8B5B9E14F1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9893" y="4470255"/>
            <a:ext cx="981075" cy="1714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1C11CC1-213F-FE8F-7EEF-5636E27DAA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9268" y="4817403"/>
            <a:ext cx="2114550" cy="20955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1779360-FB66-F428-36D3-65D7000469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9451" y="5250180"/>
            <a:ext cx="2000250" cy="1905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3593C54-F2EB-5258-9043-8FD6C91324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9451" y="5632543"/>
            <a:ext cx="1924050" cy="21907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3BC1485-BB6E-3F36-8604-9C17F5ECC523}"/>
              </a:ext>
            </a:extLst>
          </p:cNvPr>
          <p:cNvSpPr/>
          <p:nvPr/>
        </p:nvSpPr>
        <p:spPr>
          <a:xfrm>
            <a:off x="1077362" y="2266122"/>
            <a:ext cx="5233986" cy="387144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1A999768-31FE-464F-9814-2D0632216E21}"/>
              </a:ext>
            </a:extLst>
          </p:cNvPr>
          <p:cNvSpPr txBox="1">
            <a:spLocks/>
          </p:cNvSpPr>
          <p:nvPr/>
        </p:nvSpPr>
        <p:spPr>
          <a:xfrm>
            <a:off x="1078501" y="1501482"/>
            <a:ext cx="3964056" cy="696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0" dirty="0"/>
              <a:t>Comparaison finale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46931C-07A8-C280-C1BE-A07571A65283}"/>
              </a:ext>
            </a:extLst>
          </p:cNvPr>
          <p:cNvSpPr txBox="1"/>
          <p:nvPr/>
        </p:nvSpPr>
        <p:spPr>
          <a:xfrm>
            <a:off x="7116418" y="2811092"/>
            <a:ext cx="4760843" cy="2862322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Via NLP</a:t>
            </a:r>
            <a:r>
              <a:rPr lang="fr-FR" dirty="0"/>
              <a:t>:</a:t>
            </a:r>
          </a:p>
          <a:p>
            <a:r>
              <a:rPr lang="fr-FR" dirty="0"/>
              <a:t>Les résultats mitigés (d’autant plus sans séparation train/test set) indiquent que cette approche n’est pas à privilégier.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Via CV</a:t>
            </a:r>
            <a:r>
              <a:rPr lang="fr-FR" dirty="0"/>
              <a:t>:</a:t>
            </a:r>
          </a:p>
          <a:p>
            <a:r>
              <a:rPr lang="fr-FR" dirty="0"/>
              <a:t>Le dernier modèle fonctionne très bien et peut à coup sûr être employé pour classifier les produits.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C77511-24D9-9CA7-55C6-27CCA907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4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AE24-008F-3169-0013-F35A9EA6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6886"/>
          </a:xfr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04CE288-54BB-6C60-CBF0-927495797872}"/>
              </a:ext>
            </a:extLst>
          </p:cNvPr>
          <p:cNvSpPr txBox="1">
            <a:spLocks/>
          </p:cNvSpPr>
          <p:nvPr/>
        </p:nvSpPr>
        <p:spPr>
          <a:xfrm>
            <a:off x="1104901" y="1417320"/>
            <a:ext cx="9862929" cy="696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fr-FR" sz="2800" b="0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9A4C9BA-D306-4923-C276-6EF9D069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moteur de classification automatique est réalisable à travers un modèle de reconnaissance d’image, notamment avec un VGG16 ré-entrainé sur les couches hautes.</a:t>
            </a:r>
          </a:p>
          <a:p>
            <a:r>
              <a:rPr lang="fr-FR" dirty="0"/>
              <a:t>Si on a plusieurs images par produit, les résultats seraient certainement encore meilleurs.</a:t>
            </a:r>
          </a:p>
          <a:p>
            <a:r>
              <a:rPr lang="fr-FR" dirty="0"/>
              <a:t>Attention au besoin en capacité de calcul, car ce dernier modèle est le plus long à faire tourner, et pèse 3.3 Go </a:t>
            </a:r>
            <a:r>
              <a:rPr lang="fr-FR"/>
              <a:t>après entraînement</a:t>
            </a:r>
            <a:r>
              <a:rPr lang="fr-FR" dirty="0"/>
              <a:t>.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82E8104-F359-1D54-59AF-4E15DB459055}"/>
              </a:ext>
            </a:extLst>
          </p:cNvPr>
          <p:cNvSpPr txBox="1">
            <a:spLocks/>
          </p:cNvSpPr>
          <p:nvPr/>
        </p:nvSpPr>
        <p:spPr>
          <a:xfrm>
            <a:off x="1164535" y="1417320"/>
            <a:ext cx="9862929" cy="696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0" dirty="0"/>
              <a:t>Remarques finales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0B5573D-03ED-A07A-6D69-6525FC66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58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C04CE288-54BB-6C60-CBF0-927495797872}"/>
              </a:ext>
            </a:extLst>
          </p:cNvPr>
          <p:cNvSpPr txBox="1">
            <a:spLocks/>
          </p:cNvSpPr>
          <p:nvPr/>
        </p:nvSpPr>
        <p:spPr>
          <a:xfrm>
            <a:off x="1104901" y="1417320"/>
            <a:ext cx="9862929" cy="696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fr-FR" sz="2800" b="0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BEDCBC3-3CA9-4905-8B26-FF53FD0D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27" y="332447"/>
            <a:ext cx="9950103" cy="1507376"/>
          </a:xfrm>
        </p:spPr>
        <p:txBody>
          <a:bodyPr/>
          <a:lstStyle/>
          <a:p>
            <a:r>
              <a:rPr lang="fr-FR" dirty="0"/>
              <a:t>Merci pour votre attention!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53A6BBF-A49B-26DC-BCBE-F966FA82153D}"/>
              </a:ext>
            </a:extLst>
          </p:cNvPr>
          <p:cNvSpPr txBox="1"/>
          <p:nvPr/>
        </p:nvSpPr>
        <p:spPr>
          <a:xfrm>
            <a:off x="1029324" y="5018178"/>
            <a:ext cx="5961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Grégoire </a:t>
            </a:r>
            <a:r>
              <a:rPr lang="fr-FR" dirty="0" err="1"/>
              <a:t>Mansio</a:t>
            </a:r>
            <a:endParaRPr lang="fr-FR" dirty="0"/>
          </a:p>
          <a:p>
            <a:r>
              <a:rPr lang="fr-FR" i="1" dirty="0"/>
              <a:t>Data Science - Projet 6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D4C0443-109E-E06C-BDEA-01D575A57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76" y="5596124"/>
            <a:ext cx="2552700" cy="571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DE1751-758E-97EA-B0F9-2897E142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5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AE24-008F-3169-0013-F35A9EA6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6886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D145B-E7FC-B644-F7DB-BDB1B916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748790"/>
            <a:ext cx="9986878" cy="4192040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Sommaire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b="1" dirty="0"/>
              <a:t>Présentation du </a:t>
            </a:r>
            <a:r>
              <a:rPr lang="fr-FR" b="1" dirty="0" err="1"/>
              <a:t>dataset</a:t>
            </a:r>
            <a:endParaRPr lang="fr-FR" b="1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b="1" dirty="0"/>
              <a:t> </a:t>
            </a:r>
            <a:r>
              <a:rPr lang="fr-FR" dirty="0"/>
              <a:t>Modèles NLP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Prétraitements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 err="1"/>
              <a:t>BoW</a:t>
            </a:r>
            <a:r>
              <a:rPr lang="fr-FR" b="0" dirty="0"/>
              <a:t>, Tf-</a:t>
            </a:r>
            <a:r>
              <a:rPr lang="fr-FR" b="0" dirty="0" err="1"/>
              <a:t>idf</a:t>
            </a:r>
            <a:endParaRPr lang="fr-FR" b="0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Word2Vec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BERT + USE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Modèles CV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Prétraitements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ORB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CNN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4913B0-914A-D891-EB2F-E1E626EA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9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AE24-008F-3169-0013-F35A9EA6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6886"/>
          </a:xfrm>
        </p:spPr>
        <p:txBody>
          <a:bodyPr/>
          <a:lstStyle/>
          <a:p>
            <a:r>
              <a:rPr lang="fr-FR" dirty="0"/>
              <a:t>Présentation du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5F750AE-0402-7A98-0DE9-2BD4D337A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968" y="1840865"/>
            <a:ext cx="8733692" cy="41910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1FA050C-90B3-65FA-E27B-745A55862471}"/>
              </a:ext>
            </a:extLst>
          </p:cNvPr>
          <p:cNvSpPr txBox="1"/>
          <p:nvPr/>
        </p:nvSpPr>
        <p:spPr>
          <a:xfrm>
            <a:off x="9384030" y="2217420"/>
            <a:ext cx="2560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Très peu de valeurs manquantes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Variables d’intérêt: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Uniq_id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Category_tree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(</a:t>
            </a:r>
            <a:r>
              <a:rPr lang="fr-FR" dirty="0" err="1"/>
              <a:t>specification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Image</a:t>
            </a:r>
          </a:p>
          <a:p>
            <a:pPr lvl="1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FFB36D5-D5B5-5802-51AF-43AF9695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2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AE24-008F-3169-0013-F35A9EA6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6886"/>
          </a:xfrm>
        </p:spPr>
        <p:txBody>
          <a:bodyPr/>
          <a:lstStyle/>
          <a:p>
            <a:r>
              <a:rPr lang="fr-FR" dirty="0"/>
              <a:t>Présentation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FA050C-90B3-65FA-E27B-745A55862471}"/>
              </a:ext>
            </a:extLst>
          </p:cNvPr>
          <p:cNvSpPr txBox="1"/>
          <p:nvPr/>
        </p:nvSpPr>
        <p:spPr>
          <a:xfrm>
            <a:off x="1077362" y="1997838"/>
            <a:ext cx="83066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3 niveaux de catégories différents: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Niveau 1</a:t>
            </a:r>
          </a:p>
          <a:p>
            <a:r>
              <a:rPr lang="fr-FR" dirty="0"/>
              <a:t>(le plus haut)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Niveau 2</a:t>
            </a:r>
          </a:p>
          <a:p>
            <a:r>
              <a:rPr lang="fr-FR" dirty="0"/>
              <a:t>(pas le plus gros)</a:t>
            </a:r>
          </a:p>
          <a:p>
            <a:pPr lvl="1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315522-E3D2-0B40-2C84-07B24277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20" y="2581825"/>
            <a:ext cx="7115175" cy="9334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543EA65-B01C-A67E-3E72-F10190217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270" y="3655250"/>
            <a:ext cx="7261860" cy="2989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FFF141-3420-095B-D00D-FE9835E8D2D0}"/>
              </a:ext>
            </a:extLst>
          </p:cNvPr>
          <p:cNvSpPr/>
          <p:nvPr/>
        </p:nvSpPr>
        <p:spPr>
          <a:xfrm>
            <a:off x="800100" y="2423160"/>
            <a:ext cx="9180195" cy="110871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233B30-9298-AC7C-3147-725BFE50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AE24-008F-3169-0013-F35A9EA6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6886"/>
          </a:xfrm>
        </p:spPr>
        <p:txBody>
          <a:bodyPr/>
          <a:lstStyle/>
          <a:p>
            <a:r>
              <a:rPr lang="fr-FR" dirty="0"/>
              <a:t>Présentation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4318AF-388F-2F74-2BC7-8C5845FC433A}"/>
              </a:ext>
            </a:extLst>
          </p:cNvPr>
          <p:cNvSpPr txBox="1"/>
          <p:nvPr/>
        </p:nvSpPr>
        <p:spPr>
          <a:xfrm>
            <a:off x="1234440" y="2000250"/>
            <a:ext cx="486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Description</a:t>
            </a:r>
          </a:p>
          <a:p>
            <a:endParaRPr lang="fr-FR" sz="1700" dirty="0"/>
          </a:p>
          <a:p>
            <a:r>
              <a:rPr kumimoji="0" lang="fr-FR" alt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« </a:t>
            </a:r>
            <a:r>
              <a:rPr kumimoji="0" lang="fr-FR" alt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Specifications</a:t>
            </a:r>
            <a:r>
              <a:rPr kumimoji="0" lang="fr-FR" alt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of </a:t>
            </a:r>
            <a:r>
              <a:rPr kumimoji="0" lang="fr-FR" alt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Sathiyas</a:t>
            </a:r>
            <a:r>
              <a:rPr kumimoji="0" lang="fr-FR" alt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Cotton Bath </a:t>
            </a:r>
            <a:r>
              <a:rPr kumimoji="0" lang="fr-FR" alt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Towel</a:t>
            </a:r>
            <a:r>
              <a:rPr kumimoji="0" lang="fr-FR" alt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(3 Bath </a:t>
            </a:r>
            <a:r>
              <a:rPr kumimoji="0" lang="fr-FR" alt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Towel</a:t>
            </a:r>
            <a:r>
              <a:rPr kumimoji="0" lang="fr-FR" alt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Red, Yellow, Blue) Bath </a:t>
            </a:r>
            <a:r>
              <a:rPr kumimoji="0" lang="fr-FR" alt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Towel</a:t>
            </a:r>
            <a:r>
              <a:rPr kumimoji="0" lang="fr-FR" alt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Features</a:t>
            </a:r>
            <a:r>
              <a:rPr kumimoji="0" lang="fr-FR" alt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Machine </a:t>
            </a:r>
            <a:r>
              <a:rPr kumimoji="0" lang="fr-FR" alt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Washable</a:t>
            </a:r>
            <a:r>
              <a:rPr kumimoji="0" lang="fr-FR" alt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Yes </a:t>
            </a:r>
            <a:r>
              <a:rPr kumimoji="0" lang="fr-FR" alt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Material</a:t>
            </a:r>
            <a:r>
              <a:rPr kumimoji="0" lang="fr-FR" alt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Cotton Design Self Design General Brand </a:t>
            </a:r>
            <a:r>
              <a:rPr kumimoji="0" lang="fr-FR" alt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Sathiyas</a:t>
            </a:r>
            <a:r>
              <a:rPr kumimoji="0" lang="fr-FR" alt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Type Bath </a:t>
            </a:r>
            <a:r>
              <a:rPr kumimoji="0" lang="fr-FR" alt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Towel</a:t>
            </a:r>
            <a:r>
              <a:rPr kumimoji="0" lang="fr-FR" alt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GSM 500 Model Name </a:t>
            </a:r>
            <a:r>
              <a:rPr kumimoji="0" lang="fr-FR" alt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Sathiyas</a:t>
            </a:r>
            <a:r>
              <a:rPr kumimoji="0" lang="fr-FR" alt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cotton</a:t>
            </a:r>
            <a:r>
              <a:rPr kumimoji="0" lang="fr-FR" alt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bath </a:t>
            </a:r>
            <a:r>
              <a:rPr kumimoji="0" lang="fr-FR" alt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towel</a:t>
            </a:r>
            <a:r>
              <a:rPr kumimoji="0" lang="fr-FR" alt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Ideal For Men, </a:t>
            </a:r>
            <a:r>
              <a:rPr kumimoji="0" lang="fr-FR" alt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Women</a:t>
            </a:r>
            <a:r>
              <a:rPr kumimoji="0" lang="fr-FR" alt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Boys, Girls Model ID asvtwl322 </a:t>
            </a:r>
            <a:r>
              <a:rPr kumimoji="0" lang="fr-FR" alt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Color</a:t>
            </a:r>
            <a:r>
              <a:rPr kumimoji="0" lang="fr-FR" alt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Red, Yellow, Blue Size </a:t>
            </a:r>
            <a:r>
              <a:rPr kumimoji="0" lang="fr-FR" alt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Mediam</a:t>
            </a:r>
            <a:r>
              <a:rPr kumimoji="0" lang="fr-FR" alt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Dimensions </a:t>
            </a:r>
            <a:r>
              <a:rPr kumimoji="0" lang="fr-FR" alt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Length</a:t>
            </a:r>
            <a:r>
              <a:rPr kumimoji="0" lang="fr-FR" alt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30 </a:t>
            </a:r>
            <a:r>
              <a:rPr kumimoji="0" lang="fr-FR" alt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inch</a:t>
            </a:r>
            <a:r>
              <a:rPr kumimoji="0" lang="fr-FR" alt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Width</a:t>
            </a:r>
            <a:r>
              <a:rPr kumimoji="0" lang="fr-FR" alt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60 </a:t>
            </a:r>
            <a:r>
              <a:rPr kumimoji="0" lang="fr-FR" alt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inch</a:t>
            </a:r>
            <a:r>
              <a:rPr kumimoji="0" lang="fr-FR" alt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 the Box </a:t>
            </a:r>
            <a:r>
              <a:rPr kumimoji="0" lang="fr-FR" alt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Number</a:t>
            </a:r>
            <a:r>
              <a:rPr kumimoji="0" lang="fr-FR" alt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of Contents in Sales Package 3 Sales Package 3 Bath </a:t>
            </a:r>
            <a:r>
              <a:rPr kumimoji="0" lang="fr-FR" altLang="fr-F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Towel</a:t>
            </a:r>
            <a:r>
              <a:rPr kumimoji="0" lang="fr-FR" altLang="fr-F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»</a:t>
            </a:r>
            <a:endParaRPr lang="fr-FR" sz="1700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BD39F0-A8D3-7674-4390-0D7B4A8247EF}"/>
              </a:ext>
            </a:extLst>
          </p:cNvPr>
          <p:cNvSpPr txBox="1"/>
          <p:nvPr/>
        </p:nvSpPr>
        <p:spPr>
          <a:xfrm>
            <a:off x="7029450" y="2000250"/>
            <a:ext cx="486156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Image</a:t>
            </a:r>
          </a:p>
          <a:p>
            <a:endParaRPr lang="fr-FR" sz="1700" dirty="0"/>
          </a:p>
          <a:p>
            <a:endParaRPr lang="fr-FR" dirty="0"/>
          </a:p>
        </p:txBody>
      </p:sp>
      <p:pic>
        <p:nvPicPr>
          <p:cNvPr id="9" name="Image 8" descr="Une image contenant serviette&#10;&#10;Description générée automatiquement">
            <a:extLst>
              <a:ext uri="{FF2B5EF4-FFF2-40B4-BE49-F238E27FC236}">
                <a16:creationId xmlns:a16="http://schemas.microsoft.com/office/drawing/2014/main" id="{788C3528-E61E-876C-2F9E-67C379ABB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30" y="2454220"/>
            <a:ext cx="2647950" cy="264795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B064D3-F5E3-6AC8-8063-0C41EB8C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AE24-008F-3169-0013-F35A9EA6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6886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D145B-E7FC-B644-F7DB-BDB1B916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748790"/>
            <a:ext cx="9986878" cy="4192040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Sommaire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Présentation du </a:t>
            </a:r>
            <a:r>
              <a:rPr lang="fr-FR" dirty="0" err="1"/>
              <a:t>dataset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b="1" dirty="0"/>
              <a:t> Modèles NLP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Prétraitements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 err="1"/>
              <a:t>BoW</a:t>
            </a:r>
            <a:r>
              <a:rPr lang="fr-FR" b="0" dirty="0"/>
              <a:t>, Tf-</a:t>
            </a:r>
            <a:r>
              <a:rPr lang="fr-FR" b="0" dirty="0" err="1"/>
              <a:t>idf</a:t>
            </a:r>
            <a:endParaRPr lang="fr-FR" b="0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Word2Vec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BERT + USE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Modèles CV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Prétraitements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ORB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fr-FR" b="0" dirty="0"/>
              <a:t>CNN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F1C97-13B8-0575-A106-7A7789AF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5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AE24-008F-3169-0013-F35A9EA6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6886"/>
          </a:xfrm>
        </p:spPr>
        <p:txBody>
          <a:bodyPr>
            <a:normAutofit/>
          </a:bodyPr>
          <a:lstStyle/>
          <a:p>
            <a:r>
              <a:rPr lang="fr-FR" dirty="0"/>
              <a:t>Modèles NLP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D145B-E7FC-B644-F7DB-BDB1B916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68880"/>
            <a:ext cx="9986878" cy="3471950"/>
          </a:xfrm>
        </p:spPr>
        <p:txBody>
          <a:bodyPr>
            <a:normAutofit/>
          </a:bodyPr>
          <a:lstStyle/>
          <a:p>
            <a:r>
              <a:rPr lang="fr-FR" dirty="0"/>
              <a:t>Suppression des ‘mots vides’ (stop </a:t>
            </a:r>
            <a:r>
              <a:rPr lang="fr-FR" dirty="0" err="1"/>
              <a:t>words</a:t>
            </a:r>
            <a:r>
              <a:rPr lang="fr-FR" dirty="0"/>
              <a:t>)  + mots redondants (ex: ‘key’, ‘</a:t>
            </a:r>
            <a:r>
              <a:rPr lang="fr-FR" dirty="0" err="1"/>
              <a:t>features</a:t>
            </a:r>
            <a:r>
              <a:rPr lang="fr-FR" dirty="0"/>
              <a:t>’, ‘</a:t>
            </a:r>
            <a:r>
              <a:rPr lang="fr-FR" dirty="0" err="1"/>
              <a:t>specifications</a:t>
            </a:r>
            <a:r>
              <a:rPr lang="fr-FR" dirty="0"/>
              <a:t>’ etc.)</a:t>
            </a:r>
          </a:p>
          <a:p>
            <a:r>
              <a:rPr lang="fr-FR" dirty="0"/>
              <a:t>Suppression de la ponctuation</a:t>
            </a:r>
          </a:p>
          <a:p>
            <a:r>
              <a:rPr lang="fr-FR" dirty="0"/>
              <a:t>Suppression des chiffres</a:t>
            </a:r>
          </a:p>
          <a:p>
            <a:r>
              <a:rPr lang="fr-FR" dirty="0"/>
              <a:t>Tout en minuscule</a:t>
            </a:r>
          </a:p>
          <a:p>
            <a:r>
              <a:rPr lang="fr-FR" dirty="0"/>
              <a:t>Lemmatisation des mots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Package utilisé: NLTK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1A527D3-3ED7-054E-BE2A-C1360A955956}"/>
              </a:ext>
            </a:extLst>
          </p:cNvPr>
          <p:cNvSpPr txBox="1">
            <a:spLocks/>
          </p:cNvSpPr>
          <p:nvPr/>
        </p:nvSpPr>
        <p:spPr>
          <a:xfrm>
            <a:off x="1077361" y="1417320"/>
            <a:ext cx="9950103" cy="696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0" dirty="0"/>
              <a:t>Prétraitement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6B73D0-CAE2-698B-B839-F764A677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6AE24-008F-3169-0013-F35A9EA6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96886"/>
          </a:xfrm>
        </p:spPr>
        <p:txBody>
          <a:bodyPr>
            <a:normAutofit/>
          </a:bodyPr>
          <a:lstStyle/>
          <a:p>
            <a:r>
              <a:rPr lang="fr-FR" dirty="0"/>
              <a:t>Modèles NLP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D145B-E7FC-B644-F7DB-BDB1B916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68880"/>
            <a:ext cx="9986878" cy="34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1A527D3-3ED7-054E-BE2A-C1360A955956}"/>
              </a:ext>
            </a:extLst>
          </p:cNvPr>
          <p:cNvSpPr txBox="1">
            <a:spLocks/>
          </p:cNvSpPr>
          <p:nvPr/>
        </p:nvSpPr>
        <p:spPr>
          <a:xfrm>
            <a:off x="1164535" y="1417320"/>
            <a:ext cx="9862929" cy="696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b="0" dirty="0"/>
              <a:t>Bag of </a:t>
            </a:r>
            <a:r>
              <a:rPr lang="fr-FR" sz="2800" b="0" dirty="0" err="1"/>
              <a:t>Words</a:t>
            </a:r>
            <a:r>
              <a:rPr lang="fr-FR" sz="2800" b="0" dirty="0"/>
              <a:t> &amp; Tf-</a:t>
            </a:r>
            <a:r>
              <a:rPr lang="fr-FR" sz="2800" b="0" dirty="0" err="1"/>
              <a:t>idf</a:t>
            </a:r>
            <a:r>
              <a:rPr lang="fr-FR" sz="2800" b="0" dirty="0"/>
              <a:t> </a:t>
            </a:r>
            <a:r>
              <a:rPr lang="fr-FR" sz="1800" b="0" i="1" dirty="0"/>
              <a:t>(package: </a:t>
            </a:r>
            <a:r>
              <a:rPr lang="fr-FR" sz="1800" b="0" i="1" dirty="0" err="1"/>
              <a:t>sklearn</a:t>
            </a:r>
            <a:r>
              <a:rPr lang="fr-FR" sz="1800" b="0" i="1" dirty="0"/>
              <a:t>)</a:t>
            </a:r>
            <a:endParaRPr lang="fr-FR" sz="2800" b="0" i="1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216DEB5-ED0F-B378-180A-51053DE7F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49" y="2293399"/>
            <a:ext cx="9460241" cy="4079973"/>
          </a:xfrm>
          <a:prstGeom prst="rect">
            <a:avLst/>
          </a:prstGeom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65311C0-A1B8-77B8-9134-C8B277DD1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799" y="578832"/>
            <a:ext cx="2257740" cy="1276528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6588B8-E8DC-BAFF-69E5-9A9A3847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8019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F5E1EFDD1D6F4EAA3445889942F2A5" ma:contentTypeVersion="4" ma:contentTypeDescription="Create a new document." ma:contentTypeScope="" ma:versionID="d9e3906284524a2513302dd8d37a3a51">
  <xsd:schema xmlns:xsd="http://www.w3.org/2001/XMLSchema" xmlns:xs="http://www.w3.org/2001/XMLSchema" xmlns:p="http://schemas.microsoft.com/office/2006/metadata/properties" xmlns:ns3="dcb42914-f12a-46e4-8bf4-6a3f0445f1d8" targetNamespace="http://schemas.microsoft.com/office/2006/metadata/properties" ma:root="true" ma:fieldsID="2558a5875685dda15a7ffd00ae6c7803" ns3:_="">
    <xsd:import namespace="dcb42914-f12a-46e4-8bf4-6a3f0445f1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b42914-f12a-46e4-8bf4-6a3f0445f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882CA6-4511-4F29-A7CA-B64953827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b42914-f12a-46e4-8bf4-6a3f0445f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1608CC-51B9-40BF-AF7F-4D95B07BD1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A726BD-1507-49AA-9637-BDC767DD8F60}">
  <ds:schemaRefs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dcb42914-f12a-46e4-8bf4-6a3f0445f1d8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740</Words>
  <Application>Microsoft Office PowerPoint</Application>
  <PresentationFormat>Grand écran</PresentationFormat>
  <Paragraphs>210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Arial Unicode MS</vt:lpstr>
      <vt:lpstr>Avenir Next LT Pro</vt:lpstr>
      <vt:lpstr>Avenir Next LT Pro Light</vt:lpstr>
      <vt:lpstr>Calibri</vt:lpstr>
      <vt:lpstr>Wingdings</vt:lpstr>
      <vt:lpstr>BlocksVTI</vt:lpstr>
      <vt:lpstr>Classifiez automatiquement des biens de consommation</vt:lpstr>
      <vt:lpstr>Introduction</vt:lpstr>
      <vt:lpstr>Sommaire</vt:lpstr>
      <vt:lpstr>Présentation du dataset</vt:lpstr>
      <vt:lpstr>Présentation du dataset</vt:lpstr>
      <vt:lpstr>Présentation du dataset</vt:lpstr>
      <vt:lpstr>Sommaire</vt:lpstr>
      <vt:lpstr>Modèles NLP</vt:lpstr>
      <vt:lpstr>Modèles NLP</vt:lpstr>
      <vt:lpstr>Modèles NLP</vt:lpstr>
      <vt:lpstr>Modèles NLP</vt:lpstr>
      <vt:lpstr>Modèles NLP</vt:lpstr>
      <vt:lpstr>Modèles NLP</vt:lpstr>
      <vt:lpstr>Sommaire</vt:lpstr>
      <vt:lpstr>Modèles CV</vt:lpstr>
      <vt:lpstr>Modèles CV</vt:lpstr>
      <vt:lpstr>Modèles CV</vt:lpstr>
      <vt:lpstr>Modèles CV</vt:lpstr>
      <vt:lpstr>Modèles CV</vt:lpstr>
      <vt:lpstr>Modèles CV</vt:lpstr>
      <vt:lpstr>Modèles CV</vt:lpstr>
      <vt:lpstr>Sommaire</vt:lpstr>
      <vt:lpstr>Conclusion</vt:lpstr>
      <vt:lpstr>Conclusion</vt:lpstr>
      <vt:lpstr>Merci pour votre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Classifiez automatiquement des biens de consommation</dc:title>
  <dc:creator>office6145</dc:creator>
  <cp:lastModifiedBy>office6145</cp:lastModifiedBy>
  <cp:revision>6</cp:revision>
  <dcterms:created xsi:type="dcterms:W3CDTF">2022-12-16T14:49:52Z</dcterms:created>
  <dcterms:modified xsi:type="dcterms:W3CDTF">2022-12-19T08:56:37Z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0x01010014F5E1EFDD1D6F4EAA3445889942F2A5</vt:lpwstr>
  </property>
</Properties>
</file>