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0" r:id="rId6"/>
    <p:sldId id="275" r:id="rId7"/>
    <p:sldId id="276" r:id="rId8"/>
    <p:sldId id="283" r:id="rId9"/>
    <p:sldId id="277" r:id="rId10"/>
    <p:sldId id="284" r:id="rId11"/>
    <p:sldId id="282" r:id="rId12"/>
    <p:sldId id="279" r:id="rId13"/>
    <p:sldId id="285" r:id="rId14"/>
    <p:sldId id="280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301" r:id="rId23"/>
    <p:sldId id="293" r:id="rId24"/>
    <p:sldId id="294" r:id="rId25"/>
    <p:sldId id="295" r:id="rId26"/>
    <p:sldId id="298" r:id="rId27"/>
    <p:sldId id="296" r:id="rId28"/>
    <p:sldId id="297" r:id="rId29"/>
    <p:sldId id="299" r:id="rId30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>
      <p:cViewPr varScale="1">
        <p:scale>
          <a:sx n="114" d="100"/>
          <a:sy n="114" d="100"/>
        </p:scale>
        <p:origin x="12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1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05DBAC-6FE4-4C9E-86CE-260B49586F74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816988-F36A-4ECB-8519-F1844847DEB6}" type="datetime1">
              <a:rPr lang="fr-FR" noProof="0" smtClean="0"/>
              <a:t>03/11/2022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7728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19169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940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0776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91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96308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73502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7676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99084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6655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337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8773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98268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4724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3076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7629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7980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0783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572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858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0600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85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429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58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3518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60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 4" descr="Vue en contre-plongée d’un ciel nuageux entouré de bâtiments en ver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8" name="Espace réservé de la date 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1E880-35B0-4A0C-8C0B-70F3274E31FF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9" name="Espace réservé du pied de page 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2CC40-768D-4504-8AE8-FAF23FB4E1AF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D667E-5E99-4942-B80A-2995FF414D97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0E16F-9D1B-4985-A129-33BD56670C35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018887-40CC-48BD-9CE3-E8D5BD54DEFC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55439C-FFFC-4685-884A-7B0858FDE577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B33DF0-F3C7-4122-A74F-E702C719E04B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8B234-06C7-4D50-8513-807BB9CE4E78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FA9A-B610-454B-B23E-EABE1250B1D9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657B4-88A2-4DEC-93D6-EF04E0CAF715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D399E5-AC36-4A6C-BB30-C729C2C037AF}" type="datetime1">
              <a:rPr lang="fr-FR" smtClean="0"/>
              <a:t>03/11/2022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E845536-542B-4955-946F-6BC9CE42D434}" type="datetime1">
              <a:rPr lang="fr-FR" noProof="0" smtClean="0"/>
              <a:t>03/11/2022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Segmentation de clientèle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OC DS P5</a:t>
            </a:r>
          </a:p>
          <a:p>
            <a:pPr rtl="0"/>
            <a:r>
              <a:rPr lang="fr-FR" sz="1600" dirty="0">
                <a:latin typeface="Adobe Garamond Pro" panose="02020502060506020403" pitchFamily="18" charset="0"/>
              </a:rPr>
              <a:t>Grégoire MANSIO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6CF633-BF4A-4C4C-9834-AC1E5151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pPr rtl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1804" y="1988840"/>
            <a:ext cx="10287000" cy="4190999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Introduction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Exploration du jeu de données</a:t>
            </a:r>
          </a:p>
          <a:p>
            <a:pPr rtl="0"/>
            <a:r>
              <a:rPr lang="fr-FR" sz="3200" b="1" dirty="0">
                <a:latin typeface="Adobe Garamond Pro" panose="02020502060506020403" pitchFamily="18" charset="0"/>
              </a:rPr>
              <a:t>Modèles de segmentation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Simulation de la fréquence de maintenance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Conclusion</a:t>
            </a:r>
          </a:p>
          <a:p>
            <a:pPr rtl="0"/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8DFEA3-41A2-83E2-54BD-B0900B3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7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93812" y="1772816"/>
            <a:ext cx="10287000" cy="4752528"/>
          </a:xfrm>
        </p:spPr>
        <p:txBody>
          <a:bodyPr rtlCol="0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fr-FR" dirty="0">
                <a:latin typeface="Adobe Garamond Pro" panose="02020502060506020403" pitchFamily="18" charset="0"/>
              </a:rPr>
              <a:t>Score RFM (Récence, Fréquence, Montant):</a:t>
            </a:r>
          </a:p>
          <a:p>
            <a:pPr lvl="1"/>
            <a:r>
              <a:rPr lang="fr-FR" dirty="0">
                <a:latin typeface="Adobe Garamond Pro" panose="02020502060506020403" pitchFamily="18" charset="0"/>
              </a:rPr>
              <a:t>Avantages: Simplicité de mise en œuvre et résultats rapidement mobilisables</a:t>
            </a:r>
          </a:p>
          <a:p>
            <a:pPr lvl="1"/>
            <a:r>
              <a:rPr lang="fr-FR" dirty="0">
                <a:latin typeface="Adobe Garamond Pro" panose="02020502060506020403" pitchFamily="18" charset="0"/>
              </a:rPr>
              <a:t>Inconvénients: Ne prend en compte que trois critères</a:t>
            </a:r>
          </a:p>
          <a:p>
            <a:pPr lvl="1"/>
            <a:endParaRPr lang="fr-FR" dirty="0">
              <a:latin typeface="Adobe Garamond Pro" panose="02020502060506020403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fr-FR" dirty="0">
                <a:latin typeface="Adobe Garamond Pro" panose="02020502060506020403" pitchFamily="18" charset="0"/>
              </a:rPr>
              <a:t>Algorithme non-supervisé - </a:t>
            </a:r>
            <a:r>
              <a:rPr lang="fr-FR" dirty="0" err="1">
                <a:latin typeface="Adobe Garamond Pro" panose="02020502060506020403" pitchFamily="18" charset="0"/>
              </a:rPr>
              <a:t>Kmeans</a:t>
            </a:r>
            <a:r>
              <a:rPr lang="fr-FR" dirty="0">
                <a:latin typeface="Adobe Garamond Pro" panose="02020502060506020403" pitchFamily="18" charset="0"/>
              </a:rPr>
              <a:t>:</a:t>
            </a:r>
          </a:p>
          <a:p>
            <a:pPr lvl="1"/>
            <a:r>
              <a:rPr lang="fr-FR" dirty="0">
                <a:latin typeface="Adobe Garamond Pro" panose="02020502060506020403" pitchFamily="18" charset="0"/>
              </a:rPr>
              <a:t>Avantages: Mise en œuvre </a:t>
            </a:r>
            <a:r>
              <a:rPr lang="fr-FR" i="1" dirty="0">
                <a:latin typeface="Adobe Garamond Pro" panose="02020502060506020403" pitchFamily="18" charset="0"/>
              </a:rPr>
              <a:t>simple </a:t>
            </a:r>
            <a:r>
              <a:rPr lang="fr-FR" dirty="0">
                <a:latin typeface="Adobe Garamond Pro" panose="02020502060506020403" pitchFamily="18" charset="0"/>
              </a:rPr>
              <a:t>(peu de paramètres à optimiser), Scalable (peu gourmand en puissance de calcul),</a:t>
            </a:r>
          </a:p>
          <a:p>
            <a:pPr lvl="1"/>
            <a:endParaRPr lang="fr-FR" dirty="0">
              <a:latin typeface="Adobe Garamond Pro" panose="02020502060506020403" pitchFamily="18" charset="0"/>
            </a:endParaRPr>
          </a:p>
          <a:p>
            <a:pPr lvl="1"/>
            <a:r>
              <a:rPr lang="fr-FR" dirty="0">
                <a:latin typeface="Adobe Garamond Pro" panose="02020502060506020403" pitchFamily="18" charset="0"/>
              </a:rPr>
              <a:t>Inconvénient: Sensible au nombre de dimensions (nécessite par exemple une bonne réduction dimensionnelle)</a:t>
            </a:r>
          </a:p>
          <a:p>
            <a:endParaRPr lang="fr-FR" dirty="0">
              <a:latin typeface="Adobe Garamond Pro" panose="02020502060506020403" pitchFamily="18" charset="0"/>
            </a:endParaRPr>
          </a:p>
          <a:p>
            <a:pPr rtl="0"/>
            <a:endParaRPr lang="fr-FR" dirty="0">
              <a:latin typeface="Adobe Garamond Pro" panose="02020502060506020403" pitchFamily="18" charset="0"/>
            </a:endParaRPr>
          </a:p>
          <a:p>
            <a:pPr rtl="0"/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>
                <a:latin typeface="Adobe Garamond Pro" panose="02020502060506020403" pitchFamily="18" charset="0"/>
              </a:rPr>
              <a:t>RFM - 1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68656" y="1969691"/>
            <a:ext cx="8266669" cy="38884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Récence: </a:t>
            </a:r>
            <a:r>
              <a:rPr lang="fr-FR" sz="2400" dirty="0">
                <a:latin typeface="Adobe Garamond Pro" panose="02020502060506020403" pitchFamily="18" charset="0"/>
              </a:rPr>
              <a:t>Date de la dernière commande de chaque client par rapport à la dernière date du </a:t>
            </a:r>
            <a:r>
              <a:rPr lang="fr-FR" sz="2400" dirty="0" err="1">
                <a:latin typeface="Adobe Garamond Pro" panose="02020502060506020403" pitchFamily="18" charset="0"/>
              </a:rPr>
              <a:t>dataset</a:t>
            </a:r>
            <a:endParaRPr lang="fr-FR" sz="24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Fréquence: </a:t>
            </a:r>
            <a:r>
              <a:rPr lang="fr-FR" sz="2400" dirty="0">
                <a:latin typeface="Adobe Garamond Pro" panose="02020502060506020403" pitchFamily="18" charset="0"/>
              </a:rPr>
              <a:t>Nombre de commande par client sur l’intégralité de notre </a:t>
            </a:r>
            <a:r>
              <a:rPr lang="fr-FR" sz="2400" dirty="0" err="1">
                <a:latin typeface="Adobe Garamond Pro" panose="02020502060506020403" pitchFamily="18" charset="0"/>
              </a:rPr>
              <a:t>dataset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Montant: </a:t>
            </a:r>
            <a:r>
              <a:rPr lang="fr-FR" sz="2400" dirty="0">
                <a:latin typeface="Adobe Garamond Pro" panose="02020502060506020403" pitchFamily="18" charset="0"/>
              </a:rPr>
              <a:t>Somme totale dépensée par les clients sur l’intégralité de notre </a:t>
            </a:r>
            <a:r>
              <a:rPr lang="fr-FR" sz="2400" dirty="0" err="1">
                <a:latin typeface="Adobe Garamond Pro" panose="02020502060506020403" pitchFamily="18" charset="0"/>
              </a:rPr>
              <a:t>dataset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7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>
                <a:latin typeface="Adobe Garamond Pro" panose="02020502060506020403" pitchFamily="18" charset="0"/>
              </a:rPr>
              <a:t>RFM - 2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8757661" y="1628800"/>
            <a:ext cx="3243244" cy="424847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Récence: </a:t>
            </a:r>
            <a:r>
              <a:rPr lang="fr-FR" sz="2400" dirty="0">
                <a:latin typeface="Adobe Garamond Pro" panose="02020502060506020403" pitchFamily="18" charset="0"/>
              </a:rPr>
              <a:t>La plupart des clients ont commandé durant la deuxième année</a:t>
            </a:r>
          </a:p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Fréquence: </a:t>
            </a:r>
            <a:r>
              <a:rPr lang="fr-FR" sz="2400" dirty="0">
                <a:latin typeface="Adobe Garamond Pro" panose="02020502060506020403" pitchFamily="18" charset="0"/>
              </a:rPr>
              <a:t>Comme vu précédemment, faible nombre de commande par client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Montant: </a:t>
            </a:r>
            <a:r>
              <a:rPr lang="fr-FR" sz="2400" dirty="0">
                <a:latin typeface="Adobe Garamond Pro" panose="02020502060506020403" pitchFamily="18" charset="0"/>
              </a:rPr>
              <a:t>Somme totale peu élevée en moyenne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13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72DF3E-0B86-AB0B-E162-99483B46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1628800"/>
            <a:ext cx="7900193" cy="37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>
                <a:latin typeface="Adobe Garamond Pro" panose="02020502060506020403" pitchFamily="18" charset="0"/>
              </a:rPr>
              <a:t>RFM - 3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2D754-954D-F8D1-76DE-A437285FE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4" r="13252" b="8569"/>
          <a:stretch/>
        </p:blipFill>
        <p:spPr>
          <a:xfrm>
            <a:off x="7291894" y="3303769"/>
            <a:ext cx="4608512" cy="3005551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B02E63F-3C1F-9525-A5EC-F3C230FA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764" y="1628800"/>
            <a:ext cx="6192838" cy="1440160"/>
          </a:xfrm>
        </p:spPr>
      </p:pic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52570679-52B0-91EE-B658-7869010B069E}"/>
              </a:ext>
            </a:extLst>
          </p:cNvPr>
          <p:cNvSpPr txBox="1">
            <a:spLocks/>
          </p:cNvSpPr>
          <p:nvPr/>
        </p:nvSpPr>
        <p:spPr>
          <a:xfrm>
            <a:off x="504122" y="3429000"/>
            <a:ext cx="5374265" cy="2539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>
                <a:latin typeface="Adobe Garamond Pro" panose="02020502060506020403" pitchFamily="18" charset="0"/>
              </a:rPr>
              <a:t>Normalisation des données sur une échelle de 0 à 5: chaque client se voit donc attribuer une note de 0 à 5 pour chaque critère.</a:t>
            </a: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fr-FR" dirty="0">
                <a:latin typeface="Adobe Garamond Pro" panose="02020502060506020403" pitchFamily="18" charset="0"/>
              </a:rPr>
              <a:t>∑ des trois notes = Score RFM (sur 15)</a:t>
            </a: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26C406-004F-A463-F373-8B79872FD393}"/>
              </a:ext>
            </a:extLst>
          </p:cNvPr>
          <p:cNvCxnSpPr/>
          <p:nvPr/>
        </p:nvCxnSpPr>
        <p:spPr>
          <a:xfrm>
            <a:off x="6814492" y="889571"/>
            <a:ext cx="0" cy="556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6CF25686-2DA1-C4CB-3211-EDDB0730679A}"/>
              </a:ext>
            </a:extLst>
          </p:cNvPr>
          <p:cNvSpPr txBox="1">
            <a:spLocks/>
          </p:cNvSpPr>
          <p:nvPr/>
        </p:nvSpPr>
        <p:spPr>
          <a:xfrm>
            <a:off x="7341066" y="1029730"/>
            <a:ext cx="4510168" cy="2039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>
                <a:latin typeface="Adobe Garamond Pro" panose="02020502060506020403" pitchFamily="18" charset="0"/>
              </a:rPr>
              <a:t>0 à 3 : </a:t>
            </a:r>
            <a:r>
              <a:rPr lang="fr-FR" dirty="0" err="1">
                <a:latin typeface="Adobe Garamond Pro" panose="02020502060506020403" pitchFamily="18" charset="0"/>
              </a:rPr>
              <a:t>Worst</a:t>
            </a:r>
            <a:r>
              <a:rPr lang="fr-FR" dirty="0">
                <a:latin typeface="Adobe Garamond Pro" panose="02020502060506020403" pitchFamily="18" charset="0"/>
              </a:rPr>
              <a:t> </a:t>
            </a:r>
            <a:r>
              <a:rPr lang="fr-FR" dirty="0" err="1">
                <a:latin typeface="Adobe Garamond Pro" panose="02020502060506020403" pitchFamily="18" charset="0"/>
              </a:rPr>
              <a:t>customers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fr-FR" dirty="0">
                <a:latin typeface="Adobe Garamond Pro" panose="02020502060506020403" pitchFamily="18" charset="0"/>
              </a:rPr>
              <a:t>3 à 6 : Low value </a:t>
            </a:r>
            <a:r>
              <a:rPr lang="fr-FR" dirty="0" err="1">
                <a:latin typeface="Adobe Garamond Pro" panose="02020502060506020403" pitchFamily="18" charset="0"/>
              </a:rPr>
              <a:t>customers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fr-FR" dirty="0">
                <a:latin typeface="Adobe Garamond Pro" panose="02020502060506020403" pitchFamily="18" charset="0"/>
              </a:rPr>
              <a:t>6 à 9 : Medium value </a:t>
            </a:r>
            <a:r>
              <a:rPr lang="fr-FR" dirty="0" err="1">
                <a:latin typeface="Adobe Garamond Pro" panose="02020502060506020403" pitchFamily="18" charset="0"/>
              </a:rPr>
              <a:t>customers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fr-FR" dirty="0">
                <a:latin typeface="Adobe Garamond Pro" panose="02020502060506020403" pitchFamily="18" charset="0"/>
              </a:rPr>
              <a:t>9 à 12 : High value </a:t>
            </a:r>
            <a:r>
              <a:rPr lang="fr-FR" dirty="0" err="1">
                <a:latin typeface="Adobe Garamond Pro" panose="02020502060506020403" pitchFamily="18" charset="0"/>
              </a:rPr>
              <a:t>customers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fr-FR" dirty="0">
                <a:latin typeface="Adobe Garamond Pro" panose="02020502060506020403" pitchFamily="18" charset="0"/>
              </a:rPr>
              <a:t>12 à 15 : Top </a:t>
            </a:r>
            <a:r>
              <a:rPr lang="fr-FR" dirty="0" err="1">
                <a:latin typeface="Adobe Garamond Pro" panose="02020502060506020403" pitchFamily="18" charset="0"/>
              </a:rPr>
              <a:t>customers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4081A-AE8C-D48D-E3E7-63296DC88731}"/>
              </a:ext>
            </a:extLst>
          </p:cNvPr>
          <p:cNvSpPr/>
          <p:nvPr/>
        </p:nvSpPr>
        <p:spPr>
          <a:xfrm>
            <a:off x="7291894" y="885714"/>
            <a:ext cx="4608510" cy="2183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8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 err="1">
                <a:latin typeface="Adobe Garamond Pro" panose="02020502060506020403" pitchFamily="18" charset="0"/>
              </a:rPr>
              <a:t>Kmeans</a:t>
            </a:r>
            <a:r>
              <a:rPr lang="fr-FR" sz="3200" dirty="0">
                <a:latin typeface="Adobe Garamond Pro" panose="02020502060506020403" pitchFamily="18" charset="0"/>
              </a:rPr>
              <a:t> - 1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15</a:t>
            </a:fld>
            <a:endParaRPr lang="fr-FR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52570679-52B0-91EE-B658-7869010B069E}"/>
              </a:ext>
            </a:extLst>
          </p:cNvPr>
          <p:cNvSpPr txBox="1">
            <a:spLocks/>
          </p:cNvSpPr>
          <p:nvPr/>
        </p:nvSpPr>
        <p:spPr>
          <a:xfrm>
            <a:off x="621804" y="1787514"/>
            <a:ext cx="7272808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b="1" dirty="0">
                <a:latin typeface="Adobe Garamond Pro" panose="02020502060506020403" pitchFamily="18" charset="0"/>
              </a:rPr>
              <a:t>Variables additionnelles (par client):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Nombre moyen de paiement pour une commande</a:t>
            </a:r>
          </a:p>
          <a:p>
            <a:r>
              <a:rPr lang="fr-FR" strike="sngStrike" dirty="0">
                <a:latin typeface="Adobe Garamond Pro" panose="02020502060506020403" pitchFamily="18" charset="0"/>
              </a:rPr>
              <a:t>Moyen de paiement usuel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Note moyenne des avis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Nombre moyen de produits par commande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Frais de livraison moyens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Fréquence des retards</a:t>
            </a:r>
          </a:p>
          <a:p>
            <a:r>
              <a:rPr lang="fr-FR" i="1" dirty="0">
                <a:latin typeface="Adobe Garamond Pro" panose="02020502060506020403" pitchFamily="18" charset="0"/>
              </a:rPr>
              <a:t>Type de produit habituellement acheté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3ED5F7-14FD-3A08-661D-AAA2FA2B1BB2}"/>
              </a:ext>
            </a:extLst>
          </p:cNvPr>
          <p:cNvSpPr txBox="1"/>
          <p:nvPr/>
        </p:nvSpPr>
        <p:spPr>
          <a:xfrm>
            <a:off x="8988623" y="3332891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Adobe Garamond Pro" panose="02020502060506020403" pitchFamily="18" charset="0"/>
              </a:rPr>
              <a:t>Recence</a:t>
            </a:r>
            <a:r>
              <a:rPr lang="fr-FR" sz="2400" dirty="0">
                <a:latin typeface="Adobe Garamond Pro" panose="02020502060506020403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Adobe Garamond Pro" panose="02020502060506020403" pitchFamily="18" charset="0"/>
              </a:rPr>
              <a:t>Fequence</a:t>
            </a:r>
            <a:r>
              <a:rPr lang="fr-FR" sz="2400" dirty="0">
                <a:latin typeface="Adobe Garamond Pro" panose="02020502060506020403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Adobe Garamond Pro" panose="02020502060506020403" pitchFamily="18" charset="0"/>
              </a:rPr>
              <a:t>Montant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38FB03-CE18-67C2-7FF4-98261DEB1A28}"/>
              </a:ext>
            </a:extLst>
          </p:cNvPr>
          <p:cNvSpPr txBox="1"/>
          <p:nvPr/>
        </p:nvSpPr>
        <p:spPr>
          <a:xfrm>
            <a:off x="8008620" y="3413588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D29C-63AC-757A-58F5-20CCFF93C758}"/>
              </a:ext>
            </a:extLst>
          </p:cNvPr>
          <p:cNvSpPr/>
          <p:nvPr/>
        </p:nvSpPr>
        <p:spPr>
          <a:xfrm>
            <a:off x="477788" y="1628800"/>
            <a:ext cx="7128792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68BBEA-6954-2C0C-5F98-8953F9468F93}"/>
              </a:ext>
            </a:extLst>
          </p:cNvPr>
          <p:cNvSpPr/>
          <p:nvPr/>
        </p:nvSpPr>
        <p:spPr>
          <a:xfrm>
            <a:off x="8824392" y="3248980"/>
            <a:ext cx="230425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5D95BD0-B305-6E20-7054-95B50A24D9B0}"/>
              </a:ext>
            </a:extLst>
          </p:cNvPr>
          <p:cNvSpPr txBox="1"/>
          <p:nvPr/>
        </p:nvSpPr>
        <p:spPr>
          <a:xfrm>
            <a:off x="8703779" y="512041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Uniquement des variables numériques, standardisées via </a:t>
            </a:r>
            <a:r>
              <a:rPr lang="fr-FR" dirty="0" err="1">
                <a:latin typeface="Adobe Garamond Pro" panose="02020502060506020403" pitchFamily="18" charset="0"/>
              </a:rPr>
              <a:t>RobustScaler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E917E63-983A-6305-1FBF-6DE3E1085974}"/>
              </a:ext>
            </a:extLst>
          </p:cNvPr>
          <p:cNvSpPr/>
          <p:nvPr/>
        </p:nvSpPr>
        <p:spPr>
          <a:xfrm>
            <a:off x="8047167" y="5382907"/>
            <a:ext cx="504056" cy="39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25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 err="1">
                <a:latin typeface="Adobe Garamond Pro" panose="02020502060506020403" pitchFamily="18" charset="0"/>
              </a:rPr>
              <a:t>Kmeans</a:t>
            </a:r>
            <a:r>
              <a:rPr lang="fr-FR" sz="3200" dirty="0">
                <a:latin typeface="Adobe Garamond Pro" panose="02020502060506020403" pitchFamily="18" charset="0"/>
              </a:rPr>
              <a:t> - 2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16</a:t>
            </a:fld>
            <a:endParaRPr lang="fr-FR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52570679-52B0-91EE-B658-7869010B069E}"/>
              </a:ext>
            </a:extLst>
          </p:cNvPr>
          <p:cNvSpPr txBox="1">
            <a:spLocks/>
          </p:cNvSpPr>
          <p:nvPr/>
        </p:nvSpPr>
        <p:spPr>
          <a:xfrm>
            <a:off x="621804" y="1787514"/>
            <a:ext cx="727280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F3010C-99FC-75DB-5961-B16C49FAF904}"/>
              </a:ext>
            </a:extLst>
          </p:cNvPr>
          <p:cNvSpPr txBox="1"/>
          <p:nvPr/>
        </p:nvSpPr>
        <p:spPr>
          <a:xfrm>
            <a:off x="485852" y="1471464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dobe Garamond Pro" panose="02020502060506020403" pitchFamily="18" charset="0"/>
              </a:rPr>
              <a:t>Hyperparamètre important</a:t>
            </a:r>
            <a:r>
              <a:rPr lang="fr-FR" sz="2000" dirty="0">
                <a:latin typeface="Adobe Garamond Pro" panose="02020502060506020403" pitchFamily="18" charset="0"/>
              </a:rPr>
              <a:t>:</a:t>
            </a:r>
          </a:p>
          <a:p>
            <a:r>
              <a:rPr lang="fr-FR" sz="2000" dirty="0">
                <a:latin typeface="Adobe Garamond Pro" panose="02020502060506020403" pitchFamily="18" charset="0"/>
              </a:rPr>
              <a:t>Recherche du nombre optimal de clusters : 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507B3-98FA-A776-2FAF-7D1ED663A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74" y="2232923"/>
            <a:ext cx="5400600" cy="33576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D049A1-2C9A-86F0-8EDD-A9EF14B34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2232923"/>
            <a:ext cx="4968552" cy="33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 err="1">
                <a:latin typeface="Adobe Garamond Pro" panose="02020502060506020403" pitchFamily="18" charset="0"/>
              </a:rPr>
              <a:t>Kmeans</a:t>
            </a:r>
            <a:r>
              <a:rPr lang="fr-FR" sz="3200" dirty="0">
                <a:latin typeface="Adobe Garamond Pro" panose="02020502060506020403" pitchFamily="18" charset="0"/>
              </a:rPr>
              <a:t> - 3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17</a:t>
            </a:fld>
            <a:endParaRPr lang="fr-FR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52570679-52B0-91EE-B658-7869010B069E}"/>
              </a:ext>
            </a:extLst>
          </p:cNvPr>
          <p:cNvSpPr txBox="1">
            <a:spLocks/>
          </p:cNvSpPr>
          <p:nvPr/>
        </p:nvSpPr>
        <p:spPr>
          <a:xfrm>
            <a:off x="621804" y="1787514"/>
            <a:ext cx="727280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F3010C-99FC-75DB-5961-B16C49FAF904}"/>
              </a:ext>
            </a:extLst>
          </p:cNvPr>
          <p:cNvSpPr txBox="1"/>
          <p:nvPr/>
        </p:nvSpPr>
        <p:spPr>
          <a:xfrm>
            <a:off x="485852" y="1471464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dobe Garamond Pro" panose="02020502060506020403" pitchFamily="18" charset="0"/>
              </a:rPr>
              <a:t>Caractéristiques de nos 4 groupes:</a:t>
            </a:r>
            <a:endParaRPr lang="fr-FR" sz="2000" dirty="0">
              <a:latin typeface="Adobe Garamond Pro" panose="02020502060506020403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7B8E6B-A966-58C3-DE8B-C344D78B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916832"/>
            <a:ext cx="7200800" cy="42172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74E7DC-B88E-2DCD-C602-9F11071AA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60" y="1916832"/>
            <a:ext cx="1085850" cy="8763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70B8C38-569D-AF41-38D1-82706CA7BADD}"/>
              </a:ext>
            </a:extLst>
          </p:cNvPr>
          <p:cNvSpPr txBox="1"/>
          <p:nvPr/>
        </p:nvSpPr>
        <p:spPr>
          <a:xfrm>
            <a:off x="8326660" y="155799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dobe Garamond Pro" panose="02020502060506020403" pitchFamily="18" charset="0"/>
              </a:rPr>
              <a:t>Effectif: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FF317A-4877-A70E-0380-D299715798CC}"/>
              </a:ext>
            </a:extLst>
          </p:cNvPr>
          <p:cNvSpPr txBox="1"/>
          <p:nvPr/>
        </p:nvSpPr>
        <p:spPr>
          <a:xfrm>
            <a:off x="8398668" y="3573016"/>
            <a:ext cx="316835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Premier coup d’œil:</a:t>
            </a:r>
          </a:p>
          <a:p>
            <a:endParaRPr lang="fr-FR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dobe Garamond Pro" panose="02020502060506020403" pitchFamily="18" charset="0"/>
              </a:rPr>
              <a:t>Review</a:t>
            </a:r>
            <a:r>
              <a:rPr lang="fr-FR" dirty="0">
                <a:latin typeface="Adobe Garamond Pro" panose="02020502060506020403" pitchFamily="18" charset="0"/>
              </a:rPr>
              <a:t> score est un </a:t>
            </a:r>
            <a:r>
              <a:rPr lang="fr-FR" dirty="0" err="1">
                <a:latin typeface="Adobe Garamond Pro" panose="02020502060506020403" pitchFamily="18" charset="0"/>
              </a:rPr>
              <a:t>feature</a:t>
            </a:r>
            <a:r>
              <a:rPr lang="fr-FR" dirty="0">
                <a:latin typeface="Adobe Garamond Pro" panose="02020502060506020403" pitchFamily="18" charset="0"/>
              </a:rPr>
              <a:t> </a:t>
            </a:r>
            <a:r>
              <a:rPr lang="fr-FR" dirty="0" err="1">
                <a:latin typeface="Adobe Garamond Pro" panose="02020502060506020403" pitchFamily="18" charset="0"/>
              </a:rPr>
              <a:t>determinant</a:t>
            </a:r>
            <a:endParaRPr lang="fr-FR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Montant bien plus important pour un groupe </a:t>
            </a:r>
            <a:r>
              <a:rPr lang="fr-FR" sz="1600" i="1" dirty="0">
                <a:latin typeface="Adobe Garamond Pro" panose="02020502060506020403" pitchFamily="18" charset="0"/>
              </a:rPr>
              <a:t>(bien que… diapo 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>
              <a:latin typeface="Adobe Garamond Pro" panose="02020502060506020403" pitchFamily="18" charset="0"/>
            </a:endParaRPr>
          </a:p>
          <a:p>
            <a:r>
              <a:rPr lang="fr-FR" sz="1600" dirty="0">
                <a:latin typeface="Adobe Garamond Pro" panose="02020502060506020403" pitchFamily="18" charset="0"/>
              </a:rPr>
              <a:t>Regardons plutôt les tableaux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22FEC07-2EFC-9252-F41F-4D7FF4F78CBC}"/>
              </a:ext>
            </a:extLst>
          </p:cNvPr>
          <p:cNvSpPr/>
          <p:nvPr/>
        </p:nvSpPr>
        <p:spPr>
          <a:xfrm>
            <a:off x="8182644" y="5763340"/>
            <a:ext cx="216024" cy="23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0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 err="1">
                <a:latin typeface="Adobe Garamond Pro" panose="02020502060506020403" pitchFamily="18" charset="0"/>
              </a:rPr>
              <a:t>Kmeans</a:t>
            </a:r>
            <a:r>
              <a:rPr lang="fr-FR" sz="3200" dirty="0">
                <a:latin typeface="Adobe Garamond Pro" panose="02020502060506020403" pitchFamily="18" charset="0"/>
              </a:rPr>
              <a:t> - 4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18</a:t>
            </a:fld>
            <a:endParaRPr lang="fr-FR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52570679-52B0-91EE-B658-7869010B069E}"/>
              </a:ext>
            </a:extLst>
          </p:cNvPr>
          <p:cNvSpPr txBox="1">
            <a:spLocks/>
          </p:cNvSpPr>
          <p:nvPr/>
        </p:nvSpPr>
        <p:spPr>
          <a:xfrm>
            <a:off x="621804" y="1787514"/>
            <a:ext cx="727280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21995D-1B67-7ACD-68E3-ACA972C7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1711463"/>
            <a:ext cx="7272808" cy="20055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B06685-96ED-B7AB-502B-ADA961954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" y="4081798"/>
            <a:ext cx="7776864" cy="153689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8DA149-4BD5-8D4B-A977-66B831B7720A}"/>
              </a:ext>
            </a:extLst>
          </p:cNvPr>
          <p:cNvSpPr txBox="1"/>
          <p:nvPr/>
        </p:nvSpPr>
        <p:spPr>
          <a:xfrm>
            <a:off x="8254652" y="1628800"/>
            <a:ext cx="36724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  <a:latin typeface="Adobe Garamond Pro" panose="02020502060506020403" pitchFamily="18" charset="0"/>
              </a:rPr>
              <a:t>Groupe 3:</a:t>
            </a:r>
            <a:r>
              <a:rPr lang="fr-FR" dirty="0">
                <a:latin typeface="Adobe Garamond Pro" panose="02020502060506020403" pitchFamily="18" charset="0"/>
              </a:rPr>
              <a:t> </a:t>
            </a:r>
            <a:r>
              <a:rPr lang="fr-FR" b="1" dirty="0">
                <a:latin typeface="Adobe Garamond Pro" panose="02020502060506020403" pitchFamily="18" charset="0"/>
              </a:rPr>
              <a:t>Top clients</a:t>
            </a:r>
            <a:r>
              <a:rPr lang="fr-FR" dirty="0">
                <a:latin typeface="Adobe Garamond Pro" panose="02020502060506020403" pitchFamily="18" charset="0"/>
              </a:rPr>
              <a:t>, 4845 clients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A cibler avec une offre type </a:t>
            </a:r>
            <a:r>
              <a:rPr lang="fr-FR" i="1" dirty="0">
                <a:latin typeface="Adobe Garamond Pro" panose="02020502060506020403" pitchFamily="18" charset="0"/>
              </a:rPr>
              <a:t>Come-back</a:t>
            </a:r>
            <a:r>
              <a:rPr lang="fr-FR" dirty="0">
                <a:latin typeface="Adobe Garamond Pro" panose="02020502060506020403" pitchFamily="18" charset="0"/>
              </a:rPr>
              <a:t> car récence est leur point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dobe Garamond Pro" panose="02020502060506020403" pitchFamily="18" charset="0"/>
            </a:endParaRPr>
          </a:p>
          <a:p>
            <a:r>
              <a:rPr lang="fr-FR" dirty="0">
                <a:solidFill>
                  <a:srgbClr val="7030A0"/>
                </a:solidFill>
                <a:latin typeface="Adobe Garamond Pro" panose="02020502060506020403" pitchFamily="18" charset="0"/>
              </a:rPr>
              <a:t>Groupe 2</a:t>
            </a:r>
            <a:r>
              <a:rPr lang="fr-FR" dirty="0">
                <a:latin typeface="Adobe Garamond Pro" panose="02020502060506020403" pitchFamily="18" charset="0"/>
              </a:rPr>
              <a:t>: </a:t>
            </a:r>
            <a:r>
              <a:rPr lang="fr-FR" b="1" dirty="0">
                <a:latin typeface="Adobe Garamond Pro" panose="02020502060506020403" pitchFamily="18" charset="0"/>
              </a:rPr>
              <a:t>Majorité, </a:t>
            </a:r>
            <a:r>
              <a:rPr lang="fr-FR" dirty="0">
                <a:latin typeface="Adobe Garamond Pro" panose="02020502060506020403" pitchFamily="18" charset="0"/>
              </a:rPr>
              <a:t>57081 clients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Valeur monétaire la plus faible, améliorer le montant de leur panier moyen</a:t>
            </a:r>
          </a:p>
          <a:p>
            <a:endParaRPr lang="fr-FR" dirty="0">
              <a:latin typeface="Adobe Garamond Pro" panose="02020502060506020403" pitchFamily="18" charset="0"/>
            </a:endParaRPr>
          </a:p>
          <a:p>
            <a:r>
              <a:rPr lang="fr-FR" dirty="0">
                <a:solidFill>
                  <a:srgbClr val="FF0000"/>
                </a:solidFill>
                <a:latin typeface="Adobe Garamond Pro" panose="02020502060506020403" pitchFamily="18" charset="0"/>
              </a:rPr>
              <a:t>Groupe 1:</a:t>
            </a:r>
            <a:r>
              <a:rPr lang="fr-FR" dirty="0">
                <a:latin typeface="Adobe Garamond Pro" panose="02020502060506020403" pitchFamily="18" charset="0"/>
              </a:rPr>
              <a:t> </a:t>
            </a:r>
            <a:r>
              <a:rPr lang="fr-FR" b="1" dirty="0">
                <a:latin typeface="Adobe Garamond Pro" panose="02020502060506020403" pitchFamily="18" charset="0"/>
              </a:rPr>
              <a:t>Mécontents, </a:t>
            </a:r>
            <a:r>
              <a:rPr lang="fr-FR" dirty="0">
                <a:latin typeface="Adobe Garamond Pro" panose="02020502060506020403" pitchFamily="18" charset="0"/>
              </a:rPr>
              <a:t>17312 clients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27% de leurs commandes arrivent en retard ! Régler ça, et ils peuvent devenir de bons clients </a:t>
            </a:r>
            <a:r>
              <a:rPr lang="fr-FR" i="1" dirty="0">
                <a:latin typeface="Adobe Garamond Pro" panose="02020502060506020403" pitchFamily="18" charset="0"/>
              </a:rPr>
              <a:t>(fréquence, nb de produits)</a:t>
            </a:r>
            <a:r>
              <a:rPr lang="fr-FR" b="1" i="1" dirty="0">
                <a:latin typeface="Adobe Garamond Pro" panose="02020502060506020403" pitchFamily="18" charset="0"/>
              </a:rPr>
              <a:t> </a:t>
            </a:r>
          </a:p>
          <a:p>
            <a:endParaRPr lang="fr-FR" b="1" i="1" dirty="0">
              <a:latin typeface="Adobe Garamond Pro" panose="020205020605060204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D947E-71C3-B845-63CD-1DE9A62B5215}"/>
              </a:ext>
            </a:extLst>
          </p:cNvPr>
          <p:cNvSpPr/>
          <p:nvPr/>
        </p:nvSpPr>
        <p:spPr>
          <a:xfrm>
            <a:off x="1108040" y="5254549"/>
            <a:ext cx="504056" cy="216024"/>
          </a:xfrm>
          <a:prstGeom prst="rect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A641E-1B8F-1092-08AF-8FF2BF2BC38C}"/>
              </a:ext>
            </a:extLst>
          </p:cNvPr>
          <p:cNvSpPr/>
          <p:nvPr/>
        </p:nvSpPr>
        <p:spPr>
          <a:xfrm>
            <a:off x="2277988" y="5038525"/>
            <a:ext cx="504056" cy="2160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9A60C-FE54-FEE4-EC72-446BEB7D570D}"/>
              </a:ext>
            </a:extLst>
          </p:cNvPr>
          <p:cNvSpPr/>
          <p:nvPr/>
        </p:nvSpPr>
        <p:spPr>
          <a:xfrm>
            <a:off x="4258208" y="4812252"/>
            <a:ext cx="5040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001D6A-CC22-EEAA-764A-6B3C90E84EF6}"/>
              </a:ext>
            </a:extLst>
          </p:cNvPr>
          <p:cNvSpPr txBox="1"/>
          <p:nvPr/>
        </p:nvSpPr>
        <p:spPr>
          <a:xfrm>
            <a:off x="253528" y="6177136"/>
            <a:ext cx="10261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dobe Garamond Pro" panose="02020502060506020403" pitchFamily="18" charset="0"/>
              </a:rPr>
              <a:t>Groupe 0: </a:t>
            </a:r>
            <a:r>
              <a:rPr lang="fr-FR" sz="1600" b="1" dirty="0">
                <a:latin typeface="Adobe Garamond Pro" panose="02020502060506020403" pitchFamily="18" charset="0"/>
              </a:rPr>
              <a:t>Reste</a:t>
            </a:r>
            <a:r>
              <a:rPr lang="fr-FR" sz="1600" dirty="0">
                <a:latin typeface="Adobe Garamond Pro" panose="02020502060506020403" pitchFamily="18" charset="0"/>
              </a:rPr>
              <a:t>, 9450 clients</a:t>
            </a:r>
            <a:r>
              <a:rPr lang="fr-FR" sz="1600" b="1" i="1" dirty="0">
                <a:latin typeface="Adobe Garamond Pro" panose="02020502060506020403" pitchFamily="18" charset="0"/>
              </a:rPr>
              <a:t> </a:t>
            </a:r>
          </a:p>
          <a:p>
            <a:r>
              <a:rPr lang="fr-FR" sz="1600" dirty="0">
                <a:latin typeface="Adobe Garamond Pro" panose="02020502060506020403" pitchFamily="18" charset="0"/>
              </a:rPr>
              <a:t>Hauts shipping-</a:t>
            </a:r>
            <a:r>
              <a:rPr lang="fr-FR" sz="1600" dirty="0" err="1">
                <a:latin typeface="Adobe Garamond Pro" panose="02020502060506020403" pitchFamily="18" charset="0"/>
              </a:rPr>
              <a:t>prices</a:t>
            </a:r>
            <a:r>
              <a:rPr lang="fr-FR" sz="1600" dirty="0">
                <a:latin typeface="Adobe Garamond Pro" panose="02020502060506020403" pitchFamily="18" charset="0"/>
              </a:rPr>
              <a:t>, peu de produits par commande, mais montant assez haut. Seulement 10% des clients, derniers à cibler.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AFB4DF-71DF-71E7-8FAA-8D83D1D3CA7B}"/>
              </a:ext>
            </a:extLst>
          </p:cNvPr>
          <p:cNvSpPr/>
          <p:nvPr/>
        </p:nvSpPr>
        <p:spPr>
          <a:xfrm>
            <a:off x="117748" y="1471464"/>
            <a:ext cx="11953328" cy="440465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9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  <a:br>
              <a:rPr lang="fr-FR">
                <a:latin typeface="Adobe Garamond Pro" panose="02020502060506020403" pitchFamily="18" charset="0"/>
              </a:rPr>
            </a:br>
            <a:r>
              <a:rPr lang="fr-FR" sz="3200">
                <a:latin typeface="Adobe Garamond Pro" panose="02020502060506020403" pitchFamily="18" charset="0"/>
              </a:rPr>
              <a:t>DBSCAN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19</a:t>
            </a:fld>
            <a:endParaRPr lang="fr-FR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52570679-52B0-91EE-B658-7869010B069E}"/>
              </a:ext>
            </a:extLst>
          </p:cNvPr>
          <p:cNvSpPr txBox="1">
            <a:spLocks/>
          </p:cNvSpPr>
          <p:nvPr/>
        </p:nvSpPr>
        <p:spPr>
          <a:xfrm>
            <a:off x="621804" y="1787514"/>
            <a:ext cx="727280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8DA149-4BD5-8D4B-A977-66B831B7720A}"/>
              </a:ext>
            </a:extLst>
          </p:cNvPr>
          <p:cNvSpPr txBox="1"/>
          <p:nvPr/>
        </p:nvSpPr>
        <p:spPr>
          <a:xfrm>
            <a:off x="585799" y="1602848"/>
            <a:ext cx="925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Afin de proposer une approche alternative, un DBSCAN a également été run sur nos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C63C81-1CE7-FD35-2A67-8E83673D3F9F}"/>
              </a:ext>
            </a:extLst>
          </p:cNvPr>
          <p:cNvSpPr txBox="1"/>
          <p:nvPr/>
        </p:nvSpPr>
        <p:spPr>
          <a:xfrm>
            <a:off x="6744707" y="2228671"/>
            <a:ext cx="46085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Recherche d’hyperparamètre pour le modèle: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dobe Garamond Pro" panose="020205020605060204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latin typeface="Adobe Garamond Pro" panose="02020502060506020403" pitchFamily="18" charset="0"/>
              </a:rPr>
              <a:t>Epsilon = 15 ( calculé en utilisant une fonction de calcul des </a:t>
            </a:r>
            <a:r>
              <a:rPr lang="fr-FR" sz="1600" dirty="0" err="1">
                <a:latin typeface="Adobe Garamond Pro" panose="02020502060506020403" pitchFamily="18" charset="0"/>
              </a:rPr>
              <a:t>NearestNeighbors</a:t>
            </a:r>
            <a:r>
              <a:rPr lang="fr-FR" sz="1600" dirty="0">
                <a:latin typeface="Adobe Garamond Pro" panose="02020502060506020403" pitchFamily="18" charset="0"/>
              </a:rPr>
              <a:t> – voir graph ci-contre)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>
              <a:latin typeface="Adobe Garamond Pro" panose="020205020605060204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600" dirty="0" err="1">
                <a:latin typeface="Adobe Garamond Pro" panose="02020502060506020403" pitchFamily="18" charset="0"/>
              </a:rPr>
              <a:t>Min_samples</a:t>
            </a:r>
            <a:r>
              <a:rPr lang="fr-FR" sz="1600" dirty="0">
                <a:latin typeface="Adobe Garamond Pro" panose="02020502060506020403" pitchFamily="18" charset="0"/>
              </a:rPr>
              <a:t> = 16 voisins minimum (par convention, est égal à 2 fois le nb de </a:t>
            </a:r>
            <a:r>
              <a:rPr lang="fr-FR" sz="1600" dirty="0" err="1">
                <a:latin typeface="Adobe Garamond Pro" panose="02020502060506020403" pitchFamily="18" charset="0"/>
              </a:rPr>
              <a:t>features</a:t>
            </a:r>
            <a:r>
              <a:rPr lang="fr-FR" sz="1600" dirty="0">
                <a:latin typeface="Adobe Garamond Pro" panose="02020502060506020403" pitchFamily="18" charset="0"/>
              </a:rPr>
              <a:t>)</a:t>
            </a:r>
          </a:p>
          <a:p>
            <a:endParaRPr lang="fr-FR" sz="16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dobe Garamond Pro" panose="020205020605060204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A77A1F-4DD9-5984-D82B-0D226AA9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6" y="2287343"/>
            <a:ext cx="5272543" cy="41764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3AA4E7-AA76-2703-C3F0-7B27B052D5C3}"/>
              </a:ext>
            </a:extLst>
          </p:cNvPr>
          <p:cNvSpPr txBox="1"/>
          <p:nvPr/>
        </p:nvSpPr>
        <p:spPr>
          <a:xfrm>
            <a:off x="6670476" y="4392536"/>
            <a:ext cx="5040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dobe Garamond Pro" panose="02020502060506020403" pitchFamily="18" charset="0"/>
              </a:rPr>
              <a:t>Résultats: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L’algorithme trouve 18 clusters (!) et présente un silhouette score de 0.261 (inférieur à celui du </a:t>
            </a:r>
            <a:r>
              <a:rPr lang="fr-FR" dirty="0" err="1">
                <a:latin typeface="Adobe Garamond Pro" panose="02020502060506020403" pitchFamily="18" charset="0"/>
              </a:rPr>
              <a:t>KMeans</a:t>
            </a:r>
            <a:r>
              <a:rPr lang="fr-FR" dirty="0">
                <a:latin typeface="Adobe Garamond Pro" panose="02020502060506020403" pitchFamily="18" charset="0"/>
              </a:rPr>
              <a:t>).</a:t>
            </a:r>
          </a:p>
          <a:p>
            <a:endParaRPr lang="fr-FR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Tant niveau interprétation que </a:t>
            </a:r>
            <a:r>
              <a:rPr lang="fr-FR" dirty="0" err="1">
                <a:latin typeface="Adobe Garamond Pro" panose="02020502060506020403" pitchFamily="18" charset="0"/>
              </a:rPr>
              <a:t>perfomance</a:t>
            </a:r>
            <a:r>
              <a:rPr lang="fr-FR" dirty="0">
                <a:latin typeface="Adobe Garamond Pro" panose="02020502060506020403" pitchFamily="18" charset="0"/>
              </a:rPr>
              <a:t>, nous allons garder le modèle </a:t>
            </a:r>
            <a:r>
              <a:rPr lang="fr-FR" dirty="0" err="1">
                <a:latin typeface="Adobe Garamond Pro" panose="02020502060506020403" pitchFamily="18" charset="0"/>
              </a:rPr>
              <a:t>KMeans</a:t>
            </a:r>
            <a:r>
              <a:rPr lang="fr-FR" dirty="0">
                <a:latin typeface="Adobe Garamond Pro" panose="02020502060506020403" pitchFamily="18" charset="0"/>
              </a:rPr>
              <a:t> comme référence. </a:t>
            </a:r>
          </a:p>
          <a:p>
            <a:endParaRPr lang="fr-FR" sz="1600" dirty="0">
              <a:latin typeface="Adobe Garamond Pro" panose="02020502060506020403" pitchFamily="18" charset="0"/>
            </a:endParaRPr>
          </a:p>
          <a:p>
            <a:endParaRPr lang="fr-FR" sz="1600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63A86-64A5-8A31-0D5C-EF5985E3CC30}"/>
              </a:ext>
            </a:extLst>
          </p:cNvPr>
          <p:cNvSpPr/>
          <p:nvPr/>
        </p:nvSpPr>
        <p:spPr>
          <a:xfrm>
            <a:off x="6598468" y="4293096"/>
            <a:ext cx="5112568" cy="2170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Introduction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1804" y="2420888"/>
            <a:ext cx="10287000" cy="4190999"/>
          </a:xfrm>
        </p:spPr>
        <p:txBody>
          <a:bodyPr rtlCol="0"/>
          <a:lstStyle/>
          <a:p>
            <a:pPr rtl="0"/>
            <a:r>
              <a:rPr lang="fr-FR" sz="3200" dirty="0">
                <a:latin typeface="Adobe Garamond Pro" panose="02020502060506020403" pitchFamily="18" charset="0"/>
              </a:rPr>
              <a:t>Client:</a:t>
            </a:r>
            <a:r>
              <a:rPr lang="fr-FR" dirty="0">
                <a:latin typeface="Adobe Garamond Pro" panose="02020502060506020403" pitchFamily="18" charset="0"/>
              </a:rPr>
              <a:t> </a:t>
            </a:r>
            <a:r>
              <a:rPr lang="fr-FR" sz="2400" dirty="0">
                <a:latin typeface="Adobe Garamond Pro" panose="02020502060506020403" pitchFamily="18" charset="0"/>
              </a:rPr>
              <a:t>site web brésilien </a:t>
            </a:r>
            <a:r>
              <a:rPr lang="fr-FR" sz="2400" dirty="0" err="1">
                <a:latin typeface="Adobe Garamond Pro" panose="02020502060506020403" pitchFamily="18" charset="0"/>
              </a:rPr>
              <a:t>Olist</a:t>
            </a:r>
            <a:r>
              <a:rPr lang="fr-FR" sz="2400" dirty="0">
                <a:latin typeface="Adobe Garamond Pro" panose="02020502060506020403" pitchFamily="18" charset="0"/>
              </a:rPr>
              <a:t> – marketplace</a:t>
            </a:r>
            <a:endParaRPr lang="fr-FR" dirty="0">
              <a:latin typeface="Adobe Garamond Pro" panose="02020502060506020403" pitchFamily="18" charset="0"/>
            </a:endParaRPr>
          </a:p>
          <a:p>
            <a:pPr rtl="0"/>
            <a:r>
              <a:rPr lang="fr-FR" sz="3200" dirty="0">
                <a:latin typeface="Adobe Garamond Pro" panose="02020502060506020403" pitchFamily="18" charset="0"/>
              </a:rPr>
              <a:t>Objectif:</a:t>
            </a:r>
            <a:r>
              <a:rPr lang="fr-FR" dirty="0">
                <a:latin typeface="Adobe Garamond Pro" panose="02020502060506020403" pitchFamily="18" charset="0"/>
              </a:rPr>
              <a:t> </a:t>
            </a:r>
            <a:r>
              <a:rPr lang="fr-FR" sz="2400" dirty="0">
                <a:latin typeface="Adobe Garamond Pro" panose="02020502060506020403" pitchFamily="18" charset="0"/>
              </a:rPr>
              <a:t>Mettre en place une segmentation client</a:t>
            </a:r>
            <a:endParaRPr lang="fr-FR" dirty="0">
              <a:latin typeface="Adobe Garamond Pro" panose="02020502060506020403" pitchFamily="18" charset="0"/>
            </a:endParaRPr>
          </a:p>
          <a:p>
            <a:pPr rtl="0"/>
            <a:r>
              <a:rPr lang="fr-FR" sz="3200" dirty="0">
                <a:latin typeface="Adobe Garamond Pro" panose="02020502060506020403" pitchFamily="18" charset="0"/>
              </a:rPr>
              <a:t>Moyens:</a:t>
            </a:r>
            <a:r>
              <a:rPr lang="fr-FR" dirty="0">
                <a:latin typeface="Adobe Garamond Pro" panose="02020502060506020403" pitchFamily="18" charset="0"/>
              </a:rPr>
              <a:t> </a:t>
            </a:r>
            <a:r>
              <a:rPr lang="fr-FR" sz="2400" dirty="0">
                <a:latin typeface="Adobe Garamond Pro" panose="02020502060506020403" pitchFamily="18" charset="0"/>
              </a:rPr>
              <a:t>Base de donnée de 09/2016 à 09/2018 exploitée en Python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6BFA75-5DBA-4786-F390-A84E0C21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1804" y="1988840"/>
            <a:ext cx="10287000" cy="4190999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Introduction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Exploration du jeu de données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</a:p>
          <a:p>
            <a:pPr rtl="0"/>
            <a:r>
              <a:rPr lang="fr-FR" sz="3200" b="1" dirty="0">
                <a:latin typeface="Adobe Garamond Pro" panose="02020502060506020403" pitchFamily="18" charset="0"/>
              </a:rPr>
              <a:t>Simulation de la fréquence de maintenance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Conclusion</a:t>
            </a:r>
            <a:endParaRPr lang="fr-FR" sz="3200" dirty="0">
              <a:latin typeface="Adobe Garamond Pro" panose="02020502060506020403" pitchFamily="18" charset="0"/>
            </a:endParaRPr>
          </a:p>
          <a:p>
            <a:pPr rtl="0"/>
            <a:endParaRPr lang="fr-FR" sz="3200" b="1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8DFEA3-41A2-83E2-54BD-B0900B3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0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Simulation de fréquence de maintenance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 err="1">
                <a:latin typeface="Adobe Garamond Pro" panose="02020502060506020403" pitchFamily="18" charset="0"/>
              </a:rPr>
              <a:t>Kmeans</a:t>
            </a:r>
            <a:r>
              <a:rPr lang="fr-FR" sz="3200" dirty="0">
                <a:latin typeface="Adobe Garamond Pro" panose="02020502060506020403" pitchFamily="18" charset="0"/>
              </a:rPr>
              <a:t> itératifs - 1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21</a:t>
            </a:fld>
            <a:endParaRPr lang="fr-FR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52570679-52B0-91EE-B658-7869010B069E}"/>
              </a:ext>
            </a:extLst>
          </p:cNvPr>
          <p:cNvSpPr txBox="1">
            <a:spLocks/>
          </p:cNvSpPr>
          <p:nvPr/>
        </p:nvSpPr>
        <p:spPr>
          <a:xfrm>
            <a:off x="621804" y="1787514"/>
            <a:ext cx="727280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F3010C-99FC-75DB-5961-B16C49FAF904}"/>
              </a:ext>
            </a:extLst>
          </p:cNvPr>
          <p:cNvSpPr txBox="1"/>
          <p:nvPr/>
        </p:nvSpPr>
        <p:spPr>
          <a:xfrm>
            <a:off x="572486" y="1541055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dobe Garamond Pro" panose="02020502060506020403" pitchFamily="18" charset="0"/>
              </a:rPr>
              <a:t>Découpage du </a:t>
            </a:r>
            <a:r>
              <a:rPr lang="fr-FR" sz="2000" dirty="0" err="1">
                <a:latin typeface="Adobe Garamond Pro" panose="02020502060506020403" pitchFamily="18" charset="0"/>
              </a:rPr>
              <a:t>dataset</a:t>
            </a:r>
            <a:r>
              <a:rPr lang="fr-FR" sz="2000" dirty="0">
                <a:latin typeface="Adobe Garamond Pro" panose="02020502060506020403" pitchFamily="18" charset="0"/>
              </a:rPr>
              <a:t> en 7 parties inégales en taille: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13FFAD-C37E-4A12-4A2E-33B131C1A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2318532"/>
            <a:ext cx="4817343" cy="422038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A7F215-FC14-25CC-A13A-B0DA3090D619}"/>
              </a:ext>
            </a:extLst>
          </p:cNvPr>
          <p:cNvSpPr txBox="1"/>
          <p:nvPr/>
        </p:nvSpPr>
        <p:spPr>
          <a:xfrm>
            <a:off x="5960493" y="6040288"/>
            <a:ext cx="9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12 Mois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9538F9-AD16-AC74-7EFA-3F84DD364F3E}"/>
              </a:ext>
            </a:extLst>
          </p:cNvPr>
          <p:cNvSpPr txBox="1"/>
          <p:nvPr/>
        </p:nvSpPr>
        <p:spPr>
          <a:xfrm>
            <a:off x="5960493" y="5492851"/>
            <a:ext cx="9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14 Mois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504378-0C30-7EA0-79F8-D48DD3CB45E2}"/>
              </a:ext>
            </a:extLst>
          </p:cNvPr>
          <p:cNvSpPr txBox="1"/>
          <p:nvPr/>
        </p:nvSpPr>
        <p:spPr>
          <a:xfrm>
            <a:off x="5950351" y="5000290"/>
            <a:ext cx="9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16 Mois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F2B131-D914-690F-930D-8839D83AFDBE}"/>
              </a:ext>
            </a:extLst>
          </p:cNvPr>
          <p:cNvSpPr txBox="1"/>
          <p:nvPr/>
        </p:nvSpPr>
        <p:spPr>
          <a:xfrm>
            <a:off x="5950351" y="4524830"/>
            <a:ext cx="9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18 Mois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77894E2-140A-1D26-9C6A-6E2A0619D8C7}"/>
              </a:ext>
            </a:extLst>
          </p:cNvPr>
          <p:cNvSpPr txBox="1"/>
          <p:nvPr/>
        </p:nvSpPr>
        <p:spPr>
          <a:xfrm>
            <a:off x="5950351" y="4040820"/>
            <a:ext cx="9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20 Mois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DA7523-237C-DF90-72E9-70E093867821}"/>
              </a:ext>
            </a:extLst>
          </p:cNvPr>
          <p:cNvSpPr txBox="1"/>
          <p:nvPr/>
        </p:nvSpPr>
        <p:spPr>
          <a:xfrm>
            <a:off x="5950351" y="3374456"/>
            <a:ext cx="9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22 Mois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32F9588-851A-CDB4-1BAD-E38DF532182B}"/>
              </a:ext>
            </a:extLst>
          </p:cNvPr>
          <p:cNvSpPr txBox="1"/>
          <p:nvPr/>
        </p:nvSpPr>
        <p:spPr>
          <a:xfrm>
            <a:off x="5950351" y="2554163"/>
            <a:ext cx="9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24 Mois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45A5655-E699-F276-04DE-100895C7FCBA}"/>
              </a:ext>
            </a:extLst>
          </p:cNvPr>
          <p:cNvCxnSpPr>
            <a:cxnSpLocks/>
          </p:cNvCxnSpPr>
          <p:nvPr/>
        </p:nvCxnSpPr>
        <p:spPr>
          <a:xfrm>
            <a:off x="2494012" y="2738829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5C9D9F0-2FDD-42AF-7C2D-6E6514793D40}"/>
              </a:ext>
            </a:extLst>
          </p:cNvPr>
          <p:cNvCxnSpPr>
            <a:cxnSpLocks/>
          </p:cNvCxnSpPr>
          <p:nvPr/>
        </p:nvCxnSpPr>
        <p:spPr>
          <a:xfrm>
            <a:off x="3214092" y="3559122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B7D6738-DA7D-6351-8ECD-82C4F44F90F4}"/>
              </a:ext>
            </a:extLst>
          </p:cNvPr>
          <p:cNvCxnSpPr>
            <a:cxnSpLocks/>
          </p:cNvCxnSpPr>
          <p:nvPr/>
        </p:nvCxnSpPr>
        <p:spPr>
          <a:xfrm>
            <a:off x="3934660" y="4225486"/>
            <a:ext cx="1943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2DA0CDC-664D-E2BB-BF26-E7EA73E3DCBA}"/>
              </a:ext>
            </a:extLst>
          </p:cNvPr>
          <p:cNvCxnSpPr>
            <a:cxnSpLocks/>
          </p:cNvCxnSpPr>
          <p:nvPr/>
        </p:nvCxnSpPr>
        <p:spPr>
          <a:xfrm>
            <a:off x="4510480" y="4709496"/>
            <a:ext cx="1367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E596028-9835-8C54-3ADD-3BC186B3F67E}"/>
              </a:ext>
            </a:extLst>
          </p:cNvPr>
          <p:cNvCxnSpPr>
            <a:cxnSpLocks/>
          </p:cNvCxnSpPr>
          <p:nvPr/>
        </p:nvCxnSpPr>
        <p:spPr>
          <a:xfrm>
            <a:off x="4942284" y="518495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B34C5DF-B34A-0B29-5062-6C26C3A2017A}"/>
              </a:ext>
            </a:extLst>
          </p:cNvPr>
          <p:cNvCxnSpPr>
            <a:cxnSpLocks/>
          </p:cNvCxnSpPr>
          <p:nvPr/>
        </p:nvCxnSpPr>
        <p:spPr>
          <a:xfrm>
            <a:off x="5335347" y="5657766"/>
            <a:ext cx="54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8D460C3-AB10-4853-FE6A-FE1AC9299BBF}"/>
              </a:ext>
            </a:extLst>
          </p:cNvPr>
          <p:cNvCxnSpPr>
            <a:cxnSpLocks/>
          </p:cNvCxnSpPr>
          <p:nvPr/>
        </p:nvCxnSpPr>
        <p:spPr>
          <a:xfrm>
            <a:off x="5426784" y="6224954"/>
            <a:ext cx="45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0674D4CB-CA3F-43BE-A7B2-F690072858F1}"/>
              </a:ext>
            </a:extLst>
          </p:cNvPr>
          <p:cNvSpPr txBox="1"/>
          <p:nvPr/>
        </p:nvSpPr>
        <p:spPr>
          <a:xfrm>
            <a:off x="7653570" y="2874161"/>
            <a:ext cx="41764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latin typeface="Adobe Garamond Pro" panose="02020502060506020403" pitchFamily="18" charset="0"/>
              </a:rPr>
              <a:t>Méthode: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Adobe Garamond Pro" panose="02020502060506020403" pitchFamily="18" charset="0"/>
              </a:rPr>
              <a:t>Recalculer tous nos </a:t>
            </a:r>
            <a:r>
              <a:rPr lang="fr-FR" dirty="0" err="1">
                <a:latin typeface="Adobe Garamond Pro" panose="02020502060506020403" pitchFamily="18" charset="0"/>
              </a:rPr>
              <a:t>features</a:t>
            </a:r>
            <a:r>
              <a:rPr lang="fr-FR" dirty="0">
                <a:latin typeface="Adobe Garamond Pro" panose="02020502060506020403" pitchFamily="18" charset="0"/>
              </a:rPr>
              <a:t>, par client, pour chaque période 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latin typeface="Adobe Garamond Pro" panose="020205020605060204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Adobe Garamond Pro" panose="02020502060506020403" pitchFamily="18" charset="0"/>
              </a:rPr>
              <a:t>Réaliser un clustering sur chacune de ces périodes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latin typeface="Adobe Garamond Pro" panose="020205020605060204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Adobe Garamond Pro" panose="02020502060506020403" pitchFamily="18" charset="0"/>
              </a:rPr>
              <a:t>Comparer les cluster 2 à 2, et calculer le pourcentage de similitude de la composition de ceux-ci via un score </a:t>
            </a:r>
            <a:r>
              <a:rPr lang="fr-FR" dirty="0" err="1">
                <a:latin typeface="Adobe Garamond Pro" panose="02020502060506020403" pitchFamily="18" charset="0"/>
              </a:rPr>
              <a:t>Adjusted</a:t>
            </a:r>
            <a:r>
              <a:rPr lang="fr-FR" dirty="0">
                <a:latin typeface="Adobe Garamond Pro" panose="02020502060506020403" pitchFamily="18" charset="0"/>
              </a:rPr>
              <a:t> Rand Index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40C79E-5E66-0A29-F8DC-C6611126056A}"/>
              </a:ext>
            </a:extLst>
          </p:cNvPr>
          <p:cNvSpPr txBox="1"/>
          <p:nvPr/>
        </p:nvSpPr>
        <p:spPr>
          <a:xfrm>
            <a:off x="7653570" y="1320049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dobe Garamond Pro" panose="02020502060506020403" pitchFamily="18" charset="0"/>
              </a:rPr>
              <a:t>Idée: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27B093-F46E-2A6C-B90F-18364EE8FE00}"/>
              </a:ext>
            </a:extLst>
          </p:cNvPr>
          <p:cNvSpPr/>
          <p:nvPr/>
        </p:nvSpPr>
        <p:spPr>
          <a:xfrm>
            <a:off x="7534572" y="1196752"/>
            <a:ext cx="4438155" cy="5256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E5D4CAA-53B1-E47A-3432-A8A7FF4C4659}"/>
              </a:ext>
            </a:extLst>
          </p:cNvPr>
          <p:cNvSpPr txBox="1"/>
          <p:nvPr/>
        </p:nvSpPr>
        <p:spPr>
          <a:xfrm>
            <a:off x="7999217" y="1723166"/>
            <a:ext cx="356780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900" dirty="0">
                <a:latin typeface="Adobe Garamond Pro" panose="02020502060506020403" pitchFamily="18" charset="0"/>
              </a:rPr>
              <a:t>Un individu qui a commandé plusieurs fois sur le site a-t-il souvent changé de groupe au fil du temps?</a:t>
            </a:r>
            <a:endParaRPr lang="fr-FR" sz="1900" b="1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9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Simulation de fréquence de maintenance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 err="1">
                <a:latin typeface="Adobe Garamond Pro" panose="02020502060506020403" pitchFamily="18" charset="0"/>
              </a:rPr>
              <a:t>Kmeans</a:t>
            </a:r>
            <a:r>
              <a:rPr lang="fr-FR" sz="3200" dirty="0">
                <a:latin typeface="Adobe Garamond Pro" panose="02020502060506020403" pitchFamily="18" charset="0"/>
              </a:rPr>
              <a:t> itératifs - 2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22</a:t>
            </a:fld>
            <a:endParaRPr lang="fr-FR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52570679-52B0-91EE-B658-7869010B069E}"/>
              </a:ext>
            </a:extLst>
          </p:cNvPr>
          <p:cNvSpPr txBox="1">
            <a:spLocks/>
          </p:cNvSpPr>
          <p:nvPr/>
        </p:nvSpPr>
        <p:spPr>
          <a:xfrm>
            <a:off x="621804" y="1787514"/>
            <a:ext cx="727280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F3010C-99FC-75DB-5961-B16C49FAF904}"/>
              </a:ext>
            </a:extLst>
          </p:cNvPr>
          <p:cNvSpPr txBox="1"/>
          <p:nvPr/>
        </p:nvSpPr>
        <p:spPr>
          <a:xfrm>
            <a:off x="572486" y="1541055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dobe Garamond Pro" panose="02020502060506020403" pitchFamily="18" charset="0"/>
              </a:rPr>
              <a:t>Sur la plus petite part: (12 mois, soit 50% du </a:t>
            </a:r>
            <a:r>
              <a:rPr lang="fr-FR" sz="2000" dirty="0" err="1">
                <a:latin typeface="Adobe Garamond Pro" panose="02020502060506020403" pitchFamily="18" charset="0"/>
              </a:rPr>
              <a:t>dataset</a:t>
            </a:r>
            <a:r>
              <a:rPr lang="fr-FR" sz="2000" dirty="0">
                <a:latin typeface="Adobe Garamond Pro" panose="02020502060506020403" pitchFamily="18" charset="0"/>
              </a:rPr>
              <a:t> niveau temporel):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645962-D787-AA29-9F7B-2A675C75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2175555"/>
            <a:ext cx="6624736" cy="408503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BAD04E4-0823-1A9F-3293-853466E3882F}"/>
              </a:ext>
            </a:extLst>
          </p:cNvPr>
          <p:cNvSpPr txBox="1"/>
          <p:nvPr/>
        </p:nvSpPr>
        <p:spPr>
          <a:xfrm>
            <a:off x="7678588" y="2187624"/>
            <a:ext cx="4279689" cy="9694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1900" dirty="0">
                <a:latin typeface="Adobe Garamond Pro" panose="02020502060506020403" pitchFamily="18" charset="0"/>
              </a:rPr>
              <a:t>Nombre optimal de groupes: 4 également!</a:t>
            </a:r>
          </a:p>
          <a:p>
            <a:endParaRPr lang="fr-FR" sz="1900" b="1" dirty="0">
              <a:latin typeface="Adobe Garamond Pro" panose="02020502060506020403" pitchFamily="18" charset="0"/>
            </a:endParaRPr>
          </a:p>
          <a:p>
            <a:r>
              <a:rPr lang="fr-FR" sz="1900" b="1" dirty="0">
                <a:latin typeface="Adobe Garamond Pro" panose="02020502060506020403" pitchFamily="18" charset="0"/>
              </a:rPr>
              <a:t>	Indice de stabilité du clustering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01ED041-A7A5-E027-F35C-9435C49B23DB}"/>
              </a:ext>
            </a:extLst>
          </p:cNvPr>
          <p:cNvSpPr/>
          <p:nvPr/>
        </p:nvSpPr>
        <p:spPr>
          <a:xfrm>
            <a:off x="8038628" y="2831855"/>
            <a:ext cx="432047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EA7BD4C-EFAE-A52C-33C0-221DEF5C2E8D}"/>
              </a:ext>
            </a:extLst>
          </p:cNvPr>
          <p:cNvGrpSpPr/>
          <p:nvPr/>
        </p:nvGrpSpPr>
        <p:grpSpPr>
          <a:xfrm>
            <a:off x="7622188" y="3612026"/>
            <a:ext cx="4392488" cy="2703356"/>
            <a:chOff x="7735072" y="3557230"/>
            <a:chExt cx="4392488" cy="2703356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23FB56C6-1FE0-6AEF-BE77-EB915CC7E0EA}"/>
                </a:ext>
              </a:extLst>
            </p:cNvPr>
            <p:cNvGrpSpPr/>
            <p:nvPr/>
          </p:nvGrpSpPr>
          <p:grpSpPr>
            <a:xfrm>
              <a:off x="8182644" y="3813142"/>
              <a:ext cx="3924064" cy="1933575"/>
              <a:chOff x="8182644" y="3813142"/>
              <a:chExt cx="3924064" cy="1933575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D79843F7-947A-4815-DFB8-D2A9CDD7E8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164" r="10762"/>
              <a:stretch/>
            </p:blipFill>
            <p:spPr>
              <a:xfrm>
                <a:off x="8182644" y="3813142"/>
                <a:ext cx="1152128" cy="1933575"/>
              </a:xfrm>
              <a:prstGeom prst="rect">
                <a:avLst/>
              </a:prstGeom>
            </p:spPr>
          </p:pic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4576CB1-9A95-3DD0-29DE-EF7C94764E14}"/>
                  </a:ext>
                </a:extLst>
              </p:cNvPr>
              <p:cNvSpPr txBox="1"/>
              <p:nvPr/>
            </p:nvSpPr>
            <p:spPr>
              <a:xfrm>
                <a:off x="9586429" y="4019204"/>
                <a:ext cx="2520279" cy="1554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fr-FR" sz="1900" dirty="0">
                    <a:latin typeface="Adobe Garamond Pro" panose="02020502060506020403" pitchFamily="18" charset="0"/>
                  </a:rPr>
                  <a:t>Confirmé par des scores ARI extrêmement élevés </a:t>
                </a:r>
              </a:p>
              <a:p>
                <a:endParaRPr lang="fr-FR" sz="1900" dirty="0">
                  <a:latin typeface="Adobe Garamond Pro" panose="02020502060506020403" pitchFamily="18" charset="0"/>
                </a:endParaRPr>
              </a:p>
              <a:p>
                <a:pPr algn="ctr"/>
                <a:r>
                  <a:rPr lang="fr-FR" sz="1900" b="1" dirty="0">
                    <a:latin typeface="Adobe Garamond Pro" panose="02020502060506020403" pitchFamily="18" charset="0"/>
                  </a:rPr>
                  <a:t>ARI = 1  </a:t>
                </a:r>
                <a:r>
                  <a:rPr lang="fr-FR" sz="1900" b="1" dirty="0">
                    <a:latin typeface="Adobe Garamond Pro" panose="02020502060506020403" pitchFamily="18" charset="0"/>
                    <a:sym typeface="Wingdings" panose="05000000000000000000" pitchFamily="2" charset="2"/>
                  </a:rPr>
                  <a:t> clusters identiques</a:t>
                </a:r>
                <a:endParaRPr lang="fr-FR" sz="1900" b="1" dirty="0">
                  <a:latin typeface="Adobe Garamond Pro" panose="02020502060506020403" pitchFamily="18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5DA8AC-D950-9F4F-3A05-E959E9C3325D}"/>
                </a:ext>
              </a:extLst>
            </p:cNvPr>
            <p:cNvSpPr/>
            <p:nvPr/>
          </p:nvSpPr>
          <p:spPr>
            <a:xfrm>
              <a:off x="7735072" y="3557230"/>
              <a:ext cx="4392488" cy="270335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0FA90A14-811D-EEF4-5923-E475564E3243}"/>
              </a:ext>
            </a:extLst>
          </p:cNvPr>
          <p:cNvSpPr/>
          <p:nvPr/>
        </p:nvSpPr>
        <p:spPr>
          <a:xfrm>
            <a:off x="9694812" y="3284983"/>
            <a:ext cx="288032" cy="27224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9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Simulation de fréquence de maintenance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3200" dirty="0" err="1">
                <a:latin typeface="Adobe Garamond Pro" panose="02020502060506020403" pitchFamily="18" charset="0"/>
              </a:rPr>
              <a:t>Kmeans</a:t>
            </a:r>
            <a:r>
              <a:rPr lang="fr-FR" sz="3200" dirty="0">
                <a:latin typeface="Adobe Garamond Pro" panose="02020502060506020403" pitchFamily="18" charset="0"/>
              </a:rPr>
              <a:t> itératifs - 3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6ACD0D-9848-A92D-DAEA-FE087A4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23</a:t>
            </a:fld>
            <a:endParaRPr lang="fr-FR" dirty="0"/>
          </a:p>
        </p:txBody>
      </p: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52570679-52B0-91EE-B658-7869010B069E}"/>
              </a:ext>
            </a:extLst>
          </p:cNvPr>
          <p:cNvSpPr txBox="1">
            <a:spLocks/>
          </p:cNvSpPr>
          <p:nvPr/>
        </p:nvSpPr>
        <p:spPr>
          <a:xfrm>
            <a:off x="621804" y="1787514"/>
            <a:ext cx="727280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latin typeface="Adobe Garamond Pro" panose="020205020605060204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F3010C-99FC-75DB-5961-B16C49FAF904}"/>
              </a:ext>
            </a:extLst>
          </p:cNvPr>
          <p:cNvSpPr txBox="1"/>
          <p:nvPr/>
        </p:nvSpPr>
        <p:spPr>
          <a:xfrm>
            <a:off x="572486" y="1541055"/>
            <a:ext cx="103464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dobe Garamond Pro" panose="02020502060506020403" pitchFamily="18" charset="0"/>
              </a:rPr>
              <a:t>Compte tenu des scores ARI très élevés, </a:t>
            </a:r>
          </a:p>
          <a:p>
            <a:endParaRPr lang="fr-FR" sz="20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dobe Garamond Pro" panose="02020502060506020403" pitchFamily="18" charset="0"/>
              </a:rPr>
              <a:t>Pas nécessaire de mettre à jour le clustering souvent</a:t>
            </a:r>
          </a:p>
          <a:p>
            <a:endParaRPr lang="fr-FR" sz="20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dobe Garamond Pro" panose="02020502060506020403" pitchFamily="18" charset="0"/>
              </a:rPr>
              <a:t>Résultat logique car les clients sont peu nombreux à avoir commandé plusieurs fois</a:t>
            </a:r>
          </a:p>
          <a:p>
            <a:endParaRPr lang="fr-FR" sz="2000" dirty="0">
              <a:latin typeface="Adobe Garamond Pro" panose="02020502060506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latin typeface="Adobe Garamond Pro" panose="02020502060506020403" pitchFamily="18" charset="0"/>
              </a:rPr>
              <a:t>Attention</a:t>
            </a:r>
            <a:r>
              <a:rPr lang="fr-FR" sz="2000" dirty="0">
                <a:latin typeface="Adobe Garamond Pro" panose="02020502060506020403" pitchFamily="18" charset="0"/>
              </a:rPr>
              <a:t>! Si la fréquence d’achat augmente, ou si le site continue de recevoir de plus en plus de clients (ce qui est le cas vu la distribution de Fréquence à la diapo 13), le nombre et les caractéristiques des groupes peuvent évoluer.</a:t>
            </a:r>
          </a:p>
          <a:p>
            <a:endParaRPr lang="fr-FR" sz="2000" dirty="0">
              <a:latin typeface="Adobe Garamond Pro" panose="02020502060506020403" pitchFamily="18" charset="0"/>
            </a:endParaRPr>
          </a:p>
          <a:p>
            <a:endParaRPr lang="fr-FR" sz="2000" dirty="0">
              <a:latin typeface="Adobe Garamond Pro" panose="02020502060506020403" pitchFamily="18" charset="0"/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E9F56D6-F862-DF48-8E8D-0192F0E58AF0}"/>
              </a:ext>
            </a:extLst>
          </p:cNvPr>
          <p:cNvSpPr/>
          <p:nvPr/>
        </p:nvSpPr>
        <p:spPr>
          <a:xfrm>
            <a:off x="856849" y="5431339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ED7E3F-9C2D-6C63-3CA4-CD0965C324E9}"/>
              </a:ext>
            </a:extLst>
          </p:cNvPr>
          <p:cNvSpPr txBox="1"/>
          <p:nvPr/>
        </p:nvSpPr>
        <p:spPr>
          <a:xfrm>
            <a:off x="1701924" y="528696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dobe Garamond Pro" panose="02020502060506020403" pitchFamily="18" charset="0"/>
              </a:rPr>
              <a:t>Je préconise un nouveau clustering et une nouvelle mesure de la fréquence nécessaire de mise à jour dans </a:t>
            </a:r>
            <a:r>
              <a:rPr lang="fr-FR" sz="2400" b="1" dirty="0">
                <a:latin typeface="Adobe Garamond Pro" panose="02020502060506020403" pitchFamily="18" charset="0"/>
              </a:rPr>
              <a:t>un an</a:t>
            </a:r>
            <a:r>
              <a:rPr lang="fr-FR" sz="2400" dirty="0">
                <a:latin typeface="Adobe Garamond Pro" panose="02020502060506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28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1804" y="1988840"/>
            <a:ext cx="10287000" cy="4190999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Introduction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Exploration du jeu de données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Modèles de segmentation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Simulation de la fréquence de maintenance</a:t>
            </a:r>
          </a:p>
          <a:p>
            <a:r>
              <a:rPr lang="fr-FR" sz="3200" b="1" dirty="0">
                <a:latin typeface="Adobe Garamond Pro" panose="02020502060506020403" pitchFamily="18" charset="0"/>
              </a:rPr>
              <a:t>Conclusion</a:t>
            </a:r>
          </a:p>
          <a:p>
            <a:pPr rtl="0"/>
            <a:endParaRPr lang="fr-FR" sz="3200" b="1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8DFEA3-41A2-83E2-54BD-B0900B3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4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Conclusion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549796" y="1806489"/>
            <a:ext cx="10513168" cy="4190999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>
                <a:latin typeface="Adobe Garamond Pro" panose="02020502060506020403" pitchFamily="18" charset="0"/>
              </a:rPr>
              <a:t>A l’heure actuelle: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Nous avons 4 groupes de clients bien distincts, avec au moins 3 groupes pour lesquels les résultats sont facilement traduisibles en campagnes commerciales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La faible fidélité (fréquence d’achat) engendre une faible fréquence de mise à jour requise. Prochain clustering dans un an selon moi.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L’analyse plus fine des catégories de produits achetés pourrait affiner les résultats.</a:t>
            </a: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rtl="0"/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6BFA75-5DBA-4786-F390-A84E0C21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5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837828" y="1484784"/>
            <a:ext cx="10971372" cy="106680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Adobe Garamond Pro" panose="02020502060506020403" pitchFamily="18" charset="0"/>
              </a:rPr>
              <a:t>Merci pour votre attention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6BFA75-5DBA-4786-F390-A84E0C21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47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1804" y="1988840"/>
            <a:ext cx="10287000" cy="4190999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Introduction</a:t>
            </a:r>
          </a:p>
          <a:p>
            <a:pPr rtl="0"/>
            <a:r>
              <a:rPr lang="fr-FR" sz="3200" b="1" dirty="0">
                <a:latin typeface="Adobe Garamond Pro" panose="02020502060506020403" pitchFamily="18" charset="0"/>
              </a:rPr>
              <a:t>Exploration du jeu de données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Modèle de segmentation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Simulation de la fréquence de maintenance</a:t>
            </a:r>
          </a:p>
          <a:p>
            <a:pPr rtl="0"/>
            <a:r>
              <a:rPr lang="fr-FR" dirty="0">
                <a:latin typeface="Adobe Garamond Pro" panose="02020502060506020403" pitchFamily="18" charset="0"/>
              </a:rPr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8DFEA3-41A2-83E2-54BD-B0900B3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9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Exploration du jeu de données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2800" dirty="0">
                <a:latin typeface="Adobe Garamond Pro" panose="02020502060506020403" pitchFamily="18" charset="0"/>
              </a:rPr>
              <a:t>Remarques générales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1804" y="1700808"/>
            <a:ext cx="10287000" cy="4752528"/>
          </a:xfrm>
        </p:spPr>
        <p:txBody>
          <a:bodyPr rtlCol="0">
            <a:normAutofit lnSpcReduction="10000"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Constitué de 8 jeux de données différents: </a:t>
            </a:r>
            <a:r>
              <a:rPr lang="fr-FR" sz="2400" dirty="0">
                <a:latin typeface="Adobe Garamond Pro" panose="02020502060506020403" pitchFamily="18" charset="0"/>
              </a:rPr>
              <a:t>Commandes, Produits achetés, Produits disponibles, Paiement, Clients, Avis, Vendeurs, Géographie</a:t>
            </a:r>
          </a:p>
          <a:p>
            <a:r>
              <a:rPr lang="fr-FR" dirty="0" err="1">
                <a:latin typeface="Adobe Garamond Pro" panose="02020502060506020403" pitchFamily="18" charset="0"/>
              </a:rPr>
              <a:t>Dataset</a:t>
            </a:r>
            <a:r>
              <a:rPr lang="fr-FR" dirty="0">
                <a:latin typeface="Adobe Garamond Pro" panose="02020502060506020403" pitchFamily="18" charset="0"/>
              </a:rPr>
              <a:t> très complet:</a:t>
            </a:r>
          </a:p>
          <a:p>
            <a:pPr rtl="0"/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r>
              <a:rPr lang="fr-FR" dirty="0">
                <a:latin typeface="Adobe Garamond Pro" panose="02020502060506020403" pitchFamily="18" charset="0"/>
              </a:rPr>
              <a:t>Mais seulement 3% des clients ont passé plusieurs commande:        </a:t>
            </a:r>
            <a:r>
              <a:rPr lang="fr-FR" sz="2400" dirty="0">
                <a:latin typeface="Adobe Garamond Pro" panose="02020502060506020403" pitchFamily="18" charset="0"/>
              </a:rPr>
              <a:t>93396 clients uniques pour 115609 commandes</a:t>
            </a:r>
            <a:endParaRPr lang="fr-FR" dirty="0">
              <a:latin typeface="Adobe Garamond Pro" panose="02020502060506020403" pitchFamily="18" charset="0"/>
            </a:endParaRPr>
          </a:p>
          <a:p>
            <a:pPr rtl="0"/>
            <a:endParaRPr lang="fr-FR" dirty="0">
              <a:latin typeface="Adobe Garamond Pro" panose="02020502060506020403" pitchFamily="18" charset="0"/>
            </a:endParaRPr>
          </a:p>
          <a:p>
            <a:pPr rtl="0"/>
            <a:endParaRPr lang="fr-FR" dirty="0">
              <a:latin typeface="Adobe Garamond Pro" panose="02020502060506020403" pitchFamily="18" charset="0"/>
            </a:endParaRPr>
          </a:p>
          <a:p>
            <a:pPr rtl="0"/>
            <a:endParaRPr lang="fr-FR" dirty="0">
              <a:latin typeface="Adobe Garamond Pro" panose="02020502060506020403" pitchFamily="18" charset="0"/>
            </a:endParaRPr>
          </a:p>
          <a:p>
            <a:pPr rtl="0"/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 rtl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381DD7-7664-A76A-B48B-3FA5F3AF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5" y="2636912"/>
            <a:ext cx="4921751" cy="252028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89EFE2-6C7D-27F5-F28D-CBE16B0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F6357-6E52-4BC4-E329-48A4BE2B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5</a:t>
            </a:fld>
            <a:endParaRPr lang="fr-FR" dirty="0"/>
          </a:p>
        </p:txBody>
      </p:sp>
      <p:sp>
        <p:nvSpPr>
          <p:cNvPr id="10" name="Titre 12">
            <a:extLst>
              <a:ext uri="{FF2B5EF4-FFF2-40B4-BE49-F238E27FC236}">
                <a16:creationId xmlns:a16="http://schemas.microsoft.com/office/drawing/2014/main" id="{36952EB4-EC3B-FB2C-4843-71AA914FD09E}"/>
              </a:ext>
            </a:extLst>
          </p:cNvPr>
          <p:cNvSpPr txBox="1">
            <a:spLocks/>
          </p:cNvSpPr>
          <p:nvPr/>
        </p:nvSpPr>
        <p:spPr>
          <a:xfrm>
            <a:off x="477788" y="404664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dobe Garamond Pro" panose="02020502060506020403" pitchFamily="18" charset="0"/>
              </a:rPr>
              <a:t>Exploration du jeu de données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2800" dirty="0">
                <a:latin typeface="Adobe Garamond Pro" panose="02020502060506020403" pitchFamily="18" charset="0"/>
              </a:rPr>
              <a:t>Prix et frais de livraison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6930946C-2890-B3B7-5CDC-37E8E8D29942}"/>
              </a:ext>
            </a:extLst>
          </p:cNvPr>
          <p:cNvSpPr txBox="1">
            <a:spLocks/>
          </p:cNvSpPr>
          <p:nvPr/>
        </p:nvSpPr>
        <p:spPr>
          <a:xfrm>
            <a:off x="477788" y="1772816"/>
            <a:ext cx="903661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7F7880-E8A7-EE9F-21F6-68D9D047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562146"/>
            <a:ext cx="7797576" cy="431512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C9E75D4-36D9-E960-4A13-CB17F2337EFC}"/>
              </a:ext>
            </a:extLst>
          </p:cNvPr>
          <p:cNvSpPr txBox="1"/>
          <p:nvPr/>
        </p:nvSpPr>
        <p:spPr>
          <a:xfrm>
            <a:off x="8321150" y="2424175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plupart des commandes ont un prix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frais de livraison sont distribués assez normalement avec un minimum incompressible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E16071-F579-8345-4769-F6F3CE3A0B1F}"/>
              </a:ext>
            </a:extLst>
          </p:cNvPr>
          <p:cNvSpPr txBox="1"/>
          <p:nvPr/>
        </p:nvSpPr>
        <p:spPr>
          <a:xfrm>
            <a:off x="8516417" y="4712330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peu couteuse mais frais de livraison généralement de près de 20% du prix de la commande</a:t>
            </a:r>
          </a:p>
          <a:p>
            <a:endParaRPr lang="fr-FR" dirty="0"/>
          </a:p>
          <a:p>
            <a:r>
              <a:rPr lang="fr-FR" dirty="0"/>
              <a:t>       Potentiel lien entre retard et   </a:t>
            </a:r>
            <a:r>
              <a:rPr lang="fr-FR" b="1" dirty="0"/>
              <a:t>satisfaction</a:t>
            </a:r>
            <a:r>
              <a:rPr lang="fr-FR" dirty="0"/>
              <a:t> </a:t>
            </a:r>
            <a:r>
              <a:rPr lang="fr-FR" b="1" dirty="0"/>
              <a:t>client</a:t>
            </a:r>
            <a:r>
              <a:rPr lang="fr-FR" dirty="0"/>
              <a:t>?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C8F0C6A-35E5-CFB6-4486-7A01A3DDFBB3}"/>
              </a:ext>
            </a:extLst>
          </p:cNvPr>
          <p:cNvCxnSpPr>
            <a:cxnSpLocks/>
          </p:cNvCxnSpPr>
          <p:nvPr/>
        </p:nvCxnSpPr>
        <p:spPr>
          <a:xfrm flipV="1">
            <a:off x="1701924" y="2132856"/>
            <a:ext cx="0" cy="338437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B348DA3-6410-CEEB-D474-2E28FB590D2A}"/>
              </a:ext>
            </a:extLst>
          </p:cNvPr>
          <p:cNvCxnSpPr>
            <a:cxnSpLocks/>
          </p:cNvCxnSpPr>
          <p:nvPr/>
        </p:nvCxnSpPr>
        <p:spPr>
          <a:xfrm flipV="1">
            <a:off x="6022404" y="2060848"/>
            <a:ext cx="0" cy="345638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1A31C4A3-A6C6-32F0-36BA-F8C3981FF760}"/>
              </a:ext>
            </a:extLst>
          </p:cNvPr>
          <p:cNvSpPr/>
          <p:nvPr/>
        </p:nvSpPr>
        <p:spPr>
          <a:xfrm>
            <a:off x="8375285" y="5851916"/>
            <a:ext cx="360040" cy="288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33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F6357-6E52-4BC4-E329-48A4BE2B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3B04BD-E1F0-71D2-1E19-D916774A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99" y="1575395"/>
            <a:ext cx="3822521" cy="32537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F775A1-2238-A496-5F31-842DF6F96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21" y="1556792"/>
            <a:ext cx="3622432" cy="3236682"/>
          </a:xfrm>
          <a:prstGeom prst="rect">
            <a:avLst/>
          </a:prstGeom>
        </p:spPr>
      </p:pic>
      <p:sp>
        <p:nvSpPr>
          <p:cNvPr id="10" name="Titre 12">
            <a:extLst>
              <a:ext uri="{FF2B5EF4-FFF2-40B4-BE49-F238E27FC236}">
                <a16:creationId xmlns:a16="http://schemas.microsoft.com/office/drawing/2014/main" id="{36952EB4-EC3B-FB2C-4843-71AA914FD09E}"/>
              </a:ext>
            </a:extLst>
          </p:cNvPr>
          <p:cNvSpPr txBox="1">
            <a:spLocks/>
          </p:cNvSpPr>
          <p:nvPr/>
        </p:nvSpPr>
        <p:spPr>
          <a:xfrm>
            <a:off x="477788" y="404664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dobe Garamond Pro" panose="02020502060506020403" pitchFamily="18" charset="0"/>
              </a:rPr>
              <a:t>Exploration du jeu de données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2800" dirty="0">
                <a:latin typeface="Adobe Garamond Pro" panose="02020502060506020403" pitchFamily="18" charset="0"/>
              </a:rPr>
              <a:t>Localisations - 1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6D09EE-19A6-250D-01BD-E7E3CF0D4A8E}"/>
              </a:ext>
            </a:extLst>
          </p:cNvPr>
          <p:cNvSpPr txBox="1"/>
          <p:nvPr/>
        </p:nvSpPr>
        <p:spPr>
          <a:xfrm>
            <a:off x="2494012" y="484095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Clients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80AB659-5474-D888-26BA-35F547E1C4DB}"/>
              </a:ext>
            </a:extLst>
          </p:cNvPr>
          <p:cNvSpPr txBox="1"/>
          <p:nvPr/>
        </p:nvSpPr>
        <p:spPr>
          <a:xfrm>
            <a:off x="7509931" y="486401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Vendeurs</a:t>
            </a:r>
          </a:p>
        </p:txBody>
      </p: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6930946C-2890-B3B7-5CDC-37E8E8D29942}"/>
              </a:ext>
            </a:extLst>
          </p:cNvPr>
          <p:cNvSpPr txBox="1">
            <a:spLocks/>
          </p:cNvSpPr>
          <p:nvPr/>
        </p:nvSpPr>
        <p:spPr>
          <a:xfrm>
            <a:off x="451541" y="5395873"/>
            <a:ext cx="10287000" cy="1309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Délais de livraison:</a:t>
            </a:r>
          </a:p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Seulement 8715 commandes en retard, avec une </a:t>
            </a:r>
            <a:r>
              <a:rPr lang="fr-FR" b="1" dirty="0">
                <a:latin typeface="Adobe Garamond Pro" panose="02020502060506020403" pitchFamily="18" charset="0"/>
              </a:rPr>
              <a:t>avance</a:t>
            </a:r>
            <a:r>
              <a:rPr lang="fr-FR" dirty="0">
                <a:latin typeface="Adobe Garamond Pro" panose="02020502060506020403" pitchFamily="18" charset="0"/>
              </a:rPr>
              <a:t> de livraison moyenne de 12jours!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09C6929-919C-D051-54DF-83789F2A97AB}"/>
              </a:ext>
            </a:extLst>
          </p:cNvPr>
          <p:cNvCxnSpPr/>
          <p:nvPr/>
        </p:nvCxnSpPr>
        <p:spPr>
          <a:xfrm>
            <a:off x="0" y="5229200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F6357-6E52-4BC4-E329-48A4BE2B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7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3B04BD-E1F0-71D2-1E19-D916774A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99" y="1575395"/>
            <a:ext cx="3822521" cy="3253730"/>
          </a:xfrm>
          <a:prstGeom prst="rect">
            <a:avLst/>
          </a:prstGeom>
        </p:spPr>
      </p:pic>
      <p:sp>
        <p:nvSpPr>
          <p:cNvPr id="10" name="Titre 12">
            <a:extLst>
              <a:ext uri="{FF2B5EF4-FFF2-40B4-BE49-F238E27FC236}">
                <a16:creationId xmlns:a16="http://schemas.microsoft.com/office/drawing/2014/main" id="{36952EB4-EC3B-FB2C-4843-71AA914FD09E}"/>
              </a:ext>
            </a:extLst>
          </p:cNvPr>
          <p:cNvSpPr txBox="1">
            <a:spLocks/>
          </p:cNvSpPr>
          <p:nvPr/>
        </p:nvSpPr>
        <p:spPr>
          <a:xfrm>
            <a:off x="477788" y="404664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dobe Garamond Pro" panose="02020502060506020403" pitchFamily="18" charset="0"/>
              </a:rPr>
              <a:t>Exploration du jeu de données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2800" dirty="0">
                <a:latin typeface="Adobe Garamond Pro" panose="02020502060506020403" pitchFamily="18" charset="0"/>
              </a:rPr>
              <a:t>Localisations - 2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6D09EE-19A6-250D-01BD-E7E3CF0D4A8E}"/>
              </a:ext>
            </a:extLst>
          </p:cNvPr>
          <p:cNvSpPr txBox="1"/>
          <p:nvPr/>
        </p:nvSpPr>
        <p:spPr>
          <a:xfrm>
            <a:off x="2494012" y="484095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Clients</a:t>
            </a:r>
          </a:p>
        </p:txBody>
      </p: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6930946C-2890-B3B7-5CDC-37E8E8D29942}"/>
              </a:ext>
            </a:extLst>
          </p:cNvPr>
          <p:cNvSpPr txBox="1">
            <a:spLocks/>
          </p:cNvSpPr>
          <p:nvPr/>
        </p:nvSpPr>
        <p:spPr>
          <a:xfrm>
            <a:off x="1413892" y="5847821"/>
            <a:ext cx="10287000" cy="59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Possible relation entre localisation et retard d’une commande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4D4D0-9EC6-B5F8-94BA-2E45D0607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8" y="1572519"/>
            <a:ext cx="3672408" cy="329149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B4FFA2-0F29-3FD9-8F2D-90E8A47EFF55}"/>
              </a:ext>
            </a:extLst>
          </p:cNvPr>
          <p:cNvSpPr txBox="1"/>
          <p:nvPr/>
        </p:nvSpPr>
        <p:spPr>
          <a:xfrm>
            <a:off x="6850497" y="486401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dobe Garamond Pro" panose="02020502060506020403" pitchFamily="18" charset="0"/>
              </a:rPr>
              <a:t>Client ayant reçu une commande en retard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C62B6C0-6686-B4B6-3E1A-5445DE6C1847}"/>
              </a:ext>
            </a:extLst>
          </p:cNvPr>
          <p:cNvSpPr/>
          <p:nvPr/>
        </p:nvSpPr>
        <p:spPr>
          <a:xfrm>
            <a:off x="909836" y="5949280"/>
            <a:ext cx="33837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71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F6357-6E52-4BC4-E329-48A4BE2B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8</a:t>
            </a:fld>
            <a:endParaRPr lang="fr-FR" dirty="0"/>
          </a:p>
        </p:txBody>
      </p:sp>
      <p:sp>
        <p:nvSpPr>
          <p:cNvPr id="10" name="Titre 12">
            <a:extLst>
              <a:ext uri="{FF2B5EF4-FFF2-40B4-BE49-F238E27FC236}">
                <a16:creationId xmlns:a16="http://schemas.microsoft.com/office/drawing/2014/main" id="{36952EB4-EC3B-FB2C-4843-71AA914FD09E}"/>
              </a:ext>
            </a:extLst>
          </p:cNvPr>
          <p:cNvSpPr txBox="1">
            <a:spLocks/>
          </p:cNvSpPr>
          <p:nvPr/>
        </p:nvSpPr>
        <p:spPr>
          <a:xfrm>
            <a:off x="477788" y="404664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dobe Garamond Pro" panose="02020502060506020403" pitchFamily="18" charset="0"/>
              </a:rPr>
              <a:t>Exploration du jeu de données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2800" dirty="0">
                <a:latin typeface="Adobe Garamond Pro" panose="02020502060506020403" pitchFamily="18" charset="0"/>
              </a:rPr>
              <a:t>Avis</a:t>
            </a:r>
            <a:endParaRPr lang="fr-FR" dirty="0">
              <a:latin typeface="Adobe Garamond Pro" panose="02020502060506020403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A76CD1-4BEE-2A62-E071-4C912819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1506062"/>
            <a:ext cx="3557959" cy="314707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A40F1AC-1CA9-8D09-9072-01C816B5FD55}"/>
              </a:ext>
            </a:extLst>
          </p:cNvPr>
          <p:cNvSpPr txBox="1"/>
          <p:nvPr/>
        </p:nvSpPr>
        <p:spPr>
          <a:xfrm>
            <a:off x="608609" y="4987788"/>
            <a:ext cx="3793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Ecrasant nombre d’avis de 4 à 5 étoiles.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Peu entre 2 et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Nombre non négligeable avec la plus mauvaise note 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EE2DFF6-EE82-89AC-86C7-DFEB7296438A}"/>
              </a:ext>
            </a:extLst>
          </p:cNvPr>
          <p:cNvSpPr/>
          <p:nvPr/>
        </p:nvSpPr>
        <p:spPr>
          <a:xfrm rot="16200000">
            <a:off x="4988899" y="2427231"/>
            <a:ext cx="432048" cy="576064"/>
          </a:xfrm>
          <a:prstGeom prst="downArrow">
            <a:avLst>
              <a:gd name="adj1" fmla="val 50000"/>
              <a:gd name="adj2" fmla="val 55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DF0E40F-47CE-64AD-ED5F-18D941AAD784}"/>
              </a:ext>
            </a:extLst>
          </p:cNvPr>
          <p:cNvGrpSpPr/>
          <p:nvPr/>
        </p:nvGrpSpPr>
        <p:grpSpPr>
          <a:xfrm>
            <a:off x="6310436" y="1506062"/>
            <a:ext cx="3557959" cy="2952328"/>
            <a:chOff x="4582244" y="3717032"/>
            <a:chExt cx="3557959" cy="295232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58D4571-BC99-38C3-80D4-E581FD406A61}"/>
                </a:ext>
              </a:extLst>
            </p:cNvPr>
            <p:cNvGrpSpPr/>
            <p:nvPr/>
          </p:nvGrpSpPr>
          <p:grpSpPr>
            <a:xfrm>
              <a:off x="4805415" y="4271387"/>
              <a:ext cx="2914650" cy="2217833"/>
              <a:chOff x="6334748" y="4365104"/>
              <a:chExt cx="2914650" cy="2217833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570EB992-8AAA-4877-C8E2-FE9B5B4ED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4748" y="4365104"/>
                <a:ext cx="2914650" cy="1143000"/>
              </a:xfrm>
              <a:prstGeom prst="rect">
                <a:avLst/>
              </a:prstGeom>
            </p:spPr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621A8D6C-B524-B53A-9612-198E19F4D6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2846"/>
              <a:stretch/>
            </p:blipFill>
            <p:spPr>
              <a:xfrm>
                <a:off x="6334749" y="5458987"/>
                <a:ext cx="2914649" cy="1123950"/>
              </a:xfrm>
              <a:prstGeom prst="rect">
                <a:avLst/>
              </a:prstGeom>
            </p:spPr>
          </p:pic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AFE6139-7629-2CCD-A9E3-957D3EC7B40A}"/>
                </a:ext>
              </a:extLst>
            </p:cNvPr>
            <p:cNvSpPr txBox="1"/>
            <p:nvPr/>
          </p:nvSpPr>
          <p:spPr>
            <a:xfrm>
              <a:off x="4805415" y="3760729"/>
              <a:ext cx="2808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Adobe Garamond Pro" panose="02020502060506020403" pitchFamily="18" charset="0"/>
                </a:rPr>
                <a:t>Une cause se dégage t-elle?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240F39-560A-33CC-93BD-4D32E5A48089}"/>
                </a:ext>
              </a:extLst>
            </p:cNvPr>
            <p:cNvSpPr/>
            <p:nvPr/>
          </p:nvSpPr>
          <p:spPr>
            <a:xfrm>
              <a:off x="4582244" y="3717032"/>
              <a:ext cx="3557959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6AAD4A89-4B1A-B7BC-6E67-09EE4095D4E1}"/>
              </a:ext>
            </a:extLst>
          </p:cNvPr>
          <p:cNvSpPr txBox="1"/>
          <p:nvPr/>
        </p:nvSpPr>
        <p:spPr>
          <a:xfrm>
            <a:off x="6192894" y="4813609"/>
            <a:ext cx="4510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Pas de corrélation entre prix et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dobe Garamond Pro" panose="02020502060506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Corrélation </a:t>
            </a:r>
            <a:r>
              <a:rPr lang="fr-FR" b="1" dirty="0">
                <a:latin typeface="Adobe Garamond Pro" panose="02020502060506020403" pitchFamily="18" charset="0"/>
              </a:rPr>
              <a:t>négative</a:t>
            </a:r>
            <a:r>
              <a:rPr lang="fr-FR" dirty="0">
                <a:latin typeface="Adobe Garamond Pro" panose="02020502060506020403" pitchFamily="18" charset="0"/>
              </a:rPr>
              <a:t> entre importance du retard et note </a:t>
            </a:r>
            <a:r>
              <a:rPr lang="fr-FR" sz="1600" dirty="0">
                <a:latin typeface="Adobe Garamond Pro" panose="02020502060506020403" pitchFamily="18" charset="0"/>
              </a:rPr>
              <a:t>(-0.10 est sous-estimé car prise en compte des </a:t>
            </a:r>
            <a:r>
              <a:rPr lang="fr-FR" sz="1600" i="1" dirty="0">
                <a:latin typeface="Adobe Garamond Pro" panose="02020502060506020403" pitchFamily="18" charset="0"/>
              </a:rPr>
              <a:t>retards négatifs</a:t>
            </a:r>
            <a:r>
              <a:rPr lang="fr-FR" sz="1600" dirty="0">
                <a:latin typeface="Adobe Garamond Pro" panose="02020502060506020403" pitchFamily="18" charset="0"/>
              </a:rPr>
              <a:t>)</a:t>
            </a:r>
            <a:endParaRPr lang="fr-FR" dirty="0">
              <a:latin typeface="Adobe Garamond Pro" panose="02020502060506020403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62414C-41FE-AEDE-291A-BB2B55FFC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606" y="2059339"/>
            <a:ext cx="2729158" cy="9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77788" y="404664"/>
            <a:ext cx="10971372" cy="1066800"/>
          </a:xfrm>
        </p:spPr>
        <p:txBody>
          <a:bodyPr rtlCol="0"/>
          <a:lstStyle/>
          <a:p>
            <a:pPr rtl="0"/>
            <a:r>
              <a:rPr lang="fr-FR" dirty="0">
                <a:latin typeface="Adobe Garamond Pro" panose="02020502060506020403" pitchFamily="18" charset="0"/>
              </a:rPr>
              <a:t>Exploration du jeu de données</a:t>
            </a:r>
            <a:br>
              <a:rPr lang="fr-FR" dirty="0">
                <a:latin typeface="Adobe Garamond Pro" panose="02020502060506020403" pitchFamily="18" charset="0"/>
              </a:rPr>
            </a:br>
            <a:r>
              <a:rPr lang="fr-FR" sz="2800" dirty="0">
                <a:latin typeface="Adobe Garamond Pro" panose="02020502060506020403" pitchFamily="18" charset="0"/>
              </a:rPr>
              <a:t>Autres analyses</a:t>
            </a: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870276" y="4702878"/>
            <a:ext cx="4670376" cy="936104"/>
          </a:xfrm>
        </p:spPr>
        <p:txBody>
          <a:bodyPr rtlCol="0">
            <a:normAutofit/>
          </a:bodyPr>
          <a:lstStyle/>
          <a:p>
            <a:r>
              <a:rPr lang="fr-FR" sz="2400" dirty="0">
                <a:latin typeface="Adobe Garamond Pro" panose="02020502060506020403" pitchFamily="18" charset="0"/>
              </a:rPr>
              <a:t>Majorités de paiement en une fois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977E8B-C677-4954-D2A5-C04A0E7E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fr-FR" smtClean="0"/>
              <a:t>9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A2BB22-E194-36EE-3A7F-37952944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02" y="1772816"/>
            <a:ext cx="3719105" cy="25210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E0EEA3-2310-166E-7801-B33DEE72E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004" y="4437112"/>
            <a:ext cx="1666875" cy="2171700"/>
          </a:xfrm>
          <a:prstGeom prst="rect">
            <a:avLst/>
          </a:prstGeom>
        </p:spPr>
      </p:pic>
      <p:sp>
        <p:nvSpPr>
          <p:cNvPr id="8" name="Espace réservé du contenu 13">
            <a:extLst>
              <a:ext uri="{FF2B5EF4-FFF2-40B4-BE49-F238E27FC236}">
                <a16:creationId xmlns:a16="http://schemas.microsoft.com/office/drawing/2014/main" id="{1AB38F2E-056E-62B8-57DD-C93FE82B6018}"/>
              </a:ext>
            </a:extLst>
          </p:cNvPr>
          <p:cNvSpPr txBox="1">
            <a:spLocks/>
          </p:cNvSpPr>
          <p:nvPr/>
        </p:nvSpPr>
        <p:spPr>
          <a:xfrm>
            <a:off x="4806652" y="2645296"/>
            <a:ext cx="46703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Adobe Garamond Pro" panose="02020502060506020403" pitchFamily="18" charset="0"/>
              </a:rPr>
              <a:t>Majorité de paiement par carte de crédit</a:t>
            </a:r>
          </a:p>
        </p:txBody>
      </p:sp>
    </p:spTree>
    <p:extLst>
      <p:ext uri="{BB962C8B-B14F-4D97-AF65-F5344CB8AC3E}">
        <p14:creationId xmlns:p14="http://schemas.microsoft.com/office/powerpoint/2010/main" val="36489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50_TF02801084.potx" id="{EF660543-D2B3-4835-86D9-54E4D5342FC3}" vid="{1AF82362-72CF-4465-9AA1-8D1CFA089795}"/>
    </a:ext>
  </a:extLst>
</a:theme>
</file>

<file path=ppt/theme/theme2.xml><?xml version="1.0" encoding="utf-8"?>
<a:theme xmlns:a="http://schemas.openxmlformats.org/drawingml/2006/main" name="Thème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marketing Cube de vitres (grand écran)</Template>
  <TotalTime>705</TotalTime>
  <Words>1318</Words>
  <Application>Microsoft Office PowerPoint</Application>
  <PresentationFormat>Personnalisé</PresentationFormat>
  <Paragraphs>248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Adobe Garamond Pro</vt:lpstr>
      <vt:lpstr>Arial</vt:lpstr>
      <vt:lpstr>Corbel</vt:lpstr>
      <vt:lpstr>Marketing 16x9</vt:lpstr>
      <vt:lpstr>Segmentation de clientèle</vt:lpstr>
      <vt:lpstr>Introduction</vt:lpstr>
      <vt:lpstr>Sommaire</vt:lpstr>
      <vt:lpstr>Exploration du jeu de données Remarques générales</vt:lpstr>
      <vt:lpstr>Présentation PowerPoint</vt:lpstr>
      <vt:lpstr>Présentation PowerPoint</vt:lpstr>
      <vt:lpstr>Présentation PowerPoint</vt:lpstr>
      <vt:lpstr>Présentation PowerPoint</vt:lpstr>
      <vt:lpstr>Exploration du jeu de données Autres analyses</vt:lpstr>
      <vt:lpstr>Sommaire</vt:lpstr>
      <vt:lpstr>Modèles de segmentation</vt:lpstr>
      <vt:lpstr>Modèles de segmentation RFM - 1</vt:lpstr>
      <vt:lpstr>Modèles de segmentation RFM - 2</vt:lpstr>
      <vt:lpstr>Modèles de segmentation RFM - 3</vt:lpstr>
      <vt:lpstr>Modèles de segmentation Kmeans - 1</vt:lpstr>
      <vt:lpstr>Modèles de segmentation Kmeans - 2</vt:lpstr>
      <vt:lpstr>Modèles de segmentation Kmeans - 3</vt:lpstr>
      <vt:lpstr>Modèles de segmentation Kmeans - 4</vt:lpstr>
      <vt:lpstr>Modèles de segmentation DBSCAN</vt:lpstr>
      <vt:lpstr>Sommaire</vt:lpstr>
      <vt:lpstr>Simulation de fréquence de maintenance Kmeans itératifs - 1</vt:lpstr>
      <vt:lpstr>Simulation de fréquence de maintenance Kmeans itératifs - 2</vt:lpstr>
      <vt:lpstr>Simulation de fréquence de maintenance Kmeans itératifs - 3</vt:lpstr>
      <vt:lpstr>Sommaire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de clientèle</dc:title>
  <dc:creator>office6145</dc:creator>
  <cp:lastModifiedBy>office6145</cp:lastModifiedBy>
  <cp:revision>4</cp:revision>
  <dcterms:created xsi:type="dcterms:W3CDTF">2022-10-27T11:48:19Z</dcterms:created>
  <dcterms:modified xsi:type="dcterms:W3CDTF">2022-11-03T17:29:48Z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