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35"/>
  </p:notes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  <p:sldId id="266" r:id="rId9"/>
    <p:sldId id="267" r:id="rId10"/>
    <p:sldId id="262" r:id="rId11"/>
    <p:sldId id="274" r:id="rId12"/>
    <p:sldId id="264" r:id="rId13"/>
    <p:sldId id="288" r:id="rId14"/>
    <p:sldId id="275" r:id="rId15"/>
    <p:sldId id="276" r:id="rId16"/>
    <p:sldId id="272" r:id="rId17"/>
    <p:sldId id="278" r:id="rId18"/>
    <p:sldId id="279" r:id="rId19"/>
    <p:sldId id="280" r:id="rId20"/>
    <p:sldId id="281" r:id="rId21"/>
    <p:sldId id="282" r:id="rId22"/>
    <p:sldId id="283" r:id="rId23"/>
    <p:sldId id="289" r:id="rId24"/>
    <p:sldId id="284" r:id="rId25"/>
    <p:sldId id="285" r:id="rId26"/>
    <p:sldId id="290" r:id="rId27"/>
    <p:sldId id="286" r:id="rId28"/>
    <p:sldId id="293" r:id="rId29"/>
    <p:sldId id="292" r:id="rId30"/>
    <p:sldId id="296" r:id="rId31"/>
    <p:sldId id="294" r:id="rId32"/>
    <p:sldId id="297" r:id="rId33"/>
    <p:sldId id="287" r:id="rId3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A00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49" autoAdjust="0"/>
    <p:restoredTop sz="94660"/>
  </p:normalViewPr>
  <p:slideViewPr>
    <p:cSldViewPr snapToGrid="0">
      <p:cViewPr>
        <p:scale>
          <a:sx n="72" d="100"/>
          <a:sy n="72" d="100"/>
        </p:scale>
        <p:origin x="1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5F260-4251-421D-82FE-8140F4D3B438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82A5D-3E1D-4092-A694-7BF7C8771E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225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528E-9DB1-4D2F-97FA-77F9F63B87D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3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1C1C-63A9-4DC1-82E9-C0ECE9D2FFF1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4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017F-3196-46C8-8B95-4FE0FECFFCED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8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2137-2886-4B81-B83B-FA4859B4926F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6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C082-2807-4C29-AF6A-BCBEFA42D997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0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9325-60C8-45BA-9C74-A2F4D7A6E4BC}" type="datetime1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8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EF0EBFC8-8C4A-49E7-8443-9A30722C5BBA}" type="datetime1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8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895C-0613-40F8-A428-720FF11766CE}" type="datetime1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8A90C-D088-4E54-99BF-10DD6C40284B}" type="datetime1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6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7435-1BBB-432F-8DD1-CE72F21911CA}" type="datetime1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2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8B5E-23CF-4E32-AADB-A3F940EC7C70}" type="datetime1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62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249C9F09-3FAF-4660-9B66-A85C69DA8F19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5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gregoiremansio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eattle.gov/dataset/2016-Building-Energy-Benchmarking/2bpz-gwpy" TargetMode="External"/><Relationship Id="rId2" Type="http://schemas.openxmlformats.org/officeDocument/2006/relationships/hyperlink" Target="https://s3.eu-west-1.amazonaws.com/course.oc-static.com/projects/Data_Scientist_P4/2016_Building_Energy_Benchmarking.csv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3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5">
            <a:extLst>
              <a:ext uri="{FF2B5EF4-FFF2-40B4-BE49-F238E27FC236}">
                <a16:creationId xmlns:a16="http://schemas.microsoft.com/office/drawing/2014/main" id="{AA4C3261-E83D-49C6-8D5B-92EAB81BD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BC3CFC7-4FCB-1D00-5979-2043CD950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r-FR"/>
              <a:t>Seattle 2050</a:t>
            </a:r>
            <a:br>
              <a:rPr lang="fr-FR"/>
            </a:br>
            <a:r>
              <a:rPr lang="fr-FR"/>
              <a:t>Energy and GHG predictions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075EDE-08AA-2B0B-6EA3-1897D6AB3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632896"/>
            <a:ext cx="5040785" cy="1724029"/>
          </a:xfrm>
        </p:spPr>
        <p:txBody>
          <a:bodyPr anchor="t">
            <a:normAutofit lnSpcReduction="10000"/>
          </a:bodyPr>
          <a:lstStyle/>
          <a:p>
            <a:r>
              <a:rPr lang="fr-FR" sz="2400" dirty="0"/>
              <a:t>Grégoire </a:t>
            </a:r>
            <a:r>
              <a:rPr lang="fr-FR" sz="2400" dirty="0" err="1"/>
              <a:t>Mansio</a:t>
            </a:r>
            <a:endParaRPr lang="fr-FR" sz="2400" dirty="0"/>
          </a:p>
          <a:p>
            <a:r>
              <a:rPr lang="fr-FR" dirty="0"/>
              <a:t>Data </a:t>
            </a:r>
            <a:r>
              <a:rPr lang="fr-FR" dirty="0" err="1"/>
              <a:t>Scientist</a:t>
            </a:r>
            <a:r>
              <a:rPr lang="fr-FR" dirty="0"/>
              <a:t> – OC DS4</a:t>
            </a:r>
          </a:p>
          <a:p>
            <a:endParaRPr lang="fr-FR" dirty="0"/>
          </a:p>
          <a:p>
            <a:r>
              <a:rPr lang="fr-FR" dirty="0">
                <a:hlinkClick r:id="rId2"/>
              </a:rPr>
              <a:t>gregoiremansio@gmail.com</a:t>
            </a:r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" descr="Arrière-plan de motif de losange abstrait">
            <a:extLst>
              <a:ext uri="{FF2B5EF4-FFF2-40B4-BE49-F238E27FC236}">
                <a16:creationId xmlns:a16="http://schemas.microsoft.com/office/drawing/2014/main" id="{3AAA0767-80A5-E50E-6AAE-23B66577AD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55" r="19940" b="-1"/>
          <a:stretch/>
        </p:blipFill>
        <p:spPr>
          <a:xfrm>
            <a:off x="6668531" y="657369"/>
            <a:ext cx="5005592" cy="553149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B735982-86C0-927D-F2F5-0B0C055F6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039" y="4299088"/>
            <a:ext cx="5001027" cy="188977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CF4EB6-5B1D-2E14-EB40-828DDDC9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11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4CD76622-C98B-52CA-5576-81F2E5E63549}"/>
              </a:ext>
            </a:extLst>
          </p:cNvPr>
          <p:cNvSpPr txBox="1">
            <a:spLocks/>
          </p:cNvSpPr>
          <p:nvPr/>
        </p:nvSpPr>
        <p:spPr>
          <a:xfrm>
            <a:off x="517868" y="844894"/>
            <a:ext cx="10136879" cy="3967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/>
              <a:t>Parts d’énergie consommées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3264C1A2-5AA3-72F0-9A97-7572A6FF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10</a:t>
            </a:fld>
            <a:endParaRPr lang="en-US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14C654FB-507D-159C-5AA1-1D17F87C9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574" y="3086622"/>
            <a:ext cx="5321458" cy="483534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017BB6C9-828D-740B-3226-6E886F0D6CA4}"/>
              </a:ext>
            </a:extLst>
          </p:cNvPr>
          <p:cNvSpPr txBox="1"/>
          <p:nvPr/>
        </p:nvSpPr>
        <p:spPr>
          <a:xfrm>
            <a:off x="517868" y="1451929"/>
            <a:ext cx="8936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Forte corrélation positive entre les consommations brutes par type d’énergie et la consommation totale d’énergie: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04BD9224-0987-9140-4958-A3D82B783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339" y="2151991"/>
            <a:ext cx="5720767" cy="467378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BE2049D-14B7-C624-BBF5-485992659179}"/>
              </a:ext>
            </a:extLst>
          </p:cNvPr>
          <p:cNvSpPr/>
          <p:nvPr/>
        </p:nvSpPr>
        <p:spPr>
          <a:xfrm>
            <a:off x="201337" y="4832059"/>
            <a:ext cx="3590488" cy="57401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AAB0A2-FA88-9951-8A46-2C8E7B484744}"/>
              </a:ext>
            </a:extLst>
          </p:cNvPr>
          <p:cNvSpPr/>
          <p:nvPr/>
        </p:nvSpPr>
        <p:spPr>
          <a:xfrm>
            <a:off x="3380763" y="4832059"/>
            <a:ext cx="411061" cy="195348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F7604CE-7DFB-B932-F372-0305B1AF4887}"/>
              </a:ext>
            </a:extLst>
          </p:cNvPr>
          <p:cNvSpPr txBox="1"/>
          <p:nvPr/>
        </p:nvSpPr>
        <p:spPr>
          <a:xfrm>
            <a:off x="6946763" y="2602075"/>
            <a:ext cx="410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des parts de consommation:</a:t>
            </a:r>
          </a:p>
        </p:txBody>
      </p:sp>
      <p:sp>
        <p:nvSpPr>
          <p:cNvPr id="41" name="Flèche : droite 40">
            <a:extLst>
              <a:ext uri="{FF2B5EF4-FFF2-40B4-BE49-F238E27FC236}">
                <a16:creationId xmlns:a16="http://schemas.microsoft.com/office/drawing/2014/main" id="{0FA8B847-3676-5D7C-6CDC-91F4EC7CB7F2}"/>
              </a:ext>
            </a:extLst>
          </p:cNvPr>
          <p:cNvSpPr/>
          <p:nvPr/>
        </p:nvSpPr>
        <p:spPr>
          <a:xfrm>
            <a:off x="6545096" y="2650142"/>
            <a:ext cx="401667" cy="32126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435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4CD76622-C98B-52CA-5576-81F2E5E63549}"/>
              </a:ext>
            </a:extLst>
          </p:cNvPr>
          <p:cNvSpPr txBox="1">
            <a:spLocks/>
          </p:cNvSpPr>
          <p:nvPr/>
        </p:nvSpPr>
        <p:spPr>
          <a:xfrm>
            <a:off x="517868" y="844894"/>
            <a:ext cx="10136879" cy="3967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/>
              <a:t>Âge et type de bâtiment influent ils sur la consommation?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0F7CFA-ADA3-438C-C230-67E4A262C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8" y="1502263"/>
            <a:ext cx="9010650" cy="50673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D60B29B-5B1B-EA7D-01A1-8568EC4C0615}"/>
              </a:ext>
            </a:extLst>
          </p:cNvPr>
          <p:cNvSpPr txBox="1"/>
          <p:nvPr/>
        </p:nvSpPr>
        <p:spPr>
          <a:xfrm>
            <a:off x="9035033" y="5672883"/>
            <a:ext cx="279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Aucune relation évidente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C0D37EA-FD52-1666-41DD-9367C72A572E}"/>
              </a:ext>
            </a:extLst>
          </p:cNvPr>
          <p:cNvSpPr/>
          <p:nvPr/>
        </p:nvSpPr>
        <p:spPr>
          <a:xfrm>
            <a:off x="8478769" y="5720950"/>
            <a:ext cx="401667" cy="32126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3264C1A2-5AA3-72F0-9A97-7572A6FF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38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4CD76622-C98B-52CA-5576-81F2E5E63549}"/>
              </a:ext>
            </a:extLst>
          </p:cNvPr>
          <p:cNvSpPr txBox="1">
            <a:spLocks/>
          </p:cNvSpPr>
          <p:nvPr/>
        </p:nvSpPr>
        <p:spPr>
          <a:xfrm>
            <a:off x="517868" y="844894"/>
            <a:ext cx="10136879" cy="3967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/>
              <a:t>Âge des écoles influe t-il sur la consommation?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D60B29B-5B1B-EA7D-01A1-8568EC4C0615}"/>
              </a:ext>
            </a:extLst>
          </p:cNvPr>
          <p:cNvSpPr txBox="1"/>
          <p:nvPr/>
        </p:nvSpPr>
        <p:spPr>
          <a:xfrm>
            <a:off x="8749808" y="2372774"/>
            <a:ext cx="30199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semble qu’il y ait une relation positive entre âge du bâtiment et consommation par mètre carré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C0D37EA-FD52-1666-41DD-9367C72A572E}"/>
              </a:ext>
            </a:extLst>
          </p:cNvPr>
          <p:cNvSpPr/>
          <p:nvPr/>
        </p:nvSpPr>
        <p:spPr>
          <a:xfrm>
            <a:off x="8257675" y="2378827"/>
            <a:ext cx="401667" cy="32126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F2A07E0-A60C-D715-2D60-E99E789FF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8" y="1429155"/>
            <a:ext cx="7191375" cy="50577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B4DAD29-CAED-BDCE-9406-BB6E57F5E67A}"/>
              </a:ext>
            </a:extLst>
          </p:cNvPr>
          <p:cNvSpPr txBox="1"/>
          <p:nvPr/>
        </p:nvSpPr>
        <p:spPr>
          <a:xfrm>
            <a:off x="8749808" y="1901857"/>
            <a:ext cx="31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Premier élément de réponse?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97F2A0C-7A3C-FFD6-7871-966C328D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82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4CD76622-C98B-52CA-5576-81F2E5E63549}"/>
              </a:ext>
            </a:extLst>
          </p:cNvPr>
          <p:cNvSpPr txBox="1">
            <a:spLocks/>
          </p:cNvSpPr>
          <p:nvPr/>
        </p:nvSpPr>
        <p:spPr>
          <a:xfrm>
            <a:off x="517868" y="844894"/>
            <a:ext cx="10136879" cy="3967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/>
              <a:t>Transformation des variables numériques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B4DAD29-CAED-BDCE-9406-BB6E57F5E67A}"/>
              </a:ext>
            </a:extLst>
          </p:cNvPr>
          <p:cNvSpPr txBox="1"/>
          <p:nvPr/>
        </p:nvSpPr>
        <p:spPr>
          <a:xfrm>
            <a:off x="805433" y="1708803"/>
            <a:ext cx="4513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Variables explicatives (</a:t>
            </a:r>
            <a:r>
              <a:rPr lang="fr-FR" b="1" dirty="0" err="1"/>
              <a:t>features</a:t>
            </a:r>
            <a:r>
              <a:rPr lang="fr-FR" b="1" dirty="0"/>
              <a:t>/input variables)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97F2A0C-7A3C-FFD6-7871-966C328D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13</a:t>
            </a:fld>
            <a:endParaRPr lang="en-US"/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7F7ECDF2-18DE-AC3B-B58C-1F17CD928A68}"/>
              </a:ext>
            </a:extLst>
          </p:cNvPr>
          <p:cNvSpPr/>
          <p:nvPr/>
        </p:nvSpPr>
        <p:spPr>
          <a:xfrm>
            <a:off x="371060" y="3452067"/>
            <a:ext cx="427839" cy="28522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7176A89-1A6B-21AA-7BE2-E8747B3F6203}"/>
              </a:ext>
            </a:extLst>
          </p:cNvPr>
          <p:cNvSpPr txBox="1"/>
          <p:nvPr/>
        </p:nvSpPr>
        <p:spPr>
          <a:xfrm>
            <a:off x="805433" y="2574254"/>
            <a:ext cx="45131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StandardScaler</a:t>
            </a:r>
            <a:r>
              <a:rPr lang="fr-FR" dirty="0"/>
              <a:t>: Non, car présence d’</a:t>
            </a:r>
            <a:r>
              <a:rPr lang="fr-FR" dirty="0" err="1"/>
              <a:t>outliers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RobustScaler</a:t>
            </a:r>
            <a:r>
              <a:rPr lang="fr-FR" dirty="0"/>
              <a:t>: utilise l’écart interquartile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AF0103A-BD65-117F-234C-9DB64423A14A}"/>
              </a:ext>
            </a:extLst>
          </p:cNvPr>
          <p:cNvSpPr txBox="1"/>
          <p:nvPr/>
        </p:nvSpPr>
        <p:spPr>
          <a:xfrm>
            <a:off x="6561679" y="1708803"/>
            <a:ext cx="4513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Variables expliquées (cible/output variables)</a:t>
            </a:r>
          </a:p>
          <a:p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Aucune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Log</a:t>
            </a:r>
            <a:r>
              <a:rPr lang="fr-FR" dirty="0"/>
              <a:t>: possibilité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RobustScaler</a:t>
            </a:r>
            <a:r>
              <a:rPr lang="fr-FR" b="1" dirty="0"/>
              <a:t>: </a:t>
            </a:r>
            <a:r>
              <a:rPr lang="fr-FR" dirty="0"/>
              <a:t>à l’image des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90D6E610-47A3-54D6-8533-33DD030745C7}"/>
              </a:ext>
            </a:extLst>
          </p:cNvPr>
          <p:cNvSpPr/>
          <p:nvPr/>
        </p:nvSpPr>
        <p:spPr>
          <a:xfrm>
            <a:off x="6094476" y="3664591"/>
            <a:ext cx="427839" cy="28522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E243FBC-6907-589F-1E78-DEA85FCD28F6}"/>
              </a:ext>
            </a:extLst>
          </p:cNvPr>
          <p:cNvSpPr txBox="1"/>
          <p:nvPr/>
        </p:nvSpPr>
        <p:spPr>
          <a:xfrm>
            <a:off x="713154" y="4471329"/>
            <a:ext cx="9328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Toutes les variables numériques de notre modèle ont la même transformation qui leur est appliquée.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5996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4CD76622-C98B-52CA-5576-81F2E5E63549}"/>
              </a:ext>
            </a:extLst>
          </p:cNvPr>
          <p:cNvSpPr txBox="1">
            <a:spLocks/>
          </p:cNvSpPr>
          <p:nvPr/>
        </p:nvSpPr>
        <p:spPr>
          <a:xfrm>
            <a:off x="517868" y="844894"/>
            <a:ext cx="10136879" cy="3967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/>
              <a:t>Transformation des variables catégorielles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B4DAD29-CAED-BDCE-9406-BB6E57F5E67A}"/>
              </a:ext>
            </a:extLst>
          </p:cNvPr>
          <p:cNvSpPr txBox="1"/>
          <p:nvPr/>
        </p:nvSpPr>
        <p:spPr>
          <a:xfrm>
            <a:off x="805433" y="1708803"/>
            <a:ext cx="88922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Variables explicatives (</a:t>
            </a:r>
            <a:r>
              <a:rPr lang="fr-FR" b="1" dirty="0" err="1"/>
              <a:t>features</a:t>
            </a:r>
            <a:r>
              <a:rPr lang="fr-FR" b="1" dirty="0"/>
              <a:t>/input variables)</a:t>
            </a:r>
          </a:p>
          <a:p>
            <a:endParaRPr lang="fr-FR" b="1" dirty="0"/>
          </a:p>
          <a:p>
            <a:r>
              <a:rPr lang="fr-FR" dirty="0"/>
              <a:t>Les deux variables retenues sont: </a:t>
            </a:r>
            <a:r>
              <a:rPr lang="fr-FR" dirty="0" err="1"/>
              <a:t>Neighborhood</a:t>
            </a:r>
            <a:r>
              <a:rPr lang="fr-FR" dirty="0"/>
              <a:t> and </a:t>
            </a:r>
            <a:r>
              <a:rPr lang="fr-FR" dirty="0" err="1"/>
              <a:t>LargestPropertyUseType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97F2A0C-7A3C-FFD6-7871-966C328D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14</a:t>
            </a:fld>
            <a:endParaRPr lang="en-US"/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7F7ECDF2-18DE-AC3B-B58C-1F17CD928A68}"/>
              </a:ext>
            </a:extLst>
          </p:cNvPr>
          <p:cNvSpPr/>
          <p:nvPr/>
        </p:nvSpPr>
        <p:spPr>
          <a:xfrm>
            <a:off x="335650" y="3331327"/>
            <a:ext cx="427839" cy="28522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7176A89-1A6B-21AA-7BE2-E8747B3F6203}"/>
              </a:ext>
            </a:extLst>
          </p:cNvPr>
          <p:cNvSpPr txBox="1"/>
          <p:nvPr/>
        </p:nvSpPr>
        <p:spPr>
          <a:xfrm>
            <a:off x="805433" y="3278463"/>
            <a:ext cx="9328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OneHotEncoder</a:t>
            </a:r>
            <a:r>
              <a:rPr lang="fr-FR" dirty="0"/>
              <a:t>: crée une matrice (k colonnes, n lignes) de 0 et de 1 concaténée à notre </a:t>
            </a:r>
            <a:r>
              <a:rPr lang="fr-FR" dirty="0" err="1"/>
              <a:t>dataframe</a:t>
            </a:r>
            <a:r>
              <a:rPr lang="fr-FR" dirty="0"/>
              <a:t> afin d’utiliser ces </a:t>
            </a:r>
            <a:r>
              <a:rPr lang="fr-FR" dirty="0" err="1"/>
              <a:t>dummies</a:t>
            </a:r>
            <a:r>
              <a:rPr lang="fr-FR" dirty="0"/>
              <a:t> comme </a:t>
            </a:r>
            <a:r>
              <a:rPr lang="fr-FR" dirty="0" err="1"/>
              <a:t>régresseurs</a:t>
            </a:r>
            <a:r>
              <a:rPr lang="fr-FR" dirty="0"/>
              <a:t>. </a:t>
            </a:r>
          </a:p>
          <a:p>
            <a:r>
              <a:rPr lang="fr-FR" dirty="0"/>
              <a:t>Les k colonnes correspondent au nombre de catégories uniques, et les n lignes au nombre d’observations.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283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94C5C1-882D-D67F-FFB5-5E356CC5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942092"/>
          </a:xfrm>
        </p:spPr>
        <p:txBody>
          <a:bodyPr>
            <a:norm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5FA17C-EE3B-910F-0530-A7970D47C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237043"/>
            <a:ext cx="5187192" cy="3951821"/>
          </a:xfrm>
        </p:spPr>
        <p:txBody>
          <a:bodyPr>
            <a:norm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Sommaire</a:t>
            </a:r>
          </a:p>
          <a:p>
            <a:r>
              <a:rPr lang="fr-FR" dirty="0"/>
              <a:t>Exploration du </a:t>
            </a:r>
            <a:r>
              <a:rPr lang="fr-FR" dirty="0" err="1"/>
              <a:t>dataset</a:t>
            </a:r>
            <a:endParaRPr lang="fr-FR" dirty="0"/>
          </a:p>
          <a:p>
            <a:r>
              <a:rPr lang="fr-FR" dirty="0" err="1"/>
              <a:t>Feature</a:t>
            </a:r>
            <a:r>
              <a:rPr lang="fr-FR" dirty="0"/>
              <a:t> engineering</a:t>
            </a:r>
          </a:p>
          <a:p>
            <a:r>
              <a:rPr lang="fr-FR" b="1" dirty="0"/>
              <a:t>Modèles de consommation énergétique</a:t>
            </a:r>
          </a:p>
          <a:p>
            <a:r>
              <a:rPr lang="fr-FR" dirty="0"/>
              <a:t>Modèles d’émissions de gaz à effet de serre</a:t>
            </a:r>
          </a:p>
          <a:p>
            <a:r>
              <a:rPr lang="fr-FR" dirty="0"/>
              <a:t>ENERGY STAR Score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EC359C-EB7B-5188-1360-540C8FB7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68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4CD76622-C98B-52CA-5576-81F2E5E63549}"/>
              </a:ext>
            </a:extLst>
          </p:cNvPr>
          <p:cNvSpPr txBox="1">
            <a:spLocks/>
          </p:cNvSpPr>
          <p:nvPr/>
        </p:nvSpPr>
        <p:spPr>
          <a:xfrm>
            <a:off x="517868" y="844894"/>
            <a:ext cx="10136879" cy="3967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/>
              <a:t>Modèle </a:t>
            </a:r>
            <a:r>
              <a:rPr lang="fr-FR" sz="2800" dirty="0" err="1"/>
              <a:t>baseline</a:t>
            </a:r>
            <a:endParaRPr lang="fr-FR" sz="280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97F2A0C-7A3C-FFD6-7871-966C328D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16</a:t>
            </a:fld>
            <a:endParaRPr lang="en-US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13C0406-B816-8172-6EA7-49FDB4EAF8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000"/>
          <a:stretch/>
        </p:blipFill>
        <p:spPr>
          <a:xfrm>
            <a:off x="517868" y="1429155"/>
            <a:ext cx="7383741" cy="46482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537403FB-B7A5-FE31-DD85-B45617D93932}"/>
              </a:ext>
            </a:extLst>
          </p:cNvPr>
          <p:cNvSpPr txBox="1"/>
          <p:nvPr/>
        </p:nvSpPr>
        <p:spPr>
          <a:xfrm>
            <a:off x="8434371" y="1806660"/>
            <a:ext cx="30199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R² sont corrects pour un modèle basique.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cross-validation améliore à peine le RMSE.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Temps d’entrainement négligeables.</a:t>
            </a:r>
          </a:p>
        </p:txBody>
      </p:sp>
    </p:spTree>
    <p:extLst>
      <p:ext uri="{BB962C8B-B14F-4D97-AF65-F5344CB8AC3E}">
        <p14:creationId xmlns:p14="http://schemas.microsoft.com/office/powerpoint/2010/main" val="1555872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4CD76622-C98B-52CA-5576-81F2E5E63549}"/>
              </a:ext>
            </a:extLst>
          </p:cNvPr>
          <p:cNvSpPr txBox="1">
            <a:spLocks/>
          </p:cNvSpPr>
          <p:nvPr/>
        </p:nvSpPr>
        <p:spPr>
          <a:xfrm>
            <a:off x="517868" y="844894"/>
            <a:ext cx="10136879" cy="3967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/>
              <a:t>Autres modèles linéaires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97F2A0C-7A3C-FFD6-7871-966C328D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17</a:t>
            </a:fld>
            <a:endParaRPr lang="en-US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37403FB-B7A5-FE31-DD85-B45617D93932}"/>
              </a:ext>
            </a:extLst>
          </p:cNvPr>
          <p:cNvSpPr txBox="1"/>
          <p:nvPr/>
        </p:nvSpPr>
        <p:spPr>
          <a:xfrm>
            <a:off x="6747753" y="1816599"/>
            <a:ext cx="49263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régression Ridge est inutilisable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régression Lasso, que la recherche d’hyperparamètres soit automatique ou non, performe comme le modèle </a:t>
            </a:r>
            <a:r>
              <a:rPr lang="fr-FR" dirty="0" err="1"/>
              <a:t>baseline</a:t>
            </a:r>
            <a:r>
              <a:rPr lang="fr-F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</a:t>
            </a:r>
            <a:r>
              <a:rPr lang="fr-FR" dirty="0" err="1"/>
              <a:t>ElasticNet</a:t>
            </a:r>
            <a:r>
              <a:rPr lang="fr-FR" dirty="0"/>
              <a:t> sont eux-aussi très peu performants.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DEF5FA7-6BAF-C09C-37B3-96C49C87F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8" y="1591714"/>
            <a:ext cx="5712017" cy="258532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42AF725-711E-9661-D481-E5649162979A}"/>
              </a:ext>
            </a:extLst>
          </p:cNvPr>
          <p:cNvSpPr txBox="1"/>
          <p:nvPr/>
        </p:nvSpPr>
        <p:spPr>
          <a:xfrm>
            <a:off x="1312079" y="5055851"/>
            <a:ext cx="9835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semble que les modèles linéaires plus complexes n’améliorent que peu, voire pas, les estimations du modèle de base. L’explication peut résider dans une optimisation perfectible des hyperparamètres, notamment du </a:t>
            </a:r>
            <a:r>
              <a:rPr lang="fr-FR" i="1" dirty="0" err="1"/>
              <a:t>learning</a:t>
            </a:r>
            <a:r>
              <a:rPr lang="fr-FR" i="1" dirty="0"/>
              <a:t>-rate</a:t>
            </a:r>
            <a:r>
              <a:rPr lang="fr-FR" dirty="0"/>
              <a:t>.  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5CBA780-249F-F7A5-3267-515E04B91BB3}"/>
              </a:ext>
            </a:extLst>
          </p:cNvPr>
          <p:cNvSpPr/>
          <p:nvPr/>
        </p:nvSpPr>
        <p:spPr>
          <a:xfrm>
            <a:off x="672945" y="5123673"/>
            <a:ext cx="427839" cy="28522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3581E5-50B7-4CA7-BB9D-0D4F4D20B622}"/>
              </a:ext>
            </a:extLst>
          </p:cNvPr>
          <p:cNvSpPr/>
          <p:nvPr/>
        </p:nvSpPr>
        <p:spPr>
          <a:xfrm>
            <a:off x="612397" y="2558642"/>
            <a:ext cx="5483604" cy="1493241"/>
          </a:xfrm>
          <a:prstGeom prst="rect">
            <a:avLst/>
          </a:prstGeom>
          <a:solidFill>
            <a:srgbClr val="EBA000">
              <a:alpha val="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468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4CD76622-C98B-52CA-5576-81F2E5E63549}"/>
              </a:ext>
            </a:extLst>
          </p:cNvPr>
          <p:cNvSpPr txBox="1">
            <a:spLocks/>
          </p:cNvSpPr>
          <p:nvPr/>
        </p:nvSpPr>
        <p:spPr>
          <a:xfrm>
            <a:off x="517868" y="844894"/>
            <a:ext cx="10136879" cy="3967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/>
              <a:t>Méthodes ensemblistes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97F2A0C-7A3C-FFD6-7871-966C328D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18</a:t>
            </a:fld>
            <a:endParaRPr lang="en-US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37403FB-B7A5-FE31-DD85-B45617D93932}"/>
              </a:ext>
            </a:extLst>
          </p:cNvPr>
          <p:cNvSpPr txBox="1"/>
          <p:nvPr/>
        </p:nvSpPr>
        <p:spPr>
          <a:xfrm>
            <a:off x="6672253" y="1731418"/>
            <a:ext cx="50101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R² des trois modèles sont très hauts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L’erreur quadratique est aussi assez améliorée, surtout pour le modèle boosté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i="1" dirty="0"/>
              <a:t>NB: le modèle Gradient Boost est ici présenté avec les meilleurs paramètres retenus après une cross-validation très longue (de l’ordre de plusieurs heures).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42AF725-711E-9661-D481-E5649162979A}"/>
              </a:ext>
            </a:extLst>
          </p:cNvPr>
          <p:cNvSpPr txBox="1"/>
          <p:nvPr/>
        </p:nvSpPr>
        <p:spPr>
          <a:xfrm>
            <a:off x="1312079" y="5055851"/>
            <a:ext cx="98356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Bien que les techniques d’optimisation des hyperparamètres aient-été les mêmes pour ces modèles ensemblistes que pour les modèles linéaires, ils sont bien plus performants. </a:t>
            </a:r>
            <a:r>
              <a:rPr lang="fr-FR" b="1" dirty="0"/>
              <a:t>Nous allons retenir le dernier modèle (surligné en bleu) comme prédicteur.</a:t>
            </a:r>
            <a:r>
              <a:rPr lang="fr-FR" dirty="0"/>
              <a:t> </a:t>
            </a:r>
          </a:p>
          <a:p>
            <a:r>
              <a:rPr lang="fr-FR" dirty="0"/>
              <a:t>Sa très longue durée d’entraînement ne pose pas de problème dans ce projet puisque le code n’a pas vocation à fournir des résultats urgents suite à modification du </a:t>
            </a:r>
            <a:r>
              <a:rPr lang="fr-FR" dirty="0" err="1"/>
              <a:t>dataset</a:t>
            </a:r>
            <a:r>
              <a:rPr lang="fr-FR" dirty="0"/>
              <a:t>. 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5CBA780-249F-F7A5-3267-515E04B91BB3}"/>
              </a:ext>
            </a:extLst>
          </p:cNvPr>
          <p:cNvSpPr/>
          <p:nvPr/>
        </p:nvSpPr>
        <p:spPr>
          <a:xfrm>
            <a:off x="830390" y="5119200"/>
            <a:ext cx="427839" cy="28522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1A04DD-1806-19E6-241C-726FF8CC1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35" y="1596187"/>
            <a:ext cx="5010150" cy="294322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0544778-33A9-AB18-881A-F9EA28066F18}"/>
              </a:ext>
            </a:extLst>
          </p:cNvPr>
          <p:cNvSpPr/>
          <p:nvPr/>
        </p:nvSpPr>
        <p:spPr>
          <a:xfrm>
            <a:off x="903433" y="3741490"/>
            <a:ext cx="5010151" cy="730100"/>
          </a:xfrm>
          <a:prstGeom prst="rect">
            <a:avLst/>
          </a:prstGeom>
          <a:solidFill>
            <a:srgbClr val="EBA000">
              <a:alpha val="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18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94C5C1-882D-D67F-FFB5-5E356CC5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942092"/>
          </a:xfrm>
        </p:spPr>
        <p:txBody>
          <a:bodyPr>
            <a:norm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5FA17C-EE3B-910F-0530-A7970D47C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237043"/>
            <a:ext cx="5790651" cy="3951821"/>
          </a:xfrm>
        </p:spPr>
        <p:txBody>
          <a:bodyPr>
            <a:norm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Sommaire</a:t>
            </a:r>
          </a:p>
          <a:p>
            <a:r>
              <a:rPr lang="fr-FR" dirty="0"/>
              <a:t>Exploration du </a:t>
            </a:r>
            <a:r>
              <a:rPr lang="fr-FR" dirty="0" err="1"/>
              <a:t>dataset</a:t>
            </a:r>
            <a:endParaRPr lang="fr-FR" dirty="0"/>
          </a:p>
          <a:p>
            <a:r>
              <a:rPr lang="fr-FR" dirty="0" err="1"/>
              <a:t>Feature</a:t>
            </a:r>
            <a:r>
              <a:rPr lang="fr-FR" dirty="0"/>
              <a:t> engineering</a:t>
            </a:r>
          </a:p>
          <a:p>
            <a:r>
              <a:rPr lang="fr-FR" dirty="0"/>
              <a:t>Modèles de consommation énergétique</a:t>
            </a:r>
          </a:p>
          <a:p>
            <a:r>
              <a:rPr lang="fr-FR" b="1" dirty="0"/>
              <a:t>Modèles d’émissions de gaz à effet de serre</a:t>
            </a:r>
          </a:p>
          <a:p>
            <a:r>
              <a:rPr lang="fr-FR" dirty="0"/>
              <a:t>ENERGY STAR Score</a:t>
            </a:r>
            <a:endParaRPr lang="fr-FR" b="1" dirty="0"/>
          </a:p>
          <a:p>
            <a:r>
              <a:rPr lang="fr-FR" dirty="0"/>
              <a:t>Conclusion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EC359C-EB7B-5188-1360-540C8FB7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2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94C5C1-882D-D67F-FFB5-5E356CC5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942092"/>
          </a:xfrm>
        </p:spPr>
        <p:txBody>
          <a:bodyPr>
            <a:normAutofit/>
          </a:bodyPr>
          <a:lstStyle/>
          <a:p>
            <a:r>
              <a:rPr lang="fr-FR"/>
              <a:t>Introduction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5FA17C-EE3B-910F-0530-A7970D47C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237043"/>
            <a:ext cx="8686799" cy="3951821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Objectif du projet : </a:t>
            </a:r>
          </a:p>
          <a:p>
            <a:r>
              <a:rPr lang="fr-FR" dirty="0"/>
              <a:t>Prédire la consommation énergétique des bâtiments non-résidentiels ainsi que leurs émissions de gaz à effet de serre.</a:t>
            </a:r>
          </a:p>
          <a:p>
            <a:endParaRPr lang="fr-FR" dirty="0"/>
          </a:p>
          <a:p>
            <a:r>
              <a:rPr lang="fr-FR" dirty="0" err="1"/>
              <a:t>Dataset</a:t>
            </a:r>
            <a:r>
              <a:rPr lang="fr-FR" dirty="0"/>
              <a:t>:</a:t>
            </a:r>
          </a:p>
          <a:p>
            <a:r>
              <a:rPr lang="fr-FR" dirty="0"/>
              <a:t>Relevés disponibles </a:t>
            </a:r>
            <a:r>
              <a:rPr lang="fr-FR" dirty="0">
                <a:hlinkClick r:id="rId2"/>
              </a:rPr>
              <a:t>ici</a:t>
            </a:r>
            <a:r>
              <a:rPr lang="fr-FR" dirty="0"/>
              <a:t> (notre version du jeu de données), et correspondent à </a:t>
            </a:r>
            <a:r>
              <a:rPr lang="fr-FR" dirty="0">
                <a:hlinkClick r:id="rId3"/>
              </a:rPr>
              <a:t>cette</a:t>
            </a:r>
            <a:r>
              <a:rPr lang="fr-FR" dirty="0"/>
              <a:t> source (site officiel). </a:t>
            </a:r>
          </a:p>
          <a:p>
            <a:endParaRPr lang="fr-FR" dirty="0"/>
          </a:p>
          <a:p>
            <a:r>
              <a:rPr lang="fr-FR" dirty="0"/>
              <a:t>Objectif secondaire: </a:t>
            </a:r>
          </a:p>
          <a:p>
            <a:r>
              <a:rPr lang="fr-FR" dirty="0"/>
              <a:t>Juger de l’intérêt de l’ENERGY STAR Score pour la prédiction d’émissions.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BFE7D9-F914-BE4B-EDD1-690E3F87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39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4CD76622-C98B-52CA-5576-81F2E5E63549}"/>
              </a:ext>
            </a:extLst>
          </p:cNvPr>
          <p:cNvSpPr txBox="1">
            <a:spLocks/>
          </p:cNvSpPr>
          <p:nvPr/>
        </p:nvSpPr>
        <p:spPr>
          <a:xfrm>
            <a:off x="517868" y="844894"/>
            <a:ext cx="10136879" cy="3967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/>
              <a:t>Modèle </a:t>
            </a:r>
            <a:r>
              <a:rPr lang="fr-FR" sz="2800" dirty="0" err="1"/>
              <a:t>baseline</a:t>
            </a:r>
            <a:endParaRPr lang="fr-FR" sz="280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97F2A0C-7A3C-FFD6-7871-966C328D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20</a:t>
            </a:fld>
            <a:endParaRPr lang="en-US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37403FB-B7A5-FE31-DD85-B45617D93932}"/>
              </a:ext>
            </a:extLst>
          </p:cNvPr>
          <p:cNvSpPr txBox="1"/>
          <p:nvPr/>
        </p:nvSpPr>
        <p:spPr>
          <a:xfrm>
            <a:off x="8434371" y="1806660"/>
            <a:ext cx="30199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R² sont moins bons que pour les modèles de consommation.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cross-validation améliore à peine les performances.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Temps d’entrainement négligeables.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62E27DE-5835-3576-FC37-ECE9CC052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73" y="1468540"/>
            <a:ext cx="75342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44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4CD76622-C98B-52CA-5576-81F2E5E63549}"/>
              </a:ext>
            </a:extLst>
          </p:cNvPr>
          <p:cNvSpPr txBox="1">
            <a:spLocks/>
          </p:cNvSpPr>
          <p:nvPr/>
        </p:nvSpPr>
        <p:spPr>
          <a:xfrm>
            <a:off x="517868" y="844894"/>
            <a:ext cx="10136879" cy="3967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/>
              <a:t>Autres modèles linéaires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97F2A0C-7A3C-FFD6-7871-966C328D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21</a:t>
            </a:fld>
            <a:endParaRPr lang="en-US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37403FB-B7A5-FE31-DD85-B45617D93932}"/>
              </a:ext>
            </a:extLst>
          </p:cNvPr>
          <p:cNvSpPr txBox="1"/>
          <p:nvPr/>
        </p:nvSpPr>
        <p:spPr>
          <a:xfrm>
            <a:off x="6747753" y="1816599"/>
            <a:ext cx="49263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résultats sont similaires à ceux des modèles de consommation: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régression Ridge est, une nouvelle fois, inutilisable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régression Lasso performe moins bien que le modèle </a:t>
            </a:r>
            <a:r>
              <a:rPr lang="fr-FR" dirty="0" err="1"/>
              <a:t>baseline</a:t>
            </a:r>
            <a:r>
              <a:rPr lang="fr-F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</a:t>
            </a:r>
            <a:r>
              <a:rPr lang="fr-FR" dirty="0" err="1"/>
              <a:t>ElasticNet</a:t>
            </a:r>
            <a:r>
              <a:rPr lang="fr-FR" dirty="0"/>
              <a:t> sont aussi, encore une fois, peu performants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42AF725-711E-9661-D481-E5649162979A}"/>
              </a:ext>
            </a:extLst>
          </p:cNvPr>
          <p:cNvSpPr txBox="1"/>
          <p:nvPr/>
        </p:nvSpPr>
        <p:spPr>
          <a:xfrm>
            <a:off x="1312079" y="5055851"/>
            <a:ext cx="9835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l’image des modèles de prédiction de consommation, on a ici aussi des modèles de régularisation qui sont très peu performants au regard de la régression </a:t>
            </a:r>
            <a:r>
              <a:rPr lang="fr-FR" dirty="0" err="1"/>
              <a:t>baseline</a:t>
            </a:r>
            <a:r>
              <a:rPr lang="fr-FR" dirty="0"/>
              <a:t>.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5CBA780-249F-F7A5-3267-515E04B91BB3}"/>
              </a:ext>
            </a:extLst>
          </p:cNvPr>
          <p:cNvSpPr/>
          <p:nvPr/>
        </p:nvSpPr>
        <p:spPr>
          <a:xfrm>
            <a:off x="672945" y="5123673"/>
            <a:ext cx="427839" cy="28522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7AB676-D714-6655-2764-DBBC7F43D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73" y="1571790"/>
            <a:ext cx="5483603" cy="262265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43581E5-50B7-4CA7-BB9D-0D4F4D20B622}"/>
              </a:ext>
            </a:extLst>
          </p:cNvPr>
          <p:cNvSpPr/>
          <p:nvPr/>
        </p:nvSpPr>
        <p:spPr>
          <a:xfrm>
            <a:off x="612397" y="2558642"/>
            <a:ext cx="5483604" cy="1493241"/>
          </a:xfrm>
          <a:prstGeom prst="rect">
            <a:avLst/>
          </a:prstGeom>
          <a:solidFill>
            <a:srgbClr val="EBA000">
              <a:alpha val="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112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4CD76622-C98B-52CA-5576-81F2E5E63549}"/>
              </a:ext>
            </a:extLst>
          </p:cNvPr>
          <p:cNvSpPr txBox="1">
            <a:spLocks/>
          </p:cNvSpPr>
          <p:nvPr/>
        </p:nvSpPr>
        <p:spPr>
          <a:xfrm>
            <a:off x="517868" y="844894"/>
            <a:ext cx="10136879" cy="3967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/>
              <a:t>Méthodes ensemblistes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97F2A0C-7A3C-FFD6-7871-966C328D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22</a:t>
            </a:fld>
            <a:endParaRPr lang="en-US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37403FB-B7A5-FE31-DD85-B45617D93932}"/>
              </a:ext>
            </a:extLst>
          </p:cNvPr>
          <p:cNvSpPr txBox="1"/>
          <p:nvPr/>
        </p:nvSpPr>
        <p:spPr>
          <a:xfrm>
            <a:off x="6672253" y="1731418"/>
            <a:ext cx="50101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R² des trois modèles sont très hauts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RMSE des trois modèles sont plus faibles que ceux des modèles linéaires!</a:t>
            </a:r>
          </a:p>
          <a:p>
            <a:r>
              <a:rPr lang="fr-FR" dirty="0"/>
              <a:t>	</a:t>
            </a:r>
          </a:p>
          <a:p>
            <a:r>
              <a:rPr lang="fr-FR" dirty="0"/>
              <a:t>          Il y a certainement présence d’</a:t>
            </a:r>
            <a:r>
              <a:rPr lang="fr-FR" dirty="0" err="1"/>
              <a:t>overfitting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i="1" dirty="0"/>
              <a:t>NB: comme pour le notebook des consommations, le Gradient boost est ici présenté avec les meilleurs paramètres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42AF725-711E-9661-D481-E5649162979A}"/>
              </a:ext>
            </a:extLst>
          </p:cNvPr>
          <p:cNvSpPr txBox="1"/>
          <p:nvPr/>
        </p:nvSpPr>
        <p:spPr>
          <a:xfrm>
            <a:off x="1312079" y="5055851"/>
            <a:ext cx="9835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est très intéressant de constater que ces modèles ne se comportent pas vraiment comme les modèles de consommation énergétique: l’amélioration à la fois dans la réduction du biais et de la variance qu’on observait au passage aux méthodes ensemblistes n’est ici plus respectée.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5CBA780-249F-F7A5-3267-515E04B91BB3}"/>
              </a:ext>
            </a:extLst>
          </p:cNvPr>
          <p:cNvSpPr/>
          <p:nvPr/>
        </p:nvSpPr>
        <p:spPr>
          <a:xfrm>
            <a:off x="817687" y="5067860"/>
            <a:ext cx="427839" cy="28522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89843AD-7D24-8033-0111-6AF8B42F9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11" y="1382505"/>
            <a:ext cx="5190962" cy="310109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0544778-33A9-AB18-881A-F9EA28066F18}"/>
              </a:ext>
            </a:extLst>
          </p:cNvPr>
          <p:cNvSpPr/>
          <p:nvPr/>
        </p:nvSpPr>
        <p:spPr>
          <a:xfrm>
            <a:off x="866911" y="3632075"/>
            <a:ext cx="5121229" cy="730100"/>
          </a:xfrm>
          <a:prstGeom prst="rect">
            <a:avLst/>
          </a:prstGeom>
          <a:solidFill>
            <a:srgbClr val="EBA000">
              <a:alpha val="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48FB70CF-DB81-8AEF-55A2-1EDCB6DE23C5}"/>
              </a:ext>
            </a:extLst>
          </p:cNvPr>
          <p:cNvSpPr/>
          <p:nvPr/>
        </p:nvSpPr>
        <p:spPr>
          <a:xfrm>
            <a:off x="6655355" y="3158465"/>
            <a:ext cx="427839" cy="28522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5A50ED5-F164-F762-1134-19687C9244FC}"/>
              </a:ext>
            </a:extLst>
          </p:cNvPr>
          <p:cNvSpPr txBox="1"/>
          <p:nvPr/>
        </p:nvSpPr>
        <p:spPr>
          <a:xfrm>
            <a:off x="1312078" y="6095759"/>
            <a:ext cx="983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Difficile d’arbitrer sur le meilleur modèle à retenir.</a:t>
            </a: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03E60D7D-C2AC-7C11-71F2-9AF1E7A37313}"/>
              </a:ext>
            </a:extLst>
          </p:cNvPr>
          <p:cNvSpPr/>
          <p:nvPr/>
        </p:nvSpPr>
        <p:spPr>
          <a:xfrm>
            <a:off x="817686" y="6144487"/>
            <a:ext cx="427839" cy="28522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129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94C5C1-882D-D67F-FFB5-5E356CC5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942092"/>
          </a:xfrm>
        </p:spPr>
        <p:txBody>
          <a:bodyPr>
            <a:norm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5FA17C-EE3B-910F-0530-A7970D47C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237043"/>
            <a:ext cx="6176545" cy="3951821"/>
          </a:xfrm>
        </p:spPr>
        <p:txBody>
          <a:bodyPr>
            <a:norm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Sommaire</a:t>
            </a:r>
          </a:p>
          <a:p>
            <a:r>
              <a:rPr lang="fr-FR" dirty="0"/>
              <a:t>Exploration du </a:t>
            </a:r>
            <a:r>
              <a:rPr lang="fr-FR" dirty="0" err="1"/>
              <a:t>dataset</a:t>
            </a:r>
            <a:endParaRPr lang="fr-FR" dirty="0"/>
          </a:p>
          <a:p>
            <a:r>
              <a:rPr lang="fr-FR" dirty="0" err="1"/>
              <a:t>Feature</a:t>
            </a:r>
            <a:r>
              <a:rPr lang="fr-FR" dirty="0"/>
              <a:t> engineering</a:t>
            </a:r>
          </a:p>
          <a:p>
            <a:r>
              <a:rPr lang="fr-FR" dirty="0"/>
              <a:t>Modèles de consommation énergétique</a:t>
            </a:r>
          </a:p>
          <a:p>
            <a:r>
              <a:rPr lang="fr-FR" dirty="0"/>
              <a:t>Modèles d’émissions de gaz à effet de serre</a:t>
            </a:r>
          </a:p>
          <a:p>
            <a:r>
              <a:rPr lang="fr-FR" b="1" dirty="0"/>
              <a:t>ENERGY STAR Score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EC359C-EB7B-5188-1360-540C8FB7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22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4CD76622-C98B-52CA-5576-81F2E5E63549}"/>
              </a:ext>
            </a:extLst>
          </p:cNvPr>
          <p:cNvSpPr txBox="1">
            <a:spLocks/>
          </p:cNvSpPr>
          <p:nvPr/>
        </p:nvSpPr>
        <p:spPr>
          <a:xfrm>
            <a:off x="517868" y="844894"/>
            <a:ext cx="10136879" cy="3967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/>
              <a:t>ENERGY STAR Score consommations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97F2A0C-7A3C-FFD6-7871-966C328D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24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42AF725-711E-9661-D481-E5649162979A}"/>
              </a:ext>
            </a:extLst>
          </p:cNvPr>
          <p:cNvSpPr txBox="1"/>
          <p:nvPr/>
        </p:nvSpPr>
        <p:spPr>
          <a:xfrm>
            <a:off x="1395969" y="5249708"/>
            <a:ext cx="9835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Avec notre meilleur modèle de prévision de consommations, et en y ajoutant la variable de l’ENERGY STAR Score, les performances deviennent incroyablement élevées, surtout concernant l’erreur quadratique moyenne qui est drastiquement réduite.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5CBA780-249F-F7A5-3267-515E04B91BB3}"/>
              </a:ext>
            </a:extLst>
          </p:cNvPr>
          <p:cNvSpPr/>
          <p:nvPr/>
        </p:nvSpPr>
        <p:spPr>
          <a:xfrm>
            <a:off x="746500" y="5256297"/>
            <a:ext cx="427839" cy="28522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0A5E15D-F08E-A545-7C76-48429A399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42" y="1508613"/>
            <a:ext cx="5286375" cy="3200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0544778-33A9-AB18-881A-F9EA28066F18}"/>
              </a:ext>
            </a:extLst>
          </p:cNvPr>
          <p:cNvSpPr/>
          <p:nvPr/>
        </p:nvSpPr>
        <p:spPr>
          <a:xfrm>
            <a:off x="2706572" y="4370972"/>
            <a:ext cx="5229089" cy="251569"/>
          </a:xfrm>
          <a:prstGeom prst="rect">
            <a:avLst/>
          </a:prstGeom>
          <a:solidFill>
            <a:srgbClr val="EBA000">
              <a:alpha val="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367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4CD76622-C98B-52CA-5576-81F2E5E63549}"/>
              </a:ext>
            </a:extLst>
          </p:cNvPr>
          <p:cNvSpPr txBox="1">
            <a:spLocks/>
          </p:cNvSpPr>
          <p:nvPr/>
        </p:nvSpPr>
        <p:spPr>
          <a:xfrm>
            <a:off x="517868" y="844894"/>
            <a:ext cx="10136879" cy="3967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/>
              <a:t>ENERGY STAR Score émissions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97F2A0C-7A3C-FFD6-7871-966C328D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25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42AF725-711E-9661-D481-E5649162979A}"/>
              </a:ext>
            </a:extLst>
          </p:cNvPr>
          <p:cNvSpPr txBox="1"/>
          <p:nvPr/>
        </p:nvSpPr>
        <p:spPr>
          <a:xfrm>
            <a:off x="1387580" y="5289853"/>
            <a:ext cx="9835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Concernant le modèle de prédiction des émissions, nous avons lancé les trois modèles plus </a:t>
            </a:r>
            <a:r>
              <a:rPr lang="fr-FR" dirty="0" err="1"/>
              <a:t>plus</a:t>
            </a:r>
            <a:r>
              <a:rPr lang="fr-FR" dirty="0"/>
              <a:t> performants en terme de R² et de RMSE. On voit alors que le </a:t>
            </a:r>
            <a:r>
              <a:rPr lang="fr-FR" dirty="0" err="1"/>
              <a:t>baseline</a:t>
            </a:r>
            <a:r>
              <a:rPr lang="fr-FR" dirty="0"/>
              <a:t> modèle devient très peu performant et que c’est la </a:t>
            </a:r>
            <a:r>
              <a:rPr lang="fr-FR" dirty="0" err="1"/>
              <a:t>Random</a:t>
            </a:r>
            <a:r>
              <a:rPr lang="fr-FR" dirty="0"/>
              <a:t> Forest qui arrive le mieux à généraliser les résultats.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5CBA780-249F-F7A5-3267-515E04B91BB3}"/>
              </a:ext>
            </a:extLst>
          </p:cNvPr>
          <p:cNvSpPr/>
          <p:nvPr/>
        </p:nvSpPr>
        <p:spPr>
          <a:xfrm>
            <a:off x="822001" y="5348576"/>
            <a:ext cx="427839" cy="28522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0EBD5B7-0E10-FB83-1E1A-85CDA3836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876" y="1365345"/>
            <a:ext cx="5324475" cy="37242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0544778-33A9-AB18-881A-F9EA28066F18}"/>
              </a:ext>
            </a:extLst>
          </p:cNvPr>
          <p:cNvSpPr/>
          <p:nvPr/>
        </p:nvSpPr>
        <p:spPr>
          <a:xfrm>
            <a:off x="2658876" y="4300752"/>
            <a:ext cx="5276781" cy="788868"/>
          </a:xfrm>
          <a:prstGeom prst="rect">
            <a:avLst/>
          </a:prstGeom>
          <a:solidFill>
            <a:srgbClr val="EBA000">
              <a:alpha val="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685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94C5C1-882D-D67F-FFB5-5E356CC5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942092"/>
          </a:xfrm>
        </p:spPr>
        <p:txBody>
          <a:bodyPr>
            <a:norm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5FA17C-EE3B-910F-0530-A7970D47C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237043"/>
            <a:ext cx="6176545" cy="3951821"/>
          </a:xfrm>
        </p:spPr>
        <p:txBody>
          <a:bodyPr>
            <a:norm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Sommaire</a:t>
            </a:r>
          </a:p>
          <a:p>
            <a:r>
              <a:rPr lang="fr-FR" dirty="0"/>
              <a:t>Exploration du </a:t>
            </a:r>
            <a:r>
              <a:rPr lang="fr-FR" dirty="0" err="1"/>
              <a:t>dataset</a:t>
            </a:r>
            <a:endParaRPr lang="fr-FR" dirty="0"/>
          </a:p>
          <a:p>
            <a:r>
              <a:rPr lang="fr-FR" dirty="0" err="1"/>
              <a:t>Feature</a:t>
            </a:r>
            <a:r>
              <a:rPr lang="fr-FR" dirty="0"/>
              <a:t> engineering</a:t>
            </a:r>
          </a:p>
          <a:p>
            <a:r>
              <a:rPr lang="fr-FR" dirty="0"/>
              <a:t>Modèles de consommation énergétique</a:t>
            </a:r>
          </a:p>
          <a:p>
            <a:r>
              <a:rPr lang="fr-FR" dirty="0"/>
              <a:t>Modèles d’émissions de gaz à effet de serre</a:t>
            </a:r>
          </a:p>
          <a:p>
            <a:r>
              <a:rPr lang="fr-FR" dirty="0"/>
              <a:t>ENERGY STAR Score</a:t>
            </a:r>
          </a:p>
          <a:p>
            <a:r>
              <a:rPr lang="fr-FR" b="1" dirty="0"/>
              <a:t>Conclusion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EC359C-EB7B-5188-1360-540C8FB7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26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94C5C1-882D-D67F-FFB5-5E356CC5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8877801" cy="942092"/>
          </a:xfrm>
        </p:spPr>
        <p:txBody>
          <a:bodyPr>
            <a:normAutofit/>
          </a:bodyPr>
          <a:lstStyle/>
          <a:p>
            <a:r>
              <a:rPr lang="fr-FR" b="1" dirty="0"/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035948-0BA5-0CD8-1C8D-BC2EDE6C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27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9B6602B-56F1-92DC-FD19-88591E0B9D68}"/>
              </a:ext>
            </a:extLst>
          </p:cNvPr>
          <p:cNvSpPr txBox="1"/>
          <p:nvPr/>
        </p:nvSpPr>
        <p:spPr>
          <a:xfrm>
            <a:off x="581845" y="2076658"/>
            <a:ext cx="1018123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méthodes ensemblistes obtiennent de meilleurs résultats globaux que les méthodes linéaires:</a:t>
            </a:r>
          </a:p>
          <a:p>
            <a:endParaRPr lang="fr-FR" dirty="0"/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Les </a:t>
            </a:r>
            <a:r>
              <a:rPr lang="fr-FR" dirty="0" err="1"/>
              <a:t>fitting</a:t>
            </a:r>
            <a:r>
              <a:rPr lang="fr-FR" dirty="0"/>
              <a:t> sont toujours meilleurs (R² plus élevés)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La généralisation à d’autres données est souvent meilleure (RMSE souvent plus faible)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Bien que les méthodes ensemblistes soient beaucoup plus lentes, cela ne pose pas de problème ici</a:t>
            </a:r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L’ENERGY Star Score améliore drastiquement la performance des modèles, sur toutes les métriques, </a:t>
            </a:r>
            <a:r>
              <a:rPr lang="fr-FR" b="1" dirty="0"/>
              <a:t>surtout pour les modèles de prédiction de pollution: </a:t>
            </a:r>
            <a:r>
              <a:rPr lang="fr-FR" b="1" dirty="0" err="1"/>
              <a:t>Random</a:t>
            </a:r>
            <a:r>
              <a:rPr lang="fr-FR" b="1" dirty="0"/>
              <a:t> Forest est n°1.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Potentiels axes d’amélioration: recherche d’hyperparamètres encore plus fine, </a:t>
            </a:r>
            <a:r>
              <a:rPr lang="fr-FR" dirty="0" err="1"/>
              <a:t>feature</a:t>
            </a:r>
            <a:r>
              <a:rPr lang="fr-FR" dirty="0"/>
              <a:t> engineering plus poussé, utilisation de données plus récentes.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8129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C67C13-88B6-A6B8-3065-0B502BF55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14" y="1419278"/>
            <a:ext cx="8458350" cy="4870457"/>
          </a:xfrm>
        </p:spPr>
        <p:txBody>
          <a:bodyPr>
            <a:normAutofit/>
          </a:bodyPr>
          <a:lstStyle/>
          <a:p>
            <a:r>
              <a:rPr lang="fr-FR" sz="3200" dirty="0"/>
              <a:t>Annexe – Deuxième soutenance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345B39-EF33-92D3-CF04-D4B0F7E2E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34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4CD76622-C98B-52CA-5576-81F2E5E63549}"/>
              </a:ext>
            </a:extLst>
          </p:cNvPr>
          <p:cNvSpPr txBox="1">
            <a:spLocks/>
          </p:cNvSpPr>
          <p:nvPr/>
        </p:nvSpPr>
        <p:spPr>
          <a:xfrm>
            <a:off x="517868" y="844894"/>
            <a:ext cx="10136879" cy="3967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/>
              <a:t>Nouvelles estimations avec contrôle du </a:t>
            </a:r>
            <a:r>
              <a:rPr lang="fr-FR" sz="2800" dirty="0" err="1"/>
              <a:t>fitting</a:t>
            </a:r>
            <a:endParaRPr lang="fr-FR" sz="280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97F2A0C-7A3C-FFD6-7871-966C328D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29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08E1B1C-63DF-0080-B06F-0D6BCEC79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09" y="1798265"/>
            <a:ext cx="8555111" cy="462214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9FDB7CB1-FA52-B9B9-725B-1422353F9D42}"/>
              </a:ext>
            </a:extLst>
          </p:cNvPr>
          <p:cNvSpPr txBox="1"/>
          <p:nvPr/>
        </p:nvSpPr>
        <p:spPr>
          <a:xfrm>
            <a:off x="517868" y="1378328"/>
            <a:ext cx="9835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Consommation</a:t>
            </a:r>
          </a:p>
        </p:txBody>
      </p:sp>
    </p:spTree>
    <p:extLst>
      <p:ext uri="{BB962C8B-B14F-4D97-AF65-F5344CB8AC3E}">
        <p14:creationId xmlns:p14="http://schemas.microsoft.com/office/powerpoint/2010/main" val="2252996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94C5C1-882D-D67F-FFB5-5E356CC5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942092"/>
          </a:xfrm>
        </p:spPr>
        <p:txBody>
          <a:bodyPr>
            <a:norm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5FA17C-EE3B-910F-0530-A7970D47C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237043"/>
            <a:ext cx="5187192" cy="3951821"/>
          </a:xfrm>
        </p:spPr>
        <p:txBody>
          <a:bodyPr>
            <a:norm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Sommaire</a:t>
            </a:r>
          </a:p>
          <a:p>
            <a:r>
              <a:rPr lang="fr-FR" b="1" dirty="0"/>
              <a:t>Exploration du jeu de données</a:t>
            </a:r>
          </a:p>
          <a:p>
            <a:r>
              <a:rPr lang="fr-FR" dirty="0" err="1"/>
              <a:t>Feature</a:t>
            </a:r>
            <a:r>
              <a:rPr lang="fr-FR" dirty="0"/>
              <a:t> engineering</a:t>
            </a:r>
          </a:p>
          <a:p>
            <a:r>
              <a:rPr lang="fr-FR" dirty="0"/>
              <a:t>Modèles de consommation énergétique</a:t>
            </a:r>
          </a:p>
          <a:p>
            <a:r>
              <a:rPr lang="fr-FR" dirty="0"/>
              <a:t>Modèles d’émissions de gaz à effet de serre</a:t>
            </a:r>
          </a:p>
          <a:p>
            <a:r>
              <a:rPr lang="fr-FR" dirty="0"/>
              <a:t>ENERGY STAR Score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035948-0BA5-0CD8-1C8D-BC2EDE6C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3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4CD76622-C98B-52CA-5576-81F2E5E63549}"/>
              </a:ext>
            </a:extLst>
          </p:cNvPr>
          <p:cNvSpPr txBox="1">
            <a:spLocks/>
          </p:cNvSpPr>
          <p:nvPr/>
        </p:nvSpPr>
        <p:spPr>
          <a:xfrm>
            <a:off x="517868" y="844894"/>
            <a:ext cx="10136879" cy="3967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err="1"/>
              <a:t>Feature</a:t>
            </a:r>
            <a:r>
              <a:rPr lang="fr-FR" sz="2800" dirty="0"/>
              <a:t> importance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97F2A0C-7A3C-FFD6-7871-966C328D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30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42AF725-711E-9661-D481-E5649162979A}"/>
              </a:ext>
            </a:extLst>
          </p:cNvPr>
          <p:cNvSpPr txBox="1"/>
          <p:nvPr/>
        </p:nvSpPr>
        <p:spPr>
          <a:xfrm>
            <a:off x="8374810" y="1983411"/>
            <a:ext cx="3291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Trois variables les plus importantes: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Surface </a:t>
            </a:r>
          </a:p>
          <a:p>
            <a:pPr marL="285750" indent="-285750">
              <a:buFontTx/>
              <a:buChar char="-"/>
            </a:pPr>
            <a:r>
              <a:rPr lang="fr-FR" dirty="0"/>
              <a:t>Nombre d’étages</a:t>
            </a:r>
          </a:p>
          <a:p>
            <a:pPr marL="285750" indent="-285750">
              <a:buFontTx/>
              <a:buChar char="-"/>
            </a:pPr>
            <a:r>
              <a:rPr lang="fr-FR" dirty="0"/>
              <a:t>Consommation de gaz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5CBA780-249F-F7A5-3267-515E04B91BB3}"/>
              </a:ext>
            </a:extLst>
          </p:cNvPr>
          <p:cNvSpPr/>
          <p:nvPr/>
        </p:nvSpPr>
        <p:spPr>
          <a:xfrm>
            <a:off x="7550759" y="2048584"/>
            <a:ext cx="427839" cy="28522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FDB7CB1-FA52-B9B9-725B-1422353F9D42}"/>
              </a:ext>
            </a:extLst>
          </p:cNvPr>
          <p:cNvSpPr txBox="1"/>
          <p:nvPr/>
        </p:nvSpPr>
        <p:spPr>
          <a:xfrm>
            <a:off x="517868" y="1378328"/>
            <a:ext cx="9835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Consommation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32D3517-D66E-C618-1064-F11D59D32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02" y="1939923"/>
            <a:ext cx="6835806" cy="495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11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4CD76622-C98B-52CA-5576-81F2E5E63549}"/>
              </a:ext>
            </a:extLst>
          </p:cNvPr>
          <p:cNvSpPr txBox="1">
            <a:spLocks/>
          </p:cNvSpPr>
          <p:nvPr/>
        </p:nvSpPr>
        <p:spPr>
          <a:xfrm>
            <a:off x="517868" y="844894"/>
            <a:ext cx="10136879" cy="3967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/>
              <a:t>Nouvelles estimations avec contrôle du </a:t>
            </a:r>
            <a:r>
              <a:rPr lang="fr-FR" sz="2800" dirty="0" err="1"/>
              <a:t>fitting</a:t>
            </a:r>
            <a:endParaRPr lang="fr-FR" sz="280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97F2A0C-7A3C-FFD6-7871-966C328D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31</a:t>
            </a:fld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FDB7CB1-FA52-B9B9-725B-1422353F9D42}"/>
              </a:ext>
            </a:extLst>
          </p:cNvPr>
          <p:cNvSpPr txBox="1"/>
          <p:nvPr/>
        </p:nvSpPr>
        <p:spPr>
          <a:xfrm>
            <a:off x="580012" y="1387050"/>
            <a:ext cx="9835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Emissions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87401EC-C5F3-0F0A-79F1-492D5B306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13" y="1825785"/>
            <a:ext cx="6681649" cy="435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22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4CD76622-C98B-52CA-5576-81F2E5E63549}"/>
              </a:ext>
            </a:extLst>
          </p:cNvPr>
          <p:cNvSpPr txBox="1">
            <a:spLocks/>
          </p:cNvSpPr>
          <p:nvPr/>
        </p:nvSpPr>
        <p:spPr>
          <a:xfrm>
            <a:off x="517868" y="844894"/>
            <a:ext cx="10136879" cy="3967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err="1"/>
              <a:t>Feature</a:t>
            </a:r>
            <a:r>
              <a:rPr lang="fr-FR" sz="2800" dirty="0"/>
              <a:t> importance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97F2A0C-7A3C-FFD6-7871-966C328D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32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42AF725-711E-9661-D481-E5649162979A}"/>
              </a:ext>
            </a:extLst>
          </p:cNvPr>
          <p:cNvSpPr txBox="1"/>
          <p:nvPr/>
        </p:nvSpPr>
        <p:spPr>
          <a:xfrm>
            <a:off x="8374810" y="1983411"/>
            <a:ext cx="3291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Trois variables les plus importantes: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Surface </a:t>
            </a:r>
          </a:p>
          <a:p>
            <a:pPr marL="285750" indent="-285750">
              <a:buFontTx/>
              <a:buChar char="-"/>
            </a:pPr>
            <a:r>
              <a:rPr lang="fr-FR" dirty="0"/>
              <a:t>Part d’électricité (négatif)</a:t>
            </a:r>
          </a:p>
          <a:p>
            <a:pPr marL="285750" indent="-285750">
              <a:buFontTx/>
              <a:buChar char="-"/>
            </a:pPr>
            <a:r>
              <a:rPr lang="fr-FR" dirty="0"/>
              <a:t>Age du bâtiment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5CBA780-249F-F7A5-3267-515E04B91BB3}"/>
              </a:ext>
            </a:extLst>
          </p:cNvPr>
          <p:cNvSpPr/>
          <p:nvPr/>
        </p:nvSpPr>
        <p:spPr>
          <a:xfrm>
            <a:off x="7794949" y="2086524"/>
            <a:ext cx="427839" cy="28522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FDB7CB1-FA52-B9B9-725B-1422353F9D42}"/>
              </a:ext>
            </a:extLst>
          </p:cNvPr>
          <p:cNvSpPr txBox="1"/>
          <p:nvPr/>
        </p:nvSpPr>
        <p:spPr>
          <a:xfrm>
            <a:off x="517868" y="1378328"/>
            <a:ext cx="9835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Emissions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26BA71C-8B04-E1BA-128D-E4F44127B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67" y="1872195"/>
            <a:ext cx="7259815" cy="473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4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C67C13-88B6-A6B8-3065-0B502BF55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14" y="1792140"/>
            <a:ext cx="8458350" cy="4870457"/>
          </a:xfrm>
        </p:spPr>
        <p:txBody>
          <a:bodyPr>
            <a:normAutofit/>
          </a:bodyPr>
          <a:lstStyle/>
          <a:p>
            <a:r>
              <a:rPr lang="fr-FR" sz="3200" dirty="0"/>
              <a:t>Merci pour votre attention !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345B39-EF33-92D3-CF04-D4B0F7E2E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8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AACBA2-0327-5FB1-8F73-E0EE2D270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471" y="857986"/>
            <a:ext cx="8686800" cy="4868981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E9DA318-7DA9-4F52-8D5B-AEB9F9581FB4}"/>
              </a:ext>
            </a:extLst>
          </p:cNvPr>
          <p:cNvSpPr txBox="1">
            <a:spLocks/>
          </p:cNvSpPr>
          <p:nvPr/>
        </p:nvSpPr>
        <p:spPr>
          <a:xfrm>
            <a:off x="174970" y="2207873"/>
            <a:ext cx="2995613" cy="3951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3376 observations (mais seulement 1668 en </a:t>
            </a:r>
            <a:r>
              <a:rPr lang="fr-FR" i="1" dirty="0"/>
              <a:t>Non-résidentiel</a:t>
            </a:r>
            <a:r>
              <a:rPr lang="fr-FR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46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Taux de remplissage très important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ENERGY STAR Score peu renseigné</a:t>
            </a:r>
          </a:p>
          <a:p>
            <a:endParaRPr lang="fr-FR" dirty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81FDAB3B-80E7-4355-67F5-B47DB9C9BC25}"/>
              </a:ext>
            </a:extLst>
          </p:cNvPr>
          <p:cNvSpPr txBox="1">
            <a:spLocks/>
          </p:cNvSpPr>
          <p:nvPr/>
        </p:nvSpPr>
        <p:spPr>
          <a:xfrm>
            <a:off x="517869" y="857986"/>
            <a:ext cx="5520806" cy="3967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/>
              <a:t>Premier coup d’</a:t>
            </a:r>
            <a:r>
              <a:rPr lang="fr-FR" sz="2800" dirty="0" err="1"/>
              <a:t>oeil</a:t>
            </a:r>
            <a:endParaRPr lang="fr-FR" sz="2800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C3B779B4-AB13-E705-B84D-F6F0A814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4</a:t>
            </a:fld>
            <a:endParaRPr lang="en-US"/>
          </a:p>
        </p:txBody>
      </p:sp>
      <p:sp>
        <p:nvSpPr>
          <p:cNvPr id="15" name="Flèche : haut 14">
            <a:extLst>
              <a:ext uri="{FF2B5EF4-FFF2-40B4-BE49-F238E27FC236}">
                <a16:creationId xmlns:a16="http://schemas.microsoft.com/office/drawing/2014/main" id="{593ADD48-76B1-08C0-CDA2-BD398078D311}"/>
              </a:ext>
            </a:extLst>
          </p:cNvPr>
          <p:cNvSpPr/>
          <p:nvPr/>
        </p:nvSpPr>
        <p:spPr>
          <a:xfrm>
            <a:off x="7894039" y="5678672"/>
            <a:ext cx="159391" cy="27304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40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FD5849CE-C454-F122-868B-56B1FEC91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869" y="1700333"/>
            <a:ext cx="4178522" cy="4870450"/>
          </a:xfrm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84944386-5A83-D641-B73A-2C09A32EA15E}"/>
              </a:ext>
            </a:extLst>
          </p:cNvPr>
          <p:cNvSpPr txBox="1">
            <a:spLocks/>
          </p:cNvSpPr>
          <p:nvPr/>
        </p:nvSpPr>
        <p:spPr>
          <a:xfrm>
            <a:off x="5525947" y="1614624"/>
            <a:ext cx="5940604" cy="4591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On souhaite des données structurelles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kWh / </a:t>
            </a:r>
            <a:r>
              <a:rPr lang="fr-FR" dirty="0" err="1"/>
              <a:t>kBtu</a:t>
            </a:r>
            <a:r>
              <a:rPr lang="fr-FR" dirty="0"/>
              <a:t> 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Intensité/Nominal?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Weather</a:t>
            </a:r>
            <a:r>
              <a:rPr lang="fr-FR" dirty="0"/>
              <a:t> </a:t>
            </a:r>
            <a:r>
              <a:rPr lang="fr-FR" dirty="0" err="1"/>
              <a:t>Normalized</a:t>
            </a:r>
            <a:r>
              <a:rPr lang="fr-FR" dirty="0"/>
              <a:t> ou non?</a:t>
            </a: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4CD76622-C98B-52CA-5576-81F2E5E63549}"/>
              </a:ext>
            </a:extLst>
          </p:cNvPr>
          <p:cNvSpPr txBox="1">
            <a:spLocks/>
          </p:cNvSpPr>
          <p:nvPr/>
        </p:nvSpPr>
        <p:spPr>
          <a:xfrm>
            <a:off x="517869" y="844894"/>
            <a:ext cx="5520806" cy="3967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/>
              <a:t>Filtrage avancé</a:t>
            </a:r>
          </a:p>
        </p:txBody>
      </p:sp>
      <p:sp>
        <p:nvSpPr>
          <p:cNvPr id="35" name="Espace réservé du numéro de diapositive 34">
            <a:extLst>
              <a:ext uri="{FF2B5EF4-FFF2-40B4-BE49-F238E27FC236}">
                <a16:creationId xmlns:a16="http://schemas.microsoft.com/office/drawing/2014/main" id="{AB299981-15D2-FD4C-D802-B198A9AE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5</a:t>
            </a:fld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95205AC-C866-6493-6669-79E4CB5F4141}"/>
              </a:ext>
            </a:extLst>
          </p:cNvPr>
          <p:cNvSpPr/>
          <p:nvPr/>
        </p:nvSpPr>
        <p:spPr>
          <a:xfrm>
            <a:off x="587229" y="5209563"/>
            <a:ext cx="3976382" cy="167780"/>
          </a:xfrm>
          <a:prstGeom prst="rect">
            <a:avLst/>
          </a:prstGeom>
          <a:solidFill>
            <a:srgbClr val="EBA00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668A9C-46E6-AE05-AA72-877D4B04F770}"/>
              </a:ext>
            </a:extLst>
          </p:cNvPr>
          <p:cNvSpPr/>
          <p:nvPr/>
        </p:nvSpPr>
        <p:spPr>
          <a:xfrm>
            <a:off x="587229" y="4754570"/>
            <a:ext cx="3976382" cy="329157"/>
          </a:xfrm>
          <a:prstGeom prst="rect">
            <a:avLst/>
          </a:prstGeom>
          <a:solidFill>
            <a:srgbClr val="00B05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A548C7-6BAB-95FE-CF32-C22612C56F52}"/>
              </a:ext>
            </a:extLst>
          </p:cNvPr>
          <p:cNvSpPr/>
          <p:nvPr/>
        </p:nvSpPr>
        <p:spPr>
          <a:xfrm>
            <a:off x="587229" y="4586790"/>
            <a:ext cx="3976382" cy="167780"/>
          </a:xfrm>
          <a:prstGeom prst="rect">
            <a:avLst/>
          </a:prstGeom>
          <a:solidFill>
            <a:srgbClr val="00B0F0">
              <a:alpha val="12157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ED368E7-DBAA-74A7-8352-063CC642A2C2}"/>
              </a:ext>
            </a:extLst>
          </p:cNvPr>
          <p:cNvSpPr/>
          <p:nvPr/>
        </p:nvSpPr>
        <p:spPr>
          <a:xfrm>
            <a:off x="5525947" y="2511302"/>
            <a:ext cx="2032534" cy="609403"/>
          </a:xfrm>
          <a:prstGeom prst="rect">
            <a:avLst/>
          </a:prstGeom>
          <a:solidFill>
            <a:srgbClr val="EBA00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A5822E-86F5-295B-1FB5-AFA37E258770}"/>
              </a:ext>
            </a:extLst>
          </p:cNvPr>
          <p:cNvSpPr/>
          <p:nvPr/>
        </p:nvSpPr>
        <p:spPr>
          <a:xfrm>
            <a:off x="5525947" y="3830857"/>
            <a:ext cx="2741802" cy="609402"/>
          </a:xfrm>
          <a:prstGeom prst="rect">
            <a:avLst/>
          </a:pr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585D0C1-344D-9809-B519-DA43DEDA8FD8}"/>
              </a:ext>
            </a:extLst>
          </p:cNvPr>
          <p:cNvSpPr/>
          <p:nvPr/>
        </p:nvSpPr>
        <p:spPr>
          <a:xfrm>
            <a:off x="5507420" y="5243375"/>
            <a:ext cx="3846305" cy="575589"/>
          </a:xfrm>
          <a:prstGeom prst="rect">
            <a:avLst/>
          </a:prstGeom>
          <a:solidFill>
            <a:srgbClr val="00B05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1AA78C37-44A9-9931-4182-31AE4133D853}"/>
              </a:ext>
            </a:extLst>
          </p:cNvPr>
          <p:cNvCxnSpPr>
            <a:cxnSpLocks/>
          </p:cNvCxnSpPr>
          <p:nvPr/>
        </p:nvCxnSpPr>
        <p:spPr>
          <a:xfrm flipV="1">
            <a:off x="4563611" y="2666772"/>
            <a:ext cx="943809" cy="267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5E7BBA58-FE40-72CB-9F57-D8CEE55796BE}"/>
              </a:ext>
            </a:extLst>
          </p:cNvPr>
          <p:cNvCxnSpPr>
            <a:cxnSpLocks/>
            <a:stCxn id="45" idx="3"/>
            <a:endCxn id="49" idx="1"/>
          </p:cNvCxnSpPr>
          <p:nvPr/>
        </p:nvCxnSpPr>
        <p:spPr>
          <a:xfrm flipV="1">
            <a:off x="4563611" y="4135558"/>
            <a:ext cx="962336" cy="5351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0AEA4A2C-8648-2A91-5545-589CF0C8308B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554347" y="4931279"/>
            <a:ext cx="953073" cy="59989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59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FD5849CE-C454-F122-868B-56B1FEC91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869" y="1700333"/>
            <a:ext cx="4178522" cy="4870450"/>
          </a:xfrm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84944386-5A83-D641-B73A-2C09A32EA15E}"/>
              </a:ext>
            </a:extLst>
          </p:cNvPr>
          <p:cNvSpPr txBox="1">
            <a:spLocks/>
          </p:cNvSpPr>
          <p:nvPr/>
        </p:nvSpPr>
        <p:spPr>
          <a:xfrm>
            <a:off x="5525947" y="1614624"/>
            <a:ext cx="5940604" cy="4591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On souhaite des données structurelles</a:t>
            </a:r>
          </a:p>
          <a:p>
            <a:r>
              <a:rPr lang="fr-FR" dirty="0"/>
              <a:t>Suppression des redondantes (</a:t>
            </a:r>
            <a:r>
              <a:rPr lang="fr-FR" dirty="0" err="1"/>
              <a:t>Address</a:t>
            </a:r>
            <a:r>
              <a:rPr lang="fr-FR" dirty="0"/>
              <a:t>, </a:t>
            </a:r>
            <a:r>
              <a:rPr lang="fr-FR" dirty="0" err="1"/>
              <a:t>Zipcode</a:t>
            </a:r>
            <a:r>
              <a:rPr lang="fr-FR" dirty="0"/>
              <a:t>)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kWh / </a:t>
            </a:r>
            <a:r>
              <a:rPr lang="fr-FR" dirty="0" err="1"/>
              <a:t>kBtu</a:t>
            </a:r>
            <a:r>
              <a:rPr lang="fr-FR" dirty="0"/>
              <a:t> ?</a:t>
            </a:r>
          </a:p>
          <a:p>
            <a:r>
              <a:rPr lang="fr-FR" dirty="0"/>
              <a:t>Données harmonisées (exprimées dans la même unité)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Intensité/Nominal?</a:t>
            </a:r>
          </a:p>
          <a:p>
            <a:r>
              <a:rPr lang="fr-FR" dirty="0"/>
              <a:t>Nominal! La surface sera prise en compte dans une variable à part entière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Weather</a:t>
            </a:r>
            <a:r>
              <a:rPr lang="fr-FR" dirty="0"/>
              <a:t> </a:t>
            </a:r>
            <a:r>
              <a:rPr lang="fr-FR" dirty="0" err="1"/>
              <a:t>Normalized</a:t>
            </a:r>
            <a:r>
              <a:rPr lang="fr-FR" dirty="0"/>
              <a:t> ou non?</a:t>
            </a:r>
          </a:p>
          <a:p>
            <a:r>
              <a:rPr lang="fr-FR" dirty="0"/>
              <a:t>Oui! On veut supprimer la saisonnalité (ici annuelle) de nos données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003EE87-9BB7-1381-16ED-3C2F8061E04B}"/>
              </a:ext>
            </a:extLst>
          </p:cNvPr>
          <p:cNvCxnSpPr/>
          <p:nvPr/>
        </p:nvCxnSpPr>
        <p:spPr>
          <a:xfrm>
            <a:off x="517869" y="2239861"/>
            <a:ext cx="394507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580A38A5-52F8-B043-FCAE-017200184386}"/>
              </a:ext>
            </a:extLst>
          </p:cNvPr>
          <p:cNvCxnSpPr/>
          <p:nvPr/>
        </p:nvCxnSpPr>
        <p:spPr>
          <a:xfrm>
            <a:off x="517869" y="2845267"/>
            <a:ext cx="394507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837C7AED-C875-8947-B026-AC7426C2AA87}"/>
              </a:ext>
            </a:extLst>
          </p:cNvPr>
          <p:cNvCxnSpPr/>
          <p:nvPr/>
        </p:nvCxnSpPr>
        <p:spPr>
          <a:xfrm>
            <a:off x="517869" y="5907249"/>
            <a:ext cx="394507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F67D4E00-3011-2E78-DD8C-73966890D2D0}"/>
              </a:ext>
            </a:extLst>
          </p:cNvPr>
          <p:cNvCxnSpPr/>
          <p:nvPr/>
        </p:nvCxnSpPr>
        <p:spPr>
          <a:xfrm>
            <a:off x="517869" y="4690845"/>
            <a:ext cx="394507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1078B1BE-1C06-5653-C9D1-E32AC962E6CE}"/>
              </a:ext>
            </a:extLst>
          </p:cNvPr>
          <p:cNvCxnSpPr/>
          <p:nvPr/>
        </p:nvCxnSpPr>
        <p:spPr>
          <a:xfrm>
            <a:off x="517869" y="4237839"/>
            <a:ext cx="394507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itre 1">
            <a:extLst>
              <a:ext uri="{FF2B5EF4-FFF2-40B4-BE49-F238E27FC236}">
                <a16:creationId xmlns:a16="http://schemas.microsoft.com/office/drawing/2014/main" id="{4CD76622-C98B-52CA-5576-81F2E5E63549}"/>
              </a:ext>
            </a:extLst>
          </p:cNvPr>
          <p:cNvSpPr txBox="1">
            <a:spLocks/>
          </p:cNvSpPr>
          <p:nvPr/>
        </p:nvSpPr>
        <p:spPr>
          <a:xfrm>
            <a:off x="517869" y="844894"/>
            <a:ext cx="5520806" cy="3967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/>
              <a:t>Filtrage avancé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21A2058-A2AD-A7C2-8552-D7D181E7EFAA}"/>
              </a:ext>
            </a:extLst>
          </p:cNvPr>
          <p:cNvCxnSpPr/>
          <p:nvPr/>
        </p:nvCxnSpPr>
        <p:spPr>
          <a:xfrm>
            <a:off x="517869" y="2695663"/>
            <a:ext cx="394507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A2AD55C-3BAC-B6E3-7956-D02F1725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6</a:t>
            </a:fld>
            <a:endParaRPr lang="en-US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EBFDE378-F901-FE59-B41D-5D57E0BA4D77}"/>
              </a:ext>
            </a:extLst>
          </p:cNvPr>
          <p:cNvSpPr/>
          <p:nvPr/>
        </p:nvSpPr>
        <p:spPr>
          <a:xfrm>
            <a:off x="133502" y="5234730"/>
            <a:ext cx="250865" cy="146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A597327A-7409-8285-722E-E96C2638C050}"/>
              </a:ext>
            </a:extLst>
          </p:cNvPr>
          <p:cNvSpPr/>
          <p:nvPr/>
        </p:nvSpPr>
        <p:spPr>
          <a:xfrm>
            <a:off x="5026103" y="3070371"/>
            <a:ext cx="376314" cy="251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EB7056A-8AC0-7C5E-CD4A-05F098483DAD}"/>
              </a:ext>
            </a:extLst>
          </p:cNvPr>
          <p:cNvCxnSpPr/>
          <p:nvPr/>
        </p:nvCxnSpPr>
        <p:spPr>
          <a:xfrm>
            <a:off x="517869" y="2560041"/>
            <a:ext cx="394507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1680BB9-0BC3-EB66-78DA-7569C1AFA2FD}"/>
              </a:ext>
            </a:extLst>
          </p:cNvPr>
          <p:cNvCxnSpPr/>
          <p:nvPr/>
        </p:nvCxnSpPr>
        <p:spPr>
          <a:xfrm>
            <a:off x="517869" y="5605245"/>
            <a:ext cx="394507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06F388F2-A2CD-DB9C-D58E-45C261CC9B68}"/>
              </a:ext>
            </a:extLst>
          </p:cNvPr>
          <p:cNvSpPr/>
          <p:nvPr/>
        </p:nvSpPr>
        <p:spPr>
          <a:xfrm>
            <a:off x="140764" y="4630980"/>
            <a:ext cx="250865" cy="1466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D8ACF554-CACA-02F9-1523-2B42E0FBDDFB}"/>
              </a:ext>
            </a:extLst>
          </p:cNvPr>
          <p:cNvSpPr/>
          <p:nvPr/>
        </p:nvSpPr>
        <p:spPr>
          <a:xfrm>
            <a:off x="5027454" y="4164523"/>
            <a:ext cx="376314" cy="2516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338085D8-4BB2-22DF-2B66-06DE108E7EF8}"/>
              </a:ext>
            </a:extLst>
          </p:cNvPr>
          <p:cNvSpPr/>
          <p:nvPr/>
        </p:nvSpPr>
        <p:spPr>
          <a:xfrm>
            <a:off x="5026103" y="5479410"/>
            <a:ext cx="376314" cy="25166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5D9C8D95-3012-0137-B53A-36A46E4C5AF4}"/>
              </a:ext>
            </a:extLst>
          </p:cNvPr>
          <p:cNvSpPr/>
          <p:nvPr/>
        </p:nvSpPr>
        <p:spPr>
          <a:xfrm>
            <a:off x="133501" y="4932156"/>
            <a:ext cx="250865" cy="14663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451AEB16-743E-0957-3D05-A87E6489323A}"/>
              </a:ext>
            </a:extLst>
          </p:cNvPr>
          <p:cNvCxnSpPr/>
          <p:nvPr/>
        </p:nvCxnSpPr>
        <p:spPr>
          <a:xfrm>
            <a:off x="517869" y="4834856"/>
            <a:ext cx="394507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102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4CD76622-C98B-52CA-5576-81F2E5E63549}"/>
              </a:ext>
            </a:extLst>
          </p:cNvPr>
          <p:cNvSpPr txBox="1">
            <a:spLocks/>
          </p:cNvSpPr>
          <p:nvPr/>
        </p:nvSpPr>
        <p:spPr>
          <a:xfrm>
            <a:off x="517868" y="844894"/>
            <a:ext cx="10136879" cy="3967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/>
              <a:t>Consommations et émissions par type d’activité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275DF5C-A487-4952-0D45-548AC0B464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75"/>
          <a:stretch/>
        </p:blipFill>
        <p:spPr>
          <a:xfrm>
            <a:off x="517868" y="1459685"/>
            <a:ext cx="10466688" cy="5234028"/>
          </a:xfrm>
          <a:prstGeom prst="rect">
            <a:avLst/>
          </a:prstGeom>
        </p:spPr>
      </p:pic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A98C450C-9DF1-2E40-F73E-44A30FE0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4CD76622-C98B-52CA-5576-81F2E5E63549}"/>
              </a:ext>
            </a:extLst>
          </p:cNvPr>
          <p:cNvSpPr txBox="1">
            <a:spLocks/>
          </p:cNvSpPr>
          <p:nvPr/>
        </p:nvSpPr>
        <p:spPr>
          <a:xfrm>
            <a:off x="517868" y="844894"/>
            <a:ext cx="10136879" cy="3967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/>
              <a:t>Distributions des variables cibles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B0762AC-546C-E9D4-C4C8-6503C4BC8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8" y="1400411"/>
            <a:ext cx="8466741" cy="397312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7F0FE98-E437-6CA6-ECB2-0AD92976B250}"/>
              </a:ext>
            </a:extLst>
          </p:cNvPr>
          <p:cNvSpPr txBox="1"/>
          <p:nvPr/>
        </p:nvSpPr>
        <p:spPr>
          <a:xfrm>
            <a:off x="788654" y="5643774"/>
            <a:ext cx="1084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Distributions fortement biaisées à gauche (beaucoup de petits bâtiments)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4BDBE95-921A-ABAE-ED1E-6A1A6F16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33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94C5C1-882D-D67F-FFB5-5E356CC5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942092"/>
          </a:xfrm>
        </p:spPr>
        <p:txBody>
          <a:bodyPr>
            <a:norm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5FA17C-EE3B-910F-0530-A7970D47C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237043"/>
            <a:ext cx="5187192" cy="3951821"/>
          </a:xfrm>
        </p:spPr>
        <p:txBody>
          <a:bodyPr>
            <a:norm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Sommaire</a:t>
            </a:r>
          </a:p>
          <a:p>
            <a:r>
              <a:rPr lang="fr-FR" dirty="0"/>
              <a:t>Exploration du </a:t>
            </a:r>
            <a:r>
              <a:rPr lang="fr-FR" dirty="0" err="1"/>
              <a:t>dataset</a:t>
            </a:r>
            <a:endParaRPr lang="fr-FR" dirty="0"/>
          </a:p>
          <a:p>
            <a:r>
              <a:rPr lang="fr-FR" b="1" dirty="0" err="1"/>
              <a:t>Feature</a:t>
            </a:r>
            <a:r>
              <a:rPr lang="fr-FR" b="1" dirty="0"/>
              <a:t> engineering</a:t>
            </a:r>
          </a:p>
          <a:p>
            <a:r>
              <a:rPr lang="fr-FR" dirty="0"/>
              <a:t>Modèles de consommation énergétique</a:t>
            </a:r>
          </a:p>
          <a:p>
            <a:r>
              <a:rPr lang="fr-FR" dirty="0"/>
              <a:t>Modèles d’émissions de gaz à effet de serre</a:t>
            </a:r>
          </a:p>
          <a:p>
            <a:r>
              <a:rPr lang="fr-FR" dirty="0"/>
              <a:t>ENERGY STAR Score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EC359C-EB7B-5188-1360-540C8FB7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5392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1262</Words>
  <Application>Microsoft Office PowerPoint</Application>
  <PresentationFormat>Grand écran</PresentationFormat>
  <Paragraphs>244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7" baseType="lpstr">
      <vt:lpstr>Arial</vt:lpstr>
      <vt:lpstr>Bierstadt</vt:lpstr>
      <vt:lpstr>Calibri</vt:lpstr>
      <vt:lpstr>GestaltVTI</vt:lpstr>
      <vt:lpstr>Seattle 2050 Energy and GHG predictions</vt:lpstr>
      <vt:lpstr>Introduction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Sommaire</vt:lpstr>
      <vt:lpstr>Présentation PowerPoint</vt:lpstr>
      <vt:lpstr>Présentation PowerPoint</vt:lpstr>
      <vt:lpstr>Présentation PowerPoint</vt:lpstr>
      <vt:lpstr>Sommaire</vt:lpstr>
      <vt:lpstr>Présentation PowerPoint</vt:lpstr>
      <vt:lpstr>Présentation PowerPoint</vt:lpstr>
      <vt:lpstr>Présentation PowerPoint</vt:lpstr>
      <vt:lpstr>Sommaire</vt:lpstr>
      <vt:lpstr>Présentation PowerPoint</vt:lpstr>
      <vt:lpstr>Présentation PowerPoint</vt:lpstr>
      <vt:lpstr>Sommaire</vt:lpstr>
      <vt:lpstr>Conclusion</vt:lpstr>
      <vt:lpstr>Annexe – Deuxième soutenance</vt:lpstr>
      <vt:lpstr>Présentation PowerPoint</vt:lpstr>
      <vt:lpstr>Présentation PowerPoint</vt:lpstr>
      <vt:lpstr>Présentation PowerPoint</vt:lpstr>
      <vt:lpstr>Présentation PowerPoint</vt:lpstr>
      <vt:lpstr>Merci pour votre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 2050 Energy and GHG predictions</dc:title>
  <dc:creator>office6145</dc:creator>
  <cp:lastModifiedBy>office6145</cp:lastModifiedBy>
  <cp:revision>4</cp:revision>
  <dcterms:created xsi:type="dcterms:W3CDTF">2022-09-08T07:45:06Z</dcterms:created>
  <dcterms:modified xsi:type="dcterms:W3CDTF">2022-09-16T08:48:11Z</dcterms:modified>
</cp:coreProperties>
</file>