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5"/>
  </p:notesMasterIdLst>
  <p:sldIdLst>
    <p:sldId id="256" r:id="rId2"/>
    <p:sldId id="262" r:id="rId3"/>
    <p:sldId id="257" r:id="rId4"/>
    <p:sldId id="258" r:id="rId5"/>
    <p:sldId id="259" r:id="rId6"/>
    <p:sldId id="263" r:id="rId7"/>
    <p:sldId id="260" r:id="rId8"/>
    <p:sldId id="264" r:id="rId9"/>
    <p:sldId id="265" r:id="rId10"/>
    <p:sldId id="266" r:id="rId11"/>
    <p:sldId id="267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78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>
        <p:scale>
          <a:sx n="72" d="100"/>
          <a:sy n="72" d="100"/>
        </p:scale>
        <p:origin x="2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B4F60-1DBF-4AA0-A1B4-E70ECF1C293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88125D0-9ED7-4781-8148-385D818BF167}">
      <dgm:prSet/>
      <dgm:spPr/>
      <dgm:t>
        <a:bodyPr/>
        <a:lstStyle/>
        <a:p>
          <a:r>
            <a:rPr lang="en-US">
              <a:latin typeface="Adobe Garamond Pro" panose="02020502060506020403" pitchFamily="18" charset="0"/>
            </a:rPr>
            <a:t>Enrolment in lower secondary general, both sexes (number)</a:t>
          </a:r>
        </a:p>
      </dgm:t>
    </dgm:pt>
    <dgm:pt modelId="{5EF20465-6F0F-43BD-B299-17A17446E22E}" type="parTrans" cxnId="{D289F86B-D55E-446F-9E44-509FAFA507ED}">
      <dgm:prSet/>
      <dgm:spPr/>
      <dgm:t>
        <a:bodyPr/>
        <a:lstStyle/>
        <a:p>
          <a:endParaRPr lang="en-US"/>
        </a:p>
      </dgm:t>
    </dgm:pt>
    <dgm:pt modelId="{1888FFA3-1463-472B-BFA6-9BE4597453AE}" type="sibTrans" cxnId="{D289F86B-D55E-446F-9E44-509FAFA507ED}">
      <dgm:prSet/>
      <dgm:spPr/>
      <dgm:t>
        <a:bodyPr/>
        <a:lstStyle/>
        <a:p>
          <a:endParaRPr lang="en-US"/>
        </a:p>
      </dgm:t>
    </dgm:pt>
    <dgm:pt modelId="{14F9A61D-3EF4-461A-ADA9-F89282BE2673}">
      <dgm:prSet/>
      <dgm:spPr/>
      <dgm:t>
        <a:bodyPr/>
        <a:lstStyle/>
        <a:p>
          <a:r>
            <a:rPr lang="en-US" dirty="0">
              <a:latin typeface="Adobe Garamond Pro" panose="02020502060506020403" pitchFamily="18" charset="0"/>
            </a:rPr>
            <a:t>Enrolment in upper secondary general, both sexes (number)</a:t>
          </a:r>
        </a:p>
      </dgm:t>
    </dgm:pt>
    <dgm:pt modelId="{9482FA74-C24D-4535-A908-4DCDB6A2D2D9}" type="parTrans" cxnId="{C6B18381-48E6-4E58-A055-E6247A397200}">
      <dgm:prSet/>
      <dgm:spPr/>
      <dgm:t>
        <a:bodyPr/>
        <a:lstStyle/>
        <a:p>
          <a:endParaRPr lang="en-US"/>
        </a:p>
      </dgm:t>
    </dgm:pt>
    <dgm:pt modelId="{89B7CBD7-AA0C-43D8-9F4C-741C1EB09FA5}" type="sibTrans" cxnId="{C6B18381-48E6-4E58-A055-E6247A397200}">
      <dgm:prSet/>
      <dgm:spPr/>
      <dgm:t>
        <a:bodyPr/>
        <a:lstStyle/>
        <a:p>
          <a:endParaRPr lang="en-US"/>
        </a:p>
      </dgm:t>
    </dgm:pt>
    <dgm:pt modelId="{CC53AD5A-4FF5-4F30-BF56-2F011C4552EB}">
      <dgm:prSet/>
      <dgm:spPr/>
      <dgm:t>
        <a:bodyPr/>
        <a:lstStyle/>
        <a:p>
          <a:r>
            <a:rPr lang="en-US">
              <a:latin typeface="Adobe Garamond Pro" panose="02020502060506020403" pitchFamily="18" charset="0"/>
            </a:rPr>
            <a:t>Enrolment in tertiary education, all programmes, both sexes (number)</a:t>
          </a:r>
        </a:p>
      </dgm:t>
    </dgm:pt>
    <dgm:pt modelId="{910F8E9E-E5A3-4B47-A771-EB9841536629}" type="parTrans" cxnId="{6DCF2E8E-1895-43B6-A081-A64A934BA98E}">
      <dgm:prSet/>
      <dgm:spPr/>
      <dgm:t>
        <a:bodyPr/>
        <a:lstStyle/>
        <a:p>
          <a:endParaRPr lang="en-US"/>
        </a:p>
      </dgm:t>
    </dgm:pt>
    <dgm:pt modelId="{4033BED8-5B5F-4B1D-8B4B-9D3AC2808E44}" type="sibTrans" cxnId="{6DCF2E8E-1895-43B6-A081-A64A934BA98E}">
      <dgm:prSet/>
      <dgm:spPr/>
      <dgm:t>
        <a:bodyPr/>
        <a:lstStyle/>
        <a:p>
          <a:endParaRPr lang="en-US"/>
        </a:p>
      </dgm:t>
    </dgm:pt>
    <dgm:pt modelId="{9F84CDE4-44E1-43F2-B19A-3E38BFAAB5F2}">
      <dgm:prSet/>
      <dgm:spPr/>
      <dgm:t>
        <a:bodyPr/>
        <a:lstStyle/>
        <a:p>
          <a:r>
            <a:rPr lang="en-US">
              <a:latin typeface="Adobe Garamond Pro" panose="02020502060506020403" pitchFamily="18" charset="0"/>
            </a:rPr>
            <a:t>Government expenditure on education as % of GDP (%)</a:t>
          </a:r>
        </a:p>
      </dgm:t>
    </dgm:pt>
    <dgm:pt modelId="{4AD2498D-D070-4D35-97E9-E5E8FA24EC23}" type="parTrans" cxnId="{6B50EC7E-8F4D-4C7F-BF50-D8B0CD29FE58}">
      <dgm:prSet/>
      <dgm:spPr/>
      <dgm:t>
        <a:bodyPr/>
        <a:lstStyle/>
        <a:p>
          <a:endParaRPr lang="en-US"/>
        </a:p>
      </dgm:t>
    </dgm:pt>
    <dgm:pt modelId="{DAC62335-2C27-4B69-9D66-671371123825}" type="sibTrans" cxnId="{6B50EC7E-8F4D-4C7F-BF50-D8B0CD29FE58}">
      <dgm:prSet/>
      <dgm:spPr/>
      <dgm:t>
        <a:bodyPr/>
        <a:lstStyle/>
        <a:p>
          <a:endParaRPr lang="en-US"/>
        </a:p>
      </dgm:t>
    </dgm:pt>
    <dgm:pt modelId="{2BACF523-EECB-4F3D-8E68-3DAF4403F9B1}">
      <dgm:prSet/>
      <dgm:spPr/>
      <dgm:t>
        <a:bodyPr/>
        <a:lstStyle/>
        <a:p>
          <a:r>
            <a:rPr lang="en-US">
              <a:latin typeface="Adobe Garamond Pro" panose="02020502060506020403" pitchFamily="18" charset="0"/>
            </a:rPr>
            <a:t>Internet users (per 100 people)</a:t>
          </a:r>
        </a:p>
      </dgm:t>
    </dgm:pt>
    <dgm:pt modelId="{90769C39-6353-47A1-A2CF-588EE8951D34}" type="parTrans" cxnId="{B6C5CA67-3351-4157-9D85-5CD3ACFAE9CB}">
      <dgm:prSet/>
      <dgm:spPr/>
      <dgm:t>
        <a:bodyPr/>
        <a:lstStyle/>
        <a:p>
          <a:endParaRPr lang="en-US"/>
        </a:p>
      </dgm:t>
    </dgm:pt>
    <dgm:pt modelId="{7BE3B1DE-5C98-43E8-8F2C-5BC7D3B76D5D}" type="sibTrans" cxnId="{B6C5CA67-3351-4157-9D85-5CD3ACFAE9CB}">
      <dgm:prSet/>
      <dgm:spPr/>
      <dgm:t>
        <a:bodyPr/>
        <a:lstStyle/>
        <a:p>
          <a:endParaRPr lang="en-US"/>
        </a:p>
      </dgm:t>
    </dgm:pt>
    <dgm:pt modelId="{84A5F297-AA79-4A69-8434-F9A83BF05BBF}">
      <dgm:prSet/>
      <dgm:spPr/>
      <dgm:t>
        <a:bodyPr/>
        <a:lstStyle/>
        <a:p>
          <a:r>
            <a:rPr lang="en-US">
              <a:latin typeface="Adobe Garamond Pro" panose="02020502060506020403" pitchFamily="18" charset="0"/>
            </a:rPr>
            <a:t>GDP per capita (constant 2005 US$)</a:t>
          </a:r>
        </a:p>
      </dgm:t>
    </dgm:pt>
    <dgm:pt modelId="{B8E686FC-78CC-4817-ABB2-E48A822651B8}" type="parTrans" cxnId="{F0602C9C-F5E4-4397-ADF3-099B3B23493F}">
      <dgm:prSet/>
      <dgm:spPr/>
      <dgm:t>
        <a:bodyPr/>
        <a:lstStyle/>
        <a:p>
          <a:endParaRPr lang="en-US"/>
        </a:p>
      </dgm:t>
    </dgm:pt>
    <dgm:pt modelId="{11564DC0-FD3B-40BD-977C-D30474A3A6E0}" type="sibTrans" cxnId="{F0602C9C-F5E4-4397-ADF3-099B3B23493F}">
      <dgm:prSet/>
      <dgm:spPr/>
      <dgm:t>
        <a:bodyPr/>
        <a:lstStyle/>
        <a:p>
          <a:endParaRPr lang="en-US"/>
        </a:p>
      </dgm:t>
    </dgm:pt>
    <dgm:pt modelId="{4B309D9C-DEE6-45D5-AA32-7CEF1663CAE6}" type="pres">
      <dgm:prSet presAssocID="{904B4F60-1DBF-4AA0-A1B4-E70ECF1C2930}" presName="vert0" presStyleCnt="0">
        <dgm:presLayoutVars>
          <dgm:dir/>
          <dgm:animOne val="branch"/>
          <dgm:animLvl val="lvl"/>
        </dgm:presLayoutVars>
      </dgm:prSet>
      <dgm:spPr/>
    </dgm:pt>
    <dgm:pt modelId="{EA3D8B8D-2FD6-4E57-95B6-A4D9E717D969}" type="pres">
      <dgm:prSet presAssocID="{588125D0-9ED7-4781-8148-385D818BF167}" presName="thickLine" presStyleLbl="alignNode1" presStyleIdx="0" presStyleCnt="6"/>
      <dgm:spPr/>
    </dgm:pt>
    <dgm:pt modelId="{3BAF6B5A-7ABC-4DB1-ADB8-2DEE5959A312}" type="pres">
      <dgm:prSet presAssocID="{588125D0-9ED7-4781-8148-385D818BF167}" presName="horz1" presStyleCnt="0"/>
      <dgm:spPr/>
    </dgm:pt>
    <dgm:pt modelId="{AFC181B7-B297-461A-8673-C4919773F931}" type="pres">
      <dgm:prSet presAssocID="{588125D0-9ED7-4781-8148-385D818BF167}" presName="tx1" presStyleLbl="revTx" presStyleIdx="0" presStyleCnt="6"/>
      <dgm:spPr/>
    </dgm:pt>
    <dgm:pt modelId="{FFF3F047-E4E7-4537-B9AE-FC244B65111C}" type="pres">
      <dgm:prSet presAssocID="{588125D0-9ED7-4781-8148-385D818BF167}" presName="vert1" presStyleCnt="0"/>
      <dgm:spPr/>
    </dgm:pt>
    <dgm:pt modelId="{8FFF5766-73CA-4416-832E-2F552D0E2C2F}" type="pres">
      <dgm:prSet presAssocID="{14F9A61D-3EF4-461A-ADA9-F89282BE2673}" presName="thickLine" presStyleLbl="alignNode1" presStyleIdx="1" presStyleCnt="6"/>
      <dgm:spPr/>
    </dgm:pt>
    <dgm:pt modelId="{89CA6D65-EE7E-47CD-8143-484A8E69F5AA}" type="pres">
      <dgm:prSet presAssocID="{14F9A61D-3EF4-461A-ADA9-F89282BE2673}" presName="horz1" presStyleCnt="0"/>
      <dgm:spPr/>
    </dgm:pt>
    <dgm:pt modelId="{1C39B043-EB91-48E4-9AA8-81F9BC3EE8C4}" type="pres">
      <dgm:prSet presAssocID="{14F9A61D-3EF4-461A-ADA9-F89282BE2673}" presName="tx1" presStyleLbl="revTx" presStyleIdx="1" presStyleCnt="6"/>
      <dgm:spPr/>
    </dgm:pt>
    <dgm:pt modelId="{60AE80B4-8122-4720-BEAB-B3FCB9129FD1}" type="pres">
      <dgm:prSet presAssocID="{14F9A61D-3EF4-461A-ADA9-F89282BE2673}" presName="vert1" presStyleCnt="0"/>
      <dgm:spPr/>
    </dgm:pt>
    <dgm:pt modelId="{7653A771-67B1-49F4-8F04-19B20FF628A7}" type="pres">
      <dgm:prSet presAssocID="{CC53AD5A-4FF5-4F30-BF56-2F011C4552EB}" presName="thickLine" presStyleLbl="alignNode1" presStyleIdx="2" presStyleCnt="6"/>
      <dgm:spPr/>
    </dgm:pt>
    <dgm:pt modelId="{CFFC2EE1-5DDD-4693-9760-45F420E52AEB}" type="pres">
      <dgm:prSet presAssocID="{CC53AD5A-4FF5-4F30-BF56-2F011C4552EB}" presName="horz1" presStyleCnt="0"/>
      <dgm:spPr/>
    </dgm:pt>
    <dgm:pt modelId="{ABA5B037-575F-429D-B697-8BEE07F572ED}" type="pres">
      <dgm:prSet presAssocID="{CC53AD5A-4FF5-4F30-BF56-2F011C4552EB}" presName="tx1" presStyleLbl="revTx" presStyleIdx="2" presStyleCnt="6"/>
      <dgm:spPr/>
    </dgm:pt>
    <dgm:pt modelId="{5327DCF2-B179-4C87-A4AF-7C330076BA3B}" type="pres">
      <dgm:prSet presAssocID="{CC53AD5A-4FF5-4F30-BF56-2F011C4552EB}" presName="vert1" presStyleCnt="0"/>
      <dgm:spPr/>
    </dgm:pt>
    <dgm:pt modelId="{9BDB33DC-6EC6-4F38-B7E0-A42A333E20C3}" type="pres">
      <dgm:prSet presAssocID="{9F84CDE4-44E1-43F2-B19A-3E38BFAAB5F2}" presName="thickLine" presStyleLbl="alignNode1" presStyleIdx="3" presStyleCnt="6"/>
      <dgm:spPr/>
    </dgm:pt>
    <dgm:pt modelId="{2703B789-ECD7-414D-A168-BBA2F1BF76E6}" type="pres">
      <dgm:prSet presAssocID="{9F84CDE4-44E1-43F2-B19A-3E38BFAAB5F2}" presName="horz1" presStyleCnt="0"/>
      <dgm:spPr/>
    </dgm:pt>
    <dgm:pt modelId="{F23DB365-5CC3-4CFE-AD73-1485787395E5}" type="pres">
      <dgm:prSet presAssocID="{9F84CDE4-44E1-43F2-B19A-3E38BFAAB5F2}" presName="tx1" presStyleLbl="revTx" presStyleIdx="3" presStyleCnt="6"/>
      <dgm:spPr/>
    </dgm:pt>
    <dgm:pt modelId="{4F572D14-621D-4590-9DA1-74FE3101300A}" type="pres">
      <dgm:prSet presAssocID="{9F84CDE4-44E1-43F2-B19A-3E38BFAAB5F2}" presName="vert1" presStyleCnt="0"/>
      <dgm:spPr/>
    </dgm:pt>
    <dgm:pt modelId="{0BFD2B63-CE66-4EDD-ABEF-F54DA0856BC5}" type="pres">
      <dgm:prSet presAssocID="{2BACF523-EECB-4F3D-8E68-3DAF4403F9B1}" presName="thickLine" presStyleLbl="alignNode1" presStyleIdx="4" presStyleCnt="6"/>
      <dgm:spPr/>
    </dgm:pt>
    <dgm:pt modelId="{9B570359-37AB-4A44-83EB-89DD9F98F889}" type="pres">
      <dgm:prSet presAssocID="{2BACF523-EECB-4F3D-8E68-3DAF4403F9B1}" presName="horz1" presStyleCnt="0"/>
      <dgm:spPr/>
    </dgm:pt>
    <dgm:pt modelId="{8621A559-5BEE-4480-AD63-6750C01D2E85}" type="pres">
      <dgm:prSet presAssocID="{2BACF523-EECB-4F3D-8E68-3DAF4403F9B1}" presName="tx1" presStyleLbl="revTx" presStyleIdx="4" presStyleCnt="6"/>
      <dgm:spPr/>
    </dgm:pt>
    <dgm:pt modelId="{03CD1E3D-6B54-45E9-AB3C-7133F02B2295}" type="pres">
      <dgm:prSet presAssocID="{2BACF523-EECB-4F3D-8E68-3DAF4403F9B1}" presName="vert1" presStyleCnt="0"/>
      <dgm:spPr/>
    </dgm:pt>
    <dgm:pt modelId="{A54870E3-98A7-4EBE-B411-90B3AA09B44B}" type="pres">
      <dgm:prSet presAssocID="{84A5F297-AA79-4A69-8434-F9A83BF05BBF}" presName="thickLine" presStyleLbl="alignNode1" presStyleIdx="5" presStyleCnt="6"/>
      <dgm:spPr/>
    </dgm:pt>
    <dgm:pt modelId="{A088CE27-2E37-4B59-9AC5-4298D8B6F8B3}" type="pres">
      <dgm:prSet presAssocID="{84A5F297-AA79-4A69-8434-F9A83BF05BBF}" presName="horz1" presStyleCnt="0"/>
      <dgm:spPr/>
    </dgm:pt>
    <dgm:pt modelId="{ED1FCF44-5E42-4A8A-B40D-E9F89C3A1171}" type="pres">
      <dgm:prSet presAssocID="{84A5F297-AA79-4A69-8434-F9A83BF05BBF}" presName="tx1" presStyleLbl="revTx" presStyleIdx="5" presStyleCnt="6"/>
      <dgm:spPr/>
    </dgm:pt>
    <dgm:pt modelId="{20DC0CB3-C899-461A-8156-824B0E29D1C5}" type="pres">
      <dgm:prSet presAssocID="{84A5F297-AA79-4A69-8434-F9A83BF05BBF}" presName="vert1" presStyleCnt="0"/>
      <dgm:spPr/>
    </dgm:pt>
  </dgm:ptLst>
  <dgm:cxnLst>
    <dgm:cxn modelId="{0272CF3A-0CB5-46A9-8501-782D9A840136}" type="presOf" srcId="{9F84CDE4-44E1-43F2-B19A-3E38BFAAB5F2}" destId="{F23DB365-5CC3-4CFE-AD73-1485787395E5}" srcOrd="0" destOrd="0" presId="urn:microsoft.com/office/officeart/2008/layout/LinedList"/>
    <dgm:cxn modelId="{B6C5CA67-3351-4157-9D85-5CD3ACFAE9CB}" srcId="{904B4F60-1DBF-4AA0-A1B4-E70ECF1C2930}" destId="{2BACF523-EECB-4F3D-8E68-3DAF4403F9B1}" srcOrd="4" destOrd="0" parTransId="{90769C39-6353-47A1-A2CF-588EE8951D34}" sibTransId="{7BE3B1DE-5C98-43E8-8F2C-5BC7D3B76D5D}"/>
    <dgm:cxn modelId="{D289F86B-D55E-446F-9E44-509FAFA507ED}" srcId="{904B4F60-1DBF-4AA0-A1B4-E70ECF1C2930}" destId="{588125D0-9ED7-4781-8148-385D818BF167}" srcOrd="0" destOrd="0" parTransId="{5EF20465-6F0F-43BD-B299-17A17446E22E}" sibTransId="{1888FFA3-1463-472B-BFA6-9BE4597453AE}"/>
    <dgm:cxn modelId="{6B50EC7E-8F4D-4C7F-BF50-D8B0CD29FE58}" srcId="{904B4F60-1DBF-4AA0-A1B4-E70ECF1C2930}" destId="{9F84CDE4-44E1-43F2-B19A-3E38BFAAB5F2}" srcOrd="3" destOrd="0" parTransId="{4AD2498D-D070-4D35-97E9-E5E8FA24EC23}" sibTransId="{DAC62335-2C27-4B69-9D66-671371123825}"/>
    <dgm:cxn modelId="{C6B18381-48E6-4E58-A055-E6247A397200}" srcId="{904B4F60-1DBF-4AA0-A1B4-E70ECF1C2930}" destId="{14F9A61D-3EF4-461A-ADA9-F89282BE2673}" srcOrd="1" destOrd="0" parTransId="{9482FA74-C24D-4535-A908-4DCDB6A2D2D9}" sibTransId="{89B7CBD7-AA0C-43D8-9F4C-741C1EB09FA5}"/>
    <dgm:cxn modelId="{6DCF2E8E-1895-43B6-A081-A64A934BA98E}" srcId="{904B4F60-1DBF-4AA0-A1B4-E70ECF1C2930}" destId="{CC53AD5A-4FF5-4F30-BF56-2F011C4552EB}" srcOrd="2" destOrd="0" parTransId="{910F8E9E-E5A3-4B47-A771-EB9841536629}" sibTransId="{4033BED8-5B5F-4B1D-8B4B-9D3AC2808E44}"/>
    <dgm:cxn modelId="{8309FA99-DA40-449A-B29E-4EDF5CD0F048}" type="presOf" srcId="{904B4F60-1DBF-4AA0-A1B4-E70ECF1C2930}" destId="{4B309D9C-DEE6-45D5-AA32-7CEF1663CAE6}" srcOrd="0" destOrd="0" presId="urn:microsoft.com/office/officeart/2008/layout/LinedList"/>
    <dgm:cxn modelId="{F0602C9C-F5E4-4397-ADF3-099B3B23493F}" srcId="{904B4F60-1DBF-4AA0-A1B4-E70ECF1C2930}" destId="{84A5F297-AA79-4A69-8434-F9A83BF05BBF}" srcOrd="5" destOrd="0" parTransId="{B8E686FC-78CC-4817-ABB2-E48A822651B8}" sibTransId="{11564DC0-FD3B-40BD-977C-D30474A3A6E0}"/>
    <dgm:cxn modelId="{793EA7A3-6D60-4AC5-8709-65A15F390B1D}" type="presOf" srcId="{14F9A61D-3EF4-461A-ADA9-F89282BE2673}" destId="{1C39B043-EB91-48E4-9AA8-81F9BC3EE8C4}" srcOrd="0" destOrd="0" presId="urn:microsoft.com/office/officeart/2008/layout/LinedList"/>
    <dgm:cxn modelId="{973E0CAE-1B9A-4EB4-A4D7-A4D0049BA743}" type="presOf" srcId="{2BACF523-EECB-4F3D-8E68-3DAF4403F9B1}" destId="{8621A559-5BEE-4480-AD63-6750C01D2E85}" srcOrd="0" destOrd="0" presId="urn:microsoft.com/office/officeart/2008/layout/LinedList"/>
    <dgm:cxn modelId="{C740F1D3-E718-4735-9CB8-D4C1BF4752F8}" type="presOf" srcId="{84A5F297-AA79-4A69-8434-F9A83BF05BBF}" destId="{ED1FCF44-5E42-4A8A-B40D-E9F89C3A1171}" srcOrd="0" destOrd="0" presId="urn:microsoft.com/office/officeart/2008/layout/LinedList"/>
    <dgm:cxn modelId="{F2E396EC-6F13-47C2-8DF8-D650E7D85F5D}" type="presOf" srcId="{CC53AD5A-4FF5-4F30-BF56-2F011C4552EB}" destId="{ABA5B037-575F-429D-B697-8BEE07F572ED}" srcOrd="0" destOrd="0" presId="urn:microsoft.com/office/officeart/2008/layout/LinedList"/>
    <dgm:cxn modelId="{3BD932EE-598F-4647-AA5E-29471AE625E7}" type="presOf" srcId="{588125D0-9ED7-4781-8148-385D818BF167}" destId="{AFC181B7-B297-461A-8673-C4919773F931}" srcOrd="0" destOrd="0" presId="urn:microsoft.com/office/officeart/2008/layout/LinedList"/>
    <dgm:cxn modelId="{04FE1FC5-6B03-4547-9BBE-A86F396059BB}" type="presParOf" srcId="{4B309D9C-DEE6-45D5-AA32-7CEF1663CAE6}" destId="{EA3D8B8D-2FD6-4E57-95B6-A4D9E717D969}" srcOrd="0" destOrd="0" presId="urn:microsoft.com/office/officeart/2008/layout/LinedList"/>
    <dgm:cxn modelId="{02EE300E-E192-42EA-8198-FE4E97997719}" type="presParOf" srcId="{4B309D9C-DEE6-45D5-AA32-7CEF1663CAE6}" destId="{3BAF6B5A-7ABC-4DB1-ADB8-2DEE5959A312}" srcOrd="1" destOrd="0" presId="urn:microsoft.com/office/officeart/2008/layout/LinedList"/>
    <dgm:cxn modelId="{8D5FC34A-9B8E-42B2-8E84-B47A7713F38F}" type="presParOf" srcId="{3BAF6B5A-7ABC-4DB1-ADB8-2DEE5959A312}" destId="{AFC181B7-B297-461A-8673-C4919773F931}" srcOrd="0" destOrd="0" presId="urn:microsoft.com/office/officeart/2008/layout/LinedList"/>
    <dgm:cxn modelId="{A8B1C65F-78BF-43AF-9718-C59391E83B37}" type="presParOf" srcId="{3BAF6B5A-7ABC-4DB1-ADB8-2DEE5959A312}" destId="{FFF3F047-E4E7-4537-B9AE-FC244B65111C}" srcOrd="1" destOrd="0" presId="urn:microsoft.com/office/officeart/2008/layout/LinedList"/>
    <dgm:cxn modelId="{11E00438-AB8F-49F0-A2BD-5F6657E4E3E9}" type="presParOf" srcId="{4B309D9C-DEE6-45D5-AA32-7CEF1663CAE6}" destId="{8FFF5766-73CA-4416-832E-2F552D0E2C2F}" srcOrd="2" destOrd="0" presId="urn:microsoft.com/office/officeart/2008/layout/LinedList"/>
    <dgm:cxn modelId="{D39FBE8F-62E2-4E7C-A8AA-63855A95D958}" type="presParOf" srcId="{4B309D9C-DEE6-45D5-AA32-7CEF1663CAE6}" destId="{89CA6D65-EE7E-47CD-8143-484A8E69F5AA}" srcOrd="3" destOrd="0" presId="urn:microsoft.com/office/officeart/2008/layout/LinedList"/>
    <dgm:cxn modelId="{210E7599-3FE5-48F0-A9AF-7DB736D7E7AC}" type="presParOf" srcId="{89CA6D65-EE7E-47CD-8143-484A8E69F5AA}" destId="{1C39B043-EB91-48E4-9AA8-81F9BC3EE8C4}" srcOrd="0" destOrd="0" presId="urn:microsoft.com/office/officeart/2008/layout/LinedList"/>
    <dgm:cxn modelId="{B19911BF-D986-4C66-A31D-BE1270ADEDF8}" type="presParOf" srcId="{89CA6D65-EE7E-47CD-8143-484A8E69F5AA}" destId="{60AE80B4-8122-4720-BEAB-B3FCB9129FD1}" srcOrd="1" destOrd="0" presId="urn:microsoft.com/office/officeart/2008/layout/LinedList"/>
    <dgm:cxn modelId="{601626D5-A072-4D3C-93BC-36E4DC8A95C7}" type="presParOf" srcId="{4B309D9C-DEE6-45D5-AA32-7CEF1663CAE6}" destId="{7653A771-67B1-49F4-8F04-19B20FF628A7}" srcOrd="4" destOrd="0" presId="urn:microsoft.com/office/officeart/2008/layout/LinedList"/>
    <dgm:cxn modelId="{C4B2BD3A-E831-44EF-BD4B-5FA4285807C6}" type="presParOf" srcId="{4B309D9C-DEE6-45D5-AA32-7CEF1663CAE6}" destId="{CFFC2EE1-5DDD-4693-9760-45F420E52AEB}" srcOrd="5" destOrd="0" presId="urn:microsoft.com/office/officeart/2008/layout/LinedList"/>
    <dgm:cxn modelId="{F1259554-A161-4CCC-9D3D-7E06F461DD39}" type="presParOf" srcId="{CFFC2EE1-5DDD-4693-9760-45F420E52AEB}" destId="{ABA5B037-575F-429D-B697-8BEE07F572ED}" srcOrd="0" destOrd="0" presId="urn:microsoft.com/office/officeart/2008/layout/LinedList"/>
    <dgm:cxn modelId="{03E1D3B5-BBD7-479A-AAFC-21B6EADD2707}" type="presParOf" srcId="{CFFC2EE1-5DDD-4693-9760-45F420E52AEB}" destId="{5327DCF2-B179-4C87-A4AF-7C330076BA3B}" srcOrd="1" destOrd="0" presId="urn:microsoft.com/office/officeart/2008/layout/LinedList"/>
    <dgm:cxn modelId="{22DFEDB8-EE3F-4179-9A3E-BE04158CF62F}" type="presParOf" srcId="{4B309D9C-DEE6-45D5-AA32-7CEF1663CAE6}" destId="{9BDB33DC-6EC6-4F38-B7E0-A42A333E20C3}" srcOrd="6" destOrd="0" presId="urn:microsoft.com/office/officeart/2008/layout/LinedList"/>
    <dgm:cxn modelId="{0BF1B7C7-1BCC-4950-AB3A-581921C68B08}" type="presParOf" srcId="{4B309D9C-DEE6-45D5-AA32-7CEF1663CAE6}" destId="{2703B789-ECD7-414D-A168-BBA2F1BF76E6}" srcOrd="7" destOrd="0" presId="urn:microsoft.com/office/officeart/2008/layout/LinedList"/>
    <dgm:cxn modelId="{6B93B3EF-D213-489F-9977-690D223782D7}" type="presParOf" srcId="{2703B789-ECD7-414D-A168-BBA2F1BF76E6}" destId="{F23DB365-5CC3-4CFE-AD73-1485787395E5}" srcOrd="0" destOrd="0" presId="urn:microsoft.com/office/officeart/2008/layout/LinedList"/>
    <dgm:cxn modelId="{04A039D9-DDA8-40A5-A043-D980C918662B}" type="presParOf" srcId="{2703B789-ECD7-414D-A168-BBA2F1BF76E6}" destId="{4F572D14-621D-4590-9DA1-74FE3101300A}" srcOrd="1" destOrd="0" presId="urn:microsoft.com/office/officeart/2008/layout/LinedList"/>
    <dgm:cxn modelId="{EB7F6D33-D305-4765-88EF-936C82E25AD1}" type="presParOf" srcId="{4B309D9C-DEE6-45D5-AA32-7CEF1663CAE6}" destId="{0BFD2B63-CE66-4EDD-ABEF-F54DA0856BC5}" srcOrd="8" destOrd="0" presId="urn:microsoft.com/office/officeart/2008/layout/LinedList"/>
    <dgm:cxn modelId="{F70DE70C-D685-460F-A802-D114B1412973}" type="presParOf" srcId="{4B309D9C-DEE6-45D5-AA32-7CEF1663CAE6}" destId="{9B570359-37AB-4A44-83EB-89DD9F98F889}" srcOrd="9" destOrd="0" presId="urn:microsoft.com/office/officeart/2008/layout/LinedList"/>
    <dgm:cxn modelId="{B1A7CB4C-46D9-47AF-B56E-A9E94BF234D8}" type="presParOf" srcId="{9B570359-37AB-4A44-83EB-89DD9F98F889}" destId="{8621A559-5BEE-4480-AD63-6750C01D2E85}" srcOrd="0" destOrd="0" presId="urn:microsoft.com/office/officeart/2008/layout/LinedList"/>
    <dgm:cxn modelId="{C76D4316-45A7-4325-9D88-2CC1AFB8EEEE}" type="presParOf" srcId="{9B570359-37AB-4A44-83EB-89DD9F98F889}" destId="{03CD1E3D-6B54-45E9-AB3C-7133F02B2295}" srcOrd="1" destOrd="0" presId="urn:microsoft.com/office/officeart/2008/layout/LinedList"/>
    <dgm:cxn modelId="{FAB81239-FE7A-47BB-9CED-49549C384629}" type="presParOf" srcId="{4B309D9C-DEE6-45D5-AA32-7CEF1663CAE6}" destId="{A54870E3-98A7-4EBE-B411-90B3AA09B44B}" srcOrd="10" destOrd="0" presId="urn:microsoft.com/office/officeart/2008/layout/LinedList"/>
    <dgm:cxn modelId="{15D27788-B7C5-43A7-A4FB-3DA2999E8DC2}" type="presParOf" srcId="{4B309D9C-DEE6-45D5-AA32-7CEF1663CAE6}" destId="{A088CE27-2E37-4B59-9AC5-4298D8B6F8B3}" srcOrd="11" destOrd="0" presId="urn:microsoft.com/office/officeart/2008/layout/LinedList"/>
    <dgm:cxn modelId="{21A7ECE5-9A56-44DC-89AE-E37323F5E207}" type="presParOf" srcId="{A088CE27-2E37-4B59-9AC5-4298D8B6F8B3}" destId="{ED1FCF44-5E42-4A8A-B40D-E9F89C3A1171}" srcOrd="0" destOrd="0" presId="urn:microsoft.com/office/officeart/2008/layout/LinedList"/>
    <dgm:cxn modelId="{AB3A52B9-C0A6-4810-B1D1-E311EF6224CF}" type="presParOf" srcId="{A088CE27-2E37-4B59-9AC5-4298D8B6F8B3}" destId="{20DC0CB3-C899-461A-8156-824B0E29D1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D8B8D-2FD6-4E57-95B6-A4D9E717D969}">
      <dsp:nvSpPr>
        <dsp:cNvPr id="0" name=""/>
        <dsp:cNvSpPr/>
      </dsp:nvSpPr>
      <dsp:spPr>
        <a:xfrm>
          <a:off x="0" y="2570"/>
          <a:ext cx="65414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181B7-B297-461A-8673-C4919773F931}">
      <dsp:nvSpPr>
        <dsp:cNvPr id="0" name=""/>
        <dsp:cNvSpPr/>
      </dsp:nvSpPr>
      <dsp:spPr>
        <a:xfrm>
          <a:off x="0" y="2570"/>
          <a:ext cx="6541475" cy="8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dobe Garamond Pro" panose="02020502060506020403" pitchFamily="18" charset="0"/>
            </a:rPr>
            <a:t>Enrolment in lower secondary general, both sexes (number)</a:t>
          </a:r>
        </a:p>
      </dsp:txBody>
      <dsp:txXfrm>
        <a:off x="0" y="2570"/>
        <a:ext cx="6541475" cy="876699"/>
      </dsp:txXfrm>
    </dsp:sp>
    <dsp:sp modelId="{8FFF5766-73CA-4416-832E-2F552D0E2C2F}">
      <dsp:nvSpPr>
        <dsp:cNvPr id="0" name=""/>
        <dsp:cNvSpPr/>
      </dsp:nvSpPr>
      <dsp:spPr>
        <a:xfrm>
          <a:off x="0" y="879269"/>
          <a:ext cx="65414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9B043-EB91-48E4-9AA8-81F9BC3EE8C4}">
      <dsp:nvSpPr>
        <dsp:cNvPr id="0" name=""/>
        <dsp:cNvSpPr/>
      </dsp:nvSpPr>
      <dsp:spPr>
        <a:xfrm>
          <a:off x="0" y="879269"/>
          <a:ext cx="6541475" cy="8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dobe Garamond Pro" panose="02020502060506020403" pitchFamily="18" charset="0"/>
            </a:rPr>
            <a:t>Enrolment in upper secondary general, both sexes (number)</a:t>
          </a:r>
        </a:p>
      </dsp:txBody>
      <dsp:txXfrm>
        <a:off x="0" y="879269"/>
        <a:ext cx="6541475" cy="876699"/>
      </dsp:txXfrm>
    </dsp:sp>
    <dsp:sp modelId="{7653A771-67B1-49F4-8F04-19B20FF628A7}">
      <dsp:nvSpPr>
        <dsp:cNvPr id="0" name=""/>
        <dsp:cNvSpPr/>
      </dsp:nvSpPr>
      <dsp:spPr>
        <a:xfrm>
          <a:off x="0" y="1755968"/>
          <a:ext cx="65414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5B037-575F-429D-B697-8BEE07F572ED}">
      <dsp:nvSpPr>
        <dsp:cNvPr id="0" name=""/>
        <dsp:cNvSpPr/>
      </dsp:nvSpPr>
      <dsp:spPr>
        <a:xfrm>
          <a:off x="0" y="1755968"/>
          <a:ext cx="6541475" cy="8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dobe Garamond Pro" panose="02020502060506020403" pitchFamily="18" charset="0"/>
            </a:rPr>
            <a:t>Enrolment in tertiary education, all programmes, both sexes (number)</a:t>
          </a:r>
        </a:p>
      </dsp:txBody>
      <dsp:txXfrm>
        <a:off x="0" y="1755968"/>
        <a:ext cx="6541475" cy="876699"/>
      </dsp:txXfrm>
    </dsp:sp>
    <dsp:sp modelId="{9BDB33DC-6EC6-4F38-B7E0-A42A333E20C3}">
      <dsp:nvSpPr>
        <dsp:cNvPr id="0" name=""/>
        <dsp:cNvSpPr/>
      </dsp:nvSpPr>
      <dsp:spPr>
        <a:xfrm>
          <a:off x="0" y="2632668"/>
          <a:ext cx="65414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DB365-5CC3-4CFE-AD73-1485787395E5}">
      <dsp:nvSpPr>
        <dsp:cNvPr id="0" name=""/>
        <dsp:cNvSpPr/>
      </dsp:nvSpPr>
      <dsp:spPr>
        <a:xfrm>
          <a:off x="0" y="2632668"/>
          <a:ext cx="6541475" cy="8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dobe Garamond Pro" panose="02020502060506020403" pitchFamily="18" charset="0"/>
            </a:rPr>
            <a:t>Government expenditure on education as % of GDP (%)</a:t>
          </a:r>
        </a:p>
      </dsp:txBody>
      <dsp:txXfrm>
        <a:off x="0" y="2632668"/>
        <a:ext cx="6541475" cy="876699"/>
      </dsp:txXfrm>
    </dsp:sp>
    <dsp:sp modelId="{0BFD2B63-CE66-4EDD-ABEF-F54DA0856BC5}">
      <dsp:nvSpPr>
        <dsp:cNvPr id="0" name=""/>
        <dsp:cNvSpPr/>
      </dsp:nvSpPr>
      <dsp:spPr>
        <a:xfrm>
          <a:off x="0" y="3509367"/>
          <a:ext cx="65414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1A559-5BEE-4480-AD63-6750C01D2E85}">
      <dsp:nvSpPr>
        <dsp:cNvPr id="0" name=""/>
        <dsp:cNvSpPr/>
      </dsp:nvSpPr>
      <dsp:spPr>
        <a:xfrm>
          <a:off x="0" y="3509367"/>
          <a:ext cx="6541475" cy="8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dobe Garamond Pro" panose="02020502060506020403" pitchFamily="18" charset="0"/>
            </a:rPr>
            <a:t>Internet users (per 100 people)</a:t>
          </a:r>
        </a:p>
      </dsp:txBody>
      <dsp:txXfrm>
        <a:off x="0" y="3509367"/>
        <a:ext cx="6541475" cy="876699"/>
      </dsp:txXfrm>
    </dsp:sp>
    <dsp:sp modelId="{A54870E3-98A7-4EBE-B411-90B3AA09B44B}">
      <dsp:nvSpPr>
        <dsp:cNvPr id="0" name=""/>
        <dsp:cNvSpPr/>
      </dsp:nvSpPr>
      <dsp:spPr>
        <a:xfrm>
          <a:off x="0" y="4386066"/>
          <a:ext cx="65414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FCF44-5E42-4A8A-B40D-E9F89C3A1171}">
      <dsp:nvSpPr>
        <dsp:cNvPr id="0" name=""/>
        <dsp:cNvSpPr/>
      </dsp:nvSpPr>
      <dsp:spPr>
        <a:xfrm>
          <a:off x="0" y="4386066"/>
          <a:ext cx="6541475" cy="8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dobe Garamond Pro" panose="02020502060506020403" pitchFamily="18" charset="0"/>
            </a:rPr>
            <a:t>GDP per capita (constant 2005 US$)</a:t>
          </a:r>
        </a:p>
      </dsp:txBody>
      <dsp:txXfrm>
        <a:off x="0" y="4386066"/>
        <a:ext cx="6541475" cy="876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694DD-C32F-427E-9B1B-8587D96868F5}" type="datetimeFigureOut">
              <a:rPr lang="fr-FR" smtClean="0"/>
              <a:t>09/06/2022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08D78-AD06-45BF-A4DA-B1011362F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81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830B-E820-42D6-8756-265C9D50B6FA}" type="datetime1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0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0E72-0712-4BF8-9E09-C1C846D94897}" type="datetime1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4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5815-4C4C-4DB8-858E-9FBE2EDBFE68}" type="datetime1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5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8E92-93F3-4950-9194-2952A499DC07}" type="datetime1">
              <a:rPr lang="en-US" smtClean="0"/>
              <a:t>6/9/2022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7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56C1-7B61-4B76-A1A6-D947CFFF10A3}" type="datetime1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AB03-4393-4556-A216-1B8EF6F04FBA}" type="datetime1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7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5ADE-553C-4385-8EEC-FE44DC740CA8}" type="datetime1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1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CFB0-14FF-44AB-8751-F7F6AB6CAD05}" type="datetime1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4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DFCA6-8BC2-455C-A464-D73A7EC3EF3A}" type="datetime1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D24F-48A3-4E23-8BEC-27E9B6E8BB43}" type="datetime1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7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76BB-20FC-4E88-BC79-A0077B542BAE}" type="datetime1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5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B4FA7B93-434D-413B-A723-95D0AC534463}" type="datetime1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3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opics.worldbank.org/education/" TargetMode="External"/><Relationship Id="rId2" Type="http://schemas.openxmlformats.org/officeDocument/2006/relationships/hyperlink" Target="https://datacatalog.worldbank.org/search/dataset/003848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CA3749-DC79-CD86-B4A1-A9F22E7E2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2864898"/>
            <a:ext cx="5645888" cy="2679405"/>
          </a:xfrm>
        </p:spPr>
        <p:txBody>
          <a:bodyPr anchor="t">
            <a:normAutofit fontScale="90000"/>
          </a:bodyPr>
          <a:lstStyle/>
          <a:p>
            <a:pPr algn="l"/>
            <a:r>
              <a:rPr lang="fr-FR" sz="6100" dirty="0"/>
              <a:t>Analyse des systèmes éducatifs</a:t>
            </a:r>
            <a:br>
              <a:rPr lang="fr-FR" sz="6100" dirty="0"/>
            </a:br>
            <a:endParaRPr lang="fr-FR" sz="61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41D079-8FA8-03DC-034B-671B31AE5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5415117"/>
            <a:ext cx="4890977" cy="999460"/>
          </a:xfrm>
        </p:spPr>
        <p:txBody>
          <a:bodyPr anchor="b">
            <a:normAutofit/>
          </a:bodyPr>
          <a:lstStyle/>
          <a:p>
            <a:pPr algn="l"/>
            <a:r>
              <a:rPr lang="fr-FR" dirty="0">
                <a:latin typeface="Adobe Garamond Pro" panose="02020502060506020403" pitchFamily="18" charset="0"/>
              </a:rPr>
              <a:t>G</a:t>
            </a:r>
            <a:r>
              <a:rPr lang="fr-FR" cap="none" dirty="0">
                <a:latin typeface="Adobe Garamond Pro" panose="02020502060506020403" pitchFamily="18" charset="0"/>
              </a:rPr>
              <a:t>régoire MANSIO</a:t>
            </a:r>
            <a:endParaRPr lang="fr-FR" dirty="0">
              <a:latin typeface="Adobe Garamond Pro" panose="020205020605060204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C63E8-6590-2918-0B7B-40976D700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49" r="19398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E736B4BA-F685-CBE5-20EB-497AC8681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69" y="527867"/>
            <a:ext cx="5162550" cy="156210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3EF1B5-3F32-0D27-375D-6F1FDB6B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3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75A5BB70-1673-4097-A7F8-BCF5F4F19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23">
            <a:extLst>
              <a:ext uri="{FF2B5EF4-FFF2-40B4-BE49-F238E27FC236}">
                <a16:creationId xmlns:a16="http://schemas.microsoft.com/office/drawing/2014/main" id="{7AA72C55-67D2-47FE-9C0B-01A954C8B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307196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9784" h="6857998">
                <a:moveTo>
                  <a:pt x="2034528" y="0"/>
                </a:moveTo>
                <a:lnTo>
                  <a:pt x="5839784" y="0"/>
                </a:lnTo>
                <a:lnTo>
                  <a:pt x="5839784" y="6857998"/>
                </a:lnTo>
                <a:lnTo>
                  <a:pt x="0" y="6856093"/>
                </a:lnTo>
                <a:lnTo>
                  <a:pt x="203452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0D5BB4EF-5EEE-6912-D2EB-BCB4D037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08" y="657225"/>
            <a:ext cx="2965938" cy="29213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4.2</a:t>
            </a:r>
            <a:br>
              <a:rPr lang="en-US" sz="3600" dirty="0"/>
            </a:br>
            <a:r>
              <a:rPr lang="en-US" sz="3600" dirty="0"/>
              <a:t>Selection de </a:t>
            </a:r>
            <a:br>
              <a:rPr lang="en-US" sz="3600" dirty="0"/>
            </a:br>
            <a:r>
              <a:rPr lang="en-US" sz="3600" dirty="0"/>
              <a:t>Pays </a:t>
            </a:r>
            <a:br>
              <a:rPr lang="en-US" sz="3600" dirty="0"/>
            </a:br>
            <a:endParaRPr lang="en-US" sz="36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ED23ACC-C318-4DEB-B776-570408C7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20896" y="4496637"/>
            <a:ext cx="3764149" cy="2361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5D9BE15-6B66-4F4C-B41A-B2A4C3049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884066"/>
            <a:ext cx="3140110" cy="49739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 descr="Une image contenant carte&#10;&#10;Description générée automatiquement">
            <a:extLst>
              <a:ext uri="{FF2B5EF4-FFF2-40B4-BE49-F238E27FC236}">
                <a16:creationId xmlns:a16="http://schemas.microsoft.com/office/drawing/2014/main" id="{4A57D2CD-B878-06A5-50B9-3FC950D11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028" y="689883"/>
            <a:ext cx="7733333" cy="550476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620FA36-164D-87B4-2A70-AF4CF466C100}"/>
              </a:ext>
            </a:extLst>
          </p:cNvPr>
          <p:cNvSpPr txBox="1"/>
          <p:nvPr/>
        </p:nvSpPr>
        <p:spPr>
          <a:xfrm>
            <a:off x="668908" y="3669859"/>
            <a:ext cx="231377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/>
              <a:t>67:</a:t>
            </a:r>
          </a:p>
          <a:p>
            <a:r>
              <a:rPr lang="fr-FR" sz="2800" dirty="0"/>
              <a:t>Nombre de pays présélectionnés</a:t>
            </a:r>
            <a:endParaRPr lang="fr-FR" sz="2400" dirty="0"/>
          </a:p>
          <a:p>
            <a:endParaRPr lang="fr-FR" sz="4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8966080-7718-3A26-09EE-5513CEF3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5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AF4425-E73B-3DAF-5F08-3BBB6C4C0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4.3  Selection des </a:t>
            </a:r>
            <a:r>
              <a:rPr lang="en-US" sz="4000" dirty="0" err="1"/>
              <a:t>années</a:t>
            </a:r>
            <a:endParaRPr lang="en-US" sz="40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E038CEC-A12E-CC9C-97AF-29995DF41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905" y="533400"/>
            <a:ext cx="10944190" cy="3721025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DE7A5C7-B832-8434-D615-A91EB9F0E475}"/>
              </a:ext>
            </a:extLst>
          </p:cNvPr>
          <p:cNvCxnSpPr>
            <a:cxnSpLocks/>
          </p:cNvCxnSpPr>
          <p:nvPr/>
        </p:nvCxnSpPr>
        <p:spPr>
          <a:xfrm>
            <a:off x="623905" y="1892107"/>
            <a:ext cx="1090710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39482A-C0D5-1F08-5325-88BD3F8B96DB}"/>
              </a:ext>
            </a:extLst>
          </p:cNvPr>
          <p:cNvSpPr/>
          <p:nvPr/>
        </p:nvSpPr>
        <p:spPr>
          <a:xfrm>
            <a:off x="4499219" y="461224"/>
            <a:ext cx="434452" cy="372102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906D56-2477-3C8E-9E46-26F71E4793C9}"/>
              </a:ext>
            </a:extLst>
          </p:cNvPr>
          <p:cNvSpPr/>
          <p:nvPr/>
        </p:nvSpPr>
        <p:spPr>
          <a:xfrm>
            <a:off x="9223899" y="515806"/>
            <a:ext cx="434452" cy="366644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77116E3-0850-5258-42B9-48DEFAFFA120}"/>
              </a:ext>
            </a:extLst>
          </p:cNvPr>
          <p:cNvSpPr/>
          <p:nvPr/>
        </p:nvSpPr>
        <p:spPr>
          <a:xfrm>
            <a:off x="4057094" y="632532"/>
            <a:ext cx="1313895" cy="3433439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01AAE2C-D918-040F-932B-B2A0B09F6E48}"/>
              </a:ext>
            </a:extLst>
          </p:cNvPr>
          <p:cNvSpPr/>
          <p:nvPr/>
        </p:nvSpPr>
        <p:spPr>
          <a:xfrm>
            <a:off x="8794434" y="605016"/>
            <a:ext cx="1313895" cy="3433439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C17039C-0468-EADA-EB1F-95C0AE56FD49}"/>
              </a:ext>
            </a:extLst>
          </p:cNvPr>
          <p:cNvSpPr txBox="1"/>
          <p:nvPr/>
        </p:nvSpPr>
        <p:spPr>
          <a:xfrm>
            <a:off x="656950" y="212903"/>
            <a:ext cx="4073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Nombre d’observations  par indicateur, par année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239B83B-667E-C32F-6998-244910CE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6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D16DE02-C2C8-477C-9FD7-70A983BDE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AF29F-D5EC-4489-BF8F-3B356C59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173A01-F891-430E-B39E-483E711B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0363E9-7CD0-497E-88D7-940136490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CD4B14-FFCC-4CE5-BC9D-DF47AA1AD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DED734-54E5-48ED-AEE6-165F2482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1A19E222-3DCF-08B2-25F4-30EEFD93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84791"/>
            <a:ext cx="10064376" cy="10868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5.1  Dataset  post </a:t>
            </a:r>
            <a:r>
              <a:rPr lang="en-US" sz="3600" dirty="0" err="1"/>
              <a:t>traitement</a:t>
            </a:r>
            <a:endParaRPr lang="en-US" sz="3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222167-616B-448F-A79B-219A4FD3D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E5609074-747B-884A-FE20-E92880E02D2D}"/>
              </a:ext>
            </a:extLst>
          </p:cNvPr>
          <p:cNvSpPr txBox="1"/>
          <p:nvPr/>
        </p:nvSpPr>
        <p:spPr>
          <a:xfrm>
            <a:off x="478117" y="5625443"/>
            <a:ext cx="7891906" cy="647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fontAlgn="base">
              <a:spcBef>
                <a:spcPct val="0"/>
              </a:spcBef>
              <a:spcAft>
                <a:spcPts val="600"/>
              </a:spcAft>
              <a:buClrTx/>
              <a:buSzPct val="80000"/>
              <a:tabLst/>
            </a:pP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Le </a:t>
            </a:r>
            <a:r>
              <a:rPr kumimoji="0" lang="en-US" altLang="fr-F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set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devient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très bien exploitable,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même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avant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</a:t>
            </a:r>
            <a:r>
              <a:rPr lang="en-US" altLang="fr-FR" dirty="0" err="1">
                <a:solidFill>
                  <a:schemeClr val="tx2"/>
                </a:solidFill>
                <a:latin typeface="Adobe Garamond Pro" panose="02020502060506020403" pitchFamily="18" charset="0"/>
              </a:rPr>
              <a:t>filtrage</a:t>
            </a:r>
            <a:r>
              <a:rPr lang="en-US" altLang="fr-FR" dirty="0">
                <a:solidFill>
                  <a:schemeClr val="tx2"/>
                </a:solidFill>
                <a:latin typeface="Adobe Garamond Pro" panose="02020502060506020403" pitchFamily="18" charset="0"/>
              </a:rPr>
              <a:t>.</a:t>
            </a:r>
            <a:endParaRPr kumimoji="0" lang="en-US" altLang="fr-FR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dobe Garamond Pro" panose="02020502060506020403" pitchFamily="18" charset="0"/>
            </a:endParaRPr>
          </a:p>
        </p:txBody>
      </p:sp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1E9AE610-E1BF-E50F-537D-52BBC6435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117" y="2527883"/>
            <a:ext cx="7140204" cy="232056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89BADB2-4CC3-F537-202C-7EE284B75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192" y="3174736"/>
            <a:ext cx="2362200" cy="13430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ABCB734-B1D5-10BE-0A36-BDE723073DEB}"/>
              </a:ext>
            </a:extLst>
          </p:cNvPr>
          <p:cNvSpPr txBox="1"/>
          <p:nvPr/>
        </p:nvSpPr>
        <p:spPr>
          <a:xfrm>
            <a:off x="8884820" y="2796467"/>
            <a:ext cx="214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dobe Garamond Pro" panose="02020502060506020403" pitchFamily="18" charset="0"/>
              </a:rPr>
              <a:t>Valeurs manquantes: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6F58963-5032-22C8-A117-C451F9B330B6}"/>
              </a:ext>
            </a:extLst>
          </p:cNvPr>
          <p:cNvSpPr txBox="1"/>
          <p:nvPr/>
        </p:nvSpPr>
        <p:spPr>
          <a:xfrm>
            <a:off x="1846155" y="4998595"/>
            <a:ext cx="5831833" cy="33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R="0" lvl="0" algn="r" fontAlgn="base">
              <a:spcBef>
                <a:spcPct val="0"/>
              </a:spcBef>
              <a:spcAft>
                <a:spcPts val="600"/>
              </a:spcAft>
              <a:buClrTx/>
              <a:buSzPct val="80000"/>
              <a:tabLst/>
            </a:pP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(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Lignes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,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Colonnes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) = (402, 4)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9A73F6D-96F1-87FD-3E3D-D7A7BED9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78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D16DE02-C2C8-477C-9FD7-70A983BDE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AF29F-D5EC-4489-BF8F-3B356C59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173A01-F891-430E-B39E-483E711B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0363E9-7CD0-497E-88D7-940136490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CD4B14-FFCC-4CE5-BC9D-DF47AA1AD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DED734-54E5-48ED-AEE6-165F2482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1A19E222-3DCF-08B2-25F4-30EEFD93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84791"/>
            <a:ext cx="10064376" cy="10868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5.2  Second Dataset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222167-616B-448F-A79B-219A4FD3D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88110B15-49DF-6FBB-8F87-0B913F3AE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43661"/>
            <a:ext cx="9906000" cy="3204839"/>
          </a:xfrm>
        </p:spPr>
        <p:txBody>
          <a:bodyPr>
            <a:normAutofit/>
          </a:bodyPr>
          <a:lstStyle/>
          <a:p>
            <a:r>
              <a:rPr lang="fr-FR" dirty="0">
                <a:latin typeface="Adobe Garamond Pro" panose="02020502060506020403" pitchFamily="18" charset="0"/>
              </a:rPr>
              <a:t>Même source de données (Banque Mondiale)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Adobe Garamond Pro" panose="02020502060506020403" pitchFamily="18" charset="0"/>
              </a:rPr>
              <a:t>Informations générales sur les pays (plusieurs noms, groupe de revenu, date derniers recensements et autres relevés d’information…)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Adobe Garamond Pro" panose="02020502060506020403" pitchFamily="18" charset="0"/>
              </a:rPr>
              <a:t>Format: (241, 32)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r>
              <a:rPr lang="fr-FR" dirty="0">
                <a:latin typeface="Adobe Garamond Pro" panose="02020502060506020403" pitchFamily="18" charset="0"/>
              </a:rPr>
              <a:t>            Variables retenues: </a:t>
            </a:r>
            <a:r>
              <a:rPr lang="fr-FR" b="1" dirty="0">
                <a:latin typeface="Adobe Garamond Pro" panose="02020502060506020403" pitchFamily="18" charset="0"/>
              </a:rPr>
              <a:t>Région</a:t>
            </a:r>
            <a:r>
              <a:rPr lang="fr-FR" dirty="0">
                <a:latin typeface="Adobe Garamond Pro" panose="02020502060506020403" pitchFamily="18" charset="0"/>
              </a:rPr>
              <a:t> et </a:t>
            </a:r>
            <a:r>
              <a:rPr lang="fr-FR" b="1" dirty="0">
                <a:latin typeface="Adobe Garamond Pro" panose="02020502060506020403" pitchFamily="18" charset="0"/>
              </a:rPr>
              <a:t>Devise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C8BD06A3-A21C-2FE3-1360-53EC48020E61}"/>
              </a:ext>
            </a:extLst>
          </p:cNvPr>
          <p:cNvSpPr/>
          <p:nvPr/>
        </p:nvSpPr>
        <p:spPr>
          <a:xfrm>
            <a:off x="1278384" y="4830692"/>
            <a:ext cx="683581" cy="531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0BA4C13-CE9E-4416-3CAA-09477748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22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2CDFAB-1369-CE48-3404-D467AF1C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787587"/>
            <a:ext cx="9906000" cy="3204839"/>
          </a:xfrm>
        </p:spPr>
        <p:txBody>
          <a:bodyPr>
            <a:normAutofit/>
          </a:bodyPr>
          <a:lstStyle/>
          <a:p>
            <a:endParaRPr lang="fr-FR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560DCC0-683B-7E5D-FEF4-7DBC55AA1755}"/>
              </a:ext>
            </a:extLst>
          </p:cNvPr>
          <p:cNvSpPr txBox="1">
            <a:spLocks/>
          </p:cNvSpPr>
          <p:nvPr/>
        </p:nvSpPr>
        <p:spPr>
          <a:xfrm>
            <a:off x="1143000" y="1914819"/>
            <a:ext cx="9906000" cy="601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cap="small" dirty="0">
                <a:latin typeface="Adobe Garamond Pro" panose="02020502060506020403" pitchFamily="18" charset="0"/>
              </a:rPr>
              <a:t>1.1  Histogrammes du nombre d’étudiants</a:t>
            </a:r>
          </a:p>
          <a:p>
            <a:endParaRPr lang="fr-FR" cap="small" dirty="0">
              <a:latin typeface="Adobe Garamond Pro" panose="02020502060506020403" pitchFamily="18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CCE92B7-E64E-CC26-65C3-BC726F8E0286}"/>
              </a:ext>
            </a:extLst>
          </p:cNvPr>
          <p:cNvCxnSpPr/>
          <p:nvPr/>
        </p:nvCxnSpPr>
        <p:spPr>
          <a:xfrm>
            <a:off x="1748901" y="1162975"/>
            <a:ext cx="257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re 1">
            <a:extLst>
              <a:ext uri="{FF2B5EF4-FFF2-40B4-BE49-F238E27FC236}">
                <a16:creationId xmlns:a16="http://schemas.microsoft.com/office/drawing/2014/main" id="{8C815225-B5FF-FB7B-621F-7EE61EAE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39988"/>
            <a:ext cx="9906000" cy="1382156"/>
          </a:xfrm>
        </p:spPr>
        <p:txBody>
          <a:bodyPr>
            <a:normAutofit/>
          </a:bodyPr>
          <a:lstStyle/>
          <a:p>
            <a:r>
              <a:rPr lang="fr-FR" sz="4800" b="1" i="0" cap="small" dirty="0">
                <a:latin typeface="Adobe Garamond Pro" panose="02020502060506020403" pitchFamily="18" charset="0"/>
              </a:rPr>
              <a:t>C   Analyse des données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E37E6B2-F2E1-C463-F4D7-97B594F655D1}"/>
              </a:ext>
            </a:extLst>
          </p:cNvPr>
          <p:cNvGrpSpPr/>
          <p:nvPr/>
        </p:nvGrpSpPr>
        <p:grpSpPr>
          <a:xfrm>
            <a:off x="1008262" y="2358734"/>
            <a:ext cx="10312141" cy="2970909"/>
            <a:chOff x="1008262" y="2261077"/>
            <a:chExt cx="10312141" cy="2970909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4DB7A72A-9D7F-A4D8-1E31-A809265BD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8262" y="2261077"/>
              <a:ext cx="3190875" cy="2174639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B6BE6C77-3DB7-E68E-28CB-755F13D93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7688" y="2290632"/>
              <a:ext cx="3116624" cy="2174639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4501E118-0B07-C8E8-67C3-AD26E3F5A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14489" y="2306980"/>
              <a:ext cx="3105914" cy="2156885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1EBE834-027F-9728-7347-6E557F763EEC}"/>
                </a:ext>
              </a:extLst>
            </p:cNvPr>
            <p:cNvSpPr txBox="1"/>
            <p:nvPr/>
          </p:nvSpPr>
          <p:spPr>
            <a:xfrm>
              <a:off x="1225118" y="4580876"/>
              <a:ext cx="2849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Enrolment</a:t>
              </a:r>
              <a:r>
                <a:rPr lang="fr-FR" dirty="0"/>
                <a:t> </a:t>
              </a:r>
              <a:r>
                <a:rPr lang="fr-FR" dirty="0" err="1"/>
                <a:t>lower</a:t>
              </a:r>
              <a:r>
                <a:rPr lang="fr-FR" dirty="0"/>
                <a:t> </a:t>
              </a:r>
              <a:r>
                <a:rPr lang="fr-FR" dirty="0" err="1"/>
                <a:t>secondary</a:t>
              </a:r>
              <a:r>
                <a:rPr lang="fr-FR" dirty="0"/>
                <a:t> (</a:t>
              </a:r>
              <a:r>
                <a:rPr lang="fr-FR" dirty="0" err="1"/>
                <a:t>number</a:t>
              </a:r>
              <a:r>
                <a:rPr lang="fr-FR" dirty="0"/>
                <a:t>)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66BE221-3F1C-F026-5407-37F694F2AB30}"/>
                </a:ext>
              </a:extLst>
            </p:cNvPr>
            <p:cNvSpPr txBox="1"/>
            <p:nvPr/>
          </p:nvSpPr>
          <p:spPr>
            <a:xfrm>
              <a:off x="4804580" y="4585655"/>
              <a:ext cx="2849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Enrolment</a:t>
              </a:r>
              <a:r>
                <a:rPr lang="fr-FR" dirty="0"/>
                <a:t> </a:t>
              </a:r>
              <a:r>
                <a:rPr lang="fr-FR" dirty="0" err="1"/>
                <a:t>upper</a:t>
              </a:r>
              <a:r>
                <a:rPr lang="fr-FR" dirty="0"/>
                <a:t> </a:t>
              </a:r>
              <a:r>
                <a:rPr lang="fr-FR" dirty="0" err="1"/>
                <a:t>secondary</a:t>
              </a:r>
              <a:r>
                <a:rPr lang="fr-FR" dirty="0"/>
                <a:t> (</a:t>
              </a:r>
              <a:r>
                <a:rPr lang="fr-FR" dirty="0" err="1"/>
                <a:t>number</a:t>
              </a:r>
              <a:r>
                <a:rPr lang="fr-FR" dirty="0"/>
                <a:t>)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9CE04EB7-94C9-EB81-D4F5-D7ABE1C88EA0}"/>
                </a:ext>
              </a:extLst>
            </p:cNvPr>
            <p:cNvSpPr txBox="1"/>
            <p:nvPr/>
          </p:nvSpPr>
          <p:spPr>
            <a:xfrm>
              <a:off x="8466160" y="4580876"/>
              <a:ext cx="2849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Enrolment</a:t>
              </a:r>
              <a:r>
                <a:rPr lang="fr-FR" dirty="0"/>
                <a:t> </a:t>
              </a:r>
              <a:r>
                <a:rPr lang="fr-FR" dirty="0" err="1"/>
                <a:t>tertiary</a:t>
              </a:r>
              <a:r>
                <a:rPr lang="fr-FR" dirty="0"/>
                <a:t> </a:t>
              </a:r>
            </a:p>
            <a:p>
              <a:r>
                <a:rPr lang="fr-FR" dirty="0"/>
                <a:t>(</a:t>
              </a:r>
              <a:r>
                <a:rPr lang="fr-FR" dirty="0" err="1"/>
                <a:t>number</a:t>
              </a:r>
              <a:r>
                <a:rPr lang="fr-FR" dirty="0"/>
                <a:t>)</a:t>
              </a: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C1F1E5D8-80F2-09D8-9FB7-45200AB08980}"/>
              </a:ext>
            </a:extLst>
          </p:cNvPr>
          <p:cNvSpPr txBox="1"/>
          <p:nvPr/>
        </p:nvSpPr>
        <p:spPr>
          <a:xfrm>
            <a:off x="1242871" y="5708337"/>
            <a:ext cx="9392578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2000" dirty="0"/>
              <a:t>Certains pays ont un nombre écrasant d’élèves, mais à quel point ce nombre est-il significativement plus </a:t>
            </a:r>
            <a:r>
              <a:rPr lang="fr-FR" sz="2000" dirty="0" err="1"/>
              <a:t>elevé</a:t>
            </a:r>
            <a:r>
              <a:rPr lang="fr-FR" sz="2000" dirty="0"/>
              <a:t>?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576FA01-B6C8-75DE-B6E2-E3A4EBAA086B}"/>
              </a:ext>
            </a:extLst>
          </p:cNvPr>
          <p:cNvSpPr txBox="1"/>
          <p:nvPr/>
        </p:nvSpPr>
        <p:spPr>
          <a:xfrm>
            <a:off x="2740333" y="4423022"/>
            <a:ext cx="318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Dizaine de million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37BE5A9-7CC9-399D-1525-7C39EBA1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96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2CDFAB-1369-CE48-3404-D467AF1C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787587"/>
            <a:ext cx="9906000" cy="3204839"/>
          </a:xfrm>
        </p:spPr>
        <p:txBody>
          <a:bodyPr>
            <a:normAutofit/>
          </a:bodyPr>
          <a:lstStyle/>
          <a:p>
            <a:endParaRPr lang="fr-FR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560DCC0-683B-7E5D-FEF4-7DBC55AA1755}"/>
              </a:ext>
            </a:extLst>
          </p:cNvPr>
          <p:cNvSpPr txBox="1">
            <a:spLocks/>
          </p:cNvSpPr>
          <p:nvPr/>
        </p:nvSpPr>
        <p:spPr>
          <a:xfrm>
            <a:off x="1143000" y="845080"/>
            <a:ext cx="9906000" cy="601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cap="small" dirty="0">
                <a:latin typeface="Adobe Garamond Pro" panose="02020502060506020403" pitchFamily="18" charset="0"/>
              </a:rPr>
              <a:t>1.2  Histogrammes cumulés</a:t>
            </a:r>
          </a:p>
          <a:p>
            <a:endParaRPr lang="fr-FR" cap="small" dirty="0">
              <a:latin typeface="Adobe Garamond Pro" panose="02020502060506020403" pitchFamily="18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1F1E5D8-80F2-09D8-9FB7-45200AB08980}"/>
              </a:ext>
            </a:extLst>
          </p:cNvPr>
          <p:cNvSpPr txBox="1"/>
          <p:nvPr/>
        </p:nvSpPr>
        <p:spPr>
          <a:xfrm>
            <a:off x="1242870" y="5484594"/>
            <a:ext cx="9286047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2000" dirty="0"/>
              <a:t>En effet, l’Inde, la Chine, le Brésil, l’Indonésie, et les USA comptent à eux cinq pour environ 70% des étudiants du monde. La clientèle dans ces pays peut donc s’avérer très nombreuse également.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663A03-B798-0A31-555D-46B4DFFA0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07" y="1145811"/>
            <a:ext cx="7213971" cy="4261069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DFE4890-EA24-6A92-0C8B-1BEF04A7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05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2CDFAB-1369-CE48-3404-D467AF1C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787587"/>
            <a:ext cx="9906000" cy="3204839"/>
          </a:xfrm>
        </p:spPr>
        <p:txBody>
          <a:bodyPr>
            <a:normAutofit/>
          </a:bodyPr>
          <a:lstStyle/>
          <a:p>
            <a:endParaRPr lang="fr-FR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560DCC0-683B-7E5D-FEF4-7DBC55AA1755}"/>
              </a:ext>
            </a:extLst>
          </p:cNvPr>
          <p:cNvSpPr txBox="1">
            <a:spLocks/>
          </p:cNvSpPr>
          <p:nvPr/>
        </p:nvSpPr>
        <p:spPr>
          <a:xfrm>
            <a:off x="1143000" y="672709"/>
            <a:ext cx="9906000" cy="112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cap="small" dirty="0">
                <a:latin typeface="Adobe Garamond Pro" panose="02020502060506020403" pitchFamily="18" charset="0"/>
              </a:rPr>
              <a:t>2. Histogrammes des trois autres indicateurs</a:t>
            </a:r>
          </a:p>
          <a:p>
            <a:endParaRPr lang="fr-FR" cap="small" dirty="0">
              <a:latin typeface="Adobe Garamond Pro" panose="02020502060506020403" pitchFamily="18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1F1E5D8-80F2-09D8-9FB7-45200AB08980}"/>
              </a:ext>
            </a:extLst>
          </p:cNvPr>
          <p:cNvSpPr txBox="1"/>
          <p:nvPr/>
        </p:nvSpPr>
        <p:spPr>
          <a:xfrm>
            <a:off x="1099162" y="4962292"/>
            <a:ext cx="10317521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2000" dirty="0"/>
              <a:t>Il est intéressant de constater que les dépenses publiques d’éducation suivent une distribution normale, traduisant une certaine homogénéité entre les nations.</a:t>
            </a:r>
          </a:p>
          <a:p>
            <a:r>
              <a:rPr lang="fr-FR" sz="2000" dirty="0"/>
              <a:t>A contrario, il y a de fortes disparités de richesses, ainsi que de fortes disparités de connectivité.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7EFC893-FA7D-E7E7-E10B-4D456F7D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47" y="1800503"/>
            <a:ext cx="3311153" cy="22299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45CF5F9-F39C-B350-F9D1-49C02AA4C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198" y="1800503"/>
            <a:ext cx="3261389" cy="222996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7306D14-EBB5-81DA-9F36-93CA45044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751" y="1756403"/>
            <a:ext cx="3444121" cy="236051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EB610818-AAEC-1A37-C81F-6D7E85981F54}"/>
              </a:ext>
            </a:extLst>
          </p:cNvPr>
          <p:cNvSpPr txBox="1"/>
          <p:nvPr/>
        </p:nvSpPr>
        <p:spPr>
          <a:xfrm>
            <a:off x="1214576" y="4102148"/>
            <a:ext cx="284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PIB/habitant (US$ 2005)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3319182-6CBC-5AAD-9C94-60B9E0A847ED}"/>
              </a:ext>
            </a:extLst>
          </p:cNvPr>
          <p:cNvSpPr txBox="1"/>
          <p:nvPr/>
        </p:nvSpPr>
        <p:spPr>
          <a:xfrm>
            <a:off x="4666855" y="4061258"/>
            <a:ext cx="284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Dépenses publiques éducation (en % du PIB)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0564DEE-FE50-F861-8620-1884CDFB5162}"/>
              </a:ext>
            </a:extLst>
          </p:cNvPr>
          <p:cNvSpPr txBox="1"/>
          <p:nvPr/>
        </p:nvSpPr>
        <p:spPr>
          <a:xfrm>
            <a:off x="8199268" y="4061257"/>
            <a:ext cx="284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Nombre d’utilisateurs d’Internet (pour 100 habitants)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F9DA1B0-1BA4-6CC0-5D3C-4284E019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24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D16DE02-C2C8-477C-9FD7-70A983BDE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AF29F-D5EC-4489-BF8F-3B356C59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173A01-F891-430E-B39E-483E711B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0363E9-7CD0-497E-88D7-940136490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CD4B14-FFCC-4CE5-BC9D-DF47AA1AD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DED734-54E5-48ED-AEE6-165F2482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1A19E222-3DCF-08B2-25F4-30EEFD93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84791"/>
            <a:ext cx="10064376" cy="10868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3.  Conclusion </a:t>
            </a:r>
            <a:r>
              <a:rPr lang="en-US" sz="3600" dirty="0" err="1"/>
              <a:t>provisoire</a:t>
            </a:r>
            <a:endParaRPr lang="en-US" sz="3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222167-616B-448F-A79B-219A4FD3D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E5609074-747B-884A-FE20-E92880E02D2D}"/>
              </a:ext>
            </a:extLst>
          </p:cNvPr>
          <p:cNvSpPr txBox="1"/>
          <p:nvPr/>
        </p:nvSpPr>
        <p:spPr>
          <a:xfrm>
            <a:off x="648412" y="2593691"/>
            <a:ext cx="7891906" cy="309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fontAlgn="base">
              <a:spcBef>
                <a:spcPct val="0"/>
              </a:spcBef>
              <a:spcAft>
                <a:spcPts val="600"/>
              </a:spcAft>
              <a:buClrTx/>
              <a:buSzPct val="80000"/>
              <a:tabLst/>
            </a:pP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A travers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cette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première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partie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d’analyse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exploratoire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, nous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pouvons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déjà faire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quelques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observations:</a:t>
            </a:r>
          </a:p>
          <a:p>
            <a:pPr marR="0" lvl="0" fontAlgn="base">
              <a:spcBef>
                <a:spcPct val="0"/>
              </a:spcBef>
              <a:spcAft>
                <a:spcPts val="600"/>
              </a:spcAft>
              <a:buClrTx/>
              <a:buSzPct val="80000"/>
              <a:tabLst/>
            </a:pPr>
            <a:endParaRPr kumimoji="0" lang="en-US" altLang="fr-FR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dobe Garamond Pro" panose="02020502060506020403" pitchFamily="18" charset="0"/>
            </a:endParaRPr>
          </a:p>
          <a:p>
            <a:pPr marL="342900" marR="0" lvl="0" indent="-342900" fontAlgn="base">
              <a:spcBef>
                <a:spcPct val="0"/>
              </a:spcBef>
              <a:spcAft>
                <a:spcPts val="600"/>
              </a:spcAft>
              <a:buClrTx/>
              <a:buSzPct val="80000"/>
              <a:buFont typeface="+mj-lt"/>
              <a:buAutoNum type="arabicPeriod"/>
              <a:tabLst/>
            </a:pPr>
            <a:r>
              <a:rPr lang="en-US" altLang="fr-FR" dirty="0">
                <a:solidFill>
                  <a:schemeClr val="tx2"/>
                </a:solidFill>
                <a:latin typeface="Adobe Garamond Pro" panose="02020502060506020403" pitchFamily="18" charset="0"/>
              </a:rPr>
              <a:t>Les </a:t>
            </a:r>
            <a:r>
              <a:rPr lang="en-US" altLang="fr-FR" dirty="0" err="1">
                <a:solidFill>
                  <a:schemeClr val="tx2"/>
                </a:solidFill>
                <a:latin typeface="Adobe Garamond Pro" panose="02020502060506020403" pitchFamily="18" charset="0"/>
              </a:rPr>
              <a:t>séries</a:t>
            </a:r>
            <a:r>
              <a:rPr lang="en-US" altLang="fr-FR" dirty="0">
                <a:solidFill>
                  <a:schemeClr val="tx2"/>
                </a:solidFill>
                <a:latin typeface="Adobe Garamond Pro" panose="02020502060506020403" pitchFamily="18" charset="0"/>
              </a:rPr>
              <a:t> </a:t>
            </a:r>
            <a:r>
              <a:rPr lang="en-US" altLang="fr-FR" dirty="0" err="1">
                <a:solidFill>
                  <a:schemeClr val="tx2"/>
                </a:solidFill>
                <a:latin typeface="Adobe Garamond Pro" panose="02020502060506020403" pitchFamily="18" charset="0"/>
              </a:rPr>
              <a:t>sont</a:t>
            </a:r>
            <a:r>
              <a:rPr lang="en-US" altLang="fr-FR" dirty="0">
                <a:solidFill>
                  <a:schemeClr val="tx2"/>
                </a:solidFill>
                <a:latin typeface="Adobe Garamond Pro" panose="02020502060506020403" pitchFamily="18" charset="0"/>
              </a:rPr>
              <a:t> </a:t>
            </a:r>
            <a:r>
              <a:rPr lang="en-US" altLang="fr-FR" dirty="0" err="1">
                <a:solidFill>
                  <a:schemeClr val="tx2"/>
                </a:solidFill>
                <a:latin typeface="Adobe Garamond Pro" panose="02020502060506020403" pitchFamily="18" charset="0"/>
              </a:rPr>
              <a:t>globalement</a:t>
            </a:r>
            <a:r>
              <a:rPr lang="en-US" altLang="fr-FR" dirty="0">
                <a:solidFill>
                  <a:schemeClr val="tx2"/>
                </a:solidFill>
                <a:latin typeface="Adobe Garamond Pro" panose="02020502060506020403" pitchFamily="18" charset="0"/>
              </a:rPr>
              <a:t> très </a:t>
            </a:r>
            <a:r>
              <a:rPr lang="en-US" altLang="fr-FR" dirty="0" err="1">
                <a:solidFill>
                  <a:schemeClr val="tx2"/>
                </a:solidFill>
                <a:latin typeface="Adobe Garamond Pro" panose="02020502060506020403" pitchFamily="18" charset="0"/>
              </a:rPr>
              <a:t>polarisés</a:t>
            </a:r>
            <a:r>
              <a:rPr lang="en-US" altLang="fr-FR" dirty="0">
                <a:solidFill>
                  <a:schemeClr val="tx2"/>
                </a:solidFill>
                <a:latin typeface="Adobe Garamond Pro" panose="02020502060506020403" pitchFamily="18" charset="0"/>
              </a:rPr>
              <a:t>: </a:t>
            </a:r>
            <a:r>
              <a:rPr lang="en-US" altLang="fr-FR" dirty="0" err="1">
                <a:solidFill>
                  <a:schemeClr val="tx2"/>
                </a:solidFill>
                <a:latin typeface="Adobe Garamond Pro" panose="02020502060506020403" pitchFamily="18" charset="0"/>
              </a:rPr>
              <a:t>Nombre</a:t>
            </a:r>
            <a:r>
              <a:rPr lang="en-US" altLang="fr-FR" dirty="0">
                <a:solidFill>
                  <a:schemeClr val="tx2"/>
                </a:solidFill>
                <a:latin typeface="Adobe Garamond Pro" panose="02020502060506020403" pitchFamily="18" charset="0"/>
              </a:rPr>
              <a:t> </a:t>
            </a:r>
            <a:r>
              <a:rPr lang="en-US" altLang="fr-FR" dirty="0" err="1">
                <a:solidFill>
                  <a:schemeClr val="tx2"/>
                </a:solidFill>
                <a:latin typeface="Adobe Garamond Pro" panose="02020502060506020403" pitchFamily="18" charset="0"/>
              </a:rPr>
              <a:t>d’étudiants</a:t>
            </a:r>
            <a:r>
              <a:rPr lang="en-US" altLang="fr-FR" dirty="0">
                <a:solidFill>
                  <a:schemeClr val="tx2"/>
                </a:solidFill>
                <a:latin typeface="Adobe Garamond Pro" panose="02020502060506020403" pitchFamily="18" charset="0"/>
              </a:rPr>
              <a:t>, Richesse par habitant, </a:t>
            </a:r>
            <a:r>
              <a:rPr lang="en-US" altLang="fr-FR" dirty="0" err="1">
                <a:solidFill>
                  <a:schemeClr val="tx2"/>
                </a:solidFill>
                <a:latin typeface="Adobe Garamond Pro" panose="02020502060506020403" pitchFamily="18" charset="0"/>
              </a:rPr>
              <a:t>nombre</a:t>
            </a:r>
            <a:r>
              <a:rPr lang="en-US" altLang="fr-FR" dirty="0">
                <a:solidFill>
                  <a:schemeClr val="tx2"/>
                </a:solidFill>
                <a:latin typeface="Adobe Garamond Pro" panose="02020502060506020403" pitchFamily="18" charset="0"/>
              </a:rPr>
              <a:t> </a:t>
            </a:r>
            <a:r>
              <a:rPr lang="en-US" altLang="fr-FR" dirty="0" err="1">
                <a:solidFill>
                  <a:schemeClr val="tx2"/>
                </a:solidFill>
                <a:latin typeface="Adobe Garamond Pro" panose="02020502060506020403" pitchFamily="18" charset="0"/>
              </a:rPr>
              <a:t>d’utilisateurs</a:t>
            </a:r>
            <a:r>
              <a:rPr lang="en-US" altLang="fr-FR" dirty="0">
                <a:solidFill>
                  <a:schemeClr val="tx2"/>
                </a:solidFill>
                <a:latin typeface="Adobe Garamond Pro" panose="02020502060506020403" pitchFamily="18" charset="0"/>
              </a:rPr>
              <a:t> </a:t>
            </a:r>
            <a:r>
              <a:rPr lang="en-US" altLang="fr-FR" dirty="0" err="1">
                <a:solidFill>
                  <a:schemeClr val="tx2"/>
                </a:solidFill>
                <a:latin typeface="Adobe Garamond Pro" panose="02020502060506020403" pitchFamily="18" charset="0"/>
              </a:rPr>
              <a:t>d’Internet</a:t>
            </a:r>
            <a:r>
              <a:rPr lang="en-US" altLang="fr-FR" dirty="0">
                <a:solidFill>
                  <a:schemeClr val="tx2"/>
                </a:solidFill>
                <a:latin typeface="Adobe Garamond Pro" panose="02020502060506020403" pitchFamily="18" charset="0"/>
              </a:rPr>
              <a:t>.</a:t>
            </a:r>
          </a:p>
          <a:p>
            <a:pPr marL="342900" marR="0" lvl="0" indent="-342900" fontAlgn="base">
              <a:spcBef>
                <a:spcPct val="0"/>
              </a:spcBef>
              <a:spcAft>
                <a:spcPts val="600"/>
              </a:spcAft>
              <a:buClrTx/>
              <a:buSzPct val="80000"/>
              <a:buFont typeface="+mj-lt"/>
              <a:buAutoNum type="arabicPeriod"/>
              <a:tabLst/>
            </a:pPr>
            <a:endParaRPr lang="en-US" altLang="fr-FR" dirty="0">
              <a:solidFill>
                <a:schemeClr val="tx2"/>
              </a:solidFill>
              <a:latin typeface="Adobe Garamond Pro" panose="02020502060506020403" pitchFamily="18" charset="0"/>
            </a:endParaRPr>
          </a:p>
          <a:p>
            <a:pPr marL="342900" marR="0" lvl="0" indent="-342900" fontAlgn="base">
              <a:spcBef>
                <a:spcPct val="0"/>
              </a:spcBef>
              <a:spcAft>
                <a:spcPts val="600"/>
              </a:spcAft>
              <a:buClrTx/>
              <a:buSzPct val="80000"/>
              <a:buFont typeface="+mj-lt"/>
              <a:buAutoNum type="arabicPeriod"/>
              <a:tabLst/>
            </a:pP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Mis à part les USA, les pays </a:t>
            </a:r>
            <a:r>
              <a:rPr lang="en-US" altLang="fr-FR" dirty="0" err="1">
                <a:solidFill>
                  <a:schemeClr val="tx2"/>
                </a:solidFill>
                <a:latin typeface="Adobe Garamond Pro" panose="02020502060506020403" pitchFamily="18" charset="0"/>
              </a:rPr>
              <a:t>ayant</a:t>
            </a:r>
            <a:r>
              <a:rPr lang="en-US" altLang="fr-FR" dirty="0">
                <a:solidFill>
                  <a:schemeClr val="tx2"/>
                </a:solidFill>
                <a:latin typeface="Adobe Garamond Pro" panose="02020502060506020403" pitchFamily="18" charset="0"/>
              </a:rPr>
              <a:t> le plus </a:t>
            </a:r>
            <a:r>
              <a:rPr lang="en-US" altLang="fr-FR" dirty="0" err="1">
                <a:solidFill>
                  <a:schemeClr val="tx2"/>
                </a:solidFill>
                <a:latin typeface="Adobe Garamond Pro" panose="02020502060506020403" pitchFamily="18" charset="0"/>
              </a:rPr>
              <a:t>gand</a:t>
            </a:r>
            <a:r>
              <a:rPr lang="en-US" altLang="fr-FR" dirty="0">
                <a:solidFill>
                  <a:schemeClr val="tx2"/>
                </a:solidFill>
                <a:latin typeface="Adobe Garamond Pro" panose="02020502060506020403" pitchFamily="18" charset="0"/>
              </a:rPr>
              <a:t> </a:t>
            </a:r>
            <a:r>
              <a:rPr lang="en-US" altLang="fr-FR" dirty="0" err="1">
                <a:solidFill>
                  <a:schemeClr val="tx2"/>
                </a:solidFill>
                <a:latin typeface="Adobe Garamond Pro" panose="02020502060506020403" pitchFamily="18" charset="0"/>
              </a:rPr>
              <a:t>nombre</a:t>
            </a:r>
            <a:r>
              <a:rPr lang="en-US" altLang="fr-FR" dirty="0">
                <a:solidFill>
                  <a:schemeClr val="tx2"/>
                </a:solidFill>
                <a:latin typeface="Adobe Garamond Pro" panose="02020502060506020403" pitchFamily="18" charset="0"/>
              </a:rPr>
              <a:t> </a:t>
            </a:r>
            <a:r>
              <a:rPr lang="en-US" altLang="fr-FR" dirty="0" err="1">
                <a:solidFill>
                  <a:schemeClr val="tx2"/>
                </a:solidFill>
                <a:latin typeface="Adobe Garamond Pro" panose="02020502060506020403" pitchFamily="18" charset="0"/>
              </a:rPr>
              <a:t>d’étudiants</a:t>
            </a:r>
            <a:r>
              <a:rPr lang="en-US" altLang="fr-FR" dirty="0">
                <a:solidFill>
                  <a:schemeClr val="tx2"/>
                </a:solidFill>
                <a:latin typeface="Adobe Garamond Pro" panose="02020502060506020403" pitchFamily="18" charset="0"/>
              </a:rPr>
              <a:t> (et de très loin) </a:t>
            </a:r>
            <a:r>
              <a:rPr lang="en-US" altLang="fr-FR" dirty="0" err="1">
                <a:solidFill>
                  <a:schemeClr val="tx2"/>
                </a:solidFill>
                <a:latin typeface="Adobe Garamond Pro" panose="02020502060506020403" pitchFamily="18" charset="0"/>
              </a:rPr>
              <a:t>sont</a:t>
            </a:r>
            <a:r>
              <a:rPr lang="en-US" altLang="fr-FR" dirty="0">
                <a:solidFill>
                  <a:schemeClr val="tx2"/>
                </a:solidFill>
                <a:latin typeface="Adobe Garamond Pro" panose="02020502060506020403" pitchFamily="18" charset="0"/>
              </a:rPr>
              <a:t> des pays </a:t>
            </a:r>
            <a:r>
              <a:rPr lang="en-US" altLang="fr-FR" dirty="0" err="1">
                <a:solidFill>
                  <a:schemeClr val="tx2"/>
                </a:solidFill>
                <a:latin typeface="Adobe Garamond Pro" panose="02020502060506020403" pitchFamily="18" charset="0"/>
              </a:rPr>
              <a:t>pauvres</a:t>
            </a:r>
            <a:r>
              <a:rPr lang="en-US" altLang="fr-FR" dirty="0">
                <a:solidFill>
                  <a:schemeClr val="tx2"/>
                </a:solidFill>
                <a:latin typeface="Adobe Garamond Pro" panose="02020502060506020403" pitchFamily="18" charset="0"/>
              </a:rPr>
              <a:t> </a:t>
            </a:r>
            <a:r>
              <a:rPr lang="en-US" altLang="fr-FR" dirty="0" err="1">
                <a:solidFill>
                  <a:schemeClr val="tx2"/>
                </a:solidFill>
                <a:latin typeface="Adobe Garamond Pro" panose="02020502060506020403" pitchFamily="18" charset="0"/>
              </a:rPr>
              <a:t>comparativement</a:t>
            </a:r>
            <a:r>
              <a:rPr lang="en-US" altLang="fr-FR" dirty="0">
                <a:solidFill>
                  <a:schemeClr val="tx2"/>
                </a:solidFill>
                <a:latin typeface="Adobe Garamond Pro" panose="02020502060506020403" pitchFamily="18" charset="0"/>
              </a:rPr>
              <a:t> aux </a:t>
            </a:r>
            <a:r>
              <a:rPr lang="en-US" altLang="fr-FR" dirty="0" err="1">
                <a:solidFill>
                  <a:schemeClr val="tx2"/>
                </a:solidFill>
                <a:latin typeface="Adobe Garamond Pro" panose="02020502060506020403" pitchFamily="18" charset="0"/>
              </a:rPr>
              <a:t>autres</a:t>
            </a:r>
            <a:r>
              <a:rPr lang="en-US" altLang="fr-FR" dirty="0">
                <a:solidFill>
                  <a:schemeClr val="tx2"/>
                </a:solidFill>
                <a:latin typeface="Adobe Garamond Pro" panose="02020502060506020403" pitchFamily="18" charset="0"/>
              </a:rPr>
              <a:t> (</a:t>
            </a:r>
            <a:r>
              <a:rPr lang="en-US" altLang="fr-FR" dirty="0" err="1">
                <a:solidFill>
                  <a:schemeClr val="tx2"/>
                </a:solidFill>
                <a:latin typeface="Adobe Garamond Pro" panose="02020502060506020403" pitchFamily="18" charset="0"/>
              </a:rPr>
              <a:t>Inde</a:t>
            </a:r>
            <a:r>
              <a:rPr lang="en-US" altLang="fr-FR" dirty="0">
                <a:solidFill>
                  <a:schemeClr val="tx2"/>
                </a:solidFill>
                <a:latin typeface="Adobe Garamond Pro" panose="02020502060506020403" pitchFamily="18" charset="0"/>
              </a:rPr>
              <a:t>, Chine, </a:t>
            </a:r>
            <a:r>
              <a:rPr lang="en-US" altLang="fr-FR" dirty="0" err="1">
                <a:solidFill>
                  <a:schemeClr val="tx2"/>
                </a:solidFill>
                <a:latin typeface="Adobe Garamond Pro" panose="02020502060506020403" pitchFamily="18" charset="0"/>
              </a:rPr>
              <a:t>Brésil</a:t>
            </a:r>
            <a:r>
              <a:rPr lang="en-US" altLang="fr-FR" dirty="0">
                <a:solidFill>
                  <a:schemeClr val="tx2"/>
                </a:solidFill>
                <a:latin typeface="Adobe Garamond Pro" panose="02020502060506020403" pitchFamily="18" charset="0"/>
              </a:rPr>
              <a:t>).</a:t>
            </a:r>
          </a:p>
          <a:p>
            <a:pPr marR="0" lvl="0" fontAlgn="base">
              <a:spcBef>
                <a:spcPct val="0"/>
              </a:spcBef>
              <a:spcAft>
                <a:spcPts val="600"/>
              </a:spcAft>
              <a:buClrTx/>
              <a:buSzPct val="80000"/>
              <a:tabLst/>
            </a:pPr>
            <a:endParaRPr kumimoji="0" lang="en-US" altLang="fr-FR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dobe Garamond Pro" panose="02020502060506020403" pitchFamily="18" charset="0"/>
            </a:endParaRPr>
          </a:p>
          <a:p>
            <a:pPr marL="342900" marR="0" lvl="0" indent="-342900" fontAlgn="base">
              <a:spcBef>
                <a:spcPct val="0"/>
              </a:spcBef>
              <a:spcAft>
                <a:spcPts val="600"/>
              </a:spcAft>
              <a:buClrTx/>
              <a:buSzPct val="80000"/>
              <a:buFont typeface="+mj-lt"/>
              <a:buAutoNum type="arabicPeriod"/>
              <a:tabLst/>
            </a:pPr>
            <a:endParaRPr kumimoji="0" lang="en-US" altLang="fr-FR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dobe Garamond Pro" panose="02020502060506020403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55B1451-4982-C856-BF7F-ED7BD9074171}"/>
              </a:ext>
            </a:extLst>
          </p:cNvPr>
          <p:cNvSpPr txBox="1"/>
          <p:nvPr/>
        </p:nvSpPr>
        <p:spPr>
          <a:xfrm>
            <a:off x="648412" y="5512838"/>
            <a:ext cx="1089517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Adobe Garamond Pro" panose="02020502060506020403" pitchFamily="18" charset="0"/>
              </a:rPr>
              <a:t>Le jeu de données semble suffisamment complet afin d’obtenir des conclusions informatives pour notre projet d’expansion. Nous allons pouvoir poursuivre le tri et le classement des pays avec ces mêmes variables.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335A458-8E7B-243F-A8DC-C02E2D80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78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E4C5B4-8985-80E0-E6CA-C9C6CF60B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93159"/>
            <a:ext cx="9906000" cy="1828930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Adobe Garamond Pro" panose="02020502060506020403" pitchFamily="18" charset="0"/>
              </a:rPr>
              <a:t>Enormes disparités de richesses (pourtant OCDE): </a:t>
            </a:r>
            <a:endParaRPr lang="fr-FR" b="1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r>
              <a:rPr lang="fr-FR" b="1" dirty="0">
                <a:latin typeface="Adobe Garamond Pro" panose="02020502060506020403" pitchFamily="18" charset="0"/>
              </a:rPr>
              <a:t>	PIB/</a:t>
            </a:r>
            <a:r>
              <a:rPr lang="fr-FR" b="1" dirty="0" err="1">
                <a:latin typeface="Adobe Garamond Pro" panose="02020502060506020403" pitchFamily="18" charset="0"/>
              </a:rPr>
              <a:t>hab</a:t>
            </a:r>
            <a:endParaRPr lang="fr-FR" b="1" dirty="0">
              <a:latin typeface="Adobe Garamond Pro" panose="02020502060506020403" pitchFamily="18" charset="0"/>
            </a:endParaRPr>
          </a:p>
          <a:p>
            <a:pPr lvl="1"/>
            <a:r>
              <a:rPr lang="fr-FR" dirty="0">
                <a:latin typeface="Adobe Garamond Pro" panose="02020502060506020403" pitchFamily="18" charset="0"/>
              </a:rPr>
              <a:t>Moyenne = 23447,8 USD/</a:t>
            </a:r>
            <a:r>
              <a:rPr lang="fr-FR" dirty="0" err="1">
                <a:latin typeface="Adobe Garamond Pro" panose="02020502060506020403" pitchFamily="18" charset="0"/>
              </a:rPr>
              <a:t>hab</a:t>
            </a:r>
            <a:endParaRPr lang="fr-FR" dirty="0">
              <a:latin typeface="Adobe Garamond Pro" panose="02020502060506020403" pitchFamily="18" charset="0"/>
            </a:endParaRPr>
          </a:p>
          <a:p>
            <a:pPr lvl="1"/>
            <a:r>
              <a:rPr lang="fr-FR" dirty="0">
                <a:latin typeface="Adobe Garamond Pro" panose="02020502060506020403" pitchFamily="18" charset="0"/>
              </a:rPr>
              <a:t>Ecart-type= 22719,7 USD/</a:t>
            </a:r>
            <a:r>
              <a:rPr lang="fr-FR" dirty="0" err="1">
                <a:latin typeface="Adobe Garamond Pro" panose="02020502060506020403" pitchFamily="18" charset="0"/>
              </a:rPr>
              <a:t>hab</a:t>
            </a:r>
            <a:endParaRPr lang="fr-FR" dirty="0">
              <a:latin typeface="Adobe Garamond Pro" panose="02020502060506020403" pitchFamily="18" charset="0"/>
            </a:endParaRPr>
          </a:p>
          <a:p>
            <a:pPr marL="457200" lvl="1" indent="0">
              <a:buNone/>
            </a:pP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208D325-FDD1-5077-B342-D65B178D697F}"/>
              </a:ext>
            </a:extLst>
          </p:cNvPr>
          <p:cNvSpPr txBox="1">
            <a:spLocks/>
          </p:cNvSpPr>
          <p:nvPr/>
        </p:nvSpPr>
        <p:spPr>
          <a:xfrm>
            <a:off x="1143000" y="672709"/>
            <a:ext cx="9906000" cy="112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cap="small" dirty="0">
                <a:latin typeface="Adobe Garamond Pro" panose="02020502060506020403" pitchFamily="18" charset="0"/>
              </a:rPr>
              <a:t>4. Tri final avant classement</a:t>
            </a:r>
          </a:p>
          <a:p>
            <a:endParaRPr lang="fr-FR" cap="small" dirty="0">
              <a:latin typeface="Adobe Garamond Pro" panose="02020502060506020403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E288C8D-643E-58C3-622D-B4AC47C1AE3A}"/>
              </a:ext>
            </a:extLst>
          </p:cNvPr>
          <p:cNvSpPr txBox="1"/>
          <p:nvPr/>
        </p:nvSpPr>
        <p:spPr>
          <a:xfrm>
            <a:off x="692458" y="3693980"/>
            <a:ext cx="101738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fr-FR" sz="2400" dirty="0">
                <a:latin typeface="Adobe Garamond Pro" panose="02020502060506020403" pitchFamily="18" charset="0"/>
              </a:rPr>
              <a:t>Nous allons donc fixer un seuil plancher de PIB/</a:t>
            </a:r>
            <a:r>
              <a:rPr lang="fr-FR" sz="2400" dirty="0" err="1">
                <a:latin typeface="Adobe Garamond Pro" panose="02020502060506020403" pitchFamily="18" charset="0"/>
              </a:rPr>
              <a:t>hab</a:t>
            </a:r>
            <a:r>
              <a:rPr lang="fr-FR" sz="2400" dirty="0">
                <a:latin typeface="Adobe Garamond Pro" panose="02020502060506020403" pitchFamily="18" charset="0"/>
              </a:rPr>
              <a:t> en prenant comme référence le PIB de la France, moins un écart-type.</a:t>
            </a:r>
          </a:p>
          <a:p>
            <a:pPr marL="457200" lvl="1" indent="0">
              <a:buNone/>
            </a:pPr>
            <a:endParaRPr lang="fr-FR" sz="2400" dirty="0">
              <a:latin typeface="Adobe Garamond Pro" panose="02020502060506020403" pitchFamily="18" charset="0"/>
            </a:endParaRPr>
          </a:p>
          <a:p>
            <a:pPr marL="457200" lvl="1" indent="0">
              <a:buNone/>
            </a:pPr>
            <a:r>
              <a:rPr lang="fr-FR" sz="2400" b="1" dirty="0">
                <a:latin typeface="Adobe Garamond Pro" panose="02020502060506020403" pitchFamily="18" charset="0"/>
              </a:rPr>
              <a:t>PIB/habitant plancher </a:t>
            </a:r>
            <a:r>
              <a:rPr lang="fr-FR" sz="2400" dirty="0">
                <a:latin typeface="Adobe Garamond Pro" panose="02020502060506020403" pitchFamily="18" charset="0"/>
              </a:rPr>
              <a:t>= 41249,5 – 22719,7 = </a:t>
            </a:r>
            <a:r>
              <a:rPr lang="fr-FR" sz="2400" b="1" dirty="0">
                <a:latin typeface="Adobe Garamond Pro" panose="02020502060506020403" pitchFamily="18" charset="0"/>
              </a:rPr>
              <a:t>18529,8 USD/habitant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6343541-3F23-2C6E-4D83-7B05032233D4}"/>
              </a:ext>
            </a:extLst>
          </p:cNvPr>
          <p:cNvSpPr txBox="1"/>
          <p:nvPr/>
        </p:nvSpPr>
        <p:spPr>
          <a:xfrm>
            <a:off x="1242870" y="5484594"/>
            <a:ext cx="9286047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2000" dirty="0"/>
              <a:t>Nous allons exclure les pays présentant un PIB/habitant plus faible que celui-ci, tout en veillant à conserver Chine, Inde, et Brésil.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D63BB84-E193-5416-2EDB-900B3118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208D325-FDD1-5077-B342-D65B178D697F}"/>
              </a:ext>
            </a:extLst>
          </p:cNvPr>
          <p:cNvSpPr txBox="1">
            <a:spLocks/>
          </p:cNvSpPr>
          <p:nvPr/>
        </p:nvSpPr>
        <p:spPr>
          <a:xfrm>
            <a:off x="1143000" y="1070080"/>
            <a:ext cx="9906000" cy="104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cap="small" dirty="0">
                <a:latin typeface="Adobe Garamond Pro" panose="02020502060506020403" pitchFamily="18" charset="0"/>
              </a:rPr>
              <a:t>5.1  </a:t>
            </a:r>
            <a:r>
              <a:rPr lang="fr-FR" sz="4400" dirty="0">
                <a:latin typeface="Adobe Garamond Pro" panose="02020502060506020403" pitchFamily="18" charset="0"/>
              </a:rPr>
              <a:t>l’indicateur de classement</a:t>
            </a:r>
          </a:p>
          <a:p>
            <a:endParaRPr lang="fr-FR" cap="small" dirty="0">
              <a:latin typeface="Adobe Garamond Pro" panose="02020502060506020403" pitchFamily="18" charset="0"/>
            </a:endParaRPr>
          </a:p>
          <a:p>
            <a:endParaRPr lang="fr-FR" cap="small" dirty="0">
              <a:latin typeface="Adobe Garamond Pro" panose="02020502060506020403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6343541-3F23-2C6E-4D83-7B05032233D4}"/>
              </a:ext>
            </a:extLst>
          </p:cNvPr>
          <p:cNvSpPr txBox="1"/>
          <p:nvPr/>
        </p:nvSpPr>
        <p:spPr>
          <a:xfrm>
            <a:off x="1242870" y="5484594"/>
            <a:ext cx="9286047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2000" dirty="0"/>
              <a:t>Cette transformation permet de créer une représentation de chaque pays, relativement aux autres pays, et correspond donc parfaitement à l’idée de classement.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AB4C6E6-55B0-06F4-DAE3-7185799B3E8C}"/>
              </a:ext>
            </a:extLst>
          </p:cNvPr>
          <p:cNvSpPr txBox="1"/>
          <p:nvPr/>
        </p:nvSpPr>
        <p:spPr>
          <a:xfrm>
            <a:off x="1085958" y="1446167"/>
            <a:ext cx="9223557" cy="309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fontAlgn="base">
              <a:spcBef>
                <a:spcPct val="0"/>
              </a:spcBef>
              <a:spcAft>
                <a:spcPts val="600"/>
              </a:spcAft>
              <a:buClrTx/>
              <a:buSzPct val="80000"/>
              <a:tabLst/>
            </a:pP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Suite au dernier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filtrage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par PIB/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hab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plancher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, nous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obtenons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une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liste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résiduelle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de 32 pays.</a:t>
            </a:r>
          </a:p>
          <a:p>
            <a:pPr marR="0" lvl="0" fontAlgn="base">
              <a:spcBef>
                <a:spcPct val="0"/>
              </a:spcBef>
              <a:spcAft>
                <a:spcPts val="600"/>
              </a:spcAft>
              <a:buClrTx/>
              <a:buSzPct val="80000"/>
              <a:tabLst/>
            </a:pPr>
            <a:endParaRPr lang="en-US" altLang="fr-FR" dirty="0">
              <a:solidFill>
                <a:schemeClr val="tx2"/>
              </a:solidFill>
              <a:latin typeface="Adobe Garamond Pro" panose="02020502060506020403" pitchFamily="18" charset="0"/>
            </a:endParaRPr>
          </a:p>
          <a:p>
            <a:pPr marR="0" lvl="0" fontAlgn="base">
              <a:spcBef>
                <a:spcPct val="0"/>
              </a:spcBef>
              <a:spcAft>
                <a:spcPts val="600"/>
              </a:spcAft>
              <a:buClrTx/>
              <a:buSzPct val="80000"/>
              <a:tabLst/>
            </a:pP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Avant de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créer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l’indicateur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, nous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allons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transformer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toutes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nos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observations via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leur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</a:t>
            </a:r>
            <a:r>
              <a:rPr kumimoji="0" lang="en-US" altLang="fr-FR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Z-score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. Le Z-score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est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une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forme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de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normalisation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d’une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série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de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donnée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et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représente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l’écart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d’une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observation par rapport à la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moyenne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de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cette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série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,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exprimé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en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nombre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d’écart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-type.</a:t>
            </a:r>
          </a:p>
          <a:p>
            <a:pPr marL="342900" marR="0" lvl="0" indent="-342900" fontAlgn="base">
              <a:spcBef>
                <a:spcPct val="0"/>
              </a:spcBef>
              <a:spcAft>
                <a:spcPts val="600"/>
              </a:spcAft>
              <a:buClrTx/>
              <a:buSzPct val="80000"/>
              <a:buFont typeface="+mj-lt"/>
              <a:buAutoNum type="arabicPeriod"/>
              <a:tabLst/>
            </a:pPr>
            <a:endParaRPr kumimoji="0" lang="en-US" altLang="fr-FR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dobe Garamond Pro" panose="02020502060506020403" pitchFamily="18" charset="0"/>
            </a:endParaRP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3962F402-4442-F92B-FE6C-DB6CE3F3EBDB}"/>
              </a:ext>
            </a:extLst>
          </p:cNvPr>
          <p:cNvGrpSpPr/>
          <p:nvPr/>
        </p:nvGrpSpPr>
        <p:grpSpPr>
          <a:xfrm>
            <a:off x="2439140" y="4082700"/>
            <a:ext cx="6624961" cy="1112733"/>
            <a:chOff x="1143000" y="4002801"/>
            <a:chExt cx="6624961" cy="1112733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75CD73EF-3464-92A9-87C0-5851C2504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000" y="4079851"/>
              <a:ext cx="2175033" cy="944712"/>
            </a:xfrm>
            <a:prstGeom prst="rect">
              <a:avLst/>
            </a:prstGeom>
          </p:spPr>
        </p:pic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33BA09CA-E03C-127B-926A-F52EB953C8EE}"/>
                </a:ext>
              </a:extLst>
            </p:cNvPr>
            <p:cNvGrpSpPr/>
            <p:nvPr/>
          </p:nvGrpSpPr>
          <p:grpSpPr>
            <a:xfrm>
              <a:off x="3971123" y="4002801"/>
              <a:ext cx="3175401" cy="393113"/>
              <a:chOff x="3971123" y="4056069"/>
              <a:chExt cx="3175401" cy="393113"/>
            </a:xfrm>
          </p:grpSpPr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1A84AFC-6279-1E8F-0095-E28E3820C958}"/>
                  </a:ext>
                </a:extLst>
              </p:cNvPr>
              <p:cNvSpPr txBox="1"/>
              <p:nvPr/>
            </p:nvSpPr>
            <p:spPr>
              <a:xfrm>
                <a:off x="4401597" y="4079850"/>
                <a:ext cx="2744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Adobe Garamond Pro" panose="02020502060506020403" pitchFamily="18" charset="0"/>
                  </a:rPr>
                  <a:t>: Valeur de l’observation</a:t>
                </a:r>
              </a:p>
            </p:txBody>
          </p:sp>
          <p:pic>
            <p:nvPicPr>
              <p:cNvPr id="15" name="Image 14">
                <a:extLst>
                  <a:ext uri="{FF2B5EF4-FFF2-40B4-BE49-F238E27FC236}">
                    <a16:creationId xmlns:a16="http://schemas.microsoft.com/office/drawing/2014/main" id="{1292EF02-43D5-1D3F-662C-5C8425CAFA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1123" y="4056069"/>
                <a:ext cx="400882" cy="376829"/>
              </a:xfrm>
              <a:prstGeom prst="rect">
                <a:avLst/>
              </a:prstGeom>
            </p:spPr>
          </p:pic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0B6FD1C9-BA87-5AB6-C2B8-9804FE1ABEC9}"/>
                </a:ext>
              </a:extLst>
            </p:cNvPr>
            <p:cNvGrpSpPr/>
            <p:nvPr/>
          </p:nvGrpSpPr>
          <p:grpSpPr>
            <a:xfrm>
              <a:off x="3997757" y="4361874"/>
              <a:ext cx="3770204" cy="369332"/>
              <a:chOff x="3997757" y="4406264"/>
              <a:chExt cx="3770204" cy="369332"/>
            </a:xfrm>
          </p:grpSpPr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A8A2F5D-4272-DFAF-129C-CBCC8029C8DC}"/>
                  </a:ext>
                </a:extLst>
              </p:cNvPr>
              <p:cNvSpPr txBox="1"/>
              <p:nvPr/>
            </p:nvSpPr>
            <p:spPr>
              <a:xfrm>
                <a:off x="4401597" y="4406264"/>
                <a:ext cx="3366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Adobe Garamond Pro" panose="02020502060506020403" pitchFamily="18" charset="0"/>
                  </a:rPr>
                  <a:t>: Moyenne de la série observée</a:t>
                </a:r>
              </a:p>
            </p:txBody>
          </p:sp>
          <p:pic>
            <p:nvPicPr>
              <p:cNvPr id="17" name="Image 16">
                <a:extLst>
                  <a:ext uri="{FF2B5EF4-FFF2-40B4-BE49-F238E27FC236}">
                    <a16:creationId xmlns:a16="http://schemas.microsoft.com/office/drawing/2014/main" id="{3C4FCD32-6911-5551-230A-91F02C043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7757" y="4416855"/>
                <a:ext cx="321243" cy="354191"/>
              </a:xfrm>
              <a:prstGeom prst="rect">
                <a:avLst/>
              </a:prstGeom>
            </p:spPr>
          </p:pic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02F67328-B6E2-5262-68A0-3378510529E7}"/>
                </a:ext>
              </a:extLst>
            </p:cNvPr>
            <p:cNvGrpSpPr/>
            <p:nvPr/>
          </p:nvGrpSpPr>
          <p:grpSpPr>
            <a:xfrm>
              <a:off x="3960951" y="4735534"/>
              <a:ext cx="3807010" cy="380000"/>
              <a:chOff x="3960951" y="4735534"/>
              <a:chExt cx="3807010" cy="380000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6C4C55D-0586-BCE4-3C12-C5588861DFDF}"/>
                  </a:ext>
                </a:extLst>
              </p:cNvPr>
              <p:cNvSpPr txBox="1"/>
              <p:nvPr/>
            </p:nvSpPr>
            <p:spPr>
              <a:xfrm>
                <a:off x="4401597" y="4746202"/>
                <a:ext cx="3366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Adobe Garamond Pro" panose="02020502060506020403" pitchFamily="18" charset="0"/>
                  </a:rPr>
                  <a:t>: Ecart-type de la série observée</a:t>
                </a:r>
              </a:p>
            </p:txBody>
          </p:sp>
          <p:pic>
            <p:nvPicPr>
              <p:cNvPr id="24" name="Image 23">
                <a:extLst>
                  <a:ext uri="{FF2B5EF4-FFF2-40B4-BE49-F238E27FC236}">
                    <a16:creationId xmlns:a16="http://schemas.microsoft.com/office/drawing/2014/main" id="{6791FDD4-305F-96C7-07D4-991261729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60951" y="4735534"/>
                <a:ext cx="366928" cy="358395"/>
              </a:xfrm>
              <a:prstGeom prst="rect">
                <a:avLst/>
              </a:prstGeom>
            </p:spPr>
          </p:pic>
        </p:grp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76B24DF-D765-7991-9B72-04FE0DD9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4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9E222-3DCF-08B2-25F4-30EEFD93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6000" cy="1382156"/>
          </a:xfrm>
        </p:spPr>
        <p:txBody>
          <a:bodyPr/>
          <a:lstStyle/>
          <a:p>
            <a:r>
              <a:rPr lang="fr-FR" cap="small" dirty="0">
                <a:latin typeface="Adobe Garamond Pro" panose="02020502060506020403" pitchFamily="18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2CDFAB-1369-CE48-3404-D467AF1C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25123"/>
            <a:ext cx="9332650" cy="5166799"/>
          </a:xfrm>
        </p:spPr>
        <p:txBody>
          <a:bodyPr numCol="2"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fr-FR" sz="2000" dirty="0">
                <a:latin typeface="Adobe Garamond Pro" panose="02020502060506020403" pitchFamily="18" charset="0"/>
              </a:rPr>
              <a:t>Introduction au projet</a:t>
            </a:r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r>
              <a:rPr lang="fr-FR" sz="2000" dirty="0">
                <a:latin typeface="Adobe Garamond Pro" panose="02020502060506020403" pitchFamily="18" charset="0"/>
              </a:rPr>
              <a:t>Contexte</a:t>
            </a:r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r>
              <a:rPr lang="fr-FR" sz="2000" dirty="0">
                <a:latin typeface="Adobe Garamond Pro" panose="02020502060506020403" pitchFamily="18" charset="0"/>
              </a:rPr>
              <a:t>Problématique</a:t>
            </a:r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r>
              <a:rPr lang="fr-FR" sz="2000" dirty="0">
                <a:latin typeface="Adobe Garamond Pro" panose="02020502060506020403" pitchFamily="18" charset="0"/>
              </a:rPr>
              <a:t>Jeu de données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/>
            </a:pPr>
            <a:endParaRPr lang="fr-FR" dirty="0">
              <a:latin typeface="Adobe Garamond Pro" panose="02020502060506020403" pitchFamily="18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fr-FR" sz="2000" dirty="0">
                <a:latin typeface="Adobe Garamond Pro" panose="02020502060506020403" pitchFamily="18" charset="0"/>
              </a:rPr>
              <a:t>Travail sur les données</a:t>
            </a:r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r>
              <a:rPr lang="fr-FR" sz="2000" dirty="0">
                <a:latin typeface="Adobe Garamond Pro" panose="02020502060506020403" pitchFamily="18" charset="0"/>
              </a:rPr>
              <a:t>Mission</a:t>
            </a:r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r>
              <a:rPr lang="fr-FR" sz="2000" dirty="0">
                <a:latin typeface="Adobe Garamond Pro" panose="02020502060506020403" pitchFamily="18" charset="0"/>
              </a:rPr>
              <a:t>Description du set</a:t>
            </a:r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r>
              <a:rPr lang="fr-FR" sz="2000" dirty="0">
                <a:latin typeface="Adobe Garamond Pro" panose="02020502060506020403" pitchFamily="18" charset="0"/>
              </a:rPr>
              <a:t>Traitement des NaN</a:t>
            </a:r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r>
              <a:rPr lang="fr-FR" sz="2000" dirty="0">
                <a:latin typeface="Adobe Garamond Pro" panose="02020502060506020403" pitchFamily="18" charset="0"/>
              </a:rPr>
              <a:t>Sélection variables, pays, années</a:t>
            </a:r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r>
              <a:rPr lang="fr-FR" sz="2000" dirty="0">
                <a:latin typeface="Adobe Garamond Pro" panose="02020502060506020403" pitchFamily="18" charset="0"/>
              </a:rPr>
              <a:t>Jeu de données post traitement</a:t>
            </a:r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endParaRPr lang="fr-FR" sz="2000" dirty="0">
              <a:latin typeface="Adobe Garamond Pro" panose="02020502060506020403" pitchFamily="18" charset="0"/>
            </a:endParaRPr>
          </a:p>
          <a:p>
            <a:pPr marL="914400" lvl="2" indent="-457200">
              <a:spcBef>
                <a:spcPts val="1000"/>
              </a:spcBef>
              <a:buFont typeface="+mj-lt"/>
              <a:buAutoNum type="arabicPeriod"/>
            </a:pPr>
            <a:endParaRPr lang="fr-FR" sz="1600" dirty="0">
              <a:latin typeface="Adobe Garamond Pro" panose="02020502060506020403" pitchFamily="18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fr-FR" sz="2000" dirty="0">
                <a:latin typeface="Adobe Garamond Pro" panose="02020502060506020403" pitchFamily="18" charset="0"/>
              </a:rPr>
              <a:t>Analyse des données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800" dirty="0">
                <a:latin typeface="Adobe Garamond Pro" panose="02020502060506020403" pitchFamily="18" charset="0"/>
              </a:rPr>
              <a:t>Nombre d’étudiants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800" dirty="0">
                <a:latin typeface="Adobe Garamond Pro" panose="02020502060506020403" pitchFamily="18" charset="0"/>
              </a:rPr>
              <a:t>Autres indicateurs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800" dirty="0">
                <a:latin typeface="Adobe Garamond Pro" panose="02020502060506020403" pitchFamily="18" charset="0"/>
              </a:rPr>
              <a:t>Conclusion provisoire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800" dirty="0">
                <a:latin typeface="Adobe Garamond Pro" panose="02020502060506020403" pitchFamily="18" charset="0"/>
              </a:rPr>
              <a:t>Tri final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800" dirty="0">
                <a:latin typeface="Adobe Garamond Pro" panose="02020502060506020403" pitchFamily="18" charset="0"/>
              </a:rPr>
              <a:t>Construction de l’indicateur de classement</a:t>
            </a:r>
          </a:p>
          <a:p>
            <a:pPr marL="914400" lvl="1" indent="-457200">
              <a:buFont typeface="+mj-lt"/>
              <a:buAutoNum type="arabicPeriod"/>
            </a:pPr>
            <a:endParaRPr lang="fr-FR" sz="1800" dirty="0">
              <a:latin typeface="Adobe Garamond Pro" panose="02020502060506020403" pitchFamily="18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fr-FR" sz="2000" dirty="0">
                <a:latin typeface="Adobe Garamond Pro" panose="02020502060506020403" pitchFamily="18" charset="0"/>
              </a:rPr>
              <a:t>Conclusion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800" dirty="0">
                <a:latin typeface="Adobe Garamond Pro" panose="02020502060506020403" pitchFamily="18" charset="0"/>
              </a:rPr>
              <a:t>Classement final des pays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800" dirty="0">
                <a:latin typeface="Adobe Garamond Pro" panose="02020502060506020403" pitchFamily="18" charset="0"/>
              </a:rPr>
              <a:t>Remarques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CCE703-3774-E851-E446-9C9DB881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68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208D325-FDD1-5077-B342-D65B178D697F}"/>
              </a:ext>
            </a:extLst>
          </p:cNvPr>
          <p:cNvSpPr txBox="1">
            <a:spLocks/>
          </p:cNvSpPr>
          <p:nvPr/>
        </p:nvSpPr>
        <p:spPr>
          <a:xfrm>
            <a:off x="1143000" y="1070080"/>
            <a:ext cx="9906000" cy="104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cap="small" dirty="0">
                <a:latin typeface="Adobe Garamond Pro" panose="02020502060506020403" pitchFamily="18" charset="0"/>
              </a:rPr>
              <a:t>5.2  </a:t>
            </a:r>
            <a:r>
              <a:rPr lang="fr-FR" sz="4400" dirty="0">
                <a:latin typeface="Adobe Garamond Pro" panose="02020502060506020403" pitchFamily="18" charset="0"/>
              </a:rPr>
              <a:t>l’indicateur de classement</a:t>
            </a:r>
          </a:p>
          <a:p>
            <a:endParaRPr lang="fr-FR" cap="small" dirty="0">
              <a:latin typeface="Adobe Garamond Pro" panose="02020502060506020403" pitchFamily="18" charset="0"/>
            </a:endParaRPr>
          </a:p>
          <a:p>
            <a:endParaRPr lang="fr-FR" cap="small" dirty="0">
              <a:latin typeface="Adobe Garamond Pro" panose="02020502060506020403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6343541-3F23-2C6E-4D83-7B05032233D4}"/>
              </a:ext>
            </a:extLst>
          </p:cNvPr>
          <p:cNvSpPr txBox="1"/>
          <p:nvPr/>
        </p:nvSpPr>
        <p:spPr>
          <a:xfrm>
            <a:off x="1242870" y="5520106"/>
            <a:ext cx="9286047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2000" dirty="0"/>
              <a:t>Nous n’avons plus qu’à multiplier les z-scores et les variables binaires par leur coefficient respectif afin d’obtenir le score final d’un pays.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AB4C6E6-55B0-06F4-DAE3-7185799B3E8C}"/>
              </a:ext>
            </a:extLst>
          </p:cNvPr>
          <p:cNvSpPr txBox="1"/>
          <p:nvPr/>
        </p:nvSpPr>
        <p:spPr>
          <a:xfrm>
            <a:off x="1143000" y="771464"/>
            <a:ext cx="9223557" cy="3093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85750" fontAlgn="base">
              <a:spcBef>
                <a:spcPct val="0"/>
              </a:spcBef>
              <a:spcAft>
                <a:spcPts val="600"/>
              </a:spcAft>
              <a:buClrTx/>
              <a:buSzPct val="80000"/>
              <a:buFont typeface="Arial" panose="020B0604020202020204" pitchFamily="34" charset="0"/>
              <a:buChar char="•"/>
              <a:tabLst/>
            </a:pP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Z-score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puis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ajout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 de deux variables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binaires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dobe Garamond Pro" panose="02020502060506020403" pitchFamily="18" charset="0"/>
              </a:rPr>
              <a:t>: Francophone et UE</a:t>
            </a:r>
            <a:endParaRPr lang="en-US" altLang="fr-FR" dirty="0">
              <a:solidFill>
                <a:schemeClr val="tx2"/>
              </a:solidFill>
              <a:latin typeface="Adobe Garamond Pro" panose="02020502060506020403" pitchFamily="18" charset="0"/>
            </a:endParaRPr>
          </a:p>
          <a:p>
            <a:pPr marL="342900" marR="0" lvl="0" indent="-342900" fontAlgn="base">
              <a:spcBef>
                <a:spcPct val="0"/>
              </a:spcBef>
              <a:spcAft>
                <a:spcPts val="600"/>
              </a:spcAft>
              <a:buClrTx/>
              <a:buSzPct val="80000"/>
              <a:buFont typeface="Arial" panose="020B0604020202020204" pitchFamily="34" charset="0"/>
              <a:buChar char="•"/>
              <a:tabLst/>
            </a:pPr>
            <a:r>
              <a:rPr lang="en-US" altLang="fr-FR" dirty="0">
                <a:solidFill>
                  <a:schemeClr val="tx2"/>
                </a:solidFill>
                <a:latin typeface="Adobe Garamond Pro" panose="02020502060506020403" pitchFamily="18" charset="0"/>
              </a:rPr>
              <a:t>Fixation des coefficients qui </a:t>
            </a:r>
            <a:r>
              <a:rPr lang="en-US" altLang="fr-FR" dirty="0" err="1">
                <a:solidFill>
                  <a:schemeClr val="tx2"/>
                </a:solidFill>
                <a:latin typeface="Adobe Garamond Pro" panose="02020502060506020403" pitchFamily="18" charset="0"/>
              </a:rPr>
              <a:t>multiplient</a:t>
            </a:r>
            <a:r>
              <a:rPr lang="en-US" altLang="fr-FR" dirty="0">
                <a:solidFill>
                  <a:schemeClr val="tx2"/>
                </a:solidFill>
                <a:latin typeface="Adobe Garamond Pro" panose="02020502060506020403" pitchFamily="18" charset="0"/>
              </a:rPr>
              <a:t> </a:t>
            </a:r>
            <a:r>
              <a:rPr lang="en-US" altLang="fr-FR" dirty="0" err="1">
                <a:solidFill>
                  <a:schemeClr val="tx2"/>
                </a:solidFill>
                <a:latin typeface="Adobe Garamond Pro" panose="02020502060506020403" pitchFamily="18" charset="0"/>
              </a:rPr>
              <a:t>chaque</a:t>
            </a:r>
            <a:r>
              <a:rPr lang="en-US" altLang="fr-FR" dirty="0">
                <a:solidFill>
                  <a:schemeClr val="tx2"/>
                </a:solidFill>
                <a:latin typeface="Adobe Garamond Pro" panose="02020502060506020403" pitchFamily="18" charset="0"/>
              </a:rPr>
              <a:t> Z-score </a:t>
            </a:r>
            <a:r>
              <a:rPr lang="en-US" altLang="fr-FR" dirty="0" err="1">
                <a:solidFill>
                  <a:schemeClr val="tx2"/>
                </a:solidFill>
                <a:latin typeface="Adobe Garamond Pro" panose="02020502060506020403" pitchFamily="18" charset="0"/>
              </a:rPr>
              <a:t>suivant</a:t>
            </a:r>
            <a:r>
              <a:rPr lang="en-US" altLang="fr-FR" dirty="0">
                <a:solidFill>
                  <a:schemeClr val="tx2"/>
                </a:solidFill>
                <a:latin typeface="Adobe Garamond Pro" panose="02020502060506020403" pitchFamily="18" charset="0"/>
              </a:rPr>
              <a:t> </a:t>
            </a:r>
            <a:r>
              <a:rPr lang="en-US" altLang="fr-FR" dirty="0" err="1">
                <a:solidFill>
                  <a:schemeClr val="tx2"/>
                </a:solidFill>
                <a:latin typeface="Adobe Garamond Pro" panose="02020502060506020403" pitchFamily="18" charset="0"/>
              </a:rPr>
              <a:t>l’importance</a:t>
            </a:r>
            <a:r>
              <a:rPr lang="en-US" altLang="fr-FR" dirty="0">
                <a:solidFill>
                  <a:schemeClr val="tx2"/>
                </a:solidFill>
                <a:latin typeface="Adobe Garamond Pro" panose="02020502060506020403" pitchFamily="18" charset="0"/>
              </a:rPr>
              <a:t> de </a:t>
            </a:r>
            <a:r>
              <a:rPr lang="en-US" altLang="fr-FR" dirty="0" err="1">
                <a:solidFill>
                  <a:schemeClr val="tx2"/>
                </a:solidFill>
                <a:latin typeface="Adobe Garamond Pro" panose="02020502060506020403" pitchFamily="18" charset="0"/>
              </a:rPr>
              <a:t>l’indicateur</a:t>
            </a:r>
            <a:r>
              <a:rPr lang="en-US" altLang="fr-FR" dirty="0">
                <a:solidFill>
                  <a:schemeClr val="tx2"/>
                </a:solidFill>
                <a:latin typeface="Adobe Garamond Pro" panose="02020502060506020403" pitchFamily="18" charset="0"/>
              </a:rPr>
              <a:t> </a:t>
            </a:r>
            <a:r>
              <a:rPr lang="en-US" altLang="fr-FR" dirty="0" err="1">
                <a:solidFill>
                  <a:schemeClr val="tx2"/>
                </a:solidFill>
                <a:latin typeface="Adobe Garamond Pro" panose="02020502060506020403" pitchFamily="18" charset="0"/>
              </a:rPr>
              <a:t>concerné</a:t>
            </a:r>
            <a:r>
              <a:rPr lang="en-US" altLang="fr-FR" dirty="0">
                <a:solidFill>
                  <a:schemeClr val="tx2"/>
                </a:solidFill>
                <a:latin typeface="Adobe Garamond Pro" panose="02020502060506020403" pitchFamily="18" charset="0"/>
              </a:rPr>
              <a:t> : </a:t>
            </a:r>
            <a:endParaRPr kumimoji="0" lang="en-US" altLang="fr-FR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dobe Garamond Pro" panose="02020502060506020403" pitchFamily="18" charset="0"/>
            </a:endParaRP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DB077BD8-7EFC-9417-D60A-2E8A9C318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92845"/>
              </p:ext>
            </p:extLst>
          </p:nvPr>
        </p:nvGraphicFramePr>
        <p:xfrm>
          <a:off x="2715291" y="2648480"/>
          <a:ext cx="676141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709">
                  <a:extLst>
                    <a:ext uri="{9D8B030D-6E8A-4147-A177-3AD203B41FA5}">
                      <a16:colId xmlns:a16="http://schemas.microsoft.com/office/drawing/2014/main" val="1176106696"/>
                    </a:ext>
                  </a:extLst>
                </a:gridCol>
                <a:gridCol w="3380709">
                  <a:extLst>
                    <a:ext uri="{9D8B030D-6E8A-4147-A177-3AD203B41FA5}">
                      <a16:colId xmlns:a16="http://schemas.microsoft.com/office/drawing/2014/main" val="304000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Indicateur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01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Nombre d’étudiants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4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Nombre d’utilisateurs d’Internet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21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PIB/habitant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87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Dépenses publiques en éducation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91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Pays francophone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76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Pays de l’U.E.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639566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2D37E84-EE44-14FD-A78E-B3BA249A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65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2CDFAB-1369-CE48-3404-D467AF1C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901" y="2085146"/>
            <a:ext cx="4600852" cy="4521102"/>
          </a:xfrm>
        </p:spPr>
        <p:txBody>
          <a:bodyPr>
            <a:normAutofit/>
          </a:bodyPr>
          <a:lstStyle/>
          <a:p>
            <a:endParaRPr lang="fr-FR" dirty="0">
              <a:latin typeface="Adobe Garamond Pro" panose="02020502060506020403" pitchFamily="18" charset="0"/>
            </a:endParaRPr>
          </a:p>
          <a:p>
            <a:r>
              <a:rPr lang="fr-FR" dirty="0">
                <a:latin typeface="Adobe Garamond Pro" panose="02020502060506020403" pitchFamily="18" charset="0"/>
              </a:rPr>
              <a:t>Les pays du Nord sont bien représentés</a:t>
            </a:r>
          </a:p>
          <a:p>
            <a:r>
              <a:rPr lang="fr-FR" dirty="0">
                <a:latin typeface="Adobe Garamond Pro" panose="02020502060506020403" pitchFamily="18" charset="0"/>
              </a:rPr>
              <a:t>Ainsi que les pays très peuplés</a:t>
            </a:r>
          </a:p>
          <a:p>
            <a:r>
              <a:rPr lang="fr-FR" dirty="0">
                <a:latin typeface="Adobe Garamond Pro" panose="02020502060506020403" pitchFamily="18" charset="0"/>
              </a:rPr>
              <a:t>Et les pays très riches</a:t>
            </a:r>
          </a:p>
          <a:p>
            <a:pPr marL="0" indent="0">
              <a:buNone/>
            </a:pPr>
            <a:endParaRPr lang="fr-FR" dirty="0">
              <a:latin typeface="Adobe Garamond Pro" panose="02020502060506020403" pitchFamily="18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CCE92B7-E64E-CC26-65C3-BC726F8E0286}"/>
              </a:ext>
            </a:extLst>
          </p:cNvPr>
          <p:cNvCxnSpPr/>
          <p:nvPr/>
        </p:nvCxnSpPr>
        <p:spPr>
          <a:xfrm>
            <a:off x="1748901" y="1162975"/>
            <a:ext cx="257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re 1">
            <a:extLst>
              <a:ext uri="{FF2B5EF4-FFF2-40B4-BE49-F238E27FC236}">
                <a16:creationId xmlns:a16="http://schemas.microsoft.com/office/drawing/2014/main" id="{8C815225-B5FF-FB7B-621F-7EE61EAE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39274"/>
            <a:ext cx="9906000" cy="1382156"/>
          </a:xfrm>
        </p:spPr>
        <p:txBody>
          <a:bodyPr>
            <a:normAutofit/>
          </a:bodyPr>
          <a:lstStyle/>
          <a:p>
            <a:r>
              <a:rPr lang="fr-FR" sz="4800" b="1" i="0" cap="small" dirty="0">
                <a:latin typeface="Adobe Garamond Pro" panose="02020502060506020403" pitchFamily="18" charset="0"/>
              </a:rPr>
              <a:t>C   Conclusion</a:t>
            </a: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B4DE930A-1BA5-6D39-4D6D-F3D2A8938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114283"/>
              </p:ext>
            </p:extLst>
          </p:nvPr>
        </p:nvGraphicFramePr>
        <p:xfrm>
          <a:off x="5939901" y="1927105"/>
          <a:ext cx="5109099" cy="445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83150">
                  <a:extLst>
                    <a:ext uri="{9D8B030D-6E8A-4147-A177-3AD203B41FA5}">
                      <a16:colId xmlns:a16="http://schemas.microsoft.com/office/drawing/2014/main" val="2173184716"/>
                    </a:ext>
                  </a:extLst>
                </a:gridCol>
                <a:gridCol w="2325949">
                  <a:extLst>
                    <a:ext uri="{9D8B030D-6E8A-4147-A177-3AD203B41FA5}">
                      <a16:colId xmlns:a16="http://schemas.microsoft.com/office/drawing/2014/main" val="1266551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Denmark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4.477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21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4.326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26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Norway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4.258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17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3.884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9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Luxembourg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3.871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49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Sweden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3.752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5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Iceland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3.657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4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India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3.631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78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Monaco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3.159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02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Finland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2.519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03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Netherlands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2.199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46935"/>
                  </a:ext>
                </a:extLst>
              </a:tr>
            </a:tbl>
          </a:graphicData>
        </a:graphic>
      </p:graphicFrame>
      <p:sp>
        <p:nvSpPr>
          <p:cNvPr id="6" name="Titre 1">
            <a:extLst>
              <a:ext uri="{FF2B5EF4-FFF2-40B4-BE49-F238E27FC236}">
                <a16:creationId xmlns:a16="http://schemas.microsoft.com/office/drawing/2014/main" id="{AFC19A70-130D-2EC7-0EA8-998045651C46}"/>
              </a:ext>
            </a:extLst>
          </p:cNvPr>
          <p:cNvSpPr txBox="1">
            <a:spLocks/>
          </p:cNvSpPr>
          <p:nvPr/>
        </p:nvSpPr>
        <p:spPr>
          <a:xfrm>
            <a:off x="1143000" y="1721430"/>
            <a:ext cx="9906000" cy="104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cap="small" dirty="0">
                <a:latin typeface="Adobe Garamond Pro" panose="02020502060506020403" pitchFamily="18" charset="0"/>
              </a:rPr>
              <a:t>1.  </a:t>
            </a:r>
            <a:r>
              <a:rPr lang="fr-FR" sz="4400" dirty="0">
                <a:latin typeface="Adobe Garamond Pro" panose="02020502060506020403" pitchFamily="18" charset="0"/>
              </a:rPr>
              <a:t>classement Final</a:t>
            </a:r>
          </a:p>
          <a:p>
            <a:endParaRPr lang="fr-FR" cap="small" dirty="0">
              <a:latin typeface="Adobe Garamond Pro" panose="02020502060506020403" pitchFamily="18" charset="0"/>
            </a:endParaRPr>
          </a:p>
          <a:p>
            <a:endParaRPr lang="fr-FR" cap="small" dirty="0">
              <a:latin typeface="Adobe Garamond Pro" panose="02020502060506020403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41B094-6919-F598-D321-448469E6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11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2CDFAB-1369-CE48-3404-D467AF1C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598" y="1713390"/>
            <a:ext cx="9426606" cy="4404586"/>
          </a:xfrm>
        </p:spPr>
        <p:txBody>
          <a:bodyPr>
            <a:normAutofit/>
          </a:bodyPr>
          <a:lstStyle/>
          <a:p>
            <a:r>
              <a:rPr lang="fr-FR" dirty="0">
                <a:latin typeface="Adobe Garamond Pro" panose="02020502060506020403" pitchFamily="18" charset="0"/>
              </a:rPr>
              <a:t>D’autres variables auraient pu être retenues pour le travail comme par exemple le nombre de professeurs par habitants ou le taux de réussite aux examens, baissant peut-être le besoin de cours en ligne. Les pays du Nord seraient peut-être descendus dans le classement.</a:t>
            </a:r>
          </a:p>
          <a:p>
            <a:pPr marL="0" indent="0">
              <a:buNone/>
            </a:pPr>
            <a:r>
              <a:rPr lang="fr-FR" dirty="0">
                <a:latin typeface="Adobe Garamond Pro" panose="02020502060506020403" pitchFamily="18" charset="0"/>
              </a:rPr>
              <a:t> </a:t>
            </a:r>
          </a:p>
          <a:p>
            <a:r>
              <a:rPr lang="fr-FR" dirty="0">
                <a:latin typeface="Adobe Garamond Pro" panose="02020502060506020403" pitchFamily="18" charset="0"/>
              </a:rPr>
              <a:t>Le jeu de données semble correct pour faire une première évaluation mais d’autres éléments sont à rajouter à mon sens comme par exemple la répartition des richesses par habitants dans les pays grands et pauvres (Inde, Chine) pour déceler si les déciles les plus riches seraient à-même de s’inscrire à nos services.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FC19A70-130D-2EC7-0EA8-998045651C46}"/>
              </a:ext>
            </a:extLst>
          </p:cNvPr>
          <p:cNvSpPr txBox="1">
            <a:spLocks/>
          </p:cNvSpPr>
          <p:nvPr/>
        </p:nvSpPr>
        <p:spPr>
          <a:xfrm>
            <a:off x="986901" y="1206525"/>
            <a:ext cx="9906000" cy="104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cap="small" dirty="0">
                <a:latin typeface="Adobe Garamond Pro" panose="02020502060506020403" pitchFamily="18" charset="0"/>
              </a:rPr>
              <a:t>2.  </a:t>
            </a:r>
            <a:r>
              <a:rPr lang="fr-FR" sz="4400" dirty="0">
                <a:latin typeface="Adobe Garamond Pro" panose="02020502060506020403" pitchFamily="18" charset="0"/>
              </a:rPr>
              <a:t>Remarques</a:t>
            </a:r>
          </a:p>
          <a:p>
            <a:endParaRPr lang="fr-FR" cap="small" dirty="0">
              <a:latin typeface="Adobe Garamond Pro" panose="02020502060506020403" pitchFamily="18" charset="0"/>
            </a:endParaRPr>
          </a:p>
          <a:p>
            <a:endParaRPr lang="fr-FR" cap="small" dirty="0">
              <a:latin typeface="Adobe Garamond Pro" panose="02020502060506020403" pitchFamily="18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1316F49-41E1-2469-4A80-D05FF421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78BAF6-CDDF-C426-D438-69980701F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54952"/>
            <a:ext cx="9906000" cy="4024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/>
              <a:t>Merci pour votre attention!</a:t>
            </a:r>
          </a:p>
          <a:p>
            <a:pPr marL="0" indent="0">
              <a:buNone/>
            </a:pPr>
            <a:endParaRPr lang="fr-FR" sz="3600" dirty="0"/>
          </a:p>
          <a:p>
            <a:pPr marL="0" indent="0">
              <a:buNone/>
            </a:pPr>
            <a:endParaRPr lang="fr-FR" sz="3600" dirty="0"/>
          </a:p>
          <a:p>
            <a:pPr marL="0" indent="0">
              <a:buNone/>
            </a:pPr>
            <a:r>
              <a:rPr lang="fr-FR" sz="3600" dirty="0"/>
              <a:t>Lien vers le notebook:</a:t>
            </a:r>
          </a:p>
          <a:p>
            <a:pPr marL="0" indent="0">
              <a:buNone/>
            </a:pPr>
            <a:endParaRPr lang="fr-FR" sz="3600" dirty="0"/>
          </a:p>
          <a:p>
            <a:pPr marL="0" indent="0">
              <a:buNone/>
            </a:pPr>
            <a:r>
              <a:rPr lang="fr-FR" sz="3600" dirty="0"/>
              <a:t>  </a:t>
            </a:r>
          </a:p>
          <a:p>
            <a:pPr marL="0" indent="0">
              <a:buNone/>
            </a:pPr>
            <a:endParaRPr lang="fr-FR" sz="3600" dirty="0"/>
          </a:p>
          <a:p>
            <a:pPr marL="0" indent="0">
              <a:buNone/>
            </a:pPr>
            <a:endParaRPr lang="fr-FR" sz="3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0471F8D-1647-05A0-7356-416FFB3B2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0" y="16524"/>
            <a:ext cx="5162550" cy="156210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8AF0B48-357F-E110-0335-EFB00025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23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F99BBB-8A2E-0255-6084-E2F1D0B4A833}"/>
              </a:ext>
            </a:extLst>
          </p:cNvPr>
          <p:cNvSpPr txBox="1"/>
          <p:nvPr/>
        </p:nvSpPr>
        <p:spPr>
          <a:xfrm>
            <a:off x="5086905" y="3230000"/>
            <a:ext cx="6613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https://github.com/gregmansio/education_analysis_OC_P2/blob/main/Analyse%20des%20donn%C3%A9es%20de%20syst%C3%A8mes%20%C3%A9ducatifs.ipynb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2955DBF-91C6-C2EF-ABEB-74CE0F72D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36" y="6250619"/>
            <a:ext cx="24574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9E222-3DCF-08B2-25F4-30EEFD93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i="0" cap="small" dirty="0">
                <a:latin typeface="Adobe Garamond Pro" panose="02020502060506020403" pitchFamily="18" charset="0"/>
              </a:rPr>
              <a:t>A   Introduction au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2CDFAB-1369-CE48-3404-D467AF1C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36998"/>
            <a:ext cx="9906000" cy="2509180"/>
          </a:xfrm>
        </p:spPr>
        <p:txBody>
          <a:bodyPr/>
          <a:lstStyle/>
          <a:p>
            <a:r>
              <a:rPr lang="fr-FR" dirty="0" err="1">
                <a:latin typeface="Adobe Garamond Pro" panose="02020502060506020403" pitchFamily="18" charset="0"/>
              </a:rPr>
              <a:t>Academy</a:t>
            </a:r>
            <a:r>
              <a:rPr lang="fr-FR" dirty="0">
                <a:latin typeface="Adobe Garamond Pro" panose="02020502060506020403" pitchFamily="18" charset="0"/>
              </a:rPr>
              <a:t> est une start-up Française de cours en ligne</a:t>
            </a:r>
          </a:p>
          <a:p>
            <a:r>
              <a:rPr lang="fr-FR" dirty="0">
                <a:latin typeface="Adobe Garamond Pro" panose="02020502060506020403" pitchFamily="18" charset="0"/>
              </a:rPr>
              <a:t>Notre public cible est le groupe d’étudiants lycée et université</a:t>
            </a:r>
          </a:p>
          <a:p>
            <a:pPr marL="0" indent="0">
              <a:buNone/>
            </a:pPr>
            <a:endParaRPr lang="fr-FR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r>
              <a:rPr lang="fr-FR" dirty="0">
                <a:latin typeface="Adobe Garamond Pro" panose="02020502060506020403" pitchFamily="18" charset="0"/>
              </a:rPr>
              <a:t>                     </a:t>
            </a:r>
            <a:r>
              <a:rPr lang="fr-FR" sz="2800" dirty="0">
                <a:latin typeface="Adobe Garamond Pro" panose="02020502060506020403" pitchFamily="18" charset="0"/>
              </a:rPr>
              <a:t>Objectif du CA: ouverture à d’autres pays</a:t>
            </a:r>
            <a:endParaRPr lang="fr-FR" dirty="0">
              <a:latin typeface="Adobe Garamond Pro" panose="02020502060506020403" pitchFamily="18" charset="0"/>
            </a:endParaRPr>
          </a:p>
          <a:p>
            <a:endParaRPr lang="fr-FR" dirty="0">
              <a:latin typeface="Adobe Garamond Pro" panose="02020502060506020403" pitchFamily="18" charset="0"/>
            </a:endParaRPr>
          </a:p>
          <a:p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31BFB47-BECA-3FB0-9678-3A1F39151703}"/>
              </a:ext>
            </a:extLst>
          </p:cNvPr>
          <p:cNvSpPr/>
          <p:nvPr/>
        </p:nvSpPr>
        <p:spPr>
          <a:xfrm>
            <a:off x="1686757" y="4458810"/>
            <a:ext cx="887767" cy="692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560DCC0-683B-7E5D-FEF4-7DBC55AA1755}"/>
              </a:ext>
            </a:extLst>
          </p:cNvPr>
          <p:cNvSpPr txBox="1">
            <a:spLocks/>
          </p:cNvSpPr>
          <p:nvPr/>
        </p:nvSpPr>
        <p:spPr>
          <a:xfrm>
            <a:off x="1143000" y="170673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cap="small" dirty="0">
                <a:latin typeface="Adobe Garamond Pro" panose="02020502060506020403" pitchFamily="18" charset="0"/>
              </a:rPr>
              <a:t>1. Contexte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AD5B3D6-9340-47A5-BDA2-B53365F11914}"/>
              </a:ext>
            </a:extLst>
          </p:cNvPr>
          <p:cNvCxnSpPr/>
          <p:nvPr/>
        </p:nvCxnSpPr>
        <p:spPr>
          <a:xfrm>
            <a:off x="1722268" y="1136342"/>
            <a:ext cx="257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1B503F-7D2B-145D-97A0-8B908E85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3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9E222-3DCF-08B2-25F4-30EEFD93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small" dirty="0">
                <a:latin typeface="Adobe Garamond Pro" panose="02020502060506020403" pitchFamily="18" charset="0"/>
              </a:rPr>
              <a:t>2. Problématique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2CDFAB-1369-CE48-3404-D467AF1C0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Adobe Garamond Pro" panose="02020502060506020403" pitchFamily="18" charset="0"/>
              </a:rPr>
              <a:t>Pour informer notre projet d’expansion, j’ai le rôle d’analyser un jeu de données dans le but d’évaluer sa pertinence. </a:t>
            </a:r>
          </a:p>
          <a:p>
            <a:pPr marL="0" indent="0">
              <a:buNone/>
            </a:pPr>
            <a:endParaRPr lang="fr-FR" dirty="0">
              <a:latin typeface="Adobe Garamond Pro" panose="02020502060506020403" pitchFamily="18" charset="0"/>
            </a:endParaRPr>
          </a:p>
          <a:p>
            <a:r>
              <a:rPr lang="fr-FR" dirty="0">
                <a:latin typeface="Adobe Garamond Pro" panose="02020502060506020403" pitchFamily="18" charset="0"/>
              </a:rPr>
              <a:t>Les questions prioritaires à traiter sont les suivantes:</a:t>
            </a:r>
          </a:p>
          <a:p>
            <a:endParaRPr lang="fr-FR" dirty="0">
              <a:latin typeface="Adobe Garamond Pro" panose="02020502060506020403" pitchFamily="18" charset="0"/>
            </a:endParaRPr>
          </a:p>
          <a:p>
            <a:pPr lvl="1"/>
            <a:r>
              <a:rPr lang="fr-FR" dirty="0">
                <a:latin typeface="Adobe Garamond Pro" panose="02020502060506020403" pitchFamily="18" charset="0"/>
              </a:rPr>
              <a:t>Quels sont les pays avec un fort potentiel de clients pour nos services ?</a:t>
            </a:r>
          </a:p>
          <a:p>
            <a:pPr lvl="1"/>
            <a:r>
              <a:rPr lang="fr-FR" dirty="0">
                <a:latin typeface="Adobe Garamond Pro" panose="02020502060506020403" pitchFamily="18" charset="0"/>
              </a:rPr>
              <a:t>Pour chacun de ces pays, quelle sera l’évolution de ce potentiel de clients ?</a:t>
            </a:r>
          </a:p>
          <a:p>
            <a:pPr lvl="1"/>
            <a:r>
              <a:rPr lang="fr-FR" dirty="0">
                <a:latin typeface="Adobe Garamond Pro" panose="02020502060506020403" pitchFamily="18" charset="0"/>
              </a:rPr>
              <a:t>Dans quels pays l'entreprise doit-elle opérer en priorité ?</a:t>
            </a:r>
          </a:p>
          <a:p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37AC62-98DC-7C38-7078-F94EB2FE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3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9E222-3DCF-08B2-25F4-30EEFD93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small" dirty="0">
                <a:latin typeface="Adobe Garamond Pro" panose="02020502060506020403" pitchFamily="18" charset="0"/>
              </a:rPr>
              <a:t>3. 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2CDFAB-1369-CE48-3404-D467AF1C0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err="1">
                <a:latin typeface="Adobe Garamond Pro" panose="02020502060506020403" pitchFamily="18" charset="0"/>
              </a:rPr>
              <a:t>Dataset</a:t>
            </a:r>
            <a:r>
              <a:rPr lang="fr-FR" dirty="0">
                <a:latin typeface="Adobe Garamond Pro" panose="02020502060506020403" pitchFamily="18" charset="0"/>
              </a:rPr>
              <a:t> ‘</a:t>
            </a:r>
            <a:r>
              <a:rPr lang="fr-FR" dirty="0" err="1">
                <a:latin typeface="Adobe Garamond Pro" panose="02020502060506020403" pitchFamily="18" charset="0"/>
              </a:rPr>
              <a:t>EdStats</a:t>
            </a:r>
            <a:r>
              <a:rPr lang="fr-FR" dirty="0">
                <a:latin typeface="Adobe Garamond Pro" panose="02020502060506020403" pitchFamily="18" charset="0"/>
              </a:rPr>
              <a:t>’ de la Banque Mondiale disponible à cette adresse: </a:t>
            </a:r>
            <a:r>
              <a:rPr lang="fr-FR" dirty="0">
                <a:latin typeface="Adobe Garamond Pro" panose="02020502060506020403" pitchFamily="18" charset="0"/>
                <a:hlinkClick r:id="rId2"/>
              </a:rPr>
              <a:t>https://datacatalog.worldbank.org/search/dataset/0038480</a:t>
            </a:r>
            <a:endParaRPr lang="fr-FR" dirty="0">
              <a:latin typeface="Adobe Garamond Pro" panose="02020502060506020403" pitchFamily="18" charset="0"/>
            </a:endParaRPr>
          </a:p>
          <a:p>
            <a:endParaRPr lang="fr-FR" dirty="0">
              <a:latin typeface="Adobe Garamond Pro" panose="02020502060506020403" pitchFamily="18" charset="0"/>
            </a:endParaRPr>
          </a:p>
          <a:p>
            <a:r>
              <a:rPr lang="fr-FR" dirty="0">
                <a:latin typeface="Adobe Garamond Pro" panose="02020502060506020403" pitchFamily="18" charset="0"/>
              </a:rPr>
              <a:t>4000 indicateurs internationaux, de 1970 à nos jours, avec projections à l’horizon 2100</a:t>
            </a:r>
          </a:p>
          <a:p>
            <a:endParaRPr lang="fr-FR" dirty="0">
              <a:latin typeface="Adobe Garamond Pro" panose="02020502060506020403" pitchFamily="18" charset="0"/>
            </a:endParaRPr>
          </a:p>
          <a:p>
            <a:r>
              <a:rPr lang="fr-FR" dirty="0">
                <a:latin typeface="Adobe Garamond Pro" panose="02020502060506020403" pitchFamily="18" charset="0"/>
              </a:rPr>
              <a:t>Il est possible de consulter la liste de tous les indicateurs ainsi que des détails sur leur collecte et construction à cette adresse: </a:t>
            </a:r>
            <a:r>
              <a:rPr lang="fr-FR" dirty="0">
                <a:latin typeface="Adobe Garamond Pro" panose="02020502060506020403" pitchFamily="18" charset="0"/>
                <a:hlinkClick r:id="rId3"/>
              </a:rPr>
              <a:t>https://datatopics.worldbank.org/education/</a:t>
            </a:r>
            <a:endParaRPr lang="fr-FR" dirty="0">
              <a:latin typeface="Adobe Garamond Pro" panose="02020502060506020403" pitchFamily="18" charset="0"/>
            </a:endParaRPr>
          </a:p>
          <a:p>
            <a:pPr marL="0" indent="0">
              <a:buNone/>
            </a:pPr>
            <a:endParaRPr lang="fr-FR" dirty="0">
              <a:latin typeface="Adobe Garamond Pro" panose="02020502060506020403" pitchFamily="18" charset="0"/>
            </a:endParaRPr>
          </a:p>
          <a:p>
            <a:pPr marL="457200" lvl="1" indent="0">
              <a:buNone/>
            </a:pPr>
            <a:r>
              <a:rPr lang="fr-FR" dirty="0">
                <a:latin typeface="Adobe Garamond Pro" panose="02020502060506020403" pitchFamily="18" charset="0"/>
              </a:rPr>
              <a:t>NB: Nous avons travaillé sur version plus ancienne du </a:t>
            </a:r>
            <a:r>
              <a:rPr lang="fr-FR" dirty="0" err="1">
                <a:latin typeface="Adobe Garamond Pro" panose="02020502060506020403" pitchFamily="18" charset="0"/>
              </a:rPr>
              <a:t>dataset</a:t>
            </a:r>
            <a:r>
              <a:rPr lang="fr-FR" dirty="0">
                <a:latin typeface="Adobe Garamond Pro" panose="02020502060506020403" pitchFamily="18" charset="0"/>
              </a:rPr>
              <a:t> (2017/2018)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3FBC7A-B59D-E46B-A70E-45EAD18E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8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9E222-3DCF-08B2-25F4-30EEFD93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i="0" cap="small" dirty="0">
                <a:latin typeface="Adobe Garamond Pro" panose="02020502060506020403" pitchFamily="18" charset="0"/>
              </a:rPr>
              <a:t>B   Travail sur les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2CDFAB-1369-CE48-3404-D467AF1C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787587"/>
            <a:ext cx="9906000" cy="3204839"/>
          </a:xfrm>
        </p:spPr>
        <p:txBody>
          <a:bodyPr>
            <a:normAutofit fontScale="77500" lnSpcReduction="20000"/>
          </a:bodyPr>
          <a:lstStyle/>
          <a:p>
            <a:endParaRPr lang="fr-FR" dirty="0">
              <a:latin typeface="Adobe Garamond Pro" panose="020205020605060204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Adobe Garamond Pro" panose="02020502060506020403" pitchFamily="18" charset="0"/>
              </a:rPr>
              <a:t>Valider la qualité de ce jeu de données (comporte-t-il beaucoup de données manquantes, dupliquées 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Adobe Garamond Pro" panose="02020502060506020403" pitchFamily="18" charset="0"/>
              </a:rPr>
              <a:t>Décrire les informations contenues dans le jeu de données (nombre de colonnes ? nombre de lignes 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Adobe Garamond Pro" panose="02020502060506020403" pitchFamily="18" charset="0"/>
              </a:rPr>
              <a:t>Sélectionner les informations qui semblent pertinentes pour répondre à la problématique (quelles sont les colonnes contenant des informations qui peuvent être utiles pour répondre à la problématique de l’entreprise 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Adobe Garamond Pro" panose="02020502060506020403" pitchFamily="18" charset="0"/>
              </a:rPr>
              <a:t>Déterminer des ordres de grandeurs des indicateurs statistiques classiques pour les différentes zones géographiques et pays du monde (moyenne/médiane/écart-type par pays et par continent ou bloc géographique)</a:t>
            </a:r>
          </a:p>
          <a:p>
            <a:pPr marL="0" indent="0">
              <a:buNone/>
            </a:pPr>
            <a:endParaRPr lang="fr-FR" dirty="0">
              <a:latin typeface="Adobe Garamond Pro" panose="02020502060506020403" pitchFamily="18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560DCC0-683B-7E5D-FEF4-7DBC55AA1755}"/>
              </a:ext>
            </a:extLst>
          </p:cNvPr>
          <p:cNvSpPr txBox="1">
            <a:spLocks/>
          </p:cNvSpPr>
          <p:nvPr/>
        </p:nvSpPr>
        <p:spPr>
          <a:xfrm>
            <a:off x="1143000" y="170673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cap="small" dirty="0">
                <a:latin typeface="Adobe Garamond Pro" panose="02020502060506020403" pitchFamily="18" charset="0"/>
              </a:rPr>
              <a:t>1. Mission assignée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CCE92B7-E64E-CC26-65C3-BC726F8E0286}"/>
              </a:ext>
            </a:extLst>
          </p:cNvPr>
          <p:cNvCxnSpPr/>
          <p:nvPr/>
        </p:nvCxnSpPr>
        <p:spPr>
          <a:xfrm>
            <a:off x="1748901" y="1162975"/>
            <a:ext cx="257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9369FE-BDF5-A8C2-747B-F5607B01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1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19E222-3DCF-08B2-25F4-30EEFD93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2. Description du dataset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ED99E87-F63F-9C69-FD99-7BB367A87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230" y="533400"/>
            <a:ext cx="11107539" cy="37210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42ED865-54D5-6C83-EF40-898032534AC7}"/>
              </a:ext>
            </a:extLst>
          </p:cNvPr>
          <p:cNvSpPr txBox="1"/>
          <p:nvPr/>
        </p:nvSpPr>
        <p:spPr>
          <a:xfrm>
            <a:off x="7057747" y="4409212"/>
            <a:ext cx="548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Format: (Lignes, Colonnes) = (886930, 70)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6C033D7-74E9-2439-2864-BF2C8647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0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0D5BB4EF-5EEE-6912-D2EB-BCB4D037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05" y="709492"/>
            <a:ext cx="4768938" cy="17589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3. </a:t>
            </a:r>
            <a:r>
              <a:rPr lang="en-US" sz="5000" dirty="0" err="1"/>
              <a:t>Données</a:t>
            </a:r>
            <a:r>
              <a:rPr lang="en-US" sz="5000" dirty="0"/>
              <a:t> </a:t>
            </a:r>
            <a:r>
              <a:rPr lang="en-US" sz="5000" dirty="0" err="1"/>
              <a:t>Manquantes</a:t>
            </a:r>
            <a:endParaRPr lang="en-US" sz="50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9E96E9F-B308-9269-E208-8C79291F2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7781" y="541964"/>
            <a:ext cx="2859038" cy="578263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6C78D88-5E9D-65D6-8BBB-9A7299846BF1}"/>
              </a:ext>
            </a:extLst>
          </p:cNvPr>
          <p:cNvSpPr txBox="1"/>
          <p:nvPr/>
        </p:nvSpPr>
        <p:spPr>
          <a:xfrm>
            <a:off x="748432" y="3085688"/>
            <a:ext cx="438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Adobe Garamond Pro" panose="02020502060506020403" pitchFamily="18" charset="0"/>
              </a:rPr>
              <a:t>Sélection des années pertinentes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latin typeface="Adobe Garamond Pro" panose="02020502060506020403" pitchFamily="18" charset="0"/>
              </a:rPr>
              <a:t>Sur un total de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Garamond Pro" panose="02020502060506020403" pitchFamily="18" charset="0"/>
              </a:rPr>
              <a:t>886930 lignes</a:t>
            </a:r>
            <a:endParaRPr lang="fr-FR" sz="2000" dirty="0">
              <a:latin typeface="Adobe Garamond Pro" panose="02020502060506020403" pitchFamily="18" charset="0"/>
            </a:endParaRPr>
          </a:p>
          <a:p>
            <a:endParaRPr lang="fr-FR" sz="2000" dirty="0">
              <a:latin typeface="Adobe Garamond Pro" panose="02020502060506020403" pitchFamily="18" charset="0"/>
            </a:endParaRP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2C8D2558-82F0-ABB0-6254-904437737948}"/>
              </a:ext>
            </a:extLst>
          </p:cNvPr>
          <p:cNvSpPr/>
          <p:nvPr/>
        </p:nvSpPr>
        <p:spPr>
          <a:xfrm>
            <a:off x="408376" y="4776186"/>
            <a:ext cx="1003177" cy="682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C6BA985-B526-36FE-A24F-4F947A4E5355}"/>
              </a:ext>
            </a:extLst>
          </p:cNvPr>
          <p:cNvSpPr txBox="1"/>
          <p:nvPr/>
        </p:nvSpPr>
        <p:spPr>
          <a:xfrm>
            <a:off x="1726447" y="4886819"/>
            <a:ext cx="438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Adobe Garamond Pro" panose="02020502060506020403" pitchFamily="18" charset="0"/>
              </a:rPr>
              <a:t>Dataset</a:t>
            </a:r>
            <a:r>
              <a:rPr lang="fr-FR" sz="2400" dirty="0">
                <a:latin typeface="Adobe Garamond Pro" panose="02020502060506020403" pitchFamily="18" charset="0"/>
              </a:rPr>
              <a:t> assez vide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2F4D70C-2837-7A28-3162-FDC1DC79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3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75A5BB70-1673-4097-A7F8-BCF5F4F19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23">
            <a:extLst>
              <a:ext uri="{FF2B5EF4-FFF2-40B4-BE49-F238E27FC236}">
                <a16:creationId xmlns:a16="http://schemas.microsoft.com/office/drawing/2014/main" id="{7AA72C55-67D2-47FE-9C0B-01A954C8B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307196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9784" h="6857998">
                <a:moveTo>
                  <a:pt x="2034528" y="0"/>
                </a:moveTo>
                <a:lnTo>
                  <a:pt x="5839784" y="0"/>
                </a:lnTo>
                <a:lnTo>
                  <a:pt x="5839784" y="6857998"/>
                </a:lnTo>
                <a:lnTo>
                  <a:pt x="0" y="6856093"/>
                </a:lnTo>
                <a:lnTo>
                  <a:pt x="203452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0D5BB4EF-5EEE-6912-D2EB-BCB4D037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08" y="657225"/>
            <a:ext cx="2965938" cy="29213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4.1</a:t>
            </a:r>
            <a:br>
              <a:rPr lang="en-US" sz="3600" dirty="0"/>
            </a:br>
            <a:r>
              <a:rPr lang="en-US" sz="3600" dirty="0"/>
              <a:t>Selection de variables </a:t>
            </a:r>
            <a:br>
              <a:rPr lang="en-US" sz="3600" dirty="0"/>
            </a:br>
            <a:endParaRPr lang="en-US" sz="36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ED23ACC-C318-4DEB-B776-570408C7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20896" y="4496637"/>
            <a:ext cx="3764149" cy="2361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5D9BE15-6B66-4F4C-B41A-B2A4C3049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884066"/>
            <a:ext cx="3140110" cy="49739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ZoneTexte 6">
            <a:extLst>
              <a:ext uri="{FF2B5EF4-FFF2-40B4-BE49-F238E27FC236}">
                <a16:creationId xmlns:a16="http://schemas.microsoft.com/office/drawing/2014/main" id="{5A7A202D-A5F6-8785-D998-43CB8F0DF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2768248"/>
              </p:ext>
            </p:extLst>
          </p:nvPr>
        </p:nvGraphicFramePr>
        <p:xfrm>
          <a:off x="4788040" y="728505"/>
          <a:ext cx="6541475" cy="5265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5A9979A-DD2C-AEB3-0B87-CB6246BF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0333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4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1357</Words>
  <Application>Microsoft Office PowerPoint</Application>
  <PresentationFormat>Grand écran</PresentationFormat>
  <Paragraphs>205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Adobe Garamond Pro</vt:lpstr>
      <vt:lpstr>Arial</vt:lpstr>
      <vt:lpstr>Arial Unicode MS</vt:lpstr>
      <vt:lpstr>Calibri</vt:lpstr>
      <vt:lpstr>Univers Condensed Light</vt:lpstr>
      <vt:lpstr>Walbaum Display Light</vt:lpstr>
      <vt:lpstr>AngleLinesVTI</vt:lpstr>
      <vt:lpstr>Analyse des systèmes éducatifs </vt:lpstr>
      <vt:lpstr>Sommaire</vt:lpstr>
      <vt:lpstr>A   Introduction au projet</vt:lpstr>
      <vt:lpstr>2. Problématique du projet</vt:lpstr>
      <vt:lpstr>3. Jeu de données</vt:lpstr>
      <vt:lpstr>B   Travail sur les données</vt:lpstr>
      <vt:lpstr>2. Description du dataset</vt:lpstr>
      <vt:lpstr>3. Données Manquantes</vt:lpstr>
      <vt:lpstr>4.1 Selection de variables  </vt:lpstr>
      <vt:lpstr>4.2 Selection de  Pays  </vt:lpstr>
      <vt:lpstr>4.3  Selection des années</vt:lpstr>
      <vt:lpstr>5.1  Dataset  post traitement</vt:lpstr>
      <vt:lpstr>5.2  Second Dataset</vt:lpstr>
      <vt:lpstr>C   Analyse des données</vt:lpstr>
      <vt:lpstr>Présentation PowerPoint</vt:lpstr>
      <vt:lpstr>Présentation PowerPoint</vt:lpstr>
      <vt:lpstr>3.  Conclusion provisoire</vt:lpstr>
      <vt:lpstr>Présentation PowerPoint</vt:lpstr>
      <vt:lpstr>Présentation PowerPoint</vt:lpstr>
      <vt:lpstr>Présentation PowerPoint</vt:lpstr>
      <vt:lpstr>C   Conclusion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systèmes éducatifs </dc:title>
  <dc:creator>office6145</dc:creator>
  <cp:lastModifiedBy>office6145</cp:lastModifiedBy>
  <cp:revision>7</cp:revision>
  <dcterms:created xsi:type="dcterms:W3CDTF">2022-06-06T11:30:43Z</dcterms:created>
  <dcterms:modified xsi:type="dcterms:W3CDTF">2022-06-09T04:14:04Z</dcterms:modified>
</cp:coreProperties>
</file>