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6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25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ML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House Prices: Advanced Regression Techniques</a:t>
            </a:r>
          </a:p>
          <a:p>
            <a:r>
              <a:rPr lang="en-US" dirty="0"/>
              <a:t>Team </a:t>
            </a:r>
            <a:r>
              <a:rPr lang="en-US" dirty="0" err="1"/>
              <a:t>FightingMongooses</a:t>
            </a:r>
            <a:r>
              <a:rPr lang="en-US" dirty="0"/>
              <a:t>: Billy Fallon, Gregory </a:t>
            </a:r>
            <a:r>
              <a:rPr lang="en-US" dirty="0" err="1"/>
              <a:t>Brucchieri</a:t>
            </a:r>
            <a:r>
              <a:rPr lang="en-US" dirty="0"/>
              <a:t>, Adrian Phillips-Samuels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1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</a:t>
            </a:r>
            <a:r>
              <a:rPr lang="en-US" dirty="0" err="1"/>
              <a:t>base_score</a:t>
            </a:r>
            <a:r>
              <a:rPr lang="en-US" dirty="0"/>
              <a:t>=0.5, booster='</a:t>
            </a:r>
            <a:r>
              <a:rPr lang="en-US" dirty="0" err="1"/>
              <a:t>gbtree</a:t>
            </a:r>
            <a:r>
              <a:rPr lang="en-US" dirty="0"/>
              <a:t>’,  gamma=0.3, 				 </a:t>
            </a:r>
            <a:r>
              <a:rPr lang="en-US" dirty="0" err="1"/>
              <a:t>learning_rate</a:t>
            </a:r>
            <a:r>
              <a:rPr lang="en-US" dirty="0"/>
              <a:t>=0.1, </a:t>
            </a:r>
            <a:r>
              <a:rPr lang="en-US" dirty="0" err="1"/>
              <a:t>max_depth</a:t>
            </a:r>
            <a:r>
              <a:rPr lang="en-US" dirty="0"/>
              <a:t>=3,	 </a:t>
            </a:r>
            <a:r>
              <a:rPr lang="en-US" dirty="0" err="1"/>
              <a:t>n_estimators</a:t>
            </a:r>
            <a:r>
              <a:rPr lang="en-US" dirty="0"/>
              <a:t>=800, 				 subsample=0.6</a:t>
            </a:r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/>
              <a:t>Total SF</a:t>
            </a:r>
          </a:p>
          <a:p>
            <a:pPr lvl="2"/>
            <a:r>
              <a:rPr lang="en-US" dirty="0"/>
              <a:t>Overall Condition</a:t>
            </a:r>
          </a:p>
          <a:p>
            <a:pPr lvl="2"/>
            <a:r>
              <a:rPr lang="en-US" dirty="0"/>
              <a:t>Lot Area</a:t>
            </a:r>
          </a:p>
          <a:p>
            <a:pPr lvl="2"/>
            <a:r>
              <a:rPr lang="en-US" dirty="0"/>
              <a:t>Overall Quality</a:t>
            </a:r>
          </a:p>
          <a:p>
            <a:endParaRPr lang="en-US" dirty="0"/>
          </a:p>
          <a:p>
            <a:r>
              <a:rPr lang="en-US" dirty="0"/>
              <a:t>RMSE: 0.0179</a:t>
            </a:r>
          </a:p>
          <a:p>
            <a:r>
              <a:rPr lang="en-US" dirty="0"/>
              <a:t>KAGGLE: 0.13783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693" y="764373"/>
            <a:ext cx="9124507" cy="1293028"/>
          </a:xfrm>
        </p:spPr>
        <p:txBody>
          <a:bodyPr/>
          <a:lstStyle/>
          <a:p>
            <a:r>
              <a:rPr lang="en-US" dirty="0"/>
              <a:t>Model4 </a:t>
            </a:r>
            <a:r>
              <a:rPr lang="mr-IN" dirty="0"/>
              <a:t>–</a:t>
            </a:r>
            <a:r>
              <a:rPr lang="en-US" dirty="0"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Nothing Interesting</a:t>
            </a:r>
          </a:p>
          <a:p>
            <a:endParaRPr lang="en-US" dirty="0"/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/>
              <a:t>Standard Linear Regression outperformed Ridge slightly, and Lasso massively.</a:t>
            </a:r>
          </a:p>
          <a:p>
            <a:pPr lvl="2"/>
            <a:r>
              <a:rPr lang="en-US" dirty="0"/>
              <a:t>First ensemble attempt combined Linear Regression and Random Forest (2:1) and yielded a 0.1295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RMSE: 0.0353</a:t>
            </a:r>
          </a:p>
          <a:p>
            <a:r>
              <a:rPr lang="en-US" dirty="0"/>
              <a:t>KAGGLE: 0.13691</a:t>
            </a:r>
          </a:p>
        </p:txBody>
      </p:sp>
    </p:spTree>
    <p:extLst>
      <p:ext uri="{BB962C8B-B14F-4D97-AF65-F5344CB8AC3E}">
        <p14:creationId xmlns:p14="http://schemas.microsoft.com/office/powerpoint/2010/main" val="97137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Average improved upon all single model results 0.12671</a:t>
            </a:r>
          </a:p>
          <a:p>
            <a:r>
              <a:rPr lang="en-US" dirty="0"/>
              <a:t>Stacked Regression produced impressive CV scores, and AWFUL Kaggle Scores</a:t>
            </a:r>
          </a:p>
          <a:p>
            <a:pPr lvl="1"/>
            <a:r>
              <a:rPr lang="en-US" dirty="0"/>
              <a:t>Severe Overfit?</a:t>
            </a:r>
          </a:p>
          <a:p>
            <a:pPr lvl="1"/>
            <a:r>
              <a:rPr lang="en-US" dirty="0"/>
              <a:t>Implementation Failure?</a:t>
            </a:r>
          </a:p>
          <a:p>
            <a:r>
              <a:rPr lang="en-US" dirty="0"/>
              <a:t>Weighted Averages improved upon the Kaggle Score</a:t>
            </a:r>
          </a:p>
          <a:p>
            <a:r>
              <a:rPr lang="en-US" dirty="0"/>
              <a:t>60-30-10 weighting of top three models (GBM, Regression, XGB) produced best Kaggle Score: 0.12320</a:t>
            </a:r>
          </a:p>
        </p:txBody>
      </p:sp>
    </p:spTree>
    <p:extLst>
      <p:ext uri="{BB962C8B-B14F-4D97-AF65-F5344CB8AC3E}">
        <p14:creationId xmlns:p14="http://schemas.microsoft.com/office/powerpoint/2010/main" val="139423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allows for infinite permutations, and will make or break the outcome</a:t>
            </a:r>
          </a:p>
          <a:p>
            <a:r>
              <a:rPr lang="en-US" dirty="0"/>
              <a:t>Would like to experiment further with other scalars with this data sets, and neighborhood specific modelling</a:t>
            </a:r>
          </a:p>
          <a:p>
            <a:r>
              <a:rPr lang="en-US" dirty="0"/>
              <a:t>Iterative Kaggle submission is addicting – should come with a food pellet</a:t>
            </a:r>
          </a:p>
        </p:txBody>
      </p:sp>
    </p:spTree>
    <p:extLst>
      <p:ext uri="{BB962C8B-B14F-4D97-AF65-F5344CB8AC3E}">
        <p14:creationId xmlns:p14="http://schemas.microsoft.com/office/powerpoint/2010/main" val="2366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Data:</a:t>
            </a:r>
          </a:p>
          <a:p>
            <a:pPr lvl="1"/>
            <a:r>
              <a:rPr lang="en-US" sz="2800" dirty="0"/>
              <a:t>79 Features</a:t>
            </a:r>
          </a:p>
          <a:p>
            <a:pPr lvl="1"/>
            <a:r>
              <a:rPr lang="en-US" sz="2800" dirty="0"/>
              <a:t>Target variable: </a:t>
            </a:r>
            <a:r>
              <a:rPr lang="en-US" sz="2800" dirty="0" err="1"/>
              <a:t>SalePrice</a:t>
            </a:r>
            <a:endParaRPr lang="en-US" sz="2800" dirty="0"/>
          </a:p>
          <a:p>
            <a:pPr lvl="1"/>
            <a:r>
              <a:rPr lang="en-US" sz="2800" dirty="0"/>
              <a:t>1460 observations in training set, 1459 in test set</a:t>
            </a:r>
          </a:p>
          <a:p>
            <a:pPr lvl="1"/>
            <a:r>
              <a:rPr lang="en-US" sz="2800" dirty="0"/>
              <a:t>Mix of numerical, categorical, ordinal</a:t>
            </a:r>
          </a:p>
          <a:p>
            <a:pPr lvl="2"/>
            <a:r>
              <a:rPr lang="en-US" sz="2400" dirty="0"/>
              <a:t>28 continuous</a:t>
            </a:r>
          </a:p>
          <a:p>
            <a:pPr lvl="2"/>
            <a:r>
              <a:rPr lang="en-US" sz="2400" dirty="0"/>
              <a:t>51 categorical/ordinal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04" y="1995964"/>
            <a:ext cx="4800896" cy="4375150"/>
          </a:xfrm>
        </p:spPr>
        <p:txBody>
          <a:bodyPr/>
          <a:lstStyle/>
          <a:p>
            <a:r>
              <a:rPr lang="en-US" dirty="0"/>
              <a:t>34 features missing some data</a:t>
            </a:r>
          </a:p>
          <a:p>
            <a:r>
              <a:rPr lang="en-US" dirty="0"/>
              <a:t>We used various techniques for handling </a:t>
            </a:r>
            <a:r>
              <a:rPr lang="en-US" dirty="0" err="1"/>
              <a:t>missingness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0" y="2034064"/>
            <a:ext cx="2527300" cy="431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0" y="2015014"/>
            <a:ext cx="2603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3" y="764373"/>
            <a:ext cx="9633857" cy="1293028"/>
          </a:xfrm>
        </p:spPr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Garage Year Built = (oldest house year -1)</a:t>
            </a:r>
          </a:p>
          <a:p>
            <a:r>
              <a:rPr lang="en-US" dirty="0"/>
              <a:t>Electrical = “unknown”</a:t>
            </a:r>
          </a:p>
          <a:p>
            <a:r>
              <a:rPr lang="en-US" dirty="0"/>
              <a:t>Zone, exterior, sale type: missing values in the test set: imputed by comparison to similar properties in neighborhood</a:t>
            </a:r>
          </a:p>
          <a:p>
            <a:r>
              <a:rPr lang="en-US" dirty="0" err="1"/>
              <a:t>LotFrontage</a:t>
            </a:r>
            <a:r>
              <a:rPr lang="en-US" dirty="0"/>
              <a:t>  = mean </a:t>
            </a:r>
          </a:p>
          <a:p>
            <a:r>
              <a:rPr lang="en-US" dirty="0"/>
              <a:t>Others: 0 or None as appropriate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Treated features as ordinal whenever possible:</a:t>
            </a:r>
          </a:p>
          <a:p>
            <a:pPr lvl="1"/>
            <a:r>
              <a:rPr lang="en-US" dirty="0" err="1"/>
              <a:t>PavedDrive</a:t>
            </a:r>
            <a:r>
              <a:rPr lang="en-US" dirty="0"/>
              <a:t>, </a:t>
            </a:r>
            <a:r>
              <a:rPr lang="en-US" dirty="0" err="1"/>
              <a:t>GarageFinish</a:t>
            </a:r>
            <a:r>
              <a:rPr lang="en-US" dirty="0"/>
              <a:t>, Functional, BsmtFinishType1,2, </a:t>
            </a:r>
            <a:r>
              <a:rPr lang="en-US" dirty="0" err="1"/>
              <a:t>BsmtExposure</a:t>
            </a:r>
            <a:r>
              <a:rPr lang="en-US" dirty="0"/>
              <a:t>, </a:t>
            </a:r>
            <a:r>
              <a:rPr lang="en-US" dirty="0" err="1"/>
              <a:t>LandSlope</a:t>
            </a:r>
            <a:r>
              <a:rPr lang="en-US" dirty="0"/>
              <a:t>, Utilities, </a:t>
            </a:r>
            <a:r>
              <a:rPr lang="en-US" dirty="0" err="1"/>
              <a:t>LotShape</a:t>
            </a:r>
            <a:r>
              <a:rPr lang="en-US" dirty="0"/>
              <a:t>, Alley, Street, </a:t>
            </a:r>
            <a:r>
              <a:rPr lang="en-US" dirty="0" err="1"/>
              <a:t>CentralAir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Observed two outliers</a:t>
            </a:r>
          </a:p>
          <a:p>
            <a:r>
              <a:rPr lang="en-US" dirty="0"/>
              <a:t>Unusual Price/</a:t>
            </a:r>
            <a:r>
              <a:rPr lang="en-US" dirty="0" err="1"/>
              <a:t>TotalSF</a:t>
            </a:r>
            <a:r>
              <a:rPr lang="en-US" dirty="0"/>
              <a:t> ratio</a:t>
            </a:r>
          </a:p>
          <a:p>
            <a:r>
              <a:rPr lang="en-US" dirty="0"/>
              <a:t>Chose Robust Scaling for this reason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3511731"/>
            <a:ext cx="4592058" cy="28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</a:t>
            </a:r>
            <a:r>
              <a:rPr lang="en-US" dirty="0" err="1"/>
              <a:t>TotalSF</a:t>
            </a:r>
            <a:endParaRPr lang="en-US" dirty="0"/>
          </a:p>
          <a:p>
            <a:r>
              <a:rPr lang="en-US" dirty="0"/>
              <a:t>Calculated </a:t>
            </a:r>
            <a:r>
              <a:rPr lang="en-US" dirty="0" err="1"/>
              <a:t>PorchSF</a:t>
            </a:r>
            <a:endParaRPr lang="en-US" dirty="0"/>
          </a:p>
          <a:p>
            <a:r>
              <a:rPr lang="en-US" dirty="0"/>
              <a:t>Converted Porch type to dummies</a:t>
            </a:r>
          </a:p>
          <a:p>
            <a:r>
              <a:rPr lang="en-US" dirty="0"/>
              <a:t>Replaced remodel year with a Boolean value “Remodeled”</a:t>
            </a:r>
          </a:p>
          <a:p>
            <a:r>
              <a:rPr lang="en-US" dirty="0"/>
              <a:t>‘Normalization </a:t>
            </a:r>
            <a:r>
              <a:rPr lang="mr-IN" dirty="0"/>
              <a:t>–</a:t>
            </a:r>
            <a:r>
              <a:rPr lang="en-US" dirty="0"/>
              <a:t> used Robust Scalar</a:t>
            </a:r>
          </a:p>
          <a:p>
            <a:r>
              <a:rPr lang="en-US" dirty="0"/>
              <a:t>Transformation: Log(</a:t>
            </a:r>
            <a:r>
              <a:rPr lang="en-US" dirty="0" err="1"/>
              <a:t>SalePrice</a:t>
            </a:r>
            <a:r>
              <a:rPr lang="en-US" dirty="0"/>
              <a:t>), Log(</a:t>
            </a:r>
            <a:r>
              <a:rPr lang="en-US" dirty="0" err="1"/>
              <a:t>LotArea</a:t>
            </a:r>
            <a:r>
              <a:rPr lang="en-US" dirty="0"/>
              <a:t>)</a:t>
            </a:r>
          </a:p>
          <a:p>
            <a:r>
              <a:rPr lang="en-US" dirty="0"/>
              <a:t>Tried:</a:t>
            </a:r>
          </a:p>
          <a:p>
            <a:pPr lvl="1"/>
            <a:r>
              <a:rPr lang="en-US" dirty="0"/>
              <a:t>Recession dummy </a:t>
            </a:r>
            <a:r>
              <a:rPr lang="mr-IN" dirty="0"/>
              <a:t>–</a:t>
            </a:r>
            <a:r>
              <a:rPr lang="en-US" dirty="0"/>
              <a:t> 1 if Sale Dec2007-June2009, else 0</a:t>
            </a:r>
          </a:p>
          <a:p>
            <a:pPr lvl="1"/>
            <a:r>
              <a:rPr lang="en-US" dirty="0"/>
              <a:t>Total Baths</a:t>
            </a:r>
          </a:p>
          <a:p>
            <a:pPr lvl="1"/>
            <a:r>
              <a:rPr lang="en-US" dirty="0"/>
              <a:t>Years old vs. Year build</a:t>
            </a:r>
          </a:p>
        </p:txBody>
      </p:sp>
    </p:spTree>
    <p:extLst>
      <p:ext uri="{BB962C8B-B14F-4D97-AF65-F5344CB8AC3E}">
        <p14:creationId xmlns:p14="http://schemas.microsoft.com/office/powerpoint/2010/main" val="16749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(Standard, Ridge and Lasso)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Boosting Regression</a:t>
            </a:r>
          </a:p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</a:t>
            </a:r>
            <a:r>
              <a:rPr lang="mr-IN" dirty="0"/>
              <a:t>–</a:t>
            </a:r>
            <a:r>
              <a:rPr lang="en-US" dirty="0"/>
              <a:t>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bootstrap=False, </a:t>
            </a:r>
            <a:r>
              <a:rPr lang="en-US" dirty="0" err="1"/>
              <a:t>max_features</a:t>
            </a:r>
            <a:r>
              <a:rPr lang="en-US" dirty="0"/>
              <a:t>='sqrt', </a:t>
            </a:r>
            <a:r>
              <a:rPr lang="en-US" dirty="0" err="1"/>
              <a:t>min_samples_leaf</a:t>
            </a:r>
            <a:r>
              <a:rPr lang="en-US" dirty="0"/>
              <a:t>=1, 			 </a:t>
            </a:r>
            <a:r>
              <a:rPr lang="en-US" dirty="0" err="1"/>
              <a:t>min_samples_split</a:t>
            </a:r>
            <a:r>
              <a:rPr lang="en-US" dirty="0"/>
              <a:t>=2, </a:t>
            </a:r>
            <a:r>
              <a:rPr lang="en-US" dirty="0" err="1"/>
              <a:t>n_estimators</a:t>
            </a:r>
            <a:r>
              <a:rPr lang="en-US" dirty="0"/>
              <a:t>=800</a:t>
            </a:r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 err="1"/>
              <a:t>TotalSF</a:t>
            </a:r>
            <a:endParaRPr lang="en-US" dirty="0"/>
          </a:p>
          <a:p>
            <a:pPr lvl="2"/>
            <a:r>
              <a:rPr lang="en-US" dirty="0"/>
              <a:t>Overall Quality</a:t>
            </a:r>
          </a:p>
          <a:p>
            <a:pPr lvl="2"/>
            <a:r>
              <a:rPr lang="en-US" dirty="0"/>
              <a:t>Gross Living Area</a:t>
            </a:r>
          </a:p>
          <a:p>
            <a:pPr lvl="2"/>
            <a:r>
              <a:rPr lang="en-US" dirty="0"/>
              <a:t>Exterior Quality</a:t>
            </a:r>
          </a:p>
          <a:p>
            <a:endParaRPr lang="en-US" dirty="0"/>
          </a:p>
          <a:p>
            <a:r>
              <a:rPr lang="en-US" dirty="0"/>
              <a:t>RMSE: 0.0192</a:t>
            </a:r>
          </a:p>
          <a:p>
            <a:r>
              <a:rPr lang="en-US" dirty="0"/>
              <a:t>KAGGLE: 0.14294</a:t>
            </a:r>
          </a:p>
        </p:txBody>
      </p:sp>
    </p:spTree>
    <p:extLst>
      <p:ext uri="{BB962C8B-B14F-4D97-AF65-F5344CB8AC3E}">
        <p14:creationId xmlns:p14="http://schemas.microsoft.com/office/powerpoint/2010/main" val="209162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</a:t>
            </a:r>
            <a:r>
              <a:rPr lang="mr-IN" dirty="0"/>
              <a:t>–</a:t>
            </a:r>
            <a:r>
              <a:rPr lang="en-US" dirty="0"/>
              <a:t> gradient 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alpha=0.9, </a:t>
            </a:r>
            <a:r>
              <a:rPr lang="en-US" dirty="0" err="1"/>
              <a:t>learning_rate</a:t>
            </a:r>
            <a:r>
              <a:rPr lang="en-US" dirty="0"/>
              <a:t>=0.01, </a:t>
            </a:r>
            <a:r>
              <a:rPr lang="en-US" dirty="0" err="1"/>
              <a:t>max_depth</a:t>
            </a:r>
            <a:r>
              <a:rPr lang="en-US" dirty="0"/>
              <a:t>=5, 					 </a:t>
            </a:r>
            <a:r>
              <a:rPr lang="en-US" dirty="0" err="1"/>
              <a:t>max_features</a:t>
            </a:r>
            <a:r>
              <a:rPr lang="en-US" dirty="0"/>
              <a:t>='sqrt', </a:t>
            </a:r>
            <a:r>
              <a:rPr lang="en-US" dirty="0" err="1"/>
              <a:t>min_samples_leaf</a:t>
            </a:r>
            <a:r>
              <a:rPr lang="en-US" dirty="0"/>
              <a:t>=1, 					 </a:t>
            </a:r>
            <a:r>
              <a:rPr lang="en-US" dirty="0" err="1"/>
              <a:t>min_samples_split</a:t>
            </a:r>
            <a:r>
              <a:rPr lang="en-US" dirty="0"/>
              <a:t>=10, </a:t>
            </a:r>
            <a:r>
              <a:rPr lang="en-US" dirty="0" err="1"/>
              <a:t>n_estimators</a:t>
            </a:r>
            <a:r>
              <a:rPr lang="en-US" dirty="0"/>
              <a:t>=1200</a:t>
            </a:r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/>
              <a:t>Overall Condition</a:t>
            </a:r>
          </a:p>
          <a:p>
            <a:pPr lvl="2"/>
            <a:r>
              <a:rPr lang="en-US" dirty="0"/>
              <a:t>Total SF</a:t>
            </a:r>
          </a:p>
          <a:p>
            <a:pPr lvl="2"/>
            <a:r>
              <a:rPr lang="en-US" dirty="0"/>
              <a:t>Lot Area</a:t>
            </a:r>
          </a:p>
          <a:p>
            <a:pPr lvl="2"/>
            <a:r>
              <a:rPr lang="en-US" dirty="0"/>
              <a:t>Gross Living Area</a:t>
            </a:r>
          </a:p>
          <a:p>
            <a:endParaRPr lang="en-US" dirty="0"/>
          </a:p>
          <a:p>
            <a:r>
              <a:rPr lang="en-US" dirty="0"/>
              <a:t>RMSE: 0.0148</a:t>
            </a:r>
          </a:p>
          <a:p>
            <a:r>
              <a:rPr lang="en-US" dirty="0"/>
              <a:t>KAGGLE: 0.12707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522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616</TotalTime>
  <Words>445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Mangal</vt:lpstr>
      <vt:lpstr>Vapor Trail</vt:lpstr>
      <vt:lpstr>Kaggle ML project</vt:lpstr>
      <vt:lpstr>Introduction</vt:lpstr>
      <vt:lpstr>MISSINGNESS</vt:lpstr>
      <vt:lpstr>Handling Missingness</vt:lpstr>
      <vt:lpstr>Processing data</vt:lpstr>
      <vt:lpstr>Engineering features</vt:lpstr>
      <vt:lpstr>Models USED</vt:lpstr>
      <vt:lpstr>Model 1 – Random forest</vt:lpstr>
      <vt:lpstr>Model 2 – gradient boost</vt:lpstr>
      <vt:lpstr>Model 3 – XGBoost</vt:lpstr>
      <vt:lpstr>Model4 – Linear Regression</vt:lpstr>
      <vt:lpstr>ensembling</vt:lpstr>
      <vt:lpstr>Conclusions/Next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ML project</dc:title>
  <dc:creator>Microsoft Office User</dc:creator>
  <cp:lastModifiedBy>user</cp:lastModifiedBy>
  <cp:revision>18</cp:revision>
  <dcterms:created xsi:type="dcterms:W3CDTF">2018-03-06T21:54:58Z</dcterms:created>
  <dcterms:modified xsi:type="dcterms:W3CDTF">2018-03-12T14:11:14Z</dcterms:modified>
</cp:coreProperties>
</file>