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0233600" cy="36576000"/>
  <p:notesSz cx="148336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16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4048" algn="l" rtl="0" fontAlgn="base">
      <a:spcBef>
        <a:spcPct val="0"/>
      </a:spcBef>
      <a:spcAft>
        <a:spcPct val="0"/>
      </a:spcAft>
      <a:defRPr sz="2016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8096" algn="l" rtl="0" fontAlgn="base">
      <a:spcBef>
        <a:spcPct val="0"/>
      </a:spcBef>
      <a:spcAft>
        <a:spcPct val="0"/>
      </a:spcAft>
      <a:defRPr sz="2016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52144" algn="l" rtl="0" fontAlgn="base">
      <a:spcBef>
        <a:spcPct val="0"/>
      </a:spcBef>
      <a:spcAft>
        <a:spcPct val="0"/>
      </a:spcAft>
      <a:defRPr sz="2016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6192" algn="l" rtl="0" fontAlgn="base">
      <a:spcBef>
        <a:spcPct val="0"/>
      </a:spcBef>
      <a:spcAft>
        <a:spcPct val="0"/>
      </a:spcAft>
      <a:defRPr sz="2016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20240" algn="l" defTabSz="768096" rtl="0" eaLnBrk="1" latinLnBrk="0" hangingPunct="1">
      <a:defRPr sz="2016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04288" algn="l" defTabSz="768096" rtl="0" eaLnBrk="1" latinLnBrk="0" hangingPunct="1">
      <a:defRPr sz="2016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8336" algn="l" defTabSz="768096" rtl="0" eaLnBrk="1" latinLnBrk="0" hangingPunct="1">
      <a:defRPr sz="2016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72384" algn="l" defTabSz="768096" rtl="0" eaLnBrk="1" latinLnBrk="0" hangingPunct="1">
      <a:defRPr sz="2016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orient="horz" pos="524" userDrawn="1">
          <p15:clr>
            <a:srgbClr val="A4A3A4"/>
          </p15:clr>
        </p15:guide>
        <p15:guide id="3" orient="horz" pos="22255" userDrawn="1">
          <p15:clr>
            <a:srgbClr val="A4A3A4"/>
          </p15:clr>
        </p15:guide>
        <p15:guide id="4" orient="horz" pos="1178" userDrawn="1">
          <p15:clr>
            <a:srgbClr val="A4A3A4"/>
          </p15:clr>
        </p15:guide>
        <p15:guide id="5" orient="horz" pos="21216" userDrawn="1">
          <p15:clr>
            <a:srgbClr val="A4A3A4"/>
          </p15:clr>
        </p15:guide>
        <p15:guide id="6" pos="12672" userDrawn="1">
          <p15:clr>
            <a:srgbClr val="A4A3A4"/>
          </p15:clr>
        </p15:guide>
        <p15:guide id="7" pos="679" userDrawn="1">
          <p15:clr>
            <a:srgbClr val="A4A3A4"/>
          </p15:clr>
        </p15:guide>
        <p15:guide id="8" pos="24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ry McIntyre" initials="BSM" lastIdx="63" clrIdx="0"/>
  <p:cmAuthor id="1" name="Natasha Catlin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536"/>
    <a:srgbClr val="F58026"/>
    <a:srgbClr val="FFFFFF"/>
    <a:srgbClr val="FCFAF3"/>
    <a:srgbClr val="FF0000"/>
    <a:srgbClr val="00956F"/>
    <a:srgbClr val="F2853E"/>
    <a:srgbClr val="F78638"/>
    <a:srgbClr val="F58539"/>
    <a:srgbClr val="FCF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337" autoAdjust="0"/>
    <p:restoredTop sz="99835" autoAdjust="0"/>
  </p:normalViewPr>
  <p:slideViewPr>
    <p:cSldViewPr showGuides="1">
      <p:cViewPr varScale="1">
        <p:scale>
          <a:sx n="18" d="100"/>
          <a:sy n="18" d="100"/>
        </p:scale>
        <p:origin x="2984" y="384"/>
      </p:cViewPr>
      <p:guideLst>
        <p:guide orient="horz" pos="4080"/>
        <p:guide orient="horz" pos="524"/>
        <p:guide orient="horz" pos="22255"/>
        <p:guide orient="horz" pos="1178"/>
        <p:guide orient="horz" pos="21216"/>
        <p:guide pos="12672"/>
        <p:guide pos="679"/>
        <p:guide pos="247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32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606" tIns="69299" rIns="138606" bIns="69299" numCol="1" anchor="t" anchorCtr="0" compatLnSpc="1">
            <a:prstTxWarp prst="textNoShape">
              <a:avLst/>
            </a:prstTxWarp>
          </a:bodyPr>
          <a:lstStyle>
            <a:lvl1pPr defTabSz="138588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401050" y="0"/>
            <a:ext cx="6432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606" tIns="69299" rIns="138606" bIns="69299" numCol="1" anchor="t" anchorCtr="0" compatLnSpc="1">
            <a:prstTxWarp prst="textNoShape">
              <a:avLst/>
            </a:prstTxWarp>
          </a:bodyPr>
          <a:lstStyle>
            <a:lvl1pPr algn="r" defTabSz="138588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4925"/>
            <a:ext cx="6432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606" tIns="69299" rIns="138606" bIns="69299" numCol="1" anchor="b" anchorCtr="0" compatLnSpc="1">
            <a:prstTxWarp prst="textNoShape">
              <a:avLst/>
            </a:prstTxWarp>
          </a:bodyPr>
          <a:lstStyle>
            <a:lvl1pPr defTabSz="138588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401050" y="8924925"/>
            <a:ext cx="6432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606" tIns="69299" rIns="138606" bIns="69299" numCol="1" anchor="b" anchorCtr="0" compatLnSpc="1">
            <a:prstTxWarp prst="textNoShape">
              <a:avLst/>
            </a:prstTxWarp>
          </a:bodyPr>
          <a:lstStyle>
            <a:lvl1pPr algn="r" defTabSz="1385888">
              <a:defRPr sz="1800"/>
            </a:lvl1pPr>
          </a:lstStyle>
          <a:p>
            <a:pPr>
              <a:defRPr/>
            </a:pPr>
            <a:fld id="{A7F1496E-3C39-4B53-9E24-8755F0A8C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277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402638" y="0"/>
            <a:ext cx="64277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67350" y="708025"/>
            <a:ext cx="38989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82725" y="4487863"/>
            <a:ext cx="1186815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64277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402638" y="8974138"/>
            <a:ext cx="64277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11FE76-6D61-4450-81B1-F3320600C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25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8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4048" algn="l" rtl="0" eaLnBrk="0" fontAlgn="base" hangingPunct="0">
      <a:spcBef>
        <a:spcPct val="30000"/>
      </a:spcBef>
      <a:spcAft>
        <a:spcPct val="0"/>
      </a:spcAft>
      <a:defRPr sz="1008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8096" algn="l" rtl="0" eaLnBrk="0" fontAlgn="base" hangingPunct="0">
      <a:spcBef>
        <a:spcPct val="30000"/>
      </a:spcBef>
      <a:spcAft>
        <a:spcPct val="0"/>
      </a:spcAft>
      <a:defRPr sz="1008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52144" algn="l" rtl="0" eaLnBrk="0" fontAlgn="base" hangingPunct="0">
      <a:spcBef>
        <a:spcPct val="30000"/>
      </a:spcBef>
      <a:spcAft>
        <a:spcPct val="0"/>
      </a:spcAft>
      <a:defRPr sz="1008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6192" algn="l" rtl="0" eaLnBrk="0" fontAlgn="base" hangingPunct="0">
      <a:spcBef>
        <a:spcPct val="30000"/>
      </a:spcBef>
      <a:spcAft>
        <a:spcPct val="0"/>
      </a:spcAft>
      <a:defRPr sz="1008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20240" algn="l" defTabSz="768096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288" algn="l" defTabSz="768096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336" algn="l" defTabSz="768096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384" algn="l" defTabSz="768096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4744BD-BC0D-4946-B1F5-B6254F3C6F2C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7350" y="708025"/>
            <a:ext cx="3898900" cy="35433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271" y="11362172"/>
            <a:ext cx="34199059" cy="78408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541" y="20726978"/>
            <a:ext cx="28164518" cy="934604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48BE2-6749-41F9-99EE-80028B62A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6BB15-26B4-4735-889D-472BFEA12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665942" y="3250045"/>
            <a:ext cx="8549141" cy="292619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8518" y="3250045"/>
            <a:ext cx="25527680" cy="292619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FCB2D-07AF-4014-AF99-5AF04A932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654B1-A395-4DBF-B62E-945B460AC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5" y="23503659"/>
            <a:ext cx="34199059" cy="72635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5" y="15502659"/>
            <a:ext cx="34199059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7016C-0DEE-4281-A2BF-F79655498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8518" y="10565535"/>
            <a:ext cx="17038411" cy="21946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6671" y="10565535"/>
            <a:ext cx="17038411" cy="21946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6798D-F3C1-4179-BD3E-A77AE16D0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930" y="1464830"/>
            <a:ext cx="36209741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930" y="8187171"/>
            <a:ext cx="17776825" cy="34116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930" y="11598853"/>
            <a:ext cx="17776825" cy="21073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609" y="8187171"/>
            <a:ext cx="17783062" cy="34116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609" y="11598853"/>
            <a:ext cx="17783062" cy="21073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951A-B012-4C99-8484-0BADE330E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027C7-5F0C-4B50-8A3E-DEC11C70F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5484F-27D5-4C35-86B3-C32D2E7EB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930" y="1456171"/>
            <a:ext cx="13236575" cy="61970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9971" y="1456171"/>
            <a:ext cx="22491700" cy="312160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930" y="7653194"/>
            <a:ext cx="13236575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BCA37-2F36-4EC9-9B4B-2DFC349D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5566" y="25603489"/>
            <a:ext cx="24140659" cy="30220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5566" y="3268808"/>
            <a:ext cx="24140659" cy="21945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5566" y="28625512"/>
            <a:ext cx="24140659" cy="42934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E664-A2C5-4FD1-9083-E0AB8CA1B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8518" y="3250045"/>
            <a:ext cx="34196564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2481" tIns="261240" rIns="522481" bIns="2612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8518" y="10565535"/>
            <a:ext cx="34196564" cy="2194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2481" tIns="261240" rIns="522481" bIns="261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8518" y="33325955"/>
            <a:ext cx="8382000" cy="243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2481" tIns="261240" rIns="522481" bIns="261240" numCol="1" anchor="t" anchorCtr="0" compatLnSpc="1">
            <a:prstTxWarp prst="textNoShape">
              <a:avLst/>
            </a:prstTxWarp>
          </a:bodyPr>
          <a:lstStyle>
            <a:lvl1pPr>
              <a:defRPr sz="8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45482" y="33325955"/>
            <a:ext cx="12742636" cy="243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2481" tIns="261240" rIns="522481" bIns="261240" numCol="1" anchor="t" anchorCtr="0" compatLnSpc="1">
            <a:prstTxWarp prst="textNoShape">
              <a:avLst/>
            </a:prstTxWarp>
          </a:bodyPr>
          <a:lstStyle>
            <a:lvl1pPr algn="ctr">
              <a:defRPr sz="8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833082" y="33325955"/>
            <a:ext cx="8382000" cy="243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22481" tIns="261240" rIns="522481" bIns="261240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>
              <a:defRPr/>
            </a:pPr>
            <a:fld id="{7D577F09-56FD-4BB4-BC7C-D337AB42C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463" rtl="0" eaLnBrk="0" fontAlgn="base" hangingPunct="0">
        <a:spcBef>
          <a:spcPct val="0"/>
        </a:spcBef>
        <a:spcAft>
          <a:spcPct val="0"/>
        </a:spcAft>
        <a:defRPr sz="2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224463" rtl="0" eaLnBrk="0" fontAlgn="base" hangingPunct="0">
        <a:spcBef>
          <a:spcPct val="0"/>
        </a:spcBef>
        <a:spcAft>
          <a:spcPct val="0"/>
        </a:spcAft>
        <a:defRPr sz="25100">
          <a:solidFill>
            <a:schemeClr val="tx2"/>
          </a:solidFill>
          <a:latin typeface="Times New Roman" pitchFamily="18" charset="0"/>
        </a:defRPr>
      </a:lvl2pPr>
      <a:lvl3pPr algn="ctr" defTabSz="5224463" rtl="0" eaLnBrk="0" fontAlgn="base" hangingPunct="0">
        <a:spcBef>
          <a:spcPct val="0"/>
        </a:spcBef>
        <a:spcAft>
          <a:spcPct val="0"/>
        </a:spcAft>
        <a:defRPr sz="25100">
          <a:solidFill>
            <a:schemeClr val="tx2"/>
          </a:solidFill>
          <a:latin typeface="Times New Roman" pitchFamily="18" charset="0"/>
        </a:defRPr>
      </a:lvl3pPr>
      <a:lvl4pPr algn="ctr" defTabSz="5224463" rtl="0" eaLnBrk="0" fontAlgn="base" hangingPunct="0">
        <a:spcBef>
          <a:spcPct val="0"/>
        </a:spcBef>
        <a:spcAft>
          <a:spcPct val="0"/>
        </a:spcAft>
        <a:defRPr sz="25100">
          <a:solidFill>
            <a:schemeClr val="tx2"/>
          </a:solidFill>
          <a:latin typeface="Times New Roman" pitchFamily="18" charset="0"/>
        </a:defRPr>
      </a:lvl4pPr>
      <a:lvl5pPr algn="ctr" defTabSz="5224463" rtl="0" eaLnBrk="0" fontAlgn="base" hangingPunct="0">
        <a:spcBef>
          <a:spcPct val="0"/>
        </a:spcBef>
        <a:spcAft>
          <a:spcPct val="0"/>
        </a:spcAft>
        <a:defRPr sz="25100">
          <a:solidFill>
            <a:schemeClr val="tx2"/>
          </a:solidFill>
          <a:latin typeface="Times New Roman" pitchFamily="18" charset="0"/>
        </a:defRPr>
      </a:lvl5pPr>
      <a:lvl6pPr marL="457200" algn="ctr" defTabSz="5224463" rtl="0" fontAlgn="base">
        <a:spcBef>
          <a:spcPct val="0"/>
        </a:spcBef>
        <a:spcAft>
          <a:spcPct val="0"/>
        </a:spcAft>
        <a:defRPr sz="25100">
          <a:solidFill>
            <a:schemeClr val="tx2"/>
          </a:solidFill>
          <a:latin typeface="Times New Roman" pitchFamily="18" charset="0"/>
        </a:defRPr>
      </a:lvl6pPr>
      <a:lvl7pPr marL="914400" algn="ctr" defTabSz="5224463" rtl="0" fontAlgn="base">
        <a:spcBef>
          <a:spcPct val="0"/>
        </a:spcBef>
        <a:spcAft>
          <a:spcPct val="0"/>
        </a:spcAft>
        <a:defRPr sz="25100">
          <a:solidFill>
            <a:schemeClr val="tx2"/>
          </a:solidFill>
          <a:latin typeface="Times New Roman" pitchFamily="18" charset="0"/>
        </a:defRPr>
      </a:lvl7pPr>
      <a:lvl8pPr marL="1371600" algn="ctr" defTabSz="5224463" rtl="0" fontAlgn="base">
        <a:spcBef>
          <a:spcPct val="0"/>
        </a:spcBef>
        <a:spcAft>
          <a:spcPct val="0"/>
        </a:spcAft>
        <a:defRPr sz="25100">
          <a:solidFill>
            <a:schemeClr val="tx2"/>
          </a:solidFill>
          <a:latin typeface="Times New Roman" pitchFamily="18" charset="0"/>
        </a:defRPr>
      </a:lvl8pPr>
      <a:lvl9pPr marL="1828800" algn="ctr" defTabSz="5224463" rtl="0" fontAlgn="base">
        <a:spcBef>
          <a:spcPct val="0"/>
        </a:spcBef>
        <a:spcAft>
          <a:spcPct val="0"/>
        </a:spcAft>
        <a:defRPr sz="25100">
          <a:solidFill>
            <a:schemeClr val="tx2"/>
          </a:solidFill>
          <a:latin typeface="Times New Roman" pitchFamily="18" charset="0"/>
        </a:defRPr>
      </a:lvl9pPr>
    </p:titleStyle>
    <p:bodyStyle>
      <a:lvl1pPr marL="1958975" indent="-1958975" algn="l" defTabSz="5224463" rtl="0" eaLnBrk="0" fontAlgn="base" hangingPunct="0">
        <a:spcBef>
          <a:spcPct val="20000"/>
        </a:spcBef>
        <a:spcAft>
          <a:spcPct val="0"/>
        </a:spcAft>
        <a:buChar char="•"/>
        <a:defRPr sz="18300">
          <a:solidFill>
            <a:schemeClr val="tx1"/>
          </a:solidFill>
          <a:latin typeface="+mn-lt"/>
          <a:ea typeface="+mn-ea"/>
          <a:cs typeface="+mn-cs"/>
        </a:defRPr>
      </a:lvl1pPr>
      <a:lvl2pPr marL="4244975" indent="-1633538" algn="l" defTabSz="5224463" rtl="0" eaLnBrk="0" fontAlgn="base" hangingPunct="0">
        <a:spcBef>
          <a:spcPct val="20000"/>
        </a:spcBef>
        <a:spcAft>
          <a:spcPct val="0"/>
        </a:spcAft>
        <a:buChar char="–"/>
        <a:defRPr sz="16000">
          <a:solidFill>
            <a:schemeClr val="tx1"/>
          </a:solidFill>
          <a:latin typeface="+mn-lt"/>
        </a:defRPr>
      </a:lvl2pPr>
      <a:lvl3pPr marL="6530975" indent="-1306513" algn="l" defTabSz="522446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</a:defRPr>
      </a:lvl3pPr>
      <a:lvl4pPr marL="9142413" indent="-1304925" algn="l" defTabSz="5224463" rtl="0" eaLnBrk="0" fontAlgn="base" hangingPunct="0">
        <a:spcBef>
          <a:spcPct val="20000"/>
        </a:spcBef>
        <a:spcAft>
          <a:spcPct val="0"/>
        </a:spcAft>
        <a:buChar char="–"/>
        <a:defRPr sz="11400">
          <a:solidFill>
            <a:schemeClr val="tx1"/>
          </a:solidFill>
          <a:latin typeface="+mn-lt"/>
        </a:defRPr>
      </a:lvl4pPr>
      <a:lvl5pPr marL="11755438" indent="-1304925" algn="l" defTabSz="5224463" rtl="0" eaLnBrk="0" fontAlgn="base" hangingPunct="0">
        <a:spcBef>
          <a:spcPct val="20000"/>
        </a:spcBef>
        <a:spcAft>
          <a:spcPct val="0"/>
        </a:spcAft>
        <a:buChar char="»"/>
        <a:defRPr sz="11400">
          <a:solidFill>
            <a:schemeClr val="tx1"/>
          </a:solidFill>
          <a:latin typeface="+mn-lt"/>
        </a:defRPr>
      </a:lvl5pPr>
      <a:lvl6pPr marL="12212638" indent="-1304925" algn="l" defTabSz="5224463" rtl="0" fontAlgn="base">
        <a:spcBef>
          <a:spcPct val="20000"/>
        </a:spcBef>
        <a:spcAft>
          <a:spcPct val="0"/>
        </a:spcAft>
        <a:buChar char="»"/>
        <a:defRPr sz="11400">
          <a:solidFill>
            <a:schemeClr val="tx1"/>
          </a:solidFill>
          <a:latin typeface="+mn-lt"/>
        </a:defRPr>
      </a:lvl6pPr>
      <a:lvl7pPr marL="12669838" indent="-1304925" algn="l" defTabSz="5224463" rtl="0" fontAlgn="base">
        <a:spcBef>
          <a:spcPct val="20000"/>
        </a:spcBef>
        <a:spcAft>
          <a:spcPct val="0"/>
        </a:spcAft>
        <a:buChar char="»"/>
        <a:defRPr sz="11400">
          <a:solidFill>
            <a:schemeClr val="tx1"/>
          </a:solidFill>
          <a:latin typeface="+mn-lt"/>
        </a:defRPr>
      </a:lvl7pPr>
      <a:lvl8pPr marL="13127038" indent="-1304925" algn="l" defTabSz="5224463" rtl="0" fontAlgn="base">
        <a:spcBef>
          <a:spcPct val="20000"/>
        </a:spcBef>
        <a:spcAft>
          <a:spcPct val="0"/>
        </a:spcAft>
        <a:buChar char="»"/>
        <a:defRPr sz="11400">
          <a:solidFill>
            <a:schemeClr val="tx1"/>
          </a:solidFill>
          <a:latin typeface="+mn-lt"/>
        </a:defRPr>
      </a:lvl8pPr>
      <a:lvl9pPr marL="13584238" indent="-1304925" algn="l" defTabSz="5224463" rtl="0" fontAlgn="base">
        <a:spcBef>
          <a:spcPct val="20000"/>
        </a:spcBef>
        <a:spcAft>
          <a:spcPct val="0"/>
        </a:spcAft>
        <a:buChar char="»"/>
        <a:defRPr sz="1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2.tiff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66674"/>
            <a:ext cx="40233600" cy="53902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80"/>
          <p:cNvSpPr>
            <a:spLocks noChangeArrowheads="1"/>
          </p:cNvSpPr>
          <p:nvPr/>
        </p:nvSpPr>
        <p:spPr bwMode="auto">
          <a:xfrm>
            <a:off x="28790318" y="32461202"/>
            <a:ext cx="10363202" cy="2868612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FFFFFF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defTabSz="1914525"/>
            <a:endParaRPr lang="en-US"/>
          </a:p>
        </p:txBody>
      </p:sp>
      <p:sp>
        <p:nvSpPr>
          <p:cNvPr id="141" name="Rectangle 80"/>
          <p:cNvSpPr>
            <a:spLocks noChangeArrowheads="1"/>
          </p:cNvSpPr>
          <p:nvPr/>
        </p:nvSpPr>
        <p:spPr bwMode="auto">
          <a:xfrm>
            <a:off x="17373598" y="32440564"/>
            <a:ext cx="10591801" cy="2889250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FFFFFF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defTabSz="1914525"/>
            <a:endParaRPr lang="en-US"/>
          </a:p>
        </p:txBody>
      </p:sp>
      <p:sp>
        <p:nvSpPr>
          <p:cNvPr id="143" name="Text Box 440"/>
          <p:cNvSpPr txBox="1">
            <a:spLocks noChangeArrowheads="1"/>
          </p:cNvSpPr>
          <p:nvPr/>
        </p:nvSpPr>
        <p:spPr bwMode="auto">
          <a:xfrm>
            <a:off x="17373598" y="31631756"/>
            <a:ext cx="10591802" cy="808806"/>
          </a:xfrm>
          <a:prstGeom prst="rect">
            <a:avLst/>
          </a:prstGeom>
          <a:solidFill>
            <a:srgbClr val="F58026"/>
          </a:solidFill>
          <a:ln w="19050" cmpd="sng">
            <a:solidFill>
              <a:srgbClr val="1A2944"/>
            </a:solidFill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91384" tIns="95692" rIns="191384" bIns="95692">
            <a:spAutoFit/>
          </a:bodyPr>
          <a:lstStyle>
            <a:lvl1pPr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yriad Pro" panose="020B0503030403020204" pitchFamily="34" charset="0"/>
                <a:cs typeface="Arial" charset="0"/>
              </a:rPr>
              <a:t>ACKNOWLEDGEMENTS</a:t>
            </a:r>
          </a:p>
        </p:txBody>
      </p:sp>
      <p:sp>
        <p:nvSpPr>
          <p:cNvPr id="122" name="Rectangle 80"/>
          <p:cNvSpPr>
            <a:spLocks noChangeArrowheads="1"/>
          </p:cNvSpPr>
          <p:nvPr/>
        </p:nvSpPr>
        <p:spPr bwMode="auto">
          <a:xfrm>
            <a:off x="17373599" y="25355728"/>
            <a:ext cx="21779921" cy="5505272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FFFFFF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defTabSz="1914525"/>
            <a:endParaRPr lang="en-US"/>
          </a:p>
        </p:txBody>
      </p:sp>
      <p:sp>
        <p:nvSpPr>
          <p:cNvPr id="117" name="Rectangle 80"/>
          <p:cNvSpPr>
            <a:spLocks noChangeArrowheads="1"/>
          </p:cNvSpPr>
          <p:nvPr/>
        </p:nvSpPr>
        <p:spPr bwMode="auto">
          <a:xfrm>
            <a:off x="17373599" y="7468852"/>
            <a:ext cx="21782089" cy="8763000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FFFFFF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defTabSz="1914525"/>
            <a:endParaRPr lang="en-US"/>
          </a:p>
        </p:txBody>
      </p:sp>
      <p:sp>
        <p:nvSpPr>
          <p:cNvPr id="120" name="Rectangle 89"/>
          <p:cNvSpPr>
            <a:spLocks noChangeArrowheads="1"/>
          </p:cNvSpPr>
          <p:nvPr/>
        </p:nvSpPr>
        <p:spPr bwMode="auto">
          <a:xfrm>
            <a:off x="1196997" y="13782675"/>
            <a:ext cx="15262202" cy="2154713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defTabSz="1914525"/>
            <a:endParaRPr lang="en-US"/>
          </a:p>
        </p:txBody>
      </p:sp>
      <p:sp>
        <p:nvSpPr>
          <p:cNvPr id="2077" name="Text Box 585"/>
          <p:cNvSpPr txBox="1">
            <a:spLocks noChangeArrowheads="1"/>
          </p:cNvSpPr>
          <p:nvPr/>
        </p:nvSpPr>
        <p:spPr bwMode="auto">
          <a:xfrm>
            <a:off x="7219149" y="0"/>
            <a:ext cx="3095705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38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9200"/>
              </a:lnSpc>
            </a:pPr>
            <a:r>
              <a:rPr lang="en-US" sz="6000" b="1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A statistical framework for modeling genetic data as haplotype cluster graphs with application to haplotype phasing, association mapping, and whole-genome compression</a:t>
            </a:r>
          </a:p>
          <a:p>
            <a:pPr eaLnBrk="1" hangingPunct="1">
              <a:lnSpc>
                <a:spcPts val="9200"/>
              </a:lnSpc>
            </a:pPr>
            <a:r>
              <a:rPr lang="en-US" sz="45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Derek Aguiar</a:t>
            </a:r>
            <a:r>
              <a:rPr lang="en-US" sz="4500" baseline="300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1</a:t>
            </a:r>
            <a:r>
              <a:rPr lang="en-US" sz="45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, Lloyd T. Elliott</a:t>
            </a:r>
            <a:r>
              <a:rPr lang="en-US" sz="4500" baseline="300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2</a:t>
            </a:r>
            <a:r>
              <a:rPr lang="en-US" sz="45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, Yee </a:t>
            </a:r>
            <a:r>
              <a:rPr lang="en-US" sz="4500" dirty="0" err="1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Whye</a:t>
            </a:r>
            <a:r>
              <a:rPr lang="en-US" sz="45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 Teh</a:t>
            </a:r>
            <a:r>
              <a:rPr lang="en-US" sz="4500" baseline="300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2</a:t>
            </a:r>
            <a:r>
              <a:rPr lang="en-US" sz="45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, Barbara E. Engelhardt</a:t>
            </a:r>
            <a:r>
              <a:rPr lang="en-US" sz="4500" baseline="300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1</a:t>
            </a:r>
            <a:br>
              <a:rPr lang="en-US" sz="4500" baseline="300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</a:br>
            <a:r>
              <a:rPr lang="en-US" sz="4000" baseline="300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1</a:t>
            </a:r>
            <a:r>
              <a:rPr lang="en-US" sz="40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 Princeton University, Department of Computer Science, Princeton, NJ; </a:t>
            </a:r>
            <a:r>
              <a:rPr lang="en-US" sz="4000" baseline="300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2</a:t>
            </a:r>
            <a:r>
              <a:rPr lang="en-US" sz="4000" dirty="0">
                <a:solidFill>
                  <a:srgbClr val="1A2944"/>
                </a:solidFill>
                <a:latin typeface="Myriad Pro" panose="020B0503030403020204" pitchFamily="34" charset="0"/>
                <a:cs typeface="Arial"/>
              </a:rPr>
              <a:t> University of Oxford, Department of Statistics, Oxford, United Kingdom</a:t>
            </a:r>
            <a:endParaRPr lang="en-US" sz="1800" b="1" baseline="30000" dirty="0">
              <a:latin typeface="Myriad Pro" panose="020B05030304030202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0206" y="17966250"/>
            <a:ext cx="4178175" cy="397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yriad Pro" panose="020B0503030403020204" pitchFamily="34" charset="0"/>
                <a:cs typeface="Arial"/>
              </a:rPr>
              <a:t>Linkage disequilibrium (LD)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520437" y="16538016"/>
            <a:ext cx="692567" cy="381000"/>
          </a:xfrm>
          <a:prstGeom prst="rightArrow">
            <a:avLst/>
          </a:prstGeom>
          <a:solidFill>
            <a:srgbClr val="F58026"/>
          </a:solidFill>
          <a:ln>
            <a:solidFill>
              <a:srgbClr val="3735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0205" y="19964400"/>
            <a:ext cx="14049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nion Pro" panose="02040503050306020203" pitchFamily="18" charset="0"/>
              </a:rPr>
              <a:t>Our Bayesian nonparametric FCP statistical framework captures the full complexity of haplotype structure among genomic samples by inferring a haplotype cluster graph from high quality reference data. Inference relies on (1) Markov Chain Monte Carlo for exact inference; and (2) Maximization Expectation for approximate inference.</a:t>
            </a:r>
          </a:p>
          <a:p>
            <a:endParaRPr lang="en-US" sz="2800" dirty="0">
              <a:latin typeface="Minion Pro" panose="02040503050306020203" pitchFamily="18" charset="0"/>
            </a:endParaRPr>
          </a:p>
          <a:p>
            <a:endParaRPr lang="en-US" sz="2800" dirty="0">
              <a:latin typeface="Minion Pro" panose="02040503050306020203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7000" y="14029415"/>
            <a:ext cx="15205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yriad Pro" panose="020B0503030403020204" pitchFamily="34" charset="0"/>
                <a:cs typeface="Arial" pitchFamily="34" charset="0"/>
              </a:rPr>
              <a:t>The genetic signatures of common ancestry are found in </a:t>
            </a:r>
          </a:p>
          <a:p>
            <a:pPr algn="ctr"/>
            <a:r>
              <a:rPr lang="en-US" sz="3200" b="1" dirty="0">
                <a:latin typeface="Myriad Pro" panose="020B0503030403020204" pitchFamily="34" charset="0"/>
                <a:cs typeface="Arial" pitchFamily="34" charset="0"/>
              </a:rPr>
              <a:t>the statistical association between alleles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8942719" y="32605176"/>
            <a:ext cx="1014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000" dirty="0">
                <a:latin typeface="Minion Pro" panose="02040503050306020203" pitchFamily="18" charset="0"/>
                <a:cs typeface="Arial"/>
              </a:rPr>
              <a:t>L. T. Elliott and Y. W. </a:t>
            </a:r>
            <a:r>
              <a:rPr lang="en-US" sz="2000" dirty="0" err="1">
                <a:latin typeface="Minion Pro" panose="02040503050306020203" pitchFamily="18" charset="0"/>
                <a:cs typeface="Arial"/>
              </a:rPr>
              <a:t>Teh</a:t>
            </a:r>
            <a:r>
              <a:rPr lang="en-US" sz="2000" dirty="0">
                <a:latin typeface="Minion Pro" panose="02040503050306020203" pitchFamily="18" charset="0"/>
                <a:cs typeface="Arial"/>
              </a:rPr>
              <a:t>. Scalable imputation of genetic data with a discrete fragmentation-coagulation process. </a:t>
            </a:r>
            <a:r>
              <a:rPr lang="en-US" sz="2000" i="1" dirty="0">
                <a:latin typeface="Minion Pro" panose="02040503050306020203" pitchFamily="18" charset="0"/>
                <a:cs typeface="Arial"/>
              </a:rPr>
              <a:t>Advances in neural information processing systems</a:t>
            </a:r>
            <a:r>
              <a:rPr lang="en-US" sz="2000" dirty="0">
                <a:latin typeface="Minion Pro" panose="02040503050306020203" pitchFamily="18" charset="0"/>
                <a:cs typeface="Arial"/>
              </a:rPr>
              <a:t>, 2012, pages 2852–2860.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000" dirty="0">
                <a:latin typeface="Minion Pro" panose="02040503050306020203" pitchFamily="18" charset="0"/>
                <a:cs typeface="Arial"/>
              </a:rPr>
              <a:t>1000 Genomes Project Consortium, et al. A map of human genome variation from population-scale sequencing. Nature, 467(7319):1061–1073, 2010.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000" dirty="0">
                <a:latin typeface="Minion Pro" panose="02040503050306020203" pitchFamily="18" charset="0"/>
                <a:cs typeface="Arial"/>
              </a:rPr>
              <a:t>N. Li and M. Stephens. Modeling linkage disequilibrium and identifying recombination hotspots using single-nucleotide polymorphism data. Genetics, 165(4):2213–2233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7474619" y="32689800"/>
            <a:ext cx="8280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nion Pro" panose="02040503050306020203" pitchFamily="18" charset="0"/>
              </a:rPr>
              <a:t>YWT's research leading to these results has received funding from the Gatsby Charitable Foundation and the ERC under the EU FP7/2007-2013 grant agreement no. 617411. </a:t>
            </a:r>
          </a:p>
          <a:p>
            <a:endParaRPr lang="en-US" sz="2400" dirty="0">
              <a:latin typeface="Minion Pro" panose="02040503050306020203" pitchFamily="18" charset="0"/>
            </a:endParaRPr>
          </a:p>
          <a:p>
            <a:r>
              <a:rPr lang="en-US" sz="2400" dirty="0">
                <a:latin typeface="Minion Pro" panose="02040503050306020203" pitchFamily="18" charset="0"/>
              </a:rPr>
              <a:t>DA and BEE were supported by the Genotype-Tissue Expression (</a:t>
            </a:r>
            <a:r>
              <a:rPr lang="en-US" sz="2400" dirty="0" err="1">
                <a:latin typeface="Minion Pro" panose="02040503050306020203" pitchFamily="18" charset="0"/>
              </a:rPr>
              <a:t>GTEx</a:t>
            </a:r>
            <a:r>
              <a:rPr lang="en-US" sz="2400" dirty="0">
                <a:latin typeface="Minion Pro" panose="02040503050306020203" pitchFamily="18" charset="0"/>
              </a:rPr>
              <a:t>) consortium under the NIH grant (R01) MH101822.</a:t>
            </a:r>
            <a:endParaRPr lang="en-US" sz="2400" dirty="0">
              <a:latin typeface="Minion Pro" panose="02040503050306020203" pitchFamily="18" charset="0"/>
              <a:cs typeface="Arial"/>
            </a:endParaRPr>
          </a:p>
        </p:txBody>
      </p:sp>
      <p:sp>
        <p:nvSpPr>
          <p:cNvPr id="96" name="Rectangle 80"/>
          <p:cNvSpPr>
            <a:spLocks noChangeArrowheads="1"/>
          </p:cNvSpPr>
          <p:nvPr/>
        </p:nvSpPr>
        <p:spPr bwMode="auto">
          <a:xfrm>
            <a:off x="1177000" y="7370763"/>
            <a:ext cx="15282199" cy="4811713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FFFFFF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defTabSz="1914525"/>
            <a:endParaRPr lang="en-US"/>
          </a:p>
        </p:txBody>
      </p:sp>
      <p:sp>
        <p:nvSpPr>
          <p:cNvPr id="111" name="Text Box 440"/>
          <p:cNvSpPr txBox="1">
            <a:spLocks noChangeArrowheads="1"/>
          </p:cNvSpPr>
          <p:nvPr/>
        </p:nvSpPr>
        <p:spPr bwMode="auto">
          <a:xfrm>
            <a:off x="1177001" y="6553200"/>
            <a:ext cx="15282198" cy="808038"/>
          </a:xfrm>
          <a:prstGeom prst="rect">
            <a:avLst/>
          </a:prstGeom>
          <a:solidFill>
            <a:srgbClr val="F58026"/>
          </a:solidFill>
          <a:ln w="19050" cmpd="sng">
            <a:solidFill>
              <a:srgbClr val="1A2944"/>
            </a:solidFill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91384" tIns="95692" rIns="191384" bIns="95692">
            <a:spAutoFit/>
          </a:bodyPr>
          <a:lstStyle>
            <a:lvl1pPr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yriad Pro" panose="020B0503030403020204" pitchFamily="34" charset="0"/>
                <a:cs typeface="Arial" charset="0"/>
              </a:rPr>
              <a:t>ABSTRACT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447800" y="7450753"/>
            <a:ext cx="1435516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0" indent="-508000" algn="just">
              <a:buFont typeface="Wingdings" charset="2"/>
              <a:buChar char="v"/>
              <a:defRPr/>
            </a:pPr>
            <a:r>
              <a:rPr lang="en-US" sz="2400" dirty="0">
                <a:latin typeface="Minion Pro" panose="02040503050306020203" pitchFamily="18" charset="0"/>
                <a:ea typeface="ＭＳ Ｐゴシック" charset="-128"/>
                <a:cs typeface="Arial"/>
              </a:rPr>
              <a:t>Haplotypes are key for understanding relationships between variation and disease, for example, chromosome-specific genetic regulation of traits or compound </a:t>
            </a:r>
            <a:r>
              <a:rPr lang="en-US" sz="2400" dirty="0" err="1">
                <a:latin typeface="Minion Pro" panose="02040503050306020203" pitchFamily="18" charset="0"/>
                <a:ea typeface="ＭＳ Ｐゴシック" charset="-128"/>
                <a:cs typeface="Arial"/>
              </a:rPr>
              <a:t>heteroyzgosity</a:t>
            </a:r>
            <a:r>
              <a:rPr lang="en-US" sz="2400" dirty="0">
                <a:latin typeface="Minion Pro" panose="02040503050306020203" pitchFamily="18" charset="0"/>
                <a:ea typeface="ＭＳ Ｐゴシック" charset="-128"/>
                <a:cs typeface="Arial"/>
              </a:rPr>
              <a:t>.</a:t>
            </a:r>
          </a:p>
          <a:p>
            <a:pPr marL="508000" indent="-508000" algn="just">
              <a:buFont typeface="Wingdings" charset="2"/>
              <a:buChar char="v"/>
              <a:defRPr/>
            </a:pPr>
            <a:endParaRPr lang="en-US" sz="1400" dirty="0">
              <a:latin typeface="Minion Pro" panose="02040503050306020203" pitchFamily="18" charset="0"/>
              <a:ea typeface="ＭＳ Ｐゴシック" charset="-128"/>
              <a:cs typeface="Arial"/>
            </a:endParaRPr>
          </a:p>
          <a:p>
            <a:pPr marL="508000" indent="-508000" algn="just">
              <a:buFont typeface="Wingdings" charset="2"/>
              <a:buChar char="v"/>
              <a:defRPr/>
            </a:pPr>
            <a:r>
              <a:rPr lang="en-US" sz="2400" dirty="0">
                <a:latin typeface="Minion Pro" panose="02040503050306020203" pitchFamily="18" charset="0"/>
                <a:ea typeface="ＭＳ Ｐゴシック" charset="-128"/>
                <a:cs typeface="Arial"/>
              </a:rPr>
              <a:t>But, haplotype based analyses suffer from two problems which reduce their efficacy in genomics: </a:t>
            </a:r>
          </a:p>
          <a:p>
            <a:pPr marL="892048" lvl="1" indent="-508000" algn="just">
              <a:buFont typeface="Wingdings" charset="2"/>
              <a:buChar char="v"/>
              <a:defRPr/>
            </a:pPr>
            <a:r>
              <a:rPr lang="en-US" sz="2400" dirty="0">
                <a:latin typeface="Minion Pro" panose="02040503050306020203" pitchFamily="18" charset="0"/>
                <a:ea typeface="ＭＳ Ｐゴシック" charset="-128"/>
                <a:cs typeface="Arial"/>
              </a:rPr>
              <a:t>(1) they are often agnostic to the particular haplotype sequences but instead use them as a proxy for the latent genealogy and </a:t>
            </a:r>
          </a:p>
          <a:p>
            <a:pPr marL="892048" lvl="1" indent="-508000" algn="just">
              <a:buFont typeface="Wingdings" charset="2"/>
              <a:buChar char="v"/>
              <a:defRPr/>
            </a:pPr>
            <a:r>
              <a:rPr lang="en-US" sz="2400" dirty="0">
                <a:latin typeface="Minion Pro" panose="02040503050306020203" pitchFamily="18" charset="0"/>
                <a:ea typeface="ＭＳ Ｐゴシック" charset="-128"/>
                <a:cs typeface="Arial"/>
              </a:rPr>
              <a:t>(2) methods for their acquisition are </a:t>
            </a:r>
            <a:r>
              <a:rPr lang="en-US" sz="2400" dirty="0" err="1">
                <a:latin typeface="Minion Pro" panose="02040503050306020203" pitchFamily="18" charset="0"/>
                <a:ea typeface="ＭＳ Ｐゴシック" charset="-128"/>
                <a:cs typeface="Arial"/>
              </a:rPr>
              <a:t>unscalable</a:t>
            </a:r>
            <a:r>
              <a:rPr lang="en-US" sz="2400" dirty="0">
                <a:latin typeface="Minion Pro" panose="02040503050306020203" pitchFamily="18" charset="0"/>
                <a:ea typeface="ＭＳ Ｐゴシック" charset="-128"/>
                <a:cs typeface="Arial"/>
              </a:rPr>
              <a:t>, expensive, or employ overly inexpressive models </a:t>
            </a:r>
          </a:p>
          <a:p>
            <a:pPr marL="508000" indent="-508000" algn="just">
              <a:buFont typeface="Wingdings" charset="2"/>
              <a:buChar char="v"/>
              <a:defRPr/>
            </a:pPr>
            <a:endParaRPr lang="en-US" sz="1400" dirty="0">
              <a:latin typeface="Minion Pro" panose="02040503050306020203" pitchFamily="18" charset="0"/>
              <a:ea typeface="ＭＳ Ｐゴシック" charset="-128"/>
              <a:cs typeface="Arial"/>
            </a:endParaRPr>
          </a:p>
          <a:p>
            <a:pPr marL="508000" indent="-508000" algn="just">
              <a:buFont typeface="Wingdings" charset="2"/>
              <a:buChar char="v"/>
              <a:defRPr/>
            </a:pPr>
            <a:r>
              <a:rPr lang="en-US" sz="2400" dirty="0">
                <a:latin typeface="Minion Pro" panose="02040503050306020203" pitchFamily="18" charset="0"/>
                <a:ea typeface="ＭＳ Ｐゴシック" charset="-128"/>
                <a:cs typeface="Arial"/>
              </a:rPr>
              <a:t>These haplotype-based analyses would greatly benefit from a representation that captures the rich coalescent ancestry of the sample in a scalable and computationally tractable framework. </a:t>
            </a:r>
          </a:p>
          <a:p>
            <a:pPr marL="508000" indent="-508000" algn="just">
              <a:buFont typeface="Wingdings" charset="2"/>
              <a:buChar char="v"/>
              <a:defRPr/>
            </a:pPr>
            <a:endParaRPr lang="en-US" sz="1400" dirty="0">
              <a:latin typeface="Minion Pro" panose="02040503050306020203" pitchFamily="18" charset="0"/>
              <a:ea typeface="ＭＳ Ｐゴシック" charset="-128"/>
              <a:cs typeface="Arial"/>
            </a:endParaRPr>
          </a:p>
          <a:p>
            <a:pPr marL="508000" indent="-508000" algn="just">
              <a:buFont typeface="Wingdings" charset="2"/>
              <a:buChar char="v"/>
              <a:defRPr/>
            </a:pPr>
            <a:r>
              <a:rPr lang="en-US" sz="2400" dirty="0">
                <a:latin typeface="Minion Pro" panose="02040503050306020203" pitchFamily="18" charset="0"/>
                <a:ea typeface="ＭＳ Ｐゴシック" charset="-128"/>
                <a:cs typeface="Arial"/>
              </a:rPr>
              <a:t>We present a statistical framework based on Bayesian nonparametric fragmentation-coagulation processes (FCP) </a:t>
            </a:r>
            <a:r>
              <a:rPr lang="en-US" sz="2400" dirty="0">
                <a:latin typeface="Minion Pro" panose="02040503050306020203" pitchFamily="18" charset="0"/>
              </a:rPr>
              <a:t>[1] </a:t>
            </a:r>
            <a:r>
              <a:rPr lang="en-US" sz="2400" dirty="0">
                <a:latin typeface="Minion Pro" panose="02040503050306020203" pitchFamily="18" charset="0"/>
                <a:ea typeface="ＭＳ Ｐゴシック" charset="-128"/>
                <a:cs typeface="Arial"/>
              </a:rPr>
              <a:t>that explicitly models coalescent processes and haplotype demography.</a:t>
            </a:r>
          </a:p>
        </p:txBody>
      </p:sp>
      <p:sp>
        <p:nvSpPr>
          <p:cNvPr id="121" name="Text Box 116"/>
          <p:cNvSpPr txBox="1">
            <a:spLocks noChangeArrowheads="1"/>
          </p:cNvSpPr>
          <p:nvPr/>
        </p:nvSpPr>
        <p:spPr bwMode="auto">
          <a:xfrm>
            <a:off x="1177001" y="12974637"/>
            <a:ext cx="15282198" cy="808038"/>
          </a:xfrm>
          <a:prstGeom prst="rect">
            <a:avLst/>
          </a:prstGeom>
          <a:solidFill>
            <a:srgbClr val="F58026"/>
          </a:solidFill>
          <a:ln w="25400">
            <a:solidFill>
              <a:srgbClr val="1A2944"/>
            </a:solidFill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91384" tIns="95692" rIns="191384" bIns="95692">
            <a:spAutoFit/>
          </a:bodyPr>
          <a:lstStyle>
            <a:lvl1pPr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yriad Pro" panose="020B0503030403020204" pitchFamily="34" charset="0"/>
                <a:cs typeface="Arial" charset="0"/>
              </a:rPr>
              <a:t>BACKGROUND AND APPROACH</a:t>
            </a:r>
          </a:p>
        </p:txBody>
      </p:sp>
      <p:sp>
        <p:nvSpPr>
          <p:cNvPr id="118" name="Text Box 440"/>
          <p:cNvSpPr txBox="1">
            <a:spLocks noChangeArrowheads="1"/>
          </p:cNvSpPr>
          <p:nvPr/>
        </p:nvSpPr>
        <p:spPr bwMode="auto">
          <a:xfrm>
            <a:off x="17373599" y="6630652"/>
            <a:ext cx="21782090" cy="808806"/>
          </a:xfrm>
          <a:prstGeom prst="rect">
            <a:avLst/>
          </a:prstGeom>
          <a:solidFill>
            <a:srgbClr val="F58026"/>
          </a:solidFill>
          <a:ln w="19050" cmpd="sng">
            <a:solidFill>
              <a:srgbClr val="1A2944"/>
            </a:solidFill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91384" tIns="95692" rIns="191384" bIns="95692">
            <a:spAutoFit/>
          </a:bodyPr>
          <a:lstStyle>
            <a:lvl1pPr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yriad Pro" panose="020B0503030403020204" pitchFamily="34" charset="0"/>
                <a:cs typeface="Arial" charset="0"/>
              </a:rPr>
              <a:t>HAPLOTYPE PHASING</a:t>
            </a:r>
          </a:p>
        </p:txBody>
      </p:sp>
      <p:sp>
        <p:nvSpPr>
          <p:cNvPr id="126" name="Text Box 440"/>
          <p:cNvSpPr txBox="1">
            <a:spLocks noChangeArrowheads="1"/>
          </p:cNvSpPr>
          <p:nvPr/>
        </p:nvSpPr>
        <p:spPr bwMode="auto">
          <a:xfrm>
            <a:off x="17373599" y="24517528"/>
            <a:ext cx="21779921" cy="808806"/>
          </a:xfrm>
          <a:prstGeom prst="rect">
            <a:avLst/>
          </a:prstGeom>
          <a:solidFill>
            <a:srgbClr val="F58026"/>
          </a:solidFill>
          <a:ln w="19050" cmpd="sng">
            <a:solidFill>
              <a:srgbClr val="1A2944"/>
            </a:solidFill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91384" tIns="95692" rIns="191384" bIns="95692">
            <a:spAutoFit/>
          </a:bodyPr>
          <a:lstStyle>
            <a:lvl1pPr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yriad Pro" panose="020B0503030403020204" pitchFamily="34" charset="0"/>
                <a:cs typeface="Arial" charset="0"/>
              </a:rPr>
              <a:t>WHOLE-GENOME COMPRESSION</a:t>
            </a:r>
          </a:p>
        </p:txBody>
      </p:sp>
      <p:sp>
        <p:nvSpPr>
          <p:cNvPr id="139" name="Text Box 440"/>
          <p:cNvSpPr txBox="1">
            <a:spLocks noChangeArrowheads="1"/>
          </p:cNvSpPr>
          <p:nvPr/>
        </p:nvSpPr>
        <p:spPr bwMode="auto">
          <a:xfrm>
            <a:off x="28790318" y="31623000"/>
            <a:ext cx="10363201" cy="817562"/>
          </a:xfrm>
          <a:prstGeom prst="rect">
            <a:avLst/>
          </a:prstGeom>
          <a:solidFill>
            <a:srgbClr val="F58026"/>
          </a:solidFill>
          <a:ln w="19050" cmpd="sng">
            <a:solidFill>
              <a:srgbClr val="1A2944"/>
            </a:solidFill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91384" tIns="95692" rIns="191384" bIns="95692">
            <a:spAutoFit/>
          </a:bodyPr>
          <a:lstStyle>
            <a:lvl1pPr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yriad Pro" panose="020B0503030403020204" pitchFamily="34" charset="0"/>
                <a:cs typeface="Arial" charset="0"/>
              </a:rPr>
              <a:t>REFERENCES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43773" y="3571335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Myriad Pro" panose="020B0503030403020204" pitchFamily="34" charset="0"/>
                <a:cs typeface="Arial" pitchFamily="34" charset="0"/>
              </a:rPr>
              <a:t>daguiar@cs.princeton.edu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334000"/>
            <a:ext cx="40233600" cy="304800"/>
          </a:xfrm>
          <a:prstGeom prst="rect">
            <a:avLst/>
          </a:prstGeom>
          <a:solidFill>
            <a:srgbClr val="F58026"/>
          </a:solidFill>
          <a:ln>
            <a:solidFill>
              <a:srgbClr val="3735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32994600" y="8115181"/>
            <a:ext cx="53820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dirty="0">
                <a:latin typeface="Minion Pro" panose="02040503050306020203" pitchFamily="18" charset="0"/>
                <a:cs typeface="Arial"/>
              </a:rPr>
              <a:t>Mean switch error for chromosome 22, 1000 Genome Project data, across all populations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4" y="746760"/>
            <a:ext cx="5486400" cy="1539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6" y="2746665"/>
            <a:ext cx="5339414" cy="1825335"/>
          </a:xfrm>
          <a:prstGeom prst="rect">
            <a:avLst/>
          </a:prstGeom>
        </p:spPr>
      </p:pic>
      <p:sp>
        <p:nvSpPr>
          <p:cNvPr id="147" name="Rectangle 80"/>
          <p:cNvSpPr>
            <a:spLocks noChangeArrowheads="1"/>
          </p:cNvSpPr>
          <p:nvPr/>
        </p:nvSpPr>
        <p:spPr bwMode="auto">
          <a:xfrm>
            <a:off x="17386879" y="18135600"/>
            <a:ext cx="21779921" cy="5505272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FFFFFF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defTabSz="1914525"/>
            <a:endParaRPr lang="en-US"/>
          </a:p>
        </p:txBody>
      </p:sp>
      <p:sp>
        <p:nvSpPr>
          <p:cNvPr id="150" name="Text Box 440"/>
          <p:cNvSpPr txBox="1">
            <a:spLocks noChangeArrowheads="1"/>
          </p:cNvSpPr>
          <p:nvPr/>
        </p:nvSpPr>
        <p:spPr bwMode="auto">
          <a:xfrm>
            <a:off x="17386879" y="17297400"/>
            <a:ext cx="21779921" cy="808806"/>
          </a:xfrm>
          <a:prstGeom prst="rect">
            <a:avLst/>
          </a:prstGeom>
          <a:solidFill>
            <a:srgbClr val="F58026"/>
          </a:solidFill>
          <a:ln w="19050" cmpd="sng">
            <a:solidFill>
              <a:srgbClr val="1A2944"/>
            </a:solidFill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91384" tIns="95692" rIns="191384" bIns="95692">
            <a:spAutoFit/>
          </a:bodyPr>
          <a:lstStyle>
            <a:lvl1pPr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1914525"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yriad Pro" panose="020B0503030403020204" pitchFamily="34" charset="0"/>
                <a:cs typeface="Arial" charset="0"/>
              </a:rPr>
              <a:t>ASSOCIATION MAPPING</a:t>
            </a:r>
          </a:p>
        </p:txBody>
      </p:sp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94831"/>
              </p:ext>
            </p:extLst>
          </p:nvPr>
        </p:nvGraphicFramePr>
        <p:xfrm>
          <a:off x="31228483" y="23042636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72347"/>
              </p:ext>
            </p:extLst>
          </p:nvPr>
        </p:nvGraphicFramePr>
        <p:xfrm>
          <a:off x="32689886" y="23030412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49934"/>
              </p:ext>
            </p:extLst>
          </p:nvPr>
        </p:nvGraphicFramePr>
        <p:xfrm>
          <a:off x="34264451" y="23042636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87422"/>
              </p:ext>
            </p:extLst>
          </p:nvPr>
        </p:nvGraphicFramePr>
        <p:xfrm>
          <a:off x="37612320" y="23064662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81187"/>
              </p:ext>
            </p:extLst>
          </p:nvPr>
        </p:nvGraphicFramePr>
        <p:xfrm>
          <a:off x="29482229" y="23030412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72363"/>
              </p:ext>
            </p:extLst>
          </p:nvPr>
        </p:nvGraphicFramePr>
        <p:xfrm>
          <a:off x="22627427" y="21980763"/>
          <a:ext cx="1912470" cy="523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13499"/>
              </p:ext>
            </p:extLst>
          </p:nvPr>
        </p:nvGraphicFramePr>
        <p:xfrm>
          <a:off x="25021875" y="20687862"/>
          <a:ext cx="3824940" cy="523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81078"/>
              </p:ext>
            </p:extLst>
          </p:nvPr>
        </p:nvGraphicFramePr>
        <p:xfrm>
          <a:off x="25025434" y="21980763"/>
          <a:ext cx="1912470" cy="523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Table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19852"/>
              </p:ext>
            </p:extLst>
          </p:nvPr>
        </p:nvGraphicFramePr>
        <p:xfrm>
          <a:off x="26933344" y="21834891"/>
          <a:ext cx="1912470" cy="523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Table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93585"/>
              </p:ext>
            </p:extLst>
          </p:nvPr>
        </p:nvGraphicFramePr>
        <p:xfrm>
          <a:off x="26931591" y="22623567"/>
          <a:ext cx="1912470" cy="523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" name="Rounded Rectangle 181"/>
          <p:cNvSpPr/>
          <p:nvPr/>
        </p:nvSpPr>
        <p:spPr>
          <a:xfrm>
            <a:off x="22763686" y="21998543"/>
            <a:ext cx="1666622" cy="487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5229527" y="20705642"/>
            <a:ext cx="3383280" cy="487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25229527" y="21998543"/>
            <a:ext cx="1478280" cy="487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>
            <a:off x="27134527" y="21834215"/>
            <a:ext cx="1478280" cy="487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>
            <a:off x="27134527" y="22622180"/>
            <a:ext cx="1478280" cy="487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>
            <a:stCxn id="182" idx="3"/>
            <a:endCxn id="183" idx="1"/>
          </p:cNvCxnSpPr>
          <p:nvPr/>
        </p:nvCxnSpPr>
        <p:spPr>
          <a:xfrm flipV="1">
            <a:off x="24430308" y="20949482"/>
            <a:ext cx="799219" cy="129290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88" idx="1"/>
            <a:endCxn id="185" idx="3"/>
          </p:cNvCxnSpPr>
          <p:nvPr/>
        </p:nvCxnSpPr>
        <p:spPr>
          <a:xfrm flipH="1">
            <a:off x="26707807" y="22078055"/>
            <a:ext cx="426720" cy="16432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9" idx="1"/>
            <a:endCxn id="185" idx="3"/>
          </p:cNvCxnSpPr>
          <p:nvPr/>
        </p:nvCxnSpPr>
        <p:spPr>
          <a:xfrm flipH="1" flipV="1">
            <a:off x="26707807" y="22242383"/>
            <a:ext cx="426720" cy="62363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Table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0925"/>
              </p:ext>
            </p:extLst>
          </p:nvPr>
        </p:nvGraphicFramePr>
        <p:xfrm>
          <a:off x="30608832" y="21927630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4" name="Straight Connector 193"/>
          <p:cNvCxnSpPr/>
          <p:nvPr/>
        </p:nvCxnSpPr>
        <p:spPr>
          <a:xfrm flipV="1">
            <a:off x="31890262" y="22848380"/>
            <a:ext cx="1" cy="26148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70" idx="0"/>
            <a:endCxn id="205" idx="2"/>
          </p:cNvCxnSpPr>
          <p:nvPr/>
        </p:nvCxnSpPr>
        <p:spPr>
          <a:xfrm flipH="1" flipV="1">
            <a:off x="32794502" y="22386131"/>
            <a:ext cx="520224" cy="64428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6" name="Table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2687"/>
              </p:ext>
            </p:extLst>
          </p:nvPr>
        </p:nvGraphicFramePr>
        <p:xfrm>
          <a:off x="22617618" y="20687862"/>
          <a:ext cx="1912470" cy="523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" name="Rounded Rectangle 196"/>
          <p:cNvSpPr/>
          <p:nvPr/>
        </p:nvSpPr>
        <p:spPr>
          <a:xfrm>
            <a:off x="22753877" y="20705642"/>
            <a:ext cx="1666622" cy="487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8" name="Straight Connector 197"/>
          <p:cNvCxnSpPr>
            <a:stCxn id="197" idx="3"/>
          </p:cNvCxnSpPr>
          <p:nvPr/>
        </p:nvCxnSpPr>
        <p:spPr>
          <a:xfrm>
            <a:off x="24420499" y="20949482"/>
            <a:ext cx="795136" cy="125756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4420499" y="20946913"/>
            <a:ext cx="795136" cy="51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2" idx="3"/>
            <a:endCxn id="185" idx="1"/>
          </p:cNvCxnSpPr>
          <p:nvPr/>
        </p:nvCxnSpPr>
        <p:spPr>
          <a:xfrm>
            <a:off x="24430308" y="22242383"/>
            <a:ext cx="79921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46516"/>
              </p:ext>
            </p:extLst>
          </p:nvPr>
        </p:nvGraphicFramePr>
        <p:xfrm>
          <a:off x="35906141" y="23047216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2" name="Straight Connector 201"/>
          <p:cNvCxnSpPr/>
          <p:nvPr/>
        </p:nvCxnSpPr>
        <p:spPr>
          <a:xfrm flipH="1" flipV="1">
            <a:off x="31234343" y="22403880"/>
            <a:ext cx="655920" cy="46672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endCxn id="205" idx="2"/>
          </p:cNvCxnSpPr>
          <p:nvPr/>
        </p:nvCxnSpPr>
        <p:spPr>
          <a:xfrm flipV="1">
            <a:off x="31938738" y="22386131"/>
            <a:ext cx="855764" cy="48447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3" idx="2"/>
            <a:endCxn id="174" idx="0"/>
          </p:cNvCxnSpPr>
          <p:nvPr/>
        </p:nvCxnSpPr>
        <p:spPr>
          <a:xfrm flipH="1">
            <a:off x="30107069" y="22384830"/>
            <a:ext cx="1126603" cy="645582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30151"/>
              </p:ext>
            </p:extLst>
          </p:nvPr>
        </p:nvGraphicFramePr>
        <p:xfrm>
          <a:off x="32169662" y="21928931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6" name="Straight Connector 205"/>
          <p:cNvCxnSpPr>
            <a:stCxn id="172" idx="0"/>
          </p:cNvCxnSpPr>
          <p:nvPr/>
        </p:nvCxnSpPr>
        <p:spPr>
          <a:xfrm flipH="1" flipV="1">
            <a:off x="34888298" y="21847911"/>
            <a:ext cx="993" cy="1194725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209" idx="2"/>
          </p:cNvCxnSpPr>
          <p:nvPr/>
        </p:nvCxnSpPr>
        <p:spPr>
          <a:xfrm flipH="1" flipV="1">
            <a:off x="33877545" y="21417024"/>
            <a:ext cx="1010753" cy="451067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5" idx="0"/>
          </p:cNvCxnSpPr>
          <p:nvPr/>
        </p:nvCxnSpPr>
        <p:spPr>
          <a:xfrm flipV="1">
            <a:off x="32794502" y="21441855"/>
            <a:ext cx="1050423" cy="487076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" name="Table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18130"/>
              </p:ext>
            </p:extLst>
          </p:nvPr>
        </p:nvGraphicFramePr>
        <p:xfrm>
          <a:off x="33252705" y="20959824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8220"/>
              </p:ext>
            </p:extLst>
          </p:nvPr>
        </p:nvGraphicFramePr>
        <p:xfrm>
          <a:off x="35899791" y="21003260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1" name="Straight Connector 210"/>
          <p:cNvCxnSpPr/>
          <p:nvPr/>
        </p:nvCxnSpPr>
        <p:spPr>
          <a:xfrm flipV="1">
            <a:off x="34906785" y="21535801"/>
            <a:ext cx="1624196" cy="332290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1" idx="0"/>
          </p:cNvCxnSpPr>
          <p:nvPr/>
        </p:nvCxnSpPr>
        <p:spPr>
          <a:xfrm flipH="1" flipV="1">
            <a:off x="36524631" y="21595932"/>
            <a:ext cx="6350" cy="1451284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67012"/>
              </p:ext>
            </p:extLst>
          </p:nvPr>
        </p:nvGraphicFramePr>
        <p:xfrm>
          <a:off x="32291012" y="20087746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4" name="Straight Connector 213"/>
          <p:cNvCxnSpPr>
            <a:stCxn id="213" idx="2"/>
            <a:endCxn id="193" idx="0"/>
          </p:cNvCxnSpPr>
          <p:nvPr/>
        </p:nvCxnSpPr>
        <p:spPr>
          <a:xfrm flipH="1">
            <a:off x="31233672" y="20544946"/>
            <a:ext cx="1682180" cy="1382684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10" idx="0"/>
            <a:endCxn id="213" idx="2"/>
          </p:cNvCxnSpPr>
          <p:nvPr/>
        </p:nvCxnSpPr>
        <p:spPr>
          <a:xfrm flipH="1" flipV="1">
            <a:off x="32915852" y="20544946"/>
            <a:ext cx="3608779" cy="458314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73" idx="0"/>
            <a:endCxn id="217" idx="2"/>
          </p:cNvCxnSpPr>
          <p:nvPr/>
        </p:nvCxnSpPr>
        <p:spPr>
          <a:xfrm flipH="1" flipV="1">
            <a:off x="38219608" y="19818801"/>
            <a:ext cx="17552" cy="3245861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7" name="Table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39106"/>
              </p:ext>
            </p:extLst>
          </p:nvPr>
        </p:nvGraphicFramePr>
        <p:xfrm>
          <a:off x="37594768" y="19361601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8" name="Straight Connector 217"/>
          <p:cNvCxnSpPr>
            <a:stCxn id="217" idx="2"/>
            <a:endCxn id="213" idx="0"/>
          </p:cNvCxnSpPr>
          <p:nvPr/>
        </p:nvCxnSpPr>
        <p:spPr>
          <a:xfrm flipH="1">
            <a:off x="32915852" y="19818801"/>
            <a:ext cx="5303756" cy="268945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21" idx="2"/>
            <a:endCxn id="209" idx="0"/>
          </p:cNvCxnSpPr>
          <p:nvPr/>
        </p:nvCxnSpPr>
        <p:spPr>
          <a:xfrm flipH="1">
            <a:off x="33877545" y="19062253"/>
            <a:ext cx="2466178" cy="18975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7" idx="0"/>
            <a:endCxn id="221" idx="2"/>
          </p:cNvCxnSpPr>
          <p:nvPr/>
        </p:nvCxnSpPr>
        <p:spPr>
          <a:xfrm flipH="1" flipV="1">
            <a:off x="36343723" y="19062253"/>
            <a:ext cx="1875885" cy="29934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79526"/>
              </p:ext>
            </p:extLst>
          </p:nvPr>
        </p:nvGraphicFramePr>
        <p:xfrm>
          <a:off x="35718883" y="18605053"/>
          <a:ext cx="124968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2" name="TextBox 221"/>
          <p:cNvSpPr txBox="1"/>
          <p:nvPr/>
        </p:nvSpPr>
        <p:spPr>
          <a:xfrm>
            <a:off x="22762151" y="20250829"/>
            <a:ext cx="174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riad Pro" panose="020B0503030403020204" pitchFamily="34" charset="0"/>
              </a:rPr>
              <a:t>3</a:t>
            </a:r>
            <a:r>
              <a:rPr lang="en-US" sz="2000" b="1" dirty="0">
                <a:solidFill>
                  <a:srgbClr val="C0000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→2 </a:t>
            </a:r>
            <a:r>
              <a:rPr lang="en-US" sz="2000" b="1" dirty="0">
                <a:solidFill>
                  <a:srgbClr val="00B0F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→1</a:t>
            </a:r>
            <a:r>
              <a:rPr lang="en-US" sz="2000" b="1" dirty="0">
                <a:solidFill>
                  <a:srgbClr val="92D05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→0</a:t>
            </a:r>
            <a:endParaRPr lang="en-US" sz="2000" b="1" dirty="0">
              <a:solidFill>
                <a:srgbClr val="7030A0"/>
              </a:solidFill>
              <a:latin typeface="Myriad Pro" panose="020B0503030403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6328769" y="20257946"/>
            <a:ext cx="125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riad Pro" panose="020B0503030403020204" pitchFamily="34" charset="0"/>
                <a:cs typeface="Calibri" panose="020F0502020204030204" pitchFamily="34" charset="0"/>
              </a:rPr>
              <a:t>2</a:t>
            </a:r>
            <a:r>
              <a:rPr lang="en-US" sz="2000" b="1" dirty="0">
                <a:solidFill>
                  <a:srgbClr val="C0000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 →1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 →0</a:t>
            </a:r>
            <a:endParaRPr lang="en-US" sz="2000" b="1" dirty="0">
              <a:solidFill>
                <a:srgbClr val="C00000"/>
              </a:solidFill>
              <a:latin typeface="Myriad Pro" panose="020B0503030403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2974284" y="22506374"/>
            <a:ext cx="176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riad Pro" panose="020B0503030403020204" pitchFamily="34" charset="0"/>
              </a:rPr>
              <a:t>3</a:t>
            </a:r>
            <a:r>
              <a:rPr lang="en-US" sz="2000" b="1" dirty="0">
                <a:solidFill>
                  <a:srgbClr val="92D05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→1</a:t>
            </a:r>
            <a:endParaRPr lang="en-US" sz="2000" b="1" dirty="0">
              <a:latin typeface="Myriad Pro" panose="020B0503030403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5146712" y="22506374"/>
            <a:ext cx="210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riad Pro" panose="020B0503030403020204" pitchFamily="34" charset="0"/>
              </a:rPr>
              <a:t>4</a:t>
            </a:r>
            <a:r>
              <a:rPr lang="en-US" sz="2000" b="1" dirty="0">
                <a:latin typeface="Myriad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92D05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rgbClr val="92D050"/>
                </a:solidFill>
                <a:latin typeface="Myriad Pro" panose="020B0503030403020204" pitchFamily="34" charset="0"/>
              </a:rPr>
              <a:t>3</a:t>
            </a:r>
            <a:r>
              <a:rPr lang="en-US" sz="2000" b="1" dirty="0">
                <a:solidFill>
                  <a:srgbClr val="00B0F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→2 </a:t>
            </a:r>
            <a:r>
              <a:rPr lang="en-US" sz="2000" b="1" dirty="0">
                <a:solidFill>
                  <a:srgbClr val="7030A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→1</a:t>
            </a:r>
            <a:endParaRPr lang="en-US" sz="2000" b="1" dirty="0">
              <a:latin typeface="Myriad Pro" panose="020B050303040302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240597" y="21395877"/>
            <a:ext cx="186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riad Pro" panose="020B0503030403020204" pitchFamily="34" charset="0"/>
                <a:cs typeface="Calibri" panose="020F0502020204030204" pitchFamily="34" charset="0"/>
              </a:rPr>
              <a:t>2 </a:t>
            </a:r>
            <a:r>
              <a:rPr lang="en-US" sz="2000" b="1" dirty="0">
                <a:solidFill>
                  <a:srgbClr val="92D05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→1 </a:t>
            </a:r>
            <a:r>
              <a:rPr lang="en-US" sz="2000" b="1" dirty="0">
                <a:solidFill>
                  <a:srgbClr val="00B0F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→0</a:t>
            </a:r>
            <a:endParaRPr lang="en-US" sz="2000" b="1" dirty="0">
              <a:solidFill>
                <a:srgbClr val="00B0F0"/>
              </a:solidFill>
              <a:latin typeface="Myriad Pro" panose="020B050303040302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69197" y="23119783"/>
            <a:ext cx="186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riad Pro" panose="020B0503030403020204" pitchFamily="34" charset="0"/>
                <a:cs typeface="Calibri" panose="020F0502020204030204" pitchFamily="34" charset="0"/>
              </a:rPr>
              <a:t>2 </a:t>
            </a:r>
            <a:r>
              <a:rPr lang="en-US" sz="2000" b="1" dirty="0">
                <a:solidFill>
                  <a:srgbClr val="7030A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→1</a:t>
            </a:r>
            <a:r>
              <a:rPr lang="en-US" sz="2000" b="1" dirty="0">
                <a:solidFill>
                  <a:srgbClr val="92D050"/>
                </a:solidFill>
                <a:latin typeface="Myriad Pro" panose="020B0503030403020204" pitchFamily="34" charset="0"/>
                <a:cs typeface="Calibri" panose="020F0502020204030204" pitchFamily="34" charset="0"/>
              </a:rPr>
              <a:t> </a:t>
            </a:r>
            <a:endParaRPr lang="en-US" sz="2000" b="1" dirty="0">
              <a:latin typeface="Myriad Pro" panose="020B0503030403020204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1657146" y="22394594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Minion Pro" panose="02040503050306020203" pitchFamily="18" charset="0"/>
              </a:rPr>
              <a:t>2.5</a:t>
            </a:r>
            <a:endParaRPr lang="en-US" sz="2200" dirty="0">
              <a:latin typeface="Minion Pro" panose="02040503050306020203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4628946" y="21397463"/>
            <a:ext cx="5389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Minion Pro" panose="02040503050306020203" pitchFamily="18" charset="0"/>
              </a:rPr>
              <a:t>2.5</a:t>
            </a:r>
            <a:endParaRPr lang="en-US" sz="2200" dirty="0">
              <a:latin typeface="Minion Pro" panose="02040503050306020203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017902" y="20361884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Minion Pro" panose="02040503050306020203" pitchFamily="18" charset="0"/>
              </a:rPr>
              <a:t>5</a:t>
            </a:r>
            <a:endParaRPr lang="en-US" sz="2200" dirty="0">
              <a:latin typeface="Minion Pro" panose="02040503050306020203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36401093" y="19431000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Minion Pro" panose="02040503050306020203" pitchFamily="18" charset="0"/>
              </a:rPr>
              <a:t>2</a:t>
            </a:r>
            <a:endParaRPr lang="en-US" sz="2200" dirty="0">
              <a:latin typeface="Minion Pro" panose="02040503050306020203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 rot="19427007">
            <a:off x="34858135" y="19301930"/>
            <a:ext cx="9653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Minion Pro" panose="02040503050306020203" pitchFamily="18" charset="0"/>
              </a:rPr>
              <a:t>3,4,5,6</a:t>
            </a:r>
            <a:endParaRPr lang="en-US" sz="2200" dirty="0">
              <a:latin typeface="Minion Pro" panose="02040503050306020203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2897791" y="19669780"/>
            <a:ext cx="749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nion Pro" panose="02040503050306020203" pitchFamily="18" charset="0"/>
              </a:rPr>
              <a:t>1          2      2.5     3          4          5         6      position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90207" y="15703266"/>
            <a:ext cx="4178175" cy="2140399"/>
            <a:chOff x="4838034" y="11020131"/>
            <a:chExt cx="9661338" cy="4949317"/>
          </a:xfrm>
        </p:grpSpPr>
        <p:pic>
          <p:nvPicPr>
            <p:cNvPr id="318" name="Picture 3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8034" y="11020131"/>
              <a:ext cx="9661338" cy="4949317"/>
            </a:xfrm>
            <a:prstGeom prst="rect">
              <a:avLst/>
            </a:prstGeom>
          </p:spPr>
        </p:pic>
        <p:cxnSp>
          <p:nvCxnSpPr>
            <p:cNvPr id="319" name="Straight Connector 318"/>
            <p:cNvCxnSpPr/>
            <p:nvPr/>
          </p:nvCxnSpPr>
          <p:spPr>
            <a:xfrm flipV="1">
              <a:off x="5447521" y="11101545"/>
              <a:ext cx="414669" cy="474912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 flipV="1">
              <a:off x="4986777" y="11108624"/>
              <a:ext cx="460744" cy="467833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6252050" y="11101545"/>
              <a:ext cx="442014" cy="450105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5791306" y="11083818"/>
              <a:ext cx="460744" cy="467833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V="1">
              <a:off x="7758591" y="11092701"/>
              <a:ext cx="1063258" cy="1093355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 flipV="1">
              <a:off x="6666718" y="11080277"/>
              <a:ext cx="1091872" cy="1105780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V="1">
              <a:off x="9772440" y="11108624"/>
              <a:ext cx="1140214" cy="1119757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H="1" flipV="1">
              <a:off x="8663535" y="11101545"/>
              <a:ext cx="1074884" cy="1105781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H="1">
              <a:off x="4986780" y="11055528"/>
              <a:ext cx="9443130" cy="2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V="1">
              <a:off x="12878667" y="11060837"/>
              <a:ext cx="1202854" cy="1158594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11576126" y="11108624"/>
              <a:ext cx="1264452" cy="1143798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11182014" y="11080278"/>
              <a:ext cx="205563" cy="212644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H="1" flipV="1">
              <a:off x="10969725" y="11080277"/>
              <a:ext cx="212291" cy="212645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V="1">
              <a:off x="11472993" y="11101548"/>
              <a:ext cx="137584" cy="187755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11331580" y="11108624"/>
              <a:ext cx="147104" cy="180679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V="1">
              <a:off x="14215124" y="11080277"/>
              <a:ext cx="214786" cy="262265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14019133" y="11080277"/>
              <a:ext cx="195991" cy="258725"/>
            </a:xfrm>
            <a:prstGeom prst="line">
              <a:avLst/>
            </a:prstGeom>
            <a:ln w="63500" cap="rnd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6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272" y="15933128"/>
            <a:ext cx="7597092" cy="1754851"/>
          </a:xfrm>
          <a:prstGeom prst="rect">
            <a:avLst/>
          </a:prstGeom>
        </p:spPr>
      </p:pic>
      <p:pic>
        <p:nvPicPr>
          <p:cNvPr id="350" name="Picture 3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1442" y="22895723"/>
            <a:ext cx="12113846" cy="6224850"/>
          </a:xfrm>
          <a:prstGeom prst="rect">
            <a:avLst/>
          </a:prstGeom>
        </p:spPr>
      </p:pic>
      <p:sp>
        <p:nvSpPr>
          <p:cNvPr id="348" name="Rectangle 347"/>
          <p:cNvSpPr/>
          <p:nvPr/>
        </p:nvSpPr>
        <p:spPr>
          <a:xfrm>
            <a:off x="4181254" y="22854834"/>
            <a:ext cx="2357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Minion Pro" panose="02040503050306020203" pitchFamily="18" charset="0"/>
              </a:rPr>
              <a:t>fragmentation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10239089" y="22147849"/>
            <a:ext cx="58281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>
                <a:latin typeface="Minion Pro" panose="02040503050306020203" pitchFamily="18" charset="0"/>
              </a:rPr>
              <a:t>Haplotype cluster graph G</a:t>
            </a:r>
            <a:r>
              <a:rPr lang="en-US" sz="3600" b="1" i="1" baseline="-25000" dirty="0">
                <a:latin typeface="Minion Pro" panose="02040503050306020203" pitchFamily="18" charset="0"/>
              </a:rPr>
              <a:t>C</a:t>
            </a:r>
          </a:p>
          <a:p>
            <a:r>
              <a:rPr lang="en-US" sz="2000" b="1" i="1" dirty="0">
                <a:latin typeface="Minion Pro" panose="02040503050306020203" pitchFamily="18" charset="0"/>
              </a:rPr>
              <a:t>Learned from high quality reference sequence data [2]</a:t>
            </a:r>
            <a:endParaRPr lang="en-US" sz="2000" b="1" dirty="0">
              <a:latin typeface="Minion Pro" panose="02040503050306020203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24071598" y="8150535"/>
            <a:ext cx="845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inion Pro" panose="02040503050306020203" pitchFamily="18" charset="0"/>
              </a:rPr>
              <a:t>construct haplotype cluster graph G</a:t>
            </a:r>
            <a:r>
              <a:rPr lang="en-US" sz="2800" b="1" baseline="-25000" dirty="0">
                <a:latin typeface="Minion Pro" panose="02040503050306020203" pitchFamily="18" charset="0"/>
              </a:rPr>
              <a:t>C</a:t>
            </a:r>
            <a:endParaRPr lang="en-US" sz="2800" b="1" dirty="0">
              <a:latin typeface="Minion Pro" panose="02040503050306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/>
              <p:cNvSpPr txBox="1"/>
              <p:nvPr/>
            </p:nvSpPr>
            <p:spPr>
              <a:xfrm>
                <a:off x="24268251" y="10494742"/>
                <a:ext cx="6750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inion Pro" panose="02040503050306020203" pitchFamily="18" charset="0"/>
                  </a:rPr>
                  <a:t>HMM 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800" b="1" i="1" baseline="-25000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800" b="1" baseline="-25000" dirty="0">
                  <a:latin typeface="Minion Pro" panose="02040503050306020203" pitchFamily="18" charset="0"/>
                </a:endParaRPr>
              </a:p>
            </p:txBody>
          </p:sp>
        </mc:Choice>
        <mc:Fallback xmlns="">
          <p:sp>
            <p:nvSpPr>
              <p:cNvPr id="353" name="TextBox 3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251" y="10494742"/>
                <a:ext cx="675005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4" name="Table 3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39347"/>
              </p:ext>
            </p:extLst>
          </p:nvPr>
        </p:nvGraphicFramePr>
        <p:xfrm>
          <a:off x="25041945" y="11743782"/>
          <a:ext cx="2390589" cy="4360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9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033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76200" marR="76200" marT="38100" marB="381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6200" marR="76200" marT="38100" marB="381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6200" marR="76200" marT="38100" marB="381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" name="Table 3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67318"/>
              </p:ext>
            </p:extLst>
          </p:nvPr>
        </p:nvGraphicFramePr>
        <p:xfrm>
          <a:off x="25063704" y="13146203"/>
          <a:ext cx="2390589" cy="4360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9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033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76200" marR="76200" marT="38100" marB="381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6200" marR="76200" marT="38100" marB="381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76200" marR="76200" marT="38100" marB="381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" name="Table 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41611"/>
              </p:ext>
            </p:extLst>
          </p:nvPr>
        </p:nvGraphicFramePr>
        <p:xfrm>
          <a:off x="27968343" y="12594669"/>
          <a:ext cx="2390589" cy="4360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9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033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6200" marR="76200" marT="38100" marB="381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76200" marR="76200" marT="38100" marB="381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6200" marR="76200" marT="38100" marB="381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7" name="Rounded Rectangle 356"/>
          <p:cNvSpPr/>
          <p:nvPr/>
        </p:nvSpPr>
        <p:spPr>
          <a:xfrm>
            <a:off x="25169974" y="11742226"/>
            <a:ext cx="2178050" cy="406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58" name="Rounded Rectangle 357"/>
          <p:cNvSpPr/>
          <p:nvPr/>
        </p:nvSpPr>
        <p:spPr>
          <a:xfrm>
            <a:off x="25198415" y="13150838"/>
            <a:ext cx="2178050" cy="406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59" name="Rounded Rectangle 358"/>
          <p:cNvSpPr/>
          <p:nvPr/>
        </p:nvSpPr>
        <p:spPr>
          <a:xfrm>
            <a:off x="28078274" y="12591104"/>
            <a:ext cx="2178050" cy="406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cxnSp>
        <p:nvCxnSpPr>
          <p:cNvPr id="360" name="Straight Connector 359"/>
          <p:cNvCxnSpPr>
            <a:stCxn id="357" idx="3"/>
          </p:cNvCxnSpPr>
          <p:nvPr/>
        </p:nvCxnSpPr>
        <p:spPr>
          <a:xfrm>
            <a:off x="27348024" y="11945426"/>
            <a:ext cx="802181" cy="63728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flipH="1">
            <a:off x="27374091" y="12997504"/>
            <a:ext cx="756083" cy="347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24671191" y="11631925"/>
                <a:ext cx="584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191" y="11631925"/>
                <a:ext cx="58420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/>
              <p:cNvSpPr txBox="1"/>
              <p:nvPr/>
            </p:nvSpPr>
            <p:spPr>
              <a:xfrm>
                <a:off x="24288826" y="13018523"/>
                <a:ext cx="11112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63" name="TextBox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826" y="13018523"/>
                <a:ext cx="111125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30194800" y="12509580"/>
                <a:ext cx="11112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800" y="12509580"/>
                <a:ext cx="111125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/>
              <p:cNvSpPr txBox="1"/>
              <p:nvPr/>
            </p:nvSpPr>
            <p:spPr>
              <a:xfrm>
                <a:off x="28130174" y="11269324"/>
                <a:ext cx="44635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b="0" dirty="0">
                    <a:latin typeface="Minion Pro" panose="02040503050306020203" pitchFamily="18" charset="0"/>
                  </a:rPr>
                  <a:t> haplotype </a:t>
                </a:r>
              </a:p>
              <a:p>
                <a:pPr algn="ctr"/>
                <a:r>
                  <a:rPr lang="en-US" sz="2800" dirty="0">
                    <a:latin typeface="Minion Pro" panose="02040503050306020203" pitchFamily="18" charset="0"/>
                  </a:rPr>
                  <a:t>                         </a:t>
                </a:r>
                <a:r>
                  <a:rPr lang="en-US" sz="2800" b="0" dirty="0">
                    <a:latin typeface="Minion Pro" panose="02040503050306020203" pitchFamily="18" charset="0"/>
                  </a:rPr>
                  <a:t>transitions</a:t>
                </a:r>
              </a:p>
            </p:txBody>
          </p:sp>
        </mc:Choice>
        <mc:Fallback xmlns="">
          <p:sp>
            <p:nvSpPr>
              <p:cNvPr id="365" name="TextBox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0174" y="11269324"/>
                <a:ext cx="4463500" cy="954107"/>
              </a:xfrm>
              <a:prstGeom prst="rect">
                <a:avLst/>
              </a:prstGeom>
              <a:blipFill rotWithShape="0">
                <a:blip r:embed="rId12"/>
                <a:stretch>
                  <a:fillRect t="-641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Arc 365"/>
          <p:cNvSpPr/>
          <p:nvPr/>
        </p:nvSpPr>
        <p:spPr>
          <a:xfrm rot="18723257">
            <a:off x="28492007" y="12340265"/>
            <a:ext cx="2417948" cy="973760"/>
          </a:xfrm>
          <a:prstGeom prst="arc">
            <a:avLst>
              <a:gd name="adj1" fmla="val 16200000"/>
              <a:gd name="adj2" fmla="val 20290825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67" name="Picture 3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10071" y="9034556"/>
            <a:ext cx="4637789" cy="1185213"/>
          </a:xfrm>
          <a:prstGeom prst="rect">
            <a:avLst/>
          </a:prstGeom>
        </p:spPr>
      </p:pic>
      <p:sp>
        <p:nvSpPr>
          <p:cNvPr id="368" name="Rounded Rectangle 367"/>
          <p:cNvSpPr/>
          <p:nvPr/>
        </p:nvSpPr>
        <p:spPr>
          <a:xfrm>
            <a:off x="26258999" y="8893471"/>
            <a:ext cx="2908300" cy="13922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/>
          <p:cNvCxnSpPr/>
          <p:nvPr/>
        </p:nvCxnSpPr>
        <p:spPr>
          <a:xfrm flipH="1">
            <a:off x="24437710" y="10188849"/>
            <a:ext cx="1821290" cy="109906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9167299" y="10250613"/>
            <a:ext cx="2870939" cy="96375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24056566" y="11106626"/>
                <a:ext cx="41537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Minion Pro" panose="02040503050306020203" pitchFamily="18" charset="0"/>
                  </a:rPr>
                  <a:t>cluster size</a:t>
                </a:r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566" y="11106626"/>
                <a:ext cx="4153786" cy="523220"/>
              </a:xfrm>
              <a:prstGeom prst="rect">
                <a:avLst/>
              </a:prstGeom>
              <a:blipFill rotWithShape="0">
                <a:blip r:embed="rId14"/>
                <a:stretch>
                  <a:fillRect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24556000" y="13910674"/>
                <a:ext cx="6750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Minion Pro" panose="02040503050306020203" pitchFamily="18" charset="0"/>
                  </a:rPr>
                  <a:t>Compute phasing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latin typeface="Minion Pro" panose="02040503050306020203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baseline="-25000" dirty="0">
                  <a:latin typeface="Minion Pro" panose="02040503050306020203" pitchFamily="18" charset="0"/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000" y="13910674"/>
                <a:ext cx="6750050" cy="523220"/>
              </a:xfrm>
              <a:prstGeom prst="rect">
                <a:avLst/>
              </a:prstGeom>
              <a:blipFill rotWithShape="0">
                <a:blip r:embed="rId1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24065343" y="14701228"/>
                <a:ext cx="42810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𝐶𝑃h𝑎𝑠𝑒</m:t>
                      </m:r>
                    </m:oMath>
                  </m:oMathPara>
                </a14:m>
                <a:endParaRPr lang="en-US" sz="2800" dirty="0">
                  <a:latin typeface="Minion Pro" panose="02040503050306020203" pitchFamily="18" charset="0"/>
                </a:endParaRPr>
              </a:p>
              <a:p>
                <a:pPr algn="ctr"/>
                <a:r>
                  <a:rPr lang="en-US" sz="2800" dirty="0">
                    <a:latin typeface="Minion Pro" panose="02040503050306020203" pitchFamily="18" charset="0"/>
                  </a:rPr>
                  <a:t>thread paths independently</a:t>
                </a:r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5343" y="14701228"/>
                <a:ext cx="4281057" cy="954107"/>
              </a:xfrm>
              <a:prstGeom prst="rect">
                <a:avLst/>
              </a:prstGeom>
              <a:blipFill rotWithShape="0">
                <a:blip r:embed="rId16"/>
                <a:stretch>
                  <a:fillRect l="-855" r="-712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28041600" y="14701228"/>
                <a:ext cx="48459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𝐽𝑃h𝑎𝑠𝑒</m:t>
                      </m:r>
                    </m:oMath>
                  </m:oMathPara>
                </a14:m>
                <a:endParaRPr lang="en-US" sz="2800" dirty="0">
                  <a:latin typeface="Minion Pro" panose="02040503050306020203" pitchFamily="18" charset="0"/>
                </a:endParaRPr>
              </a:p>
              <a:p>
                <a:pPr algn="ctr"/>
                <a:r>
                  <a:rPr lang="en-US" sz="2800" dirty="0">
                    <a:latin typeface="Minion Pro" panose="02040503050306020203" pitchFamily="18" charset="0"/>
                  </a:rPr>
                  <a:t>thread paths simultaneously</a:t>
                </a: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0" y="14701228"/>
                <a:ext cx="4845945" cy="954107"/>
              </a:xfrm>
              <a:prstGeom prst="rect">
                <a:avLst/>
              </a:prstGeom>
              <a:blipFill rotWithShape="0">
                <a:blip r:embed="rId17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5" name="Content Placeholder 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r="2921" b="-636"/>
          <a:stretch/>
        </p:blipFill>
        <p:spPr>
          <a:xfrm>
            <a:off x="33211431" y="9018127"/>
            <a:ext cx="5572669" cy="5315469"/>
          </a:xfrm>
          <a:prstGeom prst="rect">
            <a:avLst/>
          </a:prstGeom>
        </p:spPr>
      </p:pic>
      <p:sp>
        <p:nvSpPr>
          <p:cNvPr id="377" name="TextBox 376"/>
          <p:cNvSpPr txBox="1"/>
          <p:nvPr/>
        </p:nvSpPr>
        <p:spPr>
          <a:xfrm>
            <a:off x="7691272" y="17966250"/>
            <a:ext cx="7597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yriad Pro" panose="020B0503030403020204" pitchFamily="34" charset="0"/>
                <a:cs typeface="Arial"/>
              </a:rPr>
              <a:t>Limited haplotype diversity within LD regions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1177000" y="19149947"/>
            <a:ext cx="1520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yriad Pro" panose="020B0503030403020204" pitchFamily="34" charset="0"/>
                <a:cs typeface="Arial" pitchFamily="34" charset="0"/>
              </a:rPr>
              <a:t>Can we infer this structure without a known shared ancestry? </a:t>
            </a:r>
          </a:p>
        </p:txBody>
      </p:sp>
      <p:sp>
        <p:nvSpPr>
          <p:cNvPr id="26" name="Oval 25"/>
          <p:cNvSpPr/>
          <p:nvPr/>
        </p:nvSpPr>
        <p:spPr>
          <a:xfrm>
            <a:off x="4808558" y="23470636"/>
            <a:ext cx="1143722" cy="1308625"/>
          </a:xfrm>
          <a:prstGeom prst="ellipse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9871980" y="23686553"/>
            <a:ext cx="195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Minion Pro" panose="02040503050306020203" pitchFamily="18" charset="0"/>
              </a:rPr>
              <a:t>coagulation</a:t>
            </a:r>
          </a:p>
        </p:txBody>
      </p:sp>
      <p:sp>
        <p:nvSpPr>
          <p:cNvPr id="381" name="Oval 380"/>
          <p:cNvSpPr/>
          <p:nvPr/>
        </p:nvSpPr>
        <p:spPr>
          <a:xfrm>
            <a:off x="10239089" y="24302355"/>
            <a:ext cx="1143722" cy="1308625"/>
          </a:xfrm>
          <a:prstGeom prst="ellipse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73138" y="23214919"/>
            <a:ext cx="560952" cy="4211961"/>
          </a:xfrm>
          <a:prstGeom prst="roundRect">
            <a:avLst/>
          </a:prstGeom>
          <a:noFill/>
          <a:ln w="57150">
            <a:solidFill>
              <a:srgbClr val="0095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/>
              <p:cNvSpPr/>
              <p:nvPr/>
            </p:nvSpPr>
            <p:spPr>
              <a:xfrm>
                <a:off x="6383448" y="22177771"/>
                <a:ext cx="346934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956F"/>
                    </a:solidFill>
                    <a:latin typeface="Minion Pro" panose="02040503050306020203" pitchFamily="18" charset="0"/>
                  </a:rPr>
                  <a:t>marginal partitioning</a:t>
                </a:r>
              </a:p>
              <a:p>
                <a:pPr algn="ctr"/>
                <a:r>
                  <a:rPr lang="en-US" sz="2800" b="1" dirty="0">
                    <a:solidFill>
                      <a:srgbClr val="00956F"/>
                    </a:solidFill>
                    <a:latin typeface="Minion Pro" panose="02040503050306020203" pitchFamily="18" charset="0"/>
                  </a:rPr>
                  <a:t>~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956F"/>
                        </a:solidFill>
                        <a:latin typeface="Cambria Math" panose="02040503050406030204" pitchFamily="18" charset="0"/>
                      </a:rPr>
                      <m:t>𝐄𝐒𝐅</m:t>
                    </m:r>
                    <m:r>
                      <a:rPr lang="en-US" sz="2800" b="1" i="1" smtClean="0">
                        <a:solidFill>
                          <a:srgbClr val="00956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1" i="1" smtClean="0">
                        <a:solidFill>
                          <a:srgbClr val="00956F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956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00956F"/>
                  </a:solidFill>
                  <a:latin typeface="Minion Pro" panose="02040503050306020203" pitchFamily="18" charset="0"/>
                </a:endParaRPr>
              </a:p>
            </p:txBody>
          </p:sp>
        </mc:Choice>
        <mc:Fallback xmlns="">
          <p:sp>
            <p:nvSpPr>
              <p:cNvPr id="383" name="Rectangle 3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48" y="22177771"/>
                <a:ext cx="3469348" cy="954107"/>
              </a:xfrm>
              <a:prstGeom prst="rect">
                <a:avLst/>
              </a:prstGeom>
              <a:blipFill rotWithShape="0">
                <a:blip r:embed="rId19"/>
                <a:stretch>
                  <a:fillRect l="-3163" t="-6369" r="-3163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4461780" y="24380640"/>
            <a:ext cx="0" cy="76714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/>
          <p:nvPr/>
        </p:nvCxnSpPr>
        <p:spPr>
          <a:xfrm>
            <a:off x="4461780" y="25621982"/>
            <a:ext cx="0" cy="76714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3101325" y="25108117"/>
            <a:ext cx="2655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Minion Pro" panose="02040503050306020203" pitchFamily="18" charset="0"/>
              </a:rPr>
              <a:t>partition-valued</a:t>
            </a:r>
          </a:p>
        </p:txBody>
      </p:sp>
      <p:cxnSp>
        <p:nvCxnSpPr>
          <p:cNvPr id="387" name="Straight Arrow Connector 386"/>
          <p:cNvCxnSpPr/>
          <p:nvPr/>
        </p:nvCxnSpPr>
        <p:spPr>
          <a:xfrm>
            <a:off x="12234180" y="26005556"/>
            <a:ext cx="0" cy="398873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 flipH="1" flipV="1">
            <a:off x="10862580" y="25402737"/>
            <a:ext cx="669211" cy="237331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/>
          <p:nvPr/>
        </p:nvCxnSpPr>
        <p:spPr>
          <a:xfrm flipH="1" flipV="1">
            <a:off x="12234180" y="25147789"/>
            <a:ext cx="7795" cy="421901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11426228" y="25527217"/>
            <a:ext cx="3009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Minion Pro" panose="02040503050306020203" pitchFamily="18" charset="0"/>
              </a:rPr>
              <a:t>overlapping blocks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4533" y="29412463"/>
            <a:ext cx="133729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Myriad Pro" panose="020B0503030403020204" pitchFamily="34" charset="0"/>
              </a:rPr>
              <a:t>Advantages to existing methods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Minion Pro" panose="02040503050306020203" pitchFamily="18" charset="0"/>
              </a:rPr>
              <a:t>No model selection</a:t>
            </a:r>
            <a:r>
              <a:rPr lang="en-US" sz="2400" dirty="0">
                <a:latin typeface="Minion Pro" panose="02040503050306020203" pitchFamily="18" charset="0"/>
              </a:rPr>
              <a:t>; parameters are learned from the data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Minion Pro" panose="02040503050306020203" pitchFamily="18" charset="0"/>
              </a:rPr>
              <a:t>Exchangeable model</a:t>
            </a:r>
            <a:r>
              <a:rPr lang="en-US" sz="2400" dirty="0">
                <a:latin typeface="Minion Pro" panose="02040503050306020203" pitchFamily="18" charset="0"/>
              </a:rPr>
              <a:t>; removes the unwelcome feature of the PAC model [3] where results are dependent on the haplotype sampling order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Minion Pro" panose="02040503050306020203" pitchFamily="18" charset="0"/>
              </a:rPr>
              <a:t>Marginal clustering </a:t>
            </a:r>
            <a:r>
              <a:rPr lang="en-US" sz="2400" dirty="0">
                <a:latin typeface="Minion Pro" panose="02040503050306020203" pitchFamily="18" charset="0"/>
              </a:rPr>
              <a:t>of loci distributed according to </a:t>
            </a:r>
            <a:r>
              <a:rPr lang="en-US" sz="2400" b="1" dirty="0" err="1">
                <a:latin typeface="Minion Pro" panose="02040503050306020203" pitchFamily="18" charset="0"/>
              </a:rPr>
              <a:t>Ewens</a:t>
            </a:r>
            <a:r>
              <a:rPr lang="en-US" sz="2400" b="1" dirty="0">
                <a:latin typeface="Minion Pro" panose="02040503050306020203" pitchFamily="18" charset="0"/>
              </a:rPr>
              <a:t>’ sampling formula </a:t>
            </a:r>
            <a:r>
              <a:rPr lang="en-US" sz="2400" dirty="0">
                <a:latin typeface="Minion Pro" panose="02040503050306020203" pitchFamily="18" charset="0"/>
              </a:rPr>
              <a:t>(ESF)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Minion Pro" panose="02040503050306020203" pitchFamily="18" charset="0"/>
              </a:rPr>
              <a:t>Produces a biologically useful latent structure of the evolutionary relationships between haplotypes, namely, a </a:t>
            </a:r>
            <a:r>
              <a:rPr lang="en-US" sz="2400" b="1" dirty="0">
                <a:latin typeface="Minion Pro" panose="02040503050306020203" pitchFamily="18" charset="0"/>
              </a:rPr>
              <a:t>haplotype cluster graph</a:t>
            </a:r>
            <a:endParaRPr lang="en-US" sz="2400" b="1" i="1" dirty="0">
              <a:latin typeface="Minion Pro" panose="02040503050306020203" pitchFamily="18" charset="0"/>
            </a:endParaRP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Minion Pro" panose="02040503050306020203" pitchFamily="18" charset="0"/>
              </a:rPr>
              <a:t>Haplotype clusters may overlap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Minion Pro" panose="02040503050306020203" pitchFamily="18" charset="0"/>
              </a:rPr>
              <a:t>Compression of haplotypes </a:t>
            </a:r>
            <a:r>
              <a:rPr lang="en-US" sz="2400" dirty="0">
                <a:latin typeface="Minion Pro" panose="02040503050306020203" pitchFamily="18" charset="0"/>
              </a:rPr>
              <a:t>enables efficient haplotype phasing, association mapping and storage</a:t>
            </a:r>
          </a:p>
          <a:p>
            <a:endParaRPr lang="en-US" sz="2400" dirty="0">
              <a:latin typeface="Myriad Pro" panose="020B0503030403020204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7534666" y="7772400"/>
            <a:ext cx="6306418" cy="53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inion Pro" panose="02040503050306020203" pitchFamily="18" charset="0"/>
              </a:rPr>
              <a:t>haplotype threading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22338142" y="19002922"/>
            <a:ext cx="67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yriad Pro" panose="020B0503030403020204" pitchFamily="34" charset="0"/>
              </a:rPr>
              <a:t>haplotype cluster graph informs ancestry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29408570" y="18827089"/>
            <a:ext cx="63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yriad Pro" panose="020B0503030403020204" pitchFamily="34" charset="0"/>
              </a:rPr>
              <a:t>ancestral recombination graph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33250100" y="14401800"/>
            <a:ext cx="500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Minion Pro" panose="02040503050306020203" pitchFamily="18" charset="0"/>
                <a:cs typeface="Arial"/>
              </a:rPr>
              <a:t>Each point denotes 100 MCMC runs. The average number of errors made decreases exponentially with more samples.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/>
              <p:cNvSpPr txBox="1"/>
              <p:nvPr/>
            </p:nvSpPr>
            <p:spPr>
              <a:xfrm>
                <a:off x="17595601" y="8382000"/>
                <a:ext cx="640739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Minion Pro" panose="02040503050306020203" pitchFamily="18" charset="0"/>
                    <a:cs typeface="Arial"/>
                  </a:rPr>
                  <a:t>High quality reference haplotype data is phased from pedigree and sequence data and used to infer haplotype cluster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>
                    <a:latin typeface="Minion Pro" panose="02040503050306020203" pitchFamily="18" charset="0"/>
                    <a:cs typeface="Arial"/>
                  </a:rPr>
                  <a:t>. A genotype </a:t>
                </a:r>
                <a:r>
                  <a:rPr lang="en-US" sz="2400" i="1" dirty="0">
                    <a:latin typeface="Minion Pro" panose="02040503050306020203" pitchFamily="18" charset="0"/>
                    <a:cs typeface="Arial"/>
                  </a:rPr>
                  <a:t>g</a:t>
                </a:r>
                <a:r>
                  <a:rPr lang="en-US" sz="2400" dirty="0">
                    <a:latin typeface="Minion Pro" panose="02040503050306020203" pitchFamily="18" charset="0"/>
                    <a:cs typeface="Arial"/>
                  </a:rPr>
                  <a:t> is then resolved by computing paths through a hidden Markov model (HMM) computed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>
                    <a:latin typeface="Minion Pro" panose="02040503050306020203" pitchFamily="18" charset="0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601" y="8382000"/>
                <a:ext cx="6407399" cy="1938992"/>
              </a:xfrm>
              <a:prstGeom prst="rect">
                <a:avLst/>
              </a:prstGeom>
              <a:blipFill rotWithShape="0">
                <a:blip r:embed="rId20"/>
                <a:stretch>
                  <a:fillRect l="-1426" t="-2516" r="-142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392690" y="29515832"/>
            <a:ext cx="21717695" cy="121071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386879" y="26731322"/>
            <a:ext cx="21703721" cy="2605678"/>
          </a:xfrm>
          <a:prstGeom prst="rect">
            <a:avLst/>
          </a:prstGeom>
        </p:spPr>
      </p:pic>
      <p:sp>
        <p:nvSpPr>
          <p:cNvPr id="394" name="TextBox 393"/>
          <p:cNvSpPr txBox="1"/>
          <p:nvPr/>
        </p:nvSpPr>
        <p:spPr>
          <a:xfrm>
            <a:off x="23393400" y="25402737"/>
            <a:ext cx="10613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yriad Pro" panose="020B0503030403020204" pitchFamily="34" charset="0"/>
                <a:cs typeface="Arial" pitchFamily="34" charset="0"/>
              </a:rPr>
              <a:t>Statistical framework learns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inion Pro" panose="02040503050306020203" pitchFamily="18" charset="0"/>
                <a:cs typeface="Arial" pitchFamily="34" charset="0"/>
              </a:rPr>
              <a:t>The number of clusters at each locus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inion Pro" panose="02040503050306020203" pitchFamily="18" charset="0"/>
                <a:cs typeface="Arial" pitchFamily="34" charset="0"/>
              </a:rPr>
              <a:t>Strength of dependence between adjacent markers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inion Pro" panose="02040503050306020203" pitchFamily="18" charset="0"/>
                <a:cs typeface="Arial" pitchFamily="34" charset="0"/>
              </a:rPr>
              <a:t>Rates of fragmentation and coagulation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7504805" y="26712948"/>
                <a:ext cx="3101042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𝑝𝑟𝑖𝑜𝑟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Γ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Myriad Pro" panose="020B0503030403020204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itchFamily="34" charset="0"/>
                      </a:rPr>
                      <m:t>→~0.29</m:t>
                    </m:r>
                  </m:oMath>
                </a14:m>
                <a:endParaRPr lang="en-US" sz="2000" dirty="0">
                  <a:latin typeface="Myriad Pro" panose="020B050303040302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4805" y="26712948"/>
                <a:ext cx="3101042" cy="552972"/>
              </a:xfrm>
              <a:prstGeom prst="rect">
                <a:avLst/>
              </a:prstGeom>
              <a:blipFill rotWithShape="0">
                <a:blip r:embed="rId2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Rectangle 394"/>
              <p:cNvSpPr/>
              <p:nvPr/>
            </p:nvSpPr>
            <p:spPr>
              <a:xfrm>
                <a:off x="17534666" y="29412463"/>
                <a:ext cx="3101042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𝑝𝑟𝑖𝑜𝑟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Γ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Myriad Pro" panose="020B0503030403020204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itchFamily="34" charset="0"/>
                      </a:rPr>
                      <m:t>→~0.19</m:t>
                    </m:r>
                  </m:oMath>
                </a14:m>
                <a:endParaRPr lang="en-US" sz="2000" dirty="0">
                  <a:latin typeface="Myriad Pro" panose="020B050303040302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5" name="Rectangle 3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666" y="29412463"/>
                <a:ext cx="3101042" cy="552972"/>
              </a:xfrm>
              <a:prstGeom prst="rect">
                <a:avLst/>
              </a:prstGeom>
              <a:blipFill rotWithShape="0">
                <a:blip r:embed="rId24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Picture 7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917" y="32866053"/>
            <a:ext cx="1862151" cy="1862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Table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493328"/>
                  </p:ext>
                </p:extLst>
              </p:nvPr>
            </p:nvGraphicFramePr>
            <p:xfrm>
              <a:off x="32580155" y="26212800"/>
              <a:ext cx="5357112" cy="25908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750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50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035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3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30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FFFFFF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anchor="ctr">
                        <a:solidFill>
                          <a:srgbClr val="F2853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FFFFFF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anchor="ctr">
                        <a:solidFill>
                          <a:srgbClr val="F2853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𝒔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(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FFFFFF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anchor="ctr">
                        <a:solidFill>
                          <a:srgbClr val="F2853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𝒔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(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FFFFFF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anchor="ctr">
                        <a:solidFill>
                          <a:srgbClr val="F2853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0.92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0.90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0.50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0.67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0.93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1.0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0.97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0.50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1.0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0.66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Minion Pro" panose="02040503050306020203" pitchFamily="18" charset="0"/>
                              <a:cs typeface="Arial"/>
                            </a:rPr>
                            <a:t>0.87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Table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493328"/>
                  </p:ext>
                </p:extLst>
              </p:nvPr>
            </p:nvGraphicFramePr>
            <p:xfrm>
              <a:off x="32580155" y="26212800"/>
              <a:ext cx="5357112" cy="25908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75042"/>
                    <a:gridCol w="975042"/>
                    <a:gridCol w="1703514"/>
                    <a:gridCol w="1703514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6"/>
                          <a:stretch>
                            <a:fillRect l="-625" t="-1176" r="-450625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6"/>
                          <a:stretch>
                            <a:fillRect l="-100625" t="-1176" r="-350625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6"/>
                          <a:stretch>
                            <a:fillRect l="-114643" t="-1176" r="-100357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6"/>
                          <a:stretch>
                            <a:fillRect l="-214643" t="-1176" r="-357" b="-4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0.25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0.25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0.92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0.90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0.25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0.50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0.67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0.93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0.25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1.0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0.53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0.97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0.50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1.0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0.66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Minion Pro" panose="02040503050306020203" pitchFamily="18" charset="0"/>
                              <a:cs typeface="Arial"/>
                            </a:rPr>
                            <a:t>0.87</a:t>
                          </a:r>
                          <a:endParaRPr lang="en-US" sz="2800" dirty="0">
                            <a:latin typeface="Minion Pro" panose="02040503050306020203" pitchFamily="18" charset="0"/>
                            <a:cs typeface="Arial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5" name="TextBox 114"/>
          <p:cNvSpPr txBox="1"/>
          <p:nvPr/>
        </p:nvSpPr>
        <p:spPr>
          <a:xfrm>
            <a:off x="31665755" y="25527000"/>
            <a:ext cx="792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yriad Pro" panose="020B0503030403020204" pitchFamily="34" charset="0"/>
                <a:cs typeface="Arial" pitchFamily="34" charset="0"/>
              </a:rPr>
              <a:t>Similarity between haplotype cluster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/>
              <p:cNvSpPr txBox="1"/>
              <p:nvPr/>
            </p:nvSpPr>
            <p:spPr>
              <a:xfrm>
                <a:off x="31546800" y="28879800"/>
                <a:ext cx="7272445" cy="138166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𝒔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Arial"/>
                          </a:rPr>
                          <m:t>𝜶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Arial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𝜶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sz="2000" dirty="0">
                    <a:latin typeface="Minion Pro" panose="02040503050306020203" pitchFamily="18" charset="0"/>
                    <a:cs typeface="Arial"/>
                  </a:rPr>
                  <a:t> (similarity of two haplotype cluster graphs) is computed as the number of pairwise haplotype cluster memberships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2000" dirty="0">
                    <a:latin typeface="Minion Pro" panose="02040503050306020203" pitchFamily="18" charset="0"/>
                    <a:cs typeface="Arial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Arial"/>
                          </a:rPr>
                          <m:t>𝜶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Arial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latin typeface="Minion Pro" panose="02040503050306020203" pitchFamily="18" charset="0"/>
                    <a:cs typeface="Arial"/>
                  </a:rPr>
                  <a:t> prior preserved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Arial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2000" dirty="0">
                    <a:latin typeface="Minion Pro" panose="02040503050306020203" pitchFamily="18" charset="0"/>
                    <a:cs typeface="Arial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Arial"/>
                          </a:rPr>
                          <m:t>𝜶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Arial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>
                    <a:latin typeface="Minion Pro" panose="02040503050306020203" pitchFamily="18" charset="0"/>
                    <a:cs typeface="Arial"/>
                  </a:rPr>
                  <a:t> prior. The number of haplotypes and variants considered was 5008 and 500 respectively.</a:t>
                </a:r>
              </a:p>
            </p:txBody>
          </p:sp>
        </mc:Choice>
        <mc:Fallback xmlns="">
          <p:sp>
            <p:nvSpPr>
              <p:cNvPr id="399" name="TextBox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800" y="28879800"/>
                <a:ext cx="7272445" cy="1381660"/>
              </a:xfrm>
              <a:prstGeom prst="rect">
                <a:avLst/>
              </a:prstGeom>
              <a:blipFill rotWithShape="0">
                <a:blip r:embed="rId27"/>
                <a:stretch>
                  <a:fillRect l="-668" t="-433" r="-584" b="-519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/>
              <p:cNvSpPr txBox="1"/>
              <p:nvPr/>
            </p:nvSpPr>
            <p:spPr>
              <a:xfrm>
                <a:off x="17392690" y="18619623"/>
                <a:ext cx="487976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riad Pro" panose="020B0503030403020204" pitchFamily="34" charset="0"/>
                  </a:rPr>
                  <a:t>(1) test each cluster independently for association</a:t>
                </a:r>
              </a:p>
              <a:p>
                <a:pPr algn="ctr"/>
                <a:endParaRPr lang="en-US" sz="2800" b="1" dirty="0">
                  <a:latin typeface="Myriad Pro" panose="020B0503030403020204" pitchFamily="34" charset="0"/>
                </a:endParaRPr>
              </a:p>
              <a:p>
                <a:pPr algn="ctr"/>
                <a:endParaRPr lang="en-US" sz="2800" b="1" dirty="0">
                  <a:latin typeface="Myriad Pro" panose="020B0503030403020204" pitchFamily="34" charset="0"/>
                </a:endParaRPr>
              </a:p>
              <a:p>
                <a:pPr algn="ctr"/>
                <a:r>
                  <a:rPr lang="en-US" sz="2800" b="1" dirty="0">
                    <a:latin typeface="Myriad Pro" panose="020B0503030403020204" pitchFamily="34" charset="0"/>
                  </a:rPr>
                  <a:t>(2) infer a distribution of ARGs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𝑮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2800" b="1" dirty="0">
                    <a:latin typeface="Myriad Pro" panose="020B0503030403020204" pitchFamily="34" charset="0"/>
                  </a:rPr>
                  <a:t> and test mutation and recombination events for association</a:t>
                </a:r>
              </a:p>
              <a:p>
                <a:pPr algn="ctr"/>
                <a:endParaRPr lang="en-US" sz="2800" b="1" dirty="0">
                  <a:latin typeface="Myriad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00" name="TextBox 3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690" y="18619623"/>
                <a:ext cx="4879760" cy="4401205"/>
              </a:xfrm>
              <a:prstGeom prst="rect">
                <a:avLst/>
              </a:prstGeom>
              <a:blipFill rotWithShape="0">
                <a:blip r:embed="rId28"/>
                <a:stretch>
                  <a:fillRect l="-999" t="-1247" r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V="1">
            <a:off x="21929916" y="19611895"/>
            <a:ext cx="789810" cy="1488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643315" y="11049000"/>
            <a:ext cx="6131085" cy="4302396"/>
          </a:xfrm>
          <a:prstGeom prst="rect">
            <a:avLst/>
          </a:prstGeom>
        </p:spPr>
      </p:pic>
      <p:pic>
        <p:nvPicPr>
          <p:cNvPr id="2083" name="Picture 208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0" y="5334000"/>
            <a:ext cx="300990" cy="300990"/>
          </a:xfrm>
          <a:prstGeom prst="rect">
            <a:avLst/>
          </a:prstGeom>
        </p:spPr>
      </p:pic>
      <p:pic>
        <p:nvPicPr>
          <p:cNvPr id="438" name="Picture 43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9930705" y="5334000"/>
            <a:ext cx="300990" cy="30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26579</TotalTime>
  <Words>944</Words>
  <Application>Microsoft Macintosh PowerPoint</Application>
  <PresentationFormat>Custom</PresentationFormat>
  <Paragraphs>211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Arial</vt:lpstr>
      <vt:lpstr>Calibri</vt:lpstr>
      <vt:lpstr>Cambria Math</vt:lpstr>
      <vt:lpstr>Courier New</vt:lpstr>
      <vt:lpstr>Minion Pro</vt:lpstr>
      <vt:lpstr>Myriad Pro</vt:lpstr>
      <vt:lpstr>Times New Roman</vt:lpstr>
      <vt:lpstr>Wingdings</vt:lpstr>
      <vt:lpstr>Default Design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DaveG</dc:creator>
  <cp:lastModifiedBy>Microsoft Office User</cp:lastModifiedBy>
  <cp:revision>538</cp:revision>
  <cp:lastPrinted>2015-02-12T20:31:58Z</cp:lastPrinted>
  <dcterms:created xsi:type="dcterms:W3CDTF">2003-10-13T17:00:32Z</dcterms:created>
  <dcterms:modified xsi:type="dcterms:W3CDTF">2018-05-03T14:11:19Z</dcterms:modified>
</cp:coreProperties>
</file>