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2" r:id="rId5"/>
    <p:sldId id="260" r:id="rId6"/>
    <p:sldId id="259" r:id="rId7"/>
    <p:sldId id="267" r:id="rId8"/>
    <p:sldId id="266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F7C-BA5F-7E4F-8C62-0ED8681DE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F982A-9082-1649-937A-A64A3F15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7A0C-E93B-0749-97C3-35B397B1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103C-D868-9C49-8C61-5E4466D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562-667A-E44F-B35B-8818C15C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E614-7551-4B4A-98EF-66634DBA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5D5B1-DD51-3344-AA16-58D0C47CA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C223-4843-A64A-AEAA-E3D5D027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062F-2DE5-C84D-BAAF-8AB7482A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D2FF-7610-2846-909E-9EBD0C2A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FE1C5-24B3-C445-BA4F-F89C4D02B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BDE64-8B60-D542-A1FF-7D6151EE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8E730-AE09-1B4B-A8B8-F74EA10A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1C96-ADA6-264F-8DC5-77329F1D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F372-6DEF-F741-AE58-0696DB88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0C3-64AB-B646-9D55-C818D9A8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9B8B-F09D-BE4E-ACA6-C306382FA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EC70-B50F-9C4A-B853-6BED54C1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D52A-7FDA-AD45-AF16-C8155FE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42BC-97AE-DF44-AE19-E033F998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FC91-1819-1B44-9EB9-D16093B8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86C0E-C26B-A84E-942D-BF17FE0A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47C6-FE91-DC4E-B982-1EC98050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180A-497B-CF49-8D3A-554176B7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71C9-AA41-6547-824A-A65C8037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EA1-FB59-3D45-9561-5DC4CAEB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483D-81D7-E544-BEF3-26FB0EE2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29E44-EAFD-2946-BA92-50ADF7795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88D6-39DC-6849-89CC-3453E598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9CD7E-F9D7-3A44-9E23-106CB8DE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0095-0BD4-5D4A-A1B7-BDC26720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2A72-30CF-CD4C-8DB9-FF79807F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939DD-8C4B-9049-8F1A-37A461C0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999-47EC-CE42-A8F1-36DBD914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1D455-409A-2E45-885E-CA6899E93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E6A4B-FA3C-5A43-918E-8DCC6B9F9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CAEA4-A749-7C4D-9110-60D7969B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97FA7-C84B-5647-9567-C4F2A18E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0FF6D-2D1D-F64C-BD9D-26086228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B284-E825-3C49-8A17-4D63F103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DEB57-A206-3B4D-8EF2-ECECDD85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C0511-5FD5-6E49-8732-69A618EF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07D6-4059-1743-86F3-68F705E4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F6211-3472-C844-AE30-608C4A63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6FE4A-716C-9144-A1D0-ED5EA0C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74EC-046C-0644-ABBD-285BA357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0FD8-5740-7249-870F-A3FD48B1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BF63-18D3-E84F-94F0-81592732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9A03B-F251-804B-893D-87073F49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C9C5A-C735-C74C-9A35-A728067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31F43-65F7-EC4B-9FB9-1CC2CF7B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9EE0-F35D-F04E-BA33-A8F8E7DF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172E-E010-CD4F-9E05-F3074B8A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107B0-55B7-324A-B1F6-50CBCFFE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1BE21-C9D9-2946-A771-B2B00148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D2E15-C65F-B74C-B7A6-EAB7F654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4C9D1-18B1-904E-BB00-4E7BF5E3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6B5F-3257-894E-B668-1A1A2273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6C10D-BE45-0542-B102-EF8E059E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AC39-5B24-3546-842F-B98EBD9E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1F9F-A857-294F-9E85-594B7DACA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0054-6D16-9E48-A16F-257C4E8E8C9B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41C9-165B-C244-9308-ADA603A6B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FE17-6629-2D41-9AA8-10796DCE6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3B17-316F-EB45-9294-C3A16A558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0F883A-825D-FD41-B11C-28F8F6E69EB3}"/>
              </a:ext>
            </a:extLst>
          </p:cNvPr>
          <p:cNvSpPr/>
          <p:nvPr/>
        </p:nvSpPr>
        <p:spPr>
          <a:xfrm>
            <a:off x="471488" y="542925"/>
            <a:ext cx="11244262" cy="57054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681038"/>
            <a:ext cx="10972800" cy="5429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A5C62-F2DB-9447-9B4E-23E9442A2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1721645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Myriad Pro" panose="020B0503030403020204" pitchFamily="34" charset="0"/>
                <a:cs typeface="Arial"/>
              </a:rPr>
              <a:t>Inferring Movie Characteristics from Dialogue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5F647-6300-1C44-9E34-9A1715EE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444" y="3068728"/>
            <a:ext cx="4051111" cy="1655762"/>
          </a:xfrm>
        </p:spPr>
        <p:txBody>
          <a:bodyPr/>
          <a:lstStyle/>
          <a:p>
            <a:r>
              <a:rPr lang="en-US" dirty="0"/>
              <a:t>Gregory McCord</a:t>
            </a:r>
          </a:p>
          <a:p>
            <a:r>
              <a:rPr lang="en-US" dirty="0"/>
              <a:t>Princeton University ’20</a:t>
            </a:r>
          </a:p>
          <a:p>
            <a:r>
              <a:rPr lang="en-US" dirty="0" err="1"/>
              <a:t>gmccord@princeton.edu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75E7A-54F2-A64A-B875-8D7E5EBF97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44" y="4744333"/>
            <a:ext cx="4051111" cy="11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Inferred Latent Structure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6841FE4-8C69-FD4A-B528-A7514B63D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62151"/>
              </p:ext>
            </p:extLst>
          </p:nvPr>
        </p:nvGraphicFramePr>
        <p:xfrm>
          <a:off x="2079857" y="1472696"/>
          <a:ext cx="8023148" cy="458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Worksheet" r:id="rId3" imgW="6337300" imgH="3619500" progId="Excel.Sheet.12">
                  <p:embed/>
                </p:oleObj>
              </mc:Choice>
              <mc:Fallback>
                <p:oleObj name="Worksheet" r:id="rId3" imgW="6337300" imgH="3619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857" y="1472696"/>
                        <a:ext cx="8023148" cy="458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6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E6283-1904-CE43-AD20-EE49BCC4594C}"/>
              </a:ext>
            </a:extLst>
          </p:cNvPr>
          <p:cNvSpPr txBox="1"/>
          <p:nvPr/>
        </p:nvSpPr>
        <p:spPr>
          <a:xfrm>
            <a:off x="1421606" y="2195095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Greg </a:t>
            </a:r>
            <a:r>
              <a:rPr lang="en-US" dirty="0" err="1"/>
              <a:t>Petraetis</a:t>
            </a:r>
            <a:r>
              <a:rPr lang="en-US" dirty="0"/>
              <a:t>. How </a:t>
            </a:r>
            <a:r>
              <a:rPr lang="en-US" dirty="0" err="1"/>
              <a:t>netflix</a:t>
            </a:r>
            <a:r>
              <a:rPr lang="en-US" dirty="0"/>
              <a:t> built a house of cards with big data, Jul 2017.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Cristian </a:t>
            </a:r>
            <a:r>
              <a:rPr lang="en-US" dirty="0" err="1"/>
              <a:t>Danescu-Niculescu-Mizil</a:t>
            </a:r>
            <a:r>
              <a:rPr lang="en-US" dirty="0"/>
              <a:t> and Lillian Lee. Chameleons in imagined conversations: A new approach to understanding coordination of linguistic style in dialogs. In </a:t>
            </a:r>
            <a:r>
              <a:rPr lang="en-US" i="1" dirty="0"/>
              <a:t>Proceedings of the Workshop on Cognitive Modeling and Computational Linguistics, ACL 2011</a:t>
            </a:r>
            <a:r>
              <a:rPr lang="en-US" dirty="0"/>
              <a:t>, 2011.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Pedregosa</a:t>
            </a:r>
            <a:r>
              <a:rPr lang="en-US" dirty="0"/>
              <a:t> F, </a:t>
            </a:r>
            <a:r>
              <a:rPr lang="en-US" dirty="0" err="1"/>
              <a:t>Varoquaux</a:t>
            </a:r>
            <a:r>
              <a:rPr lang="en-US" dirty="0"/>
              <a:t> G, </a:t>
            </a:r>
            <a:r>
              <a:rPr lang="en-US" dirty="0" err="1"/>
              <a:t>Gramfort</a:t>
            </a:r>
            <a:r>
              <a:rPr lang="en-US" dirty="0"/>
              <a:t> A, Michel V, </a:t>
            </a:r>
            <a:r>
              <a:rPr lang="en-US" dirty="0" err="1"/>
              <a:t>Thirion</a:t>
            </a:r>
            <a:r>
              <a:rPr lang="en-US" dirty="0"/>
              <a:t> B, and et al. Grisel O. </a:t>
            </a:r>
            <a:r>
              <a:rPr lang="en-US" dirty="0" err="1"/>
              <a:t>Scikit</a:t>
            </a:r>
            <a:r>
              <a:rPr lang="en-US" dirty="0"/>
              <a:t>-learn: Machine learning in python. </a:t>
            </a:r>
            <a:r>
              <a:rPr lang="en-US" i="1" dirty="0"/>
              <a:t>Journal of Machine Learning Research</a:t>
            </a:r>
            <a:r>
              <a:rPr lang="en-US" dirty="0"/>
              <a:t>, 12:2825–2830, 2011. 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Kachites</a:t>
            </a:r>
            <a:r>
              <a:rPr lang="en-US" dirty="0"/>
              <a:t> McCallum. Mallet: A machine learning for language toolkit, 2002.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Radim</a:t>
            </a:r>
            <a:r>
              <a:rPr lang="en-US" dirty="0"/>
              <a:t> </a:t>
            </a:r>
            <a:r>
              <a:rPr lang="en-US" dirty="0" err="1"/>
              <a:t>Rehurek</a:t>
            </a:r>
            <a:r>
              <a:rPr lang="en-US" dirty="0"/>
              <a:t> and Petr </a:t>
            </a:r>
            <a:r>
              <a:rPr lang="en-US" dirty="0" err="1"/>
              <a:t>Sojka</a:t>
            </a:r>
            <a:r>
              <a:rPr lang="en-US" dirty="0"/>
              <a:t>. Software Framework for Topic Modelling with Large Corpora. In </a:t>
            </a:r>
            <a:r>
              <a:rPr lang="en-US" i="1" dirty="0"/>
              <a:t>Proceedings of the LREC 2010 Workshop on New Challenges for NLP Frameworks</a:t>
            </a:r>
            <a:r>
              <a:rPr lang="en-US" dirty="0"/>
              <a:t>, pages 45–50, Valletta, Malta, May 2010. ELRA. http://</a:t>
            </a:r>
            <a:r>
              <a:rPr lang="en-US" dirty="0" err="1"/>
              <a:t>is.muni.cz</a:t>
            </a:r>
            <a:r>
              <a:rPr lang="en-US" dirty="0"/>
              <a:t>/publication/ 884893/</a:t>
            </a:r>
            <a:r>
              <a:rPr lang="en-US" dirty="0" err="1"/>
              <a:t>en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2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E6283-1904-CE43-AD20-EE49BCC4594C}"/>
              </a:ext>
            </a:extLst>
          </p:cNvPr>
          <p:cNvSpPr txBox="1"/>
          <p:nvPr/>
        </p:nvSpPr>
        <p:spPr>
          <a:xfrm>
            <a:off x="1421606" y="1641097"/>
            <a:ext cx="9558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ML algorithms used to cast actors for</a:t>
            </a:r>
            <a:r>
              <a:rPr lang="en-US" sz="3000" i="1" dirty="0"/>
              <a:t> House of Cards</a:t>
            </a:r>
            <a:r>
              <a:rPr lang="en-US" sz="3000" dirty="0"/>
              <a:t> [1]</a:t>
            </a:r>
            <a:endParaRPr lang="en-US" sz="3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However, no studies have drawn inference for a movie’s labeled or latent characteristics using only its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This study uses several methods to understand the properties of a movie using a bag-of-words representation of its dialogue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Labeled methods – predict well-defined characteristics of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Unlabeled methods – infer latent structure of  movie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597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E6283-1904-CE43-AD20-EE49BCC4594C}"/>
              </a:ext>
            </a:extLst>
          </p:cNvPr>
          <p:cNvSpPr txBox="1"/>
          <p:nvPr/>
        </p:nvSpPr>
        <p:spPr>
          <a:xfrm>
            <a:off x="1421606" y="1641097"/>
            <a:ext cx="9558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Kaggle dataset (from Cornell researchers) containing dialogue excerpts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617 movies represented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220,579 unique conversations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Over 300,000 total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Metadata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Release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Genres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IMDb statistics (review rating and number of votes)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36107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4E6283-1904-CE43-AD20-EE49BCC4594C}"/>
                  </a:ext>
                </a:extLst>
              </p:cNvPr>
              <p:cNvSpPr txBox="1"/>
              <p:nvPr/>
            </p:nvSpPr>
            <p:spPr>
              <a:xfrm>
                <a:off x="1421606" y="2102762"/>
                <a:ext cx="955833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Hyperparameter tuning using 5-fold cv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Binary Classification [3]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Logistic Regression with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3000" baseline="-25000" dirty="0"/>
                  <a:t>2</a:t>
                </a:r>
                <a:r>
                  <a:rPr lang="en-US" sz="3000" dirty="0"/>
                  <a:t> penalty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Naive Bayes - multinomial implementation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Random Forest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Latent Structure Analysis [</a:t>
                </a:r>
                <a:r>
                  <a:rPr lang="en-US" sz="3000"/>
                  <a:t>4] [5]</a:t>
                </a:r>
                <a:endParaRPr lang="en-US" sz="3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Latent Dirichlet Allocation with 5 topics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4E6283-1904-CE43-AD20-EE49BCC4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6" y="2102762"/>
                <a:ext cx="9558338" cy="3323987"/>
              </a:xfrm>
              <a:prstGeom prst="rect">
                <a:avLst/>
              </a:prstGeom>
              <a:blipFill>
                <a:blip r:embed="rId2"/>
                <a:stretch>
                  <a:fillRect l="-1326" t="-2290" b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395369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Era Classification Results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CDF09CE-ACE8-A84B-A78C-145EF3CA0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36884"/>
              </p:ext>
            </p:extLst>
          </p:nvPr>
        </p:nvGraphicFramePr>
        <p:xfrm>
          <a:off x="1030402" y="2981983"/>
          <a:ext cx="10331235" cy="156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Worksheet" r:id="rId3" imgW="8369300" imgH="1270000" progId="Excel.Sheet.12">
                  <p:embed/>
                </p:oleObj>
              </mc:Choice>
              <mc:Fallback>
                <p:oleObj name="Worksheet" r:id="rId3" imgW="8369300" imgH="1270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0402" y="2981983"/>
                        <a:ext cx="10331235" cy="156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36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Genre Classification Results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C5AB6B6-D0C9-734B-A741-4B6558C0C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14589"/>
              </p:ext>
            </p:extLst>
          </p:nvPr>
        </p:nvGraphicFramePr>
        <p:xfrm>
          <a:off x="1936750" y="1846725"/>
          <a:ext cx="8523094" cy="384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Worksheet" r:id="rId3" imgW="5575300" imgH="2514600" progId="Excel.Sheet.12">
                  <p:embed/>
                </p:oleObj>
              </mc:Choice>
              <mc:Fallback>
                <p:oleObj name="Worksheet" r:id="rId3" imgW="5575300" imgH="2514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6750" y="1846725"/>
                        <a:ext cx="8523094" cy="384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6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Confusion Matrix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36269EC-CBD9-8448-8423-864956364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636285"/>
              </p:ext>
            </p:extLst>
          </p:nvPr>
        </p:nvGraphicFramePr>
        <p:xfrm>
          <a:off x="1513931" y="2005632"/>
          <a:ext cx="9380809" cy="351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Worksheet" r:id="rId3" imgW="6108700" imgH="2286000" progId="Excel.Sheet.12">
                  <p:embed/>
                </p:oleObj>
              </mc:Choice>
              <mc:Fallback>
                <p:oleObj name="Worksheet" r:id="rId3" imgW="6108700" imgH="2286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931" y="2005632"/>
                        <a:ext cx="9380809" cy="3510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85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Top Terms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DFCBC06-0187-654D-92E1-661B90446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98398"/>
              </p:ext>
            </p:extLst>
          </p:nvPr>
        </p:nvGraphicFramePr>
        <p:xfrm>
          <a:off x="961172" y="2866910"/>
          <a:ext cx="10484673" cy="180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Worksheet" r:id="rId3" imgW="6121400" imgH="1054100" progId="Excel.Sheet.12">
                  <p:embed/>
                </p:oleObj>
              </mc:Choice>
              <mc:Fallback>
                <p:oleObj name="Worksheet" r:id="rId3" imgW="6121400" imgH="1054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1172" y="2866910"/>
                        <a:ext cx="10484673" cy="180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04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1A713-FDD9-3349-BCE7-C88077BA3F8D}"/>
              </a:ext>
            </a:extLst>
          </p:cNvPr>
          <p:cNvSpPr/>
          <p:nvPr/>
        </p:nvSpPr>
        <p:spPr>
          <a:xfrm>
            <a:off x="609600" y="1200150"/>
            <a:ext cx="10972800" cy="512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321399-85B9-9443-8B70-37798B8A26F9}"/>
              </a:ext>
            </a:extLst>
          </p:cNvPr>
          <p:cNvSpPr/>
          <p:nvPr/>
        </p:nvSpPr>
        <p:spPr>
          <a:xfrm>
            <a:off x="614363" y="314325"/>
            <a:ext cx="10972800" cy="857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6CA06-6B25-6F4D-B8C7-916AC65FAF25}"/>
              </a:ext>
            </a:extLst>
          </p:cNvPr>
          <p:cNvSpPr txBox="1"/>
          <p:nvPr/>
        </p:nvSpPr>
        <p:spPr>
          <a:xfrm>
            <a:off x="1421606" y="389007"/>
            <a:ext cx="955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ctr" rotWithShape="0">
                    <a:schemeClr val="tx1"/>
                  </a:outerShdw>
                </a:effectLst>
              </a:rPr>
              <a:t>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07E60-7CE8-E746-A09F-307FA636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262775"/>
            <a:ext cx="6597650" cy="50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1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343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Myriad Pro</vt:lpstr>
      <vt:lpstr>Office Theme</vt:lpstr>
      <vt:lpstr>Worksheet</vt:lpstr>
      <vt:lpstr>Microsoft Excel Worksheet</vt:lpstr>
      <vt:lpstr>Inferring Movie Characteristics from Dialogue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framework for analyzing movie dialogue </dc:title>
  <dc:creator>Greg McCord</dc:creator>
  <cp:lastModifiedBy>Greg McCord</cp:lastModifiedBy>
  <cp:revision>64</cp:revision>
  <dcterms:created xsi:type="dcterms:W3CDTF">2018-05-10T20:49:22Z</dcterms:created>
  <dcterms:modified xsi:type="dcterms:W3CDTF">2018-05-15T04:07:21Z</dcterms:modified>
</cp:coreProperties>
</file>