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59" r:id="rId9"/>
    <p:sldId id="258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672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40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51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e3aff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g5e3aff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Topic: more String meth</a:t>
            </a: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ods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isolate a part of a String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752045" y="2875619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method to know how long the String is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method that will extract a part of a String object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5e3a48e041_0_0"/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method to know how long the String is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method that will extract a part of a String object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834A8-5F3E-4C97-BB18-607DEF6EED65}"/>
              </a:ext>
            </a:extLst>
          </p:cNvPr>
          <p:cNvSpPr txBox="1"/>
          <p:nvPr/>
        </p:nvSpPr>
        <p:spPr>
          <a:xfrm>
            <a:off x="1033670" y="2040834"/>
            <a:ext cx="74477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New times roman"/>
              </a:rPr>
              <a:t>There</a:t>
            </a:r>
            <a:r>
              <a:rPr lang="en-US" sz="3200" dirty="0"/>
              <a:t> are many String methods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We have used </a:t>
            </a:r>
            <a:r>
              <a:rPr lang="en-US" sz="3200" i="1" dirty="0"/>
              <a:t>equals</a:t>
            </a:r>
            <a:r>
              <a:rPr lang="en-US" sz="3200" dirty="0"/>
              <a:t> so far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To determine how many characters there are in a String, the method is </a:t>
            </a:r>
            <a:r>
              <a:rPr lang="en-US" sz="3200" i="1" dirty="0">
                <a:solidFill>
                  <a:srgbClr val="FF0000"/>
                </a:solidFill>
              </a:rPr>
              <a:t>length() </a:t>
            </a:r>
          </a:p>
          <a:p>
            <a:pPr marL="457200" indent="-457200">
              <a:buFontTx/>
              <a:buChar char="-"/>
            </a:pPr>
            <a:endParaRPr lang="en-US" sz="3200" i="1" dirty="0"/>
          </a:p>
          <a:p>
            <a:r>
              <a:rPr lang="en-US" sz="3200" i="1" dirty="0"/>
              <a:t>String a = “red sox”;</a:t>
            </a:r>
          </a:p>
          <a:p>
            <a:r>
              <a:rPr lang="en-US" sz="3200" i="1" dirty="0" err="1"/>
              <a:t>System.out.println</a:t>
            </a:r>
            <a:r>
              <a:rPr lang="en-US" sz="3200" i="1" dirty="0"/>
              <a:t>(</a:t>
            </a:r>
            <a:r>
              <a:rPr lang="en-US" sz="3200" i="1" dirty="0" err="1"/>
              <a:t>a.</a:t>
            </a:r>
            <a:r>
              <a:rPr lang="en-US" sz="3200" i="1" dirty="0" err="1">
                <a:solidFill>
                  <a:srgbClr val="FF0000"/>
                </a:solidFill>
              </a:rPr>
              <a:t>length</a:t>
            </a:r>
            <a:r>
              <a:rPr lang="en-US" sz="3200" i="1" dirty="0">
                <a:solidFill>
                  <a:srgbClr val="FF0000"/>
                </a:solidFill>
              </a:rPr>
              <a:t>()</a:t>
            </a:r>
            <a:r>
              <a:rPr lang="en-US" sz="3200" i="1" dirty="0"/>
              <a:t>)</a:t>
            </a:r>
          </a:p>
          <a:p>
            <a:r>
              <a:rPr lang="en-US" sz="3200" i="1" dirty="0"/>
              <a:t>// outputs </a:t>
            </a:r>
            <a:r>
              <a:rPr lang="en-US" sz="3200" i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2159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5e3a48e041_0_0"/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method to know how long the String is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method that will extract a part of a String object</a:t>
            </a:r>
            <a:endParaRPr sz="2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834A8-5F3E-4C97-BB18-607DEF6EED65}"/>
              </a:ext>
            </a:extLst>
          </p:cNvPr>
          <p:cNvSpPr txBox="1"/>
          <p:nvPr/>
        </p:nvSpPr>
        <p:spPr>
          <a:xfrm>
            <a:off x="331303" y="2040834"/>
            <a:ext cx="8110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New times roman"/>
              </a:rPr>
              <a:t>There</a:t>
            </a:r>
            <a:r>
              <a:rPr lang="en-US" sz="3200" dirty="0"/>
              <a:t> are two versions of the same String method that extract a part of a String:</a:t>
            </a:r>
          </a:p>
          <a:p>
            <a:endParaRPr lang="en-US" sz="3200" dirty="0"/>
          </a:p>
          <a:p>
            <a:pPr lvl="2"/>
            <a:r>
              <a:rPr lang="en-US" sz="3200" i="1" dirty="0">
                <a:solidFill>
                  <a:srgbClr val="FF0000"/>
                </a:solidFill>
              </a:rPr>
              <a:t>	String substring(int index1, int index2);</a:t>
            </a:r>
          </a:p>
          <a:p>
            <a:pPr lvl="2"/>
            <a:r>
              <a:rPr lang="en-US" sz="3200" i="1" dirty="0">
                <a:solidFill>
                  <a:srgbClr val="FF0000"/>
                </a:solidFill>
              </a:rPr>
              <a:t>	String substring(int index1);</a:t>
            </a:r>
          </a:p>
          <a:p>
            <a:pPr marL="457200" indent="-457200">
              <a:buFontTx/>
              <a:buChar char="-"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10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52E5A8-ED08-45AB-83D6-40CD57ED80D3}"/>
              </a:ext>
            </a:extLst>
          </p:cNvPr>
          <p:cNvSpPr txBox="1"/>
          <p:nvPr/>
        </p:nvSpPr>
        <p:spPr>
          <a:xfrm>
            <a:off x="159026" y="2236305"/>
            <a:ext cx="898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I love computers and the beach!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CF49-2044-4734-AFC1-A08BB5F2AE5D}"/>
              </a:ext>
            </a:extLst>
          </p:cNvPr>
          <p:cNvSpPr txBox="1"/>
          <p:nvPr/>
        </p:nvSpPr>
        <p:spPr>
          <a:xfrm>
            <a:off x="185533" y="2995328"/>
            <a:ext cx="898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</a:rPr>
              <a:t>0 1  2    3     4     5   6   7     8    9      10  11 12  13 14 15 16 17  18    19 20 21 22  23 24 25   26   27  28  29   30</a:t>
            </a:r>
          </a:p>
        </p:txBody>
      </p:sp>
      <p:sp>
        <p:nvSpPr>
          <p:cNvPr id="8" name="Google Shape;25;g5e3a48e041_0_0">
            <a:extLst>
              <a:ext uri="{FF2B5EF4-FFF2-40B4-BE49-F238E27FC236}">
                <a16:creationId xmlns:a16="http://schemas.microsoft.com/office/drawing/2014/main" id="{9E2849C7-850B-488C-880B-FD6B79EAEFB2}"/>
              </a:ext>
            </a:extLst>
          </p:cNvPr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r>
              <a:rPr lang="en-US" sz="40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 </a:t>
            </a:r>
            <a:r>
              <a:rPr lang="en-US" sz="4000" b="0" i="0" u="none" strike="noStrike" cap="none" dirty="0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indices</a:t>
            </a: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5;g5e3a48e041_0_0">
            <a:extLst>
              <a:ext uri="{FF2B5EF4-FFF2-40B4-BE49-F238E27FC236}">
                <a16:creationId xmlns:a16="http://schemas.microsoft.com/office/drawing/2014/main" id="{05F27A46-F3DF-4139-A0F6-E3F2C4DB1632}"/>
              </a:ext>
            </a:extLst>
          </p:cNvPr>
          <p:cNvSpPr txBox="1"/>
          <p:nvPr/>
        </p:nvSpPr>
        <p:spPr>
          <a:xfrm>
            <a:off x="944201" y="4446005"/>
            <a:ext cx="7855242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indices start counting from 0!</a:t>
            </a:r>
            <a:endParaRPr sz="4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42C46A-C57A-4E74-AF11-06CA50DC6F23}"/>
              </a:ext>
            </a:extLst>
          </p:cNvPr>
          <p:cNvCxnSpPr/>
          <p:nvPr/>
        </p:nvCxnSpPr>
        <p:spPr>
          <a:xfrm flipH="1">
            <a:off x="3008243" y="927652"/>
            <a:ext cx="503583" cy="1484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858F93-A4D0-4029-9AA5-CB31B564B9D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675705" y="947532"/>
            <a:ext cx="790818" cy="2047796"/>
          </a:xfrm>
          <a:prstGeom prst="straightConnector1">
            <a:avLst/>
          </a:prstGeom>
          <a:ln w="5715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E2C8B4-440E-4F74-BCF2-F7DE7D5BC190}"/>
              </a:ext>
            </a:extLst>
          </p:cNvPr>
          <p:cNvCxnSpPr/>
          <p:nvPr/>
        </p:nvCxnSpPr>
        <p:spPr>
          <a:xfrm flipH="1" flipV="1">
            <a:off x="397565" y="3303105"/>
            <a:ext cx="914400" cy="130865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4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52E5A8-ED08-45AB-83D6-40CD57ED80D3}"/>
              </a:ext>
            </a:extLst>
          </p:cNvPr>
          <p:cNvSpPr txBox="1"/>
          <p:nvPr/>
        </p:nvSpPr>
        <p:spPr>
          <a:xfrm>
            <a:off x="159026" y="2236305"/>
            <a:ext cx="898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 l</a:t>
            </a:r>
            <a:r>
              <a:rPr lang="en-US" sz="4800" dirty="0">
                <a:solidFill>
                  <a:srgbClr val="FF0000"/>
                </a:solidFill>
              </a:rPr>
              <a:t>o</a:t>
            </a:r>
            <a:r>
              <a:rPr lang="en-US" sz="4800" dirty="0"/>
              <a:t>v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c</a:t>
            </a:r>
            <a:r>
              <a:rPr lang="en-US" sz="4800" dirty="0"/>
              <a:t>o</a:t>
            </a:r>
            <a:r>
              <a:rPr lang="en-US" sz="4800" dirty="0">
                <a:solidFill>
                  <a:srgbClr val="FF0000"/>
                </a:solidFill>
              </a:rPr>
              <a:t>m</a:t>
            </a:r>
            <a:r>
              <a:rPr lang="en-US" sz="4800" dirty="0"/>
              <a:t>p</a:t>
            </a:r>
            <a:r>
              <a:rPr lang="en-US" sz="4800" dirty="0">
                <a:solidFill>
                  <a:srgbClr val="FF0000"/>
                </a:solidFill>
              </a:rPr>
              <a:t>u</a:t>
            </a:r>
            <a:r>
              <a:rPr lang="en-US" sz="4800" dirty="0"/>
              <a:t>t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r</a:t>
            </a:r>
            <a:r>
              <a:rPr lang="en-US" sz="4800" dirty="0">
                <a:solidFill>
                  <a:srgbClr val="FF0000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n</a:t>
            </a:r>
            <a:r>
              <a:rPr lang="en-US" sz="4800" dirty="0">
                <a:solidFill>
                  <a:srgbClr val="FF0000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t</a:t>
            </a:r>
            <a:r>
              <a:rPr lang="en-US" sz="4800" dirty="0"/>
              <a:t>h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b</a:t>
            </a:r>
            <a:r>
              <a:rPr lang="en-US" sz="4800" dirty="0"/>
              <a:t>e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c</a:t>
            </a:r>
            <a:r>
              <a:rPr lang="en-US" sz="4800" dirty="0">
                <a:solidFill>
                  <a:srgbClr val="FF0000"/>
                </a:solidFill>
              </a:rPr>
              <a:t>h</a:t>
            </a:r>
            <a:r>
              <a:rPr lang="en-US" sz="4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CF49-2044-4734-AFC1-A08BB5F2AE5D}"/>
              </a:ext>
            </a:extLst>
          </p:cNvPr>
          <p:cNvSpPr txBox="1"/>
          <p:nvPr/>
        </p:nvSpPr>
        <p:spPr>
          <a:xfrm>
            <a:off x="185533" y="2995328"/>
            <a:ext cx="898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2    </a:t>
            </a:r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 4    </a:t>
            </a:r>
            <a:r>
              <a:rPr lang="en-US" sz="1400" dirty="0">
                <a:solidFill>
                  <a:srgbClr val="FF0000"/>
                </a:solidFill>
              </a:rPr>
              <a:t>5</a:t>
            </a:r>
            <a:r>
              <a:rPr lang="en-US" sz="1400" dirty="0"/>
              <a:t>   6  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     8      </a:t>
            </a:r>
            <a:r>
              <a:rPr lang="en-US" sz="1400" dirty="0">
                <a:solidFill>
                  <a:srgbClr val="FF0000"/>
                </a:solidFill>
              </a:rPr>
              <a:t>9</a:t>
            </a:r>
            <a:r>
              <a:rPr lang="en-US" sz="1400" dirty="0"/>
              <a:t>     10    </a:t>
            </a:r>
            <a:r>
              <a:rPr lang="en-US" sz="1400" dirty="0">
                <a:solidFill>
                  <a:srgbClr val="FF0000"/>
                </a:solidFill>
              </a:rPr>
              <a:t>11</a:t>
            </a:r>
            <a:r>
              <a:rPr lang="en-US" sz="1400" dirty="0"/>
              <a:t> 12 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 14 </a:t>
            </a:r>
            <a:r>
              <a:rPr lang="en-US" sz="1400" dirty="0">
                <a:solidFill>
                  <a:srgbClr val="FF0000"/>
                </a:solidFill>
              </a:rPr>
              <a:t>15</a:t>
            </a:r>
            <a:r>
              <a:rPr lang="en-US" sz="1400" dirty="0"/>
              <a:t> 16  </a:t>
            </a:r>
            <a:r>
              <a:rPr lang="en-US" sz="1400" dirty="0">
                <a:solidFill>
                  <a:srgbClr val="FF0000"/>
                </a:solidFill>
              </a:rPr>
              <a:t>17</a:t>
            </a:r>
            <a:r>
              <a:rPr lang="en-US" sz="1400" dirty="0"/>
              <a:t>  18   </a:t>
            </a:r>
            <a:r>
              <a:rPr lang="en-US" sz="1400" dirty="0">
                <a:solidFill>
                  <a:srgbClr val="FF0000"/>
                </a:solidFill>
              </a:rPr>
              <a:t>19</a:t>
            </a:r>
            <a:r>
              <a:rPr lang="en-US" sz="1400" dirty="0"/>
              <a:t> 20 </a:t>
            </a:r>
            <a:r>
              <a:rPr lang="en-US" sz="1400" dirty="0">
                <a:solidFill>
                  <a:srgbClr val="FF0000"/>
                </a:solidFill>
              </a:rPr>
              <a:t>21</a:t>
            </a:r>
            <a:r>
              <a:rPr lang="en-US" sz="1400" dirty="0"/>
              <a:t> 22  </a:t>
            </a:r>
            <a:r>
              <a:rPr lang="en-US" sz="1400" dirty="0">
                <a:solidFill>
                  <a:srgbClr val="FF0000"/>
                </a:solidFill>
              </a:rPr>
              <a:t>23</a:t>
            </a:r>
            <a:r>
              <a:rPr lang="en-US" sz="1400" dirty="0"/>
              <a:t> 24 </a:t>
            </a:r>
            <a:r>
              <a:rPr lang="en-US" sz="1400" dirty="0">
                <a:solidFill>
                  <a:srgbClr val="FF0000"/>
                </a:solidFill>
              </a:rPr>
              <a:t>25</a:t>
            </a:r>
            <a:r>
              <a:rPr lang="en-US" sz="1400" dirty="0"/>
              <a:t>   26   </a:t>
            </a:r>
            <a:r>
              <a:rPr lang="en-US" sz="1400" dirty="0">
                <a:solidFill>
                  <a:srgbClr val="FF0000"/>
                </a:solidFill>
              </a:rPr>
              <a:t>27</a:t>
            </a:r>
            <a:r>
              <a:rPr lang="en-US" sz="1400" dirty="0"/>
              <a:t>  28   </a:t>
            </a:r>
            <a:r>
              <a:rPr lang="en-US" sz="1400" dirty="0">
                <a:solidFill>
                  <a:srgbClr val="FF0000"/>
                </a:solidFill>
              </a:rPr>
              <a:t>29</a:t>
            </a:r>
            <a:r>
              <a:rPr lang="en-US" sz="1400" dirty="0"/>
              <a:t>  30</a:t>
            </a:r>
          </a:p>
        </p:txBody>
      </p:sp>
      <p:sp>
        <p:nvSpPr>
          <p:cNvPr id="8" name="Google Shape;25;g5e3a48e041_0_0">
            <a:extLst>
              <a:ext uri="{FF2B5EF4-FFF2-40B4-BE49-F238E27FC236}">
                <a16:creationId xmlns:a16="http://schemas.microsoft.com/office/drawing/2014/main" id="{9E2849C7-850B-488C-880B-FD6B79EAEFB2}"/>
              </a:ext>
            </a:extLst>
          </p:cNvPr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String w indices:</a:t>
            </a:r>
            <a:endParaRPr sz="4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5;g5e3a48e041_0_0">
            <a:extLst>
              <a:ext uri="{FF2B5EF4-FFF2-40B4-BE49-F238E27FC236}">
                <a16:creationId xmlns:a16="http://schemas.microsoft.com/office/drawing/2014/main" id="{05F27A46-F3DF-4139-A0F6-E3F2C4DB1632}"/>
              </a:ext>
            </a:extLst>
          </p:cNvPr>
          <p:cNvSpPr txBox="1"/>
          <p:nvPr/>
        </p:nvSpPr>
        <p:spPr>
          <a:xfrm>
            <a:off x="185532" y="3826325"/>
            <a:ext cx="8958467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bob = new String(“</a:t>
            </a:r>
            <a:r>
              <a:rPr lang="en-US" sz="2400" dirty="0">
                <a:solidFill>
                  <a:schemeClr val="tx1"/>
                </a:solidFill>
              </a:rPr>
              <a:t>I love computers and the beach!”);</a:t>
            </a:r>
          </a:p>
          <a:p>
            <a:pPr marL="76200">
              <a:buSzPts val="2400"/>
            </a:pPr>
            <a:r>
              <a:rPr lang="en-US" sz="2400" dirty="0" err="1">
                <a:solidFill>
                  <a:schemeClr val="tx1"/>
                </a:solidFill>
                <a:latin typeface="New times roman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New times roman"/>
              </a:rPr>
              <a:t>bob.substring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New times roman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,</a:t>
            </a:r>
            <a:r>
              <a:rPr lang="en-US" sz="2400" dirty="0">
                <a:solidFill>
                  <a:srgbClr val="FF33CC"/>
                </a:solidFill>
                <a:latin typeface="New times roman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);</a:t>
            </a:r>
          </a:p>
          <a:p>
            <a:pPr marL="76200">
              <a:buSzPts val="2400"/>
            </a:pPr>
            <a:r>
              <a:rPr lang="en-US" sz="2400" dirty="0">
                <a:solidFill>
                  <a:schemeClr val="tx1"/>
                </a:solidFill>
                <a:latin typeface="New times roman"/>
              </a:rPr>
              <a:t>// output is: </a:t>
            </a:r>
            <a:r>
              <a:rPr lang="en-US" sz="2400" i="1" dirty="0">
                <a:solidFill>
                  <a:schemeClr val="tx1"/>
                </a:solidFill>
                <a:latin typeface="New times roman"/>
              </a:rPr>
              <a:t>I </a:t>
            </a:r>
            <a:r>
              <a:rPr lang="en-US" sz="2400" i="1" dirty="0" err="1">
                <a:solidFill>
                  <a:schemeClr val="tx1"/>
                </a:solidFill>
                <a:latin typeface="New times roman"/>
              </a:rPr>
              <a:t>lov</a:t>
            </a:r>
            <a:endParaRPr lang="en-US" sz="2400" i="1" dirty="0">
              <a:solidFill>
                <a:schemeClr val="tx1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1BEB1-5DF5-4B37-BDCC-87B96A555B0C}"/>
              </a:ext>
            </a:extLst>
          </p:cNvPr>
          <p:cNvCxnSpPr/>
          <p:nvPr/>
        </p:nvCxnSpPr>
        <p:spPr>
          <a:xfrm flipV="1">
            <a:off x="4214191" y="4683425"/>
            <a:ext cx="357809" cy="869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5;g5e3a48e041_0_0">
            <a:extLst>
              <a:ext uri="{FF2B5EF4-FFF2-40B4-BE49-F238E27FC236}">
                <a16:creationId xmlns:a16="http://schemas.microsoft.com/office/drawing/2014/main" id="{1196E825-8483-4F54-8B59-77A9BE0266FC}"/>
              </a:ext>
            </a:extLst>
          </p:cNvPr>
          <p:cNvSpPr txBox="1"/>
          <p:nvPr/>
        </p:nvSpPr>
        <p:spPr>
          <a:xfrm>
            <a:off x="3717238" y="5429196"/>
            <a:ext cx="1305337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</a:t>
            </a:r>
          </a:p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lang="en-US" sz="2400" i="1" dirty="0">
              <a:solidFill>
                <a:schemeClr val="accent1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D83590-3D60-412E-AD93-9275F7ED2857}"/>
              </a:ext>
            </a:extLst>
          </p:cNvPr>
          <p:cNvCxnSpPr/>
          <p:nvPr/>
        </p:nvCxnSpPr>
        <p:spPr>
          <a:xfrm flipH="1" flipV="1">
            <a:off x="4890052" y="4625008"/>
            <a:ext cx="901148" cy="980661"/>
          </a:xfrm>
          <a:prstGeom prst="straightConnector1">
            <a:avLst/>
          </a:prstGeom>
          <a:ln w="5715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5;g5e3a48e041_0_0">
            <a:extLst>
              <a:ext uri="{FF2B5EF4-FFF2-40B4-BE49-F238E27FC236}">
                <a16:creationId xmlns:a16="http://schemas.microsoft.com/office/drawing/2014/main" id="{EE054CC0-99C9-42B7-8499-4881C956DFFF}"/>
              </a:ext>
            </a:extLst>
          </p:cNvPr>
          <p:cNvSpPr txBox="1"/>
          <p:nvPr/>
        </p:nvSpPr>
        <p:spPr>
          <a:xfrm>
            <a:off x="5433394" y="5488832"/>
            <a:ext cx="2239615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more than the ending index</a:t>
            </a:r>
            <a:endParaRPr lang="en-US" sz="2400" i="1" dirty="0">
              <a:solidFill>
                <a:srgbClr val="FF33CC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rgbClr val="FF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05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52E5A8-ED08-45AB-83D6-40CD57ED80D3}"/>
              </a:ext>
            </a:extLst>
          </p:cNvPr>
          <p:cNvSpPr txBox="1"/>
          <p:nvPr/>
        </p:nvSpPr>
        <p:spPr>
          <a:xfrm>
            <a:off x="159026" y="2236305"/>
            <a:ext cx="898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 l</a:t>
            </a:r>
            <a:r>
              <a:rPr lang="en-US" sz="4800" dirty="0">
                <a:solidFill>
                  <a:srgbClr val="FF0000"/>
                </a:solidFill>
              </a:rPr>
              <a:t>o</a:t>
            </a:r>
            <a:r>
              <a:rPr lang="en-US" sz="4800" dirty="0"/>
              <a:t>v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c</a:t>
            </a:r>
            <a:r>
              <a:rPr lang="en-US" sz="4800" dirty="0"/>
              <a:t>o</a:t>
            </a:r>
            <a:r>
              <a:rPr lang="en-US" sz="4800" dirty="0">
                <a:solidFill>
                  <a:srgbClr val="FF0000"/>
                </a:solidFill>
              </a:rPr>
              <a:t>m</a:t>
            </a:r>
            <a:r>
              <a:rPr lang="en-US" sz="4800" dirty="0"/>
              <a:t>p</a:t>
            </a:r>
            <a:r>
              <a:rPr lang="en-US" sz="4800" dirty="0">
                <a:solidFill>
                  <a:srgbClr val="FF0000"/>
                </a:solidFill>
              </a:rPr>
              <a:t>u</a:t>
            </a:r>
            <a:r>
              <a:rPr lang="en-US" sz="4800" dirty="0"/>
              <a:t>t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r</a:t>
            </a:r>
            <a:r>
              <a:rPr lang="en-US" sz="4800" dirty="0">
                <a:solidFill>
                  <a:srgbClr val="FF0000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n</a:t>
            </a:r>
            <a:r>
              <a:rPr lang="en-US" sz="4800" dirty="0">
                <a:solidFill>
                  <a:srgbClr val="FF0000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t</a:t>
            </a:r>
            <a:r>
              <a:rPr lang="en-US" sz="4800" dirty="0"/>
              <a:t>h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b</a:t>
            </a:r>
            <a:r>
              <a:rPr lang="en-US" sz="4800" dirty="0"/>
              <a:t>e</a:t>
            </a:r>
            <a:r>
              <a:rPr lang="en-US" sz="4800" dirty="0">
                <a:solidFill>
                  <a:srgbClr val="FF0000"/>
                </a:solidFill>
              </a:rPr>
              <a:t>a</a:t>
            </a:r>
            <a:r>
              <a:rPr lang="en-US" sz="4800" dirty="0"/>
              <a:t>c</a:t>
            </a:r>
            <a:r>
              <a:rPr lang="en-US" sz="4800" dirty="0">
                <a:solidFill>
                  <a:srgbClr val="FF0000"/>
                </a:solidFill>
              </a:rPr>
              <a:t>h</a:t>
            </a:r>
            <a:r>
              <a:rPr lang="en-US" sz="48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CF49-2044-4734-AFC1-A08BB5F2AE5D}"/>
              </a:ext>
            </a:extLst>
          </p:cNvPr>
          <p:cNvSpPr txBox="1"/>
          <p:nvPr/>
        </p:nvSpPr>
        <p:spPr>
          <a:xfrm>
            <a:off x="185533" y="2995328"/>
            <a:ext cx="898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2    </a:t>
            </a:r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 4    </a:t>
            </a:r>
            <a:r>
              <a:rPr lang="en-US" sz="1400" dirty="0">
                <a:solidFill>
                  <a:srgbClr val="FF0000"/>
                </a:solidFill>
              </a:rPr>
              <a:t>5</a:t>
            </a:r>
            <a:r>
              <a:rPr lang="en-US" sz="1400" dirty="0"/>
              <a:t>   6   </a:t>
            </a:r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/>
              <a:t>     8      </a:t>
            </a:r>
            <a:r>
              <a:rPr lang="en-US" sz="1400" dirty="0">
                <a:solidFill>
                  <a:srgbClr val="FF0000"/>
                </a:solidFill>
              </a:rPr>
              <a:t>9</a:t>
            </a:r>
            <a:r>
              <a:rPr lang="en-US" sz="1400" dirty="0"/>
              <a:t>     10    </a:t>
            </a:r>
            <a:r>
              <a:rPr lang="en-US" sz="1400" dirty="0">
                <a:solidFill>
                  <a:srgbClr val="FF0000"/>
                </a:solidFill>
              </a:rPr>
              <a:t>11</a:t>
            </a:r>
            <a:r>
              <a:rPr lang="en-US" sz="1400" dirty="0"/>
              <a:t> 12 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 14 </a:t>
            </a:r>
            <a:r>
              <a:rPr lang="en-US" sz="1400" dirty="0">
                <a:solidFill>
                  <a:srgbClr val="FF0000"/>
                </a:solidFill>
              </a:rPr>
              <a:t>15</a:t>
            </a:r>
            <a:r>
              <a:rPr lang="en-US" sz="1400" dirty="0"/>
              <a:t> 16  </a:t>
            </a:r>
            <a:r>
              <a:rPr lang="en-US" sz="1400" dirty="0">
                <a:solidFill>
                  <a:srgbClr val="FF0000"/>
                </a:solidFill>
              </a:rPr>
              <a:t>17</a:t>
            </a:r>
            <a:r>
              <a:rPr lang="en-US" sz="1400" dirty="0"/>
              <a:t>  18   </a:t>
            </a:r>
            <a:r>
              <a:rPr lang="en-US" sz="1400" dirty="0">
                <a:solidFill>
                  <a:srgbClr val="FF0000"/>
                </a:solidFill>
              </a:rPr>
              <a:t>19</a:t>
            </a:r>
            <a:r>
              <a:rPr lang="en-US" sz="1400" dirty="0"/>
              <a:t> 20 </a:t>
            </a:r>
            <a:r>
              <a:rPr lang="en-US" sz="1400" dirty="0">
                <a:solidFill>
                  <a:srgbClr val="FF0000"/>
                </a:solidFill>
              </a:rPr>
              <a:t>21</a:t>
            </a:r>
            <a:r>
              <a:rPr lang="en-US" sz="1400" dirty="0"/>
              <a:t> 22  </a:t>
            </a:r>
            <a:r>
              <a:rPr lang="en-US" sz="1400" dirty="0">
                <a:solidFill>
                  <a:srgbClr val="FF0000"/>
                </a:solidFill>
              </a:rPr>
              <a:t>23</a:t>
            </a:r>
            <a:r>
              <a:rPr lang="en-US" sz="1400" dirty="0"/>
              <a:t> 24 </a:t>
            </a:r>
            <a:r>
              <a:rPr lang="en-US" sz="1400" dirty="0">
                <a:solidFill>
                  <a:srgbClr val="FF0000"/>
                </a:solidFill>
              </a:rPr>
              <a:t>25</a:t>
            </a:r>
            <a:r>
              <a:rPr lang="en-US" sz="1400" dirty="0"/>
              <a:t>   26   </a:t>
            </a:r>
            <a:r>
              <a:rPr lang="en-US" sz="1400" dirty="0">
                <a:solidFill>
                  <a:srgbClr val="FF0000"/>
                </a:solidFill>
              </a:rPr>
              <a:t>27</a:t>
            </a:r>
            <a:r>
              <a:rPr lang="en-US" sz="1400" dirty="0"/>
              <a:t>  28   </a:t>
            </a:r>
            <a:r>
              <a:rPr lang="en-US" sz="1400" dirty="0">
                <a:solidFill>
                  <a:srgbClr val="FF0000"/>
                </a:solidFill>
              </a:rPr>
              <a:t>29</a:t>
            </a:r>
            <a:r>
              <a:rPr lang="en-US" sz="1400" dirty="0"/>
              <a:t>  30</a:t>
            </a:r>
          </a:p>
        </p:txBody>
      </p:sp>
      <p:sp>
        <p:nvSpPr>
          <p:cNvPr id="8" name="Google Shape;25;g5e3a48e041_0_0">
            <a:extLst>
              <a:ext uri="{FF2B5EF4-FFF2-40B4-BE49-F238E27FC236}">
                <a16:creationId xmlns:a16="http://schemas.microsoft.com/office/drawing/2014/main" id="{9E2849C7-850B-488C-880B-FD6B79EAEFB2}"/>
              </a:ext>
            </a:extLst>
          </p:cNvPr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40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String w indices:</a:t>
            </a:r>
            <a:endParaRPr sz="40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5;g5e3a48e041_0_0">
            <a:extLst>
              <a:ext uri="{FF2B5EF4-FFF2-40B4-BE49-F238E27FC236}">
                <a16:creationId xmlns:a16="http://schemas.microsoft.com/office/drawing/2014/main" id="{05F27A46-F3DF-4139-A0F6-E3F2C4DB1632}"/>
              </a:ext>
            </a:extLst>
          </p:cNvPr>
          <p:cNvSpPr txBox="1"/>
          <p:nvPr/>
        </p:nvSpPr>
        <p:spPr>
          <a:xfrm>
            <a:off x="185532" y="3826325"/>
            <a:ext cx="8958467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bob = new String(“</a:t>
            </a:r>
            <a:r>
              <a:rPr lang="en-US" sz="2400" dirty="0">
                <a:solidFill>
                  <a:schemeClr val="tx1"/>
                </a:solidFill>
              </a:rPr>
              <a:t>I love computers and the beach!”);</a:t>
            </a:r>
          </a:p>
          <a:p>
            <a:pPr marL="76200">
              <a:buSzPts val="2400"/>
            </a:pPr>
            <a:r>
              <a:rPr lang="en-US" sz="2400" dirty="0" err="1">
                <a:solidFill>
                  <a:schemeClr val="tx1"/>
                </a:solidFill>
                <a:latin typeface="New times roman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New times roman"/>
              </a:rPr>
              <a:t>bob.substring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New times roman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New times roman"/>
              </a:rPr>
              <a:t>));</a:t>
            </a:r>
          </a:p>
          <a:p>
            <a:pPr marL="76200">
              <a:buSzPts val="2400"/>
            </a:pPr>
            <a:r>
              <a:rPr lang="en-US" sz="2400" dirty="0">
                <a:solidFill>
                  <a:schemeClr val="tx1"/>
                </a:solidFill>
                <a:latin typeface="New times roman"/>
              </a:rPr>
              <a:t>// output is: </a:t>
            </a:r>
            <a:r>
              <a:rPr lang="en-US" sz="2400" i="1" dirty="0">
                <a:solidFill>
                  <a:schemeClr val="tx1"/>
                </a:solidFill>
              </a:rPr>
              <a:t>beach!</a:t>
            </a:r>
            <a:endParaRPr lang="en-US" sz="2400" i="1" dirty="0">
              <a:solidFill>
                <a:schemeClr val="tx1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1BEB1-5DF5-4B37-BDCC-87B96A555B0C}"/>
              </a:ext>
            </a:extLst>
          </p:cNvPr>
          <p:cNvCxnSpPr/>
          <p:nvPr/>
        </p:nvCxnSpPr>
        <p:spPr>
          <a:xfrm flipV="1">
            <a:off x="4293703" y="4670173"/>
            <a:ext cx="357809" cy="869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5;g5e3a48e041_0_0">
            <a:extLst>
              <a:ext uri="{FF2B5EF4-FFF2-40B4-BE49-F238E27FC236}">
                <a16:creationId xmlns:a16="http://schemas.microsoft.com/office/drawing/2014/main" id="{1196E825-8483-4F54-8B59-77A9BE0266FC}"/>
              </a:ext>
            </a:extLst>
          </p:cNvPr>
          <p:cNvSpPr txBox="1"/>
          <p:nvPr/>
        </p:nvSpPr>
        <p:spPr>
          <a:xfrm>
            <a:off x="3717238" y="5429196"/>
            <a:ext cx="1305337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</a:t>
            </a:r>
          </a:p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lang="en-US" sz="2400" i="1" dirty="0">
              <a:solidFill>
                <a:schemeClr val="accent1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25;g5e3a48e041_0_0">
            <a:extLst>
              <a:ext uri="{FF2B5EF4-FFF2-40B4-BE49-F238E27FC236}">
                <a16:creationId xmlns:a16="http://schemas.microsoft.com/office/drawing/2014/main" id="{C8E42681-ADCC-474D-99F5-1739E24C54F5}"/>
              </a:ext>
            </a:extLst>
          </p:cNvPr>
          <p:cNvSpPr txBox="1"/>
          <p:nvPr/>
        </p:nvSpPr>
        <p:spPr>
          <a:xfrm>
            <a:off x="5312466" y="4778095"/>
            <a:ext cx="3170578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version returns the remainder of the String</a:t>
            </a:r>
            <a:endParaRPr lang="en-US" sz="2400" i="1" dirty="0">
              <a:solidFill>
                <a:srgbClr val="FF0000"/>
              </a:solidFill>
              <a:latin typeface="New times roman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234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Java program that: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asks the user to enter a word</a:t>
            </a:r>
          </a:p>
          <a:p>
            <a:pPr marL="76200" lvl="2">
              <a:buSzPts val="24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outputs each letter of the word individually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outputs each letter on a new line in the command 	window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60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e3aff44c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dirty="0"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e3aff44c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Use the String method </a:t>
            </a:r>
            <a:r>
              <a:rPr lang="en-US" sz="3000" i="1" dirty="0">
                <a:latin typeface="Times New Roman"/>
                <a:ea typeface="Times New Roman"/>
                <a:cs typeface="Times New Roman"/>
                <a:sym typeface="Times New Roman"/>
              </a:rPr>
              <a:t>substring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to extract a letter at a time from the word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388</Words>
  <Application>Microsoft Office PowerPoint</Application>
  <PresentationFormat>On-screen Show (4:3)</PresentationFormat>
  <Paragraphs>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New times roman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11</cp:revision>
  <dcterms:created xsi:type="dcterms:W3CDTF">2003-02-15T06:21:52Z</dcterms:created>
  <dcterms:modified xsi:type="dcterms:W3CDTF">2019-08-06T18:13:46Z</dcterms:modified>
</cp:coreProperties>
</file>