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39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96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70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09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798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More String Methods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 err="1">
                <a:latin typeface="Times New Roman"/>
                <a:cs typeface="Times New Roman"/>
                <a:sym typeface="Times New Roman"/>
              </a:rPr>
              <a:t>evaluateInput</a:t>
            </a:r>
            <a:r>
              <a:rPr lang="en-US" sz="6000" dirty="0">
                <a:latin typeface="Times New Roman"/>
                <a:cs typeface="Times New Roman"/>
                <a:sym typeface="Times New Roman"/>
              </a:rPr>
              <a:t>(  , 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1697258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public Text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evaluateInput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(String type, String user)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if didn’t finish typing(v2)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if sentence matches user input(v2)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if sentence matches only first word (v3)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all other situations (v4)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 err="1">
                <a:latin typeface="Times New Roman"/>
                <a:cs typeface="Times New Roman"/>
                <a:sym typeface="Times New Roman"/>
              </a:rPr>
              <a:t>evaluateInput</a:t>
            </a:r>
            <a:r>
              <a:rPr lang="en-US" sz="6000" dirty="0">
                <a:latin typeface="Times New Roman"/>
                <a:cs typeface="Times New Roman"/>
                <a:sym typeface="Times New Roman"/>
              </a:rPr>
              <a:t>(  , 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1697258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public Text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evaluateInput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(String type, String user)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if didn’t finish typing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if sentence matches user input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if sentence matches only first word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// else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(all other situations)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9C494-6411-40E6-980E-17A58DC30EA4}"/>
              </a:ext>
            </a:extLst>
          </p:cNvPr>
          <p:cNvSpPr txBox="1"/>
          <p:nvPr/>
        </p:nvSpPr>
        <p:spPr>
          <a:xfrm>
            <a:off x="914400" y="5168348"/>
            <a:ext cx="6641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multiple words!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532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 err="1">
                <a:latin typeface="Times New Roman"/>
                <a:cs typeface="Times New Roman"/>
                <a:sym typeface="Times New Roman"/>
              </a:rPr>
              <a:t>evaluateInput</a:t>
            </a:r>
            <a:r>
              <a:rPr lang="en-US" sz="6000" dirty="0">
                <a:latin typeface="Times New Roman"/>
                <a:cs typeface="Times New Roman"/>
                <a:sym typeface="Times New Roman"/>
              </a:rPr>
              <a:t>(  , 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9C494-6411-40E6-980E-17A58DC30EA4}"/>
              </a:ext>
            </a:extLst>
          </p:cNvPr>
          <p:cNvSpPr txBox="1"/>
          <p:nvPr/>
        </p:nvSpPr>
        <p:spPr>
          <a:xfrm>
            <a:off x="914400" y="2345634"/>
            <a:ext cx="8097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multiple words!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count the number of words in a String?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86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 err="1">
                <a:latin typeface="Times New Roman"/>
                <a:cs typeface="Times New Roman"/>
                <a:sym typeface="Times New Roman"/>
              </a:rPr>
              <a:t>evaluateInput</a:t>
            </a:r>
            <a:r>
              <a:rPr lang="en-US" sz="6000" dirty="0">
                <a:latin typeface="Times New Roman"/>
                <a:cs typeface="Times New Roman"/>
                <a:sym typeface="Times New Roman"/>
              </a:rPr>
              <a:t>(  , 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9C494-6411-40E6-980E-17A58DC30EA4}"/>
              </a:ext>
            </a:extLst>
          </p:cNvPr>
          <p:cNvSpPr txBox="1"/>
          <p:nvPr/>
        </p:nvSpPr>
        <p:spPr>
          <a:xfrm>
            <a:off x="914400" y="2345634"/>
            <a:ext cx="809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new method…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1788C-3573-4E7E-8CEF-261432EAF691}"/>
              </a:ext>
            </a:extLst>
          </p:cNvPr>
          <p:cNvSpPr txBox="1"/>
          <p:nvPr/>
        </p:nvSpPr>
        <p:spPr>
          <a:xfrm>
            <a:off x="914400" y="4187688"/>
            <a:ext cx="7023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f)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the index of the first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of its input String parameter.</a:t>
            </a:r>
          </a:p>
        </p:txBody>
      </p:sp>
    </p:spTree>
    <p:extLst>
      <p:ext uri="{BB962C8B-B14F-4D97-AF65-F5344CB8AC3E}">
        <p14:creationId xmlns:p14="http://schemas.microsoft.com/office/powerpoint/2010/main" val="124766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52E5A8-ED08-45AB-83D6-40CD57ED80D3}"/>
              </a:ext>
            </a:extLst>
          </p:cNvPr>
          <p:cNvSpPr txBox="1"/>
          <p:nvPr/>
        </p:nvSpPr>
        <p:spPr>
          <a:xfrm>
            <a:off x="159026" y="2236305"/>
            <a:ext cx="898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 l</a:t>
            </a:r>
            <a:r>
              <a:rPr lang="en-US" sz="4800" dirty="0">
                <a:solidFill>
                  <a:srgbClr val="FF0000"/>
                </a:solidFill>
              </a:rPr>
              <a:t>o</a:t>
            </a:r>
            <a:r>
              <a:rPr lang="en-US" sz="4800" dirty="0"/>
              <a:t>v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c</a:t>
            </a:r>
            <a:r>
              <a:rPr lang="en-US" sz="4800" dirty="0"/>
              <a:t>o</a:t>
            </a:r>
            <a:r>
              <a:rPr lang="en-US" sz="4800" dirty="0">
                <a:solidFill>
                  <a:srgbClr val="FF0000"/>
                </a:solidFill>
              </a:rPr>
              <a:t>m</a:t>
            </a:r>
            <a:r>
              <a:rPr lang="en-US" sz="4800" dirty="0"/>
              <a:t>p</a:t>
            </a:r>
            <a:r>
              <a:rPr lang="en-US" sz="4800" dirty="0">
                <a:solidFill>
                  <a:srgbClr val="FF0000"/>
                </a:solidFill>
              </a:rPr>
              <a:t>u</a:t>
            </a:r>
            <a:r>
              <a:rPr lang="en-US" sz="4800" dirty="0"/>
              <a:t>t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r</a:t>
            </a:r>
            <a:r>
              <a:rPr lang="en-US" sz="4800" dirty="0">
                <a:solidFill>
                  <a:srgbClr val="FF0000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n</a:t>
            </a:r>
            <a:r>
              <a:rPr lang="en-US" sz="4800" dirty="0">
                <a:solidFill>
                  <a:srgbClr val="FF0000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t</a:t>
            </a:r>
            <a:r>
              <a:rPr lang="en-US" sz="4800" dirty="0"/>
              <a:t>h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b</a:t>
            </a:r>
            <a:r>
              <a:rPr lang="en-US" sz="4800" dirty="0"/>
              <a:t>e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c</a:t>
            </a:r>
            <a:r>
              <a:rPr lang="en-US" sz="4800" dirty="0">
                <a:solidFill>
                  <a:srgbClr val="FF0000"/>
                </a:solidFill>
              </a:rPr>
              <a:t>h</a:t>
            </a:r>
            <a:r>
              <a:rPr lang="en-US" sz="4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CF49-2044-4734-AFC1-A08BB5F2AE5D}"/>
              </a:ext>
            </a:extLst>
          </p:cNvPr>
          <p:cNvSpPr txBox="1"/>
          <p:nvPr/>
        </p:nvSpPr>
        <p:spPr>
          <a:xfrm>
            <a:off x="185533" y="2995328"/>
            <a:ext cx="898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2    </a:t>
            </a:r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 4    </a:t>
            </a:r>
            <a:r>
              <a:rPr lang="en-US" sz="1400" dirty="0">
                <a:solidFill>
                  <a:srgbClr val="FF0000"/>
                </a:solidFill>
              </a:rPr>
              <a:t>5</a:t>
            </a:r>
            <a:r>
              <a:rPr lang="en-US" sz="1400" dirty="0"/>
              <a:t>   6  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     8      </a:t>
            </a:r>
            <a:r>
              <a:rPr lang="en-US" sz="1400" dirty="0">
                <a:solidFill>
                  <a:srgbClr val="FF0000"/>
                </a:solidFill>
              </a:rPr>
              <a:t>9</a:t>
            </a:r>
            <a:r>
              <a:rPr lang="en-US" sz="1400" dirty="0"/>
              <a:t>     10    </a:t>
            </a:r>
            <a:r>
              <a:rPr lang="en-US" sz="1400" dirty="0">
                <a:solidFill>
                  <a:srgbClr val="FF0000"/>
                </a:solidFill>
              </a:rPr>
              <a:t>11</a:t>
            </a:r>
            <a:r>
              <a:rPr lang="en-US" sz="1400" dirty="0"/>
              <a:t> 12 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 14 </a:t>
            </a:r>
            <a:r>
              <a:rPr lang="en-US" sz="1400" dirty="0">
                <a:solidFill>
                  <a:srgbClr val="FF0000"/>
                </a:solidFill>
              </a:rPr>
              <a:t>15</a:t>
            </a:r>
            <a:r>
              <a:rPr lang="en-US" sz="1400" dirty="0"/>
              <a:t> 16  </a:t>
            </a:r>
            <a:r>
              <a:rPr lang="en-US" sz="1400" dirty="0">
                <a:solidFill>
                  <a:srgbClr val="FF0000"/>
                </a:solidFill>
              </a:rPr>
              <a:t>17</a:t>
            </a:r>
            <a:r>
              <a:rPr lang="en-US" sz="1400" dirty="0"/>
              <a:t>  18   </a:t>
            </a:r>
            <a:r>
              <a:rPr lang="en-US" sz="1400" dirty="0">
                <a:solidFill>
                  <a:srgbClr val="FF0000"/>
                </a:solidFill>
              </a:rPr>
              <a:t>19</a:t>
            </a:r>
            <a:r>
              <a:rPr lang="en-US" sz="1400" dirty="0"/>
              <a:t> 20 </a:t>
            </a:r>
            <a:r>
              <a:rPr lang="en-US" sz="1400" dirty="0">
                <a:solidFill>
                  <a:srgbClr val="FF0000"/>
                </a:solidFill>
              </a:rPr>
              <a:t>21</a:t>
            </a:r>
            <a:r>
              <a:rPr lang="en-US" sz="1400" dirty="0"/>
              <a:t> 22  </a:t>
            </a:r>
            <a:r>
              <a:rPr lang="en-US" sz="1400" dirty="0">
                <a:solidFill>
                  <a:srgbClr val="FF0000"/>
                </a:solidFill>
              </a:rPr>
              <a:t>23</a:t>
            </a:r>
            <a:r>
              <a:rPr lang="en-US" sz="1400" dirty="0"/>
              <a:t> 24 </a:t>
            </a:r>
            <a:r>
              <a:rPr lang="en-US" sz="1400" dirty="0">
                <a:solidFill>
                  <a:srgbClr val="FF0000"/>
                </a:solidFill>
              </a:rPr>
              <a:t>25</a:t>
            </a:r>
            <a:r>
              <a:rPr lang="en-US" sz="1400" dirty="0"/>
              <a:t>   26   </a:t>
            </a:r>
            <a:r>
              <a:rPr lang="en-US" sz="1400" dirty="0">
                <a:solidFill>
                  <a:srgbClr val="FF0000"/>
                </a:solidFill>
              </a:rPr>
              <a:t>27</a:t>
            </a:r>
            <a:r>
              <a:rPr lang="en-US" sz="1400" dirty="0"/>
              <a:t>  28   </a:t>
            </a:r>
            <a:r>
              <a:rPr lang="en-US" sz="1400" dirty="0">
                <a:solidFill>
                  <a:srgbClr val="FF0000"/>
                </a:solidFill>
              </a:rPr>
              <a:t>29</a:t>
            </a:r>
            <a:r>
              <a:rPr lang="en-US" sz="1400" dirty="0"/>
              <a:t>  30</a:t>
            </a:r>
          </a:p>
        </p:txBody>
      </p:sp>
      <p:sp>
        <p:nvSpPr>
          <p:cNvPr id="8" name="Google Shape;25;g5e3a48e041_0_0">
            <a:extLst>
              <a:ext uri="{FF2B5EF4-FFF2-40B4-BE49-F238E27FC236}">
                <a16:creationId xmlns:a16="http://schemas.microsoft.com/office/drawing/2014/main" id="{9E2849C7-850B-488C-880B-FD6B79EAEFB2}"/>
              </a:ext>
            </a:extLst>
          </p:cNvPr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String w indices:</a:t>
            </a:r>
            <a:endParaRPr sz="4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5;g5e3a48e041_0_0">
            <a:extLst>
              <a:ext uri="{FF2B5EF4-FFF2-40B4-BE49-F238E27FC236}">
                <a16:creationId xmlns:a16="http://schemas.microsoft.com/office/drawing/2014/main" id="{05F27A46-F3DF-4139-A0F6-E3F2C4DB1632}"/>
              </a:ext>
            </a:extLst>
          </p:cNvPr>
          <p:cNvSpPr txBox="1"/>
          <p:nvPr/>
        </p:nvSpPr>
        <p:spPr>
          <a:xfrm>
            <a:off x="185532" y="3826325"/>
            <a:ext cx="8958467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bob = new String(“</a:t>
            </a:r>
            <a:r>
              <a:rPr lang="en-US" sz="2400" dirty="0">
                <a:solidFill>
                  <a:schemeClr val="tx1"/>
                </a:solidFill>
              </a:rPr>
              <a:t>I love computers and the beach!”);</a:t>
            </a:r>
          </a:p>
          <a:p>
            <a:pPr marL="76200">
              <a:buSzPts val="2400"/>
            </a:pPr>
            <a:r>
              <a:rPr lang="en-US" sz="2400" dirty="0" err="1">
                <a:solidFill>
                  <a:schemeClr val="tx1"/>
                </a:solidFill>
                <a:latin typeface="New times roman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New times roman"/>
              </a:rPr>
              <a:t>bob.indexOf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New times roman"/>
              </a:rPr>
              <a:t>“comp”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));</a:t>
            </a:r>
          </a:p>
          <a:p>
            <a:pPr marL="76200">
              <a:buSzPts val="2400"/>
            </a:pPr>
            <a:r>
              <a:rPr lang="en-US" sz="2400" dirty="0">
                <a:solidFill>
                  <a:schemeClr val="tx1"/>
                </a:solidFill>
                <a:latin typeface="New times roman"/>
              </a:rPr>
              <a:t>// output is: </a:t>
            </a:r>
            <a:r>
              <a:rPr lang="en-US" sz="2400" i="1" dirty="0">
                <a:solidFill>
                  <a:srgbClr val="00B0F0"/>
                </a:solidFill>
              </a:rPr>
              <a:t>7</a:t>
            </a:r>
            <a:endParaRPr lang="en-US" sz="2400" i="1" dirty="0">
              <a:solidFill>
                <a:srgbClr val="00B0F0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1BEB1-5DF5-4B37-BDCC-87B96A555B0C}"/>
              </a:ext>
            </a:extLst>
          </p:cNvPr>
          <p:cNvCxnSpPr/>
          <p:nvPr/>
        </p:nvCxnSpPr>
        <p:spPr>
          <a:xfrm flipV="1">
            <a:off x="4293703" y="4670173"/>
            <a:ext cx="357809" cy="869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5;g5e3a48e041_0_0">
            <a:extLst>
              <a:ext uri="{FF2B5EF4-FFF2-40B4-BE49-F238E27FC236}">
                <a16:creationId xmlns:a16="http://schemas.microsoft.com/office/drawing/2014/main" id="{1196E825-8483-4F54-8B59-77A9BE0266FC}"/>
              </a:ext>
            </a:extLst>
          </p:cNvPr>
          <p:cNvSpPr txBox="1"/>
          <p:nvPr/>
        </p:nvSpPr>
        <p:spPr>
          <a:xfrm>
            <a:off x="3717238" y="5429196"/>
            <a:ext cx="2736571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for first occurrence of this</a:t>
            </a:r>
            <a:endParaRPr lang="en-US" sz="2400" i="1" dirty="0">
              <a:solidFill>
                <a:schemeClr val="accent1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234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52E5A8-ED08-45AB-83D6-40CD57ED80D3}"/>
              </a:ext>
            </a:extLst>
          </p:cNvPr>
          <p:cNvSpPr txBox="1"/>
          <p:nvPr/>
        </p:nvSpPr>
        <p:spPr>
          <a:xfrm>
            <a:off x="159026" y="2236305"/>
            <a:ext cx="898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 l</a:t>
            </a:r>
            <a:r>
              <a:rPr lang="en-US" sz="4800" dirty="0">
                <a:solidFill>
                  <a:srgbClr val="FF0000"/>
                </a:solidFill>
              </a:rPr>
              <a:t>o</a:t>
            </a:r>
            <a:r>
              <a:rPr lang="en-US" sz="4800" dirty="0"/>
              <a:t>v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c</a:t>
            </a:r>
            <a:r>
              <a:rPr lang="en-US" sz="4800" dirty="0"/>
              <a:t>o</a:t>
            </a:r>
            <a:r>
              <a:rPr lang="en-US" sz="4800" dirty="0">
                <a:solidFill>
                  <a:srgbClr val="FF0000"/>
                </a:solidFill>
              </a:rPr>
              <a:t>m</a:t>
            </a:r>
            <a:r>
              <a:rPr lang="en-US" sz="4800" dirty="0"/>
              <a:t>p</a:t>
            </a:r>
            <a:r>
              <a:rPr lang="en-US" sz="4800" dirty="0">
                <a:solidFill>
                  <a:srgbClr val="FF0000"/>
                </a:solidFill>
              </a:rPr>
              <a:t>u</a:t>
            </a:r>
            <a:r>
              <a:rPr lang="en-US" sz="4800" dirty="0"/>
              <a:t>t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r</a:t>
            </a:r>
            <a:r>
              <a:rPr lang="en-US" sz="4800" dirty="0">
                <a:solidFill>
                  <a:srgbClr val="FF0000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n</a:t>
            </a:r>
            <a:r>
              <a:rPr lang="en-US" sz="4800" dirty="0">
                <a:solidFill>
                  <a:srgbClr val="FF0000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t</a:t>
            </a:r>
            <a:r>
              <a:rPr lang="en-US" sz="4800" dirty="0"/>
              <a:t>h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b</a:t>
            </a:r>
            <a:r>
              <a:rPr lang="en-US" sz="4800" dirty="0"/>
              <a:t>e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c</a:t>
            </a:r>
            <a:r>
              <a:rPr lang="en-US" sz="4800" dirty="0">
                <a:solidFill>
                  <a:srgbClr val="FF0000"/>
                </a:solidFill>
              </a:rPr>
              <a:t>h</a:t>
            </a:r>
            <a:r>
              <a:rPr lang="en-US" sz="4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CF49-2044-4734-AFC1-A08BB5F2AE5D}"/>
              </a:ext>
            </a:extLst>
          </p:cNvPr>
          <p:cNvSpPr txBox="1"/>
          <p:nvPr/>
        </p:nvSpPr>
        <p:spPr>
          <a:xfrm>
            <a:off x="185533" y="2995328"/>
            <a:ext cx="898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2    </a:t>
            </a:r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 4    </a:t>
            </a:r>
            <a:r>
              <a:rPr lang="en-US" sz="1400" dirty="0">
                <a:solidFill>
                  <a:srgbClr val="FF0000"/>
                </a:solidFill>
              </a:rPr>
              <a:t>5</a:t>
            </a:r>
            <a:r>
              <a:rPr lang="en-US" sz="1400" dirty="0"/>
              <a:t>   6  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     8      </a:t>
            </a:r>
            <a:r>
              <a:rPr lang="en-US" sz="1400" dirty="0">
                <a:solidFill>
                  <a:srgbClr val="FF0000"/>
                </a:solidFill>
              </a:rPr>
              <a:t>9</a:t>
            </a:r>
            <a:r>
              <a:rPr lang="en-US" sz="1400" dirty="0"/>
              <a:t>     10    </a:t>
            </a:r>
            <a:r>
              <a:rPr lang="en-US" sz="1400" dirty="0">
                <a:solidFill>
                  <a:srgbClr val="FF0000"/>
                </a:solidFill>
              </a:rPr>
              <a:t>11</a:t>
            </a:r>
            <a:r>
              <a:rPr lang="en-US" sz="1400" dirty="0"/>
              <a:t> 12 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 14 </a:t>
            </a:r>
            <a:r>
              <a:rPr lang="en-US" sz="1400" dirty="0">
                <a:solidFill>
                  <a:srgbClr val="FF0000"/>
                </a:solidFill>
              </a:rPr>
              <a:t>15</a:t>
            </a:r>
            <a:r>
              <a:rPr lang="en-US" sz="1400" dirty="0"/>
              <a:t> 16  </a:t>
            </a:r>
            <a:r>
              <a:rPr lang="en-US" sz="1400" dirty="0">
                <a:solidFill>
                  <a:srgbClr val="FF0000"/>
                </a:solidFill>
              </a:rPr>
              <a:t>17</a:t>
            </a:r>
            <a:r>
              <a:rPr lang="en-US" sz="1400" dirty="0"/>
              <a:t>  18   </a:t>
            </a:r>
            <a:r>
              <a:rPr lang="en-US" sz="1400" dirty="0">
                <a:solidFill>
                  <a:srgbClr val="FF0000"/>
                </a:solidFill>
              </a:rPr>
              <a:t>19</a:t>
            </a:r>
            <a:r>
              <a:rPr lang="en-US" sz="1400" dirty="0"/>
              <a:t> 20 </a:t>
            </a:r>
            <a:r>
              <a:rPr lang="en-US" sz="1400" dirty="0">
                <a:solidFill>
                  <a:srgbClr val="FF0000"/>
                </a:solidFill>
              </a:rPr>
              <a:t>21</a:t>
            </a:r>
            <a:r>
              <a:rPr lang="en-US" sz="1400" dirty="0"/>
              <a:t> 22  </a:t>
            </a:r>
            <a:r>
              <a:rPr lang="en-US" sz="1400" dirty="0">
                <a:solidFill>
                  <a:srgbClr val="FF0000"/>
                </a:solidFill>
              </a:rPr>
              <a:t>23</a:t>
            </a:r>
            <a:r>
              <a:rPr lang="en-US" sz="1400" dirty="0"/>
              <a:t> 24 </a:t>
            </a:r>
            <a:r>
              <a:rPr lang="en-US" sz="1400" dirty="0">
                <a:solidFill>
                  <a:srgbClr val="FF0000"/>
                </a:solidFill>
              </a:rPr>
              <a:t>25</a:t>
            </a:r>
            <a:r>
              <a:rPr lang="en-US" sz="1400" dirty="0"/>
              <a:t>   26   </a:t>
            </a:r>
            <a:r>
              <a:rPr lang="en-US" sz="1400" dirty="0">
                <a:solidFill>
                  <a:srgbClr val="FF0000"/>
                </a:solidFill>
              </a:rPr>
              <a:t>27</a:t>
            </a:r>
            <a:r>
              <a:rPr lang="en-US" sz="1400" dirty="0"/>
              <a:t>  28   </a:t>
            </a:r>
            <a:r>
              <a:rPr lang="en-US" sz="1400" dirty="0">
                <a:solidFill>
                  <a:srgbClr val="FF0000"/>
                </a:solidFill>
              </a:rPr>
              <a:t>29</a:t>
            </a:r>
            <a:r>
              <a:rPr lang="en-US" sz="1400" dirty="0"/>
              <a:t>  30</a:t>
            </a:r>
          </a:p>
        </p:txBody>
      </p:sp>
      <p:sp>
        <p:nvSpPr>
          <p:cNvPr id="8" name="Google Shape;25;g5e3a48e041_0_0">
            <a:extLst>
              <a:ext uri="{FF2B5EF4-FFF2-40B4-BE49-F238E27FC236}">
                <a16:creationId xmlns:a16="http://schemas.microsoft.com/office/drawing/2014/main" id="{9E2849C7-850B-488C-880B-FD6B79EAEFB2}"/>
              </a:ext>
            </a:extLst>
          </p:cNvPr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String w indices:</a:t>
            </a:r>
            <a:endParaRPr sz="4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5;g5e3a48e041_0_0">
            <a:extLst>
              <a:ext uri="{FF2B5EF4-FFF2-40B4-BE49-F238E27FC236}">
                <a16:creationId xmlns:a16="http://schemas.microsoft.com/office/drawing/2014/main" id="{05F27A46-F3DF-4139-A0F6-E3F2C4DB1632}"/>
              </a:ext>
            </a:extLst>
          </p:cNvPr>
          <p:cNvSpPr txBox="1"/>
          <p:nvPr/>
        </p:nvSpPr>
        <p:spPr>
          <a:xfrm>
            <a:off x="185532" y="3826325"/>
            <a:ext cx="8958467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bob = new String(“</a:t>
            </a:r>
            <a:r>
              <a:rPr lang="en-US" sz="2400" dirty="0">
                <a:solidFill>
                  <a:schemeClr val="tx1"/>
                </a:solidFill>
              </a:rPr>
              <a:t>I love computers and the beach!”);</a:t>
            </a:r>
          </a:p>
          <a:p>
            <a:pPr marL="76200">
              <a:buSzPts val="2400"/>
            </a:pPr>
            <a:r>
              <a:rPr lang="en-US" sz="2400" dirty="0" err="1">
                <a:solidFill>
                  <a:schemeClr val="tx1"/>
                </a:solidFill>
                <a:latin typeface="New times roman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New times roman"/>
              </a:rPr>
              <a:t>bob.indexOf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New times roman"/>
              </a:rPr>
              <a:t>“hate”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));</a:t>
            </a:r>
          </a:p>
          <a:p>
            <a:pPr marL="76200">
              <a:buSzPts val="2400"/>
            </a:pPr>
            <a:r>
              <a:rPr lang="en-US" sz="2400" dirty="0">
                <a:solidFill>
                  <a:schemeClr val="tx1"/>
                </a:solidFill>
                <a:latin typeface="New times roman"/>
              </a:rPr>
              <a:t>// output is: </a:t>
            </a:r>
            <a:r>
              <a:rPr lang="en-US" sz="2400" i="1" dirty="0">
                <a:solidFill>
                  <a:srgbClr val="00B0F0"/>
                </a:solidFill>
              </a:rPr>
              <a:t>-1</a:t>
            </a:r>
            <a:endParaRPr lang="en-US" sz="2400" i="1" dirty="0">
              <a:solidFill>
                <a:srgbClr val="00B0F0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1BEB1-5DF5-4B37-BDCC-87B96A555B0C}"/>
              </a:ext>
            </a:extLst>
          </p:cNvPr>
          <p:cNvCxnSpPr/>
          <p:nvPr/>
        </p:nvCxnSpPr>
        <p:spPr>
          <a:xfrm flipV="1">
            <a:off x="4293703" y="4670173"/>
            <a:ext cx="357809" cy="869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5;g5e3a48e041_0_0">
            <a:extLst>
              <a:ext uri="{FF2B5EF4-FFF2-40B4-BE49-F238E27FC236}">
                <a16:creationId xmlns:a16="http://schemas.microsoft.com/office/drawing/2014/main" id="{1196E825-8483-4F54-8B59-77A9BE0266FC}"/>
              </a:ext>
            </a:extLst>
          </p:cNvPr>
          <p:cNvSpPr txBox="1"/>
          <p:nvPr/>
        </p:nvSpPr>
        <p:spPr>
          <a:xfrm>
            <a:off x="3717238" y="5429196"/>
            <a:ext cx="2736571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for first occurrence of this</a:t>
            </a:r>
            <a:endParaRPr lang="en-US" sz="2400" i="1" dirty="0">
              <a:solidFill>
                <a:schemeClr val="accent1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01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4" y="2000975"/>
            <a:ext cx="790162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Java program that extracts the last name given the person’s full name.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Ask the user to input the full name (first and last)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program outputs just the last name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99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4" y="2000975"/>
            <a:ext cx="790162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find the space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Extract the remainder of the string after the space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80798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306</Words>
  <Application>Microsoft Office PowerPoint</Application>
  <PresentationFormat>On-screen Show (4:3)</PresentationFormat>
  <Paragraphs>71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New times roman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29</cp:revision>
  <dcterms:created xsi:type="dcterms:W3CDTF">2003-02-15T06:21:52Z</dcterms:created>
  <dcterms:modified xsi:type="dcterms:W3CDTF">2019-08-08T16:01:57Z</dcterms:modified>
</cp:coreProperties>
</file>