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44d686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44d686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44d686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44d686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44d686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44d686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44d686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44d686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44d686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44d686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44d68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44d68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44d68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44d68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44d686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44d686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44d68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44d68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44d686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44d686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44d686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44d686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44d686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44d686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regnetols/RoutingProbl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7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</a:t>
            </a:r>
            <a:r>
              <a:rPr lang="en"/>
              <a:t>Algorithm</a:t>
            </a:r>
            <a:r>
              <a:rPr lang="en"/>
              <a:t> for the Routing Problem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Solution - (Population: 2000, Generation: 2000, 2 routes)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27385 km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00" y="1017725"/>
            <a:ext cx="535763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Solution - (Population: 2000, Generation: 2000, 5 routes)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32346 km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50" y="1017725"/>
            <a:ext cx="529198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Genetic Diversity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ways genetic diversity is introduced to the solution set. During the </a:t>
            </a:r>
            <a:r>
              <a:rPr lang="en"/>
              <a:t>initial</a:t>
            </a:r>
            <a:r>
              <a:rPr lang="en"/>
              <a:t> creation of random solutions, crossover step, and mutation.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in the </a:t>
            </a:r>
            <a:r>
              <a:rPr lang="en"/>
              <a:t>algorithm</a:t>
            </a:r>
            <a:r>
              <a:rPr lang="en"/>
              <a:t> the the </a:t>
            </a:r>
            <a:r>
              <a:rPr lang="en"/>
              <a:t>initial</a:t>
            </a:r>
            <a:r>
              <a:rPr lang="en"/>
              <a:t> random solution and crossover have a much larger contribution to genetic diversity compared to mutation.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solution set </a:t>
            </a:r>
            <a:r>
              <a:rPr lang="en"/>
              <a:t>matures the main driver of genetic diversity becomes the mutation step.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be advantageous to increase the mutation chance</a:t>
            </a:r>
            <a:r>
              <a:rPr lang="en"/>
              <a:t> as the solution matures to maintain an </a:t>
            </a:r>
            <a:r>
              <a:rPr lang="en"/>
              <a:t>adequate</a:t>
            </a:r>
            <a:r>
              <a:rPr lang="en"/>
              <a:t> level of genetic diversity.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code on Github!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https://github.com/gregnetols/RoutingProblem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3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32200"/>
            <a:ext cx="39999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Solution_list - List of solution objects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 - The node that starts and ends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Routes - Total number of salesmen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- Total population in generation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Distance_Matrix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Functions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Get_best_solution - returns top performing solution in a generation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Remove_weakest_half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Generation_step - performs crossover and mutation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832075"/>
            <a:ext cx="39999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Routes - A list of the routes that constitute the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Score - Total distance traveled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Functions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Score_solution - builds the score of a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Mutate - Performs mutation on one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Valid_solution - Is the solution valid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49500" y="1153275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network data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49500" y="3509250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Initiate random generation of solutions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9500" y="2331263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distance matrix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805263" y="3509250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Crossover on the generation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805275" y="2331275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 children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05275" y="1153275"/>
            <a:ext cx="1502700" cy="9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weakest half from the population</a:t>
            </a:r>
            <a:endParaRPr/>
          </a:p>
        </p:txBody>
      </p:sp>
      <p:cxnSp>
        <p:nvCxnSpPr>
          <p:cNvPr id="73" name="Google Shape;73;p15"/>
          <p:cNvCxnSpPr>
            <a:stCxn id="67" idx="2"/>
            <a:endCxn id="69" idx="0"/>
          </p:cNvCxnSpPr>
          <p:nvPr/>
        </p:nvCxnSpPr>
        <p:spPr>
          <a:xfrm>
            <a:off x="1200850" y="1808175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9" idx="2"/>
            <a:endCxn id="68" idx="0"/>
          </p:cNvCxnSpPr>
          <p:nvPr/>
        </p:nvCxnSpPr>
        <p:spPr>
          <a:xfrm>
            <a:off x="1200850" y="2986163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8" idx="3"/>
            <a:endCxn id="70" idx="1"/>
          </p:cNvCxnSpPr>
          <p:nvPr/>
        </p:nvCxnSpPr>
        <p:spPr>
          <a:xfrm>
            <a:off x="1952200" y="3836700"/>
            <a:ext cx="8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0" idx="0"/>
            <a:endCxn id="71" idx="2"/>
          </p:cNvCxnSpPr>
          <p:nvPr/>
        </p:nvCxnSpPr>
        <p:spPr>
          <a:xfrm rot="10800000">
            <a:off x="3556613" y="298605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1" idx="0"/>
            <a:endCxn id="72" idx="2"/>
          </p:cNvCxnSpPr>
          <p:nvPr/>
        </p:nvCxnSpPr>
        <p:spPr>
          <a:xfrm rot="10800000">
            <a:off x="3556625" y="2059175"/>
            <a:ext cx="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651275" y="1456500"/>
            <a:ext cx="0" cy="22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5641763" y="1278825"/>
            <a:ext cx="1502700" cy="6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best solution and display</a:t>
            </a:r>
            <a:endParaRPr/>
          </a:p>
        </p:txBody>
      </p:sp>
      <p:cxnSp>
        <p:nvCxnSpPr>
          <p:cNvPr id="80" name="Google Shape;80;p15"/>
          <p:cNvCxnSpPr>
            <a:stCxn id="72" idx="3"/>
            <a:endCxn id="79" idx="1"/>
          </p:cNvCxnSpPr>
          <p:nvPr/>
        </p:nvCxnSpPr>
        <p:spPr>
          <a:xfrm>
            <a:off x="4307975" y="1606275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0) 73477 km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88" y="1017725"/>
            <a:ext cx="5655130" cy="4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400)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32282 km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00" y="1017725"/>
            <a:ext cx="51530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800)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29361 km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017725"/>
            <a:ext cx="54943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1200)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28056 km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400" y="1017725"/>
            <a:ext cx="53504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1600)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27998 km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75" y="1017725"/>
            <a:ext cx="55582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Solution - (Population: 2000, Generation: 2000)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26944 km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25" y="1017725"/>
            <a:ext cx="53504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