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913af11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5913af11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913af11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913af11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5913af11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5913af11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913af11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5913af11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5913af11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5913af11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5913af11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5913af11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5913af11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5913af11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5913af11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5913af11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5913af11b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5913af11b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5913af11b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5913af11b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913af11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5913af11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5913af11b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5913af11b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5913af11b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5913af11b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913af11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913af11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913af11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913af11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913af11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5913af11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5913af11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5913af11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913af11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5913af11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913af11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5913af11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5913af11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5913af11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402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 basée sur l’amitiée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Ressemblez vous tous à vos amis ?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/>
          <p:nvPr>
            <p:ph idx="1" type="body"/>
          </p:nvPr>
        </p:nvSpPr>
        <p:spPr>
          <a:xfrm>
            <a:off x="117400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Infomap:</a:t>
            </a:r>
            <a:endParaRPr/>
          </a:p>
        </p:txBody>
      </p:sp>
      <p:sp>
        <p:nvSpPr>
          <p:cNvPr id="393" name="Google Shape;39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154925" y="1970800"/>
            <a:ext cx="5879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2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6" name="Google Shape;3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325" y="1970800"/>
            <a:ext cx="5201350" cy="31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/>
          <p:nvPr/>
        </p:nvSpPr>
        <p:spPr>
          <a:xfrm>
            <a:off x="5654100" y="4204900"/>
            <a:ext cx="1186500" cy="28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des problèmes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154925" y="1970800"/>
            <a:ext cx="5879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Algorithmes de construction des communautés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Exécution et résolution de problème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" y="2305200"/>
            <a:ext cx="3705274" cy="23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/>
          <p:nvPr/>
        </p:nvSpPr>
        <p:spPr>
          <a:xfrm>
            <a:off x="3904550" y="3161200"/>
            <a:ext cx="1149000" cy="4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911" y="2305200"/>
            <a:ext cx="4005964" cy="23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3"/>
          <p:cNvSpPr/>
          <p:nvPr/>
        </p:nvSpPr>
        <p:spPr>
          <a:xfrm>
            <a:off x="2718050" y="3897025"/>
            <a:ext cx="991200" cy="28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des problèmes</a:t>
            </a:r>
            <a:endParaRPr/>
          </a:p>
        </p:txBody>
      </p:sp>
      <p:sp>
        <p:nvSpPr>
          <p:cNvPr id="416" name="Google Shape;416;p24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Algorithmes de construction des communautés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Exécution et résolution de problème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7" name="Google Shape;4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75" y="2244700"/>
            <a:ext cx="4080051" cy="2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00" y="2206625"/>
            <a:ext cx="3984474" cy="24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4"/>
          <p:cNvSpPr/>
          <p:nvPr/>
        </p:nvSpPr>
        <p:spPr>
          <a:xfrm>
            <a:off x="3889550" y="3161200"/>
            <a:ext cx="1149000" cy="4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des problèmes</a:t>
            </a:r>
            <a:endParaRPr/>
          </a:p>
        </p:txBody>
      </p:sp>
      <p:sp>
        <p:nvSpPr>
          <p:cNvPr id="426" name="Google Shape;426;p25"/>
          <p:cNvSpPr txBox="1"/>
          <p:nvPr/>
        </p:nvSpPr>
        <p:spPr>
          <a:xfrm>
            <a:off x="154925" y="1970800"/>
            <a:ext cx="5879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25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Algorithmes de construction des communautés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Exécution et résolution de problème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" y="2092893"/>
            <a:ext cx="3814475" cy="271560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5"/>
          <p:cNvSpPr/>
          <p:nvPr/>
        </p:nvSpPr>
        <p:spPr>
          <a:xfrm>
            <a:off x="3904550" y="3161200"/>
            <a:ext cx="1149000" cy="4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50" y="2120250"/>
            <a:ext cx="4127499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</a:t>
            </a:r>
            <a:r>
              <a:rPr lang="fr"/>
              <a:t>valuation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communautés</a:t>
            </a:r>
            <a:endParaRPr/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162475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Leave-one-out: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00707" y="2067251"/>
            <a:ext cx="2433945" cy="2841949"/>
            <a:chOff x="663882" y="2097276"/>
            <a:chExt cx="2433945" cy="2841949"/>
          </a:xfrm>
        </p:grpSpPr>
        <p:pic>
          <p:nvPicPr>
            <p:cNvPr id="440" name="Google Shape;44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882" y="2097276"/>
              <a:ext cx="2433945" cy="1083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812" y="3785100"/>
              <a:ext cx="1154125" cy="115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26"/>
            <p:cNvSpPr/>
            <p:nvPr/>
          </p:nvSpPr>
          <p:spPr>
            <a:xfrm rot="5400000">
              <a:off x="1659300" y="3295775"/>
              <a:ext cx="4431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6"/>
          <p:cNvGrpSpPr/>
          <p:nvPr/>
        </p:nvGrpSpPr>
        <p:grpSpPr>
          <a:xfrm>
            <a:off x="1919675" y="3724350"/>
            <a:ext cx="854225" cy="728400"/>
            <a:chOff x="2497850" y="3679300"/>
            <a:chExt cx="854225" cy="728400"/>
          </a:xfrm>
        </p:grpSpPr>
        <p:sp>
          <p:nvSpPr>
            <p:cNvPr id="444" name="Google Shape;444;p26"/>
            <p:cNvSpPr/>
            <p:nvPr/>
          </p:nvSpPr>
          <p:spPr>
            <a:xfrm>
              <a:off x="2497850" y="3679300"/>
              <a:ext cx="212700" cy="728400"/>
            </a:xfrm>
            <a:prstGeom prst="rightBrace">
              <a:avLst>
                <a:gd fmla="val 49424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908975" y="3937150"/>
              <a:ext cx="4431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6"/>
          <p:cNvGrpSpPr/>
          <p:nvPr/>
        </p:nvGrpSpPr>
        <p:grpSpPr>
          <a:xfrm>
            <a:off x="2833752" y="3078518"/>
            <a:ext cx="1964039" cy="1521353"/>
            <a:chOff x="2833752" y="3078518"/>
            <a:chExt cx="1964039" cy="1521353"/>
          </a:xfrm>
        </p:grpSpPr>
        <p:grpSp>
          <p:nvGrpSpPr>
            <p:cNvPr id="447" name="Google Shape;447;p26"/>
            <p:cNvGrpSpPr/>
            <p:nvPr/>
          </p:nvGrpSpPr>
          <p:grpSpPr>
            <a:xfrm>
              <a:off x="2833752" y="3078518"/>
              <a:ext cx="1964039" cy="1521353"/>
              <a:chOff x="5199126" y="4073050"/>
              <a:chExt cx="1311020" cy="980127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5771546" y="4446577"/>
                <a:ext cx="7386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49" name="Google Shape;449;p26"/>
              <p:cNvPicPr preferRelativeResize="0"/>
              <p:nvPr/>
            </p:nvPicPr>
            <p:blipFill rotWithShape="1">
              <a:blip r:embed="rId5">
                <a:alphaModFix/>
              </a:blip>
              <a:srcRect b="18558" l="0" r="0" t="13209"/>
              <a:stretch/>
            </p:blipFill>
            <p:spPr>
              <a:xfrm>
                <a:off x="5199126" y="4587081"/>
                <a:ext cx="481200" cy="325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1" name="Google Shape;451;p26"/>
            <p:cNvSpPr/>
            <p:nvPr/>
          </p:nvSpPr>
          <p:spPr>
            <a:xfrm>
              <a:off x="3694300" y="3904550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694300" y="4071975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6"/>
          <p:cNvGrpSpPr/>
          <p:nvPr/>
        </p:nvGrpSpPr>
        <p:grpSpPr>
          <a:xfrm>
            <a:off x="4857650" y="3904550"/>
            <a:ext cx="719075" cy="473100"/>
            <a:chOff x="2497850" y="3815925"/>
            <a:chExt cx="719075" cy="473100"/>
          </a:xfrm>
        </p:grpSpPr>
        <p:sp>
          <p:nvSpPr>
            <p:cNvPr id="454" name="Google Shape;454;p26"/>
            <p:cNvSpPr/>
            <p:nvPr/>
          </p:nvSpPr>
          <p:spPr>
            <a:xfrm>
              <a:off x="2497850" y="3815925"/>
              <a:ext cx="150600" cy="473100"/>
            </a:xfrm>
            <a:prstGeom prst="rightBrace">
              <a:avLst>
                <a:gd fmla="val 49424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773825" y="3946125"/>
              <a:ext cx="4431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6"/>
          <p:cNvSpPr/>
          <p:nvPr/>
        </p:nvSpPr>
        <p:spPr>
          <a:xfrm>
            <a:off x="2297675" y="4640325"/>
            <a:ext cx="32790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26"/>
          <p:cNvGrpSpPr/>
          <p:nvPr/>
        </p:nvGrpSpPr>
        <p:grpSpPr>
          <a:xfrm>
            <a:off x="5636575" y="3814125"/>
            <a:ext cx="1256400" cy="1224300"/>
            <a:chOff x="5636575" y="3814125"/>
            <a:chExt cx="1256400" cy="1224300"/>
          </a:xfrm>
        </p:grpSpPr>
        <p:sp>
          <p:nvSpPr>
            <p:cNvPr id="458" name="Google Shape;458;p26"/>
            <p:cNvSpPr/>
            <p:nvPr/>
          </p:nvSpPr>
          <p:spPr>
            <a:xfrm>
              <a:off x="5636575" y="3814125"/>
              <a:ext cx="1256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6"/>
            <p:cNvGrpSpPr/>
            <p:nvPr/>
          </p:nvGrpSpPr>
          <p:grpSpPr>
            <a:xfrm>
              <a:off x="5718100" y="4039425"/>
              <a:ext cx="1103400" cy="799950"/>
              <a:chOff x="5718100" y="4039425"/>
              <a:chExt cx="1103400" cy="799950"/>
            </a:xfrm>
          </p:grpSpPr>
          <p:sp>
            <p:nvSpPr>
              <p:cNvPr id="460" name="Google Shape;460;p26"/>
              <p:cNvSpPr/>
              <p:nvPr/>
            </p:nvSpPr>
            <p:spPr>
              <a:xfrm>
                <a:off x="5718100" y="4039425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718100" y="4653975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62" name="Google Shape;462;p2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89063" y="4256512"/>
                <a:ext cx="365775" cy="3657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3" name="Google Shape;463;p26"/>
          <p:cNvSpPr txBox="1"/>
          <p:nvPr>
            <p:ph idx="1" type="body"/>
          </p:nvPr>
        </p:nvSpPr>
        <p:spPr>
          <a:xfrm>
            <a:off x="6154850" y="4256550"/>
            <a:ext cx="7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7041075" y="4333050"/>
            <a:ext cx="4431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 txBox="1"/>
          <p:nvPr>
            <p:ph idx="1" type="body"/>
          </p:nvPr>
        </p:nvSpPr>
        <p:spPr>
          <a:xfrm>
            <a:off x="7632275" y="4223625"/>
            <a:ext cx="1159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5300 écoute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2" name="Google Shape;472;p27"/>
          <p:cNvGrpSpPr/>
          <p:nvPr/>
        </p:nvGrpSpPr>
        <p:grpSpPr>
          <a:xfrm>
            <a:off x="200515" y="3342793"/>
            <a:ext cx="1964039" cy="1521353"/>
            <a:chOff x="2833752" y="3078518"/>
            <a:chExt cx="1964039" cy="1521353"/>
          </a:xfrm>
        </p:grpSpPr>
        <p:grpSp>
          <p:nvGrpSpPr>
            <p:cNvPr id="473" name="Google Shape;473;p27"/>
            <p:cNvGrpSpPr/>
            <p:nvPr/>
          </p:nvGrpSpPr>
          <p:grpSpPr>
            <a:xfrm>
              <a:off x="2833752" y="3078518"/>
              <a:ext cx="1964039" cy="1521353"/>
              <a:chOff x="5199126" y="4073050"/>
              <a:chExt cx="1311020" cy="980127"/>
            </a:xfrm>
          </p:grpSpPr>
          <p:sp>
            <p:nvSpPr>
              <p:cNvPr id="474" name="Google Shape;474;p27"/>
              <p:cNvSpPr/>
              <p:nvPr/>
            </p:nvSpPr>
            <p:spPr>
              <a:xfrm>
                <a:off x="5771546" y="4446577"/>
                <a:ext cx="7386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75" name="Google Shape;475;p27"/>
              <p:cNvPicPr preferRelativeResize="0"/>
              <p:nvPr/>
            </p:nvPicPr>
            <p:blipFill rotWithShape="1">
              <a:blip r:embed="rId3">
                <a:alphaModFix/>
              </a:blip>
              <a:srcRect b="18558" l="0" r="0" t="13209"/>
              <a:stretch/>
            </p:blipFill>
            <p:spPr>
              <a:xfrm>
                <a:off x="5199126" y="4587081"/>
                <a:ext cx="481200" cy="325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6" name="Google Shape;476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7" name="Google Shape;477;p27"/>
            <p:cNvSpPr/>
            <p:nvPr/>
          </p:nvSpPr>
          <p:spPr>
            <a:xfrm>
              <a:off x="3694300" y="3904550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694300" y="4071975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9" name="Google Shape;4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62" y="2050575"/>
            <a:ext cx="1154125" cy="115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7"/>
          <p:cNvGrpSpPr/>
          <p:nvPr/>
        </p:nvGrpSpPr>
        <p:grpSpPr>
          <a:xfrm>
            <a:off x="2393550" y="2656162"/>
            <a:ext cx="1829700" cy="497800"/>
            <a:chOff x="2457800" y="2444750"/>
            <a:chExt cx="1829700" cy="497800"/>
          </a:xfrm>
        </p:grpSpPr>
        <p:sp>
          <p:nvSpPr>
            <p:cNvPr id="481" name="Google Shape;481;p27"/>
            <p:cNvSpPr/>
            <p:nvPr/>
          </p:nvSpPr>
          <p:spPr>
            <a:xfrm>
              <a:off x="2457800" y="2521300"/>
              <a:ext cx="18297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2" name="Google Shape;482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65849" y="2444750"/>
              <a:ext cx="497800" cy="49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7"/>
          <p:cNvGrpSpPr/>
          <p:nvPr/>
        </p:nvGrpSpPr>
        <p:grpSpPr>
          <a:xfrm>
            <a:off x="2457800" y="4324200"/>
            <a:ext cx="1829700" cy="497800"/>
            <a:chOff x="2457800" y="4083900"/>
            <a:chExt cx="1829700" cy="497800"/>
          </a:xfrm>
        </p:grpSpPr>
        <p:sp>
          <p:nvSpPr>
            <p:cNvPr id="484" name="Google Shape;484;p27"/>
            <p:cNvSpPr/>
            <p:nvPr/>
          </p:nvSpPr>
          <p:spPr>
            <a:xfrm>
              <a:off x="2457800" y="4226450"/>
              <a:ext cx="18297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5" name="Google Shape;48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65849" y="4083900"/>
              <a:ext cx="497800" cy="49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p27"/>
          <p:cNvSpPr txBox="1"/>
          <p:nvPr>
            <p:ph idx="1" type="body"/>
          </p:nvPr>
        </p:nvSpPr>
        <p:spPr>
          <a:xfrm>
            <a:off x="2361350" y="2050575"/>
            <a:ext cx="2022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d’amis minimum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 txBox="1"/>
          <p:nvPr>
            <p:ph idx="1" type="body"/>
          </p:nvPr>
        </p:nvSpPr>
        <p:spPr>
          <a:xfrm>
            <a:off x="2361350" y="3779500"/>
            <a:ext cx="2158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d’écoute minimum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7"/>
          <p:cNvGrpSpPr/>
          <p:nvPr/>
        </p:nvGrpSpPr>
        <p:grpSpPr>
          <a:xfrm>
            <a:off x="4482725" y="1269675"/>
            <a:ext cx="4197400" cy="3922320"/>
            <a:chOff x="4482725" y="1269675"/>
            <a:chExt cx="4197400" cy="3922320"/>
          </a:xfrm>
        </p:grpSpPr>
        <p:pic>
          <p:nvPicPr>
            <p:cNvPr id="489" name="Google Shape;489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00725" y="1269675"/>
              <a:ext cx="3279400" cy="223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28800" y="3204695"/>
              <a:ext cx="2638009" cy="198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7"/>
            <p:cNvSpPr/>
            <p:nvPr/>
          </p:nvSpPr>
          <p:spPr>
            <a:xfrm>
              <a:off x="4482725" y="2428300"/>
              <a:ext cx="367200" cy="2393700"/>
            </a:xfrm>
            <a:prstGeom prst="rightBrace">
              <a:avLst>
                <a:gd fmla="val 42946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3" name="Google Shape;49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Évaluation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communautés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b="1" lang="fr"/>
              <a:t>Évaluation des communautés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8"/>
          <p:cNvSpPr txBox="1"/>
          <p:nvPr>
            <p:ph idx="1" type="body"/>
          </p:nvPr>
        </p:nvSpPr>
        <p:spPr>
          <a:xfrm>
            <a:off x="162475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Leave-one-out: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55308" y="2215265"/>
            <a:ext cx="2933431" cy="1224300"/>
            <a:chOff x="536885" y="2518372"/>
            <a:chExt cx="2659261" cy="1224300"/>
          </a:xfrm>
        </p:grpSpPr>
        <p:pic>
          <p:nvPicPr>
            <p:cNvPr id="501" name="Google Shape;50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885" y="2850918"/>
              <a:ext cx="1383389" cy="61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8670" y="2518372"/>
              <a:ext cx="937476" cy="122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8"/>
            <p:cNvSpPr/>
            <p:nvPr/>
          </p:nvSpPr>
          <p:spPr>
            <a:xfrm>
              <a:off x="1956713" y="3024175"/>
              <a:ext cx="2655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8"/>
          <p:cNvGrpSpPr/>
          <p:nvPr/>
        </p:nvGrpSpPr>
        <p:grpSpPr>
          <a:xfrm>
            <a:off x="2988750" y="2275320"/>
            <a:ext cx="555575" cy="615717"/>
            <a:chOff x="2497850" y="3679300"/>
            <a:chExt cx="555575" cy="728400"/>
          </a:xfrm>
        </p:grpSpPr>
        <p:sp>
          <p:nvSpPr>
            <p:cNvPr id="505" name="Google Shape;505;p28"/>
            <p:cNvSpPr/>
            <p:nvPr/>
          </p:nvSpPr>
          <p:spPr>
            <a:xfrm>
              <a:off x="2497850" y="3679300"/>
              <a:ext cx="212700" cy="728400"/>
            </a:xfrm>
            <a:prstGeom prst="rightBrace">
              <a:avLst>
                <a:gd fmla="val 49424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781325" y="3937144"/>
              <a:ext cx="2721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8"/>
          <p:cNvGrpSpPr/>
          <p:nvPr/>
        </p:nvGrpSpPr>
        <p:grpSpPr>
          <a:xfrm>
            <a:off x="3599025" y="1598031"/>
            <a:ext cx="1833029" cy="1521353"/>
            <a:chOff x="2964763" y="3078518"/>
            <a:chExt cx="1833029" cy="1521353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2964763" y="3078518"/>
              <a:ext cx="1833029" cy="1521353"/>
              <a:chOff x="5286576" y="4073050"/>
              <a:chExt cx="1223569" cy="980127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5771546" y="4446577"/>
                <a:ext cx="7386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10" name="Google Shape;510;p28"/>
              <p:cNvPicPr preferRelativeResize="0"/>
              <p:nvPr/>
            </p:nvPicPr>
            <p:blipFill rotWithShape="1">
              <a:blip r:embed="rId5">
                <a:alphaModFix/>
              </a:blip>
              <a:srcRect b="18558" l="0" r="0" t="13209"/>
              <a:stretch/>
            </p:blipFill>
            <p:spPr>
              <a:xfrm>
                <a:off x="5286576" y="4555329"/>
                <a:ext cx="450462" cy="3047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1" name="Google Shape;511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2" name="Google Shape;512;p28"/>
            <p:cNvSpPr/>
            <p:nvPr/>
          </p:nvSpPr>
          <p:spPr>
            <a:xfrm>
              <a:off x="3694300" y="3904550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3694300" y="4071975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8"/>
          <p:cNvGrpSpPr/>
          <p:nvPr/>
        </p:nvGrpSpPr>
        <p:grpSpPr>
          <a:xfrm>
            <a:off x="5596025" y="2417938"/>
            <a:ext cx="551738" cy="473100"/>
            <a:chOff x="2497850" y="3815925"/>
            <a:chExt cx="551738" cy="473100"/>
          </a:xfrm>
        </p:grpSpPr>
        <p:sp>
          <p:nvSpPr>
            <p:cNvPr id="515" name="Google Shape;515;p28"/>
            <p:cNvSpPr/>
            <p:nvPr/>
          </p:nvSpPr>
          <p:spPr>
            <a:xfrm>
              <a:off x="2497850" y="3815925"/>
              <a:ext cx="150600" cy="473100"/>
            </a:xfrm>
            <a:prstGeom prst="rightBrace">
              <a:avLst>
                <a:gd fmla="val 49424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696488" y="3946125"/>
              <a:ext cx="3531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8"/>
          <p:cNvSpPr/>
          <p:nvPr/>
        </p:nvSpPr>
        <p:spPr>
          <a:xfrm>
            <a:off x="2868775" y="3119388"/>
            <a:ext cx="32790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8"/>
          <p:cNvGrpSpPr/>
          <p:nvPr/>
        </p:nvGrpSpPr>
        <p:grpSpPr>
          <a:xfrm>
            <a:off x="6293800" y="2321150"/>
            <a:ext cx="1256400" cy="1224300"/>
            <a:chOff x="5636575" y="3814125"/>
            <a:chExt cx="1256400" cy="1224300"/>
          </a:xfrm>
        </p:grpSpPr>
        <p:sp>
          <p:nvSpPr>
            <p:cNvPr id="519" name="Google Shape;519;p28"/>
            <p:cNvSpPr/>
            <p:nvPr/>
          </p:nvSpPr>
          <p:spPr>
            <a:xfrm>
              <a:off x="5636575" y="3814125"/>
              <a:ext cx="1256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28"/>
            <p:cNvGrpSpPr/>
            <p:nvPr/>
          </p:nvGrpSpPr>
          <p:grpSpPr>
            <a:xfrm>
              <a:off x="5718100" y="4039425"/>
              <a:ext cx="1103400" cy="799950"/>
              <a:chOff x="5718100" y="4039425"/>
              <a:chExt cx="1103400" cy="799950"/>
            </a:xfrm>
          </p:grpSpPr>
          <p:sp>
            <p:nvSpPr>
              <p:cNvPr id="521" name="Google Shape;521;p28"/>
              <p:cNvSpPr/>
              <p:nvPr/>
            </p:nvSpPr>
            <p:spPr>
              <a:xfrm>
                <a:off x="5718100" y="4039425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5718100" y="4653975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23" name="Google Shape;523;p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89063" y="4256512"/>
                <a:ext cx="365775" cy="3657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24" name="Google Shape;524;p28"/>
          <p:cNvSpPr txBox="1"/>
          <p:nvPr>
            <p:ph idx="1" type="body"/>
          </p:nvPr>
        </p:nvSpPr>
        <p:spPr>
          <a:xfrm>
            <a:off x="6831100" y="2750463"/>
            <a:ext cx="7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7647500" y="282696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"/>
          <p:cNvSpPr txBox="1"/>
          <p:nvPr>
            <p:ph idx="1" type="body"/>
          </p:nvPr>
        </p:nvSpPr>
        <p:spPr>
          <a:xfrm>
            <a:off x="7989200" y="2730663"/>
            <a:ext cx="1159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2000</a:t>
            </a:r>
            <a:r>
              <a:rPr lang="fr"/>
              <a:t> écoute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 rot="5400000">
            <a:off x="1349175" y="2284075"/>
            <a:ext cx="247800" cy="2835600"/>
          </a:xfrm>
          <a:prstGeom prst="rightBrace">
            <a:avLst>
              <a:gd fmla="val 4848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 rot="5400000">
            <a:off x="4488900" y="2773225"/>
            <a:ext cx="247800" cy="1857300"/>
          </a:xfrm>
          <a:prstGeom prst="rightBrace">
            <a:avLst>
              <a:gd fmla="val 4848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88" y="4056975"/>
            <a:ext cx="659075" cy="6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188" y="4071650"/>
            <a:ext cx="659075" cy="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8"/>
          <p:cNvSpPr txBox="1"/>
          <p:nvPr>
            <p:ph idx="1" type="body"/>
          </p:nvPr>
        </p:nvSpPr>
        <p:spPr>
          <a:xfrm>
            <a:off x="773400" y="4071650"/>
            <a:ext cx="232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ne peut pas regrouper les personnes en communauté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 txBox="1"/>
          <p:nvPr>
            <p:ph idx="1" type="body"/>
          </p:nvPr>
        </p:nvSpPr>
        <p:spPr>
          <a:xfrm>
            <a:off x="4007250" y="3958988"/>
            <a:ext cx="222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communautés ne regroupe pas des gens de goûts musicaux similaires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 rot="5400000">
            <a:off x="7036600" y="2832363"/>
            <a:ext cx="247800" cy="1857300"/>
          </a:xfrm>
          <a:prstGeom prst="rightBrace">
            <a:avLst>
              <a:gd fmla="val 4848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1838" y="4056975"/>
            <a:ext cx="659075" cy="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6890900" y="3882188"/>
            <a:ext cx="22233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RMSE est trop ambitieux. On peut difficilement prédire le nombre d’écoute d’un utilisateur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7" name="Google Shape;53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Évaluation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communautés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9"/>
          <p:cNvGrpSpPr/>
          <p:nvPr/>
        </p:nvGrpSpPr>
        <p:grpSpPr>
          <a:xfrm>
            <a:off x="1773357" y="1697825"/>
            <a:ext cx="2232081" cy="1219350"/>
            <a:chOff x="1773357" y="1697825"/>
            <a:chExt cx="2232081" cy="1219350"/>
          </a:xfrm>
        </p:grpSpPr>
        <p:grpSp>
          <p:nvGrpSpPr>
            <p:cNvPr id="543" name="Google Shape;543;p29"/>
            <p:cNvGrpSpPr/>
            <p:nvPr/>
          </p:nvGrpSpPr>
          <p:grpSpPr>
            <a:xfrm>
              <a:off x="1773357" y="1697825"/>
              <a:ext cx="2232081" cy="1219350"/>
              <a:chOff x="1773357" y="1697825"/>
              <a:chExt cx="2232081" cy="1219350"/>
            </a:xfrm>
          </p:grpSpPr>
          <p:sp>
            <p:nvSpPr>
              <p:cNvPr id="544" name="Google Shape;544;p29"/>
              <p:cNvSpPr/>
              <p:nvPr/>
            </p:nvSpPr>
            <p:spPr>
              <a:xfrm rot="1301918">
                <a:off x="1800554" y="2430842"/>
                <a:ext cx="341606" cy="21275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3663738" y="2217488"/>
                <a:ext cx="341700" cy="212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6" name="Google Shape;546;p29"/>
              <p:cNvGrpSpPr/>
              <p:nvPr/>
            </p:nvGrpSpPr>
            <p:grpSpPr>
              <a:xfrm>
                <a:off x="2207488" y="1697825"/>
                <a:ext cx="1419162" cy="1219350"/>
                <a:chOff x="2207488" y="1697825"/>
                <a:chExt cx="1419162" cy="1219350"/>
              </a:xfrm>
            </p:grpSpPr>
            <p:grpSp>
              <p:nvGrpSpPr>
                <p:cNvPr id="547" name="Google Shape;547;p29"/>
                <p:cNvGrpSpPr/>
                <p:nvPr/>
              </p:nvGrpSpPr>
              <p:grpSpPr>
                <a:xfrm>
                  <a:off x="2207500" y="2345888"/>
                  <a:ext cx="1256400" cy="548100"/>
                  <a:chOff x="6293800" y="2688125"/>
                  <a:chExt cx="1256400" cy="548100"/>
                </a:xfrm>
              </p:grpSpPr>
              <p:sp>
                <p:nvSpPr>
                  <p:cNvPr id="548" name="Google Shape;548;p29"/>
                  <p:cNvSpPr/>
                  <p:nvPr/>
                </p:nvSpPr>
                <p:spPr>
                  <a:xfrm>
                    <a:off x="6293800" y="2688125"/>
                    <a:ext cx="1256400" cy="5481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1F1F1"/>
                  </a:solidFill>
                  <a:ln cap="flat" cmpd="sng" w="9525">
                    <a:solidFill>
                      <a:srgbClr val="1A1A1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549" name="Google Shape;549;p2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6446288" y="2763537"/>
                    <a:ext cx="365775" cy="365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550" name="Google Shape;550;p2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207488" y="1697825"/>
                  <a:ext cx="1231474" cy="548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1" name="Google Shape;551;p29"/>
                <p:cNvSpPr/>
                <p:nvPr/>
              </p:nvSpPr>
              <p:spPr>
                <a:xfrm>
                  <a:off x="3476050" y="1723475"/>
                  <a:ext cx="150600" cy="1193700"/>
                </a:xfrm>
                <a:prstGeom prst="rightBrace">
                  <a:avLst>
                    <a:gd fmla="val 49424" name="adj1"/>
                    <a:gd fmla="val 50000" name="adj2"/>
                  </a:avLst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2" name="Google Shape;552;p29"/>
            <p:cNvSpPr/>
            <p:nvPr/>
          </p:nvSpPr>
          <p:spPr>
            <a:xfrm rot="-1089868">
              <a:off x="1800532" y="2118893"/>
              <a:ext cx="341625" cy="2127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9"/>
          <p:cNvSpPr/>
          <p:nvPr/>
        </p:nvSpPr>
        <p:spPr>
          <a:xfrm rot="10800000">
            <a:off x="3851575" y="3149575"/>
            <a:ext cx="16068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 rot="10800000">
            <a:off x="3866900" y="4189975"/>
            <a:ext cx="1155600" cy="16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 rot="10800000">
            <a:off x="3866975" y="3378800"/>
            <a:ext cx="998700" cy="1550700"/>
          </a:xfrm>
          <a:prstGeom prst="bentArrow">
            <a:avLst>
              <a:gd fmla="val 10526" name="adj1"/>
              <a:gd fmla="val 9584" name="adj2"/>
              <a:gd fmla="val 12779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 sz="1100"/>
              <a:t>Méthodologie et réalisation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 sz="1100"/>
              <a:t>Amélioration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29"/>
          <p:cNvSpPr txBox="1"/>
          <p:nvPr>
            <p:ph type="title"/>
          </p:nvPr>
        </p:nvSpPr>
        <p:spPr>
          <a:xfrm>
            <a:off x="1303800" y="598575"/>
            <a:ext cx="3982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basée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les amis</a:t>
            </a:r>
            <a:endParaRPr/>
          </a:p>
        </p:txBody>
      </p:sp>
      <p:grpSp>
        <p:nvGrpSpPr>
          <p:cNvPr id="558" name="Google Shape;558;p29"/>
          <p:cNvGrpSpPr/>
          <p:nvPr/>
        </p:nvGrpSpPr>
        <p:grpSpPr>
          <a:xfrm>
            <a:off x="77748" y="1597869"/>
            <a:ext cx="1657447" cy="1254856"/>
            <a:chOff x="5286576" y="4073050"/>
            <a:chExt cx="1223569" cy="980127"/>
          </a:xfrm>
        </p:grpSpPr>
        <p:sp>
          <p:nvSpPr>
            <p:cNvPr id="559" name="Google Shape;559;p29"/>
            <p:cNvSpPr/>
            <p:nvPr/>
          </p:nvSpPr>
          <p:spPr>
            <a:xfrm>
              <a:off x="5771546" y="4446577"/>
              <a:ext cx="738600" cy="6066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0" name="Google Shape;560;p29"/>
            <p:cNvPicPr preferRelativeResize="0"/>
            <p:nvPr/>
          </p:nvPicPr>
          <p:blipFill rotWithShape="1">
            <a:blip r:embed="rId5">
              <a:alphaModFix/>
            </a:blip>
            <a:srcRect b="18558" l="0" r="0" t="13209"/>
            <a:stretch/>
          </p:blipFill>
          <p:spPr>
            <a:xfrm>
              <a:off x="5286576" y="4555329"/>
              <a:ext cx="450462" cy="304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78556" y="4073050"/>
              <a:ext cx="324588" cy="32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2" name="Google Shape;5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5250" y="1794612"/>
            <a:ext cx="1154125" cy="11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9"/>
          <p:cNvSpPr txBox="1"/>
          <p:nvPr>
            <p:ph idx="1" type="body"/>
          </p:nvPr>
        </p:nvSpPr>
        <p:spPr>
          <a:xfrm>
            <a:off x="2722650" y="2437100"/>
            <a:ext cx="81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Cosinus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>
            <a:off x="5681363" y="1472417"/>
            <a:ext cx="2165467" cy="1383830"/>
            <a:chOff x="5681363" y="1472417"/>
            <a:chExt cx="2165467" cy="1383830"/>
          </a:xfrm>
        </p:grpSpPr>
        <p:grpSp>
          <p:nvGrpSpPr>
            <p:cNvPr id="565" name="Google Shape;565;p29"/>
            <p:cNvGrpSpPr/>
            <p:nvPr/>
          </p:nvGrpSpPr>
          <p:grpSpPr>
            <a:xfrm>
              <a:off x="6185651" y="1472417"/>
              <a:ext cx="1661179" cy="1383830"/>
              <a:chOff x="2964763" y="3078518"/>
              <a:chExt cx="1894592" cy="1521361"/>
            </a:xfrm>
          </p:grpSpPr>
          <p:grpSp>
            <p:nvGrpSpPr>
              <p:cNvPr id="566" name="Google Shape;566;p29"/>
              <p:cNvGrpSpPr/>
              <p:nvPr/>
            </p:nvGrpSpPr>
            <p:grpSpPr>
              <a:xfrm>
                <a:off x="2964763" y="3078518"/>
                <a:ext cx="1894592" cy="1521361"/>
                <a:chOff x="5286576" y="4073050"/>
                <a:chExt cx="1264663" cy="980132"/>
              </a:xfrm>
            </p:grpSpPr>
            <p:sp>
              <p:nvSpPr>
                <p:cNvPr id="567" name="Google Shape;567;p29"/>
                <p:cNvSpPr/>
                <p:nvPr/>
              </p:nvSpPr>
              <p:spPr>
                <a:xfrm>
                  <a:off x="5737040" y="4446582"/>
                  <a:ext cx="814200" cy="60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568" name="Google Shape;568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8558" l="0" r="0" t="13209"/>
                <a:stretch/>
              </p:blipFill>
              <p:spPr>
                <a:xfrm>
                  <a:off x="5286576" y="4555329"/>
                  <a:ext cx="450462" cy="3047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9" name="Google Shape;569;p2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78556" y="4073050"/>
                  <a:ext cx="324588" cy="32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70" name="Google Shape;570;p29"/>
              <p:cNvSpPr/>
              <p:nvPr/>
            </p:nvSpPr>
            <p:spPr>
              <a:xfrm>
                <a:off x="3694300" y="3904550"/>
                <a:ext cx="1103400" cy="120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9"/>
              <p:cNvSpPr/>
              <p:nvPr/>
            </p:nvSpPr>
            <p:spPr>
              <a:xfrm>
                <a:off x="3694300" y="4071975"/>
                <a:ext cx="1103400" cy="120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29"/>
            <p:cNvSpPr/>
            <p:nvPr/>
          </p:nvSpPr>
          <p:spPr>
            <a:xfrm>
              <a:off x="5681363" y="2265313"/>
              <a:ext cx="3417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9"/>
          <p:cNvGrpSpPr/>
          <p:nvPr/>
        </p:nvGrpSpPr>
        <p:grpSpPr>
          <a:xfrm>
            <a:off x="7955425" y="2207950"/>
            <a:ext cx="799500" cy="1288950"/>
            <a:chOff x="7955425" y="2207950"/>
            <a:chExt cx="799500" cy="1288950"/>
          </a:xfrm>
        </p:grpSpPr>
        <p:sp>
          <p:nvSpPr>
            <p:cNvPr id="574" name="Google Shape;574;p29"/>
            <p:cNvSpPr/>
            <p:nvPr/>
          </p:nvSpPr>
          <p:spPr>
            <a:xfrm>
              <a:off x="7955425" y="2207950"/>
              <a:ext cx="150600" cy="473100"/>
            </a:xfrm>
            <a:prstGeom prst="rightBrace">
              <a:avLst>
                <a:gd fmla="val 49424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 rot="5400000">
              <a:off x="8260375" y="2539150"/>
              <a:ext cx="623400" cy="365700"/>
            </a:xfrm>
            <a:prstGeom prst="bentArrow">
              <a:avLst>
                <a:gd fmla="val 25000" name="adj1"/>
                <a:gd fmla="val 27679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 rot="10800000">
              <a:off x="8176975" y="3131200"/>
              <a:ext cx="536100" cy="365700"/>
            </a:xfrm>
            <a:prstGeom prst="bentArrow">
              <a:avLst>
                <a:gd fmla="val 25000" name="adj1"/>
                <a:gd fmla="val 22391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29"/>
          <p:cNvSpPr/>
          <p:nvPr/>
        </p:nvSpPr>
        <p:spPr>
          <a:xfrm rot="10800000">
            <a:off x="3892775" y="3049825"/>
            <a:ext cx="972900" cy="824700"/>
          </a:xfrm>
          <a:prstGeom prst="bentArrow">
            <a:avLst>
              <a:gd fmla="val 12618" name="adj1"/>
              <a:gd fmla="val 10498" name="adj2"/>
              <a:gd fmla="val 13383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9"/>
          <p:cNvGrpSpPr/>
          <p:nvPr/>
        </p:nvGrpSpPr>
        <p:grpSpPr>
          <a:xfrm>
            <a:off x="2067015" y="3000090"/>
            <a:ext cx="1554252" cy="1008701"/>
            <a:chOff x="2310100" y="3299950"/>
            <a:chExt cx="1658400" cy="1224300"/>
          </a:xfrm>
        </p:grpSpPr>
        <p:sp>
          <p:nvSpPr>
            <p:cNvPr id="579" name="Google Shape;579;p29"/>
            <p:cNvSpPr/>
            <p:nvPr/>
          </p:nvSpPr>
          <p:spPr>
            <a:xfrm>
              <a:off x="2310100" y="3299950"/>
              <a:ext cx="1658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9"/>
            <p:cNvGrpSpPr/>
            <p:nvPr/>
          </p:nvGrpSpPr>
          <p:grpSpPr>
            <a:xfrm>
              <a:off x="2462937" y="3446481"/>
              <a:ext cx="1434199" cy="878665"/>
              <a:chOff x="2793650" y="3525250"/>
              <a:chExt cx="1103400" cy="799950"/>
            </a:xfrm>
          </p:grpSpPr>
          <p:sp>
            <p:nvSpPr>
              <p:cNvPr id="581" name="Google Shape;581;p29"/>
              <p:cNvSpPr/>
              <p:nvPr/>
            </p:nvSpPr>
            <p:spPr>
              <a:xfrm>
                <a:off x="2793650" y="352525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2793650" y="413980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83" name="Google Shape;58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5113" y="3702925"/>
              <a:ext cx="365775" cy="3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4" name="Google Shape;584;p29"/>
          <p:cNvSpPr/>
          <p:nvPr/>
        </p:nvSpPr>
        <p:spPr>
          <a:xfrm rot="10800000">
            <a:off x="1583375" y="347656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 txBox="1"/>
          <p:nvPr>
            <p:ph idx="1" type="body"/>
          </p:nvPr>
        </p:nvSpPr>
        <p:spPr>
          <a:xfrm>
            <a:off x="968375" y="3400100"/>
            <a:ext cx="536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0.58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 txBox="1"/>
          <p:nvPr>
            <p:ph idx="1" type="body"/>
          </p:nvPr>
        </p:nvSpPr>
        <p:spPr>
          <a:xfrm>
            <a:off x="2603225" y="3321588"/>
            <a:ext cx="1106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intersection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29"/>
          <p:cNvGrpSpPr/>
          <p:nvPr/>
        </p:nvGrpSpPr>
        <p:grpSpPr>
          <a:xfrm>
            <a:off x="2073402" y="4091715"/>
            <a:ext cx="1554252" cy="1008701"/>
            <a:chOff x="2310100" y="3299950"/>
            <a:chExt cx="1658400" cy="1224300"/>
          </a:xfrm>
        </p:grpSpPr>
        <p:sp>
          <p:nvSpPr>
            <p:cNvPr id="588" name="Google Shape;588;p29"/>
            <p:cNvSpPr/>
            <p:nvPr/>
          </p:nvSpPr>
          <p:spPr>
            <a:xfrm>
              <a:off x="2310100" y="3299950"/>
              <a:ext cx="1658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9"/>
            <p:cNvGrpSpPr/>
            <p:nvPr/>
          </p:nvGrpSpPr>
          <p:grpSpPr>
            <a:xfrm>
              <a:off x="2462937" y="3446481"/>
              <a:ext cx="1434199" cy="878665"/>
              <a:chOff x="2793650" y="3525250"/>
              <a:chExt cx="1103400" cy="799950"/>
            </a:xfrm>
          </p:grpSpPr>
          <p:sp>
            <p:nvSpPr>
              <p:cNvPr id="590" name="Google Shape;590;p29"/>
              <p:cNvSpPr/>
              <p:nvPr/>
            </p:nvSpPr>
            <p:spPr>
              <a:xfrm>
                <a:off x="2793650" y="352525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2793650" y="413980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92" name="Google Shape;59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5113" y="3702925"/>
              <a:ext cx="365775" cy="3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3" name="Google Shape;593;p29"/>
          <p:cNvSpPr txBox="1"/>
          <p:nvPr>
            <p:ph idx="1" type="body"/>
          </p:nvPr>
        </p:nvSpPr>
        <p:spPr>
          <a:xfrm>
            <a:off x="2624863" y="4366988"/>
            <a:ext cx="1106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intersection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9575" y="4048675"/>
            <a:ext cx="478500" cy="4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9"/>
          <p:cNvSpPr/>
          <p:nvPr/>
        </p:nvSpPr>
        <p:spPr>
          <a:xfrm rot="10800000">
            <a:off x="1595050" y="456621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 txBox="1"/>
          <p:nvPr>
            <p:ph idx="1" type="body"/>
          </p:nvPr>
        </p:nvSpPr>
        <p:spPr>
          <a:xfrm>
            <a:off x="901150" y="4489725"/>
            <a:ext cx="705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0.002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5975" y="3888514"/>
            <a:ext cx="478500" cy="4784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29"/>
          <p:cNvGrpSpPr/>
          <p:nvPr/>
        </p:nvGrpSpPr>
        <p:grpSpPr>
          <a:xfrm>
            <a:off x="5682300" y="2893996"/>
            <a:ext cx="2423873" cy="999290"/>
            <a:chOff x="5682300" y="2893996"/>
            <a:chExt cx="2423873" cy="999290"/>
          </a:xfrm>
        </p:grpSpPr>
        <p:grpSp>
          <p:nvGrpSpPr>
            <p:cNvPr id="599" name="Google Shape;599;p29"/>
            <p:cNvGrpSpPr/>
            <p:nvPr/>
          </p:nvGrpSpPr>
          <p:grpSpPr>
            <a:xfrm>
              <a:off x="5682300" y="2893996"/>
              <a:ext cx="2423873" cy="999290"/>
              <a:chOff x="5638065" y="2893855"/>
              <a:chExt cx="2424600" cy="1398000"/>
            </a:xfrm>
          </p:grpSpPr>
          <p:grpSp>
            <p:nvGrpSpPr>
              <p:cNvPr id="600" name="Google Shape;600;p29"/>
              <p:cNvGrpSpPr/>
              <p:nvPr/>
            </p:nvGrpSpPr>
            <p:grpSpPr>
              <a:xfrm>
                <a:off x="5638065" y="2893855"/>
                <a:ext cx="2424600" cy="1398000"/>
                <a:chOff x="5681365" y="3207355"/>
                <a:chExt cx="2424600" cy="1398000"/>
              </a:xfrm>
            </p:grpSpPr>
            <p:sp>
              <p:nvSpPr>
                <p:cNvPr id="601" name="Google Shape;601;p29"/>
                <p:cNvSpPr/>
                <p:nvPr/>
              </p:nvSpPr>
              <p:spPr>
                <a:xfrm>
                  <a:off x="5681365" y="3207355"/>
                  <a:ext cx="2424600" cy="139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1F1F1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02" name="Google Shape;602;p29"/>
                <p:cNvGrpSpPr/>
                <p:nvPr/>
              </p:nvGrpSpPr>
              <p:grpSpPr>
                <a:xfrm>
                  <a:off x="7140621" y="3350321"/>
                  <a:ext cx="814800" cy="726950"/>
                  <a:chOff x="7140621" y="3350321"/>
                  <a:chExt cx="814800" cy="726950"/>
                </a:xfrm>
              </p:grpSpPr>
              <p:sp>
                <p:nvSpPr>
                  <p:cNvPr id="603" name="Google Shape;603;p29"/>
                  <p:cNvSpPr/>
                  <p:nvPr/>
                </p:nvSpPr>
                <p:spPr>
                  <a:xfrm>
                    <a:off x="7140621" y="335032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29"/>
                  <p:cNvSpPr/>
                  <p:nvPr/>
                </p:nvSpPr>
                <p:spPr>
                  <a:xfrm>
                    <a:off x="7140621" y="347657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29"/>
                  <p:cNvSpPr/>
                  <p:nvPr/>
                </p:nvSpPr>
                <p:spPr>
                  <a:xfrm>
                    <a:off x="7140621" y="360282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29"/>
                  <p:cNvSpPr/>
                  <p:nvPr/>
                </p:nvSpPr>
                <p:spPr>
                  <a:xfrm>
                    <a:off x="7140621" y="372907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Google Shape;607;p29"/>
                  <p:cNvSpPr/>
                  <p:nvPr/>
                </p:nvSpPr>
                <p:spPr>
                  <a:xfrm>
                    <a:off x="7140621" y="385532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Google Shape;608;p29"/>
                  <p:cNvSpPr/>
                  <p:nvPr/>
                </p:nvSpPr>
                <p:spPr>
                  <a:xfrm>
                    <a:off x="7140621" y="3981571"/>
                    <a:ext cx="814800" cy="9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09" name="Google Shape;609;p29"/>
              <p:cNvSpPr/>
              <p:nvPr/>
            </p:nvSpPr>
            <p:spPr>
              <a:xfrm>
                <a:off x="6810525" y="2985825"/>
                <a:ext cx="182100" cy="824700"/>
              </a:xfrm>
              <a:prstGeom prst="leftBrace">
                <a:avLst>
                  <a:gd fmla="val 20583" name="adj1"/>
                  <a:gd fmla="val 52077" name="adj2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5844552" y="3297677"/>
                <a:ext cx="814800" cy="201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11" name="Google Shape;61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5008" y="3529063"/>
              <a:ext cx="342804" cy="3013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29"/>
          <p:cNvSpPr txBox="1"/>
          <p:nvPr>
            <p:ph idx="1" type="body"/>
          </p:nvPr>
        </p:nvSpPr>
        <p:spPr>
          <a:xfrm>
            <a:off x="6177839" y="3496900"/>
            <a:ext cx="1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weighted mean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62" y="2491087"/>
            <a:ext cx="1154125" cy="115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30"/>
          <p:cNvGrpSpPr/>
          <p:nvPr/>
        </p:nvGrpSpPr>
        <p:grpSpPr>
          <a:xfrm>
            <a:off x="2096550" y="2926487"/>
            <a:ext cx="1829700" cy="497800"/>
            <a:chOff x="2457800" y="2444750"/>
            <a:chExt cx="1829700" cy="497800"/>
          </a:xfrm>
        </p:grpSpPr>
        <p:sp>
          <p:nvSpPr>
            <p:cNvPr id="620" name="Google Shape;620;p30"/>
            <p:cNvSpPr/>
            <p:nvPr/>
          </p:nvSpPr>
          <p:spPr>
            <a:xfrm>
              <a:off x="2457800" y="2521300"/>
              <a:ext cx="18297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1" name="Google Shape;62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5849" y="2444750"/>
              <a:ext cx="497800" cy="49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2" name="Google Shape;622;p30"/>
          <p:cNvSpPr txBox="1"/>
          <p:nvPr>
            <p:ph idx="1" type="body"/>
          </p:nvPr>
        </p:nvSpPr>
        <p:spPr>
          <a:xfrm>
            <a:off x="2000100" y="2430175"/>
            <a:ext cx="2022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d’amis minimum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5431800" y="1096275"/>
            <a:ext cx="3542550" cy="4122449"/>
            <a:chOff x="5431800" y="1096275"/>
            <a:chExt cx="3542550" cy="4122449"/>
          </a:xfrm>
        </p:grpSpPr>
        <p:pic>
          <p:nvPicPr>
            <p:cNvPr id="624" name="Google Shape;62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31800" y="1096275"/>
              <a:ext cx="3542550" cy="212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93299" y="3223849"/>
              <a:ext cx="3344499" cy="199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6" name="Google Shape;626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7" name="Google Shape;627;p30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30"/>
          <p:cNvSpPr txBox="1"/>
          <p:nvPr>
            <p:ph type="title"/>
          </p:nvPr>
        </p:nvSpPr>
        <p:spPr>
          <a:xfrm>
            <a:off x="1303800" y="598575"/>
            <a:ext cx="3982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basée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les amis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12" y="1710187"/>
            <a:ext cx="1154125" cy="115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31"/>
          <p:cNvGrpSpPr/>
          <p:nvPr/>
        </p:nvGrpSpPr>
        <p:grpSpPr>
          <a:xfrm>
            <a:off x="2772350" y="2175612"/>
            <a:ext cx="1829700" cy="497800"/>
            <a:chOff x="2457800" y="2444750"/>
            <a:chExt cx="1829700" cy="497800"/>
          </a:xfrm>
        </p:grpSpPr>
        <p:sp>
          <p:nvSpPr>
            <p:cNvPr id="635" name="Google Shape;635;p31"/>
            <p:cNvSpPr/>
            <p:nvPr/>
          </p:nvSpPr>
          <p:spPr>
            <a:xfrm>
              <a:off x="2457800" y="2521300"/>
              <a:ext cx="18297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6" name="Google Shape;63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5849" y="2444750"/>
              <a:ext cx="497800" cy="49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31"/>
          <p:cNvSpPr txBox="1"/>
          <p:nvPr>
            <p:ph idx="1" type="body"/>
          </p:nvPr>
        </p:nvSpPr>
        <p:spPr>
          <a:xfrm>
            <a:off x="2675900" y="1679300"/>
            <a:ext cx="2022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d’amis minimum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1"/>
          <p:cNvSpPr txBox="1"/>
          <p:nvPr>
            <p:ph idx="1" type="body"/>
          </p:nvPr>
        </p:nvSpPr>
        <p:spPr>
          <a:xfrm>
            <a:off x="3049150" y="3223875"/>
            <a:ext cx="1597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réglage des hyper-paramètres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1"/>
          <p:cNvGrpSpPr/>
          <p:nvPr/>
        </p:nvGrpSpPr>
        <p:grpSpPr>
          <a:xfrm>
            <a:off x="120150" y="3457171"/>
            <a:ext cx="4526500" cy="999290"/>
            <a:chOff x="120150" y="3457171"/>
            <a:chExt cx="4526500" cy="999290"/>
          </a:xfrm>
        </p:grpSpPr>
        <p:grpSp>
          <p:nvGrpSpPr>
            <p:cNvPr id="640" name="Google Shape;640;p31"/>
            <p:cNvGrpSpPr/>
            <p:nvPr/>
          </p:nvGrpSpPr>
          <p:grpSpPr>
            <a:xfrm>
              <a:off x="2816950" y="3843650"/>
              <a:ext cx="1829700" cy="497800"/>
              <a:chOff x="2457800" y="4083900"/>
              <a:chExt cx="1829700" cy="497800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2457800" y="4226450"/>
                <a:ext cx="1829700" cy="212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42" name="Google Shape;642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65849" y="4083900"/>
                <a:ext cx="497800" cy="497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31"/>
            <p:cNvGrpSpPr/>
            <p:nvPr/>
          </p:nvGrpSpPr>
          <p:grpSpPr>
            <a:xfrm>
              <a:off x="120150" y="3457171"/>
              <a:ext cx="2423873" cy="999290"/>
              <a:chOff x="120150" y="3457171"/>
              <a:chExt cx="2423873" cy="999290"/>
            </a:xfrm>
          </p:grpSpPr>
          <p:grpSp>
            <p:nvGrpSpPr>
              <p:cNvPr id="644" name="Google Shape;644;p31"/>
              <p:cNvGrpSpPr/>
              <p:nvPr/>
            </p:nvGrpSpPr>
            <p:grpSpPr>
              <a:xfrm>
                <a:off x="120150" y="3457171"/>
                <a:ext cx="2423873" cy="999290"/>
                <a:chOff x="5638065" y="2893855"/>
                <a:chExt cx="2424600" cy="1398000"/>
              </a:xfrm>
            </p:grpSpPr>
            <p:grpSp>
              <p:nvGrpSpPr>
                <p:cNvPr id="645" name="Google Shape;645;p31"/>
                <p:cNvGrpSpPr/>
                <p:nvPr/>
              </p:nvGrpSpPr>
              <p:grpSpPr>
                <a:xfrm>
                  <a:off x="5638065" y="2893855"/>
                  <a:ext cx="2424600" cy="1398000"/>
                  <a:chOff x="5681365" y="3207355"/>
                  <a:chExt cx="2424600" cy="1398000"/>
                </a:xfrm>
              </p:grpSpPr>
              <p:sp>
                <p:nvSpPr>
                  <p:cNvPr id="646" name="Google Shape;646;p31"/>
                  <p:cNvSpPr/>
                  <p:nvPr/>
                </p:nvSpPr>
                <p:spPr>
                  <a:xfrm>
                    <a:off x="5681365" y="3207355"/>
                    <a:ext cx="2424600" cy="13980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1F1F1"/>
                  </a:solidFill>
                  <a:ln cap="flat" cmpd="sng" w="9525">
                    <a:solidFill>
                      <a:srgbClr val="1A1A1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47" name="Google Shape;647;p31"/>
                  <p:cNvGrpSpPr/>
                  <p:nvPr/>
                </p:nvGrpSpPr>
                <p:grpSpPr>
                  <a:xfrm>
                    <a:off x="7140621" y="3350321"/>
                    <a:ext cx="814800" cy="726950"/>
                    <a:chOff x="7140621" y="3350321"/>
                    <a:chExt cx="814800" cy="726950"/>
                  </a:xfrm>
                </p:grpSpPr>
                <p:sp>
                  <p:nvSpPr>
                    <p:cNvPr id="648" name="Google Shape;648;p31"/>
                    <p:cNvSpPr/>
                    <p:nvPr/>
                  </p:nvSpPr>
                  <p:spPr>
                    <a:xfrm>
                      <a:off x="7140621" y="335032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9" name="Google Shape;649;p31"/>
                    <p:cNvSpPr/>
                    <p:nvPr/>
                  </p:nvSpPr>
                  <p:spPr>
                    <a:xfrm>
                      <a:off x="7140621" y="347657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0" name="Google Shape;650;p31"/>
                    <p:cNvSpPr/>
                    <p:nvPr/>
                  </p:nvSpPr>
                  <p:spPr>
                    <a:xfrm>
                      <a:off x="7140621" y="360282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1" name="Google Shape;651;p31"/>
                    <p:cNvSpPr/>
                    <p:nvPr/>
                  </p:nvSpPr>
                  <p:spPr>
                    <a:xfrm>
                      <a:off x="7140621" y="372907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2" name="Google Shape;652;p31"/>
                    <p:cNvSpPr/>
                    <p:nvPr/>
                  </p:nvSpPr>
                  <p:spPr>
                    <a:xfrm>
                      <a:off x="7140621" y="385532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3" name="Google Shape;653;p31"/>
                    <p:cNvSpPr/>
                    <p:nvPr/>
                  </p:nvSpPr>
                  <p:spPr>
                    <a:xfrm>
                      <a:off x="7140621" y="3981571"/>
                      <a:ext cx="814800" cy="95700"/>
                    </a:xfrm>
                    <a:prstGeom prst="roundRect">
                      <a:avLst>
                        <a:gd fmla="val 16667" name="adj"/>
                      </a:avLst>
                    </a:prstGeom>
                    <a:noFill/>
                    <a:ln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654" name="Google Shape;654;p31"/>
                <p:cNvSpPr/>
                <p:nvPr/>
              </p:nvSpPr>
              <p:spPr>
                <a:xfrm>
                  <a:off x="6810525" y="2985825"/>
                  <a:ext cx="182100" cy="824700"/>
                </a:xfrm>
                <a:prstGeom prst="leftBrace">
                  <a:avLst>
                    <a:gd fmla="val 20583" name="adj1"/>
                    <a:gd fmla="val 52077" name="adj2"/>
                  </a:avLst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5844552" y="3297677"/>
                  <a:ext cx="814800" cy="201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656" name="Google Shape;656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2858" y="4092238"/>
                <a:ext cx="342804" cy="3013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57" name="Google Shape;657;p31"/>
          <p:cNvSpPr txBox="1"/>
          <p:nvPr>
            <p:ph idx="1" type="body"/>
          </p:nvPr>
        </p:nvSpPr>
        <p:spPr>
          <a:xfrm>
            <a:off x="615689" y="4060075"/>
            <a:ext cx="1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weighted mean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1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9" name="Google Shape;659;p31"/>
          <p:cNvGrpSpPr/>
          <p:nvPr/>
        </p:nvGrpSpPr>
        <p:grpSpPr>
          <a:xfrm>
            <a:off x="4795075" y="1089775"/>
            <a:ext cx="4381975" cy="4053726"/>
            <a:chOff x="4795075" y="1089775"/>
            <a:chExt cx="4381975" cy="4053726"/>
          </a:xfrm>
        </p:grpSpPr>
        <p:sp>
          <p:nvSpPr>
            <p:cNvPr id="660" name="Google Shape;660;p31"/>
            <p:cNvSpPr/>
            <p:nvPr/>
          </p:nvSpPr>
          <p:spPr>
            <a:xfrm>
              <a:off x="4795075" y="1947750"/>
              <a:ext cx="367200" cy="2393700"/>
            </a:xfrm>
            <a:prstGeom prst="rightBrace">
              <a:avLst>
                <a:gd fmla="val 42946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1" name="Google Shape;66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74525" y="1089775"/>
              <a:ext cx="3602525" cy="2163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74525" y="2979900"/>
              <a:ext cx="3602525" cy="216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3" name="Google Shape;66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4" name="Google Shape;664;p31"/>
          <p:cNvSpPr txBox="1"/>
          <p:nvPr>
            <p:ph type="title"/>
          </p:nvPr>
        </p:nvSpPr>
        <p:spPr>
          <a:xfrm>
            <a:off x="1303800" y="598575"/>
            <a:ext cx="3982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basée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les amis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Sommaire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Exploration des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LastFM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Construction des structures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Construction de c</a:t>
            </a:r>
            <a:r>
              <a:rPr lang="fr"/>
              <a:t>ommunautés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Algorithmes de construction des communautés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</a:t>
            </a:r>
            <a:r>
              <a:rPr lang="fr"/>
              <a:t>communautés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Approche basée sur les amis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Méthodologie et réalisation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Amélioration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Conclusion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/>
          <p:nvPr/>
        </p:nvSpPr>
        <p:spPr>
          <a:xfrm rot="10800000">
            <a:off x="3859575" y="3138575"/>
            <a:ext cx="16068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2"/>
          <p:cNvGrpSpPr/>
          <p:nvPr/>
        </p:nvGrpSpPr>
        <p:grpSpPr>
          <a:xfrm>
            <a:off x="5682300" y="2893996"/>
            <a:ext cx="2423873" cy="999290"/>
            <a:chOff x="5638065" y="2893855"/>
            <a:chExt cx="2424600" cy="1398000"/>
          </a:xfrm>
        </p:grpSpPr>
        <p:grpSp>
          <p:nvGrpSpPr>
            <p:cNvPr id="671" name="Google Shape;671;p32"/>
            <p:cNvGrpSpPr/>
            <p:nvPr/>
          </p:nvGrpSpPr>
          <p:grpSpPr>
            <a:xfrm>
              <a:off x="5638065" y="2893855"/>
              <a:ext cx="2424600" cy="1398000"/>
              <a:chOff x="5681365" y="3207355"/>
              <a:chExt cx="2424600" cy="1398000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5681365" y="3207355"/>
                <a:ext cx="2424600" cy="1398000"/>
              </a:xfrm>
              <a:prstGeom prst="roundRect">
                <a:avLst>
                  <a:gd fmla="val 16667" name="adj"/>
                </a:avLst>
              </a:prstGeom>
              <a:solidFill>
                <a:srgbClr val="F1F1F1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3" name="Google Shape;673;p32"/>
              <p:cNvGrpSpPr/>
              <p:nvPr/>
            </p:nvGrpSpPr>
            <p:grpSpPr>
              <a:xfrm>
                <a:off x="7140621" y="3350321"/>
                <a:ext cx="814800" cy="726950"/>
                <a:chOff x="7140621" y="3350321"/>
                <a:chExt cx="814800" cy="726950"/>
              </a:xfrm>
            </p:grpSpPr>
            <p:sp>
              <p:nvSpPr>
                <p:cNvPr id="674" name="Google Shape;674;p32"/>
                <p:cNvSpPr/>
                <p:nvPr/>
              </p:nvSpPr>
              <p:spPr>
                <a:xfrm>
                  <a:off x="7140621" y="335032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2"/>
                <p:cNvSpPr/>
                <p:nvPr/>
              </p:nvSpPr>
              <p:spPr>
                <a:xfrm>
                  <a:off x="7140621" y="347657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2"/>
                <p:cNvSpPr/>
                <p:nvPr/>
              </p:nvSpPr>
              <p:spPr>
                <a:xfrm>
                  <a:off x="7140621" y="360282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2"/>
                <p:cNvSpPr/>
                <p:nvPr/>
              </p:nvSpPr>
              <p:spPr>
                <a:xfrm>
                  <a:off x="7140621" y="372907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2"/>
                <p:cNvSpPr/>
                <p:nvPr/>
              </p:nvSpPr>
              <p:spPr>
                <a:xfrm>
                  <a:off x="7140621" y="385532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2"/>
                <p:cNvSpPr/>
                <p:nvPr/>
              </p:nvSpPr>
              <p:spPr>
                <a:xfrm>
                  <a:off x="7140621" y="3981571"/>
                  <a:ext cx="814800" cy="9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80" name="Google Shape;680;p32"/>
            <p:cNvSpPr/>
            <p:nvPr/>
          </p:nvSpPr>
          <p:spPr>
            <a:xfrm>
              <a:off x="6810525" y="2985825"/>
              <a:ext cx="182100" cy="824700"/>
            </a:xfrm>
            <a:prstGeom prst="leftBrace">
              <a:avLst>
                <a:gd fmla="val 20583" name="adj1"/>
                <a:gd fmla="val 52077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844552" y="3297677"/>
              <a:ext cx="814800" cy="201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32"/>
          <p:cNvSpPr/>
          <p:nvPr/>
        </p:nvSpPr>
        <p:spPr>
          <a:xfrm rot="10800000">
            <a:off x="3866900" y="4189975"/>
            <a:ext cx="1155600" cy="16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2"/>
          <p:cNvSpPr/>
          <p:nvPr/>
        </p:nvSpPr>
        <p:spPr>
          <a:xfrm rot="10800000">
            <a:off x="3859350" y="3378800"/>
            <a:ext cx="770700" cy="1550700"/>
          </a:xfrm>
          <a:prstGeom prst="bentArrow">
            <a:avLst>
              <a:gd fmla="val 11599" name="adj1"/>
              <a:gd fmla="val 9584" name="adj2"/>
              <a:gd fmla="val 12779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2"/>
          <p:cNvSpPr txBox="1"/>
          <p:nvPr>
            <p:ph type="title"/>
          </p:nvPr>
        </p:nvSpPr>
        <p:spPr>
          <a:xfrm>
            <a:off x="1303800" y="598575"/>
            <a:ext cx="4417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Approche basée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les amis</a:t>
            </a:r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77748" y="1597869"/>
            <a:ext cx="1657447" cy="1254856"/>
            <a:chOff x="5286576" y="4073050"/>
            <a:chExt cx="1223569" cy="980127"/>
          </a:xfrm>
        </p:grpSpPr>
        <p:sp>
          <p:nvSpPr>
            <p:cNvPr id="686" name="Google Shape;686;p32"/>
            <p:cNvSpPr/>
            <p:nvPr/>
          </p:nvSpPr>
          <p:spPr>
            <a:xfrm>
              <a:off x="5771546" y="4446577"/>
              <a:ext cx="738600" cy="6066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7" name="Google Shape;687;p32"/>
            <p:cNvPicPr preferRelativeResize="0"/>
            <p:nvPr/>
          </p:nvPicPr>
          <p:blipFill rotWithShape="1">
            <a:blip r:embed="rId3">
              <a:alphaModFix/>
            </a:blip>
            <a:srcRect b="18558" l="0" r="0" t="13209"/>
            <a:stretch/>
          </p:blipFill>
          <p:spPr>
            <a:xfrm>
              <a:off x="5286576" y="4555329"/>
              <a:ext cx="450462" cy="304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78556" y="4073050"/>
              <a:ext cx="324588" cy="32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9" name="Google Shape;6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462" y="1867437"/>
            <a:ext cx="1154125" cy="115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32"/>
          <p:cNvGrpSpPr/>
          <p:nvPr/>
        </p:nvGrpSpPr>
        <p:grpSpPr>
          <a:xfrm>
            <a:off x="2191000" y="2132913"/>
            <a:ext cx="1256400" cy="548100"/>
            <a:chOff x="6293800" y="2688125"/>
            <a:chExt cx="1256400" cy="548100"/>
          </a:xfrm>
        </p:grpSpPr>
        <p:sp>
          <p:nvSpPr>
            <p:cNvPr id="691" name="Google Shape;691;p32"/>
            <p:cNvSpPr/>
            <p:nvPr/>
          </p:nvSpPr>
          <p:spPr>
            <a:xfrm>
              <a:off x="6293800" y="2688125"/>
              <a:ext cx="1256400" cy="5481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92" name="Google Shape;69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46288" y="2763537"/>
              <a:ext cx="365775" cy="3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3" name="Google Shape;693;p32"/>
          <p:cNvSpPr txBox="1"/>
          <p:nvPr>
            <p:ph idx="1" type="body"/>
          </p:nvPr>
        </p:nvSpPr>
        <p:spPr>
          <a:xfrm>
            <a:off x="2668850" y="2224125"/>
            <a:ext cx="81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Cosinus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1792238" y="230061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3537438" y="230061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32"/>
          <p:cNvGrpSpPr/>
          <p:nvPr/>
        </p:nvGrpSpPr>
        <p:grpSpPr>
          <a:xfrm>
            <a:off x="6185651" y="1472417"/>
            <a:ext cx="1661179" cy="1383830"/>
            <a:chOff x="2964763" y="3078518"/>
            <a:chExt cx="1894592" cy="1521361"/>
          </a:xfrm>
        </p:grpSpPr>
        <p:grpSp>
          <p:nvGrpSpPr>
            <p:cNvPr id="697" name="Google Shape;697;p32"/>
            <p:cNvGrpSpPr/>
            <p:nvPr/>
          </p:nvGrpSpPr>
          <p:grpSpPr>
            <a:xfrm>
              <a:off x="2964763" y="3078518"/>
              <a:ext cx="1894592" cy="1521361"/>
              <a:chOff x="5286576" y="4073050"/>
              <a:chExt cx="1264663" cy="980132"/>
            </a:xfrm>
          </p:grpSpPr>
          <p:sp>
            <p:nvSpPr>
              <p:cNvPr id="698" name="Google Shape;698;p32"/>
              <p:cNvSpPr/>
              <p:nvPr/>
            </p:nvSpPr>
            <p:spPr>
              <a:xfrm>
                <a:off x="5737040" y="4446582"/>
                <a:ext cx="8142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9" name="Google Shape;699;p32"/>
              <p:cNvPicPr preferRelativeResize="0"/>
              <p:nvPr/>
            </p:nvPicPr>
            <p:blipFill rotWithShape="1">
              <a:blip r:embed="rId3">
                <a:alphaModFix/>
              </a:blip>
              <a:srcRect b="18558" l="0" r="0" t="13209"/>
              <a:stretch/>
            </p:blipFill>
            <p:spPr>
              <a:xfrm>
                <a:off x="5286576" y="4555329"/>
                <a:ext cx="450462" cy="3047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Google Shape;700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1" name="Google Shape;701;p32"/>
            <p:cNvSpPr/>
            <p:nvPr/>
          </p:nvSpPr>
          <p:spPr>
            <a:xfrm>
              <a:off x="3694300" y="3904550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3694300" y="4071975"/>
              <a:ext cx="1103400" cy="12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2"/>
          <p:cNvSpPr/>
          <p:nvPr/>
        </p:nvSpPr>
        <p:spPr>
          <a:xfrm>
            <a:off x="5681363" y="226531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7955425" y="2207950"/>
            <a:ext cx="150600" cy="473100"/>
          </a:xfrm>
          <a:prstGeom prst="rightBrace">
            <a:avLst>
              <a:gd fmla="val 49424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2"/>
          <p:cNvSpPr/>
          <p:nvPr/>
        </p:nvSpPr>
        <p:spPr>
          <a:xfrm rot="5400000">
            <a:off x="8245375" y="2554150"/>
            <a:ext cx="653400" cy="365700"/>
          </a:xfrm>
          <a:prstGeom prst="bentArrow">
            <a:avLst>
              <a:gd fmla="val 25000" name="adj1"/>
              <a:gd fmla="val 27679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2"/>
          <p:cNvSpPr/>
          <p:nvPr/>
        </p:nvSpPr>
        <p:spPr>
          <a:xfrm rot="10800000">
            <a:off x="8176975" y="3131200"/>
            <a:ext cx="536100" cy="365700"/>
          </a:xfrm>
          <a:prstGeom prst="bentArrow">
            <a:avLst>
              <a:gd fmla="val 25000" name="adj1"/>
              <a:gd fmla="val 223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2"/>
          <p:cNvSpPr/>
          <p:nvPr/>
        </p:nvSpPr>
        <p:spPr>
          <a:xfrm rot="10800000">
            <a:off x="3879150" y="3049825"/>
            <a:ext cx="750900" cy="824700"/>
          </a:xfrm>
          <a:prstGeom prst="bentArrow">
            <a:avLst>
              <a:gd fmla="val 12618" name="adj1"/>
              <a:gd fmla="val 10498" name="adj2"/>
              <a:gd fmla="val 13383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>
            <a:off x="2073390" y="3042765"/>
            <a:ext cx="1554252" cy="1008701"/>
            <a:chOff x="2310100" y="3299950"/>
            <a:chExt cx="1658400" cy="1224300"/>
          </a:xfrm>
        </p:grpSpPr>
        <p:sp>
          <p:nvSpPr>
            <p:cNvPr id="709" name="Google Shape;709;p32"/>
            <p:cNvSpPr/>
            <p:nvPr/>
          </p:nvSpPr>
          <p:spPr>
            <a:xfrm>
              <a:off x="2310100" y="3299950"/>
              <a:ext cx="1658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462937" y="3446481"/>
              <a:ext cx="1434199" cy="878665"/>
              <a:chOff x="2793650" y="3525250"/>
              <a:chExt cx="1103400" cy="799950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2793650" y="352525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793650" y="413980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13" name="Google Shape;713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95113" y="3702925"/>
              <a:ext cx="365775" cy="3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4" name="Google Shape;714;p32"/>
          <p:cNvSpPr/>
          <p:nvPr/>
        </p:nvSpPr>
        <p:spPr>
          <a:xfrm rot="10800000">
            <a:off x="1583375" y="347656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 txBox="1"/>
          <p:nvPr>
            <p:ph idx="1" type="body"/>
          </p:nvPr>
        </p:nvSpPr>
        <p:spPr>
          <a:xfrm>
            <a:off x="968375" y="3400100"/>
            <a:ext cx="536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0.58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 txBox="1"/>
          <p:nvPr>
            <p:ph idx="1" type="body"/>
          </p:nvPr>
        </p:nvSpPr>
        <p:spPr>
          <a:xfrm>
            <a:off x="2609600" y="3364263"/>
            <a:ext cx="1106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intersection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32"/>
          <p:cNvGrpSpPr/>
          <p:nvPr/>
        </p:nvGrpSpPr>
        <p:grpSpPr>
          <a:xfrm>
            <a:off x="2073402" y="4091715"/>
            <a:ext cx="1554252" cy="1008701"/>
            <a:chOff x="2310100" y="3299950"/>
            <a:chExt cx="1658400" cy="1224300"/>
          </a:xfrm>
        </p:grpSpPr>
        <p:sp>
          <p:nvSpPr>
            <p:cNvPr id="718" name="Google Shape;718;p32"/>
            <p:cNvSpPr/>
            <p:nvPr/>
          </p:nvSpPr>
          <p:spPr>
            <a:xfrm>
              <a:off x="2310100" y="3299950"/>
              <a:ext cx="1658400" cy="1224300"/>
            </a:xfrm>
            <a:prstGeom prst="roundRect">
              <a:avLst>
                <a:gd fmla="val 16667" name="adj"/>
              </a:avLst>
            </a:prstGeom>
            <a:solidFill>
              <a:srgbClr val="F1F1F1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32"/>
            <p:cNvGrpSpPr/>
            <p:nvPr/>
          </p:nvGrpSpPr>
          <p:grpSpPr>
            <a:xfrm>
              <a:off x="2462937" y="3446481"/>
              <a:ext cx="1434199" cy="878665"/>
              <a:chOff x="2793650" y="3525250"/>
              <a:chExt cx="1103400" cy="799950"/>
            </a:xfrm>
          </p:grpSpPr>
          <p:sp>
            <p:nvSpPr>
              <p:cNvPr id="720" name="Google Shape;720;p32"/>
              <p:cNvSpPr/>
              <p:nvPr/>
            </p:nvSpPr>
            <p:spPr>
              <a:xfrm>
                <a:off x="2793650" y="352525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793650" y="4139800"/>
                <a:ext cx="1103400" cy="185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22" name="Google Shape;72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95113" y="3702925"/>
              <a:ext cx="365775" cy="36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3" name="Google Shape;723;p32"/>
          <p:cNvSpPr txBox="1"/>
          <p:nvPr>
            <p:ph idx="1" type="body"/>
          </p:nvPr>
        </p:nvSpPr>
        <p:spPr>
          <a:xfrm>
            <a:off x="2624863" y="4366988"/>
            <a:ext cx="1106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intersection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9575" y="4048675"/>
            <a:ext cx="478500" cy="4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2"/>
          <p:cNvSpPr/>
          <p:nvPr/>
        </p:nvSpPr>
        <p:spPr>
          <a:xfrm rot="10800000">
            <a:off x="1595050" y="4566213"/>
            <a:ext cx="3417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 txBox="1"/>
          <p:nvPr>
            <p:ph idx="1" type="body"/>
          </p:nvPr>
        </p:nvSpPr>
        <p:spPr>
          <a:xfrm>
            <a:off x="901150" y="4489725"/>
            <a:ext cx="705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0.002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2"/>
          <p:cNvGrpSpPr/>
          <p:nvPr/>
        </p:nvGrpSpPr>
        <p:grpSpPr>
          <a:xfrm>
            <a:off x="77750" y="3399338"/>
            <a:ext cx="898375" cy="1456800"/>
            <a:chOff x="77750" y="3399338"/>
            <a:chExt cx="898375" cy="1456800"/>
          </a:xfrm>
        </p:grpSpPr>
        <p:sp>
          <p:nvSpPr>
            <p:cNvPr id="728" name="Google Shape;728;p32"/>
            <p:cNvSpPr/>
            <p:nvPr/>
          </p:nvSpPr>
          <p:spPr>
            <a:xfrm>
              <a:off x="720825" y="3399338"/>
              <a:ext cx="255300" cy="1456800"/>
            </a:xfrm>
            <a:prstGeom prst="leftBrace">
              <a:avLst>
                <a:gd fmla="val 52947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9" name="Google Shape;729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750" y="3869313"/>
              <a:ext cx="551124" cy="551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0" name="Google Shape;73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5975" y="3888514"/>
            <a:ext cx="478500" cy="47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5008" y="3529063"/>
            <a:ext cx="342804" cy="30136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2"/>
          <p:cNvSpPr txBox="1"/>
          <p:nvPr>
            <p:ph idx="1" type="body"/>
          </p:nvPr>
        </p:nvSpPr>
        <p:spPr>
          <a:xfrm>
            <a:off x="6177839" y="3496900"/>
            <a:ext cx="1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weighted mean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4" name="Google Shape;734;p32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 sz="1100"/>
              <a:t>Méthodologie et réalisation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 sz="1100"/>
              <a:t>Amélioration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33"/>
          <p:cNvSpPr txBox="1"/>
          <p:nvPr>
            <p:ph type="title"/>
          </p:nvPr>
        </p:nvSpPr>
        <p:spPr>
          <a:xfrm>
            <a:off x="1303800" y="598575"/>
            <a:ext cx="3194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741" name="Google Shape;741;p33"/>
          <p:cNvSpPr txBox="1"/>
          <p:nvPr>
            <p:ph idx="4294967295" type="subTitle"/>
          </p:nvPr>
        </p:nvSpPr>
        <p:spPr>
          <a:xfrm>
            <a:off x="891575" y="1749125"/>
            <a:ext cx="63618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prédire les écoutes grâces aux amis: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Il faut pondérer les prédictions en fonction de notre ressemblance à nos amis (tous nos amis n‘écoutent pas la même chose que nous, seulement certains)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Il est trop </a:t>
            </a:r>
            <a:r>
              <a:rPr lang="fr"/>
              <a:t>ambitieux</a:t>
            </a:r>
            <a:r>
              <a:rPr lang="fr"/>
              <a:t> d’essayer de prédire les nombres d’écoutes avec cette méthodologie, mais prédire quel artiste est </a:t>
            </a:r>
            <a:r>
              <a:rPr lang="fr"/>
              <a:t>susceptible</a:t>
            </a:r>
            <a:r>
              <a:rPr lang="fr"/>
              <a:t> de plaire à une personne est possible</a:t>
            </a:r>
            <a:endParaRPr/>
          </a:p>
        </p:txBody>
      </p:sp>
      <p:sp>
        <p:nvSpPr>
          <p:cNvPr id="742" name="Google Shape;74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Base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Base de donnée: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71" y="1990046"/>
            <a:ext cx="1473275" cy="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800" y="3247675"/>
            <a:ext cx="517425" cy="5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175" y="4024700"/>
            <a:ext cx="628675" cy="6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/>
          <p:nvPr/>
        </p:nvSpPr>
        <p:spPr>
          <a:xfrm>
            <a:off x="4730525" y="3427475"/>
            <a:ext cx="4560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15"/>
          <p:cNvGrpSpPr/>
          <p:nvPr/>
        </p:nvGrpSpPr>
        <p:grpSpPr>
          <a:xfrm>
            <a:off x="4039700" y="3348900"/>
            <a:ext cx="2470446" cy="1704277"/>
            <a:chOff x="4039700" y="3348900"/>
            <a:chExt cx="2470446" cy="1704277"/>
          </a:xfrm>
        </p:grpSpPr>
        <p:sp>
          <p:nvSpPr>
            <p:cNvPr id="298" name="Google Shape;298;p15"/>
            <p:cNvSpPr/>
            <p:nvPr/>
          </p:nvSpPr>
          <p:spPr>
            <a:xfrm>
              <a:off x="4039700" y="3348900"/>
              <a:ext cx="248100" cy="1304400"/>
            </a:xfrm>
            <a:prstGeom prst="rightBrace">
              <a:avLst>
                <a:gd fmla="val 48427" name="adj1"/>
                <a:gd fmla="val 5000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 rot="1390430">
              <a:off x="4730572" y="4205302"/>
              <a:ext cx="455883" cy="15792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5199126" y="4073050"/>
              <a:ext cx="1311020" cy="980127"/>
              <a:chOff x="5199126" y="4073050"/>
              <a:chExt cx="1311020" cy="980127"/>
            </a:xfrm>
          </p:grpSpPr>
          <p:sp>
            <p:nvSpPr>
              <p:cNvPr id="301" name="Google Shape;301;p15"/>
              <p:cNvSpPr/>
              <p:nvPr/>
            </p:nvSpPr>
            <p:spPr>
              <a:xfrm>
                <a:off x="5771546" y="4446577"/>
                <a:ext cx="7386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02" name="Google Shape;302;p15"/>
              <p:cNvPicPr preferRelativeResize="0"/>
              <p:nvPr/>
            </p:nvPicPr>
            <p:blipFill rotWithShape="1">
              <a:blip r:embed="rId6">
                <a:alphaModFix/>
              </a:blip>
              <a:srcRect b="18558" l="0" r="0" t="13209"/>
              <a:stretch/>
            </p:blipFill>
            <p:spPr>
              <a:xfrm>
                <a:off x="5199126" y="4587081"/>
                <a:ext cx="481200" cy="325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4" name="Google Shape;3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4214" y="3178524"/>
            <a:ext cx="1473275" cy="655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UcPeriod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LastFM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U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Construction des structures de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/>
              <a:t>Évaluation des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1303800" y="3316750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1900 utilisateurs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1303800" y="4123038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18 000 artistes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1303800" y="1990050"/>
            <a:ext cx="7030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Matrice d’adjacence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Base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UcPeriod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LastFM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UcPeriod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Construction des structures de données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/>
              <a:t>Évaluation des communautés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6" name="Google Shape;316;p16"/>
          <p:cNvGrpSpPr/>
          <p:nvPr/>
        </p:nvGrpSpPr>
        <p:grpSpPr>
          <a:xfrm>
            <a:off x="3658264" y="1773531"/>
            <a:ext cx="3685381" cy="996996"/>
            <a:chOff x="3658264" y="1773531"/>
            <a:chExt cx="3685381" cy="996996"/>
          </a:xfrm>
        </p:grpSpPr>
        <p:grpSp>
          <p:nvGrpSpPr>
            <p:cNvPr id="317" name="Google Shape;317;p16"/>
            <p:cNvGrpSpPr/>
            <p:nvPr/>
          </p:nvGrpSpPr>
          <p:grpSpPr>
            <a:xfrm>
              <a:off x="6032626" y="1773531"/>
              <a:ext cx="1311020" cy="996996"/>
              <a:chOff x="4328126" y="1773531"/>
              <a:chExt cx="1311020" cy="996996"/>
            </a:xfrm>
          </p:grpSpPr>
          <p:grpSp>
            <p:nvGrpSpPr>
              <p:cNvPr id="318" name="Google Shape;318;p16"/>
              <p:cNvGrpSpPr/>
              <p:nvPr/>
            </p:nvGrpSpPr>
            <p:grpSpPr>
              <a:xfrm>
                <a:off x="4328126" y="2163927"/>
                <a:ext cx="1311020" cy="606600"/>
                <a:chOff x="5199126" y="4446577"/>
                <a:chExt cx="1311020" cy="606600"/>
              </a:xfrm>
            </p:grpSpPr>
            <p:sp>
              <p:nvSpPr>
                <p:cNvPr id="319" name="Google Shape;319;p16"/>
                <p:cNvSpPr/>
                <p:nvPr/>
              </p:nvSpPr>
              <p:spPr>
                <a:xfrm>
                  <a:off x="5771546" y="4446577"/>
                  <a:ext cx="738600" cy="606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320" name="Google Shape;320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8558" l="0" r="0" t="13209"/>
                <a:stretch/>
              </p:blipFill>
              <p:spPr>
                <a:xfrm>
                  <a:off x="5199126" y="4587081"/>
                  <a:ext cx="481200" cy="3255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21" name="Google Shape;321;p16"/>
              <p:cNvPicPr preferRelativeResize="0"/>
              <p:nvPr/>
            </p:nvPicPr>
            <p:blipFill rotWithShape="1">
              <a:blip r:embed="rId3">
                <a:alphaModFix/>
              </a:blip>
              <a:srcRect b="18558" l="0" r="0" t="13209"/>
              <a:stretch/>
            </p:blipFill>
            <p:spPr>
              <a:xfrm>
                <a:off x="5029251" y="1773531"/>
                <a:ext cx="481200" cy="3255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2" name="Google Shape;32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8264" y="1944161"/>
              <a:ext cx="1473275" cy="655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16"/>
            <p:cNvSpPr/>
            <p:nvPr/>
          </p:nvSpPr>
          <p:spPr>
            <a:xfrm>
              <a:off x="5354088" y="2193125"/>
              <a:ext cx="456000" cy="15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6"/>
          <p:cNvGrpSpPr/>
          <p:nvPr/>
        </p:nvGrpSpPr>
        <p:grpSpPr>
          <a:xfrm>
            <a:off x="1335600" y="3446400"/>
            <a:ext cx="4386121" cy="3037675"/>
            <a:chOff x="1335600" y="3446400"/>
            <a:chExt cx="4386121" cy="3037675"/>
          </a:xfrm>
        </p:grpSpPr>
        <p:grpSp>
          <p:nvGrpSpPr>
            <p:cNvPr id="325" name="Google Shape;325;p16"/>
            <p:cNvGrpSpPr/>
            <p:nvPr/>
          </p:nvGrpSpPr>
          <p:grpSpPr>
            <a:xfrm>
              <a:off x="4410701" y="3446400"/>
              <a:ext cx="1311020" cy="980127"/>
              <a:chOff x="5199126" y="4073050"/>
              <a:chExt cx="1311020" cy="980127"/>
            </a:xfrm>
          </p:grpSpPr>
          <p:sp>
            <p:nvSpPr>
              <p:cNvPr id="326" name="Google Shape;326;p16"/>
              <p:cNvSpPr/>
              <p:nvPr/>
            </p:nvSpPr>
            <p:spPr>
              <a:xfrm>
                <a:off x="5771546" y="4446577"/>
                <a:ext cx="738600" cy="6066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27" name="Google Shape;327;p16"/>
              <p:cNvPicPr preferRelativeResize="0"/>
              <p:nvPr/>
            </p:nvPicPr>
            <p:blipFill rotWithShape="1">
              <a:blip r:embed="rId3">
                <a:alphaModFix/>
              </a:blip>
              <a:srcRect b="18558" l="0" r="0" t="13209"/>
              <a:stretch/>
            </p:blipFill>
            <p:spPr>
              <a:xfrm>
                <a:off x="5199126" y="4587081"/>
                <a:ext cx="481200" cy="325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Google Shape;328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78556" y="4073050"/>
                <a:ext cx="324588" cy="32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" name="Google Shape;329;p16"/>
            <p:cNvSpPr txBox="1"/>
            <p:nvPr/>
          </p:nvSpPr>
          <p:spPr>
            <a:xfrm>
              <a:off x="1335600" y="3484075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Nunito"/>
                <a:buChar char="●"/>
              </a:pPr>
              <a:r>
                <a:rPr lang="fr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Matrice user-item</a:t>
              </a:r>
              <a:endParaRPr/>
            </a:p>
          </p:txBody>
        </p:sp>
      </p:grpSp>
      <p:sp>
        <p:nvSpPr>
          <p:cNvPr id="330" name="Google Shape;33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417775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</a:t>
            </a:r>
            <a:r>
              <a:rPr lang="fr"/>
              <a:t>lgorithme</a:t>
            </a:r>
            <a:r>
              <a:rPr lang="fr"/>
              <a:t> de </a:t>
            </a:r>
            <a:r>
              <a:rPr lang="fr"/>
              <a:t>Girvan–Newman: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“Les arêtes ayant une grande </a:t>
            </a:r>
            <a:r>
              <a:rPr b="1" lang="fr"/>
              <a:t>centralité d’intermédiarité</a:t>
            </a:r>
            <a:r>
              <a:rPr lang="fr"/>
              <a:t> ont tendance à connecter les différents clusters”</a:t>
            </a:r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9" y="2681169"/>
            <a:ext cx="3903250" cy="23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4407150" y="2874325"/>
            <a:ext cx="4618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 calcule tout les plus courts chemins reliant chaque point</a:t>
            </a:r>
            <a:endParaRPr/>
          </a:p>
        </p:txBody>
      </p:sp>
      <p:sp>
        <p:nvSpPr>
          <p:cNvPr id="339" name="Google Shape;339;p17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4407150" y="3544125"/>
            <a:ext cx="43635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centralité d’intermédiarité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d’une arête =&gt; “combien de ces chemins passe par cette arête</a:t>
            </a:r>
            <a:endParaRPr/>
          </a:p>
        </p:txBody>
      </p:sp>
      <p:sp>
        <p:nvSpPr>
          <p:cNvPr id="341" name="Google Shape;34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117400" y="1597875"/>
            <a:ext cx="70305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de Girvan–Newman: </a:t>
            </a:r>
            <a:endParaRPr/>
          </a:p>
        </p:txBody>
      </p:sp>
      <p:sp>
        <p:nvSpPr>
          <p:cNvPr id="347" name="Google Shape;34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117400" y="2091200"/>
            <a:ext cx="587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➔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1900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x 1900 = 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3 610 000 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plus courts chemins à calculer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➔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A* ou 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Dijkstra &gt; polynomial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25" y="2416450"/>
            <a:ext cx="4582499" cy="27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117400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de Louvain:</a:t>
            </a:r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57325" y="3007000"/>
            <a:ext cx="587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➔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Optimisation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la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modularité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➔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Algorithme Glouton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59" name="Google Shape;359;p19"/>
          <p:cNvGrpSpPr/>
          <p:nvPr/>
        </p:nvGrpSpPr>
        <p:grpSpPr>
          <a:xfrm>
            <a:off x="2987151" y="2503925"/>
            <a:ext cx="6100899" cy="1320037"/>
            <a:chOff x="2949601" y="2108350"/>
            <a:chExt cx="6100899" cy="1320037"/>
          </a:xfrm>
        </p:grpSpPr>
        <p:sp>
          <p:nvSpPr>
            <p:cNvPr id="360" name="Google Shape;360;p19"/>
            <p:cNvSpPr/>
            <p:nvPr/>
          </p:nvSpPr>
          <p:spPr>
            <a:xfrm>
              <a:off x="6727850" y="2108350"/>
              <a:ext cx="383100" cy="1320000"/>
            </a:xfrm>
            <a:prstGeom prst="rightBrace">
              <a:avLst>
                <a:gd fmla="val 50391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2949601" y="2108362"/>
              <a:ext cx="6100899" cy="1320025"/>
              <a:chOff x="2979626" y="1762962"/>
              <a:chExt cx="6100899" cy="1320025"/>
            </a:xfrm>
          </p:grpSpPr>
          <p:pic>
            <p:nvPicPr>
              <p:cNvPr id="362" name="Google Shape;362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79626" y="1762962"/>
                <a:ext cx="3823296" cy="1320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19"/>
              <p:cNvSpPr txBox="1"/>
              <p:nvPr/>
            </p:nvSpPr>
            <p:spPr>
              <a:xfrm>
                <a:off x="7186025" y="2063713"/>
                <a:ext cx="1894500" cy="7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rPr>
                  <a:t>Densité d’arête à </a:t>
                </a:r>
                <a:r>
                  <a:rPr lang="fr" sz="1300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rPr>
                  <a:t>l'intérieur</a:t>
                </a:r>
                <a:r>
                  <a:rPr lang="fr" sz="1300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rPr>
                  <a:t> des communautés</a:t>
                </a:r>
                <a:endParaRPr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sp>
        <p:nvSpPr>
          <p:cNvPr id="364" name="Google Shape;364;p19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75" y="2063425"/>
            <a:ext cx="4559151" cy="27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117400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de Louvain:</a:t>
            </a:r>
            <a:endParaRPr/>
          </a:p>
        </p:txBody>
      </p:sp>
      <p:sp>
        <p:nvSpPr>
          <p:cNvPr id="372" name="Google Shape;37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73" name="Google Shape;373;p20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117400" y="1597875"/>
            <a:ext cx="70305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Algorithme Infomap:</a:t>
            </a:r>
            <a:endParaRPr/>
          </a:p>
        </p:txBody>
      </p:sp>
      <p:sp>
        <p:nvSpPr>
          <p:cNvPr id="380" name="Google Shape;38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communautés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154925" y="1970800"/>
            <a:ext cx="5879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➔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Optimisation de la “map 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équation</a:t>
            </a: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” =&gt; méthode assez récente (2016)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6097100" y="24600"/>
            <a:ext cx="3051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Exploration des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Construction de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b="1" lang="fr"/>
              <a:t>Algorithmes de construction des communautés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fr"/>
              <a:t>Exécution et résolution de problème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Évaluation des communautés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Approche basée sur les amis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UcPeriod"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3" name="Google Shape;383;p21"/>
          <p:cNvGrpSpPr/>
          <p:nvPr/>
        </p:nvGrpSpPr>
        <p:grpSpPr>
          <a:xfrm>
            <a:off x="352900" y="2808300"/>
            <a:ext cx="8477350" cy="878400"/>
            <a:chOff x="352900" y="2808300"/>
            <a:chExt cx="8477350" cy="878400"/>
          </a:xfrm>
        </p:grpSpPr>
        <p:sp>
          <p:nvSpPr>
            <p:cNvPr id="384" name="Google Shape;384;p21"/>
            <p:cNvSpPr txBox="1"/>
            <p:nvPr/>
          </p:nvSpPr>
          <p:spPr>
            <a:xfrm>
              <a:off x="352900" y="2808300"/>
              <a:ext cx="3000000" cy="8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“trouver la </a:t>
              </a:r>
              <a:r>
                <a:rPr lang="fr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meilleur compression pour décrire les mouvements aléatoire d’un agent entre les noeuds d’un réseau”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5" name="Google Shape;385;p21"/>
            <p:cNvSpPr txBox="1"/>
            <p:nvPr/>
          </p:nvSpPr>
          <p:spPr>
            <a:xfrm>
              <a:off x="5340950" y="3002675"/>
              <a:ext cx="3489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trouver les meilleures communautés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4024113" y="2949575"/>
              <a:ext cx="645600" cy="5520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