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5143500" type="screen16x9"/>
  <p:notesSz cx="6858000" cy="9144000"/>
  <p:embeddedFontLst>
    <p:embeddedFont>
      <p:font typeface="Anaheim" pitchFamily="2" charset="77"/>
      <p:regular r:id="rId13"/>
      <p:bold r:id="rId14"/>
    </p:embeddedFont>
    <p:embeddedFont>
      <p:font typeface="Bebas Neue" panose="020B0606020202050201" pitchFamily="34" charset="77"/>
      <p:regular r:id="rId15"/>
    </p:embeddedFont>
    <p:embeddedFont>
      <p:font typeface="Comfortaa" pitchFamily="2" charset="0"/>
      <p:regular r:id="rId16"/>
      <p:bold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Nunito Light" panose="020F0302020204030204" pitchFamily="34" charset="0"/>
      <p:regular r:id="rId20"/>
      <p: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  <p:embeddedFont>
      <p:font typeface="Source Code Pro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FF0E65-75A1-4917-BFD0-775C2563D1C9}">
  <a:tblStyle styleId="{3EFF0E65-75A1-4917-BFD0-775C2563D1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8A5C89-7078-4CF2-8289-D6153E5A87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71"/>
  </p:normalViewPr>
  <p:slideViewPr>
    <p:cSldViewPr snapToGrid="0">
      <p:cViewPr varScale="1">
        <p:scale>
          <a:sx n="162" d="100"/>
          <a:sy n="162" d="100"/>
        </p:scale>
        <p:origin x="20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F4EDCF8F-DF05-5C73-4BD9-3CE515CE4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>
            <a:extLst>
              <a:ext uri="{FF2B5EF4-FFF2-40B4-BE49-F238E27FC236}">
                <a16:creationId xmlns:a16="http://schemas.microsoft.com/office/drawing/2014/main" id="{641F20B1-61E4-44E9-A7F0-447BED82B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>
            <a:extLst>
              <a:ext uri="{FF2B5EF4-FFF2-40B4-BE49-F238E27FC236}">
                <a16:creationId xmlns:a16="http://schemas.microsoft.com/office/drawing/2014/main" id="{C7B5485D-28AF-1309-E5DB-F0FC008CB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3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D205B3B5-6C39-4FA4-9E52-08AB5D517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C1F71769-9E52-C40F-4137-3CFA53FB3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>
            <a:extLst>
              <a:ext uri="{FF2B5EF4-FFF2-40B4-BE49-F238E27FC236}">
                <a16:creationId xmlns:a16="http://schemas.microsoft.com/office/drawing/2014/main" id="{041361FA-A4DD-475A-2CB1-08F23FCCC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48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A500533C-3F78-5313-2567-E20081CA0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>
            <a:extLst>
              <a:ext uri="{FF2B5EF4-FFF2-40B4-BE49-F238E27FC236}">
                <a16:creationId xmlns:a16="http://schemas.microsoft.com/office/drawing/2014/main" id="{267CA75D-5DBB-0133-56D8-E50CB2D80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>
            <a:extLst>
              <a:ext uri="{FF2B5EF4-FFF2-40B4-BE49-F238E27FC236}">
                <a16:creationId xmlns:a16="http://schemas.microsoft.com/office/drawing/2014/main" id="{E32BC992-8B5E-0928-BD24-277841BFC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20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26A24C6A-AB09-292B-9672-5CDB9A3F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5D390DF8-2EC8-5473-A8FD-316117BBC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5DD3416E-B971-6301-13BF-DCE0C13E5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18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88EE9895-06C9-72CB-7BFA-1C584F1F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E8BE5BE4-E386-B27B-2062-FD091901D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EE821E02-7BB2-34E2-6C06-899D4BFDD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3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9966D9CA-587B-20E3-66EA-671F77563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E19377EF-956A-F7C0-2061-543F0844B3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D2BFDAE6-9360-FD3B-A9EB-2B856243D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67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9FF6CDC3-9888-54E6-ADDA-0A9AD13A8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6588D8E9-88E9-D524-41A0-EA59944DA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A18AC978-E0C2-D98E-D381-C136645C1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6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D20B5470-7283-D5A6-A03A-E521860A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>
            <a:extLst>
              <a:ext uri="{FF2B5EF4-FFF2-40B4-BE49-F238E27FC236}">
                <a16:creationId xmlns:a16="http://schemas.microsoft.com/office/drawing/2014/main" id="{4D05B2BB-21F0-C7B6-58EE-01E49F2FC6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>
            <a:extLst>
              <a:ext uri="{FF2B5EF4-FFF2-40B4-BE49-F238E27FC236}">
                <a16:creationId xmlns:a16="http://schemas.microsoft.com/office/drawing/2014/main" id="{4F1EDE3D-399A-35EB-70FE-070265F13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88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365D3755-8DCF-04F4-C6B2-6D1C5352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>
            <a:extLst>
              <a:ext uri="{FF2B5EF4-FFF2-40B4-BE49-F238E27FC236}">
                <a16:creationId xmlns:a16="http://schemas.microsoft.com/office/drawing/2014/main" id="{BEC88599-8454-50A3-103D-BCD177429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>
            <a:extLst>
              <a:ext uri="{FF2B5EF4-FFF2-40B4-BE49-F238E27FC236}">
                <a16:creationId xmlns:a16="http://schemas.microsoft.com/office/drawing/2014/main" id="{85C4BA8D-2012-8677-CCB0-CCC44462C6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0D2E7-A75B-0C6E-321E-AF6D249E4A8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58080"/>
            <a:ext cx="7635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 SHARING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8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952067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</a:t>
            </a:r>
            <a:br>
              <a:rPr lang="en-CA" dirty="0"/>
            </a:br>
            <a:r>
              <a:rPr lang="en-CA" dirty="0"/>
              <a:t>mini project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952067" y="3297650"/>
            <a:ext cx="3849784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r>
              <a:rPr lang="en-CA" sz="1400" dirty="0"/>
              <a:t>&lt; </a:t>
            </a:r>
            <a:r>
              <a:rPr lang="en-CA" dirty="0"/>
              <a:t>Methodology in detail</a:t>
            </a:r>
            <a:r>
              <a:rPr lang="en-CA" sz="1400" dirty="0"/>
              <a:t>&gt;</a:t>
            </a:r>
            <a:endParaRPr lang="en-CA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lang="en-CA"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2D17D076-132D-FD42-B679-30611335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>
            <a:extLst>
              <a:ext uri="{FF2B5EF4-FFF2-40B4-BE49-F238E27FC236}">
                <a16:creationId xmlns:a16="http://schemas.microsoft.com/office/drawing/2014/main" id="{AE97BA00-4DFB-550E-6AFF-8BEB61D63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8. To go further</a:t>
            </a:r>
          </a:p>
        </p:txBody>
      </p:sp>
      <p:sp>
        <p:nvSpPr>
          <p:cNvPr id="455" name="Google Shape;455;p37">
            <a:extLst>
              <a:ext uri="{FF2B5EF4-FFF2-40B4-BE49-F238E27FC236}">
                <a16:creationId xmlns:a16="http://schemas.microsoft.com/office/drawing/2014/main" id="{22DED783-4039-7987-6F27-21213AB69D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CA" dirty="0"/>
              <a:t>A</a:t>
            </a:r>
          </a:p>
        </p:txBody>
      </p:sp>
      <p:grpSp>
        <p:nvGrpSpPr>
          <p:cNvPr id="456" name="Google Shape;456;p37">
            <a:extLst>
              <a:ext uri="{FF2B5EF4-FFF2-40B4-BE49-F238E27FC236}">
                <a16:creationId xmlns:a16="http://schemas.microsoft.com/office/drawing/2014/main" id="{27E3B9C8-813A-009A-FC68-BBE07968FBE1}"/>
              </a:ext>
            </a:extLst>
          </p:cNvPr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>
              <a:extLst>
                <a:ext uri="{FF2B5EF4-FFF2-40B4-BE49-F238E27FC236}">
                  <a16:creationId xmlns:a16="http://schemas.microsoft.com/office/drawing/2014/main" id="{1AB3F7BC-7C47-C0A8-4CA9-63556C7A82DC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58" name="Google Shape;458;p37">
              <a:extLst>
                <a:ext uri="{FF2B5EF4-FFF2-40B4-BE49-F238E27FC236}">
                  <a16:creationId xmlns:a16="http://schemas.microsoft.com/office/drawing/2014/main" id="{FF36A704-7BE1-390B-0D39-C8634F56D3E7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59" name="Google Shape;459;p37">
              <a:extLst>
                <a:ext uri="{FF2B5EF4-FFF2-40B4-BE49-F238E27FC236}">
                  <a16:creationId xmlns:a16="http://schemas.microsoft.com/office/drawing/2014/main" id="{4530C169-4D34-1BD5-24B3-248D16100D7E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0" name="Google Shape;460;p37">
              <a:extLst>
                <a:ext uri="{FF2B5EF4-FFF2-40B4-BE49-F238E27FC236}">
                  <a16:creationId xmlns:a16="http://schemas.microsoft.com/office/drawing/2014/main" id="{5C0798B3-A28A-760D-6EE3-70207BC8AB7D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1" name="Google Shape;461;p37">
              <a:extLst>
                <a:ext uri="{FF2B5EF4-FFF2-40B4-BE49-F238E27FC236}">
                  <a16:creationId xmlns:a16="http://schemas.microsoft.com/office/drawing/2014/main" id="{424B709C-6495-A216-CD99-54D840246F96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2" name="Google Shape;462;p37">
              <a:extLst>
                <a:ext uri="{FF2B5EF4-FFF2-40B4-BE49-F238E27FC236}">
                  <a16:creationId xmlns:a16="http://schemas.microsoft.com/office/drawing/2014/main" id="{EAF5E509-0B55-7E25-A98D-D6826961AC2C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3" name="Google Shape;463;p37">
              <a:extLst>
                <a:ext uri="{FF2B5EF4-FFF2-40B4-BE49-F238E27FC236}">
                  <a16:creationId xmlns:a16="http://schemas.microsoft.com/office/drawing/2014/main" id="{36B24007-EB40-A610-3690-E3292A85C4BA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4" name="Google Shape;464;p37">
              <a:extLst>
                <a:ext uri="{FF2B5EF4-FFF2-40B4-BE49-F238E27FC236}">
                  <a16:creationId xmlns:a16="http://schemas.microsoft.com/office/drawing/2014/main" id="{4866C8E5-2757-0C6F-1C60-2CE8E3B0D1CA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5" name="Google Shape;465;p37">
              <a:extLst>
                <a:ext uri="{FF2B5EF4-FFF2-40B4-BE49-F238E27FC236}">
                  <a16:creationId xmlns:a16="http://schemas.microsoft.com/office/drawing/2014/main" id="{2E552BEF-B540-7B48-476B-AA02CA40CCD1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6" name="Google Shape;466;p37">
              <a:extLst>
                <a:ext uri="{FF2B5EF4-FFF2-40B4-BE49-F238E27FC236}">
                  <a16:creationId xmlns:a16="http://schemas.microsoft.com/office/drawing/2014/main" id="{D8936C44-32F8-4B10-5131-1858B9DF6DA2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7" name="Google Shape;467;p37">
              <a:extLst>
                <a:ext uri="{FF2B5EF4-FFF2-40B4-BE49-F238E27FC236}">
                  <a16:creationId xmlns:a16="http://schemas.microsoft.com/office/drawing/2014/main" id="{83D5D59C-0B85-DAA3-F844-0412680AF4BC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8" name="Google Shape;468;p37">
              <a:extLst>
                <a:ext uri="{FF2B5EF4-FFF2-40B4-BE49-F238E27FC236}">
                  <a16:creationId xmlns:a16="http://schemas.microsoft.com/office/drawing/2014/main" id="{7F90AB3A-AB3B-AB28-03C2-E4FB57B1BBBC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9" name="Google Shape;469;p37">
              <a:extLst>
                <a:ext uri="{FF2B5EF4-FFF2-40B4-BE49-F238E27FC236}">
                  <a16:creationId xmlns:a16="http://schemas.microsoft.com/office/drawing/2014/main" id="{0CA53AF5-724C-F0B5-D810-24D66C5C074D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0" name="Google Shape;470;p37">
              <a:extLst>
                <a:ext uri="{FF2B5EF4-FFF2-40B4-BE49-F238E27FC236}">
                  <a16:creationId xmlns:a16="http://schemas.microsoft.com/office/drawing/2014/main" id="{DD4C70A5-425A-1A14-9DFF-7D0B4D7D8260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1" name="Google Shape;471;p37">
              <a:extLst>
                <a:ext uri="{FF2B5EF4-FFF2-40B4-BE49-F238E27FC236}">
                  <a16:creationId xmlns:a16="http://schemas.microsoft.com/office/drawing/2014/main" id="{FFF5CA2F-A2E1-3CB7-C14D-8828D7EE1E32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2" name="Google Shape;472;p37">
              <a:extLst>
                <a:ext uri="{FF2B5EF4-FFF2-40B4-BE49-F238E27FC236}">
                  <a16:creationId xmlns:a16="http://schemas.microsoft.com/office/drawing/2014/main" id="{EBF78636-6402-E618-1FD0-218A933BA6DB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3" name="Google Shape;473;p37">
              <a:extLst>
                <a:ext uri="{FF2B5EF4-FFF2-40B4-BE49-F238E27FC236}">
                  <a16:creationId xmlns:a16="http://schemas.microsoft.com/office/drawing/2014/main" id="{4DF321A9-082F-7BF7-D8E7-F044759A2A9F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4" name="Google Shape;474;p37">
              <a:extLst>
                <a:ext uri="{FF2B5EF4-FFF2-40B4-BE49-F238E27FC236}">
                  <a16:creationId xmlns:a16="http://schemas.microsoft.com/office/drawing/2014/main" id="{558D73F0-9EB9-4CDC-DE76-26E071A75F97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5" name="Google Shape;475;p37">
              <a:extLst>
                <a:ext uri="{FF2B5EF4-FFF2-40B4-BE49-F238E27FC236}">
                  <a16:creationId xmlns:a16="http://schemas.microsoft.com/office/drawing/2014/main" id="{86749462-1B88-C636-9D66-C9277CFD33BE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6" name="Google Shape;476;p37">
              <a:extLst>
                <a:ext uri="{FF2B5EF4-FFF2-40B4-BE49-F238E27FC236}">
                  <a16:creationId xmlns:a16="http://schemas.microsoft.com/office/drawing/2014/main" id="{959E17CF-FEE0-0ADE-516E-6B80C4822664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7" name="Google Shape;477;p37">
              <a:extLst>
                <a:ext uri="{FF2B5EF4-FFF2-40B4-BE49-F238E27FC236}">
                  <a16:creationId xmlns:a16="http://schemas.microsoft.com/office/drawing/2014/main" id="{27C4A8F6-9CF9-024B-9D91-3AEE9A301BFD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8" name="Google Shape;478;p37">
              <a:extLst>
                <a:ext uri="{FF2B5EF4-FFF2-40B4-BE49-F238E27FC236}">
                  <a16:creationId xmlns:a16="http://schemas.microsoft.com/office/drawing/2014/main" id="{0EF71C4E-20FC-8B7A-EBEA-F859FB200D0B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9" name="Google Shape;479;p37">
              <a:extLst>
                <a:ext uri="{FF2B5EF4-FFF2-40B4-BE49-F238E27FC236}">
                  <a16:creationId xmlns:a16="http://schemas.microsoft.com/office/drawing/2014/main" id="{78CBEF7A-54DC-A6A9-8828-E44DE6D4C0B1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0" name="Google Shape;480;p37">
              <a:extLst>
                <a:ext uri="{FF2B5EF4-FFF2-40B4-BE49-F238E27FC236}">
                  <a16:creationId xmlns:a16="http://schemas.microsoft.com/office/drawing/2014/main" id="{8E23575C-18B6-303F-B741-32C80A67FA5E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1" name="Google Shape;481;p37">
              <a:extLst>
                <a:ext uri="{FF2B5EF4-FFF2-40B4-BE49-F238E27FC236}">
                  <a16:creationId xmlns:a16="http://schemas.microsoft.com/office/drawing/2014/main" id="{54A58972-0BFC-D960-3909-68E11CA8451D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2" name="Google Shape;482;p37">
              <a:extLst>
                <a:ext uri="{FF2B5EF4-FFF2-40B4-BE49-F238E27FC236}">
                  <a16:creationId xmlns:a16="http://schemas.microsoft.com/office/drawing/2014/main" id="{DD7726AA-5819-6F3A-05EF-3D1951565440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3" name="Google Shape;483;p37">
              <a:extLst>
                <a:ext uri="{FF2B5EF4-FFF2-40B4-BE49-F238E27FC236}">
                  <a16:creationId xmlns:a16="http://schemas.microsoft.com/office/drawing/2014/main" id="{21E037D3-1B8C-69EE-80C6-B318159A9354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4" name="Google Shape;484;p37">
              <a:extLst>
                <a:ext uri="{FF2B5EF4-FFF2-40B4-BE49-F238E27FC236}">
                  <a16:creationId xmlns:a16="http://schemas.microsoft.com/office/drawing/2014/main" id="{3D11BBF4-B25D-926E-0DB5-E01EDC3DA073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5" name="Google Shape;485;p37">
              <a:extLst>
                <a:ext uri="{FF2B5EF4-FFF2-40B4-BE49-F238E27FC236}">
                  <a16:creationId xmlns:a16="http://schemas.microsoft.com/office/drawing/2014/main" id="{EC113ECD-A5D1-8866-75FE-9FE0D8BF86BF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6" name="Google Shape;486;p37">
              <a:extLst>
                <a:ext uri="{FF2B5EF4-FFF2-40B4-BE49-F238E27FC236}">
                  <a16:creationId xmlns:a16="http://schemas.microsoft.com/office/drawing/2014/main" id="{36D8440D-ADA9-CB22-6748-0EBA2278C2E0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7" name="Google Shape;487;p37">
              <a:extLst>
                <a:ext uri="{FF2B5EF4-FFF2-40B4-BE49-F238E27FC236}">
                  <a16:creationId xmlns:a16="http://schemas.microsoft.com/office/drawing/2014/main" id="{54726F22-353F-216D-DCAC-AACDC7676F66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8" name="Google Shape;488;p37">
              <a:extLst>
                <a:ext uri="{FF2B5EF4-FFF2-40B4-BE49-F238E27FC236}">
                  <a16:creationId xmlns:a16="http://schemas.microsoft.com/office/drawing/2014/main" id="{65DE3C50-E14A-1B82-CE15-C0DB6A77CD7B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9" name="Google Shape;489;p37">
              <a:extLst>
                <a:ext uri="{FF2B5EF4-FFF2-40B4-BE49-F238E27FC236}">
                  <a16:creationId xmlns:a16="http://schemas.microsoft.com/office/drawing/2014/main" id="{F70BEC9E-3D76-A3AF-1744-C1FE25953448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90" name="Google Shape;490;p37">
              <a:extLst>
                <a:ext uri="{FF2B5EF4-FFF2-40B4-BE49-F238E27FC236}">
                  <a16:creationId xmlns:a16="http://schemas.microsoft.com/office/drawing/2014/main" id="{C8F4C631-0259-17BC-E109-EA20E945BE03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91" name="Google Shape;491;p37">
              <a:extLst>
                <a:ext uri="{FF2B5EF4-FFF2-40B4-BE49-F238E27FC236}">
                  <a16:creationId xmlns:a16="http://schemas.microsoft.com/office/drawing/2014/main" id="{C577DD16-265E-5022-D9BB-4A22F4DB4263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</p:grpSp>
      <p:sp>
        <p:nvSpPr>
          <p:cNvPr id="492" name="Google Shape;492;p37">
            <a:extLst>
              <a:ext uri="{FF2B5EF4-FFF2-40B4-BE49-F238E27FC236}">
                <a16:creationId xmlns:a16="http://schemas.microsoft.com/office/drawing/2014/main" id="{FAAF7E19-EC01-D26A-D0EA-3BC04170742D}"/>
              </a:ext>
            </a:extLst>
          </p:cNvPr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707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>
          <a:extLst>
            <a:ext uri="{FF2B5EF4-FFF2-40B4-BE49-F238E27FC236}">
              <a16:creationId xmlns:a16="http://schemas.microsoft.com/office/drawing/2014/main" id="{C335FC76-0B3D-5ABB-EB79-A69903C6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>
            <a:extLst>
              <a:ext uri="{FF2B5EF4-FFF2-40B4-BE49-F238E27FC236}">
                <a16:creationId xmlns:a16="http://schemas.microsoft.com/office/drawing/2014/main" id="{E9FAC2D9-7EF6-AF47-F019-7A879F745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3" name="Google Shape;313;p33">
            <a:extLst>
              <a:ext uri="{FF2B5EF4-FFF2-40B4-BE49-F238E27FC236}">
                <a16:creationId xmlns:a16="http://schemas.microsoft.com/office/drawing/2014/main" id="{D3FAC484-56EA-B848-3F3F-4589273ED3D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2847474" y="1470525"/>
            <a:ext cx="3834126" cy="3133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Problematic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Data collection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Cleaning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Descriptive analysis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Modelling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Conclusions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Communication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To go further</a:t>
            </a:r>
          </a:p>
        </p:txBody>
      </p:sp>
      <p:grpSp>
        <p:nvGrpSpPr>
          <p:cNvPr id="316" name="Google Shape;316;p33">
            <a:extLst>
              <a:ext uri="{FF2B5EF4-FFF2-40B4-BE49-F238E27FC236}">
                <a16:creationId xmlns:a16="http://schemas.microsoft.com/office/drawing/2014/main" id="{4464944B-EEC3-85C8-A7BD-B348136E4D24}"/>
              </a:ext>
            </a:extLst>
          </p:cNvPr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>
              <a:extLst>
                <a:ext uri="{FF2B5EF4-FFF2-40B4-BE49-F238E27FC236}">
                  <a16:creationId xmlns:a16="http://schemas.microsoft.com/office/drawing/2014/main" id="{0FE40103-50A5-CC19-32E8-A89FD745C834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18" name="Google Shape;318;p33">
              <a:extLst>
                <a:ext uri="{FF2B5EF4-FFF2-40B4-BE49-F238E27FC236}">
                  <a16:creationId xmlns:a16="http://schemas.microsoft.com/office/drawing/2014/main" id="{08F83DB4-DFA0-8185-C923-B10832552190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19" name="Google Shape;319;p33">
              <a:extLst>
                <a:ext uri="{FF2B5EF4-FFF2-40B4-BE49-F238E27FC236}">
                  <a16:creationId xmlns:a16="http://schemas.microsoft.com/office/drawing/2014/main" id="{C764D48E-59C4-2382-3CD5-CF541D9E60D8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0" name="Google Shape;320;p33">
              <a:extLst>
                <a:ext uri="{FF2B5EF4-FFF2-40B4-BE49-F238E27FC236}">
                  <a16:creationId xmlns:a16="http://schemas.microsoft.com/office/drawing/2014/main" id="{AC4F6C0F-A737-F3E8-59E3-C3092F2C7339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1" name="Google Shape;321;p33">
              <a:extLst>
                <a:ext uri="{FF2B5EF4-FFF2-40B4-BE49-F238E27FC236}">
                  <a16:creationId xmlns:a16="http://schemas.microsoft.com/office/drawing/2014/main" id="{9BCF3FF0-EFB6-542E-156F-C2D13A72044B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2" name="Google Shape;322;p33">
              <a:extLst>
                <a:ext uri="{FF2B5EF4-FFF2-40B4-BE49-F238E27FC236}">
                  <a16:creationId xmlns:a16="http://schemas.microsoft.com/office/drawing/2014/main" id="{7D07AB7F-E6AC-FE90-4CFE-321D24A602AD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3" name="Google Shape;323;p33">
              <a:extLst>
                <a:ext uri="{FF2B5EF4-FFF2-40B4-BE49-F238E27FC236}">
                  <a16:creationId xmlns:a16="http://schemas.microsoft.com/office/drawing/2014/main" id="{ACCF0BA7-E45E-B609-F1B2-6FFE67A3B158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4" name="Google Shape;324;p33">
              <a:extLst>
                <a:ext uri="{FF2B5EF4-FFF2-40B4-BE49-F238E27FC236}">
                  <a16:creationId xmlns:a16="http://schemas.microsoft.com/office/drawing/2014/main" id="{42DFD4FB-4091-24B3-242F-C740A8DD68A1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5" name="Google Shape;325;p33">
              <a:extLst>
                <a:ext uri="{FF2B5EF4-FFF2-40B4-BE49-F238E27FC236}">
                  <a16:creationId xmlns:a16="http://schemas.microsoft.com/office/drawing/2014/main" id="{AFF08FBD-E041-12A7-F9EF-26BE1696BA65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6" name="Google Shape;326;p33">
              <a:extLst>
                <a:ext uri="{FF2B5EF4-FFF2-40B4-BE49-F238E27FC236}">
                  <a16:creationId xmlns:a16="http://schemas.microsoft.com/office/drawing/2014/main" id="{8199A9AB-17FC-6E70-72DB-85D0E46D5DA2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7" name="Google Shape;327;p33">
              <a:extLst>
                <a:ext uri="{FF2B5EF4-FFF2-40B4-BE49-F238E27FC236}">
                  <a16:creationId xmlns:a16="http://schemas.microsoft.com/office/drawing/2014/main" id="{48C2117E-65D1-1326-25A4-67433419015C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8" name="Google Shape;328;p33">
              <a:extLst>
                <a:ext uri="{FF2B5EF4-FFF2-40B4-BE49-F238E27FC236}">
                  <a16:creationId xmlns:a16="http://schemas.microsoft.com/office/drawing/2014/main" id="{3350F93A-7D5A-5AE0-46EA-7ECD1F10E9EF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29" name="Google Shape;329;p33">
              <a:extLst>
                <a:ext uri="{FF2B5EF4-FFF2-40B4-BE49-F238E27FC236}">
                  <a16:creationId xmlns:a16="http://schemas.microsoft.com/office/drawing/2014/main" id="{3083C5BA-766C-132A-82F1-1A7249F3DD1A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0" name="Google Shape;330;p33">
              <a:extLst>
                <a:ext uri="{FF2B5EF4-FFF2-40B4-BE49-F238E27FC236}">
                  <a16:creationId xmlns:a16="http://schemas.microsoft.com/office/drawing/2014/main" id="{1F227232-5856-3C0F-BD20-A57788AB2B18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1" name="Google Shape;331;p33">
              <a:extLst>
                <a:ext uri="{FF2B5EF4-FFF2-40B4-BE49-F238E27FC236}">
                  <a16:creationId xmlns:a16="http://schemas.microsoft.com/office/drawing/2014/main" id="{E2743B58-A95E-6821-143D-2D93854E5750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2" name="Google Shape;332;p33">
              <a:extLst>
                <a:ext uri="{FF2B5EF4-FFF2-40B4-BE49-F238E27FC236}">
                  <a16:creationId xmlns:a16="http://schemas.microsoft.com/office/drawing/2014/main" id="{D190F0B5-56E6-4FD9-F97D-9C3086713009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3" name="Google Shape;333;p33">
              <a:extLst>
                <a:ext uri="{FF2B5EF4-FFF2-40B4-BE49-F238E27FC236}">
                  <a16:creationId xmlns:a16="http://schemas.microsoft.com/office/drawing/2014/main" id="{EC3A78EF-CD9D-18FE-5DE3-2EE765D8DA1A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4" name="Google Shape;334;p33">
              <a:extLst>
                <a:ext uri="{FF2B5EF4-FFF2-40B4-BE49-F238E27FC236}">
                  <a16:creationId xmlns:a16="http://schemas.microsoft.com/office/drawing/2014/main" id="{A698DBC7-29ED-96BC-EB63-82E8E3F25048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5" name="Google Shape;335;p33">
              <a:extLst>
                <a:ext uri="{FF2B5EF4-FFF2-40B4-BE49-F238E27FC236}">
                  <a16:creationId xmlns:a16="http://schemas.microsoft.com/office/drawing/2014/main" id="{D23A5439-16D7-0E1D-FF82-EC083F6F3EFD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6" name="Google Shape;336;p33">
              <a:extLst>
                <a:ext uri="{FF2B5EF4-FFF2-40B4-BE49-F238E27FC236}">
                  <a16:creationId xmlns:a16="http://schemas.microsoft.com/office/drawing/2014/main" id="{5B0E7BED-FB5F-E85D-3583-0107E2C5923B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7" name="Google Shape;337;p33">
              <a:extLst>
                <a:ext uri="{FF2B5EF4-FFF2-40B4-BE49-F238E27FC236}">
                  <a16:creationId xmlns:a16="http://schemas.microsoft.com/office/drawing/2014/main" id="{FD4AC161-7C4F-1743-AC9B-F0148D0AE323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8" name="Google Shape;338;p33">
              <a:extLst>
                <a:ext uri="{FF2B5EF4-FFF2-40B4-BE49-F238E27FC236}">
                  <a16:creationId xmlns:a16="http://schemas.microsoft.com/office/drawing/2014/main" id="{2FAF5FEC-CD7B-5751-07AB-60363BC980E1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39" name="Google Shape;339;p33">
              <a:extLst>
                <a:ext uri="{FF2B5EF4-FFF2-40B4-BE49-F238E27FC236}">
                  <a16:creationId xmlns:a16="http://schemas.microsoft.com/office/drawing/2014/main" id="{6DF36F2A-0998-B526-5027-398F3177145C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0" name="Google Shape;340;p33">
              <a:extLst>
                <a:ext uri="{FF2B5EF4-FFF2-40B4-BE49-F238E27FC236}">
                  <a16:creationId xmlns:a16="http://schemas.microsoft.com/office/drawing/2014/main" id="{F9DAD1A1-422F-950B-A767-F0D40ABBB01B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1" name="Google Shape;341;p33">
              <a:extLst>
                <a:ext uri="{FF2B5EF4-FFF2-40B4-BE49-F238E27FC236}">
                  <a16:creationId xmlns:a16="http://schemas.microsoft.com/office/drawing/2014/main" id="{88AF7BDE-7EF5-BE4D-C66D-9B583C258C11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2" name="Google Shape;342;p33">
              <a:extLst>
                <a:ext uri="{FF2B5EF4-FFF2-40B4-BE49-F238E27FC236}">
                  <a16:creationId xmlns:a16="http://schemas.microsoft.com/office/drawing/2014/main" id="{084E3A94-4FCC-3D0A-4A84-C49D18B14B46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3" name="Google Shape;343;p33">
              <a:extLst>
                <a:ext uri="{FF2B5EF4-FFF2-40B4-BE49-F238E27FC236}">
                  <a16:creationId xmlns:a16="http://schemas.microsoft.com/office/drawing/2014/main" id="{DCA216D9-A995-8C92-9CD4-AB1D1D0025A2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4" name="Google Shape;344;p33">
              <a:extLst>
                <a:ext uri="{FF2B5EF4-FFF2-40B4-BE49-F238E27FC236}">
                  <a16:creationId xmlns:a16="http://schemas.microsoft.com/office/drawing/2014/main" id="{89BE5AFB-A494-3450-EE6B-C26BF0DF50FF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5" name="Google Shape;345;p33">
              <a:extLst>
                <a:ext uri="{FF2B5EF4-FFF2-40B4-BE49-F238E27FC236}">
                  <a16:creationId xmlns:a16="http://schemas.microsoft.com/office/drawing/2014/main" id="{BD750533-FA61-A777-E0AD-BF77DADFC759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6" name="Google Shape;346;p33">
              <a:extLst>
                <a:ext uri="{FF2B5EF4-FFF2-40B4-BE49-F238E27FC236}">
                  <a16:creationId xmlns:a16="http://schemas.microsoft.com/office/drawing/2014/main" id="{8CF0C0F6-F8DE-51FB-683C-71DFB77AA427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347" name="Google Shape;347;p33">
              <a:extLst>
                <a:ext uri="{FF2B5EF4-FFF2-40B4-BE49-F238E27FC236}">
                  <a16:creationId xmlns:a16="http://schemas.microsoft.com/office/drawing/2014/main" id="{618C7B00-07B9-33CF-E5E8-9B59F36194C5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45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CC681567-5AA4-F3C9-6B90-EF2454371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>
            <a:extLst>
              <a:ext uri="{FF2B5EF4-FFF2-40B4-BE49-F238E27FC236}">
                <a16:creationId xmlns:a16="http://schemas.microsoft.com/office/drawing/2014/main" id="{E7FA2EE5-8AB8-A360-B24B-D27A9ECAD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/>
              <a:t>Problematic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>
            <a:extLst>
              <a:ext uri="{FF2B5EF4-FFF2-40B4-BE49-F238E27FC236}">
                <a16:creationId xmlns:a16="http://schemas.microsoft.com/office/drawing/2014/main" id="{A37863A9-1FFE-C747-1CB8-1DDC7A3887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Is </a:t>
            </a:r>
            <a:r>
              <a:rPr lang="fr-FR" dirty="0" err="1"/>
              <a:t>it</a:t>
            </a:r>
            <a:r>
              <a:rPr lang="fr-FR" dirty="0"/>
              <a:t> possible to </a:t>
            </a:r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dirty="0" err="1"/>
              <a:t>film's</a:t>
            </a:r>
            <a:r>
              <a:rPr lang="fr-FR" dirty="0"/>
              <a:t> box office in </a:t>
            </a:r>
            <a:r>
              <a:rPr lang="fr-FR" dirty="0" err="1"/>
              <a:t>advance</a:t>
            </a:r>
            <a:r>
              <a:rPr lang="fr-FR" dirty="0"/>
              <a:t>? If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what</a:t>
            </a:r>
            <a:r>
              <a:rPr lang="fr-FR" dirty="0"/>
              <a:t> variables?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/>
              <a:t>Does</a:t>
            </a:r>
            <a:r>
              <a:rPr lang="fr-FR" dirty="0"/>
              <a:t> a </a:t>
            </a:r>
            <a:r>
              <a:rPr lang="fr-FR" dirty="0" err="1"/>
              <a:t>film's</a:t>
            </a:r>
            <a:r>
              <a:rPr lang="fr-FR" dirty="0"/>
              <a:t> budget influence </a:t>
            </a:r>
            <a:r>
              <a:rPr lang="fr-FR" dirty="0" err="1"/>
              <a:t>its</a:t>
            </a:r>
            <a:r>
              <a:rPr lang="fr-FR" dirty="0"/>
              <a:t> sales figures?</a:t>
            </a:r>
            <a:endParaRPr dirty="0"/>
          </a:p>
        </p:txBody>
      </p:sp>
      <p:grpSp>
        <p:nvGrpSpPr>
          <p:cNvPr id="456" name="Google Shape;456;p37">
            <a:extLst>
              <a:ext uri="{FF2B5EF4-FFF2-40B4-BE49-F238E27FC236}">
                <a16:creationId xmlns:a16="http://schemas.microsoft.com/office/drawing/2014/main" id="{498ADEB5-7229-E305-9871-8A84474CAAF1}"/>
              </a:ext>
            </a:extLst>
          </p:cNvPr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>
              <a:extLst>
                <a:ext uri="{FF2B5EF4-FFF2-40B4-BE49-F238E27FC236}">
                  <a16:creationId xmlns:a16="http://schemas.microsoft.com/office/drawing/2014/main" id="{0E7F9C95-3B84-CF18-266C-49A8297C4DC4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>
              <a:extLst>
                <a:ext uri="{FF2B5EF4-FFF2-40B4-BE49-F238E27FC236}">
                  <a16:creationId xmlns:a16="http://schemas.microsoft.com/office/drawing/2014/main" id="{E33D8A25-7706-3736-C083-86521FA056A2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>
              <a:extLst>
                <a:ext uri="{FF2B5EF4-FFF2-40B4-BE49-F238E27FC236}">
                  <a16:creationId xmlns:a16="http://schemas.microsoft.com/office/drawing/2014/main" id="{F0EC652C-EFB2-D815-326B-A8C92C5A6718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>
              <a:extLst>
                <a:ext uri="{FF2B5EF4-FFF2-40B4-BE49-F238E27FC236}">
                  <a16:creationId xmlns:a16="http://schemas.microsoft.com/office/drawing/2014/main" id="{3F568E55-7EE1-1445-EAE3-7F455D2176E6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>
              <a:extLst>
                <a:ext uri="{FF2B5EF4-FFF2-40B4-BE49-F238E27FC236}">
                  <a16:creationId xmlns:a16="http://schemas.microsoft.com/office/drawing/2014/main" id="{0DD527F0-333C-3F32-34BA-A1FE6B5D73BA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>
              <a:extLst>
                <a:ext uri="{FF2B5EF4-FFF2-40B4-BE49-F238E27FC236}">
                  <a16:creationId xmlns:a16="http://schemas.microsoft.com/office/drawing/2014/main" id="{8BF90FE2-D921-F779-51D4-3536B7471C4A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>
              <a:extLst>
                <a:ext uri="{FF2B5EF4-FFF2-40B4-BE49-F238E27FC236}">
                  <a16:creationId xmlns:a16="http://schemas.microsoft.com/office/drawing/2014/main" id="{327B6059-48EF-1543-50A0-4BD68E5FC672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>
              <a:extLst>
                <a:ext uri="{FF2B5EF4-FFF2-40B4-BE49-F238E27FC236}">
                  <a16:creationId xmlns:a16="http://schemas.microsoft.com/office/drawing/2014/main" id="{6B7877FF-BC21-F702-7FA7-4BB1287FAED2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>
              <a:extLst>
                <a:ext uri="{FF2B5EF4-FFF2-40B4-BE49-F238E27FC236}">
                  <a16:creationId xmlns:a16="http://schemas.microsoft.com/office/drawing/2014/main" id="{BEE9DBE4-94FA-7C0B-9B92-1449B96C09CB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>
              <a:extLst>
                <a:ext uri="{FF2B5EF4-FFF2-40B4-BE49-F238E27FC236}">
                  <a16:creationId xmlns:a16="http://schemas.microsoft.com/office/drawing/2014/main" id="{38834BC7-FEDC-94F8-2220-C8CEAD9B5FEA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>
              <a:extLst>
                <a:ext uri="{FF2B5EF4-FFF2-40B4-BE49-F238E27FC236}">
                  <a16:creationId xmlns:a16="http://schemas.microsoft.com/office/drawing/2014/main" id="{0EF8CEA4-6797-01F5-45A1-46B7E0882110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>
              <a:extLst>
                <a:ext uri="{FF2B5EF4-FFF2-40B4-BE49-F238E27FC236}">
                  <a16:creationId xmlns:a16="http://schemas.microsoft.com/office/drawing/2014/main" id="{5D660663-2060-C874-FFA0-03EF672F77FB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>
              <a:extLst>
                <a:ext uri="{FF2B5EF4-FFF2-40B4-BE49-F238E27FC236}">
                  <a16:creationId xmlns:a16="http://schemas.microsoft.com/office/drawing/2014/main" id="{1302CBA7-CEF8-1E46-C61B-633C69BFF34D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>
              <a:extLst>
                <a:ext uri="{FF2B5EF4-FFF2-40B4-BE49-F238E27FC236}">
                  <a16:creationId xmlns:a16="http://schemas.microsoft.com/office/drawing/2014/main" id="{A112F539-753C-A6E5-20F0-9103E829558D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>
              <a:extLst>
                <a:ext uri="{FF2B5EF4-FFF2-40B4-BE49-F238E27FC236}">
                  <a16:creationId xmlns:a16="http://schemas.microsoft.com/office/drawing/2014/main" id="{283B38C0-0639-0E97-790F-9C9696E018AC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>
              <a:extLst>
                <a:ext uri="{FF2B5EF4-FFF2-40B4-BE49-F238E27FC236}">
                  <a16:creationId xmlns:a16="http://schemas.microsoft.com/office/drawing/2014/main" id="{966F7216-3C19-46F7-5893-CB9B4A0C6A2D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>
              <a:extLst>
                <a:ext uri="{FF2B5EF4-FFF2-40B4-BE49-F238E27FC236}">
                  <a16:creationId xmlns:a16="http://schemas.microsoft.com/office/drawing/2014/main" id="{4E22ADC1-5671-6CCB-9609-03DC8B42C947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>
              <a:extLst>
                <a:ext uri="{FF2B5EF4-FFF2-40B4-BE49-F238E27FC236}">
                  <a16:creationId xmlns:a16="http://schemas.microsoft.com/office/drawing/2014/main" id="{FBBE260F-81B8-D131-012A-7BF3D23B5D1F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>
              <a:extLst>
                <a:ext uri="{FF2B5EF4-FFF2-40B4-BE49-F238E27FC236}">
                  <a16:creationId xmlns:a16="http://schemas.microsoft.com/office/drawing/2014/main" id="{87D29AC5-06F8-0A31-E418-D89EBED75FA3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>
              <a:extLst>
                <a:ext uri="{FF2B5EF4-FFF2-40B4-BE49-F238E27FC236}">
                  <a16:creationId xmlns:a16="http://schemas.microsoft.com/office/drawing/2014/main" id="{B9DDF9B4-5AB4-473A-F4F9-D2BAED0C3480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>
              <a:extLst>
                <a:ext uri="{FF2B5EF4-FFF2-40B4-BE49-F238E27FC236}">
                  <a16:creationId xmlns:a16="http://schemas.microsoft.com/office/drawing/2014/main" id="{69A4F016-A36C-179C-D843-77324DE633B4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>
              <a:extLst>
                <a:ext uri="{FF2B5EF4-FFF2-40B4-BE49-F238E27FC236}">
                  <a16:creationId xmlns:a16="http://schemas.microsoft.com/office/drawing/2014/main" id="{AC363B6D-363A-CD6E-E66C-4E8DF0C1C37A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>
              <a:extLst>
                <a:ext uri="{FF2B5EF4-FFF2-40B4-BE49-F238E27FC236}">
                  <a16:creationId xmlns:a16="http://schemas.microsoft.com/office/drawing/2014/main" id="{C2340E8E-2A5E-B744-A343-4B5281BB4DFD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>
              <a:extLst>
                <a:ext uri="{FF2B5EF4-FFF2-40B4-BE49-F238E27FC236}">
                  <a16:creationId xmlns:a16="http://schemas.microsoft.com/office/drawing/2014/main" id="{8D6716BC-493D-6CAD-ABA9-4F61A9FD0E63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>
              <a:extLst>
                <a:ext uri="{FF2B5EF4-FFF2-40B4-BE49-F238E27FC236}">
                  <a16:creationId xmlns:a16="http://schemas.microsoft.com/office/drawing/2014/main" id="{E2170CA0-B8FF-254E-2FB8-AE4D7F0B1A97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>
              <a:extLst>
                <a:ext uri="{FF2B5EF4-FFF2-40B4-BE49-F238E27FC236}">
                  <a16:creationId xmlns:a16="http://schemas.microsoft.com/office/drawing/2014/main" id="{428DDE25-4D8B-BF25-34A8-769B9F38AC4D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>
              <a:extLst>
                <a:ext uri="{FF2B5EF4-FFF2-40B4-BE49-F238E27FC236}">
                  <a16:creationId xmlns:a16="http://schemas.microsoft.com/office/drawing/2014/main" id="{368F1ED2-750E-6899-7F90-26EF81192449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>
              <a:extLst>
                <a:ext uri="{FF2B5EF4-FFF2-40B4-BE49-F238E27FC236}">
                  <a16:creationId xmlns:a16="http://schemas.microsoft.com/office/drawing/2014/main" id="{826F00D5-AF8A-0EA7-BD21-4DA89C7E3BE5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>
              <a:extLst>
                <a:ext uri="{FF2B5EF4-FFF2-40B4-BE49-F238E27FC236}">
                  <a16:creationId xmlns:a16="http://schemas.microsoft.com/office/drawing/2014/main" id="{FD873C83-CC8A-BC3F-9BBB-1E317A20E1A2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>
              <a:extLst>
                <a:ext uri="{FF2B5EF4-FFF2-40B4-BE49-F238E27FC236}">
                  <a16:creationId xmlns:a16="http://schemas.microsoft.com/office/drawing/2014/main" id="{F76A9DC0-4D73-719C-F24B-CEFD8794CA3A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>
              <a:extLst>
                <a:ext uri="{FF2B5EF4-FFF2-40B4-BE49-F238E27FC236}">
                  <a16:creationId xmlns:a16="http://schemas.microsoft.com/office/drawing/2014/main" id="{171F76B7-EF89-BCBF-6D8D-FBB6A0CC01B6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>
              <a:extLst>
                <a:ext uri="{FF2B5EF4-FFF2-40B4-BE49-F238E27FC236}">
                  <a16:creationId xmlns:a16="http://schemas.microsoft.com/office/drawing/2014/main" id="{62AA3E22-B1C8-8A54-E270-73943EBD5089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>
              <a:extLst>
                <a:ext uri="{FF2B5EF4-FFF2-40B4-BE49-F238E27FC236}">
                  <a16:creationId xmlns:a16="http://schemas.microsoft.com/office/drawing/2014/main" id="{DFA8CC51-57AA-AB50-CCCA-A68CFA284CAD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>
              <a:extLst>
                <a:ext uri="{FF2B5EF4-FFF2-40B4-BE49-F238E27FC236}">
                  <a16:creationId xmlns:a16="http://schemas.microsoft.com/office/drawing/2014/main" id="{D4305DC1-918A-D3C0-B044-F40FCD0DA80A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>
              <a:extLst>
                <a:ext uri="{FF2B5EF4-FFF2-40B4-BE49-F238E27FC236}">
                  <a16:creationId xmlns:a16="http://schemas.microsoft.com/office/drawing/2014/main" id="{707F3617-F192-4A11-A417-AC72D1478996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034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D14A4531-48AC-F867-2B7B-F82DBFEE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693176BB-73C4-74B5-E536-318B5718FBAF}"/>
              </a:ext>
            </a:extLst>
          </p:cNvPr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3024DACC-1BA9-10E0-09C9-24E8A166A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2. Data collection</a:t>
            </a:r>
          </a:p>
        </p:txBody>
      </p:sp>
      <p:sp>
        <p:nvSpPr>
          <p:cNvPr id="645" name="Google Shape;645;p42">
            <a:extLst>
              <a:ext uri="{FF2B5EF4-FFF2-40B4-BE49-F238E27FC236}">
                <a16:creationId xmlns:a16="http://schemas.microsoft.com/office/drawing/2014/main" id="{C9452541-DDE2-138D-949D-80A38C05BAA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2751698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</a:t>
            </a:r>
            <a:endParaRPr dirty="0"/>
          </a:p>
        </p:txBody>
      </p:sp>
      <p:sp>
        <p:nvSpPr>
          <p:cNvPr id="646" name="Google Shape;646;p42">
            <a:extLst>
              <a:ext uri="{FF2B5EF4-FFF2-40B4-BE49-F238E27FC236}">
                <a16:creationId xmlns:a16="http://schemas.microsoft.com/office/drawing/2014/main" id="{E52334C6-81FE-10A8-E8DE-7EA06AFC956E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42161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6A99CB06-04B2-3817-3FC5-387EB674DEE1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C6CBDD7B-D8D4-EF8E-6C83-4D031E4C821C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>
            <a:extLst>
              <a:ext uri="{FF2B5EF4-FFF2-40B4-BE49-F238E27FC236}">
                <a16:creationId xmlns:a16="http://schemas.microsoft.com/office/drawing/2014/main" id="{86085A57-E7F7-E6C3-3ECC-23170923AAC8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5B3BA5A5-FD5C-8849-BCCF-B4E5EF7CAB2B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2117A40C-EE42-CD8E-4E8B-DD4FBD0DF696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860D4BC0-D009-57F9-E488-0E11A3A28F0C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78E5690C-4B83-8310-3B9E-9F2EF8678323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C5A97D7D-6AD9-F836-956B-29CE1BF6BF74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4A19A708-6C24-4980-E848-561BA92BF3F0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78DC1C-43AD-AAF4-B16C-E9539EC9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051" y="1853499"/>
            <a:ext cx="3033833" cy="32900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300 to 500 films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From</a:t>
            </a:r>
            <a:r>
              <a:rPr lang="fr-FR" dirty="0"/>
              <a:t> all </a:t>
            </a:r>
            <a:r>
              <a:rPr lang="fr-FR" dirty="0" err="1"/>
              <a:t>years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French and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As variable 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200" dirty="0" err="1"/>
              <a:t>Year</a:t>
            </a:r>
            <a:r>
              <a:rPr lang="fr-FR" sz="1200" dirty="0"/>
              <a:t>, Audience, Turnover, Budget, </a:t>
            </a:r>
            <a:r>
              <a:rPr lang="fr-FR" sz="1200" dirty="0" err="1"/>
              <a:t>Reviews</a:t>
            </a:r>
            <a:r>
              <a:rPr lang="fr-FR" sz="1200" dirty="0"/>
              <a:t>, </a:t>
            </a:r>
            <a:r>
              <a:rPr lang="fr-FR" sz="1200" dirty="0" err="1"/>
              <a:t>Number</a:t>
            </a:r>
            <a:r>
              <a:rPr lang="fr-FR" sz="1200" dirty="0"/>
              <a:t> of Oscar-</a:t>
            </a:r>
            <a:r>
              <a:rPr lang="fr-FR" sz="1200" dirty="0" err="1"/>
              <a:t>winning</a:t>
            </a:r>
            <a:r>
              <a:rPr lang="fr-FR" sz="1200" dirty="0"/>
              <a:t> </a:t>
            </a:r>
            <a:r>
              <a:rPr lang="fr-FR" sz="1200" dirty="0" err="1"/>
              <a:t>actors</a:t>
            </a:r>
            <a:r>
              <a:rPr lang="fr-FR" sz="1200" dirty="0"/>
              <a:t>, </a:t>
            </a:r>
            <a:r>
              <a:rPr lang="fr-FR" sz="1200" dirty="0" err="1"/>
              <a:t>Season</a:t>
            </a:r>
            <a:r>
              <a:rPr lang="fr-FR" sz="1200" dirty="0"/>
              <a:t> of release, </a:t>
            </a:r>
            <a:r>
              <a:rPr lang="fr-FR" sz="1200" dirty="0" err="1"/>
              <a:t>Month</a:t>
            </a:r>
            <a:r>
              <a:rPr lang="fr-FR" sz="1200" dirty="0"/>
              <a:t> of release, Genre, Country of production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89D42D36-D3F1-4D07-DD67-81597C26E63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72000" y="1882350"/>
            <a:ext cx="3852000" cy="879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Webscrapping</a:t>
            </a:r>
            <a:r>
              <a:rPr lang="fr-FR" dirty="0"/>
              <a:t> IMD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API </a:t>
            </a:r>
            <a:r>
              <a:rPr lang="fr-FR" dirty="0" err="1"/>
              <a:t>IMDb</a:t>
            </a:r>
            <a:r>
              <a:rPr lang="fr-FR" dirty="0"/>
              <a:t> (</a:t>
            </a:r>
            <a:r>
              <a:rPr lang="fr-FR" dirty="0" err="1"/>
              <a:t>need</a:t>
            </a:r>
            <a:r>
              <a:rPr lang="fr-FR" dirty="0"/>
              <a:t> a </a:t>
            </a:r>
            <a:r>
              <a:rPr lang="fr-FR" dirty="0" err="1"/>
              <a:t>subscription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4E9A6-0E98-8EEC-85D0-83E35A7EDE38}"/>
              </a:ext>
            </a:extLst>
          </p:cNvPr>
          <p:cNvSpPr/>
          <p:nvPr/>
        </p:nvSpPr>
        <p:spPr>
          <a:xfrm>
            <a:off x="4572000" y="4034674"/>
            <a:ext cx="4564225" cy="1108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30808204-E689-4B9F-2EBE-EE6B3F2FE07D}"/>
              </a:ext>
            </a:extLst>
          </p:cNvPr>
          <p:cNvSpPr txBox="1">
            <a:spLocks/>
          </p:cNvSpPr>
          <p:nvPr/>
        </p:nvSpPr>
        <p:spPr>
          <a:xfrm>
            <a:off x="4745421" y="4152900"/>
            <a:ext cx="4182529" cy="81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/>
            <a:r>
              <a:rPr lang="en-CA" dirty="0">
                <a:solidFill>
                  <a:schemeClr val="bg1"/>
                </a:solidFill>
              </a:rPr>
              <a:t>Packages required: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Beautiful Soup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Selenium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BB2E683B-1ED6-482A-B14A-5E12C18F8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BD0862AF-017A-BC11-51FD-23CAFBC8F3A9}"/>
              </a:ext>
            </a:extLst>
          </p:cNvPr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7E28DC4B-CCC9-9C9E-1F82-891A58774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3. </a:t>
            </a:r>
            <a:r>
              <a:rPr lang="fr-FR" sz="3600" dirty="0" err="1">
                <a:solidFill>
                  <a:schemeClr val="tx1"/>
                </a:solidFill>
              </a:rPr>
              <a:t>Cleaning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645" name="Google Shape;645;p42">
            <a:extLst>
              <a:ext uri="{FF2B5EF4-FFF2-40B4-BE49-F238E27FC236}">
                <a16:creationId xmlns:a16="http://schemas.microsoft.com/office/drawing/2014/main" id="{15912190-1442-7A77-1ECE-E07E36B4C05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2751698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</a:t>
            </a:r>
            <a:endParaRPr dirty="0"/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496AEF46-D362-BD4B-55A4-ABBEAA93DB26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494D7858-D4D5-283E-50DE-F3BA09E50DA6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>
            <a:extLst>
              <a:ext uri="{FF2B5EF4-FFF2-40B4-BE49-F238E27FC236}">
                <a16:creationId xmlns:a16="http://schemas.microsoft.com/office/drawing/2014/main" id="{4A614265-26EA-B347-AC96-954F283DCDAC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59E5E109-867A-D6D1-4403-A36F7F4CFC50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3A85C179-FDE3-8231-773E-0CC3F2CE8547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6312C9AC-E594-53D8-8540-EF7D6BA9C367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51E0EFA9-7836-C145-C646-9E32D34091B1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B921041A-B725-FE61-CD08-8C5E1650302E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B5553DDB-6C4F-8922-4A27-650E04BBDB3D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32D89B-87BB-8DC7-97FE-9FC11088D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051" y="1853499"/>
            <a:ext cx="3033833" cy="32900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200" dirty="0" err="1"/>
              <a:t>Delete</a:t>
            </a:r>
            <a:r>
              <a:rPr lang="fr-FR" sz="1200" dirty="0"/>
              <a:t> films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missing</a:t>
            </a:r>
            <a:r>
              <a:rPr lang="fr-FR" sz="1200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Set variables to the correct type (</a:t>
            </a:r>
            <a:r>
              <a:rPr lang="fr-FR" sz="1200" dirty="0" err="1"/>
              <a:t>str</a:t>
            </a:r>
            <a:r>
              <a:rPr lang="fr-FR" sz="1200" dirty="0"/>
              <a:t>, </a:t>
            </a:r>
            <a:r>
              <a:rPr lang="fr-FR" sz="1200" dirty="0" err="1"/>
              <a:t>int</a:t>
            </a:r>
            <a:r>
              <a:rPr lang="fr-FR" sz="1200" dirty="0"/>
              <a:t>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Possible data </a:t>
            </a:r>
            <a:r>
              <a:rPr lang="fr-FR" sz="1200" dirty="0" err="1"/>
              <a:t>wrangling</a:t>
            </a:r>
            <a:endParaRPr lang="fr-FR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EEE99F-BFEF-E4FD-C043-3ED4F07DCEB1}"/>
              </a:ext>
            </a:extLst>
          </p:cNvPr>
          <p:cNvSpPr/>
          <p:nvPr/>
        </p:nvSpPr>
        <p:spPr>
          <a:xfrm>
            <a:off x="4572000" y="4034674"/>
            <a:ext cx="4564225" cy="1108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74A75B87-2960-C825-DF91-EBFD75E8AAED}"/>
              </a:ext>
            </a:extLst>
          </p:cNvPr>
          <p:cNvSpPr txBox="1">
            <a:spLocks/>
          </p:cNvSpPr>
          <p:nvPr/>
        </p:nvSpPr>
        <p:spPr>
          <a:xfrm>
            <a:off x="4745421" y="4152900"/>
            <a:ext cx="4182529" cy="81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/>
            <a:r>
              <a:rPr lang="en-CA" dirty="0">
                <a:solidFill>
                  <a:schemeClr val="bg1"/>
                </a:solidFill>
              </a:rPr>
              <a:t>Packages required: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NumPy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Panda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14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DFD61D22-4436-4E91-9AFD-F94314CA1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275D75D3-B15E-270F-7770-848D6A9177C4}"/>
              </a:ext>
            </a:extLst>
          </p:cNvPr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8C2B2D09-451B-42A4-CE31-5D6CB2372A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4. Descriptive </a:t>
            </a:r>
            <a:r>
              <a:rPr lang="fr-FR" sz="3600" dirty="0" err="1">
                <a:solidFill>
                  <a:schemeClr val="tx1"/>
                </a:solidFill>
              </a:rPr>
              <a:t>analysis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645" name="Google Shape;645;p42">
            <a:extLst>
              <a:ext uri="{FF2B5EF4-FFF2-40B4-BE49-F238E27FC236}">
                <a16:creationId xmlns:a16="http://schemas.microsoft.com/office/drawing/2014/main" id="{059D719C-CDA0-8ED4-A7AF-A73C5039F3E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113051" y="1360899"/>
            <a:ext cx="5737065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database</a:t>
            </a:r>
            <a:endParaRPr dirty="0"/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2D4FEE2B-9395-DE10-AD8E-0BED71F81D85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CFF41735-F3EF-A449-55F4-100DC8DBBCAC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>
            <a:extLst>
              <a:ext uri="{FF2B5EF4-FFF2-40B4-BE49-F238E27FC236}">
                <a16:creationId xmlns:a16="http://schemas.microsoft.com/office/drawing/2014/main" id="{DC0802A6-363A-D725-BA5A-F1CD81C3F821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46794702-0025-174C-ECA0-C8E723E9AB1C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DC4C0DE1-BCFC-CCC0-C08C-326E98AEA548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ABC78329-3608-8515-9A1A-139ED3AFF220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74B261E1-04BD-314F-A753-824BDDAB6125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16175CDC-0A67-8ECF-2BEB-30B48C8DBCEC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4971B791-A028-80F1-8555-36AC4F1DF02E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D3642-4F7C-FA0A-743C-8ABDC6F62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051" y="1853499"/>
            <a:ext cx="3033833" cy="32900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200" dirty="0" err="1"/>
              <a:t>Explanation</a:t>
            </a:r>
            <a:r>
              <a:rPr lang="fr-FR" sz="1200" dirty="0"/>
              <a:t> of the </a:t>
            </a:r>
            <a:r>
              <a:rPr lang="fr-FR" sz="1200" dirty="0" err="1"/>
              <a:t>database</a:t>
            </a:r>
            <a:r>
              <a:rPr lang="fr-FR" sz="1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Visualisation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Point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Box plot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D1536C-2EC5-6EBF-613D-47FC03FD23DA}"/>
              </a:ext>
            </a:extLst>
          </p:cNvPr>
          <p:cNvSpPr/>
          <p:nvPr/>
        </p:nvSpPr>
        <p:spPr>
          <a:xfrm>
            <a:off x="4572000" y="3290002"/>
            <a:ext cx="4564225" cy="1853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363BC6A0-68AA-2D1B-CCC8-8F14ACCCEB80}"/>
              </a:ext>
            </a:extLst>
          </p:cNvPr>
          <p:cNvSpPr txBox="1">
            <a:spLocks/>
          </p:cNvSpPr>
          <p:nvPr/>
        </p:nvSpPr>
        <p:spPr>
          <a:xfrm>
            <a:off x="4745421" y="3389586"/>
            <a:ext cx="4182529" cy="157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/>
            <a:r>
              <a:rPr lang="en-CA" dirty="0">
                <a:solidFill>
                  <a:schemeClr val="bg1"/>
                </a:solidFill>
              </a:rPr>
              <a:t>Packages required: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NumPy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Panda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Matplotlib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Seaborn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 err="1">
                <a:solidFill>
                  <a:schemeClr val="bg1"/>
                </a:solidFill>
              </a:rPr>
              <a:t>Statsmodel</a:t>
            </a:r>
            <a:endParaRPr lang="en-CA" sz="1200" dirty="0">
              <a:solidFill>
                <a:schemeClr val="bg1"/>
              </a:solidFill>
            </a:endParaRPr>
          </a:p>
          <a:p>
            <a:pPr marL="311150" indent="-171450">
              <a:buFont typeface="Wingdings" pitchFamily="2" charset="2"/>
              <a:buChar char="§"/>
            </a:pPr>
            <a:r>
              <a:rPr lang="en-CA" sz="1200" dirty="0">
                <a:solidFill>
                  <a:schemeClr val="bg1"/>
                </a:solidFill>
              </a:rPr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170009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72FBA013-B800-73D3-A97C-D43BFF3FB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488BA51D-CDD4-2B54-AB6E-ED5F757FB849}"/>
              </a:ext>
            </a:extLst>
          </p:cNvPr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9CCF0183-8EAB-6243-9B47-0EB09FA9AF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5. Modelling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45" name="Google Shape;645;p42">
            <a:extLst>
              <a:ext uri="{FF2B5EF4-FFF2-40B4-BE49-F238E27FC236}">
                <a16:creationId xmlns:a16="http://schemas.microsoft.com/office/drawing/2014/main" id="{CA7429C0-890F-C127-3F73-3993BB94C50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27249" y="1360899"/>
            <a:ext cx="4207814" cy="893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1: linear regression</a:t>
            </a:r>
          </a:p>
        </p:txBody>
      </p:sp>
      <p:sp>
        <p:nvSpPr>
          <p:cNvPr id="646" name="Google Shape;646;p42">
            <a:extLst>
              <a:ext uri="{FF2B5EF4-FFF2-40B4-BE49-F238E27FC236}">
                <a16:creationId xmlns:a16="http://schemas.microsoft.com/office/drawing/2014/main" id="{F71DC9CF-E09F-956E-83B8-A27B6E36F27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572000" y="1360899"/>
            <a:ext cx="4430110" cy="893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2: another machine learning option</a:t>
            </a:r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4946E7D6-8D27-5B82-C31C-53DC1C2436E2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0B31A403-078C-5748-D27F-B8E6DC3ABCC7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653" name="Google Shape;653;p42">
            <a:extLst>
              <a:ext uri="{FF2B5EF4-FFF2-40B4-BE49-F238E27FC236}">
                <a16:creationId xmlns:a16="http://schemas.microsoft.com/office/drawing/2014/main" id="{856640E4-F4C8-0CD9-0AA9-4A63196B8D6B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lang="en-US" sz="5000" dirty="0">
              <a:solidFill>
                <a:schemeClr val="accent2"/>
              </a:solidFill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FA3980E1-3560-50DA-2D55-8D18D7009FA5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lang="en-US"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30927024-158E-A8AF-6224-1D5D2A35562A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4975EAF2-80B9-48D1-4B50-56FDECCF0D3E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9F4BC435-3054-60CF-B31E-AC442A3B46D0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34E8574B-A1C2-38D6-9814-04CA69B635DD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7859204C-A5B8-E911-9E58-609A86F3DA11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25F7D3-F841-BA1A-159D-0FC65F0C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248" y="2254625"/>
            <a:ext cx="3033833" cy="28888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Presentation of trials and control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Presentation of results for each trial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 of residuals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 tests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SE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R2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t Stat</a:t>
            </a:r>
            <a:endParaRPr lang="en-US" sz="1200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26B774F9-FC79-1A2E-7CAB-AA63FDC189B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35063" y="2254625"/>
            <a:ext cx="4516712" cy="1160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first model is not conclusive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0C8565-C907-B48B-AA9D-7BA8531F7F99}"/>
              </a:ext>
            </a:extLst>
          </p:cNvPr>
          <p:cNvSpPr/>
          <p:nvPr/>
        </p:nvSpPr>
        <p:spPr>
          <a:xfrm>
            <a:off x="4572000" y="4034674"/>
            <a:ext cx="4564225" cy="1108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4F239FE1-C912-0F2D-9CBF-3ED55F01F35F}"/>
              </a:ext>
            </a:extLst>
          </p:cNvPr>
          <p:cNvSpPr txBox="1">
            <a:spLocks/>
          </p:cNvSpPr>
          <p:nvPr/>
        </p:nvSpPr>
        <p:spPr>
          <a:xfrm>
            <a:off x="4745421" y="4152900"/>
            <a:ext cx="4182529" cy="81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/>
            <a:r>
              <a:rPr lang="en-US" dirty="0">
                <a:solidFill>
                  <a:schemeClr val="bg1"/>
                </a:solidFill>
              </a:rPr>
              <a:t>Packages required: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Scikit-learn</a:t>
            </a:r>
          </a:p>
          <a:p>
            <a:pPr marL="3111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</a:rPr>
              <a:t>Statsmodels</a:t>
            </a:r>
            <a:endParaRPr lang="en-US" sz="1200" dirty="0">
              <a:solidFill>
                <a:schemeClr val="bg1"/>
              </a:solidFill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6FB52225-8620-0EC5-573F-7D7AF2989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>
            <a:extLst>
              <a:ext uri="{FF2B5EF4-FFF2-40B4-BE49-F238E27FC236}">
                <a16:creationId xmlns:a16="http://schemas.microsoft.com/office/drawing/2014/main" id="{D82DDAD5-162C-5C48-49C4-DCCC3223CD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6. Conclusions</a:t>
            </a:r>
            <a:endParaRPr lang="en-CA"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>
            <a:extLst>
              <a:ext uri="{FF2B5EF4-FFF2-40B4-BE49-F238E27FC236}">
                <a16:creationId xmlns:a16="http://schemas.microsoft.com/office/drawing/2014/main" id="{2CF3475C-365C-8AB6-1CF8-00D56AE1B3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CA" dirty="0"/>
              <a:t>Presentation of the main results</a:t>
            </a:r>
          </a:p>
          <a:p>
            <a:pPr marL="285750" indent="-285750">
              <a:buSzPts val="1100"/>
            </a:pPr>
            <a:r>
              <a:rPr lang="en-CA" dirty="0"/>
              <a:t>Recommendations for the film industry</a:t>
            </a:r>
          </a:p>
          <a:p>
            <a:pPr marL="285750" indent="-285750">
              <a:buSzPts val="1100"/>
            </a:pPr>
            <a:r>
              <a:rPr lang="en-CA" dirty="0"/>
              <a:t>Limits of the analysis</a:t>
            </a:r>
          </a:p>
        </p:txBody>
      </p:sp>
      <p:grpSp>
        <p:nvGrpSpPr>
          <p:cNvPr id="456" name="Google Shape;456;p37">
            <a:extLst>
              <a:ext uri="{FF2B5EF4-FFF2-40B4-BE49-F238E27FC236}">
                <a16:creationId xmlns:a16="http://schemas.microsoft.com/office/drawing/2014/main" id="{0D18834B-FAEA-DDB9-A151-D65851DDBE49}"/>
              </a:ext>
            </a:extLst>
          </p:cNvPr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>
              <a:extLst>
                <a:ext uri="{FF2B5EF4-FFF2-40B4-BE49-F238E27FC236}">
                  <a16:creationId xmlns:a16="http://schemas.microsoft.com/office/drawing/2014/main" id="{E0873EDF-82BD-1329-50AA-BA75B293A9CB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58" name="Google Shape;458;p37">
              <a:extLst>
                <a:ext uri="{FF2B5EF4-FFF2-40B4-BE49-F238E27FC236}">
                  <a16:creationId xmlns:a16="http://schemas.microsoft.com/office/drawing/2014/main" id="{E047FC85-BA8A-1D10-9AB1-3D13453B4A1D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59" name="Google Shape;459;p37">
              <a:extLst>
                <a:ext uri="{FF2B5EF4-FFF2-40B4-BE49-F238E27FC236}">
                  <a16:creationId xmlns:a16="http://schemas.microsoft.com/office/drawing/2014/main" id="{71FE67A7-54EC-D38D-7E79-D85A66C69AC8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0" name="Google Shape;460;p37">
              <a:extLst>
                <a:ext uri="{FF2B5EF4-FFF2-40B4-BE49-F238E27FC236}">
                  <a16:creationId xmlns:a16="http://schemas.microsoft.com/office/drawing/2014/main" id="{08000D4D-2E30-86DF-1FF5-1244543172EC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1" name="Google Shape;461;p37">
              <a:extLst>
                <a:ext uri="{FF2B5EF4-FFF2-40B4-BE49-F238E27FC236}">
                  <a16:creationId xmlns:a16="http://schemas.microsoft.com/office/drawing/2014/main" id="{A66ADCE1-ABED-F8B8-6FE4-B0279150D008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2" name="Google Shape;462;p37">
              <a:extLst>
                <a:ext uri="{FF2B5EF4-FFF2-40B4-BE49-F238E27FC236}">
                  <a16:creationId xmlns:a16="http://schemas.microsoft.com/office/drawing/2014/main" id="{2919D879-B1C2-E72F-E57C-7136A7E4054C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3" name="Google Shape;463;p37">
              <a:extLst>
                <a:ext uri="{FF2B5EF4-FFF2-40B4-BE49-F238E27FC236}">
                  <a16:creationId xmlns:a16="http://schemas.microsoft.com/office/drawing/2014/main" id="{2196A961-0263-5CC1-021B-C3CCAD988971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4" name="Google Shape;464;p37">
              <a:extLst>
                <a:ext uri="{FF2B5EF4-FFF2-40B4-BE49-F238E27FC236}">
                  <a16:creationId xmlns:a16="http://schemas.microsoft.com/office/drawing/2014/main" id="{C8DEBF6B-90FF-15E0-597A-84A2035CC328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5" name="Google Shape;465;p37">
              <a:extLst>
                <a:ext uri="{FF2B5EF4-FFF2-40B4-BE49-F238E27FC236}">
                  <a16:creationId xmlns:a16="http://schemas.microsoft.com/office/drawing/2014/main" id="{FAFCCA53-BF5C-DA94-F5C4-D0D88EEAA621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6" name="Google Shape;466;p37">
              <a:extLst>
                <a:ext uri="{FF2B5EF4-FFF2-40B4-BE49-F238E27FC236}">
                  <a16:creationId xmlns:a16="http://schemas.microsoft.com/office/drawing/2014/main" id="{FBAE91A0-64E1-2FC0-AC60-549C40D35CD6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7" name="Google Shape;467;p37">
              <a:extLst>
                <a:ext uri="{FF2B5EF4-FFF2-40B4-BE49-F238E27FC236}">
                  <a16:creationId xmlns:a16="http://schemas.microsoft.com/office/drawing/2014/main" id="{2B4C85C1-1ABB-108B-E12B-EFEF8F428B53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8" name="Google Shape;468;p37">
              <a:extLst>
                <a:ext uri="{FF2B5EF4-FFF2-40B4-BE49-F238E27FC236}">
                  <a16:creationId xmlns:a16="http://schemas.microsoft.com/office/drawing/2014/main" id="{32851903-B274-A275-8365-C0B5E3F62E79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9" name="Google Shape;469;p37">
              <a:extLst>
                <a:ext uri="{FF2B5EF4-FFF2-40B4-BE49-F238E27FC236}">
                  <a16:creationId xmlns:a16="http://schemas.microsoft.com/office/drawing/2014/main" id="{C1F2EAE2-FB20-CAD3-4237-7431BC3C430C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0" name="Google Shape;470;p37">
              <a:extLst>
                <a:ext uri="{FF2B5EF4-FFF2-40B4-BE49-F238E27FC236}">
                  <a16:creationId xmlns:a16="http://schemas.microsoft.com/office/drawing/2014/main" id="{2C9D2C53-329D-C15A-49CC-CE1F47082337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1" name="Google Shape;471;p37">
              <a:extLst>
                <a:ext uri="{FF2B5EF4-FFF2-40B4-BE49-F238E27FC236}">
                  <a16:creationId xmlns:a16="http://schemas.microsoft.com/office/drawing/2014/main" id="{994EE5ED-64A1-D35A-A127-56B50E23D221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2" name="Google Shape;472;p37">
              <a:extLst>
                <a:ext uri="{FF2B5EF4-FFF2-40B4-BE49-F238E27FC236}">
                  <a16:creationId xmlns:a16="http://schemas.microsoft.com/office/drawing/2014/main" id="{61C1717F-1CB5-674C-D1D4-37AEB4840832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3" name="Google Shape;473;p37">
              <a:extLst>
                <a:ext uri="{FF2B5EF4-FFF2-40B4-BE49-F238E27FC236}">
                  <a16:creationId xmlns:a16="http://schemas.microsoft.com/office/drawing/2014/main" id="{339A923A-475E-150B-6C2F-858A42AF8220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4" name="Google Shape;474;p37">
              <a:extLst>
                <a:ext uri="{FF2B5EF4-FFF2-40B4-BE49-F238E27FC236}">
                  <a16:creationId xmlns:a16="http://schemas.microsoft.com/office/drawing/2014/main" id="{6ACAFF8E-9071-306A-0FE8-0189DB73731D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5" name="Google Shape;475;p37">
              <a:extLst>
                <a:ext uri="{FF2B5EF4-FFF2-40B4-BE49-F238E27FC236}">
                  <a16:creationId xmlns:a16="http://schemas.microsoft.com/office/drawing/2014/main" id="{1BE11F00-9413-F280-A086-F1B454117F40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6" name="Google Shape;476;p37">
              <a:extLst>
                <a:ext uri="{FF2B5EF4-FFF2-40B4-BE49-F238E27FC236}">
                  <a16:creationId xmlns:a16="http://schemas.microsoft.com/office/drawing/2014/main" id="{1B0D0FC9-94CD-4EE9-30FD-2A287CC1E7FD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7" name="Google Shape;477;p37">
              <a:extLst>
                <a:ext uri="{FF2B5EF4-FFF2-40B4-BE49-F238E27FC236}">
                  <a16:creationId xmlns:a16="http://schemas.microsoft.com/office/drawing/2014/main" id="{0B70D8EA-1BC2-17E0-A68C-F683D59CC2D9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8" name="Google Shape;478;p37">
              <a:extLst>
                <a:ext uri="{FF2B5EF4-FFF2-40B4-BE49-F238E27FC236}">
                  <a16:creationId xmlns:a16="http://schemas.microsoft.com/office/drawing/2014/main" id="{A92A1B4D-F6C3-8670-EEF3-D27C3FFB4392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9" name="Google Shape;479;p37">
              <a:extLst>
                <a:ext uri="{FF2B5EF4-FFF2-40B4-BE49-F238E27FC236}">
                  <a16:creationId xmlns:a16="http://schemas.microsoft.com/office/drawing/2014/main" id="{9AF8E733-F9EC-EADE-6476-253FDFA96277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0" name="Google Shape;480;p37">
              <a:extLst>
                <a:ext uri="{FF2B5EF4-FFF2-40B4-BE49-F238E27FC236}">
                  <a16:creationId xmlns:a16="http://schemas.microsoft.com/office/drawing/2014/main" id="{C27E460F-EED1-C053-4D02-686B467B2748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1" name="Google Shape;481;p37">
              <a:extLst>
                <a:ext uri="{FF2B5EF4-FFF2-40B4-BE49-F238E27FC236}">
                  <a16:creationId xmlns:a16="http://schemas.microsoft.com/office/drawing/2014/main" id="{68130F6F-D6C9-F9CB-D816-1657C5B7E0C6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2" name="Google Shape;482;p37">
              <a:extLst>
                <a:ext uri="{FF2B5EF4-FFF2-40B4-BE49-F238E27FC236}">
                  <a16:creationId xmlns:a16="http://schemas.microsoft.com/office/drawing/2014/main" id="{33A6BD80-0673-04DA-2F45-175A68A74B24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3" name="Google Shape;483;p37">
              <a:extLst>
                <a:ext uri="{FF2B5EF4-FFF2-40B4-BE49-F238E27FC236}">
                  <a16:creationId xmlns:a16="http://schemas.microsoft.com/office/drawing/2014/main" id="{C6C27404-4430-5912-1942-E1D0A584DE80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4" name="Google Shape;484;p37">
              <a:extLst>
                <a:ext uri="{FF2B5EF4-FFF2-40B4-BE49-F238E27FC236}">
                  <a16:creationId xmlns:a16="http://schemas.microsoft.com/office/drawing/2014/main" id="{457C0598-4A5B-93B7-ACCC-73C3A7B202E2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5" name="Google Shape;485;p37">
              <a:extLst>
                <a:ext uri="{FF2B5EF4-FFF2-40B4-BE49-F238E27FC236}">
                  <a16:creationId xmlns:a16="http://schemas.microsoft.com/office/drawing/2014/main" id="{C79ED6B1-C95D-2A18-DD49-FAA4264ADF96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6" name="Google Shape;486;p37">
              <a:extLst>
                <a:ext uri="{FF2B5EF4-FFF2-40B4-BE49-F238E27FC236}">
                  <a16:creationId xmlns:a16="http://schemas.microsoft.com/office/drawing/2014/main" id="{D08DE0C5-E7DC-E7E8-C92C-1A8C320A4772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7" name="Google Shape;487;p37">
              <a:extLst>
                <a:ext uri="{FF2B5EF4-FFF2-40B4-BE49-F238E27FC236}">
                  <a16:creationId xmlns:a16="http://schemas.microsoft.com/office/drawing/2014/main" id="{73808EB4-9485-7531-D172-9394EF050C15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8" name="Google Shape;488;p37">
              <a:extLst>
                <a:ext uri="{FF2B5EF4-FFF2-40B4-BE49-F238E27FC236}">
                  <a16:creationId xmlns:a16="http://schemas.microsoft.com/office/drawing/2014/main" id="{EF247E35-875E-18CD-4666-95168BB5A14A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9" name="Google Shape;489;p37">
              <a:extLst>
                <a:ext uri="{FF2B5EF4-FFF2-40B4-BE49-F238E27FC236}">
                  <a16:creationId xmlns:a16="http://schemas.microsoft.com/office/drawing/2014/main" id="{0EB3BBB7-E068-B2CB-90F6-5EFE54A8290C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90" name="Google Shape;490;p37">
              <a:extLst>
                <a:ext uri="{FF2B5EF4-FFF2-40B4-BE49-F238E27FC236}">
                  <a16:creationId xmlns:a16="http://schemas.microsoft.com/office/drawing/2014/main" id="{2AFAD09F-049A-C3C6-F1C5-E3B8CE2CEF35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91" name="Google Shape;491;p37">
              <a:extLst>
                <a:ext uri="{FF2B5EF4-FFF2-40B4-BE49-F238E27FC236}">
                  <a16:creationId xmlns:a16="http://schemas.microsoft.com/office/drawing/2014/main" id="{556615E6-63EF-C9FF-972C-3AF7C5E350DC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</p:grpSp>
      <p:sp>
        <p:nvSpPr>
          <p:cNvPr id="492" name="Google Shape;492;p37">
            <a:extLst>
              <a:ext uri="{FF2B5EF4-FFF2-40B4-BE49-F238E27FC236}">
                <a16:creationId xmlns:a16="http://schemas.microsoft.com/office/drawing/2014/main" id="{B5A89E50-ACA4-3E01-85E1-278543847CC7}"/>
              </a:ext>
            </a:extLst>
          </p:cNvPr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499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CFBE06F3-93EC-A72D-B069-2F6C58D4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>
            <a:extLst>
              <a:ext uri="{FF2B5EF4-FFF2-40B4-BE49-F238E27FC236}">
                <a16:creationId xmlns:a16="http://schemas.microsoft.com/office/drawing/2014/main" id="{84F01D70-E127-40C6-FB2E-A6D386937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7. Communication</a:t>
            </a:r>
          </a:p>
        </p:txBody>
      </p:sp>
      <p:sp>
        <p:nvSpPr>
          <p:cNvPr id="455" name="Google Shape;455;p37">
            <a:extLst>
              <a:ext uri="{FF2B5EF4-FFF2-40B4-BE49-F238E27FC236}">
                <a16:creationId xmlns:a16="http://schemas.microsoft.com/office/drawing/2014/main" id="{1E5A3C72-581E-8E97-88B0-6674D5E946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Dashboard de présentation pour expliquer l’influence de chaque variable</a:t>
            </a:r>
          </a:p>
          <a:p>
            <a:r>
              <a:rPr lang="fr-FR" dirty="0" err="1"/>
              <a:t>Streamlit</a:t>
            </a:r>
            <a:endParaRPr lang="fr-FR" dirty="0"/>
          </a:p>
        </p:txBody>
      </p:sp>
      <p:grpSp>
        <p:nvGrpSpPr>
          <p:cNvPr id="456" name="Google Shape;456;p37">
            <a:extLst>
              <a:ext uri="{FF2B5EF4-FFF2-40B4-BE49-F238E27FC236}">
                <a16:creationId xmlns:a16="http://schemas.microsoft.com/office/drawing/2014/main" id="{88B32C41-5FD9-06FD-2117-787DCD286FD7}"/>
              </a:ext>
            </a:extLst>
          </p:cNvPr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>
              <a:extLst>
                <a:ext uri="{FF2B5EF4-FFF2-40B4-BE49-F238E27FC236}">
                  <a16:creationId xmlns:a16="http://schemas.microsoft.com/office/drawing/2014/main" id="{5FF45BF3-0ABC-E0A9-0840-AEB08CE82A6A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58" name="Google Shape;458;p37">
              <a:extLst>
                <a:ext uri="{FF2B5EF4-FFF2-40B4-BE49-F238E27FC236}">
                  <a16:creationId xmlns:a16="http://schemas.microsoft.com/office/drawing/2014/main" id="{89399D5A-5476-EA16-05CA-75B60FDB64C8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59" name="Google Shape;459;p37">
              <a:extLst>
                <a:ext uri="{FF2B5EF4-FFF2-40B4-BE49-F238E27FC236}">
                  <a16:creationId xmlns:a16="http://schemas.microsoft.com/office/drawing/2014/main" id="{9A51E07C-C953-4ADA-C5C4-001F17DAFDA4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0" name="Google Shape;460;p37">
              <a:extLst>
                <a:ext uri="{FF2B5EF4-FFF2-40B4-BE49-F238E27FC236}">
                  <a16:creationId xmlns:a16="http://schemas.microsoft.com/office/drawing/2014/main" id="{01BEBD26-544C-C2EF-B34D-1D62F1C6ED39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1" name="Google Shape;461;p37">
              <a:extLst>
                <a:ext uri="{FF2B5EF4-FFF2-40B4-BE49-F238E27FC236}">
                  <a16:creationId xmlns:a16="http://schemas.microsoft.com/office/drawing/2014/main" id="{001D4C3B-DFC8-17EB-8E81-EF846BA38DFD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2" name="Google Shape;462;p37">
              <a:extLst>
                <a:ext uri="{FF2B5EF4-FFF2-40B4-BE49-F238E27FC236}">
                  <a16:creationId xmlns:a16="http://schemas.microsoft.com/office/drawing/2014/main" id="{923AC4C4-A0E6-D49D-4AD0-925EDD4315AE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3" name="Google Shape;463;p37">
              <a:extLst>
                <a:ext uri="{FF2B5EF4-FFF2-40B4-BE49-F238E27FC236}">
                  <a16:creationId xmlns:a16="http://schemas.microsoft.com/office/drawing/2014/main" id="{14903587-1B3E-2FB5-E322-0892D3871CAA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4" name="Google Shape;464;p37">
              <a:extLst>
                <a:ext uri="{FF2B5EF4-FFF2-40B4-BE49-F238E27FC236}">
                  <a16:creationId xmlns:a16="http://schemas.microsoft.com/office/drawing/2014/main" id="{2A65EF60-58BA-3AD6-4916-1A9E0B9CB0B4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5" name="Google Shape;465;p37">
              <a:extLst>
                <a:ext uri="{FF2B5EF4-FFF2-40B4-BE49-F238E27FC236}">
                  <a16:creationId xmlns:a16="http://schemas.microsoft.com/office/drawing/2014/main" id="{9119E184-92A2-0D25-E4A7-A1BF97BBC9A3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6" name="Google Shape;466;p37">
              <a:extLst>
                <a:ext uri="{FF2B5EF4-FFF2-40B4-BE49-F238E27FC236}">
                  <a16:creationId xmlns:a16="http://schemas.microsoft.com/office/drawing/2014/main" id="{CC2D6EBA-7CAC-A7CB-BF26-73ED75B9A6F2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7" name="Google Shape;467;p37">
              <a:extLst>
                <a:ext uri="{FF2B5EF4-FFF2-40B4-BE49-F238E27FC236}">
                  <a16:creationId xmlns:a16="http://schemas.microsoft.com/office/drawing/2014/main" id="{0C881B6C-6F67-F183-CD2F-124321399342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8" name="Google Shape;468;p37">
              <a:extLst>
                <a:ext uri="{FF2B5EF4-FFF2-40B4-BE49-F238E27FC236}">
                  <a16:creationId xmlns:a16="http://schemas.microsoft.com/office/drawing/2014/main" id="{C81337D8-5AE1-13C7-48C9-A59336299419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69" name="Google Shape;469;p37">
              <a:extLst>
                <a:ext uri="{FF2B5EF4-FFF2-40B4-BE49-F238E27FC236}">
                  <a16:creationId xmlns:a16="http://schemas.microsoft.com/office/drawing/2014/main" id="{5763AF1A-4CB7-CC15-4D29-1BC0E392DC45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0" name="Google Shape;470;p37">
              <a:extLst>
                <a:ext uri="{FF2B5EF4-FFF2-40B4-BE49-F238E27FC236}">
                  <a16:creationId xmlns:a16="http://schemas.microsoft.com/office/drawing/2014/main" id="{28773E84-0F70-A670-BABF-CCA9D6F73FE8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1" name="Google Shape;471;p37">
              <a:extLst>
                <a:ext uri="{FF2B5EF4-FFF2-40B4-BE49-F238E27FC236}">
                  <a16:creationId xmlns:a16="http://schemas.microsoft.com/office/drawing/2014/main" id="{56725A62-4C83-66B9-5BA0-1C7512DA661B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2" name="Google Shape;472;p37">
              <a:extLst>
                <a:ext uri="{FF2B5EF4-FFF2-40B4-BE49-F238E27FC236}">
                  <a16:creationId xmlns:a16="http://schemas.microsoft.com/office/drawing/2014/main" id="{F2D9177F-AE2A-4A6F-4FEA-A0B019D1ACE9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3" name="Google Shape;473;p37">
              <a:extLst>
                <a:ext uri="{FF2B5EF4-FFF2-40B4-BE49-F238E27FC236}">
                  <a16:creationId xmlns:a16="http://schemas.microsoft.com/office/drawing/2014/main" id="{D70D79A1-1505-0A42-A2EB-FBB9F8FAD9BE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4" name="Google Shape;474;p37">
              <a:extLst>
                <a:ext uri="{FF2B5EF4-FFF2-40B4-BE49-F238E27FC236}">
                  <a16:creationId xmlns:a16="http://schemas.microsoft.com/office/drawing/2014/main" id="{1BDCB6B4-6660-03CC-83B5-1053CE16339C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5" name="Google Shape;475;p37">
              <a:extLst>
                <a:ext uri="{FF2B5EF4-FFF2-40B4-BE49-F238E27FC236}">
                  <a16:creationId xmlns:a16="http://schemas.microsoft.com/office/drawing/2014/main" id="{25413AE1-EF8C-7752-5F6C-131E53592135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6" name="Google Shape;476;p37">
              <a:extLst>
                <a:ext uri="{FF2B5EF4-FFF2-40B4-BE49-F238E27FC236}">
                  <a16:creationId xmlns:a16="http://schemas.microsoft.com/office/drawing/2014/main" id="{1D596C24-CEE7-50D2-F34C-2876545B3168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7" name="Google Shape;477;p37">
              <a:extLst>
                <a:ext uri="{FF2B5EF4-FFF2-40B4-BE49-F238E27FC236}">
                  <a16:creationId xmlns:a16="http://schemas.microsoft.com/office/drawing/2014/main" id="{4EEF64DE-AF5D-94F3-F4D1-D1B30F9FAEDE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8" name="Google Shape;478;p37">
              <a:extLst>
                <a:ext uri="{FF2B5EF4-FFF2-40B4-BE49-F238E27FC236}">
                  <a16:creationId xmlns:a16="http://schemas.microsoft.com/office/drawing/2014/main" id="{E788DFC3-99AB-84B1-B77C-579CA9765B82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79" name="Google Shape;479;p37">
              <a:extLst>
                <a:ext uri="{FF2B5EF4-FFF2-40B4-BE49-F238E27FC236}">
                  <a16:creationId xmlns:a16="http://schemas.microsoft.com/office/drawing/2014/main" id="{DB5190D1-2F39-4641-7F67-80567BF329FF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0" name="Google Shape;480;p37">
              <a:extLst>
                <a:ext uri="{FF2B5EF4-FFF2-40B4-BE49-F238E27FC236}">
                  <a16:creationId xmlns:a16="http://schemas.microsoft.com/office/drawing/2014/main" id="{DE55119D-5028-3881-3C9A-6D3E8D1FC35B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1" name="Google Shape;481;p37">
              <a:extLst>
                <a:ext uri="{FF2B5EF4-FFF2-40B4-BE49-F238E27FC236}">
                  <a16:creationId xmlns:a16="http://schemas.microsoft.com/office/drawing/2014/main" id="{D382B454-6EDB-CC74-86A8-024A52130B5A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2" name="Google Shape;482;p37">
              <a:extLst>
                <a:ext uri="{FF2B5EF4-FFF2-40B4-BE49-F238E27FC236}">
                  <a16:creationId xmlns:a16="http://schemas.microsoft.com/office/drawing/2014/main" id="{51C3B015-729B-943A-AEA3-05B514E055B0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3" name="Google Shape;483;p37">
              <a:extLst>
                <a:ext uri="{FF2B5EF4-FFF2-40B4-BE49-F238E27FC236}">
                  <a16:creationId xmlns:a16="http://schemas.microsoft.com/office/drawing/2014/main" id="{D252BC13-1128-17EB-2CD6-82D78078E087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4" name="Google Shape;484;p37">
              <a:extLst>
                <a:ext uri="{FF2B5EF4-FFF2-40B4-BE49-F238E27FC236}">
                  <a16:creationId xmlns:a16="http://schemas.microsoft.com/office/drawing/2014/main" id="{8C42165E-4E0F-5EF7-D61B-9C30DC6907B5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5" name="Google Shape;485;p37">
              <a:extLst>
                <a:ext uri="{FF2B5EF4-FFF2-40B4-BE49-F238E27FC236}">
                  <a16:creationId xmlns:a16="http://schemas.microsoft.com/office/drawing/2014/main" id="{AD814BC5-642D-92F7-A7A7-E35459D47CB4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6" name="Google Shape;486;p37">
              <a:extLst>
                <a:ext uri="{FF2B5EF4-FFF2-40B4-BE49-F238E27FC236}">
                  <a16:creationId xmlns:a16="http://schemas.microsoft.com/office/drawing/2014/main" id="{84368C82-3CF2-38BF-EDEC-3737AC867B36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7" name="Google Shape;487;p37">
              <a:extLst>
                <a:ext uri="{FF2B5EF4-FFF2-40B4-BE49-F238E27FC236}">
                  <a16:creationId xmlns:a16="http://schemas.microsoft.com/office/drawing/2014/main" id="{F9148B17-86A2-4412-4C7D-E3A4F8D5D2A9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8" name="Google Shape;488;p37">
              <a:extLst>
                <a:ext uri="{FF2B5EF4-FFF2-40B4-BE49-F238E27FC236}">
                  <a16:creationId xmlns:a16="http://schemas.microsoft.com/office/drawing/2014/main" id="{C89A3D79-C435-2AA1-19CB-0ACE36CF1FAE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89" name="Google Shape;489;p37">
              <a:extLst>
                <a:ext uri="{FF2B5EF4-FFF2-40B4-BE49-F238E27FC236}">
                  <a16:creationId xmlns:a16="http://schemas.microsoft.com/office/drawing/2014/main" id="{E658BA84-889B-8872-53FC-3BDE147AD9A0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90" name="Google Shape;490;p37">
              <a:extLst>
                <a:ext uri="{FF2B5EF4-FFF2-40B4-BE49-F238E27FC236}">
                  <a16:creationId xmlns:a16="http://schemas.microsoft.com/office/drawing/2014/main" id="{7835B903-812D-B4BA-C877-3913E8F2C3E9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  <p:sp>
          <p:nvSpPr>
            <p:cNvPr id="491" name="Google Shape;491;p37">
              <a:extLst>
                <a:ext uri="{FF2B5EF4-FFF2-40B4-BE49-F238E27FC236}">
                  <a16:creationId xmlns:a16="http://schemas.microsoft.com/office/drawing/2014/main" id="{7FCB2E92-ACDA-965A-2137-5492AE753D34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</p:txBody>
        </p:sp>
      </p:grpSp>
      <p:sp>
        <p:nvSpPr>
          <p:cNvPr id="492" name="Google Shape;492;p37">
            <a:extLst>
              <a:ext uri="{FF2B5EF4-FFF2-40B4-BE49-F238E27FC236}">
                <a16:creationId xmlns:a16="http://schemas.microsoft.com/office/drawing/2014/main" id="{6BD9F8D4-AFB6-6A83-82C2-ABD4B6C171D6}"/>
              </a:ext>
            </a:extLst>
          </p:cNvPr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901156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ec47177-7042-437d-aa6f-31fd7962b727}" enabled="1" method="Standard" siteId="{b87cc266-09c4-40cc-8dfa-c92e08bf9cb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282</Words>
  <Application>Microsoft Macintosh PowerPoint</Application>
  <PresentationFormat>Affichage à l'écran (16:9)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Comfortaa</vt:lpstr>
      <vt:lpstr>Arial</vt:lpstr>
      <vt:lpstr>Source Code Pro Medium</vt:lpstr>
      <vt:lpstr>Anaheim</vt:lpstr>
      <vt:lpstr>Calibri</vt:lpstr>
      <vt:lpstr>Fira Code</vt:lpstr>
      <vt:lpstr>Wingdings</vt:lpstr>
      <vt:lpstr>Source Code Pro</vt:lpstr>
      <vt:lpstr>Bebas Neue</vt:lpstr>
      <vt:lpstr>Nunito Light</vt:lpstr>
      <vt:lpstr>Introduction to Java Programming for High School by Slidesgo</vt:lpstr>
      <vt:lpstr>Python  mini project</vt:lpstr>
      <vt:lpstr>Agenda</vt:lpstr>
      <vt:lpstr>Problematic</vt:lpstr>
      <vt:lpstr>2. Data collection</vt:lpstr>
      <vt:lpstr>3. Cleaning</vt:lpstr>
      <vt:lpstr>4. Descriptive analysis</vt:lpstr>
      <vt:lpstr>5. Modelling </vt:lpstr>
      <vt:lpstr>6. Conclusions</vt:lpstr>
      <vt:lpstr>7. Communication</vt:lpstr>
      <vt:lpstr>8. To go further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QUEMENER Grégoire</cp:lastModifiedBy>
  <cp:revision>1</cp:revision>
  <dcterms:modified xsi:type="dcterms:W3CDTF">2025-02-19T20:14:31Z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Introduction to Java Programming for High School by Slidesgo:3</vt:lpwstr>
  </property>
  <property fmtid="{D5CDD505-2E9C-101B-9397-08002B2CF9AE}" pid="3" name="ClassificationContentMarkingFooterText">
    <vt:lpwstr>LIMITED SHARING</vt:lpwstr>
  </property>
</Properties>
</file>