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93" r:id="rId4"/>
    <p:sldId id="273" r:id="rId5"/>
    <p:sldId id="260" r:id="rId6"/>
    <p:sldId id="268" r:id="rId7"/>
    <p:sldId id="262" r:id="rId8"/>
    <p:sldId id="267" r:id="rId9"/>
    <p:sldId id="271" r:id="rId10"/>
    <p:sldId id="280" r:id="rId11"/>
    <p:sldId id="281" r:id="rId12"/>
    <p:sldId id="276" r:id="rId13"/>
    <p:sldId id="282" r:id="rId14"/>
    <p:sldId id="289" r:id="rId15"/>
    <p:sldId id="290" r:id="rId16"/>
    <p:sldId id="292" r:id="rId17"/>
    <p:sldId id="294" r:id="rId18"/>
    <p:sldId id="266" r:id="rId19"/>
    <p:sldId id="295" r:id="rId20"/>
    <p:sldId id="263" r:id="rId21"/>
    <p:sldId id="264" r:id="rId22"/>
    <p:sldId id="265" r:id="rId23"/>
    <p:sldId id="270" r:id="rId24"/>
    <p:sldId id="269" r:id="rId25"/>
    <p:sldId id="275" r:id="rId26"/>
    <p:sldId id="274" r:id="rId27"/>
    <p:sldId id="291" r:id="rId28"/>
    <p:sldId id="277" r:id="rId29"/>
    <p:sldId id="278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4A8"/>
    <a:srgbClr val="FF0600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AE14F-A67A-4672-9210-CE2299A8A6C5}" v="134" dt="2022-10-17T13:04:10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952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laca azul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16CA8E50-5795-66AE-E64E-025171A6C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9" y="363853"/>
            <a:ext cx="3918143" cy="1123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256BB-6F52-2D28-0A1E-2F1168ACA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C28FB-A354-8AFA-BDC4-68917100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D6E6-9624-64FF-A358-11BFE7BE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2131-6C3D-C36B-A88A-D91F00B1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E52E-AE65-04BC-8D51-5554EA1C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8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CDD1-DB9F-9A26-5C95-15DFC7FC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4F977-B349-3A4D-BAF6-62E496591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6AA7-9B2D-C4F6-81D5-BDBEE598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D685-DE0B-8261-F1AF-E6759FBA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D125-A360-3464-D2A9-F3746A91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005CA-C267-CB84-013C-9F03EC13C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05095-6B05-6927-61DA-4774FFBB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AEAA-38CC-F771-2E35-9EDB5A3D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C109-D51F-043F-4CC9-CA5F61BB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C178-0421-1F2B-CE7A-F4B2A72A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Placa azul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5ECDDA98-1499-F802-F3E0-FE987598D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2" y="156845"/>
            <a:ext cx="2056332" cy="589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6F41A-D021-49DD-E2D0-4C7D465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6B9E-D593-F09B-803E-1D7DE9FF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6C80-C326-8104-501D-DAED4A98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218C-4663-F268-5976-35989DD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0B17-1093-E8E9-48DC-C7AB4636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5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9C61-35FF-B201-3FE3-7FA6EB8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A9220-F571-5EB0-5A41-80714708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57DB-1AB8-6AC9-740B-2E57CBE8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6E9B-C1EC-464B-1201-FB778BF5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21CB-729E-5A34-AB68-B3BD6164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FCFC-EF79-EF1F-E76C-1E5F20B7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F8CA-D367-C366-F44B-95A94D60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2393C-A05E-F287-3931-3261376AF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13228-809D-8930-4CF9-5E012C5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05C2-9135-AE45-0060-08FD5806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34A7-22C8-E3F5-E338-56388AD9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5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16A0-C032-278F-6D92-0888C6DA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6565-83D6-2C64-8C94-452A94435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D69A1-FF83-E2A1-10E0-D3255701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960D5-A536-DC00-4C41-171FF9A60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B39A6-B8E1-D968-0F9B-6D8C738A5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DBB1B-2159-654B-7190-AC631070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6D104-9AD0-347C-5E32-3481CC0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30D8A-4C13-F997-B3C2-E449E69C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3B09-37C8-CA2E-58B4-8D7BC2F5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BF2C8-ED55-FB59-AA8A-ECC357B3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D083-1659-FE54-BF0D-671EDDA1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C3F0B-EB56-5414-740E-A2E89342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63188-4913-D94B-EED9-19E60BE8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78848-541F-54E7-4E0D-05D2314A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5A0E-8520-2932-33C2-0CD18242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31B2-A026-BACF-0F7F-20490A1E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2B70-99E9-A462-F781-EC370494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8548B-DF39-979E-E36B-B772074A8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8FA28-397D-8652-7E31-0D31556E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F34-DF4F-FA49-3955-F558A2E5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43176-C454-5314-A7DD-F984518B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711A-AEEF-4083-3C8D-8AD3855B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EBB4-A395-7FAE-2971-BA96466DF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F72E-5CBD-EBB5-A815-F2AC05F6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D4414-B038-487B-5FFA-24E192D8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4206-8702-B19E-AAF3-5C8574C2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29BB6-3737-4559-1656-7DFD4502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0C60E-1A79-7579-7DB9-71A44D8F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45AA3-6900-6EF7-7692-326862A9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9BA5-559C-3243-0074-69F5F713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7605-CBC8-4DCC-B00E-B8653B2792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C25F-3487-6EA2-0DB0-A2BCB747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6ACC-0EF1-82B5-E986-E1ABB5542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17F0-08CD-4627-AD98-08983F485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egoryomelo@gmail.com" TargetMode="External"/><Relationship Id="rId2" Type="http://schemas.openxmlformats.org/officeDocument/2006/relationships/hyperlink" Target="https://www.linkedin.com/in/gregory-melo-72ab5bb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presentation/d/1LUXM-QjNWvuyRyNQXcqSxBizDpnOB7c6/edit?usp=sharing&amp;ouid=114986028723873610126&amp;rtpof=true&amp;sd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hyperlink" Target="http://ergast.com/mrd/methods/result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presentation/d/1AzBq4TSoAhl1CEvfmZrWwGdlyfVXbkbc/edit?usp=sharing&amp;ouid=114986028723873610126&amp;rtpof=true&amp;sd=tru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hyperlink" Target="http://ergast.com/m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03F7-2207-459E-B36D-2783F371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br>
              <a:rPr lang="pt-BR" dirty="0"/>
            </a:br>
            <a:r>
              <a:rPr lang="pt-BR" dirty="0"/>
              <a:t>Fórmula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C99F-9E8B-AA95-11AB-1FD97464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Gregory Oliveira Melo</a:t>
            </a:r>
            <a:endParaRPr lang="pt-BR" dirty="0"/>
          </a:p>
          <a:p>
            <a:r>
              <a:rPr lang="pt-BR" dirty="0">
                <a:hlinkClick r:id="rId3"/>
              </a:rPr>
              <a:t>gregoryomelo@gmail.com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3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3"/>
    </mc:Choice>
    <mc:Fallback xmlns="">
      <p:transition spd="slow" advTm="91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03F7-2207-459E-B36D-2783F371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 Final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C99F-9E8B-AA95-11AB-1FD97464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"/>
    </mc:Choice>
    <mc:Fallback xmlns="">
      <p:transition spd="slow" advTm="168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A2D135C-6428-14AF-8771-4ACD8832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9332"/>
            <a:ext cx="12192000" cy="647065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61FD3EF4-CE55-4464-1A51-E143FAB9521E}"/>
              </a:ext>
            </a:extLst>
          </p:cNvPr>
          <p:cNvSpPr txBox="1"/>
          <p:nvPr/>
        </p:nvSpPr>
        <p:spPr>
          <a:xfrm>
            <a:off x="1323976" y="-103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 para apresentação/vídeo do dashboard na imagem abaixo.</a:t>
            </a:r>
            <a:endParaRPr lang="en-US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9C3B07A9-2C09-17D6-CF54-681007F3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9468"/>
            <a:ext cx="705008" cy="639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619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6"/>
    </mc:Choice>
    <mc:Fallback xmlns="">
      <p:transition spd="slow" advTm="183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03F7-2207-459E-B36D-2783F371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Processamentos realizados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C99F-9E8B-AA95-11AB-1FD97464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Modelo de dados, transformações e medidas criadas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1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0"/>
    </mc:Choice>
    <mc:Fallback xmlns="">
      <p:transition spd="slow" advTm="56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052D-2065-A565-FF99-2AEB00EF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C659-4D84-3542-1343-58D3997E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dividir esse dashboard em dois submodelos:</a:t>
            </a:r>
          </a:p>
          <a:p>
            <a:pPr lvl="1"/>
            <a:r>
              <a:rPr lang="pt-BR" dirty="0"/>
              <a:t>História F1</a:t>
            </a:r>
          </a:p>
          <a:p>
            <a:pPr lvl="1"/>
            <a:r>
              <a:rPr lang="pt-BR" dirty="0"/>
              <a:t>Google </a:t>
            </a:r>
            <a:r>
              <a:rPr lang="pt-BR" dirty="0" err="1"/>
              <a:t>Trends</a:t>
            </a:r>
            <a:r>
              <a:rPr lang="pt-BR" dirty="0"/>
              <a:t> F1</a:t>
            </a:r>
          </a:p>
          <a:p>
            <a:r>
              <a:rPr lang="pt-BR" dirty="0"/>
              <a:t>Existe um relacionamento entre eles que é feito fisicamente pela tabela results_f1_trends e um relacionamento virtual feito a partir de fórmulas DAX.</a:t>
            </a:r>
          </a:p>
          <a:p>
            <a:r>
              <a:rPr lang="pt-BR" dirty="0"/>
              <a:t>Uma breve descrição de cada tabela com origem, transformações e outros comentários está no </a:t>
            </a:r>
            <a:r>
              <a:rPr lang="pt-BR" dirty="0">
                <a:hlinkClick r:id="rId2" action="ppaction://hlinksldjump"/>
              </a:rPr>
              <a:t>Apêndice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49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41"/>
    </mc:Choice>
    <mc:Fallback xmlns="">
      <p:transition spd="slow" advTm="10134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2E58FF-CEE9-3825-1256-D9A81D04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75"/>
            <a:ext cx="12192000" cy="6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33"/>
    </mc:Choice>
    <mc:Fallback xmlns="">
      <p:transition spd="slow" advTm="9753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F7502-D8CA-2774-7444-5214174C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75"/>
            <a:ext cx="12192000" cy="6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40"/>
    </mc:Choice>
    <mc:Fallback xmlns="">
      <p:transition spd="slow" advTm="7284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8E87A8D-557A-70E6-D4FF-F526D73A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criadas</a:t>
            </a: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DA93851-327A-1D7D-6728-74AD19E27F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2539" y="1897991"/>
            <a:ext cx="2552921" cy="4206605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70B82C7-E680-8EA1-2C17-3A042EF45A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0_Const_F1</a:t>
            </a:r>
          </a:p>
          <a:p>
            <a:pPr lvl="1"/>
            <a:r>
              <a:rPr lang="pt-BR" dirty="0"/>
              <a:t>Medidas usadas nos gráficos das páginas Evolução;</a:t>
            </a:r>
          </a:p>
          <a:p>
            <a:r>
              <a:rPr lang="pt-BR" dirty="0"/>
              <a:t>1_Const_Google</a:t>
            </a:r>
          </a:p>
          <a:p>
            <a:pPr lvl="1"/>
            <a:r>
              <a:rPr lang="pt-BR" dirty="0"/>
              <a:t>Medidas usadas nos elementos das páginas Google </a:t>
            </a:r>
            <a:r>
              <a:rPr lang="pt-BR" dirty="0" err="1"/>
              <a:t>Trends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As medidas Interesse* e Janela* fazem um relacionamento virtual entre os modelos de dados para evitar um relacionamento de muito-com-muitos.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81"/>
    </mc:Choice>
    <mc:Fallback xmlns="">
      <p:transition spd="slow" advTm="6658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03F7-2207-459E-B36D-2783F371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Comentários Finais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C99F-9E8B-AA95-11AB-1FD97464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Sugestões de melhoria e aperfeiçoamento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8"/>
    </mc:Choice>
    <mc:Fallback xmlns="">
      <p:transition spd="slow" advTm="641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EBA57D-E00F-0D1B-60C3-5A29C804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Datamorfose</a:t>
            </a:r>
            <a:r>
              <a:rPr lang="pt-BR" dirty="0"/>
              <a:t>” ambulante...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3F8A7A-7EF5-DB0C-F9E6-811BD3CC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Melhoria nas análises:</a:t>
            </a:r>
          </a:p>
          <a:p>
            <a:pPr lvl="1" algn="just"/>
            <a:r>
              <a:rPr lang="pt-BR" dirty="0"/>
              <a:t>Em relação a aspectos de marketing, poderíamos avaliar possíveis outros impactos no esporte, como diversidade, por exemplo. Contudo, entendo que falar de marketing com Fórmula 1 seja um tema muito amplo e complexo devido o volume de dinheiro envolvido.</a:t>
            </a:r>
          </a:p>
          <a:p>
            <a:pPr lvl="1" algn="just"/>
            <a:r>
              <a:rPr lang="pt-BR" dirty="0"/>
              <a:t>Em relação aos dados de </a:t>
            </a:r>
            <a:r>
              <a:rPr lang="pt-BR" i="1" dirty="0" err="1"/>
              <a:t>trends</a:t>
            </a:r>
            <a:r>
              <a:rPr lang="pt-BR" dirty="0"/>
              <a:t>, poderíamos avaliar o impacto local de cada prova alterando a localidade durante a requisição dos dados e depois comparando os locais de prova.</a:t>
            </a:r>
          </a:p>
          <a:p>
            <a:pPr lvl="1" algn="just"/>
            <a:r>
              <a:rPr lang="pt-BR" dirty="0"/>
              <a:t>Ainda nas </a:t>
            </a:r>
            <a:r>
              <a:rPr lang="pt-BR" dirty="0" err="1"/>
              <a:t>trends</a:t>
            </a:r>
            <a:r>
              <a:rPr lang="pt-BR" dirty="0"/>
              <a:t>, </a:t>
            </a:r>
            <a:r>
              <a:rPr lang="pt-BR" dirty="0" err="1"/>
              <a:t>poderiamos</a:t>
            </a:r>
            <a:r>
              <a:rPr lang="pt-BR" dirty="0"/>
              <a:t> fazer uma análise temporal das series removendo ruído e sazonalidade para extrair se a tendência é aumento ou diminuição do interesse pelos termos.</a:t>
            </a:r>
          </a:p>
          <a:p>
            <a:pPr algn="just"/>
            <a:r>
              <a:rPr lang="pt-BR" dirty="0"/>
              <a:t>Melhoria na extração dos dados :</a:t>
            </a:r>
          </a:p>
          <a:p>
            <a:pPr lvl="1" algn="just"/>
            <a:r>
              <a:rPr lang="pt-BR" dirty="0"/>
              <a:t>Os dados vindos da API ou do Google </a:t>
            </a:r>
            <a:r>
              <a:rPr lang="pt-BR" dirty="0" err="1"/>
              <a:t>Trends</a:t>
            </a:r>
            <a:r>
              <a:rPr lang="pt-BR" dirty="0"/>
              <a:t> podem ser automatizados para atualização incremental. Como o tempo entre a elaboração desse dashboard e apresentação para vocês foi relativamente curta, preferi fazer as cargas isoladas, porém, com possibilidade de serem repetidas.</a:t>
            </a:r>
          </a:p>
          <a:p>
            <a:pPr lvl="1" algn="just"/>
            <a:r>
              <a:rPr lang="pt-BR" dirty="0"/>
              <a:t>A utilização de arquivo CSV acarretou em corrompimento de caracteres acentuados. Seria necessário ver outras alternativas ou parametrização da função </a:t>
            </a:r>
            <a:r>
              <a:rPr lang="pt-BR" b="1" i="1" dirty="0" err="1"/>
              <a:t>pandas.DataFrame.to_csv</a:t>
            </a:r>
            <a:r>
              <a:rPr lang="pt-B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896"/>
    </mc:Choice>
    <mc:Fallback xmlns="">
      <p:transition spd="slow" advTm="2788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03F7-2207-459E-B36D-2783F371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C99F-9E8B-AA95-11AB-1FD97464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98"/>
    </mc:Choice>
    <mc:Fallback xmlns="">
      <p:transition spd="slow" advTm="450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F58C8-0301-25CF-65A0-98385A18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/>
              <a:t>Apresentação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602EB-A4A0-D74F-0286-853581F66D3F}"/>
              </a:ext>
            </a:extLst>
          </p:cNvPr>
          <p:cNvSpPr txBox="1"/>
          <p:nvPr/>
        </p:nvSpPr>
        <p:spPr>
          <a:xfrm>
            <a:off x="836680" y="2219322"/>
            <a:ext cx="6002110" cy="3988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Possuo graduação em Engenharia Mecânica (CEFET-RJ).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Cursei o MBA em Gestão Empresarial da FGV.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Trabalho há 14 anos na Petrobras, sendo que estive como coordenador por 6 anos.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Utilizo planilhas eletrônicas e linguagens de programação interpretáveis há mais de 15 anos.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Atualmente, estudo técnicas de apresentação de dados (</a:t>
            </a:r>
            <a:r>
              <a:rPr lang="pt-BR" sz="2000" i="1" dirty="0" err="1"/>
              <a:t>storytelling</a:t>
            </a:r>
            <a:r>
              <a:rPr lang="pt-BR" sz="2000" dirty="0"/>
              <a:t>), linguagens de programação (R e Python) e algoritmos de aprendizado de máquinas (</a:t>
            </a:r>
            <a:r>
              <a:rPr lang="pt-BR" sz="2000" i="1" dirty="0" err="1"/>
              <a:t>machine</a:t>
            </a:r>
            <a:r>
              <a:rPr lang="pt-BR" sz="2000" i="1" dirty="0"/>
              <a:t> </a:t>
            </a:r>
            <a:r>
              <a:rPr lang="pt-BR" sz="2000" i="1" dirty="0" err="1"/>
              <a:t>learning</a:t>
            </a:r>
            <a:r>
              <a:rPr lang="pt-BR" sz="2000" dirty="0"/>
              <a:t>). </a:t>
            </a:r>
          </a:p>
        </p:txBody>
      </p:sp>
      <p:pic>
        <p:nvPicPr>
          <p:cNvPr id="7" name="Content Placeholder 6" descr="A person with a beard and mustache&#10;&#10;Description automatically generated with low confidence">
            <a:extLst>
              <a:ext uri="{FF2B5EF4-FFF2-40B4-BE49-F238E27FC236}">
                <a16:creationId xmlns:a16="http://schemas.microsoft.com/office/drawing/2014/main" id="{EFCF0653-9CEF-3639-8AFC-8C1E489C29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" r="466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28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7"/>
    </mc:Choice>
    <mc:Fallback xmlns="">
      <p:transition spd="slow" advTm="6063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486-D75C-526B-A92B-FC719548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Apêndice 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1A0D-EB0A-9CF5-89DC-5B6FFF7E4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Dashboard com dados disponibilizados e recriado com o novo modelo de dados</a:t>
            </a:r>
            <a:endParaRPr lang="en-US" dirty="0"/>
          </a:p>
        </p:txBody>
      </p:sp>
      <p:sp>
        <p:nvSpPr>
          <p:cNvPr id="5" name="Pentagon 4">
            <a:hlinkClick r:id="rId2" action="ppaction://hlinksldjump"/>
            <a:extLst>
              <a:ext uri="{FF2B5EF4-FFF2-40B4-BE49-F238E27FC236}">
                <a16:creationId xmlns:a16="http://schemas.microsoft.com/office/drawing/2014/main" id="{DAAD9F4B-B0C9-2B8F-1C0A-40112006BC60}"/>
              </a:ext>
            </a:extLst>
          </p:cNvPr>
          <p:cNvSpPr/>
          <p:nvPr/>
        </p:nvSpPr>
        <p:spPr>
          <a:xfrm>
            <a:off x="1134745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94F4AD-4EC9-6328-A66A-8F2F30E6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0"/>
            <a:ext cx="1027176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D660D-4F00-86DA-DE63-798B748B86A8}"/>
              </a:ext>
            </a:extLst>
          </p:cNvPr>
          <p:cNvSpPr txBox="1"/>
          <p:nvPr/>
        </p:nvSpPr>
        <p:spPr>
          <a:xfrm>
            <a:off x="1" y="0"/>
            <a:ext cx="211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original de relacionamento entre os arquivos</a:t>
            </a:r>
            <a:endParaRPr lang="en-US" dirty="0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0B194196-9BB1-11F6-FCBD-6AADAE31FCB1}"/>
              </a:ext>
            </a:extLst>
          </p:cNvPr>
          <p:cNvSpPr/>
          <p:nvPr/>
        </p:nvSpPr>
        <p:spPr>
          <a:xfrm rot="2700000">
            <a:off x="68387" y="991717"/>
            <a:ext cx="330200" cy="330200"/>
          </a:xfrm>
          <a:prstGeom prst="plus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14B7DFB6-D00F-C064-5437-92DA84D9C102}"/>
              </a:ext>
            </a:extLst>
          </p:cNvPr>
          <p:cNvSpPr/>
          <p:nvPr/>
        </p:nvSpPr>
        <p:spPr>
          <a:xfrm rot="2700000">
            <a:off x="8003347" y="402437"/>
            <a:ext cx="330200" cy="330200"/>
          </a:xfrm>
          <a:prstGeom prst="plus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45203A7-EB01-0024-E2F8-7CD335DA9D5C}"/>
              </a:ext>
            </a:extLst>
          </p:cNvPr>
          <p:cNvSpPr/>
          <p:nvPr/>
        </p:nvSpPr>
        <p:spPr>
          <a:xfrm rot="2700000">
            <a:off x="8003347" y="1458690"/>
            <a:ext cx="330200" cy="330200"/>
          </a:xfrm>
          <a:prstGeom prst="plus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12BAEA90-6A94-99B4-AD36-A1C0BF3A2E78}"/>
              </a:ext>
            </a:extLst>
          </p:cNvPr>
          <p:cNvSpPr/>
          <p:nvPr/>
        </p:nvSpPr>
        <p:spPr>
          <a:xfrm rot="2700000">
            <a:off x="9801859" y="4838894"/>
            <a:ext cx="330200" cy="330200"/>
          </a:xfrm>
          <a:prstGeom prst="plus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C6D82685-8546-B207-BAD8-CA1A502039A7}"/>
              </a:ext>
            </a:extLst>
          </p:cNvPr>
          <p:cNvSpPr/>
          <p:nvPr/>
        </p:nvSpPr>
        <p:spPr>
          <a:xfrm rot="2700000">
            <a:off x="8841740" y="4493453"/>
            <a:ext cx="330200" cy="330200"/>
          </a:xfrm>
          <a:prstGeom prst="plus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AA60884-D2C5-0DF3-47BB-7AC32EA7DFD4}"/>
              </a:ext>
            </a:extLst>
          </p:cNvPr>
          <p:cNvSpPr/>
          <p:nvPr/>
        </p:nvSpPr>
        <p:spPr>
          <a:xfrm rot="2700000">
            <a:off x="6637019" y="4473132"/>
            <a:ext cx="330200" cy="330200"/>
          </a:xfrm>
          <a:prstGeom prst="plus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0B5EE-5193-8231-DEEB-D28D986F2DCA}"/>
              </a:ext>
            </a:extLst>
          </p:cNvPr>
          <p:cNvSpPr txBox="1"/>
          <p:nvPr/>
        </p:nvSpPr>
        <p:spPr>
          <a:xfrm>
            <a:off x="1" y="963970"/>
            <a:ext cx="211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Inativados para funcionamento dos filtros</a:t>
            </a:r>
            <a:endParaRPr lang="en-US" dirty="0"/>
          </a:p>
        </p:txBody>
      </p:sp>
      <p:sp>
        <p:nvSpPr>
          <p:cNvPr id="19" name="Pentagon 18">
            <a:hlinkClick r:id="rId3" action="ppaction://hlinksldjump"/>
            <a:extLst>
              <a:ext uri="{FF2B5EF4-FFF2-40B4-BE49-F238E27FC236}">
                <a16:creationId xmlns:a16="http://schemas.microsoft.com/office/drawing/2014/main" id="{2E4B2277-025B-BA03-B949-EBB5089EB015}"/>
              </a:ext>
            </a:extLst>
          </p:cNvPr>
          <p:cNvSpPr/>
          <p:nvPr/>
        </p:nvSpPr>
        <p:spPr>
          <a:xfrm>
            <a:off x="233487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88F30-213F-38C4-5A07-83022109AAA7}"/>
              </a:ext>
            </a:extLst>
          </p:cNvPr>
          <p:cNvSpPr txBox="1"/>
          <p:nvPr/>
        </p:nvSpPr>
        <p:spPr>
          <a:xfrm>
            <a:off x="1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da primeira página construída com os dados originais disponibilizados. (</a:t>
            </a:r>
            <a:r>
              <a:rPr lang="pt-BR" dirty="0">
                <a:solidFill>
                  <a:srgbClr val="FF0600"/>
                </a:solidFill>
              </a:rPr>
              <a:t>../</a:t>
            </a:r>
            <a:r>
              <a:rPr lang="pt-BR" dirty="0" err="1">
                <a:solidFill>
                  <a:srgbClr val="FF0600"/>
                </a:solidFill>
              </a:rPr>
              <a:t>versions</a:t>
            </a:r>
            <a:r>
              <a:rPr lang="pt-BR" dirty="0">
                <a:solidFill>
                  <a:srgbClr val="FF0600"/>
                </a:solidFill>
              </a:rPr>
              <a:t>/</a:t>
            </a:r>
            <a:r>
              <a:rPr lang="en-US" dirty="0">
                <a:solidFill>
                  <a:srgbClr val="FF0600"/>
                </a:solidFill>
              </a:rPr>
              <a:t>f1_study_case_csv_data.pbix</a:t>
            </a:r>
            <a:r>
              <a:rPr lang="pt-BR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E285B-30B3-FB37-EE1D-41CB294E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652"/>
            <a:ext cx="12192000" cy="6470650"/>
          </a:xfrm>
          <a:prstGeom prst="rect">
            <a:avLst/>
          </a:prstGeom>
        </p:spPr>
      </p:pic>
      <p:sp>
        <p:nvSpPr>
          <p:cNvPr id="7" name="Pentagon 6">
            <a:hlinkClick r:id="rId3" action="ppaction://hlinksldjump"/>
            <a:extLst>
              <a:ext uri="{FF2B5EF4-FFF2-40B4-BE49-F238E27FC236}">
                <a16:creationId xmlns:a16="http://schemas.microsoft.com/office/drawing/2014/main" id="{D83AC8C5-5696-9FDD-E718-EC9A73168292}"/>
              </a:ext>
            </a:extLst>
          </p:cNvPr>
          <p:cNvSpPr/>
          <p:nvPr/>
        </p:nvSpPr>
        <p:spPr>
          <a:xfrm>
            <a:off x="233487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8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486-D75C-526B-A92B-FC719548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Apêndice 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1A0D-EB0A-9CF5-89DC-5B6FFF7E4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Utilização do Excel para coletar os dados</a:t>
            </a:r>
            <a:endParaRPr lang="en-US" dirty="0"/>
          </a:p>
        </p:txBody>
      </p:sp>
      <p:sp>
        <p:nvSpPr>
          <p:cNvPr id="5" name="Pentagon 4">
            <a:hlinkClick r:id="rId2" action="ppaction://hlinksldjump"/>
            <a:extLst>
              <a:ext uri="{FF2B5EF4-FFF2-40B4-BE49-F238E27FC236}">
                <a16:creationId xmlns:a16="http://schemas.microsoft.com/office/drawing/2014/main" id="{DAAD9F4B-B0C9-2B8F-1C0A-40112006BC60}"/>
              </a:ext>
            </a:extLst>
          </p:cNvPr>
          <p:cNvSpPr/>
          <p:nvPr/>
        </p:nvSpPr>
        <p:spPr>
          <a:xfrm>
            <a:off x="1134745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63EA0-44BF-1D31-7987-2D6C018F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477000"/>
          </a:xfrm>
          <a:prstGeom prst="rect">
            <a:avLst/>
          </a:prstGeom>
        </p:spPr>
      </p:pic>
      <p:sp>
        <p:nvSpPr>
          <p:cNvPr id="5" name="Pentagon 4">
            <a:hlinkClick r:id="rId3" action="ppaction://hlinksldjump"/>
            <a:extLst>
              <a:ext uri="{FF2B5EF4-FFF2-40B4-BE49-F238E27FC236}">
                <a16:creationId xmlns:a16="http://schemas.microsoft.com/office/drawing/2014/main" id="{29B40D2A-6B60-BEC7-6E1E-A9B4E45F0746}"/>
              </a:ext>
            </a:extLst>
          </p:cNvPr>
          <p:cNvSpPr/>
          <p:nvPr/>
        </p:nvSpPr>
        <p:spPr>
          <a:xfrm>
            <a:off x="233487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486-D75C-526B-A92B-FC719548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Apêndice 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1A0D-EB0A-9CF5-89DC-5B6FFF7E4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Python script no Power BI</a:t>
            </a:r>
            <a:endParaRPr lang="en-US" dirty="0"/>
          </a:p>
        </p:txBody>
      </p:sp>
      <p:sp>
        <p:nvSpPr>
          <p:cNvPr id="5" name="Pentagon 4">
            <a:hlinkClick r:id="rId2" action="ppaction://hlinksldjump"/>
            <a:extLst>
              <a:ext uri="{FF2B5EF4-FFF2-40B4-BE49-F238E27FC236}">
                <a16:creationId xmlns:a16="http://schemas.microsoft.com/office/drawing/2014/main" id="{DAAD9F4B-B0C9-2B8F-1C0A-40112006BC60}"/>
              </a:ext>
            </a:extLst>
          </p:cNvPr>
          <p:cNvSpPr/>
          <p:nvPr/>
        </p:nvSpPr>
        <p:spPr>
          <a:xfrm>
            <a:off x="1134745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41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2C51-C77C-62B8-E5C5-70AA2DBD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920"/>
            <a:ext cx="12192000" cy="6471040"/>
          </a:xfrm>
          <a:prstGeom prst="rect">
            <a:avLst/>
          </a:prstGeom>
        </p:spPr>
      </p:pic>
      <p:sp>
        <p:nvSpPr>
          <p:cNvPr id="4" name="Pentagon 3">
            <a:hlinkClick r:id="rId3" action="ppaction://hlinksldjump"/>
            <a:extLst>
              <a:ext uri="{FF2B5EF4-FFF2-40B4-BE49-F238E27FC236}">
                <a16:creationId xmlns:a16="http://schemas.microsoft.com/office/drawing/2014/main" id="{D5E9A351-AC55-5B32-DAF5-D88F12CA86F0}"/>
              </a:ext>
            </a:extLst>
          </p:cNvPr>
          <p:cNvSpPr/>
          <p:nvPr/>
        </p:nvSpPr>
        <p:spPr>
          <a:xfrm>
            <a:off x="21463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4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B80DF-E5FB-229B-EDCA-CE5511D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Apêndice 4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09584-634F-715E-9040-137B12761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Tabelas e transformações</a:t>
            </a:r>
            <a:endParaRPr lang="en-US" dirty="0"/>
          </a:p>
        </p:txBody>
      </p:sp>
      <p:sp>
        <p:nvSpPr>
          <p:cNvPr id="2" name="Pentagon 4">
            <a:hlinkClick r:id="rId2" action="ppaction://hlinksldjump"/>
            <a:extLst>
              <a:ext uri="{FF2B5EF4-FFF2-40B4-BE49-F238E27FC236}">
                <a16:creationId xmlns:a16="http://schemas.microsoft.com/office/drawing/2014/main" id="{511BB16D-83D2-B139-EA8E-CAB0731150D2}"/>
              </a:ext>
            </a:extLst>
          </p:cNvPr>
          <p:cNvSpPr/>
          <p:nvPr/>
        </p:nvSpPr>
        <p:spPr>
          <a:xfrm>
            <a:off x="1134745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15AB-D2BD-EE9C-2000-C612D6C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F1: tabela </a:t>
            </a:r>
            <a:r>
              <a:rPr lang="pt-BR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16EA-8F32-FF5D-2091-0A5C36F1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Origem: dados da API (</a:t>
            </a:r>
            <a:r>
              <a:rPr lang="pt-BR" dirty="0">
                <a:hlinkClick r:id="rId2"/>
              </a:rPr>
              <a:t>http://ergast.com/</a:t>
            </a:r>
            <a:r>
              <a:rPr lang="pt-BR" dirty="0" err="1">
                <a:hlinkClick r:id="rId2"/>
              </a:rPr>
              <a:t>mrd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methods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results</a:t>
            </a:r>
            <a:r>
              <a:rPr lang="pt-BR" dirty="0">
                <a:hlinkClick r:id="rId2"/>
              </a:rPr>
              <a:t>/</a:t>
            </a:r>
            <a:r>
              <a:rPr lang="pt-BR" dirty="0"/>
              <a:t>)</a:t>
            </a:r>
          </a:p>
          <a:p>
            <a:r>
              <a:rPr lang="pt-BR" dirty="0"/>
              <a:t>Alterações realizadas:</a:t>
            </a:r>
          </a:p>
          <a:p>
            <a:pPr lvl="1"/>
            <a:r>
              <a:rPr lang="pt-BR" dirty="0"/>
              <a:t>expansões da tabela original da API;</a:t>
            </a:r>
          </a:p>
          <a:p>
            <a:pPr lvl="1"/>
            <a:r>
              <a:rPr lang="pt-BR" dirty="0"/>
              <a:t>alterações de tipo de dado;</a:t>
            </a:r>
          </a:p>
          <a:p>
            <a:pPr lvl="1"/>
            <a:r>
              <a:rPr lang="pt-BR" dirty="0"/>
              <a:t>renomeação de colunas;</a:t>
            </a:r>
          </a:p>
          <a:p>
            <a:pPr lvl="1"/>
            <a:r>
              <a:rPr lang="pt-BR" dirty="0"/>
              <a:t>criação de coluna chave compósito para temporada e prova (</a:t>
            </a:r>
            <a:r>
              <a:rPr lang="pt-BR" dirty="0" err="1"/>
              <a:t>season+round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criação de coluna para nome do piloto (</a:t>
            </a:r>
            <a:r>
              <a:rPr lang="pt-BR" dirty="0" err="1"/>
              <a:t>DriverGivenName+DriverFamilyName</a:t>
            </a:r>
            <a:r>
              <a:rPr lang="pt-BR" dirty="0"/>
              <a:t>).</a:t>
            </a:r>
            <a:endParaRPr lang="en-US" dirty="0"/>
          </a:p>
        </p:txBody>
      </p:sp>
      <p:sp>
        <p:nvSpPr>
          <p:cNvPr id="4" name="Pentagon 3">
            <a:hlinkClick r:id="rId3" action="ppaction://hlinksldjump"/>
            <a:extLst>
              <a:ext uri="{FF2B5EF4-FFF2-40B4-BE49-F238E27FC236}">
                <a16:creationId xmlns:a16="http://schemas.microsoft.com/office/drawing/2014/main" id="{091EAF30-FECC-1F78-3FE7-083CA4F9AA81}"/>
              </a:ext>
            </a:extLst>
          </p:cNvPr>
          <p:cNvSpPr/>
          <p:nvPr/>
        </p:nvSpPr>
        <p:spPr>
          <a:xfrm>
            <a:off x="21463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15AB-D2BD-EE9C-2000-C612D6C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F1: tabela </a:t>
            </a:r>
            <a:r>
              <a:rPr lang="pt-BR" dirty="0" err="1"/>
              <a:t>resultsStatusAccident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16EA-8F32-FF5D-2091-0A5C36F1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Origem: </a:t>
            </a:r>
            <a:r>
              <a:rPr lang="pt-BR" dirty="0" err="1"/>
              <a:t>results</a:t>
            </a:r>
            <a:endParaRPr lang="pt-BR" dirty="0"/>
          </a:p>
          <a:p>
            <a:r>
              <a:rPr lang="pt-BR" dirty="0"/>
              <a:t>Alterações realizadas:</a:t>
            </a:r>
          </a:p>
          <a:p>
            <a:pPr lvl="1"/>
            <a:r>
              <a:rPr lang="pt-BR" dirty="0"/>
              <a:t>remoção de todas as colunas deixando somente a coluna Status;</a:t>
            </a:r>
          </a:p>
          <a:p>
            <a:pPr lvl="1"/>
            <a:r>
              <a:rPr lang="pt-BR" dirty="0"/>
              <a:t>remoção de linha duplicadas;</a:t>
            </a:r>
          </a:p>
          <a:p>
            <a:pPr lvl="1"/>
            <a:r>
              <a:rPr lang="pt-BR" dirty="0"/>
              <a:t>filtragem de status de acidentes.</a:t>
            </a:r>
            <a:endParaRPr lang="en-US" dirty="0"/>
          </a:p>
        </p:txBody>
      </p:sp>
      <p:sp>
        <p:nvSpPr>
          <p:cNvPr id="4" name="Pentagon 3">
            <a:hlinkClick r:id="rId2" action="ppaction://hlinksldjump"/>
            <a:extLst>
              <a:ext uri="{FF2B5EF4-FFF2-40B4-BE49-F238E27FC236}">
                <a16:creationId xmlns:a16="http://schemas.microsoft.com/office/drawing/2014/main" id="{8A98D81C-5359-73A8-4077-8843F97841EF}"/>
              </a:ext>
            </a:extLst>
          </p:cNvPr>
          <p:cNvSpPr/>
          <p:nvPr/>
        </p:nvSpPr>
        <p:spPr>
          <a:xfrm>
            <a:off x="21463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0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F25B42-6FF1-04E4-C397-AEE3B6AD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EDE9-9830-6460-6AD8-60486B54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Cenário Proposto</a:t>
            </a:r>
          </a:p>
          <a:p>
            <a:r>
              <a:rPr lang="pt-BR" dirty="0"/>
              <a:t>Dados Utilizados</a:t>
            </a:r>
          </a:p>
          <a:p>
            <a:r>
              <a:rPr lang="pt-BR" dirty="0"/>
              <a:t>Resultado Final</a:t>
            </a:r>
          </a:p>
          <a:p>
            <a:r>
              <a:rPr lang="pt-BR" dirty="0"/>
              <a:t>Processamento Realizado</a:t>
            </a:r>
          </a:p>
          <a:p>
            <a:r>
              <a:rPr lang="pt-BR" dirty="0"/>
              <a:t>Comentários Finais</a:t>
            </a:r>
          </a:p>
          <a:p>
            <a:r>
              <a:rPr lang="pt-BR" dirty="0"/>
              <a:t>Apêndices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88E4D38C-6D8A-31B3-DE21-2DB3D23F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61547"/>
            <a:ext cx="1009650" cy="9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6BDEA9BB-872A-2FFD-64F5-B8C1A2B743FF}"/>
              </a:ext>
            </a:extLst>
          </p:cNvPr>
          <p:cNvSpPr txBox="1"/>
          <p:nvPr/>
        </p:nvSpPr>
        <p:spPr>
          <a:xfrm>
            <a:off x="1847850" y="5466318"/>
            <a:ext cx="61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 para esta apresentação com meus comentários em vídeo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60"/>
    </mc:Choice>
    <mc:Fallback xmlns="">
      <p:transition spd="slow" advTm="627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15AB-D2BD-EE9C-2000-C612D6C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F1: tabela </a:t>
            </a:r>
            <a:r>
              <a:rPr lang="pt-BR" dirty="0" err="1"/>
              <a:t>resultsDetails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16EA-8F32-FF5D-2091-0A5C36F1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Origem: </a:t>
            </a:r>
            <a:r>
              <a:rPr lang="pt-BR" dirty="0" err="1"/>
              <a:t>results</a:t>
            </a:r>
            <a:r>
              <a:rPr lang="pt-BR" dirty="0"/>
              <a:t> + </a:t>
            </a:r>
            <a:r>
              <a:rPr lang="pt-BR" dirty="0" err="1"/>
              <a:t>resultsStatusAccident</a:t>
            </a:r>
            <a:endParaRPr lang="pt-BR" dirty="0"/>
          </a:p>
          <a:p>
            <a:r>
              <a:rPr lang="pt-BR" dirty="0"/>
              <a:t>Alterações realizadas:</a:t>
            </a:r>
          </a:p>
          <a:p>
            <a:pPr lvl="1"/>
            <a:r>
              <a:rPr lang="pt-BR" dirty="0"/>
              <a:t>criação de detalhamentos numéricos de cada prova das temporadas (tempo máximo utilizado para completar a prova e se a prova teve acidente com vítima)</a:t>
            </a:r>
            <a:endParaRPr lang="en-US" dirty="0"/>
          </a:p>
        </p:txBody>
      </p:sp>
      <p:sp>
        <p:nvSpPr>
          <p:cNvPr id="4" name="Pentagon 3">
            <a:hlinkClick r:id="rId2" action="ppaction://hlinksldjump"/>
            <a:extLst>
              <a:ext uri="{FF2B5EF4-FFF2-40B4-BE49-F238E27FC236}">
                <a16:creationId xmlns:a16="http://schemas.microsoft.com/office/drawing/2014/main" id="{F665ACDD-816D-6E32-6B79-7110B4FD9451}"/>
              </a:ext>
            </a:extLst>
          </p:cNvPr>
          <p:cNvSpPr/>
          <p:nvPr/>
        </p:nvSpPr>
        <p:spPr>
          <a:xfrm>
            <a:off x="21463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6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15AB-D2BD-EE9C-2000-C612D6C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F1: tabela </a:t>
            </a:r>
            <a:r>
              <a:rPr lang="pt-BR" dirty="0" err="1"/>
              <a:t>seasonDetails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16EA-8F32-FF5D-2091-0A5C36F1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Origem: </a:t>
            </a:r>
            <a:r>
              <a:rPr lang="pt-BR" dirty="0" err="1"/>
              <a:t>resultsDetails</a:t>
            </a:r>
            <a:endParaRPr lang="pt-BR" dirty="0"/>
          </a:p>
          <a:p>
            <a:r>
              <a:rPr lang="pt-BR" dirty="0"/>
              <a:t>Alterações realizadas:</a:t>
            </a:r>
          </a:p>
          <a:p>
            <a:pPr lvl="1"/>
            <a:r>
              <a:rPr lang="pt-BR" dirty="0"/>
              <a:t>Agregação dos dados da tabela </a:t>
            </a:r>
            <a:r>
              <a:rPr lang="pt-BR" dirty="0" err="1"/>
              <a:t>resultsDetails</a:t>
            </a:r>
            <a:r>
              <a:rPr lang="pt-BR" dirty="0"/>
              <a:t> para as temporadas (definição da taxa de acidentes da temporada)</a:t>
            </a:r>
            <a:endParaRPr lang="en-US" dirty="0"/>
          </a:p>
        </p:txBody>
      </p:sp>
      <p:sp>
        <p:nvSpPr>
          <p:cNvPr id="4" name="Pentagon 3">
            <a:hlinkClick r:id="rId2" action="ppaction://hlinksldjump"/>
            <a:extLst>
              <a:ext uri="{FF2B5EF4-FFF2-40B4-BE49-F238E27FC236}">
                <a16:creationId xmlns:a16="http://schemas.microsoft.com/office/drawing/2014/main" id="{5362AB76-2010-5A36-126E-63465D0BE0E7}"/>
              </a:ext>
            </a:extLst>
          </p:cNvPr>
          <p:cNvSpPr/>
          <p:nvPr/>
        </p:nvSpPr>
        <p:spPr>
          <a:xfrm>
            <a:off x="21463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5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15AB-D2BD-EE9C-2000-C612D6C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Trends</a:t>
            </a:r>
            <a:r>
              <a:rPr lang="pt-BR" dirty="0"/>
              <a:t> F1: tabela f1_trendsTerms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16EA-8F32-FF5D-2091-0A5C36F1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Origem: </a:t>
            </a:r>
            <a:r>
              <a:rPr lang="pt-BR" dirty="0" err="1"/>
              <a:t>results</a:t>
            </a:r>
            <a:endParaRPr lang="pt-BR" dirty="0"/>
          </a:p>
          <a:p>
            <a:r>
              <a:rPr lang="pt-BR" dirty="0"/>
              <a:t>Alterações realizadas:</a:t>
            </a:r>
          </a:p>
          <a:p>
            <a:pPr lvl="1"/>
            <a:r>
              <a:rPr lang="pt-BR" dirty="0"/>
              <a:t>Criação das categorias buscadas:</a:t>
            </a:r>
          </a:p>
          <a:p>
            <a:pPr lvl="2"/>
            <a:r>
              <a:rPr lang="pt-BR" dirty="0" err="1"/>
              <a:t>GeneralTerms</a:t>
            </a:r>
            <a:r>
              <a:rPr lang="pt-BR" dirty="0"/>
              <a:t>: Formula 1, </a:t>
            </a:r>
            <a:r>
              <a:rPr lang="pt-BR" dirty="0" err="1"/>
              <a:t>and</a:t>
            </a:r>
            <a:r>
              <a:rPr lang="pt-BR" dirty="0"/>
              <a:t> F1;</a:t>
            </a:r>
          </a:p>
          <a:p>
            <a:pPr lvl="2"/>
            <a:r>
              <a:rPr lang="pt-BR" dirty="0" err="1"/>
              <a:t>RaceName</a:t>
            </a:r>
            <a:r>
              <a:rPr lang="pt-BR" dirty="0"/>
              <a:t>;</a:t>
            </a:r>
          </a:p>
          <a:p>
            <a:pPr lvl="2"/>
            <a:r>
              <a:rPr lang="pt-BR" dirty="0" err="1"/>
              <a:t>CircuitName</a:t>
            </a:r>
            <a:r>
              <a:rPr lang="pt-BR" dirty="0"/>
              <a:t>;</a:t>
            </a:r>
          </a:p>
          <a:p>
            <a:pPr lvl="2"/>
            <a:r>
              <a:rPr lang="pt-BR" dirty="0" err="1"/>
              <a:t>DriverName</a:t>
            </a:r>
            <a:r>
              <a:rPr lang="pt-BR" dirty="0"/>
              <a:t> (colunas </a:t>
            </a:r>
            <a:r>
              <a:rPr lang="pt-BR" dirty="0" err="1"/>
              <a:t>GivenName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FamilyName</a:t>
            </a:r>
            <a:r>
              <a:rPr lang="pt-BR" dirty="0"/>
              <a:t>)</a:t>
            </a:r>
          </a:p>
          <a:p>
            <a:pPr lvl="2"/>
            <a:r>
              <a:rPr lang="pt-BR" dirty="0" err="1"/>
              <a:t>ConstructorName</a:t>
            </a:r>
            <a:r>
              <a:rPr lang="pt-BR" dirty="0"/>
              <a:t> (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Foram extraídos somente os termos únicos de 2021 e 2022</a:t>
            </a:r>
          </a:p>
        </p:txBody>
      </p:sp>
      <p:sp>
        <p:nvSpPr>
          <p:cNvPr id="4" name="Pentagon 3">
            <a:hlinkClick r:id="rId2" action="ppaction://hlinksldjump"/>
            <a:extLst>
              <a:ext uri="{FF2B5EF4-FFF2-40B4-BE49-F238E27FC236}">
                <a16:creationId xmlns:a16="http://schemas.microsoft.com/office/drawing/2014/main" id="{AEE0749D-5191-FBA4-F615-34645B89B58C}"/>
              </a:ext>
            </a:extLst>
          </p:cNvPr>
          <p:cNvSpPr/>
          <p:nvPr/>
        </p:nvSpPr>
        <p:spPr>
          <a:xfrm>
            <a:off x="21463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1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15AB-D2BD-EE9C-2000-C612D6C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Trends</a:t>
            </a:r>
            <a:r>
              <a:rPr lang="pt-BR" dirty="0"/>
              <a:t> F1: tabela f1_trends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16EA-8F32-FF5D-2091-0A5C36F1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Origem: f1_trends.csv (</a:t>
            </a:r>
            <a:r>
              <a:rPr lang="pt-BR" dirty="0" err="1"/>
              <a:t>python</a:t>
            </a:r>
            <a:r>
              <a:rPr lang="pt-BR" dirty="0"/>
              <a:t> notebook)</a:t>
            </a:r>
          </a:p>
          <a:p>
            <a:r>
              <a:rPr lang="pt-BR" dirty="0"/>
              <a:t>Localização das pesquisas: Brasil (BR) e Mundo (WW)</a:t>
            </a:r>
          </a:p>
          <a:p>
            <a:r>
              <a:rPr lang="pt-BR" dirty="0"/>
              <a:t>Alterações realizadas:</a:t>
            </a:r>
          </a:p>
          <a:p>
            <a:pPr lvl="1"/>
            <a:r>
              <a:rPr lang="pt-BR" dirty="0"/>
              <a:t>Alterações de tipo de coluna</a:t>
            </a:r>
          </a:p>
          <a:p>
            <a:pPr lvl="1"/>
            <a:r>
              <a:rPr lang="pt-BR" dirty="0"/>
              <a:t>Calculo do interesse médio por cada termo</a:t>
            </a:r>
            <a:endParaRPr lang="en-US" dirty="0"/>
          </a:p>
        </p:txBody>
      </p:sp>
      <p:sp>
        <p:nvSpPr>
          <p:cNvPr id="4" name="Pentagon 3">
            <a:hlinkClick r:id="rId2" action="ppaction://hlinksldjump"/>
            <a:extLst>
              <a:ext uri="{FF2B5EF4-FFF2-40B4-BE49-F238E27FC236}">
                <a16:creationId xmlns:a16="http://schemas.microsoft.com/office/drawing/2014/main" id="{C5B7BCBF-6DE9-7A47-E17B-DEA134E1AF8D}"/>
              </a:ext>
            </a:extLst>
          </p:cNvPr>
          <p:cNvSpPr/>
          <p:nvPr/>
        </p:nvSpPr>
        <p:spPr>
          <a:xfrm>
            <a:off x="21463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59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15AB-D2BD-EE9C-2000-C612D6C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Trends</a:t>
            </a:r>
            <a:r>
              <a:rPr lang="pt-BR" dirty="0"/>
              <a:t> F1: tabela f1_trendsAgg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16EA-8F32-FF5D-2091-0A5C36F1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Origem: f1_trends</a:t>
            </a:r>
          </a:p>
          <a:p>
            <a:r>
              <a:rPr lang="pt-BR" dirty="0"/>
              <a:t>Alterações realizadas:</a:t>
            </a:r>
          </a:p>
          <a:p>
            <a:pPr lvl="1"/>
            <a:r>
              <a:rPr lang="pt-BR" dirty="0"/>
              <a:t>Classificação de cada dia conforme interesse:</a:t>
            </a:r>
          </a:p>
          <a:p>
            <a:pPr lvl="2"/>
            <a:r>
              <a:rPr lang="pt-BR" dirty="0"/>
              <a:t>Nenhum = 0; Baixo &lt; 30; Médio &lt; 60; Alto &gt; 60</a:t>
            </a:r>
          </a:p>
          <a:p>
            <a:pPr lvl="1"/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interesse </a:t>
            </a:r>
            <a:r>
              <a:rPr lang="en-US" dirty="0" err="1"/>
              <a:t>máximo</a:t>
            </a:r>
            <a:r>
              <a:rPr lang="en-US" dirty="0"/>
              <a:t> e </a:t>
            </a:r>
            <a:r>
              <a:rPr lang="en-US" dirty="0" err="1"/>
              <a:t>mínimo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Nenhum</a:t>
            </a:r>
            <a:r>
              <a:rPr lang="en-US" dirty="0"/>
              <a:t> Max=0; Grande Max=100; </a:t>
            </a:r>
            <a:r>
              <a:rPr lang="en-US" dirty="0" err="1"/>
              <a:t>Pequeno</a:t>
            </a:r>
            <a:r>
              <a:rPr lang="en-US" dirty="0"/>
              <a:t> Min=0;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casos</a:t>
            </a:r>
            <a:endParaRPr lang="en-US" dirty="0"/>
          </a:p>
        </p:txBody>
      </p:sp>
      <p:sp>
        <p:nvSpPr>
          <p:cNvPr id="4" name="Pentagon 3">
            <a:hlinkClick r:id="rId2" action="ppaction://hlinksldjump"/>
            <a:extLst>
              <a:ext uri="{FF2B5EF4-FFF2-40B4-BE49-F238E27FC236}">
                <a16:creationId xmlns:a16="http://schemas.microsoft.com/office/drawing/2014/main" id="{359FE974-6B0D-07FD-CE1D-7DD32125E863}"/>
              </a:ext>
            </a:extLst>
          </p:cNvPr>
          <p:cNvSpPr/>
          <p:nvPr/>
        </p:nvSpPr>
        <p:spPr>
          <a:xfrm>
            <a:off x="21463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15AB-D2BD-EE9C-2000-C612D6C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Trends</a:t>
            </a:r>
            <a:r>
              <a:rPr lang="pt-BR" dirty="0"/>
              <a:t> F1: tabela results_f1_trends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16EA-8F32-FF5D-2091-0A5C36F1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Origem: </a:t>
            </a:r>
            <a:r>
              <a:rPr lang="pt-BR" dirty="0" err="1"/>
              <a:t>results</a:t>
            </a:r>
            <a:r>
              <a:rPr lang="pt-BR" dirty="0"/>
              <a:t> + f1_trends</a:t>
            </a:r>
          </a:p>
          <a:p>
            <a:r>
              <a:rPr lang="pt-BR" dirty="0"/>
              <a:t>Alterações realizadas:</a:t>
            </a:r>
          </a:p>
          <a:p>
            <a:pPr lvl="1"/>
            <a:r>
              <a:rPr lang="pt-BR" dirty="0"/>
              <a:t>Somente provas em 2021 e 2022;</a:t>
            </a:r>
          </a:p>
          <a:p>
            <a:pPr lvl="1"/>
            <a:r>
              <a:rPr lang="pt-BR" dirty="0"/>
              <a:t>Remoção de datas duplicadas;</a:t>
            </a:r>
          </a:p>
          <a:p>
            <a:pPr lvl="1"/>
            <a:r>
              <a:rPr lang="pt-BR" dirty="0"/>
              <a:t>Calculo da média do interesse em cada dia</a:t>
            </a:r>
            <a:endParaRPr lang="en-US" dirty="0"/>
          </a:p>
        </p:txBody>
      </p:sp>
      <p:sp>
        <p:nvSpPr>
          <p:cNvPr id="4" name="Pentagon 3">
            <a:hlinkClick r:id="rId2" action="ppaction://hlinksldjump"/>
            <a:extLst>
              <a:ext uri="{FF2B5EF4-FFF2-40B4-BE49-F238E27FC236}">
                <a16:creationId xmlns:a16="http://schemas.microsoft.com/office/drawing/2014/main" id="{5BB49A00-1DBE-644B-C633-6FD050D393AF}"/>
              </a:ext>
            </a:extLst>
          </p:cNvPr>
          <p:cNvSpPr/>
          <p:nvPr/>
        </p:nvSpPr>
        <p:spPr>
          <a:xfrm>
            <a:off x="214630" y="6089650"/>
            <a:ext cx="529590" cy="504190"/>
          </a:xfrm>
          <a:prstGeom prst="pentagon">
            <a:avLst/>
          </a:prstGeom>
          <a:solidFill>
            <a:srgbClr val="FF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0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03F7-2207-459E-B36D-2783F371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Cenário Proposto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C99F-9E8B-AA95-11AB-1FD97464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6"/>
    </mc:Choice>
    <mc:Fallback xmlns="">
      <p:transition spd="slow" advTm="24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5E53-95AF-7219-3D5D-0F1847BE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solicitado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F968-C502-BE4C-0E05-58DAB0B8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empresa de </a:t>
            </a:r>
            <a:r>
              <a:rPr lang="pt-BR" sz="3600" b="1" dirty="0">
                <a:solidFill>
                  <a:srgbClr val="2CA4A8"/>
                </a:solidFill>
              </a:rPr>
              <a:t>marketing</a:t>
            </a:r>
            <a:r>
              <a:rPr lang="pt-BR" dirty="0"/>
              <a:t> quer criar uma </a:t>
            </a:r>
            <a:r>
              <a:rPr lang="pt-BR" sz="3600" b="1" dirty="0">
                <a:solidFill>
                  <a:srgbClr val="2CA4A8"/>
                </a:solidFill>
              </a:rPr>
              <a:t>apresentação interativa </a:t>
            </a:r>
            <a:r>
              <a:rPr lang="pt-BR" dirty="0"/>
              <a:t>para um potencial cliente que quer contratar uma campanha para o patrocínio de uma das equipes que participam da Fórmula 1.</a:t>
            </a:r>
          </a:p>
          <a:p>
            <a:r>
              <a:rPr lang="pt-BR" dirty="0"/>
              <a:t>A empresa entra em contato com a </a:t>
            </a:r>
            <a:r>
              <a:rPr lang="pt-BR" dirty="0" err="1"/>
              <a:t>DataLP</a:t>
            </a:r>
            <a:r>
              <a:rPr lang="pt-BR" dirty="0"/>
              <a:t> para que possamos juntos elaborar a apresentação e também uma </a:t>
            </a:r>
            <a:r>
              <a:rPr lang="pt-BR" sz="3900" b="1" dirty="0">
                <a:solidFill>
                  <a:srgbClr val="2CA4A8"/>
                </a:solidFill>
              </a:rPr>
              <a:t>análise de dados</a:t>
            </a:r>
            <a:r>
              <a:rPr lang="pt-BR" sz="3900" dirty="0"/>
              <a:t> </a:t>
            </a:r>
            <a:r>
              <a:rPr lang="pt-BR" dirty="0"/>
              <a:t>de interesse em Fórmula 1 em nosso país e no mundo.</a:t>
            </a:r>
          </a:p>
          <a:p>
            <a:r>
              <a:rPr lang="pt-BR" dirty="0"/>
              <a:t>Em relação a Fórmula 1, iremos apresentar </a:t>
            </a:r>
            <a:r>
              <a:rPr lang="pt-BR" sz="3900" b="1" dirty="0">
                <a:solidFill>
                  <a:srgbClr val="2CA4A8"/>
                </a:solidFill>
              </a:rPr>
              <a:t>como o campeonato mudou </a:t>
            </a:r>
            <a:r>
              <a:rPr lang="pt-BR" dirty="0"/>
              <a:t>desde sua criação e relacionar </a:t>
            </a:r>
            <a:r>
              <a:rPr lang="pt-BR" sz="3900" b="1" dirty="0">
                <a:solidFill>
                  <a:srgbClr val="2CA4A8"/>
                </a:solidFill>
              </a:rPr>
              <a:t>possíveis impactos </a:t>
            </a:r>
            <a:r>
              <a:rPr lang="pt-BR" dirty="0"/>
              <a:t>ao cliente do nosso cliente.</a:t>
            </a:r>
          </a:p>
          <a:p>
            <a:r>
              <a:rPr lang="pt-BR" dirty="0"/>
              <a:t>Para interesse, utilizaremos os dados do </a:t>
            </a:r>
            <a:r>
              <a:rPr lang="pt-BR" sz="3900" b="1" dirty="0">
                <a:solidFill>
                  <a:srgbClr val="2CA4A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pt-BR" sz="3900" b="1" dirty="0" err="1">
                <a:solidFill>
                  <a:srgbClr val="2CA4A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Trends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0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92"/>
    </mc:Choice>
    <mc:Fallback xmlns="">
      <p:transition spd="slow" advTm="678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03F7-2207-459E-B36D-2783F371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Dados utilizados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C99F-9E8B-AA95-11AB-1FD97464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Utilização de API e Python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"/>
    </mc:Choice>
    <mc:Fallback xmlns="">
      <p:transition spd="slow" advTm="21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9592-4724-6470-00D4-77AB06C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Ergast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 API (Dados Fórmula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34BD-AEC8-454F-99DE-28243AB9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Os dados entreguem em forma de CSV foram substituídos por consultas ao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Lucida Grande"/>
              </a:rPr>
              <a:t>Ergast</a:t>
            </a:r>
            <a:r>
              <a:rPr lang="en-US" b="1" i="0" dirty="0">
                <a:solidFill>
                  <a:srgbClr val="333333"/>
                </a:solidFill>
                <a:effectLst/>
                <a:latin typeface="Lucida Grande"/>
              </a:rPr>
              <a:t> Developer API </a:t>
            </a:r>
            <a:r>
              <a:rPr lang="pt-BR" dirty="0"/>
              <a:t>(</a:t>
            </a:r>
            <a:r>
              <a:rPr lang="pt-BR" dirty="0">
                <a:hlinkClick r:id="rId2"/>
              </a:rPr>
              <a:t>http://ergast.com/</a:t>
            </a:r>
            <a:r>
              <a:rPr lang="pt-BR" dirty="0" err="1">
                <a:hlinkClick r:id="rId2"/>
              </a:rPr>
              <a:t>mrd</a:t>
            </a:r>
            <a:r>
              <a:rPr lang="pt-BR" dirty="0">
                <a:hlinkClick r:id="rId2"/>
              </a:rPr>
              <a:t>/</a:t>
            </a:r>
            <a:r>
              <a:rPr lang="pt-BR" dirty="0"/>
              <a:t>).</a:t>
            </a:r>
          </a:p>
          <a:p>
            <a:r>
              <a:rPr lang="pt-BR" dirty="0"/>
              <a:t>Os dados disponibilizados foram importados e foi feita uma primeira análise. Para fazer com que os filtros funcionassem corretamente, alguns relacionamentos padrões foram inativados. Maiores informações no </a:t>
            </a:r>
            <a:r>
              <a:rPr lang="pt-BR" dirty="0">
                <a:hlinkClick r:id="rId3" action="ppaction://hlinksldjump"/>
              </a:rPr>
              <a:t>Apêndice</a:t>
            </a:r>
            <a:r>
              <a:rPr lang="pt-BR" dirty="0"/>
              <a:t>.</a:t>
            </a:r>
          </a:p>
          <a:p>
            <a:r>
              <a:rPr lang="pt-BR" dirty="0"/>
              <a:t>Realizando a consulta diretamente pela API, o modelo de dados ficou bem mais simples, dado que a saída é uma tabela sem nenhuma normalização.</a:t>
            </a:r>
          </a:p>
          <a:p>
            <a:r>
              <a:rPr lang="pt-BR" dirty="0"/>
              <a:t>Um ponto positivo da conexão direta com API é que isso evita possíveis corrompimentos de caracteres com acento, por exemplo.</a:t>
            </a:r>
          </a:p>
          <a:p>
            <a:r>
              <a:rPr lang="pt-BR" dirty="0"/>
              <a:t>Para evitar idas constantes ao serviço da API durante o desenvolvimento, os dados foram coletados e estocados em uma planilha do Excel (f1_from_api_results.xlsx). Nenhuma alteração foi feita nesse ambiente. Todo o tratamento dos dados ficou na camada Power BI. Código de conexão a API disponível no </a:t>
            </a:r>
            <a:r>
              <a:rPr lang="pt-BR" dirty="0">
                <a:hlinkClick r:id="rId4" action="ppaction://hlinksldjump"/>
              </a:rPr>
              <a:t>Apêndice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7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54"/>
    </mc:Choice>
    <mc:Fallback xmlns="">
      <p:transition spd="slow" advTm="1046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9592-4724-6470-00D4-77AB06C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Trends</a:t>
            </a:r>
            <a:r>
              <a:rPr lang="pt-BR" dirty="0"/>
              <a:t> e </a:t>
            </a:r>
            <a:r>
              <a:rPr lang="pt-BR" dirty="0" err="1"/>
              <a:t>pytrends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34BD-AEC8-454F-99DE-28243AB9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4000" dirty="0"/>
              <a:t> </a:t>
            </a:r>
            <a:r>
              <a:rPr lang="pt-BR" sz="4000" b="1" dirty="0" err="1">
                <a:solidFill>
                  <a:srgbClr val="2CA4A8"/>
                </a:solidFill>
              </a:rPr>
              <a:t>pytrends</a:t>
            </a:r>
            <a:r>
              <a:rPr lang="pt-BR" dirty="0"/>
              <a:t> é uma biblioteca não oficial para requisitar os dados do </a:t>
            </a:r>
            <a:r>
              <a:rPr lang="pt-BR" sz="3600" b="1" dirty="0">
                <a:solidFill>
                  <a:srgbClr val="2CA4A8"/>
                </a:solidFill>
              </a:rPr>
              <a:t>Google </a:t>
            </a:r>
            <a:r>
              <a:rPr lang="pt-BR" sz="3600" b="1" dirty="0" err="1">
                <a:solidFill>
                  <a:srgbClr val="2CA4A8"/>
                </a:solidFill>
              </a:rPr>
              <a:t>Trends</a:t>
            </a:r>
            <a:r>
              <a:rPr lang="pt-BR" dirty="0"/>
              <a:t>. Para pequenos volumes de dados, essa biblioteca atende muito bem. Volumes maiores de tráfego precisam ser melhor estudados.</a:t>
            </a:r>
          </a:p>
          <a:p>
            <a:r>
              <a:rPr lang="pt-BR" dirty="0"/>
              <a:t>Existe a possibilidade de colocar o </a:t>
            </a:r>
            <a:r>
              <a:rPr lang="pt-BR" sz="3600" b="1" dirty="0">
                <a:solidFill>
                  <a:srgbClr val="2CA4A8"/>
                </a:solidFill>
              </a:rPr>
              <a:t>Python script </a:t>
            </a:r>
            <a:r>
              <a:rPr lang="pt-BR" dirty="0"/>
              <a:t>para ser chamado diretamente do Power BI. Contudo, optei por criar um </a:t>
            </a:r>
            <a:r>
              <a:rPr lang="pt-BR" sz="3600" b="1" dirty="0" err="1">
                <a:solidFill>
                  <a:srgbClr val="2CA4A8"/>
                </a:solidFill>
              </a:rPr>
              <a:t>Jupyter</a:t>
            </a:r>
            <a:r>
              <a:rPr lang="pt-BR" sz="3600" b="1" dirty="0">
                <a:solidFill>
                  <a:srgbClr val="2CA4A8"/>
                </a:solidFill>
              </a:rPr>
              <a:t> Notebook </a:t>
            </a:r>
            <a:r>
              <a:rPr lang="pt-BR" dirty="0"/>
              <a:t>devido a comodidade para </a:t>
            </a:r>
            <a:r>
              <a:rPr lang="pt-BR" dirty="0" err="1"/>
              <a:t>debugar</a:t>
            </a:r>
            <a:r>
              <a:rPr lang="pt-BR" dirty="0"/>
              <a:t> o código. Maiores informações no </a:t>
            </a:r>
            <a:r>
              <a:rPr lang="pt-BR" dirty="0">
                <a:hlinkClick r:id="rId2" action="ppaction://hlinksldjump"/>
              </a:rPr>
              <a:t>Apêndice</a:t>
            </a:r>
            <a:r>
              <a:rPr lang="pt-BR" dirty="0"/>
              <a:t>.</a:t>
            </a:r>
          </a:p>
          <a:p>
            <a:r>
              <a:rPr lang="pt-BR" dirty="0"/>
              <a:t>Em resumo, extrai termos que tenham relação com a Fórmula 1 e busquei os dados. Após isso, salvei os dados como CSV. Isso acarretou em corrompimento de alguns caracteres acentuados. Uma melhoria seria exportar esses dados.</a:t>
            </a:r>
          </a:p>
        </p:txBody>
      </p:sp>
    </p:spTree>
    <p:extLst>
      <p:ext uri="{BB962C8B-B14F-4D97-AF65-F5344CB8AC3E}">
        <p14:creationId xmlns:p14="http://schemas.microsoft.com/office/powerpoint/2010/main" val="733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201"/>
    </mc:Choice>
    <mc:Fallback xmlns="">
      <p:transition spd="slow" advTm="1392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9592-4724-6470-00D4-77AB06C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informações usadas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34BD-AEC8-454F-99DE-28243AB9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essa apresentação, escolhi usar as cores da marca da Fórmula 1. Caso tivemos uma potencial escuderia, poderíamos usar uma combinação entre elas ou até mesmo a paleta de cores do cliente da empresa que nos procurou.</a:t>
            </a:r>
          </a:p>
        </p:txBody>
      </p:sp>
    </p:spTree>
    <p:extLst>
      <p:ext uri="{BB962C8B-B14F-4D97-AF65-F5344CB8AC3E}">
        <p14:creationId xmlns:p14="http://schemas.microsoft.com/office/powerpoint/2010/main" val="327903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73"/>
    </mc:Choice>
    <mc:Fallback xmlns="">
      <p:transition spd="slow" advTm="3997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1349</Words>
  <Application>Microsoft Office PowerPoint</Application>
  <PresentationFormat>Widescreen</PresentationFormat>
  <Paragraphs>130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Lucida Grande</vt:lpstr>
      <vt:lpstr>Office Theme</vt:lpstr>
      <vt:lpstr>Estudo de Caso Fórmula 1</vt:lpstr>
      <vt:lpstr>Apresentação</vt:lpstr>
      <vt:lpstr>Sumário</vt:lpstr>
      <vt:lpstr>Cenário Proposto</vt:lpstr>
      <vt:lpstr>Produto solicitado</vt:lpstr>
      <vt:lpstr>Dados utilizados</vt:lpstr>
      <vt:lpstr>Ergast Developer API (Dados Fórmula 1)</vt:lpstr>
      <vt:lpstr>Google Trends e pytrends</vt:lpstr>
      <vt:lpstr>Outras informações usadas</vt:lpstr>
      <vt:lpstr>Resultado Final</vt:lpstr>
      <vt:lpstr>Apresentação do PowerPoint</vt:lpstr>
      <vt:lpstr>Processamentos realizados</vt:lpstr>
      <vt:lpstr>Modelo de dados</vt:lpstr>
      <vt:lpstr>Apresentação do PowerPoint</vt:lpstr>
      <vt:lpstr>Apresentação do PowerPoint</vt:lpstr>
      <vt:lpstr>Medidas criadas</vt:lpstr>
      <vt:lpstr>Comentários Finais</vt:lpstr>
      <vt:lpstr>“Datamorfose” ambulante...</vt:lpstr>
      <vt:lpstr>Obrigado!</vt:lpstr>
      <vt:lpstr>Apêndice 1</vt:lpstr>
      <vt:lpstr>Apresentação do PowerPoint</vt:lpstr>
      <vt:lpstr>Apresentação do PowerPoint</vt:lpstr>
      <vt:lpstr>Apêndice 2</vt:lpstr>
      <vt:lpstr>Apresentação do PowerPoint</vt:lpstr>
      <vt:lpstr>Apêndice 3</vt:lpstr>
      <vt:lpstr>Apresentação do PowerPoint</vt:lpstr>
      <vt:lpstr>Apêndice 4</vt:lpstr>
      <vt:lpstr>História F1: tabela results</vt:lpstr>
      <vt:lpstr>História F1: tabela resultsStatusAccident</vt:lpstr>
      <vt:lpstr>História F1: tabela resultsDetails</vt:lpstr>
      <vt:lpstr>História F1: tabela seasonDetails</vt:lpstr>
      <vt:lpstr>Google Trends F1: tabela f1_trendsTerms</vt:lpstr>
      <vt:lpstr>Google Trends F1: tabela f1_trends</vt:lpstr>
      <vt:lpstr>Google Trends F1: tabela f1_trendsAgg</vt:lpstr>
      <vt:lpstr>Google Trends F1: tabela results_f1_trends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Oliveira Melo</dc:creator>
  <cp:lastModifiedBy>Gregory Oliveira Melo</cp:lastModifiedBy>
  <cp:revision>2</cp:revision>
  <dcterms:created xsi:type="dcterms:W3CDTF">2022-10-13T16:17:44Z</dcterms:created>
  <dcterms:modified xsi:type="dcterms:W3CDTF">2022-10-17T13:05:21Z</dcterms:modified>
</cp:coreProperties>
</file>