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67" r:id="rId5"/>
    <p:sldId id="259" r:id="rId6"/>
    <p:sldId id="260" r:id="rId7"/>
    <p:sldId id="265" r:id="rId8"/>
    <p:sldId id="261" r:id="rId9"/>
    <p:sldId id="266" r:id="rId10"/>
    <p:sldId id="262" r:id="rId11"/>
    <p:sldId id="263" r:id="rId12"/>
    <p:sldId id="264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embeddedFontLst>
    <p:embeddedFont>
      <p:font typeface="Segoe Light" charset="0"/>
      <p:regular r:id="rId21"/>
      <p:italic r:id="rId22"/>
    </p:embeddedFont>
    <p:embeddedFont>
      <p:font typeface="Segoe UI" pitchFamily="34" charset="0"/>
      <p:regular r:id="rId23"/>
      <p:bold r:id="rId24"/>
      <p:italic r:id="rId25"/>
      <p:boldItalic r:id="rId26"/>
    </p:embeddedFont>
    <p:embeddedFont>
      <p:font typeface="맑은 고딕" pitchFamily="50" charset="-127"/>
      <p:regular r:id="rId27"/>
      <p:bold r:id="rId28"/>
    </p:embeddedFont>
    <p:embeddedFont>
      <p:font typeface="Verdana" pitchFamily="34" charset="0"/>
      <p:regular r:id="rId29"/>
      <p:bold r:id="rId30"/>
      <p:italic r:id="rId31"/>
      <p:boldItalic r:id="rId32"/>
    </p:embeddedFont>
    <p:embeddedFont>
      <p:font typeface="Calibri" pitchFamily="34" charset="0"/>
      <p:regular r:id="rId33"/>
      <p:bold r:id="rId34"/>
      <p:italic r:id="rId35"/>
      <p:boldItalic r:id="rId36"/>
    </p:embeddedFont>
    <p:embeddedFont>
      <p:font typeface="Segoe UI Light" pitchFamily="34" charset="0"/>
      <p:regular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026" autoAdjust="0"/>
  </p:normalViewPr>
  <p:slideViewPr>
    <p:cSldViewPr>
      <p:cViewPr varScale="1">
        <p:scale>
          <a:sx n="93" d="100"/>
          <a:sy n="93" d="100"/>
        </p:scale>
        <p:origin x="-75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4033E-7478-442D-BC7F-AF0415780225}" type="datetimeFigureOut">
              <a:rPr lang="en-US" smtClean="0"/>
              <a:pPr/>
              <a:t>6/22/2015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25111" y="73151"/>
            <a:ext cx="2468880" cy="185166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0895" y="2093976"/>
            <a:ext cx="6153911" cy="660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416F8-C9BF-4985-93CB-6B1003F9DD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5"/>
            <a:ext cx="6153911" cy="6604000"/>
          </a:xfrm>
        </p:spPr>
        <p:txBody>
          <a:bodyPr>
            <a:noAutofit/>
          </a:bodyPr>
          <a:lstStyle/>
          <a:p>
            <a:endParaRPr lang="en-US" sz="1000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2514600"/>
            <a:ext cx="9144000" cy="2514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3875" y="1500426"/>
            <a:ext cx="74771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파이썬</a:t>
            </a:r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기본 과정</a:t>
            </a:r>
            <a:endParaRPr lang="en-US" sz="4800" dirty="0">
              <a:solidFill>
                <a:schemeClr val="tx1">
                  <a:lumMod val="65000"/>
                  <a:lumOff val="35000"/>
                </a:scheme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4600"/>
            <a:ext cx="3063240" cy="2514600"/>
          </a:xfrm>
          <a:prstGeom prst="rect">
            <a:avLst/>
          </a:prstGeom>
        </p:spPr>
      </p:pic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106782" y="2774735"/>
            <a:ext cx="5732417" cy="1129607"/>
          </a:xfrm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8400" baseline="0">
                <a:solidFill>
                  <a:schemeClr val="bg1"/>
                </a:solidFill>
                <a:latin typeface="Segoe Light" pitchFamily="34" charset="0"/>
              </a:defRPr>
            </a:lvl1pPr>
          </a:lstStyle>
          <a:p>
            <a:r>
              <a:rPr lang="en-US" dirty="0" smtClean="0"/>
              <a:t>1</a:t>
            </a:r>
            <a:r>
              <a:rPr lang="ko-KR" altLang="en-US" dirty="0" smtClean="0"/>
              <a:t>장 소개</a:t>
            </a:r>
            <a:endParaRPr lang="en-US" dirty="0"/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21297" y="3925328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b04763b-6662-436e-bff2-e2dc0c09868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3106782" y="3169492"/>
            <a:ext cx="5732417" cy="340093"/>
          </a:xfrm>
        </p:spPr>
        <p:txBody>
          <a:bodyPr/>
          <a:lstStyle/>
          <a:p>
            <a:r>
              <a:rPr lang="en-US" sz="2600" dirty="0" smtClean="0"/>
              <a:t>1</a:t>
            </a:r>
            <a:r>
              <a:rPr lang="ko-KR" altLang="en-US" sz="2600" dirty="0" smtClean="0"/>
              <a:t>장 </a:t>
            </a:r>
            <a:endParaRPr lang="en-US" sz="2600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소개</a:t>
            </a:r>
            <a:r>
              <a:rPr lang="en-US" dirty="0" smtClean="0"/>
              <a:t>
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개요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파이썬으로</a:t>
            </a:r>
            <a:r>
              <a:rPr lang="ko-KR" altLang="en-US" dirty="0" smtClean="0"/>
              <a:t> 구현된 프로젝트들</a:t>
            </a:r>
            <a:endParaRPr lang="en-US" altLang="ko-KR" dirty="0" smtClean="0"/>
          </a:p>
          <a:p>
            <a:pPr lvl="1"/>
            <a:r>
              <a:rPr lang="en-US" dirty="0" err="1" smtClean="0"/>
              <a:t>BitTorrent</a:t>
            </a:r>
            <a:r>
              <a:rPr lang="en-US" dirty="0" smtClean="0"/>
              <a:t>, </a:t>
            </a:r>
            <a:r>
              <a:rPr lang="en-US" dirty="0" err="1" smtClean="0"/>
              <a:t>MoinMoin</a:t>
            </a:r>
            <a:r>
              <a:rPr lang="en-US" dirty="0" smtClean="0"/>
              <a:t>, </a:t>
            </a:r>
            <a:r>
              <a:rPr lang="en-US" dirty="0" err="1" smtClean="0"/>
              <a:t>Scons</a:t>
            </a:r>
            <a:r>
              <a:rPr lang="en-US" dirty="0" smtClean="0"/>
              <a:t>, </a:t>
            </a:r>
            <a:r>
              <a:rPr lang="en-US" dirty="0" err="1" smtClean="0"/>
              <a:t>Trac</a:t>
            </a:r>
            <a:r>
              <a:rPr lang="en-US" dirty="0" smtClean="0"/>
              <a:t>, Yum</a:t>
            </a:r>
          </a:p>
          <a:p>
            <a:pPr lvl="1"/>
            <a:r>
              <a:rPr lang="en-US" dirty="0" err="1" smtClean="0"/>
              <a:t>CherryPy</a:t>
            </a:r>
            <a:r>
              <a:rPr lang="en-US" dirty="0" smtClean="0"/>
              <a:t>, </a:t>
            </a:r>
            <a:r>
              <a:rPr lang="en-US" dirty="0" err="1" smtClean="0"/>
              <a:t>Django</a:t>
            </a:r>
            <a:endParaRPr lang="en-US" dirty="0" smtClean="0"/>
          </a:p>
          <a:p>
            <a:pPr lvl="1"/>
            <a:r>
              <a:rPr lang="en-US" dirty="0" smtClean="0"/>
              <a:t>GIMP, Maya, Paint Shop Pro</a:t>
            </a:r>
          </a:p>
          <a:p>
            <a:pPr lvl="1"/>
            <a:r>
              <a:rPr lang="ko-KR" altLang="en-US" dirty="0" err="1" smtClean="0"/>
              <a:t>유튜브</a:t>
            </a:r>
            <a:r>
              <a:rPr lang="en-US" altLang="ko-KR" dirty="0" smtClean="0"/>
              <a:t>, Google Maps, Gmail</a:t>
            </a:r>
            <a:r>
              <a:rPr lang="ko-KR" altLang="en-US" dirty="0" smtClean="0"/>
              <a:t>등이 </a:t>
            </a:r>
            <a:r>
              <a:rPr lang="ko-KR" altLang="en-US" dirty="0" err="1" smtClean="0"/>
              <a:t>파이썬으로</a:t>
            </a:r>
            <a:r>
              <a:rPr lang="ko-KR" altLang="en-US" dirty="0" smtClean="0"/>
              <a:t> 구현된 서비스들</a:t>
            </a:r>
            <a:endParaRPr lang="en-US" altLang="ko-KR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개요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버전에 따른 차이</a:t>
            </a:r>
            <a:r>
              <a:rPr lang="en-US" altLang="ko-KR" dirty="0" smtClean="0"/>
              <a:t>(2.x =&gt; 3) </a:t>
            </a:r>
          </a:p>
          <a:p>
            <a:pPr lvl="1"/>
            <a:r>
              <a:rPr lang="en-US" altLang="ko-KR" dirty="0" smtClean="0"/>
              <a:t>print “</a:t>
            </a:r>
            <a:r>
              <a:rPr lang="en-US" altLang="ko-KR" dirty="0" err="1" smtClean="0"/>
              <a:t>welcom</a:t>
            </a:r>
            <a:r>
              <a:rPr lang="en-US" altLang="ko-KR" dirty="0" smtClean="0"/>
              <a:t> to”, “python”</a:t>
            </a:r>
          </a:p>
          <a:p>
            <a:pPr lvl="1">
              <a:buNone/>
            </a:pPr>
            <a:r>
              <a:rPr lang="en-US" altLang="ko-KR" dirty="0" smtClean="0"/>
              <a:t>  =&gt;</a:t>
            </a:r>
          </a:p>
          <a:p>
            <a:pPr lvl="1"/>
            <a:r>
              <a:rPr lang="en-US" altLang="ko-KR" dirty="0" smtClean="0"/>
              <a:t>print (“welcome to”, “python”)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Long</a:t>
            </a:r>
            <a:r>
              <a:rPr lang="ko-KR" altLang="en-US" dirty="0" smtClean="0"/>
              <a:t>형이 없어지고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형으로 통일됨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type(2**31)</a:t>
            </a:r>
          </a:p>
          <a:p>
            <a:pPr lvl="1">
              <a:buNone/>
            </a:pPr>
            <a:r>
              <a:rPr lang="en-US" altLang="ko-KR" dirty="0" smtClean="0"/>
              <a:t>&lt;type long&gt; =&gt; 2.X</a:t>
            </a:r>
          </a:p>
          <a:p>
            <a:pPr lvl="1">
              <a:buNone/>
            </a:pPr>
            <a:r>
              <a:rPr lang="en-US" altLang="ko-KR" dirty="0" smtClean="0"/>
              <a:t>  type(2**31)  </a:t>
            </a:r>
          </a:p>
          <a:p>
            <a:pPr lvl="1">
              <a:buNone/>
            </a:pPr>
            <a:r>
              <a:rPr lang="en-US" altLang="ko-KR" dirty="0" smtClean="0"/>
              <a:t> &lt;type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&gt; </a:t>
            </a:r>
          </a:p>
          <a:p>
            <a:pPr lvl="1">
              <a:buNone/>
            </a:pPr>
            <a:r>
              <a:rPr lang="en-US" altLang="ko-KR" dirty="0" smtClean="0"/>
              <a:t> type(2**40)</a:t>
            </a:r>
          </a:p>
          <a:p>
            <a:pPr lvl="1">
              <a:buNone/>
            </a:pPr>
            <a:r>
              <a:rPr lang="en-US" altLang="ko-KR" dirty="0" smtClean="0"/>
              <a:t>&lt;type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&gt; =&gt; 3.X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개요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버전에 따른 차이</a:t>
            </a:r>
            <a:endParaRPr lang="en-US" altLang="ko-KR" dirty="0" smtClean="0"/>
          </a:p>
          <a:p>
            <a:pPr lvl="1"/>
            <a:r>
              <a:rPr lang="en-US" dirty="0" smtClean="0"/>
              <a:t>String, Unicode </a:t>
            </a:r>
            <a:r>
              <a:rPr lang="ko-KR" altLang="en-US" dirty="0" smtClean="0"/>
              <a:t>체계가 변경됨 </a:t>
            </a:r>
            <a:endParaRPr lang="en-US" altLang="ko-KR" dirty="0" smtClean="0"/>
          </a:p>
          <a:p>
            <a:pPr lvl="1">
              <a:buNone/>
            </a:pPr>
            <a:r>
              <a:rPr lang="en-US" dirty="0" smtClean="0"/>
              <a:t>type(‘</a:t>
            </a:r>
            <a:r>
              <a:rPr lang="ko-KR" altLang="en-US" dirty="0" smtClean="0"/>
              <a:t>가</a:t>
            </a:r>
            <a:r>
              <a:rPr lang="en-US" altLang="ko-KR" dirty="0" smtClean="0"/>
              <a:t>’)</a:t>
            </a:r>
          </a:p>
          <a:p>
            <a:pPr lvl="1">
              <a:buNone/>
            </a:pPr>
            <a:r>
              <a:rPr lang="en-US" dirty="0" smtClean="0"/>
              <a:t>&lt;type ‘</a:t>
            </a:r>
            <a:r>
              <a:rPr lang="en-US" dirty="0" err="1" smtClean="0"/>
              <a:t>str</a:t>
            </a:r>
            <a:r>
              <a:rPr lang="en-US" dirty="0" smtClean="0"/>
              <a:t>’&gt;</a:t>
            </a:r>
          </a:p>
          <a:p>
            <a:pPr lvl="1">
              <a:buNone/>
            </a:pPr>
            <a:r>
              <a:rPr lang="en-US" dirty="0" smtClean="0"/>
              <a:t>Type(‘</a:t>
            </a:r>
            <a:r>
              <a:rPr lang="ko-KR" altLang="en-US" dirty="0" smtClean="0"/>
              <a:t>가</a:t>
            </a:r>
            <a:r>
              <a:rPr lang="en-US" altLang="ko-KR" dirty="0" smtClean="0"/>
              <a:t>’.decode(‘utf8’))</a:t>
            </a:r>
          </a:p>
          <a:p>
            <a:pPr lvl="1">
              <a:buNone/>
            </a:pPr>
            <a:r>
              <a:rPr lang="en-US" dirty="0" smtClean="0"/>
              <a:t>&lt;type ‘</a:t>
            </a:r>
            <a:r>
              <a:rPr lang="en-US" dirty="0" err="1" smtClean="0"/>
              <a:t>unicode</a:t>
            </a:r>
            <a:r>
              <a:rPr lang="en-US" dirty="0" smtClean="0"/>
              <a:t>’&gt; </a:t>
            </a:r>
            <a:r>
              <a:rPr lang="en-US" dirty="0" smtClean="0">
                <a:sym typeface="Wingdings" pitchFamily="2" charset="2"/>
              </a:rPr>
              <a:t> 2.X (</a:t>
            </a:r>
            <a:r>
              <a:rPr lang="ko-KR" altLang="en-US" dirty="0" smtClean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cp949</a:t>
            </a:r>
            <a:r>
              <a:rPr lang="ko-KR" altLang="en-US" dirty="0" smtClean="0">
                <a:sym typeface="Wingdings" pitchFamily="2" charset="2"/>
              </a:rPr>
              <a:t>를 표기해야 한다</a:t>
            </a:r>
            <a:r>
              <a:rPr lang="en-US" altLang="ko-KR" dirty="0" smtClean="0">
                <a:sym typeface="Wingdings" pitchFamily="2" charset="2"/>
              </a:rPr>
              <a:t>.) </a:t>
            </a:r>
            <a:endParaRPr lang="en-US" dirty="0" smtClean="0">
              <a:sym typeface="Wingdings" pitchFamily="2" charset="2"/>
            </a:endParaRPr>
          </a:p>
          <a:p>
            <a:pPr lvl="1">
              <a:buNone/>
            </a:pPr>
            <a:endParaRPr lang="en-US" dirty="0" smtClean="0">
              <a:sym typeface="Wingdings" pitchFamily="2" charset="2"/>
            </a:endParaRPr>
          </a:p>
          <a:p>
            <a:pPr lvl="1">
              <a:buNone/>
            </a:pPr>
            <a:r>
              <a:rPr lang="en-US" dirty="0" smtClean="0">
                <a:sym typeface="Wingdings" pitchFamily="2" charset="2"/>
              </a:rPr>
              <a:t>type(‘</a:t>
            </a:r>
            <a:r>
              <a:rPr lang="ko-KR" altLang="en-US" dirty="0" smtClean="0">
                <a:sym typeface="Wingdings" pitchFamily="2" charset="2"/>
              </a:rPr>
              <a:t>가</a:t>
            </a:r>
            <a:r>
              <a:rPr lang="en-US" altLang="ko-KR" dirty="0" smtClean="0">
                <a:sym typeface="Wingdings" pitchFamily="2" charset="2"/>
              </a:rPr>
              <a:t>’)</a:t>
            </a:r>
          </a:p>
          <a:p>
            <a:pPr lvl="1">
              <a:buNone/>
            </a:pPr>
            <a:r>
              <a:rPr lang="en-US" dirty="0" smtClean="0">
                <a:sym typeface="Wingdings" pitchFamily="2" charset="2"/>
              </a:rPr>
              <a:t>&lt;class ‘</a:t>
            </a:r>
            <a:r>
              <a:rPr lang="en-US" dirty="0" err="1" smtClean="0">
                <a:sym typeface="Wingdings" pitchFamily="2" charset="2"/>
              </a:rPr>
              <a:t>str</a:t>
            </a:r>
            <a:r>
              <a:rPr lang="en-US" dirty="0" smtClean="0">
                <a:sym typeface="Wingdings" pitchFamily="2" charset="2"/>
              </a:rPr>
              <a:t>’&gt;</a:t>
            </a:r>
          </a:p>
          <a:p>
            <a:pPr lvl="1">
              <a:buNone/>
            </a:pPr>
            <a:r>
              <a:rPr lang="en-US" dirty="0" smtClean="0">
                <a:sym typeface="Wingdings" pitchFamily="2" charset="2"/>
              </a:rPr>
              <a:t>type(‘</a:t>
            </a:r>
            <a:r>
              <a:rPr lang="ko-KR" altLang="en-US" dirty="0" smtClean="0">
                <a:sym typeface="Wingdings" pitchFamily="2" charset="2"/>
              </a:rPr>
              <a:t>가</a:t>
            </a:r>
            <a:r>
              <a:rPr lang="en-US" altLang="ko-KR" dirty="0" smtClean="0">
                <a:sym typeface="Wingdings" pitchFamily="2" charset="2"/>
              </a:rPr>
              <a:t>’.encode(‘cp949’))</a:t>
            </a:r>
          </a:p>
          <a:p>
            <a:pPr lvl="1">
              <a:buNone/>
            </a:pPr>
            <a:r>
              <a:rPr lang="en-US" dirty="0" smtClean="0">
                <a:sym typeface="Wingdings" pitchFamily="2" charset="2"/>
              </a:rPr>
              <a:t>&lt;class ‘bytes’&gt;  3.X (</a:t>
            </a:r>
            <a:r>
              <a:rPr lang="ko-KR" altLang="en-US" dirty="0" smtClean="0">
                <a:sym typeface="Wingdings" pitchFamily="2" charset="2"/>
              </a:rPr>
              <a:t>기본적으로 유니코드로 실행된다</a:t>
            </a:r>
            <a:r>
              <a:rPr lang="en-US" altLang="ko-KR" dirty="0" smtClean="0">
                <a:sym typeface="Wingdings" pitchFamily="2" charset="2"/>
              </a:rPr>
              <a:t>.)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개요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ko-KR" altLang="en-US" sz="2800" dirty="0" err="1" smtClean="0">
                <a:latin typeface="맑은 고딕" pitchFamily="50" charset="-127"/>
                <a:ea typeface="맑은 고딕" pitchFamily="50" charset="-127"/>
              </a:rPr>
              <a:t>개발환경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 구축 </a:t>
            </a:r>
            <a:endParaRPr lang="en-US" sz="28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None/>
            </a:pPr>
            <a:r>
              <a:rPr lang="en-US" sz="2800" dirty="0" smtClean="0">
                <a:latin typeface="맑은 고딕" pitchFamily="50" charset="-127"/>
                <a:ea typeface="맑은 고딕" pitchFamily="50" charset="-127"/>
              </a:rPr>
              <a:t>1) python IDLE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을 사용 </a:t>
            </a:r>
            <a:endParaRPr lang="en-US" altLang="ko-KR" sz="28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None/>
            </a:pPr>
            <a:r>
              <a:rPr lang="en-US" sz="2800" dirty="0" smtClean="0">
                <a:latin typeface="맑은 고딕" pitchFamily="50" charset="-127"/>
                <a:ea typeface="맑은 고딕" pitchFamily="50" charset="-127"/>
              </a:rPr>
              <a:t>2) </a:t>
            </a:r>
            <a:r>
              <a:rPr lang="en-US" sz="2800" dirty="0" err="1" smtClean="0">
                <a:latin typeface="맑은 고딕" pitchFamily="50" charset="-127"/>
                <a:ea typeface="맑은 고딕" pitchFamily="50" charset="-127"/>
              </a:rPr>
              <a:t>ipython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을 설치 </a:t>
            </a:r>
            <a:endParaRPr lang="en-US" altLang="ko-KR" sz="28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None/>
            </a:pPr>
            <a:r>
              <a:rPr lang="en-US" sz="2800" dirty="0" smtClean="0">
                <a:latin typeface="맑은 고딕" pitchFamily="50" charset="-127"/>
                <a:ea typeface="맑은 고딕" pitchFamily="50" charset="-127"/>
              </a:rPr>
              <a:t>3) Visual Studio 2013 Web Express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를 받고 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python tools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를 설치 </a:t>
            </a:r>
            <a:endParaRPr lang="en-US" sz="28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개요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2800" dirty="0" smtClean="0">
                <a:latin typeface="맑은 고딕" pitchFamily="50" charset="-127"/>
                <a:ea typeface="맑은 고딕" pitchFamily="50" charset="-127"/>
              </a:rPr>
              <a:t>python </a:t>
            </a:r>
            <a:r>
              <a:rPr lang="en-US" sz="2800" dirty="0" smtClean="0">
                <a:latin typeface="맑은 고딕" pitchFamily="50" charset="-127"/>
                <a:ea typeface="맑은 고딕" pitchFamily="50" charset="-127"/>
              </a:rPr>
              <a:t>IDLE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을 사용 </a:t>
            </a:r>
            <a:endParaRPr lang="en-US" altLang="ko-KR" sz="28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None/>
            </a:pPr>
            <a:endParaRPr lang="en-US" sz="2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 descr="2015-06-22_08464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0" y="1600200"/>
            <a:ext cx="4889375" cy="48682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개요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2800" dirty="0" smtClean="0">
                <a:latin typeface="맑은 고딕" pitchFamily="50" charset="-127"/>
                <a:ea typeface="맑은 고딕" pitchFamily="50" charset="-127"/>
              </a:rPr>
              <a:t>Visual </a:t>
            </a:r>
            <a:r>
              <a:rPr lang="en-US" sz="2800" dirty="0" smtClean="0">
                <a:latin typeface="맑은 고딕" pitchFamily="50" charset="-127"/>
                <a:ea typeface="맑은 고딕" pitchFamily="50" charset="-127"/>
              </a:rPr>
              <a:t>Studio </a:t>
            </a:r>
            <a:r>
              <a:rPr lang="en-US" sz="2800" dirty="0" smtClean="0">
                <a:latin typeface="맑은 고딕" pitchFamily="50" charset="-127"/>
                <a:ea typeface="맑은 고딕" pitchFamily="50" charset="-127"/>
              </a:rPr>
              <a:t>2012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en-US" sz="2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설치하고 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python tools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를 설치 </a:t>
            </a:r>
            <a:endParaRPr lang="en-US" sz="2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 descr="2015-06-22_08471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0" y="1981200"/>
            <a:ext cx="6605587" cy="45651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개요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아나콘다 패키지를 통해 </a:t>
            </a:r>
            <a:r>
              <a:rPr lang="en-US" sz="2800" dirty="0" err="1" smtClean="0">
                <a:latin typeface="맑은 고딕" pitchFamily="50" charset="-127"/>
                <a:ea typeface="맑은 고딕" pitchFamily="50" charset="-127"/>
              </a:rPr>
              <a:t>ipython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을 설치</a:t>
            </a:r>
            <a:endParaRPr lang="en-US" altLang="ko-KR" sz="28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 descr="2015-06-22_08475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" y="1600200"/>
            <a:ext cx="6842877" cy="50720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개요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ko-KR" altLang="en-US" sz="2800" dirty="0" err="1" smtClean="0">
                <a:latin typeface="맑은 고딕" pitchFamily="50" charset="-127"/>
                <a:ea typeface="맑은 고딕" pitchFamily="50" charset="-127"/>
              </a:rPr>
              <a:t>파이썬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데이터 분석과 시각화 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그림 6" descr="2015-06-22_08561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0" y="1600200"/>
            <a:ext cx="3505200" cy="3004971"/>
          </a:xfrm>
          <a:prstGeom prst="rect">
            <a:avLst/>
          </a:prstGeom>
        </p:spPr>
      </p:pic>
      <p:pic>
        <p:nvPicPr>
          <p:cNvPr id="8" name="그림 7" descr="2014-06-02_115327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29000" y="3429000"/>
            <a:ext cx="5459399" cy="29232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개요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ko-KR" altLang="en-US" sz="2800" dirty="0" err="1" smtClean="0">
                <a:latin typeface="맑은 고딕" pitchFamily="50" charset="-127"/>
                <a:ea typeface="맑은 고딕" pitchFamily="50" charset="-127"/>
              </a:rPr>
              <a:t>파이썬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웹사이트 구축과 웹 </a:t>
            </a:r>
            <a:r>
              <a:rPr lang="ko-KR" altLang="en-US" sz="2800" dirty="0" err="1" smtClean="0">
                <a:latin typeface="맑은 고딕" pitchFamily="50" charset="-127"/>
                <a:ea typeface="맑은 고딕" pitchFamily="50" charset="-127"/>
              </a:rPr>
              <a:t>크롤링</a:t>
            </a:r>
            <a:endParaRPr lang="en-US" altLang="ko-KR" sz="2800" dirty="0" smtClean="0">
              <a:latin typeface="맑은 고딕" pitchFamily="50" charset="-127"/>
              <a:ea typeface="맑은 고딕" pitchFamily="50" charset="-127"/>
            </a:endParaRPr>
          </a:p>
          <a:p>
            <a:pPr lvl="2">
              <a:buNone/>
            </a:pP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 descr="Django 관리자 사이트 첫 페이지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524000"/>
            <a:ext cx="4495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그림 5" descr="Poll 개체 수정 폼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3048000"/>
            <a:ext cx="3810000" cy="1325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2de11403-5404-4120-b9dc-cc323a9c3b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Module Overview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소개</a:t>
            </a:r>
            <a:endParaRPr lang="en-US" altLang="ko-KR" dirty="0" smtClean="0"/>
          </a:p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특징들</a:t>
            </a:r>
            <a:endParaRPr lang="en-US" altLang="ko-KR" dirty="0" smtClean="0"/>
          </a:p>
          <a:p>
            <a:r>
              <a:rPr lang="ko-KR" altLang="en-US" dirty="0" err="1" smtClean="0"/>
              <a:t>파이썬으로</a:t>
            </a:r>
            <a:r>
              <a:rPr lang="ko-KR" altLang="en-US" dirty="0" smtClean="0"/>
              <a:t> 구축된 프로젝트들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928a0490-1281-45c5-84fe-a78eda3c30d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개요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파이썬이란</a:t>
            </a:r>
            <a:r>
              <a:rPr lang="en-US" altLang="ko-KR" dirty="0" smtClean="0"/>
              <a:t>?</a:t>
            </a:r>
          </a:p>
          <a:p>
            <a:r>
              <a:rPr lang="ko-KR" altLang="en-US" dirty="0" err="1" smtClean="0"/>
              <a:t>파이썬의</a:t>
            </a:r>
            <a:r>
              <a:rPr lang="ko-KR" altLang="en-US" dirty="0" smtClean="0"/>
              <a:t> 특징</a:t>
            </a:r>
            <a:endParaRPr lang="en-US" altLang="ko-KR" dirty="0" smtClean="0"/>
          </a:p>
          <a:p>
            <a:r>
              <a:rPr lang="ko-KR" altLang="en-US" dirty="0" err="1" smtClean="0"/>
              <a:t>파이썬의</a:t>
            </a:r>
            <a:r>
              <a:rPr lang="ko-KR" altLang="en-US" dirty="0" smtClean="0"/>
              <a:t> 종류</a:t>
            </a:r>
            <a:endParaRPr lang="en-US" altLang="ko-KR" dirty="0" smtClean="0"/>
          </a:p>
          <a:p>
            <a:r>
              <a:rPr lang="ko-KR" altLang="en-US" dirty="0" smtClean="0"/>
              <a:t>버전 소개</a:t>
            </a:r>
            <a:endParaRPr lang="en-US" altLang="ko-KR" dirty="0" smtClean="0"/>
          </a:p>
          <a:p>
            <a:r>
              <a:rPr lang="ko-KR" altLang="en-US" dirty="0" smtClean="0"/>
              <a:t>설치 및 개발환경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개요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최근의 개발 언어들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? 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객체지향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언어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함수형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언어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pic>
        <p:nvPicPr>
          <p:cNvPr id="5" name="그림 4" descr="3282779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" y="1676400"/>
            <a:ext cx="2971800" cy="43012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개요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파이썬은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1991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년 귀도 반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로썸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(Guido van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Rossum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이 발표한 인터프리터 언어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구글의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대 개발 언어 중에 하나로 채택되면서 사용자층이 늘어남 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pic>
        <p:nvPicPr>
          <p:cNvPr id="4" name="그림 3" descr="Guido_van_Rossum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77000" y="2590800"/>
            <a:ext cx="2327530" cy="3124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개요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파이썬의</a:t>
            </a:r>
            <a:r>
              <a:rPr lang="ko-KR" altLang="en-US" dirty="0" smtClean="0"/>
              <a:t> 특징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가독성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간결하고 </a:t>
            </a:r>
            <a:r>
              <a:rPr lang="ko-KR" altLang="en-US" dirty="0" err="1" smtClean="0"/>
              <a:t>가독성이</a:t>
            </a:r>
            <a:r>
              <a:rPr lang="ko-KR" altLang="en-US" dirty="0" smtClean="0"/>
              <a:t> 좋다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풍부한 라이브러리</a:t>
            </a:r>
            <a:r>
              <a:rPr lang="en-US" altLang="ko-KR" dirty="0" smtClean="0"/>
              <a:t>: </a:t>
            </a:r>
            <a:r>
              <a:rPr lang="ko-KR" altLang="en-US" dirty="0" smtClean="0"/>
              <a:t>광범위한 라이브러리가 내장되어 있고 </a:t>
            </a:r>
            <a:r>
              <a:rPr lang="ko-KR" altLang="en-US" dirty="0" err="1" smtClean="0"/>
              <a:t>확장성이</a:t>
            </a:r>
            <a:r>
              <a:rPr lang="ko-KR" altLang="en-US" dirty="0" smtClean="0"/>
              <a:t> 뛰어나다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err="1" smtClean="0"/>
              <a:t>접착성</a:t>
            </a:r>
            <a:r>
              <a:rPr lang="en-US" altLang="ko-KR" dirty="0" smtClean="0"/>
              <a:t>: C</a:t>
            </a:r>
            <a:r>
              <a:rPr lang="ko-KR" altLang="en-US" dirty="0" smtClean="0"/>
              <a:t>언어로 되어 있는 모듈을 쉽게 만들어 붙일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무료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파이썬은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소프트웨어 재단에서 관리하고 있으며 무료로 사용한다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유니코드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문자열을 유니코드로 처리함으로 한글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중국어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영어 문제없이 처리한다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동적 타이핑</a:t>
            </a:r>
            <a:r>
              <a:rPr lang="en-US" altLang="ko-KR" dirty="0" smtClean="0"/>
              <a:t>: </a:t>
            </a:r>
            <a:r>
              <a:rPr lang="ko-KR" altLang="en-US" dirty="0" smtClean="0"/>
              <a:t>런타임 시에 타입 체크를 하는 동시에 자동으로 메모리 관리를 한다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생산성이 좋다</a:t>
            </a:r>
            <a:r>
              <a:rPr lang="en-US" altLang="ko-KR" dirty="0" smtClean="0"/>
              <a:t>! </a:t>
            </a:r>
            <a:r>
              <a:rPr lang="ko-KR" alt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개요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119156" cy="5147356"/>
          </a:xfrm>
        </p:spPr>
        <p:txBody>
          <a:bodyPr/>
          <a:lstStyle/>
          <a:p>
            <a:r>
              <a:rPr lang="ko-KR" altLang="en-US" dirty="0" smtClean="0"/>
              <a:t>왜 </a:t>
            </a:r>
            <a:r>
              <a:rPr lang="ko-KR" altLang="en-US" dirty="0" err="1" smtClean="0"/>
              <a:t>파이썬을</a:t>
            </a:r>
            <a:r>
              <a:rPr lang="ko-KR" altLang="en-US" dirty="0" smtClean="0"/>
              <a:t> 배워야 하는가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아주 간단한 작업을 하더라도 개발 언어를 알아야 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파이썬은</a:t>
            </a:r>
            <a:r>
              <a:rPr lang="ko-KR" altLang="en-US" dirty="0" smtClean="0"/>
              <a:t> 자바나 </a:t>
            </a:r>
            <a:r>
              <a:rPr lang="en-US" altLang="ko-KR" dirty="0" smtClean="0"/>
              <a:t>C#</a:t>
            </a:r>
            <a:r>
              <a:rPr lang="ko-KR" altLang="en-US" dirty="0" smtClean="0"/>
              <a:t>에 비해서 쉽다</a:t>
            </a:r>
            <a:r>
              <a:rPr lang="en-US" altLang="ko-KR" dirty="0" smtClean="0"/>
              <a:t>! </a:t>
            </a:r>
          </a:p>
          <a:p>
            <a:pPr lvl="1"/>
            <a:r>
              <a:rPr lang="en-US" dirty="0" smtClean="0"/>
              <a:t>2</a:t>
            </a:r>
            <a:r>
              <a:rPr lang="ko-KR" altLang="en-US" dirty="0" smtClean="0"/>
              <a:t>일에서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일만 문법을 배우면 바로 개발이 가능하다</a:t>
            </a:r>
            <a:r>
              <a:rPr lang="en-US" altLang="ko-KR" dirty="0" smtClean="0"/>
              <a:t>!</a:t>
            </a:r>
          </a:p>
          <a:p>
            <a:pPr lvl="1"/>
            <a:r>
              <a:rPr lang="ko-KR" altLang="en-US" dirty="0" smtClean="0"/>
              <a:t>성능에 포커스는 둔 언어가 </a:t>
            </a:r>
            <a:r>
              <a:rPr lang="en-US" altLang="ko-KR" dirty="0" smtClean="0"/>
              <a:t>C</a:t>
            </a:r>
            <a:r>
              <a:rPr lang="ko-KR" altLang="en-US" dirty="0" smtClean="0"/>
              <a:t>라면 파이썬은 생산성에 포커스를 둔 언어이다</a:t>
            </a:r>
            <a:r>
              <a:rPr lang="en-US" altLang="ko-KR" dirty="0" smtClean="0"/>
              <a:t>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개요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파이썬의</a:t>
            </a:r>
            <a:r>
              <a:rPr lang="ko-KR" altLang="en-US" dirty="0" smtClean="0"/>
              <a:t> 종류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CPython</a:t>
            </a:r>
            <a:r>
              <a:rPr lang="en-US" altLang="ko-KR" dirty="0" smtClean="0"/>
              <a:t>: c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작성된 </a:t>
            </a:r>
            <a:r>
              <a:rPr lang="ko-KR" altLang="en-US" dirty="0" err="1" smtClean="0"/>
              <a:t>파이썬을</a:t>
            </a:r>
            <a:r>
              <a:rPr lang="ko-KR" altLang="en-US" dirty="0" smtClean="0"/>
              <a:t> 가리킨다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err="1" smtClean="0"/>
              <a:t>JPython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자바로 구현된 </a:t>
            </a:r>
            <a:r>
              <a:rPr lang="ko-KR" altLang="en-US" dirty="0" err="1" smtClean="0"/>
              <a:t>파이썬을</a:t>
            </a:r>
            <a:r>
              <a:rPr lang="ko-KR" altLang="en-US" dirty="0" smtClean="0"/>
              <a:t> 의미한다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자바 가상 </a:t>
            </a:r>
            <a:r>
              <a:rPr lang="ko-KR" altLang="en-US" dirty="0" err="1" smtClean="0"/>
              <a:t>머신에서</a:t>
            </a:r>
            <a:r>
              <a:rPr lang="ko-KR" altLang="en-US" dirty="0" smtClean="0"/>
              <a:t> 작동할 수 있다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err="1" smtClean="0"/>
              <a:t>IronPython</a:t>
            </a:r>
            <a:r>
              <a:rPr lang="en-US" altLang="ko-KR" dirty="0" smtClean="0"/>
              <a:t>: .NET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Mono</a:t>
            </a:r>
            <a:r>
              <a:rPr lang="ko-KR" altLang="en-US" dirty="0" smtClean="0"/>
              <a:t>용으로 개발된 </a:t>
            </a:r>
            <a:r>
              <a:rPr lang="ko-KR" altLang="en-US" dirty="0" err="1" smtClean="0"/>
              <a:t>파이썬으로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C#</a:t>
            </a:r>
            <a:r>
              <a:rPr lang="ko-KR" altLang="en-US" dirty="0" smtClean="0"/>
              <a:t>으로 구현되어 있다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err="1" smtClean="0"/>
              <a:t>PyPy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파이썬으로</a:t>
            </a:r>
            <a:r>
              <a:rPr lang="ko-KR" altLang="en-US" dirty="0" smtClean="0"/>
              <a:t> 구현된 </a:t>
            </a:r>
            <a:r>
              <a:rPr lang="ko-KR" altLang="en-US" dirty="0" err="1" smtClean="0"/>
              <a:t>파이썬을</a:t>
            </a:r>
            <a:r>
              <a:rPr lang="ko-KR" altLang="en-US" dirty="0" smtClean="0"/>
              <a:t> 의미한다</a:t>
            </a:r>
            <a:r>
              <a:rPr lang="en-US" altLang="ko-KR" dirty="0" smtClean="0"/>
              <a:t>. </a:t>
            </a:r>
          </a:p>
          <a:p>
            <a:pPr lvl="1"/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개요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파이썬을</a:t>
            </a:r>
            <a:r>
              <a:rPr lang="ko-KR" altLang="en-US" dirty="0" smtClean="0"/>
              <a:t> 어디에 사용하면 적당한가</a:t>
            </a:r>
            <a:r>
              <a:rPr lang="en-US" altLang="ko-KR" dirty="0" smtClean="0"/>
              <a:t>? 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09600" y="1676400"/>
          <a:ext cx="7543800" cy="37988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4545"/>
                <a:gridCol w="5469255"/>
              </a:tblGrid>
              <a:tr h="5329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분야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9198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시스템 유틸리티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각종 시스템 유틸리티와 도구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5329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GUI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err="1" smtClean="0">
                          <a:solidFill>
                            <a:schemeClr val="tx1"/>
                          </a:solidFill>
                        </a:rPr>
                        <a:t>Tcl</a:t>
                      </a: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ko-KR" b="1" dirty="0" err="1" smtClean="0">
                          <a:solidFill>
                            <a:schemeClr val="tx1"/>
                          </a:solidFill>
                        </a:rPr>
                        <a:t>tk</a:t>
                      </a: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를 이용한 </a:t>
                      </a: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GUIK. </a:t>
                      </a:r>
                      <a:r>
                        <a:rPr lang="en-US" altLang="ko-KR" b="1" dirty="0" err="1" smtClean="0">
                          <a:solidFill>
                            <a:schemeClr val="tx1"/>
                          </a:solidFill>
                        </a:rPr>
                        <a:t>PyQt</a:t>
                      </a: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1" baseline="0" dirty="0" err="1" smtClean="0">
                          <a:solidFill>
                            <a:schemeClr val="tx1"/>
                          </a:solidFill>
                        </a:rPr>
                        <a:t>PyGTK</a:t>
                      </a:r>
                      <a:r>
                        <a:rPr lang="en-US" altLang="ko-KR" b="1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5329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인터넷 프로그래밍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각종 소켓 애플리케이션을 작성하기 쉽다</a:t>
                      </a: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6059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DB </a:t>
                      </a: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프로그래밍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Oracle, DB II, </a:t>
                      </a:r>
                      <a:r>
                        <a:rPr lang="en-US" altLang="ko-KR" b="1" dirty="0" err="1" smtClean="0">
                          <a:solidFill>
                            <a:schemeClr val="tx1"/>
                          </a:solidFill>
                        </a:rPr>
                        <a:t>MySQL</a:t>
                      </a: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등 유명 </a:t>
                      </a: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에 대한 파이썬 인터페이스가 있다</a:t>
                      </a: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5329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각종 텍스트 </a:t>
                      </a:r>
                      <a:r>
                        <a:rPr lang="ko-KR" altLang="en-US" b="1" dirty="0" err="1" smtClean="0">
                          <a:solidFill>
                            <a:schemeClr val="tx1"/>
                          </a:solidFill>
                        </a:rPr>
                        <a:t>프로세싱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문자열을 아주 쉽게 처리할 수 있다</a:t>
                      </a: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1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NG_MOC_Core_ModuleNew</Template>
  <TotalTime>1708</TotalTime>
  <Words>759</Words>
  <Application>Microsoft Office PowerPoint</Application>
  <PresentationFormat>화면 슬라이드 쇼(4:3)</PresentationFormat>
  <Paragraphs>173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9" baseType="lpstr">
      <vt:lpstr>굴림</vt:lpstr>
      <vt:lpstr>Arial</vt:lpstr>
      <vt:lpstr>Segoe Light</vt:lpstr>
      <vt:lpstr>Segoe UI</vt:lpstr>
      <vt:lpstr>Wingdings</vt:lpstr>
      <vt:lpstr>맑은 고딕</vt:lpstr>
      <vt:lpstr>Verdana</vt:lpstr>
      <vt:lpstr>Calibri</vt:lpstr>
      <vt:lpstr>Times New Roman</vt:lpstr>
      <vt:lpstr>Segoe UI Light</vt:lpstr>
      <vt:lpstr>Presentation1</vt:lpstr>
      <vt:lpstr>1장 </vt:lpstr>
      <vt:lpstr>Module Overview</vt:lpstr>
      <vt:lpstr>Lesson 1: 파이썬 개요</vt:lpstr>
      <vt:lpstr>Lesson 1: 파이썬 개요</vt:lpstr>
      <vt:lpstr>Lesson 1: 파이썬 개요</vt:lpstr>
      <vt:lpstr>Lesson 1: 파이썬 개요</vt:lpstr>
      <vt:lpstr>Lesson 1: 파이썬 개요</vt:lpstr>
      <vt:lpstr>Lesson 1: 파이썬 개요</vt:lpstr>
      <vt:lpstr>Lesson 1: 파이썬 개요</vt:lpstr>
      <vt:lpstr>Lesson 1: 파이썬 개요</vt:lpstr>
      <vt:lpstr>Lesson 1: 파이썬 개요</vt:lpstr>
      <vt:lpstr>Lesson 1: 파이썬 개요</vt:lpstr>
      <vt:lpstr>Lesson 1: 파이썬 개요</vt:lpstr>
      <vt:lpstr>Lesson 1: 파이썬 개요</vt:lpstr>
      <vt:lpstr>Lesson 1: 파이썬 개요</vt:lpstr>
      <vt:lpstr>Lesson 1: 파이썬 개요</vt:lpstr>
      <vt:lpstr>Lesson 1: 파이썬 개요</vt:lpstr>
      <vt:lpstr>Lesson 1: 파이썬 개요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Module02</dc:title>
  <dc:creator>karthi</dc:creator>
  <cp:lastModifiedBy>jonathan</cp:lastModifiedBy>
  <cp:revision>48</cp:revision>
  <dcterms:created xsi:type="dcterms:W3CDTF">2013-03-04T09:54:30Z</dcterms:created>
  <dcterms:modified xsi:type="dcterms:W3CDTF">2015-06-22T00:07:25Z</dcterms:modified>
</cp:coreProperties>
</file>