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59" r:id="rId14"/>
    <p:sldId id="260" r:id="rId15"/>
    <p:sldId id="286" r:id="rId16"/>
    <p:sldId id="284" r:id="rId17"/>
    <p:sldId id="287" r:id="rId18"/>
    <p:sldId id="285" r:id="rId19"/>
    <p:sldId id="261" r:id="rId20"/>
    <p:sldId id="27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1" r:id="rId30"/>
    <p:sldId id="272" r:id="rId31"/>
    <p:sldId id="273" r:id="rId32"/>
  </p:sldIdLst>
  <p:sldSz cx="9144000" cy="6858000" type="screen4x3"/>
  <p:notesSz cx="6858000" cy="9144000"/>
  <p:embeddedFontLst>
    <p:embeddedFont>
      <p:font typeface="맑은 고딕" pitchFamily="50" charset="-127"/>
      <p:regular r:id="rId34"/>
      <p:bold r:id="rId35"/>
    </p:embeddedFont>
    <p:embeddedFont>
      <p:font typeface="Segoe UI" pitchFamily="34" charset="0"/>
      <p:regular r:id="rId36"/>
      <p:bold r:id="rId37"/>
      <p:italic r:id="rId38"/>
      <p:boldItalic r:id="rId39"/>
    </p:embeddedFont>
    <p:embeddedFont>
      <p:font typeface="Verdana" pitchFamily="34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Segoe UI Light" pitchFamily="34" charset="0"/>
      <p:regular r:id="rId48"/>
    </p:embeddedFont>
    <p:embeddedFont>
      <p:font typeface="Segoe Light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83" d="100"/>
          <a:sy n="83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처리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이스케이프 문자 데모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tdef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tghi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def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ghi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 'a\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포맷팅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양식을 미리 만들고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튜플을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넘겨서 처리한다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names = ['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']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for name in names: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print letter % name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print '-' * 40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안녕하세요 이순신님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세미나 참석 가능하시죠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수고하세요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( 2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더 반복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다루기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기본적으로 내장되어 있는 클래스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dir()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함수로 어떤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있는지를 나열해 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5146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dir(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['__add__', '__class__', '__contains__', '__</a:t>
            </a:r>
            <a:r>
              <a:rPr lang="en-US" altLang="ko-KR" dirty="0" err="1" smtClean="0"/>
              <a:t>delattr</a:t>
            </a:r>
            <a:r>
              <a:rPr lang="en-US" altLang="ko-KR" dirty="0" smtClean="0"/>
              <a:t>__', '__dir__', '__doc__', '__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__', '__format__', '__</a:t>
            </a:r>
            <a:r>
              <a:rPr lang="en-US" altLang="ko-KR" dirty="0" err="1" smtClean="0"/>
              <a:t>ge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getnewargs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__', '__hash__', '__init__', '__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__', '__le__', '__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__', '__mod__', '__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__', '__ne__', '__new__', '__reduce__', '__</a:t>
            </a:r>
            <a:r>
              <a:rPr lang="en-US" altLang="ko-KR" dirty="0" err="1" smtClean="0"/>
              <a:t>reduce_ex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rmod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rmul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__', '__</a:t>
            </a:r>
            <a:r>
              <a:rPr lang="en-US" altLang="ko-KR" dirty="0" err="1" smtClean="0"/>
              <a:t>subclasshook</a:t>
            </a:r>
            <a:r>
              <a:rPr lang="en-US" altLang="ko-KR" dirty="0" smtClean="0"/>
              <a:t>__', 'capitalize', '</a:t>
            </a:r>
            <a:r>
              <a:rPr lang="en-US" altLang="ko-KR" dirty="0" err="1" smtClean="0"/>
              <a:t>casefold</a:t>
            </a:r>
            <a:r>
              <a:rPr lang="en-US" altLang="ko-KR" dirty="0" smtClean="0"/>
              <a:t>', 'center', 'count', 'encode', '</a:t>
            </a:r>
            <a:r>
              <a:rPr lang="en-US" altLang="ko-KR" dirty="0" err="1" smtClean="0"/>
              <a:t>endswith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expandtabs</a:t>
            </a:r>
            <a:r>
              <a:rPr lang="en-US" altLang="ko-KR" dirty="0" smtClean="0"/>
              <a:t>', 'find', 'format', '</a:t>
            </a:r>
            <a:r>
              <a:rPr lang="en-US" altLang="ko-KR" dirty="0" err="1" smtClean="0"/>
              <a:t>format_map</a:t>
            </a:r>
            <a:r>
              <a:rPr lang="en-US" altLang="ko-KR" dirty="0" smtClean="0"/>
              <a:t>', 'index', '</a:t>
            </a:r>
            <a:r>
              <a:rPr lang="en-US" altLang="ko-KR" dirty="0" err="1" smtClean="0"/>
              <a:t>isalnum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isalpha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isdecimal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isidentifier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islower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isnumeric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isprintable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isspace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istitle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isupper</a:t>
            </a:r>
            <a:r>
              <a:rPr lang="en-US" altLang="ko-KR" dirty="0" smtClean="0"/>
              <a:t>', 'join', '</a:t>
            </a:r>
            <a:r>
              <a:rPr lang="en-US" altLang="ko-KR" dirty="0" err="1" smtClean="0"/>
              <a:t>ljust</a:t>
            </a:r>
            <a:r>
              <a:rPr lang="en-US" altLang="ko-KR" dirty="0" smtClean="0"/>
              <a:t>', 'lower', '</a:t>
            </a:r>
            <a:r>
              <a:rPr lang="en-US" altLang="ko-KR" dirty="0" err="1" smtClean="0"/>
              <a:t>lstrip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maketrans</a:t>
            </a:r>
            <a:r>
              <a:rPr lang="en-US" altLang="ko-KR" dirty="0" smtClean="0"/>
              <a:t>', 'partition', 'replace', '</a:t>
            </a:r>
            <a:r>
              <a:rPr lang="en-US" altLang="ko-KR" dirty="0" err="1" smtClean="0"/>
              <a:t>rfind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rindex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rjust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rpartition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rsplit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rstrip</a:t>
            </a:r>
            <a:r>
              <a:rPr lang="en-US" altLang="ko-KR" dirty="0" smtClean="0"/>
              <a:t>', 'split', '</a:t>
            </a:r>
            <a:r>
              <a:rPr lang="en-US" altLang="ko-KR" dirty="0" err="1" smtClean="0"/>
              <a:t>splitlines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startswith</a:t>
            </a:r>
            <a:r>
              <a:rPr lang="en-US" altLang="ko-KR" dirty="0" smtClean="0"/>
              <a:t>', 'strip', '</a:t>
            </a:r>
            <a:r>
              <a:rPr lang="en-US" altLang="ko-KR" dirty="0" err="1" smtClean="0"/>
              <a:t>swapcase</a:t>
            </a:r>
            <a:r>
              <a:rPr lang="en-US" altLang="ko-KR" dirty="0" smtClean="0"/>
              <a:t>', 'title', 'translate', 'upper', '</a:t>
            </a:r>
            <a:r>
              <a:rPr lang="en-US" altLang="ko-KR" dirty="0" err="1" smtClean="0"/>
              <a:t>zfill</a:t>
            </a:r>
            <a:r>
              <a:rPr lang="en-US" altLang="ko-KR" dirty="0" smtClean="0"/>
              <a:t>']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capitalize():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첫문자를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대문자로 나머지 문자를 소문자로 변경한다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&gt;&gt;&gt; "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PYTHON".capitalize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'Python'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&gt;&gt;&gt; "python is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powerful".capitalize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'Python is powerful'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count(keyword, [start, [end]]]: keyword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몇번 포함돼 있는지 알려준다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같은 효과가 나타난다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encode([encoding, [errors]]):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클래스는 기본적으로 모두 유니코드이다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encode()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거치면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인코딩이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있는 바이너리로 변환됨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2280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endswith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(postfix, [start, end]]): postfix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문자열이 끝나면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아니면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한 효과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"python is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powerful".endswith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"python is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powerful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".endswith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5)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expandtabs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tabsize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]): tab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공백으로 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4343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"python\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'python\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"</a:t>
            </a:r>
            <a:r>
              <a:rPr lang="en-US" altLang="ko-KR" dirty="0" err="1" smtClean="0"/>
              <a:t>pytyhon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tpowerful".expandtabs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pytyhon</a:t>
            </a:r>
            <a:r>
              <a:rPr lang="en-US" altLang="ko-KR" dirty="0" smtClean="0"/>
              <a:t> is      powerful'</a:t>
            </a:r>
          </a:p>
          <a:p>
            <a:r>
              <a:rPr lang="en-US" altLang="ko-KR" dirty="0" smtClean="0"/>
              <a:t>&gt;&gt;&gt; "</a:t>
            </a:r>
            <a:r>
              <a:rPr lang="en-US" altLang="ko-KR" dirty="0" err="1" smtClean="0"/>
              <a:t>phthon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tpowerful".expandtabs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phthon</a:t>
            </a:r>
            <a:r>
              <a:rPr lang="en-US" altLang="ko-KR" dirty="0" smtClean="0"/>
              <a:t> is powerful'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119156" cy="5684385"/>
          </a:xfrm>
        </p:spPr>
        <p:txBody>
          <a:bodyPr/>
          <a:lstStyle/>
          <a:p>
            <a:r>
              <a:rPr lang="en-US" altLang="ko-KR" sz="2000" dirty="0" smtClean="0"/>
              <a:t>&gt;&gt;&gt; u = ' spam and ham '</a:t>
            </a:r>
          </a:p>
          <a:p>
            <a:r>
              <a:rPr lang="en-US" altLang="ko-KR" sz="2000" dirty="0" smtClean="0"/>
              <a:t>&gt;&gt;&gt; </a:t>
            </a:r>
            <a:r>
              <a:rPr lang="en-US" altLang="ko-KR" sz="2000" dirty="0" err="1" smtClean="0"/>
              <a:t>u.strip</a:t>
            </a:r>
            <a:r>
              <a:rPr lang="en-US" altLang="ko-KR" sz="2000" dirty="0" smtClean="0"/>
              <a:t>()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좌우의 공백 제거 </a:t>
            </a:r>
            <a:endParaRPr lang="en-US" altLang="ko-KR" sz="2000" dirty="0" smtClean="0"/>
          </a:p>
          <a:p>
            <a:r>
              <a:rPr lang="en-US" altLang="ko-KR" sz="2000" dirty="0" smtClean="0"/>
              <a:t>'spam and ham'</a:t>
            </a:r>
          </a:p>
          <a:p>
            <a:r>
              <a:rPr lang="en-US" altLang="ko-KR" sz="2000" dirty="0" smtClean="0"/>
              <a:t>&gt;&gt;&gt; </a:t>
            </a:r>
            <a:r>
              <a:rPr lang="en-US" altLang="ko-KR" sz="2000" dirty="0" err="1" smtClean="0"/>
              <a:t>u.rstrip</a:t>
            </a:r>
            <a:r>
              <a:rPr lang="en-US" altLang="ko-KR" sz="2000" dirty="0" smtClean="0"/>
              <a:t>() </a:t>
            </a:r>
            <a:r>
              <a:rPr lang="en-US" altLang="ko-KR" sz="2000" dirty="0" smtClean="0">
                <a:sym typeface="Wingdings" pitchFamily="2" charset="2"/>
              </a:rPr>
              <a:t></a:t>
            </a:r>
            <a:r>
              <a:rPr lang="ko-KR" altLang="en-US" sz="2000" dirty="0" smtClean="0">
                <a:sym typeface="Wingdings" pitchFamily="2" charset="2"/>
              </a:rPr>
              <a:t>오른쪽 공백 제거</a:t>
            </a:r>
            <a:endParaRPr lang="en-US" altLang="ko-KR" sz="2000" dirty="0" smtClean="0"/>
          </a:p>
          <a:p>
            <a:r>
              <a:rPr lang="en-US" altLang="ko-KR" sz="2000" dirty="0" smtClean="0"/>
              <a:t>' spam and ham'</a:t>
            </a:r>
          </a:p>
          <a:p>
            <a:r>
              <a:rPr lang="en-US" altLang="ko-KR" sz="2000" dirty="0" smtClean="0"/>
              <a:t>&gt;&gt;&gt; </a:t>
            </a:r>
            <a:r>
              <a:rPr lang="en-US" altLang="ko-KR" sz="2000" dirty="0" err="1" smtClean="0"/>
              <a:t>u.lstrip</a:t>
            </a:r>
            <a:r>
              <a:rPr lang="en-US" altLang="ko-KR" sz="2000" dirty="0" smtClean="0"/>
              <a:t>()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왼쪽 공백 제거</a:t>
            </a:r>
            <a:endParaRPr lang="en-US" altLang="ko-KR" sz="2000" dirty="0" smtClean="0"/>
          </a:p>
          <a:p>
            <a:r>
              <a:rPr lang="en-US" altLang="ko-KR" sz="2000" dirty="0" smtClean="0"/>
              <a:t>'spam and ham '</a:t>
            </a:r>
          </a:p>
          <a:p>
            <a:r>
              <a:rPr lang="en-US" altLang="ko-KR" sz="2000" dirty="0" smtClean="0"/>
              <a:t>&gt;&gt;&gt; </a:t>
            </a:r>
            <a:r>
              <a:rPr lang="en-US" altLang="ko-KR" sz="2000" dirty="0" err="1" smtClean="0"/>
              <a:t>u.replace</a:t>
            </a:r>
            <a:r>
              <a:rPr lang="en-US" altLang="ko-KR" sz="2000" dirty="0" smtClean="0"/>
              <a:t>('spam', 'spam, egg')</a:t>
            </a:r>
          </a:p>
          <a:p>
            <a:r>
              <a:rPr lang="en-US" altLang="ko-KR" sz="2000" dirty="0" smtClean="0"/>
              <a:t>' spam, egg and ham '</a:t>
            </a:r>
          </a:p>
          <a:p>
            <a:r>
              <a:rPr lang="en-US" altLang="ko-KR" sz="2000" dirty="0" smtClean="0"/>
              <a:t>&gt;&gt;&gt; </a:t>
            </a:r>
            <a:r>
              <a:rPr lang="en-US" altLang="ko-KR" sz="2000" dirty="0" err="1" smtClean="0"/>
              <a:t>u.split</a:t>
            </a:r>
            <a:r>
              <a:rPr lang="en-US" altLang="ko-KR" sz="2000" dirty="0" smtClean="0"/>
              <a:t>() </a:t>
            </a:r>
            <a:r>
              <a:rPr lang="en-US" altLang="ko-KR" sz="2000" dirty="0" smtClean="0">
                <a:sym typeface="Wingdings" pitchFamily="2" charset="2"/>
              </a:rPr>
              <a:t>  </a:t>
            </a:r>
            <a:r>
              <a:rPr lang="ko-KR" altLang="en-US" sz="2000" dirty="0" smtClean="0">
                <a:sym typeface="Wingdings" pitchFamily="2" charset="2"/>
              </a:rPr>
              <a:t>리스트로 리턴 </a:t>
            </a:r>
            <a:endParaRPr lang="en-US" altLang="ko-KR" sz="2000" dirty="0" smtClean="0"/>
          </a:p>
          <a:p>
            <a:r>
              <a:rPr lang="en-US" altLang="ko-KR" sz="2000" dirty="0" smtClean="0"/>
              <a:t>['spam', 'and', 'ham']</a:t>
            </a:r>
          </a:p>
          <a:p>
            <a:r>
              <a:rPr lang="en-US" altLang="ko-KR" sz="2000" dirty="0" smtClean="0"/>
              <a:t>&gt;&gt;&gt; t = </a:t>
            </a:r>
            <a:r>
              <a:rPr lang="en-US" altLang="ko-KR" sz="2000" dirty="0" err="1" smtClean="0"/>
              <a:t>u.split</a:t>
            </a:r>
            <a:r>
              <a:rPr lang="en-US" altLang="ko-KR" sz="2000" dirty="0" smtClean="0"/>
              <a:t>() </a:t>
            </a:r>
          </a:p>
          <a:p>
            <a:r>
              <a:rPr lang="en-US" altLang="ko-KR" sz="2000" dirty="0" smtClean="0"/>
              <a:t>&gt;&gt;&gt; ':'.join(t)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문자열로 합쳐서 리턴 </a:t>
            </a:r>
            <a:endParaRPr lang="en-US" altLang="ko-KR" sz="2000" dirty="0" smtClean="0"/>
          </a:p>
          <a:p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spam:and:ham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&gt;&gt;&gt; print '\</a:t>
            </a:r>
            <a:r>
              <a:rPr lang="en-US" altLang="ko-KR" sz="2000" dirty="0" err="1" smtClean="0"/>
              <a:t>n'.join</a:t>
            </a:r>
            <a:r>
              <a:rPr lang="en-US" altLang="ko-KR" sz="2000" dirty="0" smtClean="0"/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685212" cy="5608185"/>
          </a:xfrm>
        </p:spPr>
        <p:txBody>
          <a:bodyPr/>
          <a:lstStyle/>
          <a:p>
            <a:r>
              <a:rPr lang="ko-KR" altLang="en-US" dirty="0" smtClean="0"/>
              <a:t>유니 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코드 체계는 영문자를 잘 처리하지만 유니 코드는 다국어 문자를 표현할 수 있는 코드 체계다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2.*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“c:\python27\lib\site.py”</a:t>
            </a:r>
            <a:r>
              <a:rPr lang="ko-KR" altLang="en-US" dirty="0" smtClean="0"/>
              <a:t>파일을 아래와 같이 수정한다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def </a:t>
            </a:r>
            <a:r>
              <a:rPr lang="en-US" altLang="ko-KR" dirty="0" err="1" smtClean="0"/>
              <a:t>setencoding</a:t>
            </a:r>
            <a:r>
              <a:rPr lang="en-US" altLang="ko-KR" dirty="0" smtClean="0"/>
              <a:t>():</a:t>
            </a:r>
          </a:p>
          <a:p>
            <a:pPr>
              <a:buNone/>
            </a:pPr>
            <a:r>
              <a:rPr lang="en-US" altLang="ko-KR" dirty="0" smtClean="0"/>
              <a:t>…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encoding = "cp949" </a:t>
            </a:r>
            <a:r>
              <a:rPr lang="en-US" altLang="ko-KR" dirty="0" smtClean="0"/>
              <a:t># Default value set by _</a:t>
            </a:r>
            <a:r>
              <a:rPr lang="en-US" altLang="ko-KR" dirty="0" err="1" smtClean="0"/>
              <a:t>PyUnicode_Init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    if 0: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3.*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문제없이 처리된다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991600" cy="5147356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&gt;&gt;&gt; </a:t>
            </a:r>
            <a:r>
              <a:rPr lang="en-US" altLang="ko-KR" sz="2400" dirty="0" err="1" smtClean="0"/>
              <a:t>unicode</a:t>
            </a:r>
            <a:r>
              <a:rPr lang="en-US" altLang="ko-KR" sz="2400" dirty="0" smtClean="0"/>
              <a:t>('</a:t>
            </a:r>
            <a:r>
              <a:rPr lang="ko-KR" altLang="en-US" sz="2400" dirty="0" smtClean="0"/>
              <a:t>한글</a:t>
            </a:r>
            <a:r>
              <a:rPr lang="en-US" altLang="ko-KR" sz="2400" dirty="0" smtClean="0"/>
              <a:t>')</a:t>
            </a:r>
          </a:p>
          <a:p>
            <a:pPr>
              <a:buNone/>
            </a:pPr>
            <a:r>
              <a:rPr lang="en-US" altLang="ko-KR" sz="2400" dirty="0" smtClean="0"/>
              <a:t>u'\ud55c\uae00'</a:t>
            </a:r>
          </a:p>
          <a:p>
            <a:pPr>
              <a:buNone/>
            </a:pPr>
            <a:r>
              <a:rPr lang="en-US" altLang="ko-KR" sz="2400" dirty="0" smtClean="0"/>
              <a:t>&gt;&gt;&gt; </a:t>
            </a:r>
            <a:r>
              <a:rPr lang="en-US" altLang="ko-KR" sz="2400" dirty="0" err="1" smtClean="0"/>
              <a:t>unicode</a:t>
            </a:r>
            <a:r>
              <a:rPr lang="en-US" altLang="ko-KR" sz="2400" dirty="0" smtClean="0"/>
              <a:t>('</a:t>
            </a:r>
            <a:r>
              <a:rPr lang="ko-KR" altLang="en-US" sz="2400" dirty="0" smtClean="0"/>
              <a:t>한글</a:t>
            </a:r>
            <a:r>
              <a:rPr lang="en-US" altLang="ko-KR" sz="2400" dirty="0" smtClean="0"/>
              <a:t>').encode('utf-8') </a:t>
            </a:r>
            <a:r>
              <a:rPr lang="en-US" altLang="ko-KR" sz="2400" dirty="0" smtClean="0">
                <a:sym typeface="Wingdings" pitchFamily="2" charset="2"/>
              </a:rPr>
              <a:t> cp949</a:t>
            </a:r>
            <a:r>
              <a:rPr lang="ko-KR" altLang="en-US" sz="2400" dirty="0" smtClean="0">
                <a:sym typeface="Wingdings" pitchFamily="2" charset="2"/>
              </a:rPr>
              <a:t>를 </a:t>
            </a:r>
            <a:r>
              <a:rPr lang="en-US" altLang="ko-KR" sz="2400" dirty="0" smtClean="0">
                <a:sym typeface="Wingdings" pitchFamily="2" charset="2"/>
              </a:rPr>
              <a:t>utf-8</a:t>
            </a:r>
            <a:r>
              <a:rPr lang="ko-KR" altLang="en-US" sz="2400" dirty="0" smtClean="0">
                <a:sym typeface="Wingdings" pitchFamily="2" charset="2"/>
              </a:rPr>
              <a:t>방식으로 변환한다</a:t>
            </a:r>
            <a:r>
              <a:rPr lang="en-US" altLang="ko-KR" sz="2400" dirty="0" smtClean="0">
                <a:sym typeface="Wingdings" pitchFamily="2" charset="2"/>
              </a:rPr>
              <a:t>.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'\</a:t>
            </a:r>
            <a:r>
              <a:rPr lang="en-US" altLang="ko-KR" sz="2400" dirty="0" err="1" smtClean="0"/>
              <a:t>xed</a:t>
            </a:r>
            <a:r>
              <a:rPr lang="en-US" altLang="ko-KR" sz="2400" dirty="0" smtClean="0"/>
              <a:t>\x95\x9c\</a:t>
            </a:r>
            <a:r>
              <a:rPr lang="en-US" altLang="ko-KR" sz="2400" dirty="0" err="1" smtClean="0"/>
              <a:t>xea</a:t>
            </a:r>
            <a:r>
              <a:rPr lang="en-US" altLang="ko-KR" sz="2400" dirty="0" smtClean="0"/>
              <a:t>\xb8\x80'</a:t>
            </a:r>
          </a:p>
          <a:p>
            <a:pPr>
              <a:buNone/>
            </a:pPr>
            <a:r>
              <a:rPr lang="en-US" altLang="ko-KR" sz="2400" dirty="0" smtClean="0"/>
              <a:t>&gt;&gt;&gt; 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('</a:t>
            </a:r>
            <a:r>
              <a:rPr lang="ko-KR" altLang="en-US" sz="2400" dirty="0" smtClean="0"/>
              <a:t>한글과 세종대왕</a:t>
            </a:r>
            <a:r>
              <a:rPr lang="en-US" altLang="ko-KR" sz="2400" dirty="0" smtClean="0"/>
              <a:t>') </a:t>
            </a:r>
            <a:r>
              <a:rPr lang="en-US" altLang="ko-KR" sz="2400" dirty="0" smtClean="0">
                <a:sym typeface="Wingdings" pitchFamily="2" charset="2"/>
              </a:rPr>
              <a:t></a:t>
            </a:r>
            <a:r>
              <a:rPr lang="ko-KR" altLang="en-US" sz="2400" dirty="0" smtClean="0">
                <a:sym typeface="Wingdings" pitchFamily="2" charset="2"/>
              </a:rPr>
              <a:t>잘못된 문자열의 길이가 출력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15</a:t>
            </a:r>
          </a:p>
          <a:p>
            <a:pPr>
              <a:buNone/>
            </a:pPr>
            <a:r>
              <a:rPr lang="en-US" altLang="ko-KR" sz="2400" dirty="0" smtClean="0"/>
              <a:t>&gt;&gt;&gt; 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unicode</a:t>
            </a:r>
            <a:r>
              <a:rPr lang="en-US" altLang="ko-KR" sz="2400" dirty="0" smtClean="0"/>
              <a:t>('</a:t>
            </a:r>
            <a:r>
              <a:rPr lang="ko-KR" altLang="en-US" sz="2400" dirty="0" smtClean="0"/>
              <a:t>한글과 세종대왕</a:t>
            </a:r>
            <a:r>
              <a:rPr lang="en-US" altLang="ko-KR" sz="2400" dirty="0" smtClean="0"/>
              <a:t>')) </a:t>
            </a:r>
            <a:r>
              <a:rPr lang="en-US" altLang="ko-KR" sz="2400" dirty="0" smtClean="0">
                <a:sym typeface="Wingdings" pitchFamily="2" charset="2"/>
              </a:rPr>
              <a:t></a:t>
            </a:r>
            <a:r>
              <a:rPr lang="en-US" altLang="ko-KR" sz="2400" dirty="0" err="1" smtClean="0">
                <a:sym typeface="Wingdings" pitchFamily="2" charset="2"/>
              </a:rPr>
              <a:t>unicode</a:t>
            </a:r>
            <a:r>
              <a:rPr lang="ko-KR" altLang="en-US" sz="2400" dirty="0" smtClean="0">
                <a:sym typeface="Wingdings" pitchFamily="2" charset="2"/>
              </a:rPr>
              <a:t>함수를 쓰면 정상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8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2280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endswith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(postfix, [start, end]]): postfix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문자열이 끝나면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아니면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한 효과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"python is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powerful".endswith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"python is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powerful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".endswith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5)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expandtabs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tabsize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]): tab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공백으로 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4343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"python\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'python\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"</a:t>
            </a:r>
            <a:r>
              <a:rPr lang="en-US" altLang="ko-KR" dirty="0" err="1" smtClean="0"/>
              <a:t>pytyhon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tpowerful".expandtabs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pytyhon</a:t>
            </a:r>
            <a:r>
              <a:rPr lang="en-US" altLang="ko-KR" dirty="0" smtClean="0"/>
              <a:t> is      powerful'</a:t>
            </a:r>
          </a:p>
          <a:p>
            <a:r>
              <a:rPr lang="en-US" altLang="ko-KR" dirty="0" smtClean="0"/>
              <a:t>&gt;&gt;&gt; "</a:t>
            </a:r>
            <a:r>
              <a:rPr lang="en-US" altLang="ko-KR" dirty="0" err="1" smtClean="0"/>
              <a:t>phthon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tis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tpowerful".expandtabs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phthon</a:t>
            </a:r>
            <a:r>
              <a:rPr lang="en-US" altLang="ko-KR" dirty="0" smtClean="0"/>
              <a:t> is powerful'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(re)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정규표현식은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특정한 규칙을 가진 문자열을 표현하는데 사용되는 형식 언어이다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. 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개행문자를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제외한 문자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자를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^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문자열을 시작을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$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문자열의 종료를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[]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문자의 집합을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abcd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‘a’, ‘b’, ‘c’, ‘d’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 한 문자와 매칭된다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| : A|B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‘A’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‘B’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괄호 안에 정규식을 그룹으로 만든다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*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문자가</a:t>
            </a: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 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 이상 반복됨을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+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 이상 반복됨을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?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문자가</a:t>
            </a: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 0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 반복됨을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{m}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 반복됨을 나타낸다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sz="1800" dirty="0" err="1" smtClean="0">
                <a:latin typeface="맑은 고딕" pitchFamily="50" charset="-127"/>
                <a:ea typeface="맑은 고딕" pitchFamily="50" charset="-127"/>
              </a:rPr>
              <a:t>m,n</a:t>
            </a: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}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회부터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회까지 반복되는 모든 경우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맑은 고딕" pitchFamily="50" charset="-127"/>
                <a:ea typeface="맑은 고딕" pitchFamily="50" charset="-127"/>
              </a:rPr>
              <a:t>{m,}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회부터 무한 반복되는 모든 경우 </a:t>
            </a:r>
            <a:endParaRPr 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처리 함수들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229600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app.e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’, ‘app-e’, ‘app 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 매칭된다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‘^app’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‘apple and orange’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매칭되지만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‘orange and apple’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$’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‘orange and apple’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매칭되지만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‘apple and orange’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[a-z]’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applz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같이 가장 마지막에 소문자가 오는 경우는 매칭된다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[^a-z]’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위와 반대로 마지막에 소문자가 오는 경우를 제외한 모든 경우에 매칭된다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*le’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‘ale’,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apppple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이상 반복되는 모든 경우와 매칭된다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(*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이상 반복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ap+le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매칭되지만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‘ale’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이상 반복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ap?le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‘ale’,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매칭되지만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appple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와는 매칭되지 않는다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또는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반복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확장 문자열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이스케이프 문자열도 정의되어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\w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유니코드인 경우 숫자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밑줄을 포함하는 모든 언어의 표현 가능한 문자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\W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유니코드인 경우 숫자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밑줄과 표현 가능한 문자를 제외한 나머지 문자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\d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유니코드인 경우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[0-9]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포함하는 모든 숫자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\D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유니코드인 경우 숫자를 제외한 모든 문자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\s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유니코드인 경우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[\t\n\r\f\v]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포함하는 공백 문자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\S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유니코드인 경우 공백문자를 제외한 모든 문자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\b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단어의 시작과 끝의 빈 공백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\B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단어의 시작과 끝이 아닌 빈 공백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\\ :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역슬래시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(\)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문자 자체를 의미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지정된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숫자만큼 일치하는 문자열을 의미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1534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 함수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re.search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(pattern, string[, flags]): string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전체에 대해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존재하는지 검사해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MatchObject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re.match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(pattern, string[, flags]): string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시작하는 부분부터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존재하는지 검사해서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MatchObject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re.split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(pattern, string[,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maxsplit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=0]): pattern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구분자로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분리해 리스트로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re.sub(pattern,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repl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, string[, count]): string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일치하는 부분에 대해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repl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교체해서 결과 문자열을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re.compile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(pattern[, flags]): pattern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컴파일해서 정규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객체를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모듈의 함수 사용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검색을 할 때 두 함수 모두 첫 인자로 찾고자 하는 패턴을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두 번째 인자로 검색 대상 문자열을 받아들인다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두 함수의 다른 점은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re.match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함수는 대상 문자열의 시작부터 검색하지만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re.search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함수는 대상 문자열 전체를 대상으로 검색한다는 것이다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198120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re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re.match</a:t>
            </a:r>
            <a:r>
              <a:rPr lang="en-US" altLang="ko-KR" dirty="0" smtClean="0"/>
              <a:t>('[0-9]*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', '35th')</a:t>
            </a:r>
          </a:p>
          <a:p>
            <a:r>
              <a:rPr lang="en-US" altLang="ko-KR" dirty="0" smtClean="0"/>
              <a:t>&lt;_</a:t>
            </a:r>
            <a:r>
              <a:rPr lang="en-US" altLang="ko-KR" dirty="0" err="1" smtClean="0"/>
              <a:t>sre.SRE_Match</a:t>
            </a:r>
            <a:r>
              <a:rPr lang="en-US" altLang="ko-KR" dirty="0" smtClean="0"/>
              <a:t> object at 0x02290BF0&gt;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('[0-9]*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', '35th')</a:t>
            </a:r>
          </a:p>
          <a:p>
            <a:r>
              <a:rPr lang="en-US" altLang="ko-KR" dirty="0" smtClean="0"/>
              <a:t>&lt;_</a:t>
            </a:r>
            <a:r>
              <a:rPr lang="en-US" altLang="ko-KR" dirty="0" err="1" smtClean="0"/>
              <a:t>sre.SRE_Match</a:t>
            </a:r>
            <a:r>
              <a:rPr lang="en-US" altLang="ko-KR" dirty="0" smtClean="0"/>
              <a:t> object at 0x02290C28&gt;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90800" y="4419600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re.match</a:t>
            </a:r>
            <a:r>
              <a:rPr lang="en-US" altLang="ko-KR" dirty="0" smtClean="0"/>
              <a:t>('[0-9]*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', '    35th'))</a:t>
            </a:r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('[0-9]*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', '   35th'))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re.match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ap</a:t>
            </a:r>
            <a:r>
              <a:rPr lang="en-US" altLang="ko-KR" dirty="0" smtClean="0"/>
              <a:t>', 'This is an apple'))</a:t>
            </a:r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ap</a:t>
            </a:r>
            <a:r>
              <a:rPr lang="en-US" altLang="ko-KR" dirty="0" smtClean="0"/>
              <a:t>', 'This is an apple'))</a:t>
            </a:r>
          </a:p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문자열 표기법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(Raw string notation):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이스케이프 문자열을 표현하려면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‘\’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문자를 사용하기 때문에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‘\’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정규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표현하려면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‘\\\\’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문자열에서는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‘\\’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표현해야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문자열 표기법은 문자열 앞에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‘r’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더해서 사용하는 것을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6576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("\\\\\</a:t>
            </a:r>
            <a:r>
              <a:rPr lang="en-US" altLang="ko-KR" dirty="0" smtClean="0"/>
              <a:t>w+", "\\apple"))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(r"\\\w+", r"\apple"))</a:t>
            </a:r>
          </a:p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532812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대상 문자열을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분리하는 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str.split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와는 다르게 다양한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처리가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re.split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('[:. ]+', 'apple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Orange:banana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tomato')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['apple', 'Orange', 'banana', 'tomato'] =&gt;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다양한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re.split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('([:. ])+', 'apple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Orange:banana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tomato')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['apple', ' ', 'Orange', ':', 'banana', ' ', 'tomato'] =&gt;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포함해서 분리시킴 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re.split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('[:. ]+', 'apple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Orange:banana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tomato', 2)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['apple', 'Orange', 'banana tomato‘] =&gt;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최대 횟수를 지정하면 그 횟수만큼만 분리시킴 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re.findall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함수는 검색 문자열에서 패턴과 매칭되는 모든 경우를 찾아서 리스트로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패턴과 일치하는 문자열을 변경하기 위해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re.sub()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16764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r"ap</a:t>
            </a:r>
            <a:r>
              <a:rPr lang="en-US" altLang="ko-KR" dirty="0" smtClean="0"/>
              <a:t>\w*", "application orange apple banana")</a:t>
            </a:r>
          </a:p>
          <a:p>
            <a:r>
              <a:rPr lang="en-US" altLang="ko-KR" dirty="0" smtClean="0"/>
              <a:t>['application', 'apple']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r"king</a:t>
            </a:r>
            <a:r>
              <a:rPr lang="en-US" altLang="ko-KR" dirty="0" smtClean="0"/>
              <a:t>\w*", "application orange apple banana")</a:t>
            </a:r>
          </a:p>
          <a:p>
            <a:r>
              <a:rPr lang="en-US" altLang="ko-KR" dirty="0" smtClean="0"/>
              <a:t>[]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9600" y="4724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re.sub("-", "", "901225-1234567")</a:t>
            </a:r>
          </a:p>
          <a:p>
            <a:r>
              <a:rPr lang="en-US" altLang="ko-KR" dirty="0" smtClean="0"/>
              <a:t>'9012251234567'</a:t>
            </a:r>
          </a:p>
          <a:p>
            <a:r>
              <a:rPr lang="en-US" altLang="ko-KR" dirty="0" smtClean="0"/>
              <a:t>&gt;&gt;&gt; re.sub("[:,|\s]", ", ", "</a:t>
            </a:r>
            <a:r>
              <a:rPr lang="en-US" altLang="ko-KR" dirty="0" err="1" smtClean="0"/>
              <a:t>Apple:Orange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Banana|Tomato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'Apple, Orange, Banana, Tomato'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객체를 생성해서 사용하기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re.compile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(pattern[, flags])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동일한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패턴을 연속적으로 검색하는 경우에도 지금까지 설명된 함수는 매번 다시 분석하고 검색한다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이러한 비효율적인 동작을 피하려면 아래와 같이 객체를 생성해서 사용한다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2004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re</a:t>
            </a:r>
          </a:p>
          <a:p>
            <a:r>
              <a:rPr lang="en-US" altLang="ko-KR" dirty="0" smtClean="0"/>
              <a:t>&gt;&gt;&gt; c 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r"app</a:t>
            </a:r>
            <a:r>
              <a:rPr lang="en-US" altLang="ko-KR" dirty="0" smtClean="0"/>
              <a:t>\w*")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정규식을 분석해 객체에 저장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c.findall</a:t>
            </a:r>
            <a:r>
              <a:rPr lang="en-US" altLang="ko-KR" dirty="0" smtClean="0"/>
              <a:t>("application orange apple banana")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바로 검색 </a:t>
            </a:r>
            <a:endParaRPr lang="en-US" altLang="ko-KR" dirty="0" smtClean="0"/>
          </a:p>
          <a:p>
            <a:r>
              <a:rPr lang="en-US" altLang="ko-KR" dirty="0" smtClean="0"/>
              <a:t>['application', 'apple']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c.findall</a:t>
            </a:r>
            <a:r>
              <a:rPr lang="en-US" altLang="ko-KR" dirty="0" smtClean="0"/>
              <a:t>("There are so many apples in the basket")</a:t>
            </a:r>
          </a:p>
          <a:p>
            <a:r>
              <a:rPr lang="en-US" altLang="ko-KR" dirty="0" smtClean="0"/>
              <a:t>['apples']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compile()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함수를 사용하면서 약간의 플래그 사용 가능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사용하면 대소문자를 구분하지 않음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re.M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사용하면 빈 라인을 제외하고 라인별로 분리한다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멀티라인을 처리할 경우 사용한다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1336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re</a:t>
            </a:r>
          </a:p>
          <a:p>
            <a:r>
              <a:rPr lang="en-US" altLang="ko-KR" dirty="0" smtClean="0"/>
              <a:t>&gt;&gt;&gt; s = 'Apple is a big company and apple is very delicious.'</a:t>
            </a:r>
          </a:p>
          <a:p>
            <a:r>
              <a:rPr lang="en-US" altLang="ko-KR" dirty="0" smtClean="0"/>
              <a:t>&gt;&gt;&gt; c 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('apple')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c.findall</a:t>
            </a:r>
            <a:r>
              <a:rPr lang="en-US" altLang="ko-KR" dirty="0" smtClean="0"/>
              <a:t>(s)</a:t>
            </a:r>
          </a:p>
          <a:p>
            <a:r>
              <a:rPr lang="en-US" altLang="ko-KR" dirty="0" smtClean="0"/>
              <a:t>['apple']</a:t>
            </a:r>
          </a:p>
          <a:p>
            <a:r>
              <a:rPr lang="en-US" altLang="ko-KR" dirty="0" smtClean="0"/>
              <a:t>&gt;&gt;&gt; c 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('apple', </a:t>
            </a:r>
            <a:r>
              <a:rPr lang="en-US" altLang="ko-KR" dirty="0" err="1" smtClean="0"/>
              <a:t>re.I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c.findall</a:t>
            </a:r>
            <a:r>
              <a:rPr lang="en-US" altLang="ko-KR" dirty="0" smtClean="0"/>
              <a:t>(s)</a:t>
            </a:r>
          </a:p>
          <a:p>
            <a:r>
              <a:rPr lang="en-US" altLang="ko-KR" dirty="0" smtClean="0"/>
              <a:t>['Apple', 'apple‘]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2000" y="5181600"/>
            <a:ext cx="670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c 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('^.+', </a:t>
            </a:r>
            <a:r>
              <a:rPr lang="en-US" altLang="ko-KR" dirty="0" err="1" smtClean="0"/>
              <a:t>re.M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c.findall</a:t>
            </a:r>
            <a:r>
              <a:rPr lang="en-US" altLang="ko-KR" dirty="0" smtClean="0"/>
              <a:t>(s)</a:t>
            </a:r>
          </a:p>
          <a:p>
            <a:r>
              <a:rPr lang="en-US" altLang="ko-KR" dirty="0" smtClean="0"/>
              <a:t>['Gee </a:t>
            </a:r>
            <a:r>
              <a:rPr lang="en-US" altLang="ko-KR" dirty="0" err="1" smtClean="0"/>
              <a:t>Gee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GEe</a:t>
            </a:r>
            <a:r>
              <a:rPr lang="en-US" altLang="ko-KR" dirty="0" smtClean="0"/>
              <a:t>                                                             </a:t>
            </a:r>
            <a:r>
              <a:rPr lang="ko-KR" altLang="en-US" dirty="0" smtClean="0"/>
              <a:t>너무 부끄러워                                                                     쳐다볼 수 없어</a:t>
            </a:r>
            <a:r>
              <a:rPr lang="en-US" altLang="ko-KR" dirty="0" smtClean="0"/>
              <a:t>']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Match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객체는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match(), search()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수행 결과로 생성된다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group([group1, ..]):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입력받은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인덱스에 해당하는 매칭된 문자열 결과의 부분집합을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groups():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매칭된 결과를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튜플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형태로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start([group]):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매칭된 결과 문자열의 시작 인덱스를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end([group]):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매칭된 결과 문자열의 종료 인덱스를 반환한다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자료형이란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여러 객체들을 저장하는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여러 개의 객체를 저장할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객체들은 순서가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객체는 첨자를 이용하여 참조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match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match()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실행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000" y="13716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re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telChecker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(r"(\d{2,3})-(\d{3,4})-(\d{4})")</a:t>
            </a:r>
          </a:p>
          <a:p>
            <a:pPr>
              <a:buFont typeface="Wingdings" pitchFamily="2" charset="2"/>
              <a:buChar char="è"/>
            </a:pPr>
            <a:r>
              <a:rPr lang="ko-KR" altLang="en-US" dirty="0" smtClean="0">
                <a:sym typeface="Wingdings" pitchFamily="2" charset="2"/>
              </a:rPr>
              <a:t>전화번호 인식을 위한 정규식 객체 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telChecker.match</a:t>
            </a:r>
            <a:r>
              <a:rPr lang="en-US" altLang="ko-KR" dirty="0" smtClean="0"/>
              <a:t>("02-123-4567"))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telChecker.match</a:t>
            </a:r>
            <a:r>
              <a:rPr lang="en-US" altLang="ko-KR" dirty="0" smtClean="0"/>
              <a:t>("02-</a:t>
            </a:r>
            <a:r>
              <a:rPr lang="ko-KR" altLang="en-US" dirty="0" smtClean="0"/>
              <a:t>가</a:t>
            </a:r>
            <a:r>
              <a:rPr lang="en-US" altLang="ko-KR" dirty="0" smtClean="0"/>
              <a:t>1234-4567"))</a:t>
            </a:r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telChecker.match</a:t>
            </a:r>
            <a:r>
              <a:rPr lang="en-US" altLang="ko-KR" dirty="0" smtClean="0"/>
              <a:t>("3402-123-4567"))</a:t>
            </a:r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telChecker.match</a:t>
            </a:r>
            <a:r>
              <a:rPr lang="en-US" altLang="ko-KR" dirty="0" smtClean="0"/>
              <a:t>("032-1234-4567"))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m = </a:t>
            </a:r>
            <a:r>
              <a:rPr lang="en-US" altLang="ko-KR" dirty="0" err="1" smtClean="0"/>
              <a:t>telChecker.match</a:t>
            </a:r>
            <a:r>
              <a:rPr lang="en-US" altLang="ko-KR" dirty="0" smtClean="0"/>
              <a:t>("02-123-4567")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m.groups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('02', '123', '4567')</a:t>
            </a:r>
          </a:p>
          <a:p>
            <a:r>
              <a:rPr lang="en-US" altLang="ko-KR" dirty="0" smtClean="0"/>
              <a:t>&gt;&gt;&gt; ('02', '1234', '4567')</a:t>
            </a:r>
          </a:p>
          <a:p>
            <a:r>
              <a:rPr lang="en-US" altLang="ko-KR" dirty="0" smtClean="0"/>
              <a:t>('02', '1234', '4567')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m.group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'02-123-4567'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문자열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정규식을 작성할 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‘(?&lt;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&gt;..)’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형식으로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매칭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결과에 이름을 부여할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groupdict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이용해 사전 형식으로 검색된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문자쌍을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얻을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28194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m = </a:t>
            </a:r>
            <a:r>
              <a:rPr lang="en-US" altLang="ko-KR" dirty="0" err="1" smtClean="0"/>
              <a:t>re.match</a:t>
            </a:r>
            <a:r>
              <a:rPr lang="en-US" altLang="ko-KR" dirty="0" smtClean="0"/>
              <a:t>(r"(?P&lt;</a:t>
            </a:r>
            <a:r>
              <a:rPr lang="en-US" altLang="ko-KR" dirty="0" err="1" smtClean="0"/>
              <a:t>area_code</a:t>
            </a:r>
            <a:r>
              <a:rPr lang="en-US" altLang="ko-KR" dirty="0" smtClean="0"/>
              <a:t>&gt;\d+)-(?P&lt;</a:t>
            </a:r>
            <a:r>
              <a:rPr lang="en-US" altLang="ko-KR" dirty="0" err="1" smtClean="0"/>
              <a:t>exchange_number</a:t>
            </a:r>
            <a:r>
              <a:rPr lang="en-US" altLang="ko-KR" dirty="0" smtClean="0"/>
              <a:t>&gt;\d+)-(?P&lt;</a:t>
            </a:r>
            <a:r>
              <a:rPr lang="en-US" altLang="ko-KR" dirty="0" err="1" smtClean="0"/>
              <a:t>user_number</a:t>
            </a:r>
            <a:r>
              <a:rPr lang="en-US" altLang="ko-KR" dirty="0" smtClean="0"/>
              <a:t>&gt;\d+)", "02-123-4567")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m.group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user_number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'4567'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m.start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user_number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m.groupdict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{'</a:t>
            </a:r>
            <a:r>
              <a:rPr lang="en-US" altLang="ko-KR" dirty="0" err="1" smtClean="0"/>
              <a:t>area_code</a:t>
            </a:r>
            <a:r>
              <a:rPr lang="en-US" altLang="ko-KR" dirty="0" smtClean="0"/>
              <a:t>': '02', '</a:t>
            </a:r>
            <a:r>
              <a:rPr lang="en-US" altLang="ko-KR" dirty="0" err="1" smtClean="0"/>
              <a:t>exchange_number</a:t>
            </a:r>
            <a:r>
              <a:rPr lang="en-US" altLang="ko-KR" dirty="0" smtClean="0"/>
              <a:t>': '123', '</a:t>
            </a:r>
            <a:r>
              <a:rPr lang="en-US" altLang="ko-KR" dirty="0" err="1" smtClean="0"/>
              <a:t>user_number</a:t>
            </a:r>
            <a:r>
              <a:rPr lang="en-US" altLang="ko-KR" dirty="0" smtClean="0"/>
              <a:t>': '4567'}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형식 데모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s = '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L = [100, 200, 300]</a:t>
            </a:r>
          </a:p>
          <a:p>
            <a:r>
              <a:rPr lang="en-US" altLang="ko-KR" dirty="0" smtClean="0"/>
              <a:t>&gt;&gt;&gt; t = ('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', 'object', 1, 2)</a:t>
            </a:r>
          </a:p>
          <a:p>
            <a:r>
              <a:rPr lang="en-US" altLang="ko-KR" dirty="0" smtClean="0"/>
              <a:t>&gt;&gt;&gt; s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L</a:t>
            </a:r>
          </a:p>
          <a:p>
            <a:r>
              <a:rPr lang="en-US" altLang="ko-KR" dirty="0" smtClean="0"/>
              <a:t>[100, 200, 300]</a:t>
            </a:r>
          </a:p>
          <a:p>
            <a:r>
              <a:rPr lang="en-US" altLang="ko-KR" dirty="0" smtClean="0"/>
              <a:t>&gt;&gt;&gt; t</a:t>
            </a:r>
          </a:p>
          <a:p>
            <a:r>
              <a:rPr lang="en-US" altLang="ko-KR" dirty="0" smtClean="0"/>
              <a:t>('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', 'object', 1, 2)</a:t>
            </a:r>
          </a:p>
          <a:p>
            <a:r>
              <a:rPr lang="en-US" altLang="ko-KR" dirty="0" smtClean="0"/>
              <a:t>&gt;&gt;&gt; s[2]</a:t>
            </a:r>
          </a:p>
          <a:p>
            <a:r>
              <a:rPr lang="en-US" altLang="ko-KR" dirty="0" smtClean="0"/>
              <a:t>'c'</a:t>
            </a:r>
          </a:p>
          <a:p>
            <a:r>
              <a:rPr lang="en-US" altLang="ko-KR" dirty="0" smtClean="0"/>
              <a:t>&gt;&gt;&gt; L[2]</a:t>
            </a:r>
          </a:p>
          <a:p>
            <a:r>
              <a:rPr lang="en-US" altLang="ko-KR" dirty="0" smtClean="0"/>
              <a:t>300</a:t>
            </a:r>
          </a:p>
          <a:p>
            <a:r>
              <a:rPr lang="en-US" altLang="ko-KR" dirty="0" smtClean="0"/>
              <a:t>&gt;&gt;&gt; t[2]</a:t>
            </a:r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시작옵셋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끝옵셋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형식으로 사용한다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시작옵셋은 생략되면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끝옵셋이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생략되면 마지막 값으로 처리된다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00400" y="2667000"/>
          <a:ext cx="522514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00400" y="4572000"/>
          <a:ext cx="2286000" cy="112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5800" y="2667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s = '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'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&gt;&gt;&gt; L = [100, 200, 300]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데모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s = '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L = [100, 200, 300]</a:t>
            </a:r>
          </a:p>
          <a:p>
            <a:r>
              <a:rPr lang="en-US" altLang="ko-KR" dirty="0" smtClean="0"/>
              <a:t>&gt;&gt;&gt; s[1:3] </a:t>
            </a:r>
            <a:r>
              <a:rPr lang="en-US" altLang="ko-KR" dirty="0" smtClean="0">
                <a:sym typeface="Wingdings" pitchFamily="2" charset="2"/>
              </a:rPr>
              <a:t> 3</a:t>
            </a:r>
            <a:r>
              <a:rPr lang="ko-KR" altLang="en-US" dirty="0" smtClean="0">
                <a:sym typeface="Wingdings" pitchFamily="2" charset="2"/>
              </a:rPr>
              <a:t>은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제외하고 </a:t>
            </a:r>
            <a:r>
              <a:rPr lang="en-US" altLang="ko-KR" dirty="0" smtClean="0">
                <a:sym typeface="Wingdings" pitchFamily="2" charset="2"/>
              </a:rPr>
              <a:t>1,2</a:t>
            </a:r>
            <a:r>
              <a:rPr lang="ko-KR" altLang="en-US" dirty="0" smtClean="0">
                <a:sym typeface="Wingdings" pitchFamily="2" charset="2"/>
              </a:rPr>
              <a:t>를 리턴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s[1:]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끝이 지정되어 있지 않으면 끝까지 리턴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bcdef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s[-100:100]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잘못된 인덱스면 전체를 리턴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‘</a:t>
            </a:r>
          </a:p>
          <a:p>
            <a:r>
              <a:rPr lang="en-US" altLang="ko-KR" dirty="0" smtClean="0"/>
              <a:t>&gt;&gt;&gt; L[:-1]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마지막을 제외하고 리턴 </a:t>
            </a:r>
            <a:endParaRPr lang="en-US" altLang="ko-KR" dirty="0" smtClean="0"/>
          </a:p>
          <a:p>
            <a:r>
              <a:rPr lang="en-US" altLang="ko-KR" dirty="0" smtClean="0"/>
              <a:t>[100, 200]</a:t>
            </a:r>
          </a:p>
          <a:p>
            <a:r>
              <a:rPr lang="en-US" altLang="ko-KR" dirty="0" smtClean="0"/>
              <a:t>&gt;&gt;&gt; L[-3:]</a:t>
            </a:r>
          </a:p>
          <a:p>
            <a:r>
              <a:rPr lang="en-US" altLang="ko-KR" dirty="0" smtClean="0"/>
              <a:t>[100, 200, 300]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처음부터 끝까지 리턴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19156" cy="5147356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확장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슬라이싱은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실제로는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가지 값을 갖는다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start:stop:step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연결하기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+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연산자로 연결할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반복하기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*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연산자를 이용해서 여러 번 반복할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000" y="32004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s[::2] </a:t>
            </a:r>
            <a:r>
              <a:rPr lang="en-US" altLang="ko-KR" dirty="0" smtClean="0">
                <a:sym typeface="Wingdings" pitchFamily="2" charset="2"/>
              </a:rPr>
              <a:t>2</a:t>
            </a:r>
            <a:r>
              <a:rPr lang="ko-KR" altLang="en-US" dirty="0" smtClean="0">
                <a:sym typeface="Wingdings" pitchFamily="2" charset="2"/>
              </a:rPr>
              <a:t>씩 건너뛰고 리턴 </a:t>
            </a:r>
            <a:endParaRPr lang="en-US" altLang="ko-KR" dirty="0" smtClean="0"/>
          </a:p>
          <a:p>
            <a:r>
              <a:rPr lang="en-US" altLang="ko-KR" dirty="0" smtClean="0"/>
              <a:t>'ac'</a:t>
            </a:r>
          </a:p>
          <a:p>
            <a:r>
              <a:rPr lang="en-US" altLang="ko-KR" dirty="0" smtClean="0"/>
              <a:t>&gt;&gt;&gt; s[::-1]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뒤집어서 리턴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dcba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s = '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' + 'def'</a:t>
            </a:r>
          </a:p>
          <a:p>
            <a:r>
              <a:rPr lang="en-US" altLang="ko-KR" dirty="0" smtClean="0"/>
              <a:t>&gt;&gt;&gt; L = [1,2,3] + [4,5,6]</a:t>
            </a:r>
          </a:p>
          <a:p>
            <a:r>
              <a:rPr lang="en-US" altLang="ko-KR" dirty="0" smtClean="0"/>
              <a:t>&gt;&gt;&gt; L</a:t>
            </a:r>
          </a:p>
          <a:p>
            <a:r>
              <a:rPr lang="en-US" altLang="ko-KR" dirty="0" smtClean="0"/>
              <a:t>[1, 2, 3, 4, 5, 6]</a:t>
            </a:r>
          </a:p>
          <a:p>
            <a:r>
              <a:rPr lang="en-US" altLang="ko-KR" dirty="0" smtClean="0"/>
              <a:t>&gt;&gt;&gt; s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s * 4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abcdefabcdefabcdefabcdef</a:t>
            </a:r>
            <a:r>
              <a:rPr lang="en-US" altLang="ko-KR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멤버쉽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테스트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어떤 객체가 시퀀스 객체에 포함되어 있는지를 검사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길이 정보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시퀀스 객체 안에 있는 전체 요소의 개수를 리턴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28956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s = '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'c' in s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t = (1,2,3,4,5)</a:t>
            </a:r>
          </a:p>
          <a:p>
            <a:r>
              <a:rPr lang="en-US" altLang="ko-KR" dirty="0" smtClean="0"/>
              <a:t>&gt;&gt;&gt; 2 in t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10 in t</a:t>
            </a:r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&gt;&gt;&gt; 10 not in t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'</a:t>
            </a:r>
            <a:r>
              <a:rPr lang="en-US" altLang="ko-KR" dirty="0" err="1" smtClean="0"/>
              <a:t>ab</a:t>
            </a:r>
            <a:r>
              <a:rPr lang="en-US" altLang="ko-KR" dirty="0" smtClean="0"/>
              <a:t>' in '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(s)</a:t>
            </a:r>
          </a:p>
          <a:p>
            <a:r>
              <a:rPr lang="en-US" altLang="ko-KR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이스케이프 문자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3400" y="1676400"/>
          <a:ext cx="60960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 </a:t>
                      </a:r>
                      <a:r>
                        <a:rPr lang="ko-KR" altLang="en-US" dirty="0" err="1" smtClean="0"/>
                        <a:t>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컬럼이</a:t>
                      </a:r>
                      <a:r>
                        <a:rPr lang="ko-KR" altLang="en-US" dirty="0" smtClean="0"/>
                        <a:t> 부족하면 라인을 연속으로 사용한다는 의미로 사용한다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</a:t>
                      </a:r>
                      <a:r>
                        <a:rPr lang="ko-KR" altLang="en-US" dirty="0" smtClean="0"/>
                        <a:t>문자 자체를 출력할 때 사용한다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줄바꾸기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탭출력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1544</TotalTime>
  <Words>2888</Words>
  <Application>Microsoft Office PowerPoint</Application>
  <PresentationFormat>화면 슬라이드 쇼(4:3)</PresentationFormat>
  <Paragraphs>491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10장 </vt:lpstr>
      <vt:lpstr>Module Overview</vt:lpstr>
      <vt:lpstr>Module Overview</vt:lpstr>
      <vt:lpstr>Module Overview</vt:lpstr>
      <vt:lpstr>Module Overview</vt:lpstr>
      <vt:lpstr>Module Overview</vt:lpstr>
      <vt:lpstr>Module Overview</vt:lpstr>
      <vt:lpstr>Module Overview</vt:lpstr>
      <vt:lpstr>Module Overview</vt:lpstr>
      <vt:lpstr>Module Overview</vt:lpstr>
      <vt:lpstr>Module Overview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  <vt:lpstr>Lesson 1: 문자열 처리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98</cp:revision>
  <dcterms:created xsi:type="dcterms:W3CDTF">2013-03-04T09:54:30Z</dcterms:created>
  <dcterms:modified xsi:type="dcterms:W3CDTF">2015-03-10T23:20:21Z</dcterms:modified>
</cp:coreProperties>
</file>