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</p:sldIdLst>
  <p:sldSz cx="9144000" cy="6858000" type="screen4x3"/>
  <p:notesSz cx="6858000" cy="9144000"/>
  <p:embeddedFontLst>
    <p:embeddedFont>
      <p:font typeface="맑은 고딕" pitchFamily="50" charset="-127"/>
      <p:regular r:id="rId11"/>
      <p:bold r:id="rId12"/>
    </p:embeddedFont>
    <p:embeddedFont>
      <p:font typeface="Segoe UI" pitchFamily="34" charset="0"/>
      <p:regular r:id="rId13"/>
      <p:bold r:id="rId14"/>
      <p:italic r:id="rId15"/>
      <p:boldItalic r:id="rId16"/>
    </p:embeddedFont>
    <p:embeddedFont>
      <p:font typeface="Verdana" pitchFamily="34" charset="0"/>
      <p:regular r:id="rId17"/>
      <p:bold r:id="rId18"/>
      <p:italic r:id="rId19"/>
      <p:boldItalic r:id="rId20"/>
    </p:embeddedFon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Segoe UI Light" pitchFamily="34" charset="0"/>
      <p:regular r:id="rId25"/>
    </p:embeddedFont>
    <p:embeddedFont>
      <p:font typeface="Segoe Light" charset="0"/>
      <p:regular r:id="rId26"/>
      <p: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6" autoAdjust="0"/>
  </p:normalViewPr>
  <p:slideViewPr>
    <p:cSldViewPr>
      <p:cViewPr varScale="1">
        <p:scale>
          <a:sx n="100" d="100"/>
          <a:sy n="100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파이썬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기본 과정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1</a:t>
            </a:r>
            <a:r>
              <a:rPr lang="ko-KR" altLang="en-US" dirty="0" smtClean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2600" dirty="0" smtClean="0">
                <a:latin typeface="맑은 고딕" pitchFamily="50" charset="-127"/>
                <a:ea typeface="맑은 고딕" pitchFamily="50" charset="-127"/>
              </a:rPr>
              <a:t>장 </a:t>
            </a:r>
            <a:endParaRPr lang="en-US" sz="2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숫자 처리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
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667000"/>
            <a:ext cx="4122013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수학 모듈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수치연산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랜덤 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숫자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458200" cy="5562600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(math)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모듈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자주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사용되는 아래의 함수에 대해서는 특별한 모듈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임포트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없이 사용 가능하다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sum(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iterable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[, start])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순회 가능한 객체의 총 합계를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max(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iterable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순회 가능한 객체의 최대값을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min(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iterable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순회 가능한 객체의 최소값을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abs(x)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인자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의 절대값을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pow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(x, y[, z]) : x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제곱 값을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세번째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인자가 입력된 경우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y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제곱한 결과를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z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로 나눈 나머지를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숫자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수학 함수 실행 결과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 </a:t>
            </a: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3400" y="1371600"/>
            <a:ext cx="8229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l = list(range(0, 10)) </a:t>
            </a:r>
            <a:r>
              <a:rPr lang="en-US" altLang="ko-KR" dirty="0" smtClean="0">
                <a:sym typeface="Wingdings" pitchFamily="2" charset="2"/>
              </a:rPr>
              <a:t> [0, 1, ….. 9]</a:t>
            </a:r>
            <a:endParaRPr lang="en-US" altLang="ko-KR" dirty="0" smtClean="0"/>
          </a:p>
          <a:p>
            <a:r>
              <a:rPr lang="en-US" altLang="ko-KR" dirty="0" smtClean="0"/>
              <a:t>&gt;&gt;&gt; sum(l) </a:t>
            </a:r>
            <a:r>
              <a:rPr lang="en-US" altLang="ko-KR" dirty="0" smtClean="0">
                <a:sym typeface="Wingdings" pitchFamily="2" charset="2"/>
              </a:rPr>
              <a:t> 0</a:t>
            </a:r>
            <a:r>
              <a:rPr lang="ko-KR" altLang="en-US" dirty="0" smtClean="0">
                <a:sym typeface="Wingdings" pitchFamily="2" charset="2"/>
              </a:rPr>
              <a:t>에서 </a:t>
            </a:r>
            <a:r>
              <a:rPr lang="en-US" altLang="ko-KR" dirty="0" smtClean="0">
                <a:sym typeface="Wingdings" pitchFamily="2" charset="2"/>
              </a:rPr>
              <a:t>9</a:t>
            </a:r>
            <a:r>
              <a:rPr lang="ko-KR" altLang="en-US" dirty="0" smtClean="0">
                <a:sym typeface="Wingdings" pitchFamily="2" charset="2"/>
              </a:rPr>
              <a:t>까지 합계 </a:t>
            </a:r>
            <a:endParaRPr lang="en-US" altLang="ko-KR" dirty="0" smtClean="0"/>
          </a:p>
          <a:p>
            <a:r>
              <a:rPr lang="en-US" altLang="ko-KR" dirty="0" smtClean="0"/>
              <a:t>45</a:t>
            </a:r>
          </a:p>
          <a:p>
            <a:r>
              <a:rPr lang="en-US" altLang="ko-KR" dirty="0" smtClean="0"/>
              <a:t>&gt;&gt;&gt; sum(l, 100)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누적 합계가 </a:t>
            </a:r>
            <a:r>
              <a:rPr lang="en-US" altLang="ko-KR" dirty="0" smtClean="0">
                <a:sym typeface="Wingdings" pitchFamily="2" charset="2"/>
              </a:rPr>
              <a:t>100</a:t>
            </a:r>
            <a:r>
              <a:rPr lang="ko-KR" altLang="en-US" dirty="0" smtClean="0">
                <a:sym typeface="Wingdings" pitchFamily="2" charset="2"/>
              </a:rPr>
              <a:t>부터 시작 </a:t>
            </a:r>
            <a:endParaRPr lang="en-US" altLang="ko-KR" dirty="0" smtClean="0"/>
          </a:p>
          <a:p>
            <a:r>
              <a:rPr lang="en-US" altLang="ko-KR" dirty="0" smtClean="0"/>
              <a:t>145</a:t>
            </a:r>
          </a:p>
          <a:p>
            <a:r>
              <a:rPr lang="en-US" altLang="ko-KR" dirty="0" smtClean="0"/>
              <a:t>&gt;&gt;&gt; max(l)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최대값 </a:t>
            </a:r>
            <a:endParaRPr lang="en-US" altLang="ko-KR" dirty="0" smtClean="0"/>
          </a:p>
          <a:p>
            <a:r>
              <a:rPr lang="en-US" altLang="ko-KR" dirty="0" smtClean="0"/>
              <a:t>9</a:t>
            </a:r>
          </a:p>
          <a:p>
            <a:r>
              <a:rPr lang="en-US" altLang="ko-KR" dirty="0" smtClean="0"/>
              <a:t>&gt;&gt;&gt; min(l)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최소값 </a:t>
            </a:r>
            <a:endParaRPr lang="en-US" altLang="ko-KR" dirty="0" smtClean="0"/>
          </a:p>
          <a:p>
            <a:r>
              <a:rPr lang="en-US" altLang="ko-KR" dirty="0" smtClean="0"/>
              <a:t>0</a:t>
            </a:r>
          </a:p>
          <a:p>
            <a:r>
              <a:rPr lang="en-US" altLang="ko-KR" dirty="0" smtClean="0"/>
              <a:t>&gt;&gt;&gt; abs(-11)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절대값 </a:t>
            </a:r>
            <a:endParaRPr lang="en-US" altLang="ko-KR" dirty="0" smtClean="0"/>
          </a:p>
          <a:p>
            <a:r>
              <a:rPr lang="en-US" altLang="ko-KR" dirty="0" smtClean="0"/>
              <a:t>11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pow</a:t>
            </a:r>
            <a:r>
              <a:rPr lang="en-US" altLang="ko-KR" dirty="0" smtClean="0"/>
              <a:t>(2, 10) </a:t>
            </a:r>
            <a:r>
              <a:rPr lang="en-US" altLang="ko-KR" dirty="0" smtClean="0">
                <a:sym typeface="Wingdings" pitchFamily="2" charset="2"/>
              </a:rPr>
              <a:t> 2</a:t>
            </a:r>
            <a:r>
              <a:rPr lang="ko-KR" altLang="en-US" dirty="0" smtClean="0">
                <a:sym typeface="Wingdings" pitchFamily="2" charset="2"/>
              </a:rPr>
              <a:t>의 </a:t>
            </a:r>
            <a:r>
              <a:rPr lang="en-US" altLang="ko-KR" dirty="0" smtClean="0">
                <a:sym typeface="Wingdings" pitchFamily="2" charset="2"/>
              </a:rPr>
              <a:t>10</a:t>
            </a:r>
            <a:r>
              <a:rPr lang="ko-KR" altLang="en-US" dirty="0" smtClean="0">
                <a:sym typeface="Wingdings" pitchFamily="2" charset="2"/>
              </a:rPr>
              <a:t>제곱 </a:t>
            </a:r>
            <a:endParaRPr lang="en-US" altLang="ko-KR" dirty="0" smtClean="0"/>
          </a:p>
          <a:p>
            <a:r>
              <a:rPr lang="en-US" altLang="ko-KR" dirty="0" smtClean="0"/>
              <a:t>1024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pow</a:t>
            </a:r>
            <a:r>
              <a:rPr lang="en-US" altLang="ko-KR" dirty="0" smtClean="0"/>
              <a:t>(2, 10, 100)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제곱 결과를 </a:t>
            </a:r>
            <a:r>
              <a:rPr lang="en-US" altLang="ko-KR" dirty="0" smtClean="0">
                <a:sym typeface="Wingdings" pitchFamily="2" charset="2"/>
              </a:rPr>
              <a:t>100</a:t>
            </a:r>
            <a:r>
              <a:rPr lang="ko-KR" altLang="en-US" dirty="0" smtClean="0">
                <a:sym typeface="Wingdings" pitchFamily="2" charset="2"/>
              </a:rPr>
              <a:t>으로 나눈 나머지 </a:t>
            </a:r>
            <a:endParaRPr lang="en-US" altLang="ko-KR" dirty="0" smtClean="0"/>
          </a:p>
          <a:p>
            <a:r>
              <a:rPr lang="en-US" altLang="ko-KR" dirty="0" smtClean="0"/>
              <a:t>24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divmod</a:t>
            </a:r>
            <a:r>
              <a:rPr lang="en-US" altLang="ko-KR" dirty="0" smtClean="0"/>
              <a:t>(10, 7)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몫과 나머지 반환 </a:t>
            </a:r>
            <a:endParaRPr lang="en-US" altLang="ko-KR" dirty="0" smtClean="0"/>
          </a:p>
          <a:p>
            <a:r>
              <a:rPr lang="en-US" altLang="ko-KR" dirty="0" smtClean="0"/>
              <a:t>(1, 3)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숫자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10600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수치 연산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수학 모듈에 정의되어 있는 수치 연산 함수는 다음과 같다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math.ceil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(x) : ‘N &gt;= x’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를 만족하는 가장 작은 정수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을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올림 연산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).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math.floor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(x) : ‘N &lt;= x’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를 만족하는 가장 큰 정수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을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내림 연산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math.trunc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(x) : x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의 정수 부분만을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버림 연산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math.factorial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(x) : x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의 계승값을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math.fsum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iterable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입력 받은 값의 합계를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숫자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620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수치 연산 함수 실행 예제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9600" y="1225689"/>
            <a:ext cx="8001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import math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math.ceil</a:t>
            </a:r>
            <a:r>
              <a:rPr lang="en-US" altLang="ko-KR" dirty="0" smtClean="0"/>
              <a:t>(3.14)</a:t>
            </a:r>
          </a:p>
          <a:p>
            <a:r>
              <a:rPr lang="en-US" altLang="ko-KR" dirty="0" smtClean="0"/>
              <a:t>4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math.floor</a:t>
            </a:r>
            <a:r>
              <a:rPr lang="en-US" altLang="ko-KR" dirty="0" smtClean="0"/>
              <a:t>(3.14)</a:t>
            </a:r>
          </a:p>
          <a:p>
            <a:r>
              <a:rPr lang="en-US" altLang="ko-KR" dirty="0" smtClean="0"/>
              <a:t>3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math.trunc</a:t>
            </a:r>
            <a:r>
              <a:rPr lang="en-US" altLang="ko-KR" dirty="0" smtClean="0"/>
              <a:t>(3.14)</a:t>
            </a:r>
          </a:p>
          <a:p>
            <a:r>
              <a:rPr lang="en-US" altLang="ko-KR" dirty="0" smtClean="0"/>
              <a:t>3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math.fabs</a:t>
            </a:r>
            <a:r>
              <a:rPr lang="en-US" altLang="ko-KR" dirty="0" smtClean="0"/>
              <a:t>(-6.5)</a:t>
            </a:r>
          </a:p>
          <a:p>
            <a:r>
              <a:rPr lang="en-US" altLang="ko-KR" dirty="0" smtClean="0"/>
              <a:t>6.5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math.factorial</a:t>
            </a:r>
            <a:r>
              <a:rPr lang="en-US" altLang="ko-KR" dirty="0" smtClean="0"/>
              <a:t>(3.0)</a:t>
            </a:r>
          </a:p>
          <a:p>
            <a:r>
              <a:rPr lang="en-US" altLang="ko-KR" dirty="0" smtClean="0"/>
              <a:t>6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math.modf</a:t>
            </a:r>
            <a:r>
              <a:rPr lang="en-US" altLang="ko-KR" dirty="0" smtClean="0"/>
              <a:t>(-6.5)</a:t>
            </a:r>
          </a:p>
          <a:p>
            <a:r>
              <a:rPr lang="en-US" altLang="ko-KR" dirty="0" smtClean="0"/>
              <a:t>(-0.5, -6.0)</a:t>
            </a:r>
          </a:p>
          <a:p>
            <a:r>
              <a:rPr lang="en-US" altLang="ko-KR" dirty="0" smtClean="0"/>
              <a:t>&gt;&gt;&gt; l = [3.14, 1.24, 5.23]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math.fsum</a:t>
            </a:r>
            <a:r>
              <a:rPr lang="en-US" altLang="ko-KR" dirty="0" smtClean="0"/>
              <a:t>(l)</a:t>
            </a:r>
          </a:p>
          <a:p>
            <a:r>
              <a:rPr lang="en-US" altLang="ko-KR" dirty="0" smtClean="0"/>
              <a:t>9.610000000000001</a:t>
            </a:r>
          </a:p>
          <a:p>
            <a:r>
              <a:rPr lang="en-US" altLang="ko-KR" dirty="0" smtClean="0"/>
              <a:t>&gt;&gt;&gt; math.pow(2, 10)</a:t>
            </a:r>
          </a:p>
          <a:p>
            <a:r>
              <a:rPr lang="en-US" altLang="ko-KR" dirty="0" smtClean="0"/>
              <a:t>1024.0</a:t>
            </a:r>
          </a:p>
          <a:p>
            <a:r>
              <a:rPr lang="en-US" altLang="ko-KR" dirty="0" smtClean="0"/>
              <a:t>&gt;&gt;&gt; math.pow(1.5, 3)</a:t>
            </a:r>
          </a:p>
          <a:p>
            <a:r>
              <a:rPr lang="en-US" altLang="ko-KR" dirty="0" smtClean="0"/>
              <a:t>3.375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숫자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763000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랜덤 모듈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임의의 정수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실수를 생성하거나 시퀀스 객체 중 임의의 값을 선택하는 연산을 위해 랜덤 모듈을 제공한다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random.seed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([x])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임의 숫자 생성기의 초기화 작업을 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random.random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() : 0.0 &lt;= 1.0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사이의 임의의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float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숫자를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random.shuffle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(x[, random])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입력 받은 시퀀스 객체를 섞는다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random.sample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(population, k)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두 번째 인자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k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개만큼의 아이템을 첫 번째 인자인 시퀀스나 셋 객체로부터 임의로 중복 없이 추출한다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숫자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62000"/>
            <a:ext cx="8763000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랜덤 함수 실행 예제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9600" y="1295400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import random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random.random</a:t>
            </a:r>
            <a:r>
              <a:rPr lang="en-US" altLang="ko-KR" dirty="0" smtClean="0"/>
              <a:t>()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함수를 호출할 때마다 다른 값이 반환된다</a:t>
            </a:r>
            <a:r>
              <a:rPr lang="en-US" altLang="ko-KR" dirty="0" smtClean="0">
                <a:sym typeface="Wingdings" pitchFamily="2" charset="2"/>
              </a:rPr>
              <a:t>. </a:t>
            </a:r>
            <a:endParaRPr lang="en-US" altLang="ko-KR" dirty="0" smtClean="0"/>
          </a:p>
          <a:p>
            <a:r>
              <a:rPr lang="en-US" altLang="ko-KR" dirty="0" smtClean="0"/>
              <a:t>0.35173868090650484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random.random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0.5306281074635111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random.uniform</a:t>
            </a:r>
            <a:r>
              <a:rPr lang="en-US" altLang="ko-KR" dirty="0" smtClean="0"/>
              <a:t>(3,4)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입력 받은 두 값 사이의 </a:t>
            </a:r>
            <a:r>
              <a:rPr lang="ko-KR" altLang="en-US" dirty="0" err="1" smtClean="0">
                <a:sym typeface="Wingdings" pitchFamily="2" charset="2"/>
              </a:rPr>
              <a:t>실수값을</a:t>
            </a:r>
            <a:r>
              <a:rPr lang="ko-KR" altLang="en-US" dirty="0" smtClean="0">
                <a:sym typeface="Wingdings" pitchFamily="2" charset="2"/>
              </a:rPr>
              <a:t> 반환</a:t>
            </a:r>
            <a:endParaRPr lang="en-US" altLang="ko-KR" dirty="0" smtClean="0"/>
          </a:p>
          <a:p>
            <a:r>
              <a:rPr lang="en-US" altLang="ko-KR" dirty="0" smtClean="0"/>
              <a:t>3.5888882103413913</a:t>
            </a:r>
          </a:p>
          <a:p>
            <a:r>
              <a:rPr lang="en-US" altLang="ko-KR" dirty="0" smtClean="0"/>
              <a:t>&gt;&gt;&gt;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range(3): 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평균이 </a:t>
            </a:r>
            <a:r>
              <a:rPr lang="en-US" altLang="ko-KR" dirty="0" smtClean="0">
                <a:sym typeface="Wingdings" pitchFamily="2" charset="2"/>
              </a:rPr>
              <a:t>1 </a:t>
            </a:r>
            <a:r>
              <a:rPr lang="ko-KR" altLang="en-US" dirty="0" smtClean="0">
                <a:sym typeface="Wingdings" pitchFamily="2" charset="2"/>
              </a:rPr>
              <a:t>표준편차가 </a:t>
            </a:r>
            <a:r>
              <a:rPr lang="en-US" altLang="ko-KR" dirty="0" smtClean="0">
                <a:sym typeface="Wingdings" pitchFamily="2" charset="2"/>
              </a:rPr>
              <a:t>1.0</a:t>
            </a:r>
            <a:r>
              <a:rPr lang="ko-KR" altLang="en-US" dirty="0" smtClean="0">
                <a:sym typeface="Wingdings" pitchFamily="2" charset="2"/>
              </a:rPr>
              <a:t>인 정규분포의 난수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random.gauss</a:t>
            </a:r>
            <a:r>
              <a:rPr lang="en-US" altLang="ko-KR" dirty="0" smtClean="0"/>
              <a:t>(1, 1.0)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0.9384305864119867</a:t>
            </a:r>
          </a:p>
          <a:p>
            <a:r>
              <a:rPr lang="en-US" altLang="ko-KR" dirty="0" smtClean="0"/>
              <a:t>1.8460570340312912</a:t>
            </a:r>
          </a:p>
          <a:p>
            <a:r>
              <a:rPr lang="en-US" altLang="ko-KR" dirty="0" smtClean="0"/>
              <a:t>1.3857190077793522</a:t>
            </a:r>
          </a:p>
          <a:p>
            <a:r>
              <a:rPr lang="en-US" altLang="ko-KR" dirty="0" smtClean="0"/>
              <a:t>&gt;&gt;&gt; [</a:t>
            </a:r>
            <a:r>
              <a:rPr lang="en-US" altLang="ko-KR" dirty="0" err="1" smtClean="0"/>
              <a:t>random.randrange</a:t>
            </a:r>
            <a:r>
              <a:rPr lang="en-US" altLang="ko-KR" dirty="0" smtClean="0"/>
              <a:t>(20)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range(10)] </a:t>
            </a:r>
            <a:r>
              <a:rPr lang="en-US" altLang="ko-KR" dirty="0" smtClean="0">
                <a:sym typeface="Wingdings" pitchFamily="2" charset="2"/>
              </a:rPr>
              <a:t> 0~20</a:t>
            </a:r>
            <a:r>
              <a:rPr lang="ko-KR" altLang="en-US" dirty="0" smtClean="0">
                <a:sym typeface="Wingdings" pitchFamily="2" charset="2"/>
              </a:rPr>
              <a:t>사이 임의정수</a:t>
            </a:r>
            <a:endParaRPr lang="en-US" altLang="ko-KR" dirty="0" smtClean="0"/>
          </a:p>
          <a:p>
            <a:r>
              <a:rPr lang="en-US" altLang="ko-KR" dirty="0" smtClean="0"/>
              <a:t>[12, 2, 4, 11, 2, 15, 7, 13, 17, 15]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random.sample</a:t>
            </a:r>
            <a:r>
              <a:rPr lang="en-US" altLang="ko-KR" dirty="0" smtClean="0"/>
              <a:t>(range(20), 10)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중복을 허용하지 않고 </a:t>
            </a:r>
            <a:r>
              <a:rPr lang="en-US" altLang="ko-KR" dirty="0" smtClean="0">
                <a:sym typeface="Wingdings" pitchFamily="2" charset="2"/>
              </a:rPr>
              <a:t>0~20 </a:t>
            </a:r>
            <a:r>
              <a:rPr lang="ko-KR" altLang="en-US" dirty="0" smtClean="0">
                <a:sym typeface="Wingdings" pitchFamily="2" charset="2"/>
              </a:rPr>
              <a:t>정수</a:t>
            </a:r>
            <a:endParaRPr lang="en-US" altLang="ko-KR" dirty="0" smtClean="0"/>
          </a:p>
          <a:p>
            <a:r>
              <a:rPr lang="en-US" altLang="ko-KR" dirty="0" smtClean="0"/>
              <a:t>[8, 6, 0, 7, 2, 4, 10, 11, 12, 18]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1235</TotalTime>
  <Words>587</Words>
  <Application>Microsoft Office PowerPoint</Application>
  <PresentationFormat>화면 슬라이드 쇼(4:3)</PresentationFormat>
  <Paragraphs>118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굴림</vt:lpstr>
      <vt:lpstr>Arial</vt:lpstr>
      <vt:lpstr>맑은 고딕</vt:lpstr>
      <vt:lpstr>Segoe UI</vt:lpstr>
      <vt:lpstr>Wingdings</vt:lpstr>
      <vt:lpstr>Verdana</vt:lpstr>
      <vt:lpstr>Calibri</vt:lpstr>
      <vt:lpstr>Times New Roman</vt:lpstr>
      <vt:lpstr>Segoe UI Light</vt:lpstr>
      <vt:lpstr>Segoe Light</vt:lpstr>
      <vt:lpstr>Presentation1</vt:lpstr>
      <vt:lpstr>12장 </vt:lpstr>
      <vt:lpstr>Module Overview</vt:lpstr>
      <vt:lpstr>Lesson 1: 숫자 처리</vt:lpstr>
      <vt:lpstr>Lesson 1: 숫자 처리</vt:lpstr>
      <vt:lpstr>Lesson 1: 숫자 처리</vt:lpstr>
      <vt:lpstr>Lesson 1: 숫자 처리</vt:lpstr>
      <vt:lpstr>Lesson 1: 숫자 처리</vt:lpstr>
      <vt:lpstr>Lesson 1: 숫자 처리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jonathan</cp:lastModifiedBy>
  <cp:revision>86</cp:revision>
  <dcterms:created xsi:type="dcterms:W3CDTF">2013-03-04T09:54:30Z</dcterms:created>
  <dcterms:modified xsi:type="dcterms:W3CDTF">2014-11-16T23:51:42Z</dcterms:modified>
</cp:coreProperties>
</file>