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</p:sldIdLst>
  <p:sldSz cx="9144000" cy="6858000" type="screen4x3"/>
  <p:notesSz cx="7099300" cy="10234613"/>
  <p:embeddedFontLst>
    <p:embeddedFont>
      <p:font typeface="맑은 고딕" pitchFamily="50" charset="-127"/>
      <p:regular r:id="rId23"/>
      <p:bold r:id="rId24"/>
    </p:embeddedFont>
    <p:embeddedFont>
      <p:font typeface="Segoe UI" pitchFamily="34" charset="0"/>
      <p:regular r:id="rId25"/>
      <p:bold r:id="rId26"/>
      <p:italic r:id="rId27"/>
      <p:boldItalic r:id="rId28"/>
    </p:embeddedFont>
    <p:embeddedFont>
      <p:font typeface="Verdana" pitchFamily="34" charset="0"/>
      <p:regular r:id="rId29"/>
      <p:bold r:id="rId30"/>
      <p:italic r:id="rId31"/>
      <p:boldItalic r:id="rId32"/>
    </p:embeddedFont>
    <p:embeddedFont>
      <p:font typeface="Calibri" pitchFamily="34" charset="0"/>
      <p:regular r:id="rId33"/>
      <p:bold r:id="rId34"/>
      <p:italic r:id="rId35"/>
      <p:boldItalic r:id="rId36"/>
    </p:embeddedFont>
    <p:embeddedFont>
      <p:font typeface="Segoe UI Light" pitchFamily="34" charset="0"/>
      <p:regular r:id="rId37"/>
    </p:embeddedFont>
    <p:embeddedFont>
      <p:font typeface="Segoe Light" charset="0"/>
      <p:regular r:id="rId38"/>
      <p: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100" d="100"/>
          <a:sy n="100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244033E-7478-442D-BC7F-AF0415780225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73563" y="82550"/>
            <a:ext cx="2762250" cy="2071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1835" y="2343726"/>
            <a:ext cx="6370437" cy="7391665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5"/>
            <a:ext cx="6370437" cy="7391665"/>
          </a:xfrm>
        </p:spPr>
        <p:txBody>
          <a:bodyPr>
            <a:noAutofit/>
          </a:bodyPr>
          <a:lstStyle/>
          <a:p>
            <a:endParaRPr lang="en-US" sz="11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2600" dirty="0" smtClean="0">
                <a:latin typeface="맑은 고딕" pitchFamily="50" charset="-127"/>
                <a:ea typeface="맑은 고딕" pitchFamily="50" charset="-127"/>
              </a:rPr>
              <a:t>장 </a:t>
            </a:r>
            <a:endParaRPr lang="en-US" sz="2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데이터베이스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667000"/>
            <a:ext cx="4122013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데이터베이스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트랜잭션 처리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여러 개의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구문을 하나의 실행단위로 묶어서 처리할 수 있다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아래의 구문을 실행하고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커밋을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하지 않으면 데이터가 저장되지 않는다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14400" y="2895600"/>
            <a:ext cx="7315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import sqlite3</a:t>
            </a:r>
          </a:p>
          <a:p>
            <a:r>
              <a:rPr lang="en-US" altLang="ko-KR" dirty="0" smtClean="0"/>
              <a:t>con = sqlite3.connect("./</a:t>
            </a:r>
            <a:r>
              <a:rPr lang="en-US" altLang="ko-KR" dirty="0" err="1" smtClean="0"/>
              <a:t>test.db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cur = </a:t>
            </a:r>
            <a:r>
              <a:rPr lang="en-US" altLang="ko-KR" dirty="0" err="1" smtClean="0"/>
              <a:t>con.cursor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cur.execute</a:t>
            </a:r>
            <a:r>
              <a:rPr lang="en-US" altLang="ko-KR" dirty="0" smtClean="0"/>
              <a:t>("select * from 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;")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cur.fetchall</a:t>
            </a:r>
            <a:r>
              <a:rPr lang="en-US" altLang="ko-KR" dirty="0" smtClean="0"/>
              <a:t>())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실행결과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&gt;&gt;&gt; </a:t>
            </a:r>
          </a:p>
          <a:p>
            <a:r>
              <a:rPr lang="en-US" altLang="ko-KR" dirty="0" smtClean="0"/>
              <a:t>[]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데이터베이스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작업한 내용을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커밋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하면 저장이 완료된다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설명선 1 5"/>
          <p:cNvSpPr/>
          <p:nvPr/>
        </p:nvSpPr>
        <p:spPr bwMode="auto">
          <a:xfrm>
            <a:off x="6248400" y="3505200"/>
            <a:ext cx="2590800" cy="1143000"/>
          </a:xfrm>
          <a:prstGeom prst="borderCallout1">
            <a:avLst>
              <a:gd name="adj1" fmla="val 46985"/>
              <a:gd name="adj2" fmla="val -2215"/>
              <a:gd name="adj3" fmla="val 225441"/>
              <a:gd name="adj4" fmla="val -8683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실행하면 </a:t>
            </a:r>
            <a:r>
              <a:rPr kumimoji="0" lang="ko-KR" alt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저장된 것을 확인할 수 </a:t>
            </a:r>
            <a:r>
              <a:rPr lang="ko-KR" altLang="en-US" b="1" dirty="0" smtClean="0">
                <a:solidFill>
                  <a:schemeClr val="tx1"/>
                </a:solidFill>
                <a:latin typeface="Verdana" pitchFamily="34" charset="0"/>
              </a:rPr>
              <a:t>있다</a:t>
            </a:r>
            <a:r>
              <a:rPr lang="en-US" altLang="ko-KR" b="1" dirty="0" smtClean="0">
                <a:solidFill>
                  <a:schemeClr val="tx1"/>
                </a:solidFill>
                <a:latin typeface="Verdana" pitchFamily="34" charset="0"/>
              </a:rPr>
              <a:t>.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2000" y="1371600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import sqlite3</a:t>
            </a:r>
          </a:p>
          <a:p>
            <a:r>
              <a:rPr lang="en-US" altLang="ko-KR" dirty="0" smtClean="0"/>
              <a:t>con = sqlite3.connect("./</a:t>
            </a:r>
            <a:r>
              <a:rPr lang="en-US" altLang="ko-KR" dirty="0" err="1" smtClean="0"/>
              <a:t>commit.db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cur = </a:t>
            </a:r>
            <a:r>
              <a:rPr lang="en-US" altLang="ko-KR" dirty="0" err="1" smtClean="0"/>
              <a:t>con.cursor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cur.execute</a:t>
            </a:r>
            <a:r>
              <a:rPr lang="en-US" altLang="ko-KR" dirty="0" smtClean="0"/>
              <a:t>("create table 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(Name text, </a:t>
            </a:r>
            <a:r>
              <a:rPr lang="en-US" altLang="ko-KR" dirty="0" err="1" smtClean="0"/>
              <a:t>PhoneNum</a:t>
            </a:r>
            <a:r>
              <a:rPr lang="en-US" altLang="ko-KR" dirty="0" smtClean="0"/>
              <a:t> text);")</a:t>
            </a:r>
          </a:p>
          <a:p>
            <a:r>
              <a:rPr lang="en-US" altLang="ko-KR" dirty="0" err="1" smtClean="0"/>
              <a:t>cur.execute</a:t>
            </a:r>
            <a:r>
              <a:rPr lang="en-US" altLang="ko-KR" dirty="0" smtClean="0"/>
              <a:t>("insert into 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 values('</a:t>
            </a:r>
            <a:r>
              <a:rPr lang="en-US" altLang="ko-KR" dirty="0" err="1" smtClean="0"/>
              <a:t>derick</a:t>
            </a:r>
            <a:r>
              <a:rPr lang="en-US" altLang="ko-KR" dirty="0" smtClean="0"/>
              <a:t>', '010-111-2222');")</a:t>
            </a:r>
          </a:p>
          <a:p>
            <a:r>
              <a:rPr lang="en-US" altLang="ko-KR" dirty="0" err="1" smtClean="0"/>
              <a:t>con.commit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838200" y="36576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&gt;&gt;&gt; import sqlite3</a:t>
            </a:r>
          </a:p>
          <a:p>
            <a:r>
              <a:rPr lang="en-US" altLang="ko-KR" dirty="0" smtClean="0"/>
              <a:t>&gt;&gt;&gt; con = sqlite3.connect("./</a:t>
            </a:r>
            <a:r>
              <a:rPr lang="en-US" altLang="ko-KR" dirty="0" err="1" smtClean="0"/>
              <a:t>commit.db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&gt;&gt;&gt; cur = </a:t>
            </a:r>
            <a:r>
              <a:rPr lang="en-US" altLang="ko-KR" dirty="0" err="1" smtClean="0"/>
              <a:t>con.cursor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cur.execute</a:t>
            </a:r>
            <a:r>
              <a:rPr lang="en-US" altLang="ko-KR" dirty="0" smtClean="0"/>
              <a:t>("select * from 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;")</a:t>
            </a:r>
          </a:p>
          <a:p>
            <a:r>
              <a:rPr lang="en-US" altLang="ko-KR" dirty="0" smtClean="0"/>
              <a:t>&lt;sqlite3.Cursor object at 0x022F2F60&gt;</a:t>
            </a:r>
          </a:p>
          <a:p>
            <a:r>
              <a:rPr lang="en-US" altLang="ko-KR" dirty="0" smtClean="0"/>
              <a:t>&gt;&gt;&gt; print(</a:t>
            </a:r>
            <a:r>
              <a:rPr lang="en-US" altLang="ko-KR" dirty="0" err="1" smtClean="0"/>
              <a:t>cur.fetchall</a:t>
            </a:r>
            <a:r>
              <a:rPr lang="en-US" altLang="ko-KR" dirty="0" smtClean="0"/>
              <a:t>())</a:t>
            </a:r>
          </a:p>
          <a:p>
            <a:r>
              <a:rPr lang="en-US" altLang="ko-KR" dirty="0" smtClean="0"/>
              <a:t>[('</a:t>
            </a:r>
            <a:r>
              <a:rPr lang="en-US" altLang="ko-KR" dirty="0" err="1" smtClean="0"/>
              <a:t>derick</a:t>
            </a:r>
            <a:r>
              <a:rPr lang="en-US" altLang="ko-KR" dirty="0" smtClean="0"/>
              <a:t>', '010-111-2222')]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파일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레코드 정렬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ORDER BY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구문을 사용해서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필드를 정렬한다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9600" y="1828800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import sqlite3</a:t>
            </a:r>
          </a:p>
          <a:p>
            <a:r>
              <a:rPr lang="en-US" altLang="ko-KR" dirty="0" smtClean="0"/>
              <a:t>con = sqlite3.connect("./commit2.db")</a:t>
            </a:r>
          </a:p>
          <a:p>
            <a:r>
              <a:rPr lang="en-US" altLang="ko-KR" dirty="0" smtClean="0"/>
              <a:t>cur = </a:t>
            </a:r>
            <a:r>
              <a:rPr lang="en-US" altLang="ko-KR" dirty="0" err="1" smtClean="0"/>
              <a:t>con.cursor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cur.execute</a:t>
            </a:r>
            <a:r>
              <a:rPr lang="en-US" altLang="ko-KR" dirty="0" smtClean="0"/>
              <a:t>("create table 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(Name text, </a:t>
            </a:r>
            <a:r>
              <a:rPr lang="en-US" altLang="ko-KR" dirty="0" err="1" smtClean="0"/>
              <a:t>PhoneNum</a:t>
            </a:r>
            <a:r>
              <a:rPr lang="en-US" altLang="ko-KR" dirty="0" smtClean="0"/>
              <a:t> text);")</a:t>
            </a:r>
          </a:p>
          <a:p>
            <a:r>
              <a:rPr lang="en-US" altLang="ko-KR" dirty="0" err="1" smtClean="0"/>
              <a:t>cur.execute</a:t>
            </a:r>
            <a:r>
              <a:rPr lang="en-US" altLang="ko-KR" dirty="0" smtClean="0"/>
              <a:t>("insert into 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 values('</a:t>
            </a:r>
            <a:r>
              <a:rPr lang="en-US" altLang="ko-KR" dirty="0" err="1" smtClean="0"/>
              <a:t>derick</a:t>
            </a:r>
            <a:r>
              <a:rPr lang="en-US" altLang="ko-KR" dirty="0" smtClean="0"/>
              <a:t>', '010-111-2222');")</a:t>
            </a:r>
          </a:p>
          <a:p>
            <a:r>
              <a:rPr lang="en-US" altLang="ko-KR" dirty="0" smtClean="0"/>
              <a:t>…</a:t>
            </a:r>
          </a:p>
          <a:p>
            <a:r>
              <a:rPr lang="en-US" altLang="ko-KR" dirty="0" err="1" smtClean="0"/>
              <a:t>con.commit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09600" y="396240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cur.execute</a:t>
            </a:r>
            <a:r>
              <a:rPr lang="en-US" altLang="ko-KR" dirty="0" smtClean="0"/>
              <a:t>("select * from 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order by name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&lt;sqlite3.Cursor object at 0x01CC48E0&gt;</a:t>
            </a:r>
          </a:p>
          <a:p>
            <a:r>
              <a:rPr lang="en-US" altLang="ko-KR" dirty="0" smtClean="0"/>
              <a:t>&gt;&gt;&gt; [r for r in cur]</a:t>
            </a:r>
          </a:p>
          <a:p>
            <a:r>
              <a:rPr lang="en-US" altLang="ko-KR" dirty="0" smtClean="0"/>
              <a:t>[('Sam', '010-111-2222'), ('</a:t>
            </a:r>
            <a:r>
              <a:rPr lang="en-US" altLang="ko-KR" dirty="0" err="1" smtClean="0"/>
              <a:t>Sangjung</a:t>
            </a:r>
            <a:r>
              <a:rPr lang="en-US" altLang="ko-KR" dirty="0" smtClean="0"/>
              <a:t>', '010-111-2222'), ('Tom', '010-111-2222'), ('</a:t>
            </a:r>
            <a:r>
              <a:rPr lang="en-US" altLang="ko-KR" dirty="0" err="1" smtClean="0"/>
              <a:t>derick</a:t>
            </a:r>
            <a:r>
              <a:rPr lang="en-US" altLang="ko-KR" dirty="0" smtClean="0"/>
              <a:t>', '010-111-2222')]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cur.execute</a:t>
            </a:r>
            <a:r>
              <a:rPr lang="en-US" altLang="ko-KR" dirty="0" smtClean="0"/>
              <a:t>("select * from 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order by name </a:t>
            </a:r>
            <a:r>
              <a:rPr lang="en-US" altLang="ko-KR" dirty="0" err="1" smtClean="0">
                <a:solidFill>
                  <a:srgbClr val="FF0000"/>
                </a:solidFill>
              </a:rPr>
              <a:t>desc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&lt;sqlite3.Cursor object at 0x01CC48E0&gt;</a:t>
            </a:r>
          </a:p>
          <a:p>
            <a:r>
              <a:rPr lang="en-US" altLang="ko-KR" dirty="0" smtClean="0"/>
              <a:t>&gt;&gt;&gt; [r[0] for r in cur]</a:t>
            </a:r>
          </a:p>
          <a:p>
            <a:r>
              <a:rPr lang="en-US" altLang="ko-KR" dirty="0" smtClean="0"/>
              <a:t>['</a:t>
            </a:r>
            <a:r>
              <a:rPr lang="en-US" altLang="ko-KR" dirty="0" err="1" smtClean="0"/>
              <a:t>derick</a:t>
            </a:r>
            <a:r>
              <a:rPr lang="en-US" altLang="ko-KR" dirty="0" smtClean="0"/>
              <a:t>', 'Tom', '</a:t>
            </a:r>
            <a:r>
              <a:rPr lang="en-US" altLang="ko-KR" dirty="0" err="1" smtClean="0"/>
              <a:t>Sangjung</a:t>
            </a:r>
            <a:r>
              <a:rPr lang="en-US" altLang="ko-KR" dirty="0" smtClean="0"/>
              <a:t>', 'Sam']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파일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집계 함수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특정 필드의 최대값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최소값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평균값등을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구할 때 사용한다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length(x)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문자열의 길이를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min(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x,y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,…)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인자 중 가장 작은 값을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max(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x,y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,…)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인자 중 가장 큰 값을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count(*)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조회 결과의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튜플의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개수를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sum(x)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조회 결과 중 필드 인자의 합을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데이터베이스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실행 예제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" y="1143000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import sqlite3</a:t>
            </a:r>
          </a:p>
          <a:p>
            <a:r>
              <a:rPr lang="en-US" altLang="ko-KR" dirty="0" smtClean="0"/>
              <a:t>con = sqlite3.connect(":memory:")</a:t>
            </a:r>
          </a:p>
          <a:p>
            <a:r>
              <a:rPr lang="en-US" altLang="ko-KR" dirty="0" smtClean="0"/>
              <a:t>cur = </a:t>
            </a:r>
            <a:r>
              <a:rPr lang="en-US" altLang="ko-KR" dirty="0" err="1" smtClean="0"/>
              <a:t>con.cursor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cur.execute</a:t>
            </a:r>
            <a:r>
              <a:rPr lang="en-US" altLang="ko-KR" dirty="0" smtClean="0"/>
              <a:t>("create table 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(Name text, Age integer);")</a:t>
            </a:r>
          </a:p>
          <a:p>
            <a:r>
              <a:rPr lang="en-US" altLang="ko-KR" dirty="0" smtClean="0"/>
              <a:t>list = (('Tom', 24),('Derick',30),('Peter',53),('Jane',29))</a:t>
            </a:r>
          </a:p>
          <a:p>
            <a:r>
              <a:rPr lang="en-US" altLang="ko-KR" dirty="0" err="1" smtClean="0"/>
              <a:t>cur.executemany</a:t>
            </a:r>
            <a:r>
              <a:rPr lang="en-US" altLang="ko-KR" dirty="0" smtClean="0"/>
              <a:t>("insert into 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 values(?,?);", list)</a:t>
            </a:r>
          </a:p>
          <a:p>
            <a:r>
              <a:rPr lang="en-US" altLang="ko-KR" dirty="0" err="1" smtClean="0"/>
              <a:t>cur.execute</a:t>
            </a:r>
            <a:r>
              <a:rPr lang="en-US" altLang="ko-KR" dirty="0" smtClean="0"/>
              <a:t>("select length(name), upper(name), lower(name) from 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print("-- length(), upper(), lower() --")</a:t>
            </a:r>
          </a:p>
          <a:p>
            <a:r>
              <a:rPr lang="en-US" altLang="ko-KR" dirty="0" smtClean="0"/>
              <a:t>print([r for r in cur])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cur.execute</a:t>
            </a:r>
            <a:r>
              <a:rPr lang="en-US" altLang="ko-KR" dirty="0" smtClean="0"/>
              <a:t>("select count(*), random(*) from 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print("-- count(*), random(*) --")</a:t>
            </a:r>
          </a:p>
          <a:p>
            <a:r>
              <a:rPr lang="en-US" altLang="ko-KR" dirty="0" smtClean="0"/>
              <a:t>print([r for r in cur])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762000" y="5181600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 length(), upper(), lower() --</a:t>
            </a:r>
          </a:p>
          <a:p>
            <a:r>
              <a:rPr lang="en-US" altLang="ko-KR" dirty="0" smtClean="0"/>
              <a:t>[(3, 'TOM', 'tom'), (6, 'DERICK', '</a:t>
            </a:r>
            <a:r>
              <a:rPr lang="en-US" altLang="ko-KR" dirty="0" err="1" smtClean="0"/>
              <a:t>derick</a:t>
            </a:r>
            <a:r>
              <a:rPr lang="en-US" altLang="ko-KR" dirty="0" smtClean="0"/>
              <a:t>'), (5, 'PETER', 'peter'), (4, 'JANE', '</a:t>
            </a:r>
            <a:r>
              <a:rPr lang="en-US" altLang="ko-KR" dirty="0" err="1" smtClean="0"/>
              <a:t>jane</a:t>
            </a:r>
            <a:r>
              <a:rPr lang="en-US" altLang="ko-KR" dirty="0" smtClean="0"/>
              <a:t>')]</a:t>
            </a:r>
          </a:p>
          <a:p>
            <a:r>
              <a:rPr lang="en-US" altLang="ko-KR" dirty="0" smtClean="0"/>
              <a:t>-- count(*), random(*) --</a:t>
            </a:r>
          </a:p>
          <a:p>
            <a:r>
              <a:rPr lang="en-US" altLang="ko-KR" dirty="0" smtClean="0"/>
              <a:t>[(4, -1124011113671445594)]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데이터베이스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21214"/>
            <a:ext cx="8119156" cy="5684385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사용자 정의 집계 함수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SQLite3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에서 지원하는 내장 함수만으로 부족할 경우가 있다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v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이런 경우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Connection.create_aggregate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이용해 등록할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Step()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create_aggregate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메서드에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등록할 때 지정된 인자의 개수만큼 인자를 전달받고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finalize()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에 집계된 결과를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14400" y="344168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class Average:</a:t>
            </a:r>
          </a:p>
          <a:p>
            <a:r>
              <a:rPr lang="en-US" altLang="ko-KR" dirty="0" smtClean="0"/>
              <a:t>    def __init__(self):</a:t>
            </a:r>
          </a:p>
          <a:p>
            <a:r>
              <a:rPr lang="en-US" altLang="ko-KR" dirty="0" smtClean="0"/>
              <a:t>        self.sum = 0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값을 </a:t>
            </a:r>
            <a:r>
              <a:rPr lang="en-US" altLang="ko-KR" dirty="0" smtClean="0">
                <a:sym typeface="Wingdings" pitchFamily="2" charset="2"/>
              </a:rPr>
              <a:t>0</a:t>
            </a:r>
            <a:r>
              <a:rPr lang="ko-KR" altLang="en-US" dirty="0" smtClean="0">
                <a:sym typeface="Wingdings" pitchFamily="2" charset="2"/>
              </a:rPr>
              <a:t>으로 초기화 한다</a:t>
            </a:r>
            <a:r>
              <a:rPr lang="en-US" altLang="ko-KR" dirty="0" smtClean="0">
                <a:sym typeface="Wingdings" pitchFamily="2" charset="2"/>
              </a:rPr>
              <a:t>. </a:t>
            </a:r>
            <a:endParaRPr lang="en-US" altLang="ko-KR" dirty="0" smtClean="0"/>
          </a:p>
          <a:p>
            <a:r>
              <a:rPr lang="en-US" altLang="ko-KR" dirty="0" smtClean="0"/>
              <a:t>        self.cnt = 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def step(self, value):</a:t>
            </a:r>
          </a:p>
          <a:p>
            <a:r>
              <a:rPr lang="en-US" altLang="ko-KR" dirty="0" smtClean="0"/>
              <a:t>        self.sum += value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입력된 값을 </a:t>
            </a:r>
            <a:r>
              <a:rPr lang="en-US" altLang="ko-KR" dirty="0" smtClean="0">
                <a:sym typeface="Wingdings" pitchFamily="2" charset="2"/>
              </a:rPr>
              <a:t>sum</a:t>
            </a:r>
            <a:r>
              <a:rPr lang="ko-KR" altLang="en-US" dirty="0" smtClean="0">
                <a:sym typeface="Wingdings" pitchFamily="2" charset="2"/>
              </a:rPr>
              <a:t>에 더하고 카운트를 증가 </a:t>
            </a:r>
            <a:endParaRPr lang="en-US" altLang="ko-KR" dirty="0" smtClean="0"/>
          </a:p>
          <a:p>
            <a:r>
              <a:rPr lang="en-US" altLang="ko-KR" dirty="0" smtClean="0"/>
              <a:t>        self.cnt += 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def finalize(self):</a:t>
            </a:r>
          </a:p>
          <a:p>
            <a:r>
              <a:rPr lang="en-US" altLang="ko-KR" dirty="0" smtClean="0"/>
              <a:t>        return self.sum / self.cnt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평균을 반환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데이터베이스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실행 예제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3400" y="1447800"/>
            <a:ext cx="8229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import sqlite3</a:t>
            </a:r>
          </a:p>
          <a:p>
            <a:r>
              <a:rPr lang="en-US" altLang="ko-KR" dirty="0" smtClean="0"/>
              <a:t>&gt;&gt;&gt; con = sqlite3.connect(":memory:")</a:t>
            </a:r>
          </a:p>
          <a:p>
            <a:r>
              <a:rPr lang="en-US" altLang="ko-KR" dirty="0" smtClean="0"/>
              <a:t>&gt;&gt;&gt; cur = </a:t>
            </a:r>
            <a:r>
              <a:rPr lang="en-US" altLang="ko-KR" dirty="0" err="1" smtClean="0"/>
              <a:t>con.cursor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&gt;&gt;&gt; 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cur.execute</a:t>
            </a:r>
            <a:r>
              <a:rPr lang="en-US" altLang="ko-KR" dirty="0" smtClean="0"/>
              <a:t>("create table User(Name text, Age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);")</a:t>
            </a:r>
          </a:p>
          <a:p>
            <a:r>
              <a:rPr lang="en-US" altLang="ko-KR" dirty="0" smtClean="0"/>
              <a:t>&lt;sqlite3.Cursor object at 0x01E048A0&gt;</a:t>
            </a:r>
          </a:p>
          <a:p>
            <a:r>
              <a:rPr lang="en-US" altLang="ko-KR" dirty="0" smtClean="0"/>
              <a:t>&gt;&gt;&gt; list = (('Tom', '16'), ('DSP', '33'), ('</a:t>
            </a:r>
            <a:r>
              <a:rPr lang="en-US" altLang="ko-KR" dirty="0" err="1" smtClean="0"/>
              <a:t>Derick</a:t>
            </a:r>
            <a:r>
              <a:rPr lang="en-US" altLang="ko-KR" dirty="0" smtClean="0"/>
              <a:t>', '25'))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cur.executemany</a:t>
            </a:r>
            <a:r>
              <a:rPr lang="en-US" altLang="ko-KR" dirty="0" smtClean="0"/>
              <a:t>("insert into User values(?,?);", list)</a:t>
            </a:r>
          </a:p>
          <a:p>
            <a:r>
              <a:rPr lang="en-US" altLang="ko-KR" dirty="0" smtClean="0"/>
              <a:t>&lt;sqlite3.Cursor object at 0x01E048A0&gt;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con.create_aggregate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avg</a:t>
            </a:r>
            <a:r>
              <a:rPr lang="en-US" altLang="ko-KR" dirty="0" smtClean="0"/>
              <a:t>", 1, Average) </a:t>
            </a:r>
            <a:r>
              <a:rPr lang="en-US" altLang="ko-KR" dirty="0" smtClean="0">
                <a:sym typeface="Wingdings" pitchFamily="2" charset="2"/>
              </a:rPr>
              <a:t> Average</a:t>
            </a:r>
            <a:r>
              <a:rPr lang="ko-KR" altLang="en-US" dirty="0" smtClean="0">
                <a:sym typeface="Wingdings" pitchFamily="2" charset="2"/>
              </a:rPr>
              <a:t>클래스를 사용자 정의 집계 함수로 등록 </a:t>
            </a:r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cur.execute</a:t>
            </a:r>
            <a:r>
              <a:rPr lang="en-US" altLang="ko-KR" dirty="0" smtClean="0"/>
              <a:t>("select </a:t>
            </a:r>
            <a:r>
              <a:rPr lang="en-US" altLang="ko-KR" dirty="0" err="1" smtClean="0"/>
              <a:t>avg</a:t>
            </a:r>
            <a:r>
              <a:rPr lang="en-US" altLang="ko-KR" dirty="0" smtClean="0"/>
              <a:t>(Age) from User")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질의 시 생성한 사용자 정의 집계 함수를 사용 </a:t>
            </a:r>
            <a:endParaRPr lang="en-US" altLang="ko-KR" dirty="0" smtClean="0"/>
          </a:p>
          <a:p>
            <a:r>
              <a:rPr lang="en-US" altLang="ko-KR" dirty="0" smtClean="0"/>
              <a:t>&lt;sqlite3.Cursor object at 0x01E048A0&gt;</a:t>
            </a:r>
          </a:p>
          <a:p>
            <a:r>
              <a:rPr lang="en-US" altLang="ko-KR" dirty="0" smtClean="0"/>
              <a:t>&gt;&gt;&gt; print(</a:t>
            </a:r>
            <a:r>
              <a:rPr lang="en-US" altLang="ko-KR" dirty="0" err="1" smtClean="0"/>
              <a:t>cur.fetchone</a:t>
            </a:r>
            <a:r>
              <a:rPr lang="en-US" altLang="ko-KR" dirty="0" smtClean="0"/>
              <a:t>()[0])</a:t>
            </a:r>
          </a:p>
          <a:p>
            <a:r>
              <a:rPr lang="en-US" altLang="ko-KR" dirty="0" smtClean="0"/>
              <a:t>24.666666666666668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데이터베이스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자료형식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SQLite3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NULL, INTEGER, REAL, TEXT, BLOB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만을 기본 자료형으로 제공한다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None/>
            </a:pPr>
            <a:endParaRPr 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90600" y="2133600"/>
          <a:ext cx="6096000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맑은 고딕" pitchFamily="50" charset="-127"/>
                          <a:ea typeface="맑은 고딕" pitchFamily="50" charset="-127"/>
                        </a:rPr>
                        <a:t>SQLite3</a:t>
                      </a:r>
                      <a:r>
                        <a:rPr lang="en-US" altLang="ko-KR" sz="2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24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자료형</a:t>
                      </a:r>
                      <a:endParaRPr lang="ko-KR" altLang="en-US" sz="2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파이썬</a:t>
                      </a:r>
                      <a:r>
                        <a:rPr lang="ko-KR" altLang="en-US" sz="24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2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자료형</a:t>
                      </a:r>
                      <a:endParaRPr lang="ko-KR" altLang="en-US" sz="2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맑은 고딕" pitchFamily="50" charset="-127"/>
                          <a:ea typeface="맑은 고딕" pitchFamily="50" charset="-127"/>
                        </a:rPr>
                        <a:t>NULL</a:t>
                      </a:r>
                      <a:endParaRPr lang="ko-KR" altLang="en-US" sz="2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맑은 고딕" pitchFamily="50" charset="-127"/>
                          <a:ea typeface="맑은 고딕" pitchFamily="50" charset="-127"/>
                        </a:rPr>
                        <a:t>None</a:t>
                      </a:r>
                      <a:endParaRPr lang="ko-KR" altLang="en-US" sz="2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맑은 고딕" pitchFamily="50" charset="-127"/>
                          <a:ea typeface="맑은 고딕" pitchFamily="50" charset="-127"/>
                        </a:rPr>
                        <a:t>INTEGER</a:t>
                      </a:r>
                      <a:endParaRPr lang="ko-KR" altLang="en-US" sz="2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2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맑은 고딕" pitchFamily="50" charset="-127"/>
                          <a:ea typeface="맑은 고딕" pitchFamily="50" charset="-127"/>
                        </a:rPr>
                        <a:t>REAL</a:t>
                      </a:r>
                      <a:endParaRPr lang="ko-KR" altLang="en-US" sz="2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맑은 고딕" pitchFamily="50" charset="-127"/>
                          <a:ea typeface="맑은 고딕" pitchFamily="50" charset="-127"/>
                        </a:rPr>
                        <a:t>float</a:t>
                      </a:r>
                      <a:endParaRPr lang="ko-KR" altLang="en-US" sz="2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2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str</a:t>
                      </a:r>
                      <a:r>
                        <a:rPr lang="en-US" altLang="ko-KR" sz="2400" dirty="0" smtClean="0">
                          <a:latin typeface="맑은 고딕" pitchFamily="50" charset="-127"/>
                          <a:ea typeface="맑은 고딕" pitchFamily="50" charset="-127"/>
                        </a:rPr>
                        <a:t>, bytes</a:t>
                      </a:r>
                      <a:endParaRPr lang="ko-KR" altLang="en-US" sz="2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맑은 고딕" pitchFamily="50" charset="-127"/>
                          <a:ea typeface="맑은 고딕" pitchFamily="50" charset="-127"/>
                        </a:rPr>
                        <a:t>BLOB</a:t>
                      </a:r>
                      <a:endParaRPr lang="ko-KR" altLang="en-US" sz="2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맑은 고딕" pitchFamily="50" charset="-127"/>
                          <a:ea typeface="맑은 고딕" pitchFamily="50" charset="-127"/>
                        </a:rPr>
                        <a:t>buffer</a:t>
                      </a:r>
                      <a:endParaRPr lang="ko-KR" altLang="en-US" sz="2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데이터베이스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해당되는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SQLite3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과 파이썬의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자료형은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특별히 변환하지 않고도 상호작용이 가능하다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9600" y="1828800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import sqlite3</a:t>
            </a:r>
          </a:p>
          <a:p>
            <a:r>
              <a:rPr lang="en-US" altLang="ko-KR" dirty="0" smtClean="0"/>
              <a:t>&gt;&gt;&gt; con = sqlite3.connect(":memory:")</a:t>
            </a:r>
          </a:p>
          <a:p>
            <a:r>
              <a:rPr lang="en-US" altLang="ko-KR" dirty="0" smtClean="0"/>
              <a:t>&gt;&gt;&gt; cur = </a:t>
            </a:r>
            <a:r>
              <a:rPr lang="en-US" altLang="ko-KR" dirty="0" err="1" smtClean="0"/>
              <a:t>con.cursor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cur.execute</a:t>
            </a:r>
            <a:r>
              <a:rPr lang="en-US" altLang="ko-KR" dirty="0" smtClean="0"/>
              <a:t>("create table tbl_1(Name text, Age integer, Money real);")</a:t>
            </a:r>
          </a:p>
          <a:p>
            <a:r>
              <a:rPr lang="en-US" altLang="ko-KR" dirty="0" smtClean="0"/>
              <a:t>&lt;sqlite3.Cursor object at 0x023B99A0&gt;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파이썬의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자료형으로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tbl_2 </a:t>
            </a:r>
            <a:r>
              <a:rPr lang="ko-KR" altLang="en-US" dirty="0" smtClean="0">
                <a:solidFill>
                  <a:srgbClr val="FF0000"/>
                </a:solidFill>
              </a:rPr>
              <a:t>테이블을 생성한다</a:t>
            </a:r>
            <a:r>
              <a:rPr lang="en-US" altLang="ko-KR" dirty="0" smtClean="0">
                <a:solidFill>
                  <a:srgbClr val="FF0000"/>
                </a:solidFill>
              </a:rPr>
              <a:t>.)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cur.execute</a:t>
            </a:r>
            <a:r>
              <a:rPr lang="en-US" altLang="ko-KR" dirty="0" smtClean="0"/>
              <a:t>("create table tbl_2(Name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, Age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Money float);")</a:t>
            </a:r>
          </a:p>
          <a:p>
            <a:r>
              <a:rPr lang="en-US" altLang="ko-KR" dirty="0" smtClean="0"/>
              <a:t>&lt;sqlite3.Cursor object at 0x023B99A0&gt;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cur.execute</a:t>
            </a:r>
            <a:r>
              <a:rPr lang="en-US" altLang="ko-KR" dirty="0" smtClean="0"/>
              <a:t>("insert into tbl_1 values('Tiger', 25, 123.45);")</a:t>
            </a:r>
          </a:p>
          <a:p>
            <a:r>
              <a:rPr lang="en-US" altLang="ko-KR" dirty="0" smtClean="0"/>
              <a:t>&lt;sqlite3.Cursor object at 0x023B99A0&gt;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cur.execute</a:t>
            </a:r>
            <a:r>
              <a:rPr lang="en-US" altLang="ko-KR" dirty="0" smtClean="0"/>
              <a:t>("insert into tbl_2 values('Tiger', 25, 123.45);")</a:t>
            </a:r>
          </a:p>
          <a:p>
            <a:r>
              <a:rPr lang="en-US" altLang="ko-KR" dirty="0" smtClean="0"/>
              <a:t>&lt;sqlite3.Cursor object at 0x023B99A0&gt;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데이터베이스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데이터베이스 덤프 만들기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데이터베이스의 이동이나 백업을 위한 현재 상태를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구문으로 추출해야 할 경우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Connection.iterdump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를 이용하면 쉽게 이런 작업을 실행할 수 있다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데이터베이스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실행 예제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3400" y="13716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import sqlite3</a:t>
            </a:r>
          </a:p>
          <a:p>
            <a:r>
              <a:rPr lang="en-US" altLang="ko-KR" dirty="0" smtClean="0"/>
              <a:t>con = sqlite3.connect(":memory:")</a:t>
            </a:r>
          </a:p>
          <a:p>
            <a:r>
              <a:rPr lang="en-US" altLang="ko-KR" dirty="0" smtClean="0"/>
              <a:t>cur = </a:t>
            </a:r>
            <a:r>
              <a:rPr lang="en-US" altLang="ko-KR" dirty="0" err="1" smtClean="0"/>
              <a:t>con.cursor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cur.execute</a:t>
            </a:r>
            <a:r>
              <a:rPr lang="en-US" altLang="ko-KR" dirty="0" smtClean="0"/>
              <a:t>("CREATE TABLE 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(Name text, </a:t>
            </a:r>
            <a:r>
              <a:rPr lang="en-US" altLang="ko-KR" dirty="0" err="1" smtClean="0"/>
              <a:t>PhoneNum</a:t>
            </a:r>
            <a:r>
              <a:rPr lang="en-US" altLang="ko-KR" dirty="0" smtClean="0"/>
              <a:t> text);")</a:t>
            </a:r>
          </a:p>
          <a:p>
            <a:r>
              <a:rPr lang="en-US" altLang="ko-KR" dirty="0" err="1" smtClean="0"/>
              <a:t>cur.execute</a:t>
            </a:r>
            <a:r>
              <a:rPr lang="en-US" altLang="ko-KR" dirty="0" smtClean="0"/>
              <a:t>("INSERT INTO 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 VALUES('</a:t>
            </a:r>
            <a:r>
              <a:rPr lang="en-US" altLang="ko-KR" dirty="0" err="1" smtClean="0"/>
              <a:t>Derick</a:t>
            </a:r>
            <a:r>
              <a:rPr lang="en-US" altLang="ko-KR" dirty="0" smtClean="0"/>
              <a:t>', '010-1234-5678');")</a:t>
            </a:r>
          </a:p>
          <a:p>
            <a:r>
              <a:rPr lang="en-US" altLang="ko-KR" dirty="0" smtClean="0"/>
              <a:t>list = (('Tom', '010-543-5432'), ('DSP', '010-123-1234'))</a:t>
            </a:r>
          </a:p>
          <a:p>
            <a:r>
              <a:rPr lang="en-US" altLang="ko-KR" dirty="0" err="1" smtClean="0"/>
              <a:t>cur.executemany</a:t>
            </a:r>
            <a:r>
              <a:rPr lang="en-US" altLang="ko-KR" dirty="0" smtClean="0"/>
              <a:t>("INSERT INTO 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 VALUES(?, ?);", list)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l in </a:t>
            </a:r>
            <a:r>
              <a:rPr lang="en-US" altLang="ko-KR" dirty="0" err="1" smtClean="0"/>
              <a:t>con.iterdump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print(l)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3400" y="4826675"/>
            <a:ext cx="8077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실행 결과 </a:t>
            </a:r>
            <a:endParaRPr lang="en-US" altLang="ko-KR" dirty="0" smtClean="0"/>
          </a:p>
          <a:p>
            <a:r>
              <a:rPr lang="en-US" altLang="ko-KR" dirty="0" smtClean="0"/>
              <a:t>BEGIN TRANSACTION;</a:t>
            </a:r>
          </a:p>
          <a:p>
            <a:r>
              <a:rPr lang="en-US" altLang="ko-KR" dirty="0" smtClean="0"/>
              <a:t>CREATE TABLE 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(Name text, </a:t>
            </a:r>
            <a:r>
              <a:rPr lang="en-US" altLang="ko-KR" dirty="0" err="1" smtClean="0"/>
              <a:t>PhoneNum</a:t>
            </a:r>
            <a:r>
              <a:rPr lang="en-US" altLang="ko-KR" dirty="0" smtClean="0"/>
              <a:t> text);</a:t>
            </a:r>
          </a:p>
          <a:p>
            <a:r>
              <a:rPr lang="en-US" altLang="ko-KR" dirty="0" smtClean="0"/>
              <a:t>INSERT INTO "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" VALUES('Derick','010-1234-5678');</a:t>
            </a:r>
          </a:p>
          <a:p>
            <a:r>
              <a:rPr lang="en-US" altLang="ko-KR" dirty="0" smtClean="0"/>
              <a:t>INSERT INTO "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" VALUES('Tom','010-543-5432');</a:t>
            </a:r>
          </a:p>
          <a:p>
            <a:r>
              <a:rPr lang="en-US" altLang="ko-KR" dirty="0" smtClean="0"/>
              <a:t>INSERT INTO "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" VALUES('DSP','010-123-1234');</a:t>
            </a:r>
          </a:p>
          <a:p>
            <a:r>
              <a:rPr lang="en-US" altLang="ko-KR" dirty="0" smtClean="0"/>
              <a:t>COMMIT;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데이터베이스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여기서 사용하려는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SQLite3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은 로컬 디스크 기반의 가벼운 데이터베이스 라이브러리이다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이미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아이폰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윈도우폰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등에서 많이 사용되고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데이터베이스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pysqlite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데이터베이스 연결과 같은 전역적인 함수가 정의되어 있다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sqlite3.connect(database[, timeout,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isolation_level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detect_types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, factory]) : SQLite3 DB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에 연결하고 연결된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Connection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객체를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sqlite3.complete_statement(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세미콜론으로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끝나는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문에 대해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를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sqlite3.register_adapter(type, callable)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사용자정의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자료형을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SQLite3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에서 사용하도록 등록한다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sqlite3.register_converter(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typename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, callable) : SQLite3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에 저장된 자료를 사용자정의 자료형으로 변환하는 함수를 등록한다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데이터베이스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Connection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클래스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연결된 데이터베이스를 동작시키는 역할을 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Connection.cursor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커서 객체를 생성한다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Connection.rollback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지금까지 작업한 내용을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에 반영하지 않고 트랜잭션 이전 상태로 되돌린다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Connection.close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() : DB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연결을 종료한다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Connection.isolation_level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트랜잭션의 격리 수준을 확인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설정한다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Connection.execute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[, parameters])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임시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Cursor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객체를 생성해 해당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execute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실행한다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데이터베이스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 Cursor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클래스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실질적으로 데이터베이스에서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문장을 실행하고 조회된 결과를 가져오는 역할을 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Cursor.execute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[, parameters]) : SQL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문장을 실행한다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Cursor.executemany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seq_of_parameters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동일한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문장을 매개변수만 변경하면서 실행한다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Cursor.executescript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sql_script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세미콜론으로 구분된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문장을 실행한다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Cursor.fetchone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조회된 결과로부터 데이터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개를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Cursor.fetchmany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([size=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cursor.arraysize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])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입력 받은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size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만큼의 데이터를 리스트 형태로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Cursor.fetchall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조회된 결과 모드를 리스트로 반환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None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데이터베이스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Row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클래스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조회된 결과 집합에서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Row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객체는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관계형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데이터베이스 모들에서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튜플을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나타낸다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Row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객체는 결과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뷰의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한 행을 나타낸다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데이터베이스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데이터베이스 연결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물리적인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파일이 없으면 생성되며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파일이 이미 존재하면 그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파일을 사용한다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endParaRPr lang="en-US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v"/>
            </a:pPr>
            <a:endParaRPr lang="en-US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문 실행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SQL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문을 실행한다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v"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0" y="220980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import sqlite3</a:t>
            </a:r>
          </a:p>
          <a:p>
            <a:r>
              <a:rPr lang="en-US" altLang="ko-KR" dirty="0" smtClean="0"/>
              <a:t>&gt;&gt;&gt; con = sqlite3.connect("</a:t>
            </a:r>
            <a:r>
              <a:rPr lang="en-US" altLang="ko-KR" dirty="0" err="1" smtClean="0"/>
              <a:t>test.db</a:t>
            </a:r>
            <a:r>
              <a:rPr lang="en-US" altLang="ko-KR" dirty="0" smtClean="0"/>
              <a:t>")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물리적인 파일 생성 </a:t>
            </a:r>
            <a:endParaRPr lang="en-US" altLang="ko-KR" dirty="0" smtClean="0"/>
          </a:p>
          <a:p>
            <a:r>
              <a:rPr lang="en-US" altLang="ko-KR" dirty="0" smtClean="0"/>
              <a:t>&gt;&gt;&gt; con = sqlite3.connect(":memory:")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메모리에 생성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5800" y="3733800"/>
            <a:ext cx="7848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import sqlite3</a:t>
            </a:r>
          </a:p>
          <a:p>
            <a:r>
              <a:rPr lang="en-US" altLang="ko-KR" dirty="0" smtClean="0"/>
              <a:t>&gt;&gt;&gt; con = sqlite3.connect(":memory:")</a:t>
            </a:r>
          </a:p>
          <a:p>
            <a:r>
              <a:rPr lang="en-US" altLang="ko-KR" dirty="0" smtClean="0"/>
              <a:t>&gt;&gt;&gt; cur = </a:t>
            </a:r>
            <a:r>
              <a:rPr lang="en-US" altLang="ko-KR" dirty="0" err="1" smtClean="0"/>
              <a:t>con.cursor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cur.execute</a:t>
            </a:r>
            <a:r>
              <a:rPr lang="en-US" altLang="ko-KR" dirty="0" smtClean="0"/>
              <a:t>("create table 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(Name text, </a:t>
            </a:r>
            <a:r>
              <a:rPr lang="en-US" altLang="ko-KR" dirty="0" err="1" smtClean="0"/>
              <a:t>PhoneNum</a:t>
            </a:r>
            <a:r>
              <a:rPr lang="en-US" altLang="ko-KR" dirty="0" smtClean="0"/>
              <a:t> text);")</a:t>
            </a:r>
          </a:p>
          <a:p>
            <a:r>
              <a:rPr lang="en-US" altLang="ko-KR" dirty="0" smtClean="0"/>
              <a:t>&lt;sqlite3.Cursor object at 0x0237FBA0&gt;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cur.execute</a:t>
            </a:r>
            <a:r>
              <a:rPr lang="en-US" altLang="ko-KR" dirty="0" smtClean="0"/>
              <a:t>("insert into 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 Values('</a:t>
            </a:r>
            <a:r>
              <a:rPr lang="en-US" altLang="ko-KR" dirty="0" err="1" smtClean="0"/>
              <a:t>Derick</a:t>
            </a:r>
            <a:r>
              <a:rPr lang="en-US" altLang="ko-KR" dirty="0" smtClean="0"/>
              <a:t>', '010-1234-5678');")</a:t>
            </a:r>
          </a:p>
          <a:p>
            <a:r>
              <a:rPr lang="en-US" altLang="ko-KR" dirty="0" smtClean="0"/>
              <a:t>&lt;sqlite3.Cursor object at 0x0237FBA0&gt;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데이터베이스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763000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레코드 조회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입력된 데이터를 데이터베이스로부터 가져오는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execute()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9600" y="1779687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import sqlite3</a:t>
            </a:r>
          </a:p>
          <a:p>
            <a:r>
              <a:rPr lang="en-US" altLang="ko-KR" dirty="0" smtClean="0"/>
              <a:t>con = sqlite3.connect(":memory:")</a:t>
            </a:r>
          </a:p>
          <a:p>
            <a:r>
              <a:rPr lang="en-US" altLang="ko-KR" dirty="0" smtClean="0"/>
              <a:t>cur = </a:t>
            </a:r>
            <a:r>
              <a:rPr lang="en-US" altLang="ko-KR" dirty="0" err="1" smtClean="0"/>
              <a:t>con.cursor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cur.execute</a:t>
            </a:r>
            <a:r>
              <a:rPr lang="en-US" altLang="ko-KR" dirty="0" smtClean="0"/>
              <a:t>("create table 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(Name text, </a:t>
            </a:r>
            <a:r>
              <a:rPr lang="en-US" altLang="ko-KR" dirty="0" err="1" smtClean="0"/>
              <a:t>PhoneNum</a:t>
            </a:r>
            <a:r>
              <a:rPr lang="en-US" altLang="ko-KR" dirty="0" smtClean="0"/>
              <a:t> text);")</a:t>
            </a:r>
          </a:p>
          <a:p>
            <a:r>
              <a:rPr lang="en-US" altLang="ko-KR" dirty="0" err="1" smtClean="0"/>
              <a:t>cur.execute</a:t>
            </a:r>
            <a:r>
              <a:rPr lang="en-US" altLang="ko-KR" dirty="0" smtClean="0"/>
              <a:t>("insert into 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 Values('</a:t>
            </a:r>
            <a:r>
              <a:rPr lang="en-US" altLang="ko-KR" dirty="0" err="1" smtClean="0"/>
              <a:t>Derick</a:t>
            </a:r>
            <a:r>
              <a:rPr lang="en-US" altLang="ko-KR" dirty="0" smtClean="0"/>
              <a:t>', '010-1234-5678');")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cur.execute</a:t>
            </a:r>
            <a:r>
              <a:rPr lang="en-US" altLang="ko-KR" dirty="0" smtClean="0"/>
              <a:t>("select * from </a:t>
            </a:r>
            <a:r>
              <a:rPr lang="en-US" altLang="ko-KR" dirty="0" err="1" smtClean="0"/>
              <a:t>PhoneBook</a:t>
            </a:r>
            <a:r>
              <a:rPr lang="en-US" altLang="ko-KR" dirty="0" smtClean="0"/>
              <a:t>;")</a:t>
            </a:r>
          </a:p>
          <a:p>
            <a:r>
              <a:rPr lang="en-US" altLang="ko-KR" dirty="0" smtClean="0"/>
              <a:t>for row in cur:</a:t>
            </a:r>
          </a:p>
          <a:p>
            <a:r>
              <a:rPr lang="en-US" altLang="ko-KR" dirty="0" smtClean="0"/>
              <a:t>    print(row)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cur.fetchone</a:t>
            </a:r>
            <a:r>
              <a:rPr lang="en-US" altLang="ko-KR" dirty="0" smtClean="0"/>
              <a:t>()  </a:t>
            </a:r>
            <a:r>
              <a:rPr lang="en-US" altLang="ko-KR" dirty="0" smtClean="0">
                <a:sym typeface="Wingdings" pitchFamily="2" charset="2"/>
              </a:rPr>
              <a:t> 1</a:t>
            </a:r>
            <a:r>
              <a:rPr lang="ko-KR" altLang="en-US" dirty="0" smtClean="0">
                <a:sym typeface="Wingdings" pitchFamily="2" charset="2"/>
              </a:rPr>
              <a:t>건을 가져오는 경우 </a:t>
            </a:r>
            <a:endParaRPr lang="en-US" altLang="ko-KR" dirty="0" smtClean="0"/>
          </a:p>
          <a:p>
            <a:r>
              <a:rPr lang="en-US" altLang="ko-KR" dirty="0" smtClean="0"/>
              <a:t>('</a:t>
            </a:r>
            <a:r>
              <a:rPr lang="en-US" altLang="ko-KR" dirty="0" err="1" smtClean="0"/>
              <a:t>Derick</a:t>
            </a:r>
            <a:r>
              <a:rPr lang="en-US" altLang="ko-KR" dirty="0" smtClean="0"/>
              <a:t>', '010-1234-5678')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cur.fetchmany</a:t>
            </a:r>
            <a:r>
              <a:rPr lang="en-US" altLang="ko-KR" dirty="0" smtClean="0"/>
              <a:t>(2) </a:t>
            </a:r>
            <a:r>
              <a:rPr lang="en-US" altLang="ko-KR" dirty="0" smtClean="0">
                <a:sym typeface="Wingdings" pitchFamily="2" charset="2"/>
              </a:rPr>
              <a:t> 2</a:t>
            </a:r>
            <a:r>
              <a:rPr lang="ko-KR" altLang="en-US" dirty="0" smtClean="0">
                <a:sym typeface="Wingdings" pitchFamily="2" charset="2"/>
              </a:rPr>
              <a:t>건을 가져오는 경우 </a:t>
            </a:r>
            <a:endParaRPr lang="en-US" altLang="ko-KR" dirty="0" smtClean="0"/>
          </a:p>
          <a:p>
            <a:r>
              <a:rPr lang="en-US" altLang="ko-KR" dirty="0" smtClean="0"/>
              <a:t>[('bb', '010-1234-5678'), ('cc', '010-1234-5678')]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cur.fetchall</a:t>
            </a:r>
            <a:r>
              <a:rPr lang="en-US" altLang="ko-KR" dirty="0" smtClean="0"/>
              <a:t>()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>
                <a:sym typeface="Wingdings" pitchFamily="2" charset="2"/>
              </a:rPr>
              <a:t> 전부 출력하는 경우 </a:t>
            </a:r>
            <a:endParaRPr lang="en-US" altLang="ko-KR" dirty="0" smtClean="0"/>
          </a:p>
          <a:p>
            <a:r>
              <a:rPr lang="en-US" altLang="ko-KR" dirty="0" smtClean="0"/>
              <a:t>[('</a:t>
            </a:r>
            <a:r>
              <a:rPr lang="en-US" altLang="ko-KR" dirty="0" err="1" smtClean="0"/>
              <a:t>Derick</a:t>
            </a:r>
            <a:r>
              <a:rPr lang="en-US" altLang="ko-KR" dirty="0" smtClean="0"/>
              <a:t>', '010-1234-5678'), ('bb', '010-1234-5678'), ('cc', '010-1234-5678'), ('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', '010-1234-5678')]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2087</TotalTime>
  <Words>1736</Words>
  <Application>Microsoft Office PowerPoint</Application>
  <PresentationFormat>화면 슬라이드 쇼(4:3)</PresentationFormat>
  <Paragraphs>295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굴림</vt:lpstr>
      <vt:lpstr>Arial</vt:lpstr>
      <vt:lpstr>맑은 고딕</vt:lpstr>
      <vt:lpstr>Segoe UI</vt:lpstr>
      <vt:lpstr>Wingdings</vt:lpstr>
      <vt:lpstr>Verdana</vt:lpstr>
      <vt:lpstr>Calibri</vt:lpstr>
      <vt:lpstr>Times New Roman</vt:lpstr>
      <vt:lpstr>Segoe UI Light</vt:lpstr>
      <vt:lpstr>Segoe Light</vt:lpstr>
      <vt:lpstr>Presentation1</vt:lpstr>
      <vt:lpstr>14장 </vt:lpstr>
      <vt:lpstr>Module Overview</vt:lpstr>
      <vt:lpstr>Lesson 1: 데이터베이스 처리</vt:lpstr>
      <vt:lpstr>Lesson 1: 데이터베이스 처리</vt:lpstr>
      <vt:lpstr>Lesson 1: 데이터베이스 처리</vt:lpstr>
      <vt:lpstr>Lesson 1: 데이터베이스 처리</vt:lpstr>
      <vt:lpstr>Lesson 1: 데이터베이스 처리</vt:lpstr>
      <vt:lpstr>Lesson 1: 데이터베이스 처리</vt:lpstr>
      <vt:lpstr>Lesson 1: 데이터베이스 처리</vt:lpstr>
      <vt:lpstr>Lesson 1: 데이터베이스 처리</vt:lpstr>
      <vt:lpstr>Lesson 1: 데이터베이스 처리</vt:lpstr>
      <vt:lpstr>Lesson 1: 파일 처리</vt:lpstr>
      <vt:lpstr>Lesson 1: 파일 처리</vt:lpstr>
      <vt:lpstr>Lesson 1: 데이터베이스 처리</vt:lpstr>
      <vt:lpstr>Lesson 1: 데이터베이스 처리</vt:lpstr>
      <vt:lpstr>Lesson 1: 데이터베이스 처리</vt:lpstr>
      <vt:lpstr>Lesson 1: 데이터베이스 처리</vt:lpstr>
      <vt:lpstr>Lesson 1: 데이터베이스 처리</vt:lpstr>
      <vt:lpstr>Lesson 1: 데이터베이스 처리</vt:lpstr>
      <vt:lpstr>Lesson 1: 데이터베이스 처리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jonathan</cp:lastModifiedBy>
  <cp:revision>154</cp:revision>
  <dcterms:created xsi:type="dcterms:W3CDTF">2013-03-04T09:54:30Z</dcterms:created>
  <dcterms:modified xsi:type="dcterms:W3CDTF">2014-11-16T23:52:00Z</dcterms:modified>
</cp:coreProperties>
</file>