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9144000" cy="6858000" type="screen4x3"/>
  <p:notesSz cx="7099300" cy="10234613"/>
  <p:embeddedFontLst>
    <p:embeddedFont>
      <p:font typeface="맑은 고딕" pitchFamily="50" charset="-127"/>
      <p:regular r:id="rId26"/>
      <p:bold r:id="rId27"/>
    </p:embeddedFont>
    <p:embeddedFont>
      <p:font typeface="Segoe UI" pitchFamily="34" charset="0"/>
      <p:regular r:id="rId28"/>
      <p:bold r:id="rId29"/>
      <p:italic r:id="rId30"/>
      <p:boldItalic r:id="rId31"/>
    </p:embeddedFont>
    <p:embeddedFont>
      <p:font typeface="Verdana" pitchFamily="34" charset="0"/>
      <p:regular r:id="rId32"/>
      <p:bold r:id="rId33"/>
      <p:italic r:id="rId34"/>
      <p:boldItalic r:id="rId35"/>
    </p:embeddedFon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Segoe UI Light" pitchFamily="34" charset="0"/>
      <p:regular r:id="rId40"/>
    </p:embeddedFont>
    <p:embeddedFont>
      <p:font typeface="Segoe Light" charset="0"/>
      <p:regular r:id="rId41"/>
      <p: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3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73563" y="82550"/>
            <a:ext cx="2762250" cy="2071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1835" y="2343726"/>
            <a:ext cx="6370437" cy="739166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5"/>
            <a:ext cx="6370437" cy="7391665"/>
          </a:xfrm>
        </p:spPr>
        <p:txBody>
          <a:bodyPr>
            <a:noAutofit/>
          </a:bodyPr>
          <a:lstStyle/>
          <a:p>
            <a:endParaRPr lang="en-US" sz="11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XML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THE </a:t>
            </a:r>
            <a:r>
              <a:rPr lang="en-US" sz="2800" dirty="0" err="1" smtClean="0">
                <a:latin typeface="맑은 고딕" pitchFamily="50" charset="-127"/>
                <a:ea typeface="맑은 고딕" pitchFamily="50" charset="-127"/>
              </a:rPr>
              <a:t>ElementTree</a:t>
            </a: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 XML API : 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문서는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엘리먼트로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구성되어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엘리먼트는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객체를 담을 수 있는 유연한 구조이고 데이터의 계층을 표현할 수 있게 설계되어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이 엘리먼트를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리스트와 사전으로 표현할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v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4478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</a:t>
            </a:r>
            <a:r>
              <a:rPr lang="en-US" altLang="ko-KR" dirty="0" err="1" smtClean="0"/>
              <a:t>xml.parsers.expat</a:t>
            </a:r>
            <a:endParaRPr lang="en-US" altLang="ko-KR" dirty="0" smtClean="0"/>
          </a:p>
          <a:p>
            <a:r>
              <a:rPr lang="en-US" altLang="ko-KR" dirty="0" smtClean="0"/>
              <a:t>&gt;&gt;&gt; def </a:t>
            </a:r>
            <a:r>
              <a:rPr lang="en-US" altLang="ko-KR" dirty="0" err="1" smtClean="0"/>
              <a:t>start_element</a:t>
            </a:r>
            <a:r>
              <a:rPr lang="en-US" altLang="ko-KR" dirty="0" smtClean="0"/>
              <a:t>(name, </a:t>
            </a:r>
            <a:r>
              <a:rPr lang="en-US" altLang="ko-KR" dirty="0" err="1" smtClean="0"/>
              <a:t>attrs</a:t>
            </a:r>
            <a:r>
              <a:rPr lang="en-US" altLang="ko-KR" dirty="0" smtClean="0"/>
              <a:t>):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err="1" smtClean="0">
                <a:sym typeface="Wingdings" pitchFamily="2" charset="2"/>
              </a:rPr>
              <a:t>파싱할</a:t>
            </a:r>
            <a:r>
              <a:rPr lang="ko-KR" altLang="en-US" dirty="0" smtClean="0">
                <a:sym typeface="Wingdings" pitchFamily="2" charset="2"/>
              </a:rPr>
              <a:t> 때 새로운 </a:t>
            </a:r>
            <a:r>
              <a:rPr lang="ko-KR" altLang="en-US" dirty="0" err="1" smtClean="0">
                <a:sym typeface="Wingdings" pitchFamily="2" charset="2"/>
              </a:rPr>
              <a:t>엘리먼트가</a:t>
            </a:r>
            <a:r>
              <a:rPr lang="ko-KR" altLang="en-US" dirty="0" smtClean="0">
                <a:sym typeface="Wingdings" pitchFamily="2" charset="2"/>
              </a:rPr>
              <a:t> 발견되면 이 함수가 실행된다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endParaRPr lang="en-US" altLang="ko-KR" dirty="0" smtClean="0"/>
          </a:p>
          <a:p>
            <a:r>
              <a:rPr lang="en-US" altLang="ko-KR" dirty="0" smtClean="0"/>
              <a:t>	print('Start element:', name, </a:t>
            </a:r>
            <a:r>
              <a:rPr lang="en-US" altLang="ko-KR" dirty="0" err="1" smtClean="0"/>
              <a:t>attrs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&gt;&gt;&gt; def </a:t>
            </a:r>
            <a:r>
              <a:rPr lang="en-US" altLang="ko-KR" dirty="0" err="1" smtClean="0"/>
              <a:t>char_data</a:t>
            </a:r>
            <a:r>
              <a:rPr lang="en-US" altLang="ko-KR" dirty="0" smtClean="0"/>
              <a:t>(data):</a:t>
            </a:r>
          </a:p>
          <a:p>
            <a:r>
              <a:rPr lang="en-US" altLang="ko-KR" dirty="0" smtClean="0"/>
              <a:t>	print('Character data:', </a:t>
            </a:r>
            <a:r>
              <a:rPr lang="en-US" altLang="ko-KR" dirty="0" err="1" smtClean="0"/>
              <a:t>repr</a:t>
            </a:r>
            <a:r>
              <a:rPr lang="en-US" altLang="ko-KR" dirty="0" smtClean="0"/>
              <a:t>(data))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&gt;&gt;&gt; pa = </a:t>
            </a:r>
            <a:r>
              <a:rPr lang="en-US" altLang="ko-KR" dirty="0" err="1" smtClean="0"/>
              <a:t>xml.parsers.expat.ParserCreate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pa.StartElementHandler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start_element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이벤트 </a:t>
            </a:r>
            <a:r>
              <a:rPr lang="ko-KR" altLang="en-US" dirty="0" err="1" smtClean="0">
                <a:sym typeface="Wingdings" pitchFamily="2" charset="2"/>
              </a:rPr>
              <a:t>핸들러를</a:t>
            </a:r>
            <a:r>
              <a:rPr lang="ko-KR" altLang="en-US" dirty="0" smtClean="0">
                <a:sym typeface="Wingdings" pitchFamily="2" charset="2"/>
              </a:rPr>
              <a:t> 연결해준다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pa.CharacterDataHandler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char_data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pa.Parse</a:t>
            </a:r>
            <a:r>
              <a:rPr lang="en-US" altLang="ko-KR" dirty="0" smtClean="0"/>
              <a:t>("""&lt;?xml version="1.0"?&gt;&lt;book ISBN="1111"&gt;&lt;title&gt;Loving Python&lt;/title&gt;&lt;/book&gt;""")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출력결과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Start element: book {'ISBN': '1111'}</a:t>
            </a:r>
          </a:p>
          <a:p>
            <a:r>
              <a:rPr lang="en-US" altLang="ko-KR" dirty="0" smtClean="0"/>
              <a:t>Start element: title {}</a:t>
            </a:r>
          </a:p>
          <a:p>
            <a:r>
              <a:rPr lang="en-US" altLang="ko-KR" dirty="0" smtClean="0"/>
              <a:t>Character data: 'Loving Python'</a:t>
            </a:r>
          </a:p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이용해서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문서를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하는 가장 간단한 방법은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minidom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사용하는 것이다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22860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from </a:t>
            </a:r>
            <a:r>
              <a:rPr lang="en-US" altLang="ko-KR" dirty="0" err="1" smtClean="0"/>
              <a:t>xml.dom.minidom</a:t>
            </a:r>
            <a:r>
              <a:rPr lang="en-US" altLang="ko-KR" dirty="0" smtClean="0"/>
              <a:t> import *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xmlsrc</a:t>
            </a:r>
            <a:r>
              <a:rPr lang="en-US" altLang="ko-KR" dirty="0" smtClean="0"/>
              <a:t> = """ &lt;item&gt;&lt;name&gt;test&lt;/name&gt;&lt;/item&gt;"""</a:t>
            </a:r>
          </a:p>
          <a:p>
            <a:r>
              <a:rPr lang="en-US" altLang="ko-KR" dirty="0" smtClean="0"/>
              <a:t>&gt;&gt;&gt; doc = </a:t>
            </a:r>
            <a:r>
              <a:rPr lang="en-US" altLang="ko-KR" dirty="0" err="1" smtClean="0"/>
              <a:t>parseString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xmlsrc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&gt;&gt;&gt; doc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err="1" smtClean="0">
                <a:sym typeface="Wingdings" pitchFamily="2" charset="2"/>
              </a:rPr>
              <a:t>파싱이</a:t>
            </a:r>
            <a:r>
              <a:rPr lang="ko-KR" altLang="en-US" dirty="0" smtClean="0">
                <a:sym typeface="Wingdings" pitchFamily="2" charset="2"/>
              </a:rPr>
              <a:t> 성공하면 </a:t>
            </a:r>
            <a:r>
              <a:rPr lang="en-US" altLang="ko-KR" dirty="0" smtClean="0">
                <a:sym typeface="Wingdings" pitchFamily="2" charset="2"/>
              </a:rPr>
              <a:t>Document</a:t>
            </a:r>
            <a:r>
              <a:rPr lang="ko-KR" altLang="en-US" dirty="0" smtClean="0">
                <a:sym typeface="Wingdings" pitchFamily="2" charset="2"/>
              </a:rPr>
              <a:t>객체가 </a:t>
            </a:r>
            <a:r>
              <a:rPr lang="ko-KR" altLang="en-US" dirty="0" err="1" smtClean="0">
                <a:sym typeface="Wingdings" pitchFamily="2" charset="2"/>
              </a:rPr>
              <a:t>리턴된다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xml.dom.minidom.Document</a:t>
            </a:r>
            <a:r>
              <a:rPr lang="en-US" altLang="ko-KR" dirty="0" smtClean="0"/>
              <a:t> object at 0x0233D378&gt;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doc.toxml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'&lt;?xml version="1.0" ?&gt;&lt;item&gt;&lt;name&gt;test&lt;/name&gt;&lt;/item&gt;'</a:t>
            </a:r>
          </a:p>
          <a:p>
            <a:r>
              <a:rPr lang="en-US" altLang="ko-KR" dirty="0" smtClean="0"/>
              <a:t>&gt;&gt;&gt;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228012" cy="5379585"/>
          </a:xfrm>
        </p:spPr>
        <p:txBody>
          <a:bodyPr/>
          <a:lstStyle/>
          <a:p>
            <a:pPr lvl="1">
              <a:buNone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예제에 사용할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&lt;?xml version="1.0" ?&gt;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&lt;booklist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="3"&gt;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&lt;book ISBN="0399250395"&gt;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&lt;title&gt;The Very Hungry Caterpillar Pop-Up Book&lt;/title&gt;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&lt;author name="Eric Carle"/&gt;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&lt;author name="Keith Finch"/&gt;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&lt;publisher&gt; Philomel Books&lt;/publisher&gt;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&lt;description&gt; Celebrating the 40th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anniverary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of one of the most popular    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  children's books ever created&lt;/description&gt;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&lt;/book&gt;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&lt;book ISBN="0964729237"&gt;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&lt;title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lang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english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"&gt;The Shack&lt;/title&gt;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&lt;/book&gt;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&lt;/booklist&gt;</a:t>
            </a:r>
            <a:endParaRPr 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파일로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로딩하는 예제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12954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#### xml function implementation</a:t>
            </a:r>
          </a:p>
          <a:p>
            <a:r>
              <a:rPr lang="en-US" altLang="ko-KR" dirty="0" smtClean="0"/>
              <a:t>def </a:t>
            </a:r>
            <a:r>
              <a:rPr lang="en-US" altLang="ko-KR" dirty="0" err="1" smtClean="0"/>
              <a:t>LoadXMLFromFile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(input("please input file name to load :"))</a:t>
            </a:r>
          </a:p>
          <a:p>
            <a:r>
              <a:rPr lang="en-US" altLang="ko-KR" dirty="0" smtClean="0"/>
              <a:t>    global </a:t>
            </a:r>
            <a:r>
              <a:rPr lang="en-US" altLang="ko-KR" dirty="0" err="1" smtClean="0"/>
              <a:t>xmlFD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xmlFD</a:t>
            </a:r>
            <a:r>
              <a:rPr lang="en-US" altLang="ko-KR" dirty="0" smtClean="0"/>
              <a:t> = open(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)      #xml</a:t>
            </a:r>
            <a:r>
              <a:rPr lang="ko-KR" altLang="en-US" dirty="0" smtClean="0"/>
              <a:t>문서를 오픈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except </a:t>
            </a:r>
            <a:r>
              <a:rPr lang="en-US" altLang="ko-KR" dirty="0" err="1" smtClean="0"/>
              <a:t>IOError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print("invalid file name or path")</a:t>
            </a:r>
          </a:p>
          <a:p>
            <a:r>
              <a:rPr lang="en-US" altLang="ko-KR" dirty="0" smtClean="0"/>
              <a:t>        return None 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try: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dom</a:t>
            </a:r>
            <a:r>
              <a:rPr lang="en-US" altLang="ko-KR" dirty="0" smtClean="0"/>
              <a:t> = parse(</a:t>
            </a:r>
            <a:r>
              <a:rPr lang="en-US" altLang="ko-KR" dirty="0" err="1" smtClean="0"/>
              <a:t>xmlFD</a:t>
            </a:r>
            <a:r>
              <a:rPr lang="en-US" altLang="ko-KR" dirty="0" smtClean="0"/>
              <a:t>)      #xml</a:t>
            </a:r>
            <a:r>
              <a:rPr lang="ko-KR" altLang="en-US" dirty="0" smtClean="0"/>
              <a:t>문서를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    except Exception:</a:t>
            </a:r>
          </a:p>
          <a:p>
            <a:r>
              <a:rPr lang="en-US" altLang="ko-KR" dirty="0" smtClean="0"/>
              <a:t>            print("loading fail")</a:t>
            </a:r>
          </a:p>
          <a:p>
            <a:r>
              <a:rPr lang="en-US" altLang="ko-KR" dirty="0" smtClean="0"/>
              <a:t>        else:</a:t>
            </a:r>
          </a:p>
          <a:p>
            <a:r>
              <a:rPr lang="en-US" altLang="ko-KR" dirty="0" smtClean="0"/>
              <a:t>            print("XML Document loading complete")</a:t>
            </a:r>
          </a:p>
          <a:p>
            <a:r>
              <a:rPr lang="en-US" altLang="ko-KR" dirty="0" smtClean="0"/>
              <a:t>            return 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  <a:p>
            <a:r>
              <a:rPr lang="en-US" altLang="ko-KR" dirty="0" smtClean="0"/>
              <a:t>    return None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트리 구조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657600" y="17526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document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57600" y="26670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booklist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657600" y="37338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14400" y="37338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477000" y="37338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2400" y="5410200"/>
            <a:ext cx="1295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title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76400" y="5410200"/>
            <a:ext cx="1295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author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00400" y="54102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document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13" name="직선 연결선 12"/>
          <p:cNvCxnSpPr>
            <a:stCxn id="4" idx="2"/>
            <a:endCxn id="5" idx="0"/>
          </p:cNvCxnSpPr>
          <p:nvPr/>
        </p:nvCxnSpPr>
        <p:spPr bwMode="auto">
          <a:xfrm rot="5400000">
            <a:off x="4343400" y="2514600"/>
            <a:ext cx="304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1"/>
            <a:endCxn id="7" idx="0"/>
          </p:cNvCxnSpPr>
          <p:nvPr/>
        </p:nvCxnSpPr>
        <p:spPr bwMode="auto">
          <a:xfrm rot="10800000" flipV="1">
            <a:off x="1752600" y="2971800"/>
            <a:ext cx="1905000" cy="762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2"/>
            <a:endCxn id="6" idx="0"/>
          </p:cNvCxnSpPr>
          <p:nvPr/>
        </p:nvCxnSpPr>
        <p:spPr bwMode="auto">
          <a:xfrm rot="5400000">
            <a:off x="4267200" y="3505200"/>
            <a:ext cx="457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3"/>
            <a:endCxn id="8" idx="0"/>
          </p:cNvCxnSpPr>
          <p:nvPr/>
        </p:nvCxnSpPr>
        <p:spPr bwMode="auto">
          <a:xfrm>
            <a:off x="5334000" y="2971800"/>
            <a:ext cx="1981200" cy="762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9" idx="0"/>
          </p:cNvCxnSpPr>
          <p:nvPr/>
        </p:nvCxnSpPr>
        <p:spPr bwMode="auto">
          <a:xfrm rot="5400000">
            <a:off x="742950" y="4400550"/>
            <a:ext cx="1066800" cy="952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2"/>
            <a:endCxn id="10" idx="0"/>
          </p:cNvCxnSpPr>
          <p:nvPr/>
        </p:nvCxnSpPr>
        <p:spPr bwMode="auto">
          <a:xfrm rot="16200000" flipH="1">
            <a:off x="1504950" y="4591050"/>
            <a:ext cx="1066800" cy="571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2"/>
            <a:endCxn id="11" idx="0"/>
          </p:cNvCxnSpPr>
          <p:nvPr/>
        </p:nvCxnSpPr>
        <p:spPr bwMode="auto">
          <a:xfrm rot="16200000" flipH="1">
            <a:off x="2362200" y="3733800"/>
            <a:ext cx="1066800" cy="2286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 bwMode="auto">
          <a:xfrm>
            <a:off x="5105400" y="5410200"/>
            <a:ext cx="1295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title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629400" y="5410200"/>
            <a:ext cx="1295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title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41" name="직선 연결선 40"/>
          <p:cNvCxnSpPr>
            <a:stCxn id="6" idx="2"/>
            <a:endCxn id="38" idx="0"/>
          </p:cNvCxnSpPr>
          <p:nvPr/>
        </p:nvCxnSpPr>
        <p:spPr bwMode="auto">
          <a:xfrm rot="16200000" flipH="1">
            <a:off x="4591050" y="4248150"/>
            <a:ext cx="1066800" cy="12573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8" idx="2"/>
            <a:endCxn id="39" idx="0"/>
          </p:cNvCxnSpPr>
          <p:nvPr/>
        </p:nvCxnSpPr>
        <p:spPr bwMode="auto">
          <a:xfrm rot="5400000">
            <a:off x="6762750" y="4857750"/>
            <a:ext cx="1066800" cy="38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(Node) : DOM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에서 가장 중요한 자료형이다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Node.nodeType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타입을 나타내는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정수값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Node.parentNode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부모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Node.attributes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속성 객체의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NamedNodeMap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read-only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Node.nextSibling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같은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부모를 가지는 다른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가운데 현재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Node.previousSibling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같은 부모를 가지는 다른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가운데 현재 노트의 이전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Node.firstChild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자식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중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Node.lastChild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자식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중 마지막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노트를 탐색하는데 쓰이는 속성들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505200" y="32004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booklist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505200" y="17526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booklist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7" name="직선 화살표 연결선 6"/>
          <p:cNvCxnSpPr>
            <a:stCxn id="4" idx="0"/>
            <a:endCxn id="5" idx="2"/>
          </p:cNvCxnSpPr>
          <p:nvPr/>
        </p:nvCxnSpPr>
        <p:spPr bwMode="auto">
          <a:xfrm rot="5400000" flipH="1" flipV="1">
            <a:off x="3924300" y="2781300"/>
            <a:ext cx="838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2667000"/>
            <a:ext cx="1228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ParentNode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52400" y="32004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booklist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162800" y="32004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booklist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85800" y="51816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booklist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505200" y="57912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booklist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324600" y="5181600"/>
            <a:ext cx="1676400" cy="609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latin typeface="Verdana" pitchFamily="34" charset="0"/>
              </a:rPr>
              <a:t>booklist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14" name="직선 화살표 연결선 13"/>
          <p:cNvCxnSpPr>
            <a:stCxn id="4" idx="1"/>
            <a:endCxn id="9" idx="3"/>
          </p:cNvCxnSpPr>
          <p:nvPr/>
        </p:nvCxnSpPr>
        <p:spPr bwMode="auto">
          <a:xfrm rot="10800000">
            <a:off x="1828800" y="3505200"/>
            <a:ext cx="1676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10" idx="1"/>
          </p:cNvCxnSpPr>
          <p:nvPr/>
        </p:nvCxnSpPr>
        <p:spPr bwMode="auto">
          <a:xfrm>
            <a:off x="5181600" y="3505200"/>
            <a:ext cx="1981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1" idx="3"/>
          </p:cNvCxnSpPr>
          <p:nvPr/>
        </p:nvCxnSpPr>
        <p:spPr bwMode="auto">
          <a:xfrm rot="5400000">
            <a:off x="2514600" y="3657600"/>
            <a:ext cx="1676400" cy="1981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2"/>
            <a:endCxn id="12" idx="0"/>
          </p:cNvCxnSpPr>
          <p:nvPr/>
        </p:nvCxnSpPr>
        <p:spPr bwMode="auto">
          <a:xfrm rot="5400000">
            <a:off x="3352800" y="4800600"/>
            <a:ext cx="1981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2"/>
          </p:cNvCxnSpPr>
          <p:nvPr/>
        </p:nvCxnSpPr>
        <p:spPr bwMode="auto">
          <a:xfrm rot="16200000" flipH="1">
            <a:off x="4495800" y="3657600"/>
            <a:ext cx="1676400" cy="1981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000" y="3200400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PreviousSibling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320040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NextSibling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434340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firstChild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181600" y="4267200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lastChild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19600" y="5181600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childNodes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380412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엘리먼트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관련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메서드들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Element.getElementsByTagName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엘리먼트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이름 중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매칭되는 엘리먼트들을 반환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Element.hasAttribute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(name) 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엘리먼트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속성 중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해당하는 속성이 있으면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반환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Element.hasAttributeNS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namespaceURI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localName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XML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문서에 이름공간이 지정되어 있는 경우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namespacrURI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localName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매칭되는 엘리먼트가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있은녀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반환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Element.getAttribute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(name) : name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해당하는 속성 값을 출력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Element.removeAttribute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(name) : name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해당하는 속성을 제거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엘리먼트를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생성하는 예제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000" y="12954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def </a:t>
            </a:r>
            <a:r>
              <a:rPr lang="en-US" altLang="ko-KR" dirty="0" err="1" smtClean="0"/>
              <a:t>AddBook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global </a:t>
            </a:r>
            <a:r>
              <a:rPr lang="en-US" altLang="ko-KR" dirty="0" err="1" smtClean="0"/>
              <a:t>BooksDoc</a:t>
            </a:r>
            <a:endParaRPr lang="en-US" altLang="ko-KR" dirty="0" smtClean="0"/>
          </a:p>
          <a:p>
            <a:r>
              <a:rPr lang="en-US" altLang="ko-KR" dirty="0" smtClean="0"/>
              <a:t>    if not </a:t>
            </a:r>
            <a:r>
              <a:rPr lang="en-US" altLang="ko-KR" dirty="0" err="1" smtClean="0"/>
              <a:t>checkDocument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    return None 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# Book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newBook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BooksDoc.createElement</a:t>
            </a:r>
            <a:r>
              <a:rPr lang="en-US" altLang="ko-KR" dirty="0" smtClean="0"/>
              <a:t>('book')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newBook.setAttribute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ISBN',bookdata</a:t>
            </a:r>
            <a:r>
              <a:rPr lang="en-US" altLang="ko-KR" dirty="0" smtClean="0"/>
              <a:t>['ISBN'])</a:t>
            </a:r>
          </a:p>
          <a:p>
            <a:r>
              <a:rPr lang="en-US" altLang="ko-KR" dirty="0" smtClean="0"/>
              <a:t>    # Title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titleEle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BooksDoc.createElement</a:t>
            </a:r>
            <a:r>
              <a:rPr lang="en-US" altLang="ko-KR" dirty="0" smtClean="0"/>
              <a:t>('title')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titleNode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BooksDoc.createTextNode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['title'])</a:t>
            </a:r>
          </a:p>
          <a:p>
            <a:r>
              <a:rPr lang="en-US" altLang="ko-KR" dirty="0" smtClean="0"/>
              <a:t>    #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Title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연결한다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titleEle.appendChild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titleNode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except Exception:</a:t>
            </a:r>
          </a:p>
          <a:p>
            <a:r>
              <a:rPr lang="en-US" altLang="ko-KR" dirty="0" smtClean="0"/>
              <a:t>        print("append child fail - please, check the parent element &amp; node!!!")</a:t>
            </a:r>
          </a:p>
          <a:p>
            <a:r>
              <a:rPr lang="en-US" altLang="ko-KR" dirty="0" smtClean="0"/>
              <a:t>        return None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Fast XML parsing using Expat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DOM</a:t>
            </a:r>
          </a:p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SAX</a:t>
            </a:r>
          </a:p>
          <a:p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ElementTree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XML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686800" cy="56388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xml.etree.ElementTree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엘리먼트를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조금 더 쉽게 다루기 위해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파이썬이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제공하는 기본 클래스이다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xml.etree.ElementTree.parse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(file[, parser])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파일에서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문서를 읽어서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xml.etree.ElementTree.fromstring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(text)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파싱한다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xml.etree.ElementTree.Element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(tag[, attrib][, **extra]) : tag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이름을 가진 엘리먼트를 생성한다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 형식으로 속성값을 지정할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xml.etree.ElementTree.SubElement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(parent, tag[,attrib[, **extra]]) : parent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자식 엘리먼트로 만든다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ElementTree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이용한 검색 기능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400" y="1225689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def </a:t>
            </a:r>
            <a:r>
              <a:rPr lang="en-US" altLang="ko-KR" dirty="0" err="1" smtClean="0"/>
              <a:t>SearchBookTitle</a:t>
            </a:r>
            <a:r>
              <a:rPr lang="en-US" altLang="ko-KR" dirty="0" smtClean="0"/>
              <a:t>(keyword):</a:t>
            </a:r>
          </a:p>
          <a:p>
            <a:r>
              <a:rPr lang="en-US" altLang="ko-KR" dirty="0" smtClean="0"/>
              <a:t>    global </a:t>
            </a:r>
            <a:r>
              <a:rPr lang="en-US" altLang="ko-KR" dirty="0" err="1" smtClean="0"/>
              <a:t>BooksDoc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retlist</a:t>
            </a:r>
            <a:r>
              <a:rPr lang="en-US" altLang="ko-KR" dirty="0" smtClean="0"/>
              <a:t> = []</a:t>
            </a:r>
          </a:p>
          <a:p>
            <a:r>
              <a:rPr lang="en-US" altLang="ko-KR" dirty="0" smtClean="0"/>
              <a:t>    if not </a:t>
            </a:r>
            <a:r>
              <a:rPr lang="en-US" altLang="ko-KR" dirty="0" err="1" smtClean="0"/>
              <a:t>checkDocument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    return None </a:t>
            </a:r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tree = </a:t>
            </a:r>
            <a:r>
              <a:rPr lang="en-US" altLang="ko-KR" dirty="0" err="1" smtClean="0"/>
              <a:t>ElementTree.fromstring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BooksDoc.toxml</a:t>
            </a:r>
            <a:r>
              <a:rPr lang="en-US" altLang="ko-KR" dirty="0" smtClean="0"/>
              <a:t>()))</a:t>
            </a:r>
          </a:p>
          <a:p>
            <a:r>
              <a:rPr lang="en-US" altLang="ko-KR" dirty="0" smtClean="0"/>
              <a:t>    except Exception:</a:t>
            </a:r>
          </a:p>
          <a:p>
            <a:r>
              <a:rPr lang="en-US" altLang="ko-KR" dirty="0" smtClean="0"/>
              <a:t>        print("Element Tree parsing Error : </a:t>
            </a:r>
            <a:r>
              <a:rPr lang="en-US" altLang="ko-KR" dirty="0" err="1" smtClean="0"/>
              <a:t>mayby</a:t>
            </a:r>
            <a:r>
              <a:rPr lang="en-US" altLang="ko-KR" dirty="0" smtClean="0"/>
              <a:t> the xml document is corrected.")</a:t>
            </a:r>
          </a:p>
          <a:p>
            <a:r>
              <a:rPr lang="en-US" altLang="ko-KR" dirty="0" smtClean="0"/>
              <a:t>        return None 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#Book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리스트를 가져 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bookElements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tree.getiterator</a:t>
            </a:r>
            <a:r>
              <a:rPr lang="en-US" altLang="ko-KR" dirty="0" smtClean="0"/>
              <a:t>("book")</a:t>
            </a:r>
          </a:p>
          <a:p>
            <a:r>
              <a:rPr lang="en-US" altLang="ko-KR" dirty="0" smtClean="0"/>
              <a:t>    for item in </a:t>
            </a:r>
            <a:r>
              <a:rPr lang="en-US" altLang="ko-KR" dirty="0" err="1" smtClean="0"/>
              <a:t>bookElements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strTitle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item.find</a:t>
            </a:r>
            <a:r>
              <a:rPr lang="en-US" altLang="ko-KR" dirty="0" smtClean="0"/>
              <a:t>("title")</a:t>
            </a:r>
          </a:p>
          <a:p>
            <a:r>
              <a:rPr lang="en-US" altLang="ko-KR" dirty="0" smtClean="0"/>
              <a:t>        if (</a:t>
            </a:r>
            <a:r>
              <a:rPr lang="en-US" altLang="ko-KR" dirty="0" err="1" smtClean="0"/>
              <a:t>strTitle.text.find</a:t>
            </a:r>
            <a:r>
              <a:rPr lang="en-US" altLang="ko-KR" dirty="0" smtClean="0"/>
              <a:t>(keyword) &gt;= 0):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retlist.append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item.attrib</a:t>
            </a:r>
            <a:r>
              <a:rPr lang="en-US" altLang="ko-KR" dirty="0" smtClean="0"/>
              <a:t>["ISBN"], </a:t>
            </a:r>
            <a:r>
              <a:rPr lang="en-US" altLang="ko-KR" dirty="0" err="1" smtClean="0"/>
              <a:t>strTitle.text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retlist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문서를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로 변환하기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HTML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의 한 종류이다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보통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문서를 다른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문서로 변환하는데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XSLT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사용한다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모듈에는 이런 기능이 없기 때문에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객체를 생성하고 부모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엘리먼트와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자식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엘리먼트를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생성해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객체에 추가한다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MakeHtmlDoc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함수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2">
              <a:buFont typeface="Wingdings" pitchFamily="2" charset="2"/>
              <a:buChar char="Ø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225689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def </a:t>
            </a:r>
            <a:r>
              <a:rPr lang="en-US" altLang="ko-KR" dirty="0" err="1" smtClean="0"/>
              <a:t>MakeHtmlDoc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BookList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from </a:t>
            </a:r>
            <a:r>
              <a:rPr lang="en-US" altLang="ko-KR" dirty="0" err="1" smtClean="0"/>
              <a:t>xml.dom.minidom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getDOMImplementation</a:t>
            </a:r>
            <a:endParaRPr lang="en-US" altLang="ko-KR" dirty="0" smtClean="0"/>
          </a:p>
          <a:p>
            <a:r>
              <a:rPr lang="en-US" altLang="ko-KR" dirty="0" smtClean="0"/>
              <a:t>    # DOM </a:t>
            </a:r>
            <a:r>
              <a:rPr lang="ko-KR" altLang="en-US" dirty="0" smtClean="0"/>
              <a:t>개체를 생성합니다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impl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getDOMImplementation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newdoc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impl.createDocument</a:t>
            </a:r>
            <a:r>
              <a:rPr lang="en-US" altLang="ko-KR" dirty="0" smtClean="0"/>
              <a:t>(None, "html", None)  # HTML </a:t>
            </a:r>
            <a:r>
              <a:rPr lang="ko-KR" altLang="en-US" dirty="0" smtClean="0"/>
              <a:t>최상위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생성합니다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top_element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newdoc.documentElement</a:t>
            </a:r>
            <a:endParaRPr lang="en-US" altLang="ko-KR" dirty="0" smtClean="0"/>
          </a:p>
          <a:p>
            <a:r>
              <a:rPr lang="en-US" altLang="ko-KR" dirty="0" smtClean="0"/>
              <a:t>    header = </a:t>
            </a:r>
            <a:r>
              <a:rPr lang="en-US" altLang="ko-KR" dirty="0" err="1" smtClean="0"/>
              <a:t>newdoc.createElement</a:t>
            </a:r>
            <a:r>
              <a:rPr lang="en-US" altLang="ko-KR" dirty="0" smtClean="0"/>
              <a:t>('header')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top_element.appendChild</a:t>
            </a:r>
            <a:r>
              <a:rPr lang="en-US" altLang="ko-KR" dirty="0" smtClean="0"/>
              <a:t>(header)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# Body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생성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body = </a:t>
            </a:r>
            <a:r>
              <a:rPr lang="en-US" altLang="ko-KR" dirty="0" err="1" smtClean="0"/>
              <a:t>newdoc.createElement</a:t>
            </a:r>
            <a:r>
              <a:rPr lang="en-US" altLang="ko-KR" dirty="0" smtClean="0"/>
              <a:t>('body')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</a:t>
            </a:r>
            <a:r>
              <a:rPr lang="en-US" altLang="ko-KR" dirty="0" err="1" smtClean="0"/>
              <a:t>bookitem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BookList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# Bold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생성합니다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b = </a:t>
            </a:r>
            <a:r>
              <a:rPr lang="en-US" altLang="ko-KR" dirty="0" err="1" smtClean="0"/>
              <a:t>newdoc.createElement</a:t>
            </a:r>
            <a:r>
              <a:rPr lang="en-US" altLang="ko-KR" dirty="0" smtClean="0"/>
              <a:t>('b')</a:t>
            </a:r>
          </a:p>
          <a:p>
            <a:r>
              <a:rPr lang="en-US" altLang="ko-KR" dirty="0" smtClean="0"/>
              <a:t>        #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ibsnText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newdoc.createTextNode</a:t>
            </a:r>
            <a:r>
              <a:rPr lang="en-US" altLang="ko-KR" dirty="0" smtClean="0"/>
              <a:t>("ISBN:" + </a:t>
            </a:r>
            <a:r>
              <a:rPr lang="en-US" altLang="ko-KR" dirty="0" err="1" smtClean="0"/>
              <a:t>bookitem</a:t>
            </a:r>
            <a:r>
              <a:rPr lang="en-US" altLang="ko-KR" dirty="0" smtClean="0"/>
              <a:t>[0])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b.appendChild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ibsnText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458200" cy="55626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XML(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eXtensible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Markup Language)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는 데이터를 기술하고 저장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교환할 경우 사용하는 다목적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언어이다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파이썬에는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처리를 위해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DOM(Document Object Model), SAX(Simple API for XML)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등을 지원한다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툴이 들어 있는 이름공간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6800" y="4343400"/>
          <a:ext cx="685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7625"/>
                <a:gridCol w="30003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패키지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이름공간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Fast</a:t>
                      </a:r>
                      <a:r>
                        <a:rPr lang="en-US" altLang="ko-KR" baseline="0" dirty="0" smtClean="0"/>
                        <a:t> XML parsing using Expat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xml.parsers.expat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xml.dom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xml.sax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The </a:t>
                      </a:r>
                      <a:r>
                        <a:rPr lang="en-US" altLang="ko-KR" dirty="0" err="1" smtClean="0"/>
                        <a:t>ElementTree</a:t>
                      </a:r>
                      <a:r>
                        <a:rPr lang="en-US" altLang="ko-KR" dirty="0" smtClean="0"/>
                        <a:t> XML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xml.etree.ElementTree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5344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Fast XML parsing using Expat 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빠른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파싱이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장점이다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DOM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방식보다 시간은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1/6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정도만 소요되고 메모리도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1/5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정도만 소요됨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xmlparser.Parse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(data[,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isfinal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]) : data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xmlparser.ParseFile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(file)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파일의 데이터를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xml.parsers.expart.ErrorString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errno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errno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해당하는 에러문을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xmlparser.buffer_text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True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설정하면 문자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엘리먼트를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처리할 때 버퍼를 사용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xmlparser.ErrorCode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에러가 발생했을 때 에러 넘버가 저장 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err="1" smtClean="0">
                <a:latin typeface="맑은 고딕" pitchFamily="50" charset="-127"/>
                <a:ea typeface="맑은 고딕" pitchFamily="50" charset="-127"/>
              </a:rPr>
              <a:t>xmlparser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가 실행되면서 파싱의 시작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엘리먼트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혹은 문자 데이터 발견 등의 이벤트가 발생되면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핸들러에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등록된 함수가 호출된다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xmlparser.XmlDeclHandler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(version, encoding, standalone) : &lt;?xml version=“1.0”?&gt;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선언문이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될 때 호출 됨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xmlparser.ElementDeclHandler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(name, model) 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도중 처음 사용되는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엘리먼트를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발견하면 호출된다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xmlparser.StartElementHandler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(name, attributes)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엘리먼트의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시작 부분에서 호출된다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xmlparser.EndElementHandler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(name)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엘리먼트의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끝 부분에서 호출된다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DOM API : XML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문서의 모든 객체를 메모리에 저장하고 처리하는 방법이다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DOM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은 최근에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관리를 위해 가장 많이 쓰는 방법이고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SAX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는 한번에 한 데이터만 가져올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2000" y="2819400"/>
          <a:ext cx="7467600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315"/>
                <a:gridCol w="49472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객체 이름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DOMImplementation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DOM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을 만드는 기본적인 인터페이스가 들어 있는 객체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Node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도큐먼트 상에 존재하는 대부분의 객체의 부모 객체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NodeList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노드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리스트 객체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Document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도큐먼트 전체를 나타내는 객체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Element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노드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엘리먼트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인터페이스 객체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Attr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엘리먼트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안의 속성값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노드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객체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도큐먼트에서 문자 정보를 포함하고 있는 객체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458200" cy="54864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SAX(Simple API for XML) : 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문서를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할 때 구성요소를 발견할 때 마다 이벤트를 발생시켜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문서를 처리하는 방법이다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SAX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과는 다르게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ReadOnly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Forward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로만 진행된다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SAX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문서를 처리하는 방식을 이벤트 기반의 문서 처리라고 하며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보통은 매우 큰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문서를 처리할 때 많이 사용한다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xml.sax.make_parser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parser_list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]) : SAX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XMLReader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생성하고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xml.sax.parse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filename_or_stream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, handler[,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error_handler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파일이나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스트림으로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입력 받은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문서를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xml.sax.parseString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(string, handler[,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error_handler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]) : parse()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비슷하다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5"/>
            <a:ext cx="8304212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SAX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응용 프로그램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크게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파트로 구성되는데 리더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(Reader),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(Handler)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문서이다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xml.sax.handler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에는 컨텐츠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DTD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핸들러가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200" dirty="0" err="1" smtClean="0">
                <a:latin typeface="맑은 고딕" pitchFamily="50" charset="-127"/>
                <a:ea typeface="맑은 고딕" pitchFamily="50" charset="-127"/>
              </a:rPr>
              <a:t>xml.sax.handler.ContentHandler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: SAX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중에서 가장 많이 사용되는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이다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200" dirty="0" err="1" smtClean="0">
                <a:latin typeface="맑은 고딕" pitchFamily="50" charset="-127"/>
                <a:ea typeface="맑은 고딕" pitchFamily="50" charset="-127"/>
              </a:rPr>
              <a:t>xml.sax.handler.DTDHandler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: DTD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이벤트를 위한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이다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3">
              <a:buFont typeface="Wingdings" pitchFamily="2" charset="2"/>
              <a:buChar char="Ø"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200" dirty="0" err="1" smtClean="0">
                <a:latin typeface="맑은 고딕" pitchFamily="50" charset="-127"/>
                <a:ea typeface="맑은 고딕" pitchFamily="50" charset="-127"/>
              </a:rPr>
              <a:t>xml.sax.handler.ErrorHandler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에러 혹은 경고가 발생했을 때 호출된다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Ø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리더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Font typeface="Wingdings" pitchFamily="2" charset="2"/>
              <a:buChar char="Ø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sz="2200" dirty="0" err="1" smtClean="0">
                <a:latin typeface="맑은 고딕" pitchFamily="50" charset="-127"/>
                <a:ea typeface="맑은 고딕" pitchFamily="50" charset="-127"/>
              </a:rPr>
              <a:t>xml.sax.xmlreader.XMLReader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: SAX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파서의 기본 클래스이다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	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 class </a:t>
            </a:r>
            <a:r>
              <a:rPr lang="en-US" sz="2200" dirty="0" err="1" smtClean="0">
                <a:latin typeface="맑은 고딕" pitchFamily="50" charset="-127"/>
                <a:ea typeface="맑은 고딕" pitchFamily="50" charset="-127"/>
              </a:rPr>
              <a:t>xml.sax.xmlreader.Locator</a:t>
            </a: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도큐먼트 내부의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로케이터와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SAX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이벤트와의 연결을 위한 클래스이다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 class </a:t>
            </a:r>
            <a:r>
              <a:rPr lang="en-US" sz="2200" dirty="0" err="1" smtClean="0">
                <a:latin typeface="맑은 고딕" pitchFamily="50" charset="-127"/>
                <a:ea typeface="맑은 고딕" pitchFamily="50" charset="-127"/>
              </a:rPr>
              <a:t>xml.sax.xmlreader.InputSource</a:t>
            </a: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sz="2200" dirty="0" err="1" smtClean="0">
                <a:latin typeface="맑은 고딕" pitchFamily="50" charset="-127"/>
                <a:ea typeface="맑은 고딕" pitchFamily="50" charset="-127"/>
              </a:rPr>
              <a:t>systemId</a:t>
            </a:r>
            <a:r>
              <a:rPr lang="en-US" sz="2200" dirty="0" smtClean="0">
                <a:latin typeface="맑은 고딕" pitchFamily="50" charset="-127"/>
                <a:ea typeface="맑은 고딕" pitchFamily="50" charset="-127"/>
              </a:rPr>
              <a:t>]) : XML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인코딩을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파서에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알려 주거나 바이트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혹은 캐릭터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가져오거나 설정할 수 있다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4119</TotalTime>
  <Words>1738</Words>
  <Application>Microsoft Office PowerPoint</Application>
  <PresentationFormat>화면 슬라이드 쇼(4:3)</PresentationFormat>
  <Paragraphs>342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굴림</vt:lpstr>
      <vt:lpstr>Arial</vt:lpstr>
      <vt:lpstr>맑은 고딕</vt:lpstr>
      <vt:lpstr>Segoe UI</vt:lpstr>
      <vt:lpstr>Wingdings</vt:lpstr>
      <vt:lpstr>Verdana</vt:lpstr>
      <vt:lpstr>Calibri</vt:lpstr>
      <vt:lpstr>Times New Roman</vt:lpstr>
      <vt:lpstr>Segoe UI Light</vt:lpstr>
      <vt:lpstr>Segoe Light</vt:lpstr>
      <vt:lpstr>Presentation1</vt:lpstr>
      <vt:lpstr>16장 </vt:lpstr>
      <vt:lpstr>Module Overview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  <vt:lpstr>Lesson 1: XML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280</cp:revision>
  <dcterms:created xsi:type="dcterms:W3CDTF">2013-03-04T09:54:30Z</dcterms:created>
  <dcterms:modified xsi:type="dcterms:W3CDTF">2014-11-16T23:52:18Z</dcterms:modified>
</cp:coreProperties>
</file>