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72" r:id="rId11"/>
    <p:sldId id="264" r:id="rId12"/>
    <p:sldId id="265" r:id="rId13"/>
    <p:sldId id="266" r:id="rId14"/>
    <p:sldId id="267" r:id="rId15"/>
    <p:sldId id="273" r:id="rId16"/>
    <p:sldId id="268" r:id="rId17"/>
    <p:sldId id="274" r:id="rId18"/>
    <p:sldId id="275" r:id="rId19"/>
    <p:sldId id="269" r:id="rId20"/>
    <p:sldId id="270" r:id="rId21"/>
    <p:sldId id="276" r:id="rId22"/>
    <p:sldId id="277" r:id="rId23"/>
    <p:sldId id="278" r:id="rId24"/>
  </p:sldIdLst>
  <p:sldSz cx="9144000" cy="6858000" type="screen4x3"/>
  <p:notesSz cx="6858000" cy="9144000"/>
  <p:embeddedFontLst>
    <p:embeddedFont>
      <p:font typeface="Segoe Light" charset="0"/>
      <p:regular r:id="rId26"/>
      <p:italic r:id="rId27"/>
    </p:embeddedFont>
    <p:embeddedFont>
      <p:font typeface="Segoe UI" pitchFamily="34" charset="0"/>
      <p:regular r:id="rId28"/>
      <p:bold r:id="rId29"/>
      <p:italic r:id="rId30"/>
      <p:boldItalic r:id="rId31"/>
    </p:embeddedFont>
    <p:embeddedFont>
      <p:font typeface="맑은 고딕" pitchFamily="50" charset="-127"/>
      <p:regular r:id="rId32"/>
      <p:bold r:id="rId33"/>
    </p:embeddedFont>
    <p:embeddedFont>
      <p:font typeface="Verdana" pitchFamily="34" charset="0"/>
      <p:regular r:id="rId34"/>
      <p:bold r:id="rId35"/>
      <p:italic r:id="rId36"/>
      <p:boldItalic r:id="rId37"/>
    </p:embeddedFont>
    <p:embeddedFont>
      <p:font typeface="Calibri" pitchFamily="34" charset="0"/>
      <p:regular r:id="rId38"/>
      <p:bold r:id="rId39"/>
      <p:italic r:id="rId40"/>
      <p:boldItalic r:id="rId41"/>
    </p:embeddedFont>
    <p:embeddedFont>
      <p:font typeface="Segoe UI Light" pitchFamily="34" charset="0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6" autoAdjust="0"/>
  </p:normalViewPr>
  <p:slideViewPr>
    <p:cSldViewPr>
      <p:cViewPr varScale="1">
        <p:scale>
          <a:sx n="100" d="100"/>
          <a:sy n="100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13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파이썬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기본 과정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1</a:t>
            </a:r>
            <a:r>
              <a:rPr lang="ko-KR" altLang="en-US" dirty="0" smtClean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altLang="ko-KR" sz="2600" dirty="0" smtClean="0"/>
              <a:t>3</a:t>
            </a:r>
            <a:r>
              <a:rPr lang="ko-KR" altLang="en-US" sz="2600" dirty="0" smtClean="0"/>
              <a:t>장 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함수</a:t>
            </a:r>
            <a:r>
              <a:rPr lang="en-US" dirty="0" smtClean="0"/>
              <a:t>
</a:t>
            </a:r>
            <a:endParaRPr lang="en-US" dirty="0"/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590800"/>
            <a:ext cx="4122013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함수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8159" y="762000"/>
            <a:ext cx="8925841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정수형 변수는 변경 불가능한 변수이지만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변경 가능한 변수는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내부 동작 방식이 약간 다르다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def change(x):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x[0] = 'H'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wordlist = ['J', 'A', 'M']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리스트는 변경이 가능하다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change(wordlist)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wordlist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['H', 'A', 'M']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변경 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.!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def change(x):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x = x[:]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x[0] = 'H'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return None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wordlist = ['J', 'A', 'M']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change(wordlist)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wordlist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['J', 'A', 'M']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복사해서 사용하면 변경 안됨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!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함수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스코핑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이름공간은 프로그램에서 쓰이는 이름이 저장되는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공간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이름을 검색하는 규칙은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LGB(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지역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-Local,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전역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-Global, </a:t>
            </a:r>
          </a:p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내장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-Built-in)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이라고 하며 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LGB 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순서로 이름을 검색한다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.  </a:t>
            </a:r>
          </a:p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설명선 2 5"/>
          <p:cNvSpPr/>
          <p:nvPr/>
        </p:nvSpPr>
        <p:spPr bwMode="auto">
          <a:xfrm>
            <a:off x="4800600" y="3124200"/>
            <a:ext cx="2971800" cy="1371600"/>
          </a:xfrm>
          <a:prstGeom prst="borderCallout2">
            <a:avLst>
              <a:gd name="adj1" fmla="val 49338"/>
              <a:gd name="adj2" fmla="val -2179"/>
              <a:gd name="adj3" fmla="val 39142"/>
              <a:gd name="adj4" fmla="val -18477"/>
              <a:gd name="adj5" fmla="val 32324"/>
              <a:gd name="adj6" fmla="val -4268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함수 내부에 해당 이름이 없기에 전역 영역에서 찾아서 사용</a:t>
            </a: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설명선 2 6"/>
          <p:cNvSpPr/>
          <p:nvPr/>
        </p:nvSpPr>
        <p:spPr bwMode="auto">
          <a:xfrm>
            <a:off x="4800600" y="5181600"/>
            <a:ext cx="2971800" cy="1371600"/>
          </a:xfrm>
          <a:prstGeom prst="borderCallout2">
            <a:avLst>
              <a:gd name="adj1" fmla="val 49338"/>
              <a:gd name="adj2" fmla="val -2179"/>
              <a:gd name="adj3" fmla="val 39142"/>
              <a:gd name="adj4" fmla="val -18477"/>
              <a:gd name="adj5" fmla="val 10363"/>
              <a:gd name="adj6" fmla="val -4268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tx1"/>
                </a:solidFill>
                <a:latin typeface="Verdana" pitchFamily="34" charset="0"/>
              </a:rPr>
              <a:t>함수 내부에 </a:t>
            </a:r>
            <a:r>
              <a:rPr lang="en-US" altLang="ko-KR" b="1" dirty="0" smtClean="0">
                <a:solidFill>
                  <a:schemeClr val="tx1"/>
                </a:solidFill>
                <a:latin typeface="Verdana" pitchFamily="34" charset="0"/>
              </a:rPr>
              <a:t>x</a:t>
            </a:r>
            <a:r>
              <a:rPr lang="ko-KR" altLang="en-US" b="1" dirty="0" smtClean="0">
                <a:solidFill>
                  <a:schemeClr val="tx1"/>
                </a:solidFill>
                <a:latin typeface="Verdana" pitchFamily="34" charset="0"/>
              </a:rPr>
              <a:t>라는 이름이 등록됨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90600" y="26670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&gt;&gt;&gt; x = 1</a:t>
            </a:r>
          </a:p>
          <a:p>
            <a:r>
              <a:rPr lang="en-US" altLang="ko-KR" dirty="0" smtClean="0"/>
              <a:t>&gt;&gt;&gt; def 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(a):</a:t>
            </a:r>
          </a:p>
          <a:p>
            <a:r>
              <a:rPr lang="en-US" altLang="ko-KR" dirty="0" smtClean="0"/>
              <a:t>	return a + x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(1)</a:t>
            </a:r>
          </a:p>
          <a:p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&gt;&gt;&gt; def func2(a):</a:t>
            </a:r>
          </a:p>
          <a:p>
            <a:r>
              <a:rPr lang="en-US" altLang="ko-KR" dirty="0" smtClean="0"/>
              <a:t>	x = 2</a:t>
            </a:r>
          </a:p>
          <a:p>
            <a:r>
              <a:rPr lang="en-US" altLang="ko-KR" dirty="0" smtClean="0"/>
              <a:t>	return a + x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&gt;&gt;&gt; func2(1)</a:t>
            </a:r>
          </a:p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함수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90600"/>
            <a:ext cx="7935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지역 영역에서 전역 영역의 변수를 사용하고 싶을 때는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아래와 같이 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설명선 2 5"/>
          <p:cNvSpPr/>
          <p:nvPr/>
        </p:nvSpPr>
        <p:spPr bwMode="auto">
          <a:xfrm>
            <a:off x="4648200" y="2514600"/>
            <a:ext cx="3124200" cy="1219200"/>
          </a:xfrm>
          <a:prstGeom prst="borderCallout2">
            <a:avLst>
              <a:gd name="adj1" fmla="val 43333"/>
              <a:gd name="adj2" fmla="val -2451"/>
              <a:gd name="adj3" fmla="val 25773"/>
              <a:gd name="adj4" fmla="val -49608"/>
              <a:gd name="adj5" fmla="val 9721"/>
              <a:gd name="adj6" fmla="val -6898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변수에 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global 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키워드를 지정해 전역 영역에 존재하는 변수의 값을 변경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400" y="19050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&gt;&gt;&gt; g = 1</a:t>
            </a:r>
          </a:p>
          <a:p>
            <a:r>
              <a:rPr lang="en-US" altLang="ko-KR" dirty="0" smtClean="0"/>
              <a:t>&gt;&gt;&gt; def </a:t>
            </a:r>
            <a:r>
              <a:rPr lang="en-US" altLang="ko-KR" dirty="0" err="1" smtClean="0"/>
              <a:t>testScope</a:t>
            </a:r>
            <a:r>
              <a:rPr lang="en-US" altLang="ko-KR" dirty="0" smtClean="0"/>
              <a:t>(a):</a:t>
            </a:r>
          </a:p>
          <a:p>
            <a:r>
              <a:rPr lang="en-US" altLang="ko-KR" dirty="0" smtClean="0"/>
              <a:t>	global g</a:t>
            </a:r>
          </a:p>
          <a:p>
            <a:r>
              <a:rPr lang="en-US" altLang="ko-KR" dirty="0" smtClean="0"/>
              <a:t>	g = 2</a:t>
            </a:r>
          </a:p>
          <a:p>
            <a:r>
              <a:rPr lang="en-US" altLang="ko-KR" dirty="0" smtClean="0"/>
              <a:t>	return g + a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testScope</a:t>
            </a:r>
            <a:r>
              <a:rPr lang="en-US" altLang="ko-KR" dirty="0" smtClean="0"/>
              <a:t>(1)</a:t>
            </a:r>
          </a:p>
          <a:p>
            <a:r>
              <a:rPr lang="en-US" altLang="ko-KR" dirty="0" smtClean="0"/>
              <a:t>3</a:t>
            </a:r>
          </a:p>
          <a:p>
            <a:r>
              <a:rPr lang="en-US" altLang="ko-KR" dirty="0" smtClean="0"/>
              <a:t>&gt;&gt;&gt; g</a:t>
            </a:r>
          </a:p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762000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함수의 인자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기본값을 전달하는 경우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키워드 인자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인자 이름으로 값을 전달하는 경우에는 순서를 맞추지 않아도 인자 이름을 지정해서 전달할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1371600"/>
            <a:ext cx="7239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def Times(a=10, b=20):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return a*b</a:t>
            </a: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Times()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전부 기본값을 사용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Times(5)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a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에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를 전달하고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b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는 기본 값을 사용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95400" y="4549676"/>
            <a:ext cx="7696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def </a:t>
            </a:r>
            <a:r>
              <a:rPr lang="en-US" altLang="ko-KR" dirty="0" err="1" smtClean="0"/>
              <a:t>connectURI</a:t>
            </a:r>
            <a:r>
              <a:rPr lang="en-US" altLang="ko-KR" dirty="0" smtClean="0"/>
              <a:t>(server, port):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"http://" + server + ":" + port</a:t>
            </a:r>
          </a:p>
          <a:p>
            <a:r>
              <a:rPr lang="en-US" altLang="ko-KR" dirty="0" smtClean="0"/>
              <a:t>	return </a:t>
            </a:r>
            <a:r>
              <a:rPr lang="en-US" altLang="ko-KR" dirty="0" err="1" smtClean="0"/>
              <a:t>str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connectURI</a:t>
            </a:r>
            <a:r>
              <a:rPr lang="en-US" altLang="ko-KR" dirty="0" smtClean="0"/>
              <a:t>("test.com", "8080")</a:t>
            </a:r>
          </a:p>
          <a:p>
            <a:r>
              <a:rPr lang="en-US" altLang="ko-KR" dirty="0" smtClean="0"/>
              <a:t>'http://test.com:8080'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connectURI</a:t>
            </a:r>
            <a:r>
              <a:rPr lang="en-US" altLang="ko-KR" dirty="0" smtClean="0"/>
              <a:t>(port="8080", server="test.com")</a:t>
            </a:r>
          </a:p>
          <a:p>
            <a:r>
              <a:rPr lang="en-US" altLang="ko-KR" dirty="0" smtClean="0"/>
              <a:t>'http://test.com:8080'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함수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00" y="762000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가변 인자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*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를 함수 인자 앞에 붙이면 정해지지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않은 수의 인자를 받겠다는 의미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4800" y="1533465"/>
            <a:ext cx="8077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def test(*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args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print(type(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args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test(1, 2)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&lt;type '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tuple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'&gt;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튜플형태로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처리된 것을 볼 수 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def union2(*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ar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res = []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for item in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ar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for x in item: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	if not x in res: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		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res.append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(x)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return res</a:t>
            </a: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union2("HAM", "EGG", "SPAM")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['H', 'A', 'M', 'E', 'G', 'S', 'P']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union2("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gir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", "generation", "gee")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['g', '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'r', 'e', 'n', 'a', 't', 'o']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함수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00" y="762000"/>
            <a:ext cx="8534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정의되지 않은 인자 처리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**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를 붙이면 정의되지 않은 인자를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사전 형식으로 받을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def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userURIBuilder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(server, port, **user):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= "http://" + server + ":" + port + "/?"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for key in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user.keys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+= key + "=" + user[key] + "&amp;"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return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str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userURIBuilder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("test.com", "8080", id='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userid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passwd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='1234')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'http://test.com:8080/?passwd=1234&amp;id=userid&amp;'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userURIBuilder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("test.com", "8080", id='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userid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passwd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='1234', name='mike', age='20')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'http://test.com:8080/?passwd=1234&amp;age=20&amp;id=userid&amp;name=mike&amp;'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함수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람다 함수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파이썬에서는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이름이 없고 함수 객체만 존재하는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익명 함수를 만들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간단한 함수라면 람다를 사용하는 것이 편리할 때가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lambda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인자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&lt;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구문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g = lambda x, y : x * y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g(2,3)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6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(lambda x: x * x)(3)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9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globals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{'__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builtins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__': &lt;module '__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builtin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__' (built-in)&gt;, '__name__': '__main__', '__doc__': None, 'g': &lt;function &lt;lambda&gt; at 0x021DA7B0&gt;, '__package__': None}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함수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재귀 호출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재귀적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(recursive)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함수 호출은 함수 내부에서 자기 자신을 호출하는 것을 뜻한다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def factorial(x):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if x == 1: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	return 1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return x * factorial(x - 1)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factorial(10)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3628800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함수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610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pass: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아무일도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하지 않는 코드를 작성할 때 사용한다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아무것도 하지 않는 함수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클래스를 만들 때 사용한다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while True: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pass  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빠져나가려면 키보드에서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“ctrl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+ c”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를 누른다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KeyboardInterrupt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class temp: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pass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함수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__doc__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속성과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help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도움말을 보거나 추가할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8600" y="1447800"/>
            <a:ext cx="8686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help(print)</a:t>
            </a:r>
          </a:p>
          <a:p>
            <a:r>
              <a:rPr lang="en-US" altLang="ko-KR" dirty="0" smtClean="0"/>
              <a:t>Help on built-in function print in module </a:t>
            </a:r>
            <a:r>
              <a:rPr lang="en-US" altLang="ko-KR" dirty="0" err="1" smtClean="0"/>
              <a:t>builtins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print(...)</a:t>
            </a:r>
          </a:p>
          <a:p>
            <a:r>
              <a:rPr lang="en-US" altLang="ko-KR" dirty="0" smtClean="0"/>
              <a:t>    print(value, ..., sep=' ', end='\n', file=</a:t>
            </a:r>
            <a:r>
              <a:rPr lang="en-US" altLang="ko-KR" dirty="0" err="1" smtClean="0"/>
              <a:t>sys.stdout</a:t>
            </a:r>
            <a:r>
              <a:rPr lang="en-US" altLang="ko-KR" dirty="0" smtClean="0"/>
              <a:t>, flush=False)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Prints the values to a stream, or to </a:t>
            </a:r>
            <a:r>
              <a:rPr lang="en-US" altLang="ko-KR" dirty="0" err="1" smtClean="0"/>
              <a:t>sys.stdout</a:t>
            </a:r>
            <a:r>
              <a:rPr lang="en-US" altLang="ko-KR" dirty="0" smtClean="0"/>
              <a:t> by default.</a:t>
            </a:r>
          </a:p>
          <a:p>
            <a:r>
              <a:rPr lang="en-US" altLang="ko-KR" dirty="0" smtClean="0"/>
              <a:t>    Optional keyword arguments:</a:t>
            </a:r>
          </a:p>
          <a:p>
            <a:r>
              <a:rPr lang="en-US" altLang="ko-KR" dirty="0" smtClean="0"/>
              <a:t>    file:  a file-like object (stream); defaults to the current </a:t>
            </a:r>
            <a:r>
              <a:rPr lang="en-US" altLang="ko-KR" dirty="0" err="1" smtClean="0"/>
              <a:t>sys.stdout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sep:   string inserted between values, default a space.</a:t>
            </a:r>
          </a:p>
          <a:p>
            <a:r>
              <a:rPr lang="en-US" altLang="ko-KR" dirty="0" smtClean="0"/>
              <a:t>    end:   string appended after the last value, default a newline.</a:t>
            </a:r>
          </a:p>
          <a:p>
            <a:r>
              <a:rPr lang="en-US" altLang="ko-KR" dirty="0" smtClean="0"/>
              <a:t>    flush: whether to forcibly flush the stream.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Overview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함수 정의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
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함수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함수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856357"/>
            <a:ext cx="8610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이터레이터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리스트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튜플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문자열처럼 순회 가능한 객체에는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이터레이터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라는 특별한 객체가 포함되어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for element in [1, 2, 3]: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print(element)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for element in (1, 2, 3):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print(element)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for key in {'one':1, 'two':2}: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print(key)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for char in "123":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print(char)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s =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abc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it =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iter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(s)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it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iterator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object at 0x021DC850&gt;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next(it)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'a’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함수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856357"/>
            <a:ext cx="8610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제너레이터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이터레이터를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만드는 간단하고 강력한 도구이다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함수는 실행이 끝나면 결과값을 넘겨주고 함수 객체는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스택에서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사라집니다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def reverse(data):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for index in range(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len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(data) - 1, -1, -1):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	yield data[index]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	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for char in reverse('gold'):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print(char)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d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l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o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함수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119156" cy="5867400"/>
          </a:xfrm>
        </p:spPr>
        <p:txBody>
          <a:bodyPr/>
          <a:lstStyle/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def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abc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data = "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abc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for char in data: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	return char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열거가 안되고 바로 종료됨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! </a:t>
            </a:r>
            <a:endParaRPr lang="en-US" altLang="ko-KR" sz="2400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it =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iter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abc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next(it)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'a'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next(it)</a:t>
            </a:r>
          </a:p>
          <a:p>
            <a:pPr>
              <a:buNone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Traceback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(most recent call last):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File "&lt;pyshell#69&gt;", line 1, in &lt;module&gt;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next(it)</a:t>
            </a:r>
          </a:p>
          <a:p>
            <a:pPr>
              <a:buNone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StopIteration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함수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856357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def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abc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data = "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abc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for char in data: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	yield char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이렇게 수정해야 열거가 된다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! </a:t>
            </a:r>
            <a:endParaRPr lang="en-US" altLang="ko-KR" sz="2400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	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abc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&lt;function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abc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at 0x021DD5B0&gt;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abc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&lt;generator object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abc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at 0x021D0C10&gt;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it =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iter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abc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next(it)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'a'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next(it)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'b'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함수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함수의 정의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eturn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인자 전달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스코핑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함수 인자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람다 함수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재귀적 함수 호출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함수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함수는 우리가 직접 만들 수 있고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이미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파이썬에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내장되어 있는 것도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함수 선언은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def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로 시작해서 콜론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:)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으로 끝내고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함수의 시작과 끝은 코드의 들여쓰기로 구분한다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시작과 끝을 명시하지 않는다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 선언을 헤더 파일에 미리 선언하거나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인터페이스와 구현으로 나누지 않고 필요할 때 바로 선언하고 사용할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함수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함수의 정의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함수도 객체처럼 메모리상에 생성된다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def &lt;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함수명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&gt;(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인자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인자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2, …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인자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N):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&lt;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구문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return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반환값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간단한 예제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def Times(a, b):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return a*b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Times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&lt;function Times at 0x0210AB30&gt;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Times(10, 10)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함수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990600" y="3657600"/>
            <a:ext cx="2133600" cy="11430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Times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495800" y="4953000"/>
            <a:ext cx="2667000" cy="11430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Function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Object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&lt;0x0210AB30&gt;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 bwMode="auto">
          <a:xfrm>
            <a:off x="3124200" y="4229100"/>
            <a:ext cx="1371600" cy="1295400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AFAFAF"/>
            </a:outerShdw>
          </a:effectLst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4114800" y="3505200"/>
            <a:ext cx="533400" cy="457200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AFAFAF"/>
            </a:outerShdw>
          </a:effectLst>
        </p:spPr>
      </p:cxnSp>
      <p:cxnSp>
        <p:nvCxnSpPr>
          <p:cNvPr id="12" name="직선 화살표 연결선 11"/>
          <p:cNvCxnSpPr>
            <a:stCxn id="4" idx="3"/>
          </p:cNvCxnSpPr>
          <p:nvPr/>
        </p:nvCxnSpPr>
        <p:spPr bwMode="auto">
          <a:xfrm>
            <a:off x="3124200" y="4229100"/>
            <a:ext cx="1447800" cy="876300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AFAFAF"/>
            </a:outerShdw>
          </a:effectLst>
        </p:spPr>
      </p:cxnSp>
      <p:cxnSp>
        <p:nvCxnSpPr>
          <p:cNvPr id="15" name="직선 화살표 연결선 14"/>
          <p:cNvCxnSpPr/>
          <p:nvPr/>
        </p:nvCxnSpPr>
        <p:spPr bwMode="auto">
          <a:xfrm rot="16200000" flipH="1">
            <a:off x="3105150" y="4210050"/>
            <a:ext cx="1409700" cy="1371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57200" y="106680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def Times(a, b):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return a*b</a:t>
            </a: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Times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&lt;function Times at 0x0210AB30&gt;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Times(10, 10)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함수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1295400" y="3657600"/>
            <a:ext cx="2133600" cy="11430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Times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029200" y="4267200"/>
            <a:ext cx="2667000" cy="11430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Function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Object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&lt;0x021098A0&gt;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6" name="직선 화살표 연결선 5"/>
          <p:cNvCxnSpPr>
            <a:stCxn id="4" idx="3"/>
            <a:endCxn id="5" idx="1"/>
          </p:cNvCxnSpPr>
          <p:nvPr/>
        </p:nvCxnSpPr>
        <p:spPr bwMode="auto">
          <a:xfrm>
            <a:off x="3429000" y="4229100"/>
            <a:ext cx="1600200" cy="609600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AFAFAF"/>
            </a:outerShdw>
          </a:effectLst>
        </p:spPr>
      </p:cxnSp>
      <p:cxnSp>
        <p:nvCxnSpPr>
          <p:cNvPr id="7" name="직선 화살표 연결선 6"/>
          <p:cNvCxnSpPr/>
          <p:nvPr/>
        </p:nvCxnSpPr>
        <p:spPr bwMode="auto">
          <a:xfrm>
            <a:off x="4267200" y="4267200"/>
            <a:ext cx="533400" cy="457200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AFAFAF"/>
            </a:outerShdw>
          </a:effectLst>
        </p:spPr>
      </p:cxnSp>
      <p:cxnSp>
        <p:nvCxnSpPr>
          <p:cNvPr id="8" name="직선 화살표 연결선 7"/>
          <p:cNvCxnSpPr>
            <a:stCxn id="4" idx="3"/>
          </p:cNvCxnSpPr>
          <p:nvPr/>
        </p:nvCxnSpPr>
        <p:spPr bwMode="auto">
          <a:xfrm>
            <a:off x="3429000" y="4229100"/>
            <a:ext cx="1447800" cy="876300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AFAFAF"/>
            </a:outerShdw>
          </a:effectLst>
        </p:spPr>
      </p:cxnSp>
      <p:cxnSp>
        <p:nvCxnSpPr>
          <p:cNvPr id="9" name="직선 화살표 연결선 8"/>
          <p:cNvCxnSpPr>
            <a:stCxn id="4" idx="3"/>
            <a:endCxn id="5" idx="1"/>
          </p:cNvCxnSpPr>
          <p:nvPr/>
        </p:nvCxnSpPr>
        <p:spPr bwMode="auto">
          <a:xfrm>
            <a:off x="3429000" y="4229100"/>
            <a:ext cx="1600200" cy="609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 bwMode="auto">
          <a:xfrm>
            <a:off x="1295400" y="5029200"/>
            <a:ext cx="2133600" cy="11430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err="1" smtClean="0">
                <a:latin typeface="Verdana" pitchFamily="34" charset="0"/>
              </a:rPr>
              <a:t>myTimes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6" name="직선 화살표 연결선 15"/>
          <p:cNvCxnSpPr>
            <a:stCxn id="12" idx="3"/>
            <a:endCxn id="5" idx="1"/>
          </p:cNvCxnSpPr>
          <p:nvPr/>
        </p:nvCxnSpPr>
        <p:spPr bwMode="auto">
          <a:xfrm flipV="1">
            <a:off x="3429000" y="4838700"/>
            <a:ext cx="1600200" cy="762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57200" y="914400"/>
            <a:ext cx="822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globals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{'a': [38, 2, 3], '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isRight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': False, 'c': ('banana', 'yellow'), 'b': [1, 2, 3], 'd': {'a': 1, 'c': 5, 'b': 3}, '__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builtins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__': &lt;module '__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builtin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__' (built-in)&gt;, 'k': 'banana', '__package__': None, 'color': {}, 'colors': ['white', 'red', 'red', 'r', 'green', 'gray', 'blue'], 't': (1, 2, 3), 'v': 'yellow', '__name__': '__main__', 'copy': &lt;module 'copy' from 'C:\Python27\lib\copy.pyc'&gt;, '__doc__': None, 'Times': &lt;function Times at 0x0210AB30&gt;}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myTimes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= 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함수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return: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함수에서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return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은 함수를 종료하고 해당 함수를 호출한 곳으로 되돌아가게 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/>
          </a:p>
        </p:txBody>
      </p:sp>
      <p:sp>
        <p:nvSpPr>
          <p:cNvPr id="7" name="설명선 2 6"/>
          <p:cNvSpPr/>
          <p:nvPr/>
        </p:nvSpPr>
        <p:spPr bwMode="auto">
          <a:xfrm>
            <a:off x="4876800" y="2514600"/>
            <a:ext cx="1752600" cy="838200"/>
          </a:xfrm>
          <a:prstGeom prst="borderCallout2">
            <a:avLst>
              <a:gd name="adj1" fmla="val 18750"/>
              <a:gd name="adj2" fmla="val 260"/>
              <a:gd name="adj3" fmla="val 18750"/>
              <a:gd name="adj4" fmla="val -16667"/>
              <a:gd name="adj5" fmla="val 127901"/>
              <a:gd name="adj6" fmla="val -8533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리턴 값이 없는 경우</a:t>
            </a:r>
          </a:p>
        </p:txBody>
      </p:sp>
      <p:sp>
        <p:nvSpPr>
          <p:cNvPr id="8" name="설명선 2 7"/>
          <p:cNvSpPr/>
          <p:nvPr/>
        </p:nvSpPr>
        <p:spPr bwMode="auto">
          <a:xfrm>
            <a:off x="4419600" y="4572000"/>
            <a:ext cx="2057400" cy="838200"/>
          </a:xfrm>
          <a:prstGeom prst="borderCallout2">
            <a:avLst>
              <a:gd name="adj1" fmla="val 18750"/>
              <a:gd name="adj2" fmla="val 260"/>
              <a:gd name="adj3" fmla="val 18750"/>
              <a:gd name="adj4" fmla="val -16667"/>
              <a:gd name="adj5" fmla="val 76564"/>
              <a:gd name="adj6" fmla="val -6560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리턴 값이 있는 경우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33400" y="21336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&gt;&gt;&gt; def </a:t>
            </a:r>
            <a:r>
              <a:rPr lang="en-US" altLang="ko-KR" dirty="0" err="1" smtClean="0"/>
              <a:t>setValue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newValue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	x = </a:t>
            </a:r>
            <a:r>
              <a:rPr lang="en-US" altLang="ko-KR" dirty="0" err="1" smtClean="0"/>
              <a:t>newValue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retval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setValue</a:t>
            </a:r>
            <a:r>
              <a:rPr lang="en-US" altLang="ko-KR" dirty="0" smtClean="0"/>
              <a:t>(10)</a:t>
            </a:r>
          </a:p>
          <a:p>
            <a:r>
              <a:rPr lang="en-US" altLang="ko-KR" dirty="0" smtClean="0"/>
              <a:t>&gt;&gt;&gt; print(</a:t>
            </a:r>
            <a:r>
              <a:rPr lang="en-US" altLang="ko-KR" dirty="0" err="1" smtClean="0"/>
              <a:t>retval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None</a:t>
            </a:r>
          </a:p>
          <a:p>
            <a:r>
              <a:rPr lang="en-US" altLang="ko-KR" dirty="0" smtClean="0"/>
              <a:t>&gt;&gt;&gt; def swap(x, y):</a:t>
            </a:r>
          </a:p>
          <a:p>
            <a:r>
              <a:rPr lang="en-US" altLang="ko-KR" dirty="0" smtClean="0"/>
              <a:t>	return y, x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&gt;&gt;&gt; swap(1,2)</a:t>
            </a:r>
          </a:p>
          <a:p>
            <a:r>
              <a:rPr lang="en-US" altLang="ko-KR" dirty="0" smtClean="0"/>
              <a:t>(2, 1)</a:t>
            </a:r>
          </a:p>
          <a:p>
            <a:r>
              <a:rPr lang="en-US" altLang="ko-KR" dirty="0" smtClean="0"/>
              <a:t>&gt;&gt;&gt; a, b = swap(1,2)</a:t>
            </a:r>
          </a:p>
          <a:p>
            <a:r>
              <a:rPr lang="en-US" altLang="ko-KR" dirty="0" smtClean="0"/>
              <a:t>&gt;&gt;&gt; a</a:t>
            </a:r>
          </a:p>
          <a:p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&gt;&gt;&gt; b</a:t>
            </a:r>
          </a:p>
          <a:p>
            <a:r>
              <a:rPr lang="en-US" altLang="ko-KR" dirty="0" smtClean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auto">
          <a:xfrm>
            <a:off x="1676400" y="2895600"/>
            <a:ext cx="5257800" cy="1600200"/>
          </a:xfrm>
          <a:prstGeom prst="rect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Namespace:sum2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함수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인자 전달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파이썬에서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인자는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레퍼런스를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이용해 전달한다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하지만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C/C++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Call By Reference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와는 다르다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변경 가능한 변수 와 변경 불가능한 변수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일 때 처리 방식이 다르다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1981200" y="2895600"/>
            <a:ext cx="685800" cy="685800"/>
          </a:xfrm>
          <a:prstGeom prst="ellips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X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124200" y="2971800"/>
            <a:ext cx="4343400" cy="1905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676400" y="4876800"/>
            <a:ext cx="5257800" cy="1600200"/>
          </a:xfrm>
          <a:prstGeom prst="rect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Namespace:global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5867400" y="2895600"/>
            <a:ext cx="685800" cy="685800"/>
          </a:xfrm>
          <a:prstGeom prst="ellips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y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1981200" y="3810000"/>
            <a:ext cx="685800" cy="685800"/>
          </a:xfrm>
          <a:prstGeom prst="ellips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1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1905000" y="5486400"/>
            <a:ext cx="914400" cy="762000"/>
          </a:xfrm>
          <a:prstGeom prst="ellips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10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6" name="직선 화살표 연결선 15"/>
          <p:cNvCxnSpPr>
            <a:stCxn id="5" idx="4"/>
            <a:endCxn id="12" idx="0"/>
          </p:cNvCxnSpPr>
          <p:nvPr/>
        </p:nvCxnSpPr>
        <p:spPr bwMode="auto">
          <a:xfrm rot="5400000">
            <a:off x="2209800" y="3695700"/>
            <a:ext cx="228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 bwMode="auto">
          <a:xfrm>
            <a:off x="5715000" y="5486400"/>
            <a:ext cx="914400" cy="762000"/>
          </a:xfrm>
          <a:prstGeom prst="ellips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20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1" name="직선 화살표 연결선 20"/>
          <p:cNvCxnSpPr>
            <a:stCxn id="11" idx="4"/>
            <a:endCxn id="19" idx="0"/>
          </p:cNvCxnSpPr>
          <p:nvPr/>
        </p:nvCxnSpPr>
        <p:spPr bwMode="auto">
          <a:xfrm rot="5400000">
            <a:off x="5238750" y="4514850"/>
            <a:ext cx="1905000" cy="381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1574</TotalTime>
  <Words>1156</Words>
  <Application>Microsoft Office PowerPoint</Application>
  <PresentationFormat>화면 슬라이드 쇼(4:3)</PresentationFormat>
  <Paragraphs>416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굴림</vt:lpstr>
      <vt:lpstr>Arial</vt:lpstr>
      <vt:lpstr>Segoe Light</vt:lpstr>
      <vt:lpstr>Segoe UI</vt:lpstr>
      <vt:lpstr>Wingdings</vt:lpstr>
      <vt:lpstr>맑은 고딕</vt:lpstr>
      <vt:lpstr>Verdana</vt:lpstr>
      <vt:lpstr>Calibri</vt:lpstr>
      <vt:lpstr>Times New Roman</vt:lpstr>
      <vt:lpstr>Segoe UI Light</vt:lpstr>
      <vt:lpstr>Presentation1</vt:lpstr>
      <vt:lpstr>3장 </vt:lpstr>
      <vt:lpstr>Module Overview</vt:lpstr>
      <vt:lpstr>Lesson 1: 파이썬 함수</vt:lpstr>
      <vt:lpstr>Lesson 1: 파이썬 함수</vt:lpstr>
      <vt:lpstr>Lesson 1: 파이썬 함수</vt:lpstr>
      <vt:lpstr>Lesson 1: 파이썬 함수</vt:lpstr>
      <vt:lpstr>Lesson 1: 파이썬 함수</vt:lpstr>
      <vt:lpstr>Lesson 1: 파이썬 함수</vt:lpstr>
      <vt:lpstr>Lesson 1: 파이썬 함수</vt:lpstr>
      <vt:lpstr>Lesson 1: 파이썬 함수</vt:lpstr>
      <vt:lpstr>Lesson 1: 파이썬 함수</vt:lpstr>
      <vt:lpstr>Lesson 1: 파이썬 함수</vt:lpstr>
      <vt:lpstr>Lesson 1: 파이썬 개요</vt:lpstr>
      <vt:lpstr>Lesson 1: 파이썬 함수</vt:lpstr>
      <vt:lpstr>Lesson 1: 파이썬 함수</vt:lpstr>
      <vt:lpstr>Lesson 1: 파이썬 함수</vt:lpstr>
      <vt:lpstr>Lesson 1: 파이썬 함수</vt:lpstr>
      <vt:lpstr>Lesson 1: 파이썬 함수</vt:lpstr>
      <vt:lpstr>Lesson 1: 파이썬 함수</vt:lpstr>
      <vt:lpstr>Lesson 1: 파이썬 함수</vt:lpstr>
      <vt:lpstr>Lesson 1: 파이썬 함수</vt:lpstr>
      <vt:lpstr>Lesson 1: 파이썬 함수</vt:lpstr>
      <vt:lpstr>Lesson 1: 파이썬 함수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jonathan</cp:lastModifiedBy>
  <cp:revision>56</cp:revision>
  <dcterms:created xsi:type="dcterms:W3CDTF">2013-03-04T09:54:30Z</dcterms:created>
  <dcterms:modified xsi:type="dcterms:W3CDTF">2014-11-16T23:50:05Z</dcterms:modified>
</cp:coreProperties>
</file>