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94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97" r:id="rId21"/>
    <p:sldId id="272" r:id="rId22"/>
    <p:sldId id="273" r:id="rId23"/>
    <p:sldId id="274" r:id="rId24"/>
    <p:sldId id="275" r:id="rId25"/>
    <p:sldId id="299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3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embeddedFontLst>
    <p:embeddedFont>
      <p:font typeface="Segoe Light" charset="0"/>
      <p:regular r:id="rId46"/>
      <p:italic r:id="rId47"/>
    </p:embeddedFont>
    <p:embeddedFont>
      <p:font typeface="Segoe UI" pitchFamily="34" charset="0"/>
      <p:regular r:id="rId48"/>
      <p:bold r:id="rId49"/>
      <p:italic r:id="rId50"/>
      <p:boldItalic r:id="rId51"/>
    </p:embeddedFont>
    <p:embeddedFont>
      <p:font typeface="맑은 고딕" pitchFamily="50" charset="-127"/>
      <p:regular r:id="rId52"/>
      <p:bold r:id="rId53"/>
    </p:embeddedFont>
    <p:embeddedFont>
      <p:font typeface="Verdana" pitchFamily="34" charset="0"/>
      <p:regular r:id="rId54"/>
      <p:bold r:id="rId55"/>
      <p:italic r:id="rId56"/>
      <p:boldItalic r:id="rId57"/>
    </p:embeddedFont>
    <p:embeddedFont>
      <p:font typeface="Calibri" pitchFamily="34" charset="0"/>
      <p:regular r:id="rId58"/>
      <p:bold r:id="rId59"/>
      <p:italic r:id="rId60"/>
      <p:boldItalic r:id="rId61"/>
    </p:embeddedFont>
    <p:embeddedFont>
      <p:font typeface="Segoe UI Light" pitchFamily="34" charset="0"/>
      <p:regular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5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52400" y="52578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err="1" smtClean="0">
                <a:latin typeface="Verdana" pitchFamily="34" charset="0"/>
              </a:rPr>
              <a:t>전우치</a:t>
            </a:r>
            <a:r>
              <a:rPr lang="en-US" altLang="ko-KR" b="1" dirty="0" smtClean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48200" y="48768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Print()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 flipV="1">
            <a:off x="3505200" y="5410200"/>
            <a:ext cx="1143000" cy="266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600" y="8382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class Person:</a:t>
            </a:r>
          </a:p>
          <a:p>
            <a:r>
              <a:rPr lang="en-US" altLang="ko-KR" dirty="0" smtClean="0"/>
              <a:t>	name = "Default Name"	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p1 = Person()</a:t>
            </a:r>
          </a:p>
          <a:p>
            <a:r>
              <a:rPr lang="en-US" altLang="ko-KR" dirty="0" smtClean="0"/>
              <a:t>&gt;&gt;&gt; p2 = Person()</a:t>
            </a:r>
          </a:p>
          <a:p>
            <a:r>
              <a:rPr lang="en-US" altLang="ko-KR" dirty="0" smtClean="0"/>
              <a:t>&gt;&gt;&gt; print("p1's name", p1.name)</a:t>
            </a:r>
          </a:p>
          <a:p>
            <a:r>
              <a:rPr lang="en-US" altLang="ko-KR" dirty="0" smtClean="0"/>
              <a:t>p1's name Default Name</a:t>
            </a:r>
          </a:p>
          <a:p>
            <a:r>
              <a:rPr lang="en-US" altLang="ko-KR" dirty="0" smtClean="0"/>
              <a:t>&gt;&gt;&gt; print("p2's name", p2.name)</a:t>
            </a:r>
          </a:p>
          <a:p>
            <a:r>
              <a:rPr lang="en-US" altLang="ko-KR" dirty="0" smtClean="0"/>
              <a:t>p2's name Default Name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p1.name = "</a:t>
            </a:r>
            <a:r>
              <a:rPr lang="ko-KR" altLang="en-US" dirty="0" err="1" smtClean="0"/>
              <a:t>전우치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&gt;&gt;&gt; print("p1's name", p1.name)</a:t>
            </a:r>
          </a:p>
          <a:p>
            <a:r>
              <a:rPr lang="en-US" altLang="ko-KR" dirty="0" smtClean="0"/>
              <a:t>p1's name </a:t>
            </a:r>
            <a:r>
              <a:rPr lang="ko-KR" altLang="en-US" dirty="0" err="1" smtClean="0"/>
              <a:t>전우치</a:t>
            </a:r>
            <a:endParaRPr lang="ko-KR" altLang="en-US" dirty="0" smtClean="0"/>
          </a:p>
          <a:p>
            <a:r>
              <a:rPr lang="en-US" altLang="ko-KR" dirty="0" smtClean="0"/>
              <a:t>&gt;&gt;&gt; print("p2's name", p2.name)</a:t>
            </a:r>
          </a:p>
          <a:p>
            <a:r>
              <a:rPr lang="en-US" altLang="ko-KR" dirty="0" smtClean="0"/>
              <a:t>p2's name Default Name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클래스에 새로운 멤버 변수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추가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457200" y="54102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P2(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err="1" smtClean="0">
                <a:latin typeface="Verdana" pitchFamily="34" charset="0"/>
              </a:rPr>
              <a:t>전우치</a:t>
            </a:r>
            <a:r>
              <a:rPr lang="en-US" altLang="ko-KR" b="1" dirty="0" smtClean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0" y="47244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Title</a:t>
            </a:r>
            <a:r>
              <a:rPr kumimoji="0" lang="en-US" altLang="ko-K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“New Title”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 bwMode="auto">
          <a:xfrm flipV="1">
            <a:off x="3810000" y="5257800"/>
            <a:ext cx="114300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457200" y="43434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smtClean="0">
                <a:latin typeface="Verdana" pitchFamily="34" charset="0"/>
              </a:rPr>
              <a:t>박문수</a:t>
            </a:r>
            <a:r>
              <a:rPr lang="en-US" altLang="ko-KR" b="1" dirty="0" smtClean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 bwMode="auto">
          <a:xfrm>
            <a:off x="3810000" y="4457700"/>
            <a:ext cx="11430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7200" y="1524000"/>
            <a:ext cx="647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Person.title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"New title"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print("p1's title:", p1.title)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p1's title: New title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print("p2's title:", p2.title)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p2's title: New title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print("Person's title:",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Person.title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Person's title: New title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에서는 클래스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객체에 동적으로 멤버 변수를 추가할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P1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객체에 추가한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age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에서만 접근이 가능하다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" y="22860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&gt;&gt;&gt; p1.age = 20</a:t>
            </a:r>
          </a:p>
          <a:p>
            <a:r>
              <a:rPr lang="en-US" altLang="ko-KR" sz="2400" dirty="0" smtClean="0"/>
              <a:t>&gt;&gt;&gt; print("p1's age:", p1.age)</a:t>
            </a:r>
          </a:p>
          <a:p>
            <a:r>
              <a:rPr lang="en-US" altLang="ko-KR" sz="2400" dirty="0" smtClean="0"/>
              <a:t>p1's age: 20</a:t>
            </a:r>
          </a:p>
          <a:p>
            <a:r>
              <a:rPr lang="en-US" altLang="ko-KR" sz="2400" dirty="0" smtClean="0"/>
              <a:t>&gt;&gt;&gt; print("p2's age:", p2.age)</a:t>
            </a:r>
          </a:p>
          <a:p>
            <a:r>
              <a:rPr lang="en-US" altLang="ko-KR" sz="2400" dirty="0" err="1" smtClean="0"/>
              <a:t>Traceback</a:t>
            </a:r>
            <a:r>
              <a:rPr lang="en-US" altLang="ko-KR" sz="2400" dirty="0" smtClean="0"/>
              <a:t> (most recent call last):</a:t>
            </a:r>
          </a:p>
          <a:p>
            <a:r>
              <a:rPr lang="en-US" altLang="ko-KR" sz="2400" dirty="0" smtClean="0"/>
              <a:t>  File "&lt;pyshell#23&gt;", line 1, in &lt;module&gt;</a:t>
            </a:r>
          </a:p>
          <a:p>
            <a:r>
              <a:rPr lang="en-US" altLang="ko-KR" sz="2400" dirty="0" smtClean="0"/>
              <a:t>    print("p2's age:", p2.age)</a:t>
            </a:r>
          </a:p>
          <a:p>
            <a:r>
              <a:rPr lang="en-US" altLang="ko-KR" sz="2400" dirty="0" err="1" smtClean="0"/>
              <a:t>AttributeError</a:t>
            </a:r>
            <a:r>
              <a:rPr lang="en-US" altLang="ko-KR" sz="2400" dirty="0" smtClean="0"/>
              <a:t>: 'Person' object has no attribute 'age'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멤버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self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 누락된 경우 아래와 같이 실행될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전역변수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멤버변수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겹치는 경우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828800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= "Not Class Member"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GString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""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Set(self,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msg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self.str = </a:t>
            </a:r>
            <a:r>
              <a:rPr lang="en-US" altLang="ko-KR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msg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Print(self):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print(</a:t>
            </a:r>
            <a:r>
              <a:rPr lang="en-US" altLang="ko-KR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부분이 버그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GString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g.Set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("First Message")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g.Print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Not Class Member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19156" cy="5147356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객체가 어떤 클래스로부터 생성됐는지를 확인하는 방법은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isinstance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이후로는 암묵적으로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객체를 상속받는다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04800" y="19050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class Person:</a:t>
            </a:r>
          </a:p>
          <a:p>
            <a:r>
              <a:rPr lang="en-US" altLang="ko-KR" dirty="0" smtClean="0"/>
              <a:t>	pass</a:t>
            </a:r>
          </a:p>
          <a:p>
            <a:r>
              <a:rPr lang="en-US" altLang="ko-KR" dirty="0" smtClean="0"/>
              <a:t>&gt;&gt;&gt; class Bird:</a:t>
            </a:r>
          </a:p>
          <a:p>
            <a:r>
              <a:rPr lang="en-US" altLang="ko-KR" dirty="0" smtClean="0"/>
              <a:t>	pass</a:t>
            </a:r>
          </a:p>
          <a:p>
            <a:r>
              <a:rPr lang="en-US" altLang="ko-KR" dirty="0" smtClean="0"/>
              <a:t>&gt;&gt;&gt; class Student(Person):</a:t>
            </a:r>
          </a:p>
          <a:p>
            <a:r>
              <a:rPr lang="en-US" altLang="ko-KR" dirty="0" smtClean="0"/>
              <a:t>	pass</a:t>
            </a:r>
          </a:p>
          <a:p>
            <a:r>
              <a:rPr lang="en-US" altLang="ko-KR" dirty="0" smtClean="0"/>
              <a:t>&gt;&gt;&gt; p, s = Person(), Student()</a:t>
            </a:r>
          </a:p>
          <a:p>
            <a:r>
              <a:rPr lang="en-US" altLang="ko-KR" dirty="0" smtClean="0"/>
              <a:t>&gt;&gt;&gt; print("p is instance of Person:",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(p, Person))</a:t>
            </a:r>
          </a:p>
          <a:p>
            <a:r>
              <a:rPr lang="en-US" altLang="ko-KR" dirty="0" smtClean="0"/>
              <a:t>p is instance of Person: True</a:t>
            </a:r>
          </a:p>
          <a:p>
            <a:r>
              <a:rPr lang="en-US" altLang="ko-KR" dirty="0" smtClean="0"/>
              <a:t>&gt;&gt;&gt; print("s is instance of Person:",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(s, Person))</a:t>
            </a:r>
          </a:p>
          <a:p>
            <a:r>
              <a:rPr lang="en-US" altLang="ko-KR" dirty="0" smtClean="0"/>
              <a:t>s is instance of Person: True</a:t>
            </a:r>
          </a:p>
          <a:p>
            <a:r>
              <a:rPr lang="en-US" altLang="ko-KR" dirty="0" smtClean="0"/>
              <a:t>&gt;&gt;&gt; print("p is instance of object:",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(p, object))</a:t>
            </a:r>
          </a:p>
          <a:p>
            <a:r>
              <a:rPr lang="en-US" altLang="ko-KR" dirty="0" smtClean="0"/>
              <a:t>p is instance of object: True</a:t>
            </a:r>
          </a:p>
          <a:p>
            <a:r>
              <a:rPr lang="en-US" altLang="ko-KR" dirty="0" smtClean="0"/>
              <a:t>&gt;&gt;&gt; print("p is instance of Bird:",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(p, Bird))</a:t>
            </a:r>
          </a:p>
          <a:p>
            <a:r>
              <a:rPr lang="en-US" altLang="ko-KR" dirty="0" smtClean="0"/>
              <a:t>p is instance of Bird: False</a:t>
            </a:r>
          </a:p>
          <a:p>
            <a:r>
              <a:rPr lang="en-US" altLang="ko-KR" dirty="0" smtClean="0"/>
              <a:t>&gt;&gt;&gt; print("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is instance of object:",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object))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is instance of object: True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534400" cy="5147356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자바나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C#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동일하게 파이썬에서도 초기화 작업을 위해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메모리 해제 등의 종료작업을 위해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지원한다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객체가 생성될 때 자동으로 호출되며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소멸자는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카운트가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될 때 호출된다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__init__(self, value):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self.Value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value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print("Class is created! Value = ", value)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__del__(self):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소멸자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print("Class is deleted!")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참조 카운트를 증가시키고 감소 시키는 코드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카운트가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증가되었다가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되면 자동으로 소멸자를 호출한다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(10)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d_copy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d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 d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감소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d_copy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 카운트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 (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여기서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소멸자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호출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와 클래스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확장 형태로 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클래스를 통해 직접 호출할 수 있는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정의할 때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참조하는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라는 인자를 선언하지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암묵적으로 첫 인자로 클래스 객체가 전달된다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ko-KR" altLang="en-US" dirty="0" smtClean="0">
                <a:solidFill>
                  <a:srgbClr val="0070C0"/>
                </a:solidFill>
              </a:rPr>
              <a:t>호출할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&gt; = </a:t>
            </a:r>
            <a:r>
              <a:rPr lang="en-US" altLang="ko-KR" dirty="0" err="1" smtClean="0">
                <a:solidFill>
                  <a:srgbClr val="0070C0"/>
                </a:solidFill>
              </a:rPr>
              <a:t>staticmethod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클래스 내에 정의한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ko-KR" altLang="en-US" dirty="0" smtClean="0">
                <a:solidFill>
                  <a:srgbClr val="0070C0"/>
                </a:solidFill>
              </a:rPr>
              <a:t>호출할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&gt; = </a:t>
            </a:r>
            <a:r>
              <a:rPr lang="en-US" altLang="ko-KR" dirty="0" err="1" smtClean="0">
                <a:solidFill>
                  <a:srgbClr val="0070C0"/>
                </a:solidFill>
              </a:rPr>
              <a:t>classmethod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클래스 내에 정의한 </a:t>
            </a:r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dirty="0" smtClean="0">
                <a:solidFill>
                  <a:srgbClr val="0070C0"/>
                </a:solidFill>
              </a:rPr>
              <a:t> 이름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insCount</a:t>
            </a:r>
            <a:r>
              <a:rPr lang="en-US" altLang="ko-KR" dirty="0" smtClean="0"/>
              <a:t> = 0</a:t>
            </a:r>
          </a:p>
          <a:p>
            <a:r>
              <a:rPr lang="en-US" altLang="ko-KR" dirty="0" smtClean="0"/>
              <a:t>    def __init__(self):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CounterManager.insCount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    def </a:t>
            </a:r>
            <a:r>
              <a:rPr lang="en-US" altLang="ko-KR" dirty="0" err="1" smtClean="0"/>
              <a:t>staticPrintCount</a:t>
            </a:r>
            <a:r>
              <a:rPr lang="en-US" altLang="ko-KR" dirty="0" smtClean="0"/>
              <a:t>():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00B0F0"/>
                </a:solidFill>
              </a:rPr>
              <a:t>정적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</a:t>
            </a:r>
            <a:r>
              <a:rPr lang="ko-KR" altLang="en-US" dirty="0" smtClean="0">
                <a:solidFill>
                  <a:srgbClr val="00B0F0"/>
                </a:solidFill>
              </a:rPr>
              <a:t> 정의 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print("Instance Count: ", </a:t>
            </a:r>
            <a:r>
              <a:rPr lang="en-US" altLang="ko-KR" dirty="0" err="1" smtClean="0"/>
              <a:t>CounterManager.insCount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SPrintCount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staticmethod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staticPrintCount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00B0F0"/>
                </a:solidFill>
              </a:rPr>
              <a:t>정적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</a:t>
            </a:r>
            <a:r>
              <a:rPr lang="ko-KR" altLang="en-US" dirty="0" smtClean="0">
                <a:solidFill>
                  <a:srgbClr val="00B0F0"/>
                </a:solidFill>
              </a:rPr>
              <a:t> 등록 </a:t>
            </a:r>
          </a:p>
          <a:p>
            <a:r>
              <a:rPr lang="ko-KR" altLang="en-US" dirty="0" smtClean="0"/>
              <a:t>  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def </a:t>
            </a:r>
            <a:r>
              <a:rPr lang="en-US" altLang="ko-KR" dirty="0" err="1" smtClean="0"/>
              <a:t>classPrintCount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):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00B0F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</a:t>
            </a:r>
            <a:r>
              <a:rPr lang="ko-KR" altLang="en-US" dirty="0" smtClean="0">
                <a:solidFill>
                  <a:srgbClr val="00B0F0"/>
                </a:solidFill>
              </a:rPr>
              <a:t> 정의</a:t>
            </a:r>
            <a:r>
              <a:rPr lang="en-US" altLang="ko-KR" dirty="0" smtClean="0">
                <a:solidFill>
                  <a:srgbClr val="00B0F0"/>
                </a:solidFill>
              </a:rPr>
              <a:t>(</a:t>
            </a:r>
            <a:r>
              <a:rPr lang="ko-KR" altLang="en-US" dirty="0" smtClean="0">
                <a:solidFill>
                  <a:srgbClr val="00B0F0"/>
                </a:solidFill>
              </a:rPr>
              <a:t>암묵적으로 첫 인자는 클래스를 받음</a:t>
            </a:r>
            <a:r>
              <a:rPr lang="en-US" altLang="ko-KR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dirty="0" smtClean="0"/>
              <a:t>        print("Instance Count: ", </a:t>
            </a:r>
            <a:r>
              <a:rPr lang="en-US" altLang="ko-KR" dirty="0" err="1" smtClean="0"/>
              <a:t>cls.insCount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CPrintCount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classmethod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classPrintCount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olidFill>
                  <a:srgbClr val="00B0F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메서드로</a:t>
            </a:r>
            <a:r>
              <a:rPr lang="ko-KR" altLang="en-US" dirty="0" smtClean="0">
                <a:solidFill>
                  <a:srgbClr val="00B0F0"/>
                </a:solidFill>
              </a:rPr>
              <a:t> 등록 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en-US" altLang="ko-KR" dirty="0" smtClean="0"/>
              <a:t>a, b, c =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CounterManager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B0F0"/>
                </a:solidFill>
              </a:rPr>
              <a:t>#</a:t>
            </a:r>
            <a:r>
              <a:rPr lang="ko-KR" altLang="en-US" dirty="0" smtClean="0">
                <a:solidFill>
                  <a:srgbClr val="00B0F0"/>
                </a:solidFill>
              </a:rPr>
              <a:t>정적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메서드로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 smtClean="0">
                <a:solidFill>
                  <a:srgbClr val="00B0F0"/>
                </a:solidFill>
              </a:rPr>
              <a:t>인스턴스</a:t>
            </a:r>
            <a:r>
              <a:rPr lang="ko-KR" altLang="en-US" dirty="0" smtClean="0">
                <a:solidFill>
                  <a:srgbClr val="00B0F0"/>
                </a:solidFill>
              </a:rPr>
              <a:t> 객체 개수를 출력 </a:t>
            </a:r>
          </a:p>
          <a:p>
            <a:r>
              <a:rPr lang="en-US" altLang="ko-KR" dirty="0" err="1" smtClean="0"/>
              <a:t>CounterManager.SPrintCount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b.SPrintCount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>
                <a:solidFill>
                  <a:srgbClr val="00B0F0"/>
                </a:solidFill>
              </a:rPr>
              <a:t>#</a:t>
            </a:r>
            <a:r>
              <a:rPr lang="ko-KR" altLang="en-US" dirty="0" smtClean="0">
                <a:solidFill>
                  <a:srgbClr val="00B0F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F0"/>
                </a:solidFill>
              </a:rPr>
              <a:t>메서드로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 smtClean="0">
                <a:solidFill>
                  <a:srgbClr val="00B0F0"/>
                </a:solidFill>
              </a:rPr>
              <a:t>인스턴스</a:t>
            </a:r>
            <a:r>
              <a:rPr lang="ko-KR" altLang="en-US" dirty="0" smtClean="0">
                <a:solidFill>
                  <a:srgbClr val="00B0F0"/>
                </a:solidFill>
              </a:rPr>
              <a:t> 객체 개수를 출력 </a:t>
            </a:r>
          </a:p>
          <a:p>
            <a:r>
              <a:rPr lang="en-US" altLang="ko-KR" dirty="0" err="1" smtClean="0"/>
              <a:t>CounterManager.CPrintCount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b.CPrintCount</a:t>
            </a:r>
            <a:r>
              <a:rPr lang="en-US" altLang="ko-KR" dirty="0" smtClean="0"/>
              <a:t>()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멤버 속성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클래스에서 멤버 변수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insCount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중요한 변수임에도 불구하고 파이썬에서 기본적으로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속성을 갖기 때문에 클래스의 외부에서 접근하거나 변경할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 변경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(Naming Mangling)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으로 문제를 해결했다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즉 클래스 내의 멤버 변수나 함수를 정의할 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‘__’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시작하는 경우 클래스 외부에서 참조할 때 자동적으로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‘_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멤버이름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으로 변경된다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소개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선언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객체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소멸자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insCount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 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CounterManager.__insCount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+= 1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staticPrintCount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print("Instance Count: %d" %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__insCount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staticmethod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staticPrintCount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정적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</a:p>
          <a:p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a, b, c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CounterManager.SPrintCount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CounterManager.__insCount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이렇게 접근하는 것을 에러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Instance Count: 3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File "C:/workPython/private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멤버속성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line 12, in &lt;module&gt;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CounterManager.__insCount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AttributeError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type object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CounterManager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has no 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insCount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연산자 오버로딩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아닌 보다 직관적으로 사용할 수 있는 연산자를 재정의해서 사용하는 것을 의미한다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__add__(self, other)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 +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같은 더하기 연산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__sub__(self, other)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 –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같은 빼기 연산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mul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__(self, other)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A *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같은 곱하기 연산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truediv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__(self, other)  A / B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같은 나누기 연산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이상 버전에서 지원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그 이하는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__div__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사용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8382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-*- coding: cp949 -*-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def __init__(self, init=None):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 = init 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def __sub__(self,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self.content.replace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'')</a:t>
            </a:r>
          </a:p>
          <a:p>
            <a:r>
              <a:rPr lang="en-US" altLang="ko-KR" dirty="0" smtClean="0"/>
              <a:t>        return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def __abs__(self):</a:t>
            </a:r>
          </a:p>
          <a:p>
            <a:r>
              <a:rPr lang="en-US" altLang="ko-KR" dirty="0" smtClean="0"/>
              <a:t>        return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self.content.upper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def Print(self):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self.content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g = </a:t>
            </a:r>
            <a:r>
              <a:rPr lang="en-US" altLang="ko-KR" dirty="0" err="1" smtClean="0"/>
              <a:t>GString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g -= "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"</a:t>
            </a:r>
          </a:p>
          <a:p>
            <a:r>
              <a:rPr lang="en-US" altLang="ko-KR" dirty="0" err="1" smtClean="0"/>
              <a:t>g.Print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g = abs(g)</a:t>
            </a:r>
          </a:p>
          <a:p>
            <a:r>
              <a:rPr lang="en-US" altLang="ko-KR" dirty="0" err="1" smtClean="0"/>
              <a:t>g.Print</a:t>
            </a:r>
            <a:r>
              <a:rPr lang="en-US" altLang="ko-KR" dirty="0" smtClean="0"/>
              <a:t>()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38600" y="533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err="1" smtClean="0"/>
              <a:t>aBce</a:t>
            </a:r>
            <a:endParaRPr lang="en-US" altLang="ko-KR" dirty="0" smtClean="0"/>
          </a:p>
          <a:p>
            <a:r>
              <a:rPr lang="en-US" altLang="ko-KR" dirty="0" smtClean="0"/>
              <a:t>ABCE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상속을 사용하면 부모 클래스의 모든 속성을 자식 클래스에 물려줄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부모에 공통 속성을 두고 특화된 기능은 자식 클래스에 구현한다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클래스의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상속받을 부모 클래스 리스트를 괄호 사이에 기술하면 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Class Student</a:t>
            </a:r>
            <a:r>
              <a:rPr lang="en-US" altLang="ko-KR" dirty="0" smtClean="0">
                <a:solidFill>
                  <a:srgbClr val="0070C0"/>
                </a:solidFill>
              </a:rPr>
              <a:t>(Person)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914400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부모 클래스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__init__(self, name,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name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print("Info(Name:{0}, Phone Number: {1}".format(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PrintPersonData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print("Person(Name:{0}, Phone Number: {1})".format(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9144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Student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(Person):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자식 클래스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__init__(self, name,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subject,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name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subject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 = Person("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"010-222")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s = Student("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"010-333", "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", "992222")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{'Name':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'010-222'}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{'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'992222', 'Name': '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'010-333', 'Subject': '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'}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클래스 정보는 내부적으로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dict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__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라는 이름의 사전 객체로 관리된다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상속관계를 체크할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자식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부모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(Student, Person)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(Person, Student)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(Person, Person)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(Person, object)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(Student, object)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명시적으로 부모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호출하는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15240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# -*- coding: cp949 -*-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자식 클래스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__init__(self, name,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subject,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명시적으로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호출 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Person.__init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__(self, name,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phoneNumber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subject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studentID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56612" cy="56388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자식 클래스에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PrintStudentData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Student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클래스에 추가한다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PrintStudentData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print("Student(Subject: {0}, Student ID: {1}".format(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&gt;&gt;&gt; s = Student("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", "010-333", "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", "992222")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s.PrintStudentData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Student(Subject: 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컴공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Student ID: 992222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&gt;&gt;&gt;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재정의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상속받은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바디를 다시 정의한다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# -*- coding: cp949 -*-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Person: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(self):  #Person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재정의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print("Info(Name:{0}, Phone Number:{1}".format(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self.PhoneNumber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print("Info(Subject:{0}, Student ID:{1}".format(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))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 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직원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부서코드등의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데이터가 필요하고 입사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퇴사와 같은 액션이 필요하다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제품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제품번호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분류코드등이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필요하고 제품등록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삭제와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조회등의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액션이 필요하다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결과를 출력하면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s = Student("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", "010-333-3333", 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역사학과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", "992222")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s.PrintInfo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Info(Name: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전우치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Phone Number:010-333-3333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Info(Subject: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역사학과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Student ID:992222</a:t>
            </a: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147356"/>
          </a:xfrm>
        </p:spPr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확장하기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상속 부모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그대로 이용하면서 자식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필요한 기능만 정의할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Student(Person):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PrintInfo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(self): 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명시적으로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PrintPersonData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호출 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Person.PrintPersonData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print("Info(Subject:{0}, Student ID:{1}".format(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self.Subject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self.StudentID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380412" cy="5147356"/>
          </a:xfrm>
        </p:spPr>
        <p:txBody>
          <a:bodyPr/>
          <a:lstStyle/>
          <a:p>
            <a:r>
              <a:rPr lang="ko-KR" altLang="en-US" dirty="0" smtClean="0"/>
              <a:t>클래스 상속 과 이름공간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데이터와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최소화해 메모리 사용의 효율성을 높인다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인스턴스</a:t>
            </a:r>
            <a:r>
              <a:rPr lang="ko-KR" altLang="en-US" dirty="0" smtClean="0">
                <a:solidFill>
                  <a:srgbClr val="0070C0"/>
                </a:solidFill>
              </a:rPr>
              <a:t> 객체 영역 </a:t>
            </a:r>
            <a:r>
              <a:rPr lang="en-US" altLang="ko-KR" dirty="0" smtClean="0">
                <a:solidFill>
                  <a:srgbClr val="0070C0"/>
                </a:solidFill>
              </a:rPr>
              <a:t>=&gt; </a:t>
            </a:r>
            <a:r>
              <a:rPr lang="ko-KR" altLang="en-US" dirty="0" smtClean="0">
                <a:solidFill>
                  <a:srgbClr val="0070C0"/>
                </a:solidFill>
              </a:rPr>
              <a:t>클래스 객체 영역 </a:t>
            </a:r>
            <a:r>
              <a:rPr lang="en-US" altLang="ko-KR" dirty="0" smtClean="0">
                <a:solidFill>
                  <a:srgbClr val="0070C0"/>
                </a:solidFill>
              </a:rPr>
              <a:t>=&gt; </a:t>
            </a:r>
            <a:r>
              <a:rPr lang="ko-KR" altLang="en-US" dirty="0" smtClean="0">
                <a:solidFill>
                  <a:srgbClr val="0070C0"/>
                </a:solidFill>
              </a:rPr>
              <a:t>전역 영역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(</a:t>
            </a:r>
            <a:r>
              <a:rPr lang="ko-KR" altLang="en-US" dirty="0" smtClean="0">
                <a:solidFill>
                  <a:srgbClr val="0070C0"/>
                </a:solidFill>
              </a:rPr>
              <a:t>클래스 간의 상속 간계가 포함되면 아래와 같이 확장됨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인스턴스</a:t>
            </a:r>
            <a:r>
              <a:rPr lang="ko-KR" altLang="en-US" dirty="0" smtClean="0">
                <a:solidFill>
                  <a:srgbClr val="0070C0"/>
                </a:solidFill>
              </a:rPr>
              <a:t> 객체 영역 </a:t>
            </a:r>
            <a:r>
              <a:rPr lang="en-US" altLang="ko-KR" dirty="0" smtClean="0">
                <a:solidFill>
                  <a:srgbClr val="0070C0"/>
                </a:solidFill>
              </a:rPr>
              <a:t>=&gt; </a:t>
            </a:r>
            <a:r>
              <a:rPr lang="ko-KR" altLang="en-US" dirty="0" smtClean="0">
                <a:solidFill>
                  <a:srgbClr val="0070C0"/>
                </a:solidFill>
              </a:rPr>
              <a:t>클래스 객체 간 상속을 통한 영역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자식 클래스 </a:t>
            </a:r>
            <a:r>
              <a:rPr lang="en-US" altLang="ko-KR" dirty="0" smtClean="0">
                <a:solidFill>
                  <a:srgbClr val="0070C0"/>
                </a:solidFill>
              </a:rPr>
              <a:t>=&gt;</a:t>
            </a:r>
            <a:r>
              <a:rPr lang="ko-KR" altLang="en-US" dirty="0" smtClean="0">
                <a:solidFill>
                  <a:srgbClr val="0070C0"/>
                </a:solidFill>
              </a:rPr>
              <a:t>부모 클래스</a:t>
            </a:r>
            <a:r>
              <a:rPr lang="en-US" altLang="ko-KR" dirty="0" smtClean="0">
                <a:solidFill>
                  <a:srgbClr val="0070C0"/>
                </a:solidFill>
              </a:rPr>
              <a:t>) =&gt; </a:t>
            </a:r>
            <a:r>
              <a:rPr lang="ko-KR" altLang="en-US" dirty="0" smtClean="0">
                <a:solidFill>
                  <a:srgbClr val="0070C0"/>
                </a:solidFill>
              </a:rPr>
              <a:t>전역 영역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10136"/>
            <a:ext cx="8915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부모 클래스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x = 10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자식 클래스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y = 20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self.y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30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printX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있음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printY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y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있음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print("s: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객체에는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있음 </a:t>
            </a:r>
            <a:endParaRPr lang="en-US" altLang="ko-KR" sz="20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 {'x': 10, '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0x022E16F0&gt;, '__module__': '__main__', '__doc__': None,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objects&gt;}</a:t>
            </a:r>
          </a:p>
          <a:p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 {'y': 20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'__module__': '__main__', '__doc__': None,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0x0230F348&gt;}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이름공간에서 멤버를 검색하는 것을 아래 그림을 참조한다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819400" y="2133600"/>
            <a:ext cx="2971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SubClass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solidFill>
                  <a:srgbClr val="0070C0"/>
                </a:solidFill>
                <a:latin typeface="Verdana" pitchFamily="34" charset="0"/>
              </a:rPr>
              <a:t>printY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2133600"/>
            <a:ext cx="22860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019800" y="1828800"/>
            <a:ext cx="29718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Super</a:t>
            </a: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solidFill>
                  <a:srgbClr val="0070C0"/>
                </a:solidFill>
                <a:latin typeface="Verdana" pitchFamily="34" charset="0"/>
              </a:rPr>
              <a:t>printX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943600" y="3886200"/>
            <a:ext cx="2971800" cy="2514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x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solidFill>
                  <a:srgbClr val="0070C0"/>
                </a:solidFill>
                <a:latin typeface="Verdana" pitchFamily="34" charset="0"/>
              </a:rPr>
              <a:t>printX</a:t>
            </a:r>
            <a:endParaRPr lang="en-US" altLang="ko-KR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printY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10800000">
            <a:off x="1676400" y="3048000"/>
            <a:ext cx="5562600" cy="2819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2"/>
          </p:cNvCxnSpPr>
          <p:nvPr/>
        </p:nvCxnSpPr>
        <p:spPr bwMode="auto">
          <a:xfrm rot="10800000">
            <a:off x="4305300" y="2971800"/>
            <a:ext cx="2781300" cy="2362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2"/>
          </p:cNvCxnSpPr>
          <p:nvPr/>
        </p:nvCxnSpPr>
        <p:spPr bwMode="auto">
          <a:xfrm rot="5400000" flipH="1" flipV="1">
            <a:off x="6648450" y="3790950"/>
            <a:ext cx="1676400" cy="38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379585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부모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재정의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x = 10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y = 20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:",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self.x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458200" cy="54102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s =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30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= 50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</a:t>
            </a:r>
          </a:p>
          <a:p>
            <a:pPr>
              <a:buNone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{'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SuperClass.printX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0x02524348&gt;, 'x': 10,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objects&gt;, '__module__': '__main__',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__': &lt;attribute '__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weakref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__' of 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SuperClass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 objects&gt;, '__doc__': None}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</a:t>
            </a:r>
          </a:p>
          <a:p>
            <a:pPr>
              <a:buNone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{'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SubClass.printY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at 0x025243D8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&gt;, '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printX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': &lt;function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SubClass.printX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at 0x02524390&gt;,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'y': 20, '__doc__': None, '__module__': '__main__'}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print("s: ",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s.__dict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s:  {'a': 30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'x': 50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Lesson 1: </a:t>
            </a:r>
            <a:r>
              <a: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클래스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119156" cy="5147356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이름공간에서 멤버를 검색하는 것을 아래 그림참조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 bwMode="auto">
          <a:xfrm>
            <a:off x="2895600" y="1828800"/>
            <a:ext cx="29718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SubClass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printY</a:t>
            </a:r>
            <a:endParaRPr lang="en-US" altLang="ko-KR" b="1" dirty="0" smtClean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printX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04800" y="1981200"/>
            <a:ext cx="2286000" cy="990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a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</a:rPr>
              <a:t>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019800" y="1828800"/>
            <a:ext cx="29718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Super</a:t>
            </a: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Class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클래스 객체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printX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943600" y="3886200"/>
            <a:ext cx="2971800" cy="2514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S(</a:t>
            </a:r>
            <a:r>
              <a:rPr lang="ko-KR" altLang="en-US" b="1" dirty="0" err="1" smtClean="0">
                <a:latin typeface="Verdana" pitchFamily="34" charset="0"/>
              </a:rPr>
              <a:t>인스턴스</a:t>
            </a:r>
            <a:r>
              <a:rPr lang="ko-KR" altLang="en-US" b="1" dirty="0" smtClean="0">
                <a:latin typeface="Verdana" pitchFamily="34" charset="0"/>
              </a:rPr>
              <a:t> 객체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x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Verdana" pitchFamily="34" charset="0"/>
              </a:rPr>
              <a:t>printX</a:t>
            </a:r>
            <a:endParaRPr lang="en-US" altLang="ko-KR" b="1" dirty="0" smtClean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printY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 bwMode="auto">
          <a:xfrm rot="10800000">
            <a:off x="1676400" y="3048000"/>
            <a:ext cx="4267200" cy="2095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1"/>
            <a:endCxn id="17" idx="2"/>
          </p:cNvCxnSpPr>
          <p:nvPr/>
        </p:nvCxnSpPr>
        <p:spPr bwMode="auto">
          <a:xfrm rot="10800000">
            <a:off x="4381500" y="2971800"/>
            <a:ext cx="1562100" cy="2171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다중 상속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 이상의 클래스를 동시에 상속받은 것을 의미한다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Tiger: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Jump(self):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호랑이처럼 멀리 점프하기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Bite(self):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사자처럼 한입에 꿀꺽하기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Liger(Tiger, Lion):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Play(self):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라이거만의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사육사와 재미있게 놀기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")</a:t>
            </a: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82000" cy="5608185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다중 상속 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 검색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나열된 순서로 결정된다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Tiger: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def Cry(self):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이름이 겹치면 먼저 나열된 </a:t>
            </a:r>
            <a:r>
              <a:rPr lang="ko-KR" alt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메서드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호출</a:t>
            </a:r>
            <a:endParaRPr lang="en-US" altLang="ko-KR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호랑이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어흥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~")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def Cry(self):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print("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으르렁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~")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class Liger(Tiger, Lion):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타이거 라이온 클래스 순서로 상속받음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Liger()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l.Cry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호랑이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~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객체지향프로그래밍의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가지 특징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추상성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꼭 필요한 부분만 구현하는 것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상속성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부모 클래스에서 공통 부분을 상속받는 것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동일한 인터페이스에 대해 구체적인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인스턴스마다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다른 동작을 할 수도 있는 것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610600" cy="56388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다이아몬드 형태의 상속에서 생성자가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두번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호출되는 문제가 발생한다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Animal: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print("Animal __init__()")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Tiger(Animal):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Animal.__init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Animal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  <a:p>
            <a:pPr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print("Tiger __init__()")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Lion(Animal):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Animal.__init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Animal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  <a:p>
            <a:pPr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print("Lion __init__()")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Liger(Tiger, Lion):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Tiger.__init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Tiger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</a:t>
            </a:r>
          </a:p>
          <a:p>
            <a:pPr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Lion.__init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__(self)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Lion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호출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Animal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클래스의 생성자가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번 호출 되었다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Liger()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Animal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Tiger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Animal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Lion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Liger __init__()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19156" cy="5836785"/>
          </a:xfrm>
        </p:spPr>
        <p:txBody>
          <a:bodyPr/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super()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이용한 상위 클래스의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호출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Animal: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print("Animal __init__()")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Tiger(Animal):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super().__init__()      #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부모 클래스의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호출 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print("Tiger __init__()")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Lion(Animal):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super().__init__()      #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부모 클래스의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호출 </a:t>
            </a: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print("Lion __init__()")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class Liger(Tiger, Lion):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def __init__(self):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super().__init__()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Animal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클래스의 생성자가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번만 호출됨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Liger()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Animal __init__()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이제는 한번만 호출된다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Lion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Tiger __init__()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Liger __init__()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[Triangle Class]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data + method  </a:t>
            </a:r>
          </a:p>
        </p:txBody>
      </p:sp>
      <p:sp>
        <p:nvSpPr>
          <p:cNvPr id="5" name="이등변 삼각형 4"/>
          <p:cNvSpPr/>
          <p:nvPr/>
        </p:nvSpPr>
        <p:spPr bwMode="auto">
          <a:xfrm>
            <a:off x="1219200" y="2743200"/>
            <a:ext cx="2743200" cy="23622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이등변 삼각형 6"/>
          <p:cNvSpPr/>
          <p:nvPr/>
        </p:nvSpPr>
        <p:spPr bwMode="auto">
          <a:xfrm>
            <a:off x="6172200" y="17526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>
            <a:off x="6248400" y="31242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이등변 삼각형 8"/>
          <p:cNvSpPr/>
          <p:nvPr/>
        </p:nvSpPr>
        <p:spPr bwMode="auto">
          <a:xfrm>
            <a:off x="6248400" y="45720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990600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[Triangle Instance]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선언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일반적으로 클래스는 데이터와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구성된다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class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"""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아주 간단한 클래스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"""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pass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dir()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__', '__doc__', '__name__', '__package__']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MyClass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classobj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추가된 클래스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class Person: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Name = "Default Name"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def Print(self):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print("My Name is {0}".format(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self.Name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p1 = Person()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p1.Print()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My Name is Default Name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3400" y="4648200"/>
            <a:ext cx="2590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0" y="4648200"/>
            <a:ext cx="40386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 bwMode="auto">
          <a:xfrm>
            <a:off x="3124200" y="5067300"/>
            <a:ext cx="1447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571500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 간의 이름공간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7200" y="3352800"/>
            <a:ext cx="28194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P1(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Name=“</a:t>
            </a:r>
            <a:r>
              <a:rPr lang="ko-KR" altLang="en-US" b="1" dirty="0" smtClean="0">
                <a:latin typeface="Verdana" pitchFamily="34" charset="0"/>
              </a:rPr>
              <a:t>내 이름은 </a:t>
            </a:r>
            <a:r>
              <a:rPr lang="ko-KR" altLang="en-US" b="1" dirty="0" err="1" smtClean="0">
                <a:latin typeface="Verdana" pitchFamily="34" charset="0"/>
              </a:rPr>
              <a:t>전우치</a:t>
            </a:r>
            <a:r>
              <a:rPr lang="en-US" altLang="ko-KR" b="1" dirty="0" smtClean="0">
                <a:latin typeface="Verdana" pitchFamily="34" charset="0"/>
              </a:rPr>
              <a:t>!”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19600" y="33528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Person(</a:t>
            </a:r>
            <a:r>
              <a:rPr lang="ko-KR" altLang="en-US" b="1" dirty="0" smtClean="0">
                <a:latin typeface="Verdana" pitchFamily="34" charset="0"/>
              </a:rPr>
              <a:t>클래스</a:t>
            </a:r>
            <a:r>
              <a:rPr lang="en-US" altLang="ko-KR" b="1" dirty="0" smtClean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Print()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276600" y="3771900"/>
            <a:ext cx="1143000" cy="114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4648200"/>
            <a:ext cx="798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객체의 이름공간에 변경된 데이터를 저장한다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설계 철학은 개발자에게 많은 제약을 가하지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않는 것이기에 기본 접근 권한은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으로 되어 있다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00" y="121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/>
              <a:t>&gt;&gt;&gt; p1.Name = "</a:t>
            </a:r>
            <a:r>
              <a:rPr lang="ko-KR" altLang="en-US" sz="2400" dirty="0" err="1" smtClean="0"/>
              <a:t>전우치</a:t>
            </a:r>
            <a:r>
              <a:rPr lang="en-US" altLang="ko-KR" sz="2400" dirty="0" smtClean="0"/>
              <a:t>"</a:t>
            </a:r>
          </a:p>
          <a:p>
            <a:r>
              <a:rPr lang="en-US" altLang="ko-KR" sz="2400" dirty="0" smtClean="0"/>
              <a:t>&gt;&gt;&gt; p1.Print()</a:t>
            </a:r>
          </a:p>
          <a:p>
            <a:r>
              <a:rPr lang="en-US" altLang="ko-KR" sz="2400" dirty="0" smtClean="0"/>
              <a:t>My Name is </a:t>
            </a:r>
            <a:r>
              <a:rPr lang="ko-KR" altLang="en-US" sz="2400" dirty="0" err="1" smtClean="0"/>
              <a:t>전우치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객체의 이름공간이 다르다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그래서 아래의 순서로 이름을 찾는다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객체 영역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클래스 객체 영역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전역 영역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런타임에 각 클래스와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이름공간에 멤버 변수를 추가하거나 삭제할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C#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이나 자바와는 다른 특징이다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1964</TotalTime>
  <Words>3223</Words>
  <Application>Microsoft Office PowerPoint</Application>
  <PresentationFormat>화면 슬라이드 쇼(4:3)</PresentationFormat>
  <Paragraphs>668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굴림</vt:lpstr>
      <vt:lpstr>Arial</vt:lpstr>
      <vt:lpstr>Segoe Light</vt:lpstr>
      <vt:lpstr>Segoe UI</vt:lpstr>
      <vt:lpstr>맑은 고딕</vt:lpstr>
      <vt:lpstr>Wingdings</vt:lpstr>
      <vt:lpstr>Verdana</vt:lpstr>
      <vt:lpstr>Calibri</vt:lpstr>
      <vt:lpstr>Times New Roman</vt:lpstr>
      <vt:lpstr>Segoe UI Light</vt:lpstr>
      <vt:lpstr>Presentation1</vt:lpstr>
      <vt:lpstr>5장 </vt:lpstr>
      <vt:lpstr>Module Overview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  <vt:lpstr>Lesson 1: 클래스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109</cp:revision>
  <dcterms:created xsi:type="dcterms:W3CDTF">2013-03-04T09:54:30Z</dcterms:created>
  <dcterms:modified xsi:type="dcterms:W3CDTF">2014-11-16T23:50:45Z</dcterms:modified>
</cp:coreProperties>
</file>