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7"/>
  </p:notesMasterIdLst>
  <p:sldIdLst>
    <p:sldId id="256" r:id="rId2"/>
    <p:sldId id="257" r:id="rId3"/>
    <p:sldId id="258" r:id="rId4"/>
    <p:sldId id="259" r:id="rId5"/>
    <p:sldId id="260" r:id="rId6"/>
    <p:sldId id="270" r:id="rId7"/>
    <p:sldId id="261" r:id="rId8"/>
    <p:sldId id="262" r:id="rId9"/>
    <p:sldId id="263" r:id="rId10"/>
    <p:sldId id="264" r:id="rId11"/>
    <p:sldId id="265" r:id="rId12"/>
    <p:sldId id="266" r:id="rId13"/>
    <p:sldId id="267" r:id="rId14"/>
    <p:sldId id="269" r:id="rId15"/>
    <p:sldId id="271"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4977DA-546E-44C7-8012-381C01DDF3D2}" v="179" dt="2025-05-24T08:07:15.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94396" autoAdjust="0"/>
  </p:normalViewPr>
  <p:slideViewPr>
    <p:cSldViewPr snapToGrid="0">
      <p:cViewPr varScale="1">
        <p:scale>
          <a:sx n="96" d="100"/>
          <a:sy n="96" d="100"/>
        </p:scale>
        <p:origin x="42" y="51"/>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58514-D4D1-48AF-A2C6-9356B82485F0}" type="datetimeFigureOut">
              <a:rPr lang="de-DE" smtClean="0"/>
              <a:t>28.05.2025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F670-7EAF-400F-AE0B-906A86EFF566}" type="slidenum">
              <a:rPr lang="de-DE" smtClean="0"/>
              <a:t>‹#›</a:t>
            </a:fld>
            <a:endParaRPr lang="de-DE"/>
          </a:p>
        </p:txBody>
      </p:sp>
    </p:spTree>
    <p:extLst>
      <p:ext uri="{BB962C8B-B14F-4D97-AF65-F5344CB8AC3E}">
        <p14:creationId xmlns:p14="http://schemas.microsoft.com/office/powerpoint/2010/main" val="3597403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427F670-7EAF-400F-AE0B-906A86EFF566}" type="slidenum">
              <a:rPr lang="de-DE" smtClean="0"/>
              <a:t>4</a:t>
            </a:fld>
            <a:endParaRPr lang="de-DE"/>
          </a:p>
        </p:txBody>
      </p:sp>
    </p:spTree>
    <p:extLst>
      <p:ext uri="{BB962C8B-B14F-4D97-AF65-F5344CB8AC3E}">
        <p14:creationId xmlns:p14="http://schemas.microsoft.com/office/powerpoint/2010/main" val="1066494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427F670-7EAF-400F-AE0B-906A86EFF566}" type="slidenum">
              <a:rPr lang="de-DE" smtClean="0"/>
              <a:t>7</a:t>
            </a:fld>
            <a:endParaRPr lang="de-DE"/>
          </a:p>
        </p:txBody>
      </p:sp>
    </p:spTree>
    <p:extLst>
      <p:ext uri="{BB962C8B-B14F-4D97-AF65-F5344CB8AC3E}">
        <p14:creationId xmlns:p14="http://schemas.microsoft.com/office/powerpoint/2010/main" val="3786905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427F670-7EAF-400F-AE0B-906A86EFF566}" type="slidenum">
              <a:rPr lang="de-DE" smtClean="0"/>
              <a:t>9</a:t>
            </a:fld>
            <a:endParaRPr lang="de-DE"/>
          </a:p>
        </p:txBody>
      </p:sp>
    </p:spTree>
    <p:extLst>
      <p:ext uri="{BB962C8B-B14F-4D97-AF65-F5344CB8AC3E}">
        <p14:creationId xmlns:p14="http://schemas.microsoft.com/office/powerpoint/2010/main" val="2108072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5/28/2025</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686350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5/28/2025</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66563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5/28/2025</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4633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5/28/2025</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9252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5/28/2025</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4657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5/28/2025</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4463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5/28/2025</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9756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5/28/2025</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30752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5/28/2025</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2731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5/28/2025</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7963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5/28/2025</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9499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5/28/2025</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22665488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27" r:id="rId8"/>
    <p:sldLayoutId id="2147483728" r:id="rId9"/>
    <p:sldLayoutId id="2147483729" r:id="rId10"/>
    <p:sldLayoutId id="2147483737"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a:extLst>
              <a:ext uri="{FF2B5EF4-FFF2-40B4-BE49-F238E27FC236}">
                <a16:creationId xmlns:a16="http://schemas.microsoft.com/office/drawing/2014/main" id="{C6E9076D-4EF4-E125-59C8-CFD11FDC5574}"/>
              </a:ext>
            </a:extLst>
          </p:cNvPr>
          <p:cNvPicPr>
            <a:picLocks noChangeAspect="1"/>
          </p:cNvPicPr>
          <p:nvPr/>
        </p:nvPicPr>
        <p:blipFill>
          <a:blip r:embed="rId3">
            <a:alphaModFix amt="60000"/>
          </a:blip>
          <a:srcRect t="1037" r="-1" b="4815"/>
          <a:stretch>
            <a:fillRect/>
          </a:stretch>
        </p:blipFill>
        <p:spPr>
          <a:xfrm>
            <a:off x="20" y="10"/>
            <a:ext cx="12188932" cy="6856614"/>
          </a:xfrm>
          <a:prstGeom prst="rect">
            <a:avLst/>
          </a:prstGeom>
        </p:spPr>
      </p:pic>
      <p:sp>
        <p:nvSpPr>
          <p:cNvPr id="2" name="Titel 1">
            <a:extLst>
              <a:ext uri="{FF2B5EF4-FFF2-40B4-BE49-F238E27FC236}">
                <a16:creationId xmlns:a16="http://schemas.microsoft.com/office/drawing/2014/main" id="{45C19FA2-A536-4AB1-FADA-28ED53FA0635}"/>
              </a:ext>
            </a:extLst>
          </p:cNvPr>
          <p:cNvSpPr>
            <a:spLocks noGrp="1"/>
          </p:cNvSpPr>
          <p:nvPr>
            <p:ph type="ctrTitle"/>
          </p:nvPr>
        </p:nvSpPr>
        <p:spPr>
          <a:xfrm>
            <a:off x="1198180" y="726066"/>
            <a:ext cx="9774619" cy="2474333"/>
          </a:xfrm>
        </p:spPr>
        <p:txBody>
          <a:bodyPr vert="horz" lIns="91440" tIns="45720" rIns="91440" bIns="45720" rtlCol="0" anchor="b">
            <a:normAutofit/>
          </a:bodyPr>
          <a:lstStyle/>
          <a:p>
            <a:r>
              <a:rPr lang="en-US">
                <a:solidFill>
                  <a:srgbClr val="FFFFFF"/>
                </a:solidFill>
              </a:rPr>
              <a:t>GAN(Generative Adversarial Network) zur Rekonstruktion natürlicher Bilder aus Gehirnaktivitäten.</a:t>
            </a:r>
          </a:p>
        </p:txBody>
      </p:sp>
      <p:sp>
        <p:nvSpPr>
          <p:cNvPr id="3" name="Untertitel 2">
            <a:extLst>
              <a:ext uri="{FF2B5EF4-FFF2-40B4-BE49-F238E27FC236}">
                <a16:creationId xmlns:a16="http://schemas.microsoft.com/office/drawing/2014/main" id="{492B3BA4-5D29-7CA6-BDE9-CE813443217C}"/>
              </a:ext>
            </a:extLst>
          </p:cNvPr>
          <p:cNvSpPr>
            <a:spLocks noGrp="1"/>
          </p:cNvSpPr>
          <p:nvPr>
            <p:ph type="subTitle" idx="1"/>
          </p:nvPr>
        </p:nvSpPr>
        <p:spPr>
          <a:xfrm>
            <a:off x="1219202" y="3429000"/>
            <a:ext cx="9954076" cy="2514600"/>
          </a:xfrm>
        </p:spPr>
        <p:txBody>
          <a:bodyPr vert="horz" lIns="91440" tIns="45720" rIns="91440" bIns="45720" rtlCol="0" anchor="ctr">
            <a:normAutofit/>
          </a:bodyPr>
          <a:lstStyle/>
          <a:p>
            <a:pPr indent="-228600">
              <a:buFont typeface="Arial" panose="020B0604020202020204" pitchFamily="34" charset="0"/>
              <a:buChar char="•"/>
            </a:pPr>
            <a:endParaRPr lang="en-US" sz="1800">
              <a:solidFill>
                <a:srgbClr val="FFFFFF"/>
              </a:solidFill>
            </a:endParaRPr>
          </a:p>
          <a:p>
            <a:pPr indent="-228600">
              <a:buFont typeface="Arial" panose="020B0604020202020204" pitchFamily="34" charset="0"/>
              <a:buChar char="•"/>
            </a:pPr>
            <a:r>
              <a:rPr lang="en-US" sz="1800">
                <a:solidFill>
                  <a:srgbClr val="FFFFFF"/>
                </a:solidFill>
              </a:rPr>
              <a:t>Künstliche Intelligenz</a:t>
            </a:r>
          </a:p>
          <a:p>
            <a:pPr indent="-228600">
              <a:buFont typeface="Arial" panose="020B0604020202020204" pitchFamily="34" charset="0"/>
              <a:buChar char="•"/>
            </a:pPr>
            <a:endParaRPr lang="en-US" sz="1800">
              <a:solidFill>
                <a:srgbClr val="FFFFFF"/>
              </a:solidFill>
            </a:endParaRPr>
          </a:p>
          <a:p>
            <a:pPr indent="-228600">
              <a:buFont typeface="Arial" panose="020B0604020202020204" pitchFamily="34" charset="0"/>
              <a:buChar char="•"/>
            </a:pPr>
            <a:r>
              <a:rPr lang="en-US" sz="1800">
                <a:solidFill>
                  <a:srgbClr val="FFFFFF"/>
                </a:solidFill>
              </a:rPr>
              <a:t>Vorgelegt von Lynne Merveille Nono Makuate.</a:t>
            </a:r>
          </a:p>
        </p:txBody>
      </p:sp>
    </p:spTree>
    <p:extLst>
      <p:ext uri="{BB962C8B-B14F-4D97-AF65-F5344CB8AC3E}">
        <p14:creationId xmlns:p14="http://schemas.microsoft.com/office/powerpoint/2010/main" val="570398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1CDB9D-59EB-CBA2-1198-78E936FDFEC0}"/>
              </a:ext>
            </a:extLst>
          </p:cNvPr>
          <p:cNvSpPr>
            <a:spLocks noGrp="1"/>
          </p:cNvSpPr>
          <p:nvPr>
            <p:ph type="title"/>
          </p:nvPr>
        </p:nvSpPr>
        <p:spPr/>
        <p:txBody>
          <a:bodyPr>
            <a:normAutofit/>
          </a:bodyPr>
          <a:lstStyle/>
          <a:p>
            <a:r>
              <a:rPr lang="de-DE" dirty="0"/>
              <a:t>Methode</a:t>
            </a:r>
            <a:br>
              <a:rPr lang="de-DE" dirty="0"/>
            </a:br>
            <a:r>
              <a:rPr lang="de-DE" sz="2400" dirty="0"/>
              <a:t>Training eines Regressionsmodells zur Vorhersage von z</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67A73697-4997-A4FF-BB8C-B24014FE2422}"/>
                  </a:ext>
                </a:extLst>
              </p:cNvPr>
              <p:cNvSpPr>
                <a:spLocks noGrp="1"/>
              </p:cNvSpPr>
              <p:nvPr>
                <p:ph idx="1"/>
              </p:nvPr>
            </p:nvSpPr>
            <p:spPr/>
            <p:txBody>
              <a:bodyPr/>
              <a:lstStyle/>
              <a:p>
                <a:r>
                  <a:rPr lang="de-DE" sz="2000" b="1" dirty="0"/>
                  <a:t>Ziel</a:t>
                </a:r>
                <a:r>
                  <a:rPr lang="de-DE" sz="2000" dirty="0"/>
                  <a:t>: Aus der gemessenen Gehirnaktivität den passenden Vektor </a:t>
                </a:r>
                <a:r>
                  <a:rPr lang="de-DE" sz="2000" b="1" dirty="0"/>
                  <a:t>z </a:t>
                </a:r>
                <a:r>
                  <a:rPr lang="de-DE" sz="2000" dirty="0"/>
                  <a:t>vorherzusagen.</a:t>
                </a:r>
              </a:p>
              <a:p>
                <a:r>
                  <a:rPr lang="de-DE" sz="2000" b="1" dirty="0"/>
                  <a:t>Trainingsdaten:</a:t>
                </a:r>
                <a:r>
                  <a:rPr lang="de-DE" sz="2000" dirty="0"/>
                  <a:t> Paare aus:</a:t>
                </a:r>
              </a:p>
              <a:p>
                <a:pPr lvl="1"/>
                <a:r>
                  <a:rPr lang="de-DE" sz="2000" dirty="0"/>
                  <a:t>fMRT-Aktivitätsvektor (Input)</a:t>
                </a:r>
              </a:p>
              <a:p>
                <a:pPr lvl="1"/>
                <a:r>
                  <a:rPr lang="de-DE" sz="2000" dirty="0"/>
                  <a:t>dem z-Vektor, der das Bild am besten im GAN rekonstruiert</a:t>
                </a:r>
              </a:p>
              <a:p>
                <a:r>
                  <a:rPr lang="de-DE" sz="2000" dirty="0"/>
                  <a:t>Wie kommt man an z, wenn man nur das Bild kennt?:</a:t>
                </a:r>
              </a:p>
              <a:p>
                <a:pPr lvl="1"/>
                <a:r>
                  <a:rPr lang="de-DE" sz="2000" dirty="0"/>
                  <a:t>Für jedes </a:t>
                </a:r>
                <a:r>
                  <a:rPr lang="de-DE" sz="2000" dirty="0" err="1"/>
                  <a:t>Stimulusbild</a:t>
                </a:r>
                <a:r>
                  <a:rPr lang="de-DE" sz="2000" dirty="0"/>
                  <a:t> (das die </a:t>
                </a:r>
                <a:r>
                  <a:rPr lang="de-DE" sz="2000" dirty="0" err="1"/>
                  <a:t>Proband:innen</a:t>
                </a:r>
                <a:r>
                  <a:rPr lang="de-DE" sz="2000" dirty="0"/>
                  <a:t> im Scanner gesehen haben) wird ein </a:t>
                </a:r>
                <a:r>
                  <a:rPr lang="de-DE" sz="2000" b="1"/>
                  <a:t>optimaler z-Vektor </a:t>
                </a:r>
                <a:r>
                  <a:rPr lang="de-DE" sz="2000" b="1" dirty="0"/>
                  <a:t>rückberechnet</a:t>
                </a:r>
                <a:r>
                  <a:rPr lang="de-DE" sz="2000" dirty="0"/>
                  <a:t>, sodass:</a:t>
                </a:r>
              </a:p>
              <a:p>
                <a:pPr lvl="1">
                  <a:buNone/>
                </a:pPr>
                <a:r>
                  <a:rPr lang="de-DE" sz="2000" dirty="0"/>
                  <a:t>    </a:t>
                </a:r>
                <a14:m>
                  <m:oMath xmlns:m="http://schemas.openxmlformats.org/officeDocument/2006/math">
                    <m:r>
                      <a:rPr lang="de-DE" sz="2000" i="1" dirty="0" smtClean="0">
                        <a:latin typeface="Cambria Math" panose="02040503050406030204" pitchFamily="18" charset="0"/>
                      </a:rPr>
                      <m:t>𝐺</m:t>
                    </m:r>
                    <m:d>
                      <m:dPr>
                        <m:ctrlPr>
                          <a:rPr lang="de-DE" sz="2000" i="1" dirty="0" smtClean="0">
                            <a:latin typeface="Cambria Math" panose="02040503050406030204" pitchFamily="18" charset="0"/>
                          </a:rPr>
                        </m:ctrlPr>
                      </m:dPr>
                      <m:e>
                        <m:r>
                          <a:rPr lang="de-DE" sz="2000" i="1" dirty="0" smtClean="0">
                            <a:latin typeface="Cambria Math" panose="02040503050406030204" pitchFamily="18" charset="0"/>
                          </a:rPr>
                          <m:t>𝑧</m:t>
                        </m:r>
                      </m:e>
                    </m:d>
                    <m:r>
                      <a:rPr lang="de-DE" sz="2000" i="1" dirty="0" smtClean="0">
                        <a:latin typeface="Cambria Math" panose="02040503050406030204" pitchFamily="18" charset="0"/>
                      </a:rPr>
                      <m:t>≈</m:t>
                    </m:r>
                    <m:r>
                      <a:rPr lang="de-DE" sz="2000" i="1" dirty="0" err="1" smtClean="0">
                        <a:latin typeface="Cambria Math" panose="02040503050406030204" pitchFamily="18" charset="0"/>
                      </a:rPr>
                      <m:t>𝑂𝑟𝑖𝑔𝑖𝑛𝑎𝑙𝑏𝑖𝑙𝑑𝐺</m:t>
                    </m:r>
                    <m:d>
                      <m:dPr>
                        <m:ctrlPr>
                          <a:rPr lang="de-DE" sz="2000" i="1" dirty="0" smtClean="0">
                            <a:latin typeface="Cambria Math" panose="02040503050406030204" pitchFamily="18" charset="0"/>
                          </a:rPr>
                        </m:ctrlPr>
                      </m:dPr>
                      <m:e>
                        <m:r>
                          <a:rPr lang="de-DE" sz="2000" i="1" dirty="0" smtClean="0">
                            <a:latin typeface="Cambria Math" panose="02040503050406030204" pitchFamily="18" charset="0"/>
                          </a:rPr>
                          <m:t>𝑧</m:t>
                        </m:r>
                      </m:e>
                    </m:d>
                  </m:oMath>
                </a14:m>
                <a:endParaRPr lang="de-DE" sz="2000" dirty="0"/>
              </a:p>
              <a:p>
                <a:pPr lvl="1"/>
                <a:endParaRPr lang="de-DE" dirty="0"/>
              </a:p>
            </p:txBody>
          </p:sp>
        </mc:Choice>
        <mc:Fallback xmlns="">
          <p:sp>
            <p:nvSpPr>
              <p:cNvPr id="3" name="Inhaltsplatzhalter 2">
                <a:extLst>
                  <a:ext uri="{FF2B5EF4-FFF2-40B4-BE49-F238E27FC236}">
                    <a16:creationId xmlns:a16="http://schemas.microsoft.com/office/drawing/2014/main" id="{67A73697-4997-A4FF-BB8C-B24014FE2422}"/>
                  </a:ext>
                </a:extLst>
              </p:cNvPr>
              <p:cNvSpPr>
                <a:spLocks noGrp="1" noRot="1" noChangeAspect="1" noMove="1" noResize="1" noEditPoints="1" noAdjustHandles="1" noChangeArrowheads="1" noChangeShapeType="1" noTextEdit="1"/>
              </p:cNvSpPr>
              <p:nvPr>
                <p:ph idx="1"/>
              </p:nvPr>
            </p:nvSpPr>
            <p:spPr>
              <a:blipFill>
                <a:blip r:embed="rId2"/>
                <a:stretch>
                  <a:fillRect l="-486" t="-581"/>
                </a:stretch>
              </a:blipFill>
            </p:spPr>
            <p:txBody>
              <a:bodyPr/>
              <a:lstStyle/>
              <a:p>
                <a:r>
                  <a:rPr lang="de-DE">
                    <a:noFill/>
                  </a:rPr>
                  <a:t> </a:t>
                </a:r>
              </a:p>
            </p:txBody>
          </p:sp>
        </mc:Fallback>
      </mc:AlternateContent>
    </p:spTree>
    <p:extLst>
      <p:ext uri="{BB962C8B-B14F-4D97-AF65-F5344CB8AC3E}">
        <p14:creationId xmlns:p14="http://schemas.microsoft.com/office/powerpoint/2010/main" val="2965333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80D1D0-D95E-FB7D-6DD9-10BF14218137}"/>
              </a:ext>
            </a:extLst>
          </p:cNvPr>
          <p:cNvSpPr>
            <a:spLocks noGrp="1"/>
          </p:cNvSpPr>
          <p:nvPr>
            <p:ph type="title"/>
          </p:nvPr>
        </p:nvSpPr>
        <p:spPr/>
        <p:txBody>
          <a:bodyPr>
            <a:normAutofit/>
          </a:bodyPr>
          <a:lstStyle/>
          <a:p>
            <a:r>
              <a:rPr lang="de-DE" dirty="0"/>
              <a:t>Methode</a:t>
            </a:r>
            <a:br>
              <a:rPr lang="de-DE" dirty="0"/>
            </a:br>
            <a:r>
              <a:rPr lang="de-DE" sz="2700" dirty="0"/>
              <a:t>Training eines Regressionsmodells zur Vorhersage von z</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E59963B-A30D-4946-4A5E-4DE2AE7FCD47}"/>
                  </a:ext>
                </a:extLst>
              </p:cNvPr>
              <p:cNvSpPr>
                <a:spLocks noGrp="1"/>
              </p:cNvSpPr>
              <p:nvPr>
                <p:ph idx="1"/>
              </p:nvPr>
            </p:nvSpPr>
            <p:spPr/>
            <p:txBody>
              <a:bodyPr/>
              <a:lstStyle/>
              <a:p>
                <a:r>
                  <a:rPr lang="de-DE" b="1" dirty="0"/>
                  <a:t>Wie</a:t>
                </a:r>
                <a:r>
                  <a:rPr lang="de-DE" dirty="0"/>
                  <a:t> </a:t>
                </a:r>
                <a:r>
                  <a:rPr lang="de-DE" dirty="0" err="1"/>
                  <a:t>funktionniert</a:t>
                </a:r>
                <a:r>
                  <a:rPr lang="de-DE" dirty="0"/>
                  <a:t> das?</a:t>
                </a:r>
              </a:p>
              <a:p>
                <a:pPr lvl="1"/>
                <a:r>
                  <a:rPr lang="de-DE" dirty="0"/>
                  <a:t>Man startet mit einem zufälligen </a:t>
                </a:r>
                <a14:m>
                  <m:oMath xmlns:m="http://schemas.openxmlformats.org/officeDocument/2006/math">
                    <m:r>
                      <a:rPr lang="de-DE" i="1" dirty="0" smtClean="0">
                        <a:latin typeface="Cambria Math" panose="02040503050406030204" pitchFamily="18" charset="0"/>
                      </a:rPr>
                      <m:t>𝑧</m:t>
                    </m:r>
                  </m:oMath>
                </a14:m>
                <a:endParaRPr lang="de-DE" dirty="0"/>
              </a:p>
              <a:p>
                <a:pPr lvl="1"/>
                <a:r>
                  <a:rPr lang="de-DE" dirty="0"/>
                  <a:t>Das Bild </a:t>
                </a:r>
                <a14:m>
                  <m:oMath xmlns:m="http://schemas.openxmlformats.org/officeDocument/2006/math">
                    <m:r>
                      <a:rPr lang="de-DE" i="1" dirty="0" smtClean="0">
                        <a:latin typeface="Cambria Math" panose="02040503050406030204" pitchFamily="18" charset="0"/>
                      </a:rPr>
                      <m:t>𝐺</m:t>
                    </m:r>
                    <m:r>
                      <a:rPr lang="de-DE" i="1" dirty="0" smtClean="0">
                        <a:latin typeface="Cambria Math" panose="02040503050406030204" pitchFamily="18" charset="0"/>
                      </a:rPr>
                      <m:t>(</m:t>
                    </m:r>
                    <m:r>
                      <a:rPr lang="de-DE" i="1" dirty="0" smtClean="0">
                        <a:latin typeface="Cambria Math" panose="02040503050406030204" pitchFamily="18" charset="0"/>
                      </a:rPr>
                      <m:t>𝑧</m:t>
                    </m:r>
                    <m:r>
                      <a:rPr lang="de-DE" i="1" dirty="0" smtClean="0">
                        <a:latin typeface="Cambria Math" panose="02040503050406030204" pitchFamily="18" charset="0"/>
                      </a:rPr>
                      <m:t>)</m:t>
                    </m:r>
                  </m:oMath>
                </a14:m>
                <a:r>
                  <a:rPr lang="de-DE" dirty="0"/>
                  <a:t> wird mit dem </a:t>
                </a:r>
                <a:r>
                  <a:rPr lang="de-DE" dirty="0" err="1"/>
                  <a:t>Stimulusbild</a:t>
                </a:r>
                <a:r>
                  <a:rPr lang="de-DE" dirty="0"/>
                  <a:t> </a:t>
                </a:r>
                <a14:m>
                  <m:oMath xmlns:m="http://schemas.openxmlformats.org/officeDocument/2006/math">
                    <m:r>
                      <a:rPr lang="de-DE" i="1" dirty="0" smtClean="0">
                        <a:latin typeface="Cambria Math" panose="02040503050406030204" pitchFamily="18" charset="0"/>
                      </a:rPr>
                      <m:t>𝑥</m:t>
                    </m:r>
                  </m:oMath>
                </a14:m>
                <a:r>
                  <a:rPr lang="de-DE" dirty="0"/>
                  <a:t> verglichen</a:t>
                </a:r>
              </a:p>
              <a:p>
                <a:pPr lvl="1"/>
                <a:r>
                  <a:rPr lang="de-DE" dirty="0"/>
                  <a:t>Eine </a:t>
                </a:r>
                <a:r>
                  <a:rPr lang="de-DE" b="1" dirty="0"/>
                  <a:t>Verlustfunktion im Bildraum</a:t>
                </a:r>
                <a:r>
                  <a:rPr lang="de-DE" dirty="0"/>
                  <a:t> misst die Differenz:</a:t>
                </a:r>
              </a:p>
              <a:p>
                <a:pPr lvl="2"/>
                <a:r>
                  <a:rPr lang="de-DE" b="1" dirty="0"/>
                  <a:t>Pixelverlust</a:t>
                </a:r>
                <a:r>
                  <a:rPr lang="de-DE" dirty="0"/>
                  <a:t> (mittlerer absoluter Fehler – MAE)</a:t>
                </a:r>
              </a:p>
              <a:p>
                <a:pPr lvl="2"/>
                <a:r>
                  <a:rPr lang="de-DE" b="1" dirty="0"/>
                  <a:t>Merkmalsverlust</a:t>
                </a:r>
                <a:r>
                  <a:rPr lang="de-DE" dirty="0"/>
                  <a:t> (aus Schichten eines trainierten </a:t>
                </a:r>
                <a:r>
                  <a:rPr lang="de-DE" dirty="0" err="1"/>
                  <a:t>AlexNet</a:t>
                </a:r>
                <a:r>
                  <a:rPr lang="de-DE" dirty="0"/>
                  <a:t> – "</a:t>
                </a:r>
                <a:r>
                  <a:rPr lang="de-DE" dirty="0" err="1"/>
                  <a:t>Perceptual</a:t>
                </a:r>
                <a:r>
                  <a:rPr lang="de-DE" dirty="0"/>
                  <a:t> Loss")</a:t>
                </a:r>
              </a:p>
              <a:p>
                <a:pPr lvl="1"/>
                <a:r>
                  <a:rPr lang="de-DE" dirty="0"/>
                  <a:t>Mit </a:t>
                </a:r>
                <a:r>
                  <a:rPr lang="de-DE" b="1" dirty="0" err="1"/>
                  <a:t>Gradientenabstieg</a:t>
                </a:r>
                <a:r>
                  <a:rPr lang="de-DE" dirty="0"/>
                  <a:t> wird z so lange angepasst, bis </a:t>
                </a:r>
                <a14:m>
                  <m:oMath xmlns:m="http://schemas.openxmlformats.org/officeDocument/2006/math">
                    <m:r>
                      <a:rPr lang="de-DE" i="1" dirty="0" smtClean="0">
                        <a:latin typeface="Cambria Math" panose="02040503050406030204" pitchFamily="18" charset="0"/>
                      </a:rPr>
                      <m:t>𝐺</m:t>
                    </m:r>
                    <m:r>
                      <a:rPr lang="de-DE" i="1" dirty="0" smtClean="0">
                        <a:latin typeface="Cambria Math" panose="02040503050406030204" pitchFamily="18" charset="0"/>
                      </a:rPr>
                      <m:t>(</m:t>
                    </m:r>
                    <m:r>
                      <a:rPr lang="de-DE" i="1" dirty="0" smtClean="0">
                        <a:latin typeface="Cambria Math" panose="02040503050406030204" pitchFamily="18" charset="0"/>
                      </a:rPr>
                      <m:t>𝑧</m:t>
                    </m:r>
                    <m:r>
                      <a:rPr lang="de-DE" i="1" dirty="0" smtClean="0">
                        <a:latin typeface="Cambria Math" panose="02040503050406030204" pitchFamily="18" charset="0"/>
                      </a:rPr>
                      <m:t>) </m:t>
                    </m:r>
                  </m:oMath>
                </a14:m>
                <a:r>
                  <a:rPr lang="de-DE" dirty="0"/>
                  <a:t>möglichst ähnlich zu </a:t>
                </a:r>
                <a14:m>
                  <m:oMath xmlns:m="http://schemas.openxmlformats.org/officeDocument/2006/math">
                    <m:r>
                      <a:rPr lang="de-DE" i="1" dirty="0" smtClean="0">
                        <a:latin typeface="Cambria Math" panose="02040503050406030204" pitchFamily="18" charset="0"/>
                      </a:rPr>
                      <m:t>𝑥</m:t>
                    </m:r>
                  </m:oMath>
                </a14:m>
                <a:r>
                  <a:rPr lang="de-DE" dirty="0"/>
                  <a:t> ist.</a:t>
                </a:r>
              </a:p>
              <a:p>
                <a:pPr lvl="1"/>
                <a:endParaRPr lang="de-DE" dirty="0"/>
              </a:p>
            </p:txBody>
          </p:sp>
        </mc:Choice>
        <mc:Fallback xmlns="">
          <p:sp>
            <p:nvSpPr>
              <p:cNvPr id="3" name="Inhaltsplatzhalter 2">
                <a:extLst>
                  <a:ext uri="{FF2B5EF4-FFF2-40B4-BE49-F238E27FC236}">
                    <a16:creationId xmlns:a16="http://schemas.microsoft.com/office/drawing/2014/main" id="{2E59963B-A30D-4946-4A5E-4DE2AE7FCD47}"/>
                  </a:ext>
                </a:extLst>
              </p:cNvPr>
              <p:cNvSpPr>
                <a:spLocks noGrp="1" noRot="1" noChangeAspect="1" noMove="1" noResize="1" noEditPoints="1" noAdjustHandles="1" noChangeArrowheads="1" noChangeShapeType="1" noTextEdit="1"/>
              </p:cNvSpPr>
              <p:nvPr>
                <p:ph idx="1"/>
              </p:nvPr>
            </p:nvSpPr>
            <p:spPr>
              <a:blipFill>
                <a:blip r:embed="rId2"/>
                <a:stretch>
                  <a:fillRect l="-973" t="-1163"/>
                </a:stretch>
              </a:blipFill>
            </p:spPr>
            <p:txBody>
              <a:bodyPr/>
              <a:lstStyle/>
              <a:p>
                <a:r>
                  <a:rPr lang="de-DE">
                    <a:noFill/>
                  </a:rPr>
                  <a:t> </a:t>
                </a:r>
              </a:p>
            </p:txBody>
          </p:sp>
        </mc:Fallback>
      </mc:AlternateContent>
    </p:spTree>
    <p:extLst>
      <p:ext uri="{BB962C8B-B14F-4D97-AF65-F5344CB8AC3E}">
        <p14:creationId xmlns:p14="http://schemas.microsoft.com/office/powerpoint/2010/main" val="501049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A1CD62-4016-120C-CBAF-B242A2153E75}"/>
              </a:ext>
            </a:extLst>
          </p:cNvPr>
          <p:cNvSpPr>
            <a:spLocks noGrp="1"/>
          </p:cNvSpPr>
          <p:nvPr>
            <p:ph type="title"/>
          </p:nvPr>
        </p:nvSpPr>
        <p:spPr/>
        <p:txBody>
          <a:bodyPr>
            <a:normAutofit/>
          </a:bodyPr>
          <a:lstStyle/>
          <a:p>
            <a:r>
              <a:rPr lang="de-DE" dirty="0"/>
              <a:t>Methode</a:t>
            </a:r>
            <a:br>
              <a:rPr lang="de-DE" dirty="0"/>
            </a:br>
            <a:r>
              <a:rPr lang="de-DE" sz="2700" dirty="0"/>
              <a:t>Training eines Regressionsmodells zur Vorhersage von z</a:t>
            </a:r>
          </a:p>
        </p:txBody>
      </p:sp>
      <p:sp>
        <p:nvSpPr>
          <p:cNvPr id="3" name="Inhaltsplatzhalter 2">
            <a:extLst>
              <a:ext uri="{FF2B5EF4-FFF2-40B4-BE49-F238E27FC236}">
                <a16:creationId xmlns:a16="http://schemas.microsoft.com/office/drawing/2014/main" id="{83D4A774-9ED8-34F1-D174-060D1E355CEA}"/>
              </a:ext>
            </a:extLst>
          </p:cNvPr>
          <p:cNvSpPr>
            <a:spLocks noGrp="1"/>
          </p:cNvSpPr>
          <p:nvPr>
            <p:ph idx="1"/>
          </p:nvPr>
        </p:nvSpPr>
        <p:spPr/>
        <p:txBody>
          <a:bodyPr>
            <a:normAutofit/>
          </a:bodyPr>
          <a:lstStyle/>
          <a:p>
            <a:pPr marL="0" indent="0">
              <a:buNone/>
            </a:pPr>
            <a:r>
              <a:rPr lang="de-DE" sz="2000" dirty="0"/>
              <a:t>Das Regressionsmodell (lineares neuronales Netz) wird dann trainiert:</a:t>
            </a:r>
          </a:p>
          <a:p>
            <a:r>
              <a:rPr lang="de-DE" sz="2000" b="1" dirty="0"/>
              <a:t>Input:</a:t>
            </a:r>
            <a:r>
              <a:rPr lang="de-DE" sz="2000" dirty="0"/>
              <a:t> fMRT-Daten des Probanden zum Bild</a:t>
            </a:r>
          </a:p>
          <a:p>
            <a:r>
              <a:rPr lang="de-DE" sz="2000" b="1" dirty="0"/>
              <a:t>Ziel:</a:t>
            </a:r>
            <a:r>
              <a:rPr lang="de-DE" sz="2000" dirty="0"/>
              <a:t> den oben berechneten optimalen z-Vektor vorhersagen</a:t>
            </a:r>
          </a:p>
          <a:p>
            <a:endParaRPr lang="de-DE" sz="2000" dirty="0"/>
          </a:p>
          <a:p>
            <a:pPr marL="0" indent="0">
              <a:buNone/>
            </a:pPr>
            <a:r>
              <a:rPr lang="de-DE" sz="2000" b="1" dirty="0"/>
              <a:t>Wichtig</a:t>
            </a:r>
            <a:r>
              <a:rPr lang="de-DE" sz="2000" dirty="0"/>
              <a:t>: Das GAN bleibt </a:t>
            </a:r>
            <a:r>
              <a:rPr lang="de-DE" sz="2000" b="1" dirty="0"/>
              <a:t>eingefroren</a:t>
            </a:r>
            <a:r>
              <a:rPr lang="de-DE" sz="2000" dirty="0"/>
              <a:t> und dient als festes Bildmodell; Nur das Regressionsmodell wird angepasst.</a:t>
            </a:r>
          </a:p>
        </p:txBody>
      </p:sp>
    </p:spTree>
    <p:extLst>
      <p:ext uri="{BB962C8B-B14F-4D97-AF65-F5344CB8AC3E}">
        <p14:creationId xmlns:p14="http://schemas.microsoft.com/office/powerpoint/2010/main" val="2294098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DBF182-EBC8-A453-B19F-AAA9322EFF8E}"/>
              </a:ext>
            </a:extLst>
          </p:cNvPr>
          <p:cNvSpPr>
            <a:spLocks noGrp="1"/>
          </p:cNvSpPr>
          <p:nvPr>
            <p:ph type="title"/>
          </p:nvPr>
        </p:nvSpPr>
        <p:spPr/>
        <p:txBody>
          <a:bodyPr/>
          <a:lstStyle/>
          <a:p>
            <a:r>
              <a:rPr lang="de-DE" dirty="0"/>
              <a:t>Ergebnisse</a:t>
            </a:r>
          </a:p>
        </p:txBody>
      </p:sp>
      <p:sp>
        <p:nvSpPr>
          <p:cNvPr id="3" name="Inhaltsplatzhalter 2">
            <a:extLst>
              <a:ext uri="{FF2B5EF4-FFF2-40B4-BE49-F238E27FC236}">
                <a16:creationId xmlns:a16="http://schemas.microsoft.com/office/drawing/2014/main" id="{0A8D7B75-6D6A-827F-6D7C-BE7F771EBEB3}"/>
              </a:ext>
            </a:extLst>
          </p:cNvPr>
          <p:cNvSpPr>
            <a:spLocks noGrp="1"/>
          </p:cNvSpPr>
          <p:nvPr>
            <p:ph idx="1"/>
          </p:nvPr>
        </p:nvSpPr>
        <p:spPr/>
        <p:txBody>
          <a:bodyPr/>
          <a:lstStyle/>
          <a:p>
            <a:r>
              <a:rPr lang="de-DE" sz="2000" dirty="0"/>
              <a:t>Rekonstruktion der gesehenen </a:t>
            </a:r>
            <a:r>
              <a:rPr lang="de-DE" sz="2000" b="1" dirty="0" err="1"/>
              <a:t>Stimulusbilder</a:t>
            </a:r>
            <a:r>
              <a:rPr lang="de-DE" sz="2000" dirty="0"/>
              <a:t> aus fMRT-Daten mit GANs</a:t>
            </a:r>
          </a:p>
          <a:p>
            <a:r>
              <a:rPr lang="de-DE" sz="2000" dirty="0"/>
              <a:t>Bewertung durch Verhaltenstests (Amazon </a:t>
            </a:r>
            <a:r>
              <a:rPr lang="de-DE" sz="2000" dirty="0" err="1"/>
              <a:t>Mechanical</a:t>
            </a:r>
            <a:r>
              <a:rPr lang="de-DE" sz="2000" dirty="0"/>
              <a:t> Turk):Menschen wählten das richtige Bild in über </a:t>
            </a:r>
            <a:r>
              <a:rPr lang="de-DE" sz="2000" b="1" dirty="0"/>
              <a:t>66 % der Fälle</a:t>
            </a:r>
          </a:p>
          <a:p>
            <a:r>
              <a:rPr lang="de-DE" sz="2000" dirty="0"/>
              <a:t>Erkennungsraten (nach Bild – Mehrheitsentscheid):</a:t>
            </a:r>
            <a:endParaRPr lang="de-DE" sz="2000" b="1" dirty="0"/>
          </a:p>
          <a:p>
            <a:pPr lvl="1"/>
            <a:r>
              <a:rPr lang="de-DE" sz="2000" b="1" dirty="0"/>
              <a:t>BRAINS (Zeichen):</a:t>
            </a:r>
            <a:r>
              <a:rPr lang="de-DE" sz="2000" dirty="0"/>
              <a:t> 72,2 %</a:t>
            </a:r>
            <a:endParaRPr lang="de-DE" sz="2000" b="1" dirty="0"/>
          </a:p>
          <a:p>
            <a:pPr lvl="1"/>
            <a:r>
              <a:rPr lang="de-DE" sz="2000" b="1" dirty="0"/>
              <a:t>vim-1 (maskierte Fotos):</a:t>
            </a:r>
            <a:r>
              <a:rPr lang="de-DE" sz="2000" dirty="0"/>
              <a:t> 70,0 %</a:t>
            </a:r>
            <a:endParaRPr lang="de-DE" sz="2000" b="1" dirty="0"/>
          </a:p>
          <a:p>
            <a:pPr lvl="1"/>
            <a:r>
              <a:rPr lang="de-DE" sz="2000" b="1" dirty="0" err="1"/>
              <a:t>Generic</a:t>
            </a:r>
            <a:r>
              <a:rPr lang="de-DE" sz="2000" b="1" dirty="0"/>
              <a:t> </a:t>
            </a:r>
            <a:r>
              <a:rPr lang="de-DE" sz="2000" b="1" dirty="0" err="1"/>
              <a:t>Object</a:t>
            </a:r>
            <a:r>
              <a:rPr lang="de-DE" sz="2000" b="1" dirty="0"/>
              <a:t> Decoding:</a:t>
            </a:r>
            <a:r>
              <a:rPr lang="de-DE" sz="2000" dirty="0"/>
              <a:t> 72,0 %</a:t>
            </a:r>
          </a:p>
          <a:p>
            <a:r>
              <a:rPr lang="de-DE" sz="2000" dirty="0"/>
              <a:t>Erfolgreich rekonstruierte </a:t>
            </a:r>
            <a:r>
              <a:rPr lang="de-DE" sz="2000" dirty="0" err="1"/>
              <a:t>Merkmale:Kanten</a:t>
            </a:r>
            <a:r>
              <a:rPr lang="de-DE" sz="2000" dirty="0"/>
              <a:t>, Kontraste, Formen, teils semantische Inhalte</a:t>
            </a:r>
          </a:p>
          <a:p>
            <a:r>
              <a:rPr lang="de-DE" sz="2000" dirty="0" err="1"/>
              <a:t>Limitierungen:Variabilität</a:t>
            </a:r>
            <a:r>
              <a:rPr lang="de-DE" sz="2000" dirty="0"/>
              <a:t> je nach Lauf, GAN-Modus-Kollaps, kein Farbverständnis</a:t>
            </a:r>
            <a:endParaRPr lang="de-DE" sz="2000" b="1" dirty="0"/>
          </a:p>
          <a:p>
            <a:pPr lvl="1"/>
            <a:endParaRPr lang="de-DE" sz="2000" dirty="0"/>
          </a:p>
          <a:p>
            <a:endParaRPr lang="de-DE" dirty="0"/>
          </a:p>
        </p:txBody>
      </p:sp>
    </p:spTree>
    <p:extLst>
      <p:ext uri="{BB962C8B-B14F-4D97-AF65-F5344CB8AC3E}">
        <p14:creationId xmlns:p14="http://schemas.microsoft.com/office/powerpoint/2010/main" val="961305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DB821-E502-7B53-FE45-9FBED366DFA7}"/>
              </a:ext>
            </a:extLst>
          </p:cNvPr>
          <p:cNvSpPr>
            <a:spLocks noGrp="1"/>
          </p:cNvSpPr>
          <p:nvPr>
            <p:ph type="title"/>
          </p:nvPr>
        </p:nvSpPr>
        <p:spPr/>
        <p:txBody>
          <a:bodyPr/>
          <a:lstStyle/>
          <a:p>
            <a:r>
              <a:rPr lang="de-DE" dirty="0"/>
              <a:t>Ergebnisse</a:t>
            </a:r>
          </a:p>
        </p:txBody>
      </p:sp>
      <p:pic>
        <p:nvPicPr>
          <p:cNvPr id="5" name="Inhaltsplatzhalter 4">
            <a:extLst>
              <a:ext uri="{FF2B5EF4-FFF2-40B4-BE49-F238E27FC236}">
                <a16:creationId xmlns:a16="http://schemas.microsoft.com/office/drawing/2014/main" id="{01DE4F2C-BA59-45E4-F51D-3584C94B7A70}"/>
              </a:ext>
            </a:extLst>
          </p:cNvPr>
          <p:cNvPicPr>
            <a:picLocks noGrp="1" noChangeAspect="1"/>
          </p:cNvPicPr>
          <p:nvPr>
            <p:ph idx="1"/>
          </p:nvPr>
        </p:nvPicPr>
        <p:blipFill>
          <a:blip r:embed="rId2"/>
          <a:stretch>
            <a:fillRect/>
          </a:stretch>
        </p:blipFill>
        <p:spPr>
          <a:xfrm>
            <a:off x="458694" y="2121828"/>
            <a:ext cx="4648234" cy="1038233"/>
          </a:xfrm>
        </p:spPr>
      </p:pic>
      <p:pic>
        <p:nvPicPr>
          <p:cNvPr id="7" name="Grafik 6">
            <a:extLst>
              <a:ext uri="{FF2B5EF4-FFF2-40B4-BE49-F238E27FC236}">
                <a16:creationId xmlns:a16="http://schemas.microsoft.com/office/drawing/2014/main" id="{E9E584DE-487F-0BFB-52E0-79D42485FF91}"/>
              </a:ext>
            </a:extLst>
          </p:cNvPr>
          <p:cNvPicPr>
            <a:picLocks noChangeAspect="1"/>
          </p:cNvPicPr>
          <p:nvPr/>
        </p:nvPicPr>
        <p:blipFill>
          <a:blip r:embed="rId3"/>
          <a:stretch>
            <a:fillRect/>
          </a:stretch>
        </p:blipFill>
        <p:spPr>
          <a:xfrm>
            <a:off x="5697429" y="2121828"/>
            <a:ext cx="5358616" cy="1036800"/>
          </a:xfrm>
          <a:prstGeom prst="rect">
            <a:avLst/>
          </a:prstGeom>
        </p:spPr>
      </p:pic>
      <p:pic>
        <p:nvPicPr>
          <p:cNvPr id="9" name="Grafik 8">
            <a:extLst>
              <a:ext uri="{FF2B5EF4-FFF2-40B4-BE49-F238E27FC236}">
                <a16:creationId xmlns:a16="http://schemas.microsoft.com/office/drawing/2014/main" id="{88B7D5E0-C166-C581-3337-6A7583EB2525}"/>
              </a:ext>
            </a:extLst>
          </p:cNvPr>
          <p:cNvPicPr>
            <a:picLocks noChangeAspect="1"/>
          </p:cNvPicPr>
          <p:nvPr/>
        </p:nvPicPr>
        <p:blipFill>
          <a:blip r:embed="rId4"/>
          <a:stretch>
            <a:fillRect/>
          </a:stretch>
        </p:blipFill>
        <p:spPr>
          <a:xfrm>
            <a:off x="3363787" y="3697940"/>
            <a:ext cx="4667284" cy="1038233"/>
          </a:xfrm>
          <a:prstGeom prst="rect">
            <a:avLst/>
          </a:prstGeom>
        </p:spPr>
      </p:pic>
    </p:spTree>
    <p:extLst>
      <p:ext uri="{BB962C8B-B14F-4D97-AF65-F5344CB8AC3E}">
        <p14:creationId xmlns:p14="http://schemas.microsoft.com/office/powerpoint/2010/main" val="758355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5" name="Picture 24">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7" name="Rectangle 26">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C8884498-8C0E-4CE3-A52C-4D46CFCBD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1" name="Group 30">
            <a:extLst>
              <a:ext uri="{FF2B5EF4-FFF2-40B4-BE49-F238E27FC236}">
                <a16:creationId xmlns:a16="http://schemas.microsoft.com/office/drawing/2014/main" id="{13CD130A-643A-4D11-9D36-1A18E7473D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76200"/>
            <a:ext cx="3997615" cy="6816079"/>
            <a:chOff x="8059620" y="41922"/>
            <a:chExt cx="3997615" cy="6816077"/>
          </a:xfrm>
        </p:grpSpPr>
        <p:pic>
          <p:nvPicPr>
            <p:cNvPr id="32" name="Picture 31">
              <a:extLst>
                <a:ext uri="{FF2B5EF4-FFF2-40B4-BE49-F238E27FC236}">
                  <a16:creationId xmlns:a16="http://schemas.microsoft.com/office/drawing/2014/main" id="{C5B36C10-5167-4E97-BC4C-42E62CBDE85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33" name="Picture 32">
              <a:extLst>
                <a:ext uri="{FF2B5EF4-FFF2-40B4-BE49-F238E27FC236}">
                  <a16:creationId xmlns:a16="http://schemas.microsoft.com/office/drawing/2014/main" id="{EBDB6D53-B040-4BE2-AAD9-F0BE56F347F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el 1">
            <a:extLst>
              <a:ext uri="{FF2B5EF4-FFF2-40B4-BE49-F238E27FC236}">
                <a16:creationId xmlns:a16="http://schemas.microsoft.com/office/drawing/2014/main" id="{5FC64B66-E982-5DC0-A40F-97AFD5B9F0DF}"/>
              </a:ext>
            </a:extLst>
          </p:cNvPr>
          <p:cNvSpPr>
            <a:spLocks noGrp="1"/>
          </p:cNvSpPr>
          <p:nvPr>
            <p:ph type="title"/>
          </p:nvPr>
        </p:nvSpPr>
        <p:spPr>
          <a:xfrm>
            <a:off x="1144524" y="744909"/>
            <a:ext cx="9906000" cy="3155419"/>
          </a:xfrm>
        </p:spPr>
        <p:txBody>
          <a:bodyPr vert="horz" lIns="91440" tIns="45720" rIns="91440" bIns="45720" rtlCol="0" anchor="b">
            <a:normAutofit/>
          </a:bodyPr>
          <a:lstStyle/>
          <a:p>
            <a:pPr algn="ctr"/>
            <a:r>
              <a:rPr lang="en-US" sz="5200"/>
              <a:t>Vielen Dank für Ihre Aufmerksamkeit!</a:t>
            </a:r>
          </a:p>
        </p:txBody>
      </p:sp>
    </p:spTree>
    <p:extLst>
      <p:ext uri="{BB962C8B-B14F-4D97-AF65-F5344CB8AC3E}">
        <p14:creationId xmlns:p14="http://schemas.microsoft.com/office/powerpoint/2010/main" val="196816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A5F922-D9B3-CE7C-BA0E-8FA652308B22}"/>
              </a:ext>
            </a:extLst>
          </p:cNvPr>
          <p:cNvSpPr>
            <a:spLocks noGrp="1"/>
          </p:cNvSpPr>
          <p:nvPr>
            <p:ph type="title"/>
          </p:nvPr>
        </p:nvSpPr>
        <p:spPr/>
        <p:txBody>
          <a:bodyPr/>
          <a:lstStyle/>
          <a:p>
            <a:r>
              <a:rPr lang="de-DE" dirty="0"/>
              <a:t>Gliederung </a:t>
            </a:r>
          </a:p>
        </p:txBody>
      </p:sp>
      <p:sp>
        <p:nvSpPr>
          <p:cNvPr id="3" name="Inhaltsplatzhalter 2">
            <a:extLst>
              <a:ext uri="{FF2B5EF4-FFF2-40B4-BE49-F238E27FC236}">
                <a16:creationId xmlns:a16="http://schemas.microsoft.com/office/drawing/2014/main" id="{E831C935-43EA-83DD-DA8E-15BD5004A906}"/>
              </a:ext>
            </a:extLst>
          </p:cNvPr>
          <p:cNvSpPr>
            <a:spLocks noGrp="1"/>
          </p:cNvSpPr>
          <p:nvPr>
            <p:ph idx="1"/>
          </p:nvPr>
        </p:nvSpPr>
        <p:spPr/>
        <p:txBody>
          <a:bodyPr/>
          <a:lstStyle/>
          <a:p>
            <a:r>
              <a:rPr lang="de-DE" dirty="0"/>
              <a:t>Welches Problem wird im Rahmen dieser Forschung gelöst?</a:t>
            </a:r>
          </a:p>
          <a:p>
            <a:r>
              <a:rPr lang="de-DE" dirty="0"/>
              <a:t>Welchen Ansatz haben die Autoren gewählt?</a:t>
            </a:r>
          </a:p>
          <a:p>
            <a:r>
              <a:rPr lang="de-DE" dirty="0"/>
              <a:t>Ergebnisse</a:t>
            </a:r>
          </a:p>
          <a:p>
            <a:r>
              <a:rPr lang="de-DE" dirty="0"/>
              <a:t>Fazit</a:t>
            </a:r>
          </a:p>
        </p:txBody>
      </p:sp>
    </p:spTree>
    <p:extLst>
      <p:ext uri="{BB962C8B-B14F-4D97-AF65-F5344CB8AC3E}">
        <p14:creationId xmlns:p14="http://schemas.microsoft.com/office/powerpoint/2010/main" val="417722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 name="Rectangle 103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49" name="Rectangle 103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050" name="Group 1034">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036" name="Picture 1035">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037" name="Picture 1036">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el 1">
            <a:extLst>
              <a:ext uri="{FF2B5EF4-FFF2-40B4-BE49-F238E27FC236}">
                <a16:creationId xmlns:a16="http://schemas.microsoft.com/office/drawing/2014/main" id="{24FAF2AF-E138-A74B-DDE1-41C4A4EEF492}"/>
              </a:ext>
            </a:extLst>
          </p:cNvPr>
          <p:cNvSpPr>
            <a:spLocks noGrp="1"/>
          </p:cNvSpPr>
          <p:nvPr>
            <p:ph type="title"/>
          </p:nvPr>
        </p:nvSpPr>
        <p:spPr>
          <a:xfrm>
            <a:off x="838200" y="586992"/>
            <a:ext cx="5413250" cy="2175365"/>
          </a:xfrm>
        </p:spPr>
        <p:txBody>
          <a:bodyPr anchor="ctr">
            <a:normAutofit/>
          </a:bodyPr>
          <a:lstStyle/>
          <a:p>
            <a:pPr>
              <a:lnSpc>
                <a:spcPct val="90000"/>
              </a:lnSpc>
            </a:pPr>
            <a:r>
              <a:rPr lang="de-DE" dirty="0"/>
              <a:t>Forschungsfrage</a:t>
            </a:r>
            <a:br>
              <a:rPr lang="de-DE" sz="3700" dirty="0"/>
            </a:br>
            <a:r>
              <a:rPr lang="de-DE" sz="2400" dirty="0"/>
              <a:t>Worum geht es im Rahmen dieser Forschung überhaupt?</a:t>
            </a:r>
          </a:p>
        </p:txBody>
      </p:sp>
      <p:sp>
        <p:nvSpPr>
          <p:cNvPr id="3" name="Inhaltsplatzhalter 2">
            <a:extLst>
              <a:ext uri="{FF2B5EF4-FFF2-40B4-BE49-F238E27FC236}">
                <a16:creationId xmlns:a16="http://schemas.microsoft.com/office/drawing/2014/main" id="{8517389B-B12E-B4B8-E858-979AFD54729D}"/>
              </a:ext>
            </a:extLst>
          </p:cNvPr>
          <p:cNvSpPr>
            <a:spLocks noGrp="1"/>
          </p:cNvSpPr>
          <p:nvPr>
            <p:ph idx="1"/>
          </p:nvPr>
        </p:nvSpPr>
        <p:spPr>
          <a:xfrm>
            <a:off x="838200" y="2838557"/>
            <a:ext cx="5412901" cy="3446247"/>
          </a:xfrm>
        </p:spPr>
        <p:txBody>
          <a:bodyPr anchor="ctr">
            <a:normAutofit fontScale="92500" lnSpcReduction="20000"/>
          </a:bodyPr>
          <a:lstStyle/>
          <a:p>
            <a:pPr marL="0" indent="0">
              <a:buNone/>
            </a:pPr>
            <a:endParaRPr lang="de-DE" sz="1800" dirty="0"/>
          </a:p>
          <a:p>
            <a:pPr marL="0" indent="0">
              <a:buNone/>
            </a:pPr>
            <a:r>
              <a:rPr lang="de-DE" sz="1800" dirty="0"/>
              <a:t>Das Aufkommen der funktionellen Magnetresonanztomographie hat das Hervorheben neuer Forschungsmethoden gefordert, die sich die außergewöhnliche räumliche Auflösung zunutze machen und zu klassifizierbare Muster der Gehirnaktivität führen. </a:t>
            </a:r>
          </a:p>
          <a:p>
            <a:pPr marL="0" indent="0">
              <a:buNone/>
            </a:pPr>
            <a:endParaRPr lang="de-DE" sz="1800" dirty="0"/>
          </a:p>
          <a:p>
            <a:pPr marL="0" indent="0">
              <a:buNone/>
            </a:pPr>
            <a:r>
              <a:rPr lang="de-DE" sz="1800" dirty="0"/>
              <a:t>Hier wird auf ein fortgeschrittenes Problem der Gehirndekodierung fokussiert, nämlich die Rekonstruktion eines wahrgenommenen visuellen Reizes.</a:t>
            </a:r>
          </a:p>
          <a:p>
            <a:pPr marL="0" indent="0">
              <a:buNone/>
            </a:pPr>
            <a:endParaRPr lang="de-DE" sz="1800" dirty="0"/>
          </a:p>
        </p:txBody>
      </p:sp>
      <p:pic>
        <p:nvPicPr>
          <p:cNvPr id="1026" name="Picture 2" descr="Sagittal and axial views of fMRI activation in the frontal cortex ...">
            <a:extLst>
              <a:ext uri="{FF2B5EF4-FFF2-40B4-BE49-F238E27FC236}">
                <a16:creationId xmlns:a16="http://schemas.microsoft.com/office/drawing/2014/main" id="{0EE12088-DAB8-8651-AECC-4B13CDF5B26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58001" y="1389323"/>
            <a:ext cx="4724400" cy="407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05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6D9187-15B9-6624-AC1E-182777670282}"/>
              </a:ext>
            </a:extLst>
          </p:cNvPr>
          <p:cNvSpPr>
            <a:spLocks noGrp="1"/>
          </p:cNvSpPr>
          <p:nvPr>
            <p:ph type="title"/>
          </p:nvPr>
        </p:nvSpPr>
        <p:spPr/>
        <p:txBody>
          <a:bodyPr>
            <a:normAutofit/>
          </a:bodyPr>
          <a:lstStyle/>
          <a:p>
            <a:r>
              <a:rPr lang="de-DE" dirty="0"/>
              <a:t>Forschungsfrage</a:t>
            </a:r>
            <a:br>
              <a:rPr lang="de-DE" sz="6600" dirty="0"/>
            </a:br>
            <a:r>
              <a:rPr lang="de-DE" sz="2700" dirty="0"/>
              <a:t>Worum geht es im Rahmen dieser Forschung überhaupt?</a:t>
            </a:r>
          </a:p>
        </p:txBody>
      </p:sp>
      <p:sp>
        <p:nvSpPr>
          <p:cNvPr id="3" name="Inhaltsplatzhalter 2">
            <a:extLst>
              <a:ext uri="{FF2B5EF4-FFF2-40B4-BE49-F238E27FC236}">
                <a16:creationId xmlns:a16="http://schemas.microsoft.com/office/drawing/2014/main" id="{8DC57E61-56C4-7180-D3B9-B96800CDCB7C}"/>
              </a:ext>
            </a:extLst>
          </p:cNvPr>
          <p:cNvSpPr>
            <a:spLocks noGrp="1"/>
          </p:cNvSpPr>
          <p:nvPr>
            <p:ph idx="1"/>
          </p:nvPr>
        </p:nvSpPr>
        <p:spPr/>
        <p:txBody>
          <a:bodyPr/>
          <a:lstStyle/>
          <a:p>
            <a:pPr marL="0" indent="0">
              <a:buNone/>
            </a:pPr>
            <a:r>
              <a:rPr lang="de-DE" sz="2000" dirty="0"/>
              <a:t>Ein funktionierendes Rekonstruktionssystem kann sich allerdings als äußerst nützlich für die Neurowissenschaften erweisen. Zum Beispiel für die Untersuchung von Synästhesie und optischen Täuschungen oder für die Erforschung der Aktivitäten des visuellen Kortex.</a:t>
            </a:r>
          </a:p>
          <a:p>
            <a:pPr marL="0" indent="0">
              <a:buNone/>
            </a:pPr>
            <a:endParaRPr lang="de-DE" dirty="0"/>
          </a:p>
        </p:txBody>
      </p:sp>
    </p:spTree>
    <p:extLst>
      <p:ext uri="{BB962C8B-B14F-4D97-AF65-F5344CB8AC3E}">
        <p14:creationId xmlns:p14="http://schemas.microsoft.com/office/powerpoint/2010/main" val="2100600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8A9329-EFD7-9BA0-A4BA-F44CD0874D92}"/>
              </a:ext>
            </a:extLst>
          </p:cNvPr>
          <p:cNvSpPr>
            <a:spLocks noGrp="1"/>
          </p:cNvSpPr>
          <p:nvPr>
            <p:ph type="title"/>
          </p:nvPr>
        </p:nvSpPr>
        <p:spPr/>
        <p:txBody>
          <a:bodyPr>
            <a:normAutofit/>
          </a:bodyPr>
          <a:lstStyle/>
          <a:p>
            <a:r>
              <a:rPr lang="de-DE" dirty="0"/>
              <a:t>Methode</a:t>
            </a:r>
            <a:br>
              <a:rPr lang="de-DE" dirty="0"/>
            </a:br>
            <a:r>
              <a:rPr lang="de-DE" sz="2700" dirty="0"/>
              <a:t>Funktionelle MRT-Datensätze</a:t>
            </a:r>
          </a:p>
        </p:txBody>
      </p:sp>
      <p:sp>
        <p:nvSpPr>
          <p:cNvPr id="3" name="Inhaltsplatzhalter 2">
            <a:extLst>
              <a:ext uri="{FF2B5EF4-FFF2-40B4-BE49-F238E27FC236}">
                <a16:creationId xmlns:a16="http://schemas.microsoft.com/office/drawing/2014/main" id="{CAEDA001-87C8-34D9-D26E-3D349FDA31A5}"/>
              </a:ext>
            </a:extLst>
          </p:cNvPr>
          <p:cNvSpPr>
            <a:spLocks noGrp="1"/>
          </p:cNvSpPr>
          <p:nvPr>
            <p:ph idx="1"/>
          </p:nvPr>
        </p:nvSpPr>
        <p:spPr>
          <a:xfrm>
            <a:off x="463664" y="1949450"/>
            <a:ext cx="11274612" cy="4195763"/>
          </a:xfrm>
        </p:spPr>
        <p:txBody>
          <a:bodyPr>
            <a:normAutofit/>
          </a:bodyPr>
          <a:lstStyle/>
          <a:p>
            <a:pPr marL="0" indent="0">
              <a:buNone/>
            </a:pPr>
            <a:r>
              <a:rPr lang="de-DE" sz="2000" dirty="0"/>
              <a:t>Zur Ausführung dieses Projekts sind drei öffentlich zugängliche FMRT-Datensätze verwendet worden, welche ursprünglich für Experimente zur Erkennung von Stimulusbildern </a:t>
            </a:r>
            <a:r>
              <a:rPr lang="de-DE" sz="2000" dirty="0" err="1"/>
              <a:t>bzw</a:t>
            </a:r>
            <a:r>
              <a:rPr lang="de-DE" sz="2000" dirty="0"/>
              <a:t> -kategorien oder zur Rekonstruktion der aufgenommenen Bilder erhoben wurden. Diese sind nämlich:</a:t>
            </a:r>
          </a:p>
          <a:p>
            <a:r>
              <a:rPr lang="de-DE" sz="2000" dirty="0"/>
              <a:t>BRAINS-Datensatz(</a:t>
            </a:r>
            <a:r>
              <a:rPr lang="de-DE" sz="2000" dirty="0" err="1"/>
              <a:t>Hangeschriebene</a:t>
            </a:r>
            <a:r>
              <a:rPr lang="de-DE" sz="2000" dirty="0"/>
              <a:t> Zeichen): Hier sind drei Probanden insgesamt 360 Beispiele dieser Buchstaben jeweils 1s lang gezeigt und die Gehirnaktivitäten davon wahrgenommen worden.</a:t>
            </a:r>
          </a:p>
          <a:p>
            <a:r>
              <a:rPr lang="de-DE" sz="2000" dirty="0"/>
              <a:t>Maskierte Natürliche Bilder (Graustufige Bilder aus </a:t>
            </a:r>
            <a:r>
              <a:rPr lang="de-DE" sz="2000" dirty="0" err="1"/>
              <a:t>unterschiedlichenQuellen</a:t>
            </a:r>
            <a:r>
              <a:rPr lang="de-DE" sz="2000" dirty="0"/>
              <a:t> mit einer kreisförmigen Maske).</a:t>
            </a:r>
          </a:p>
          <a:p>
            <a:r>
              <a:rPr lang="de-DE" sz="2000" dirty="0"/>
              <a:t>Fotos von natürlichen Objekten(</a:t>
            </a:r>
            <a:r>
              <a:rPr lang="de-DE" sz="2000" dirty="0" err="1"/>
              <a:t>fuenf</a:t>
            </a:r>
            <a:r>
              <a:rPr lang="de-DE" sz="2000" dirty="0"/>
              <a:t> Probanden, quadratische Farbbilder und 150 Kategorien).</a:t>
            </a:r>
          </a:p>
          <a:p>
            <a:pPr marL="0" indent="0">
              <a:buNone/>
            </a:pPr>
            <a:endParaRPr lang="de-DE" sz="2000" dirty="0"/>
          </a:p>
        </p:txBody>
      </p:sp>
    </p:spTree>
    <p:extLst>
      <p:ext uri="{BB962C8B-B14F-4D97-AF65-F5344CB8AC3E}">
        <p14:creationId xmlns:p14="http://schemas.microsoft.com/office/powerpoint/2010/main" val="232149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3CC66C-304F-C358-68DA-4458A15A825E}"/>
              </a:ext>
            </a:extLst>
          </p:cNvPr>
          <p:cNvSpPr>
            <a:spLocks noGrp="1"/>
          </p:cNvSpPr>
          <p:nvPr>
            <p:ph type="title"/>
          </p:nvPr>
        </p:nvSpPr>
        <p:spPr/>
        <p:txBody>
          <a:bodyPr>
            <a:normAutofit/>
          </a:bodyPr>
          <a:lstStyle/>
          <a:p>
            <a:r>
              <a:rPr lang="de-DE" dirty="0"/>
              <a:t>Methode</a:t>
            </a:r>
            <a:br>
              <a:rPr lang="de-DE" dirty="0"/>
            </a:br>
            <a:r>
              <a:rPr lang="de-DE" sz="2700" dirty="0"/>
              <a:t>Funktionelle MRT-Datensätze</a:t>
            </a:r>
          </a:p>
        </p:txBody>
      </p:sp>
      <p:pic>
        <p:nvPicPr>
          <p:cNvPr id="5" name="Inhaltsplatzhalter 4">
            <a:extLst>
              <a:ext uri="{FF2B5EF4-FFF2-40B4-BE49-F238E27FC236}">
                <a16:creationId xmlns:a16="http://schemas.microsoft.com/office/drawing/2014/main" id="{C880F786-9AA0-6A47-85C3-DDE2974BBFCA}"/>
              </a:ext>
            </a:extLst>
          </p:cNvPr>
          <p:cNvPicPr>
            <a:picLocks noGrp="1" noChangeAspect="1"/>
          </p:cNvPicPr>
          <p:nvPr>
            <p:ph idx="1"/>
          </p:nvPr>
        </p:nvPicPr>
        <p:blipFill>
          <a:blip r:embed="rId2"/>
          <a:stretch>
            <a:fillRect/>
          </a:stretch>
        </p:blipFill>
        <p:spPr>
          <a:xfrm>
            <a:off x="6286630" y="1691323"/>
            <a:ext cx="4636800" cy="2355201"/>
          </a:xfrm>
        </p:spPr>
      </p:pic>
      <p:pic>
        <p:nvPicPr>
          <p:cNvPr id="7" name="Grafik 6">
            <a:extLst>
              <a:ext uri="{FF2B5EF4-FFF2-40B4-BE49-F238E27FC236}">
                <a16:creationId xmlns:a16="http://schemas.microsoft.com/office/drawing/2014/main" id="{8B40E7DE-30FA-1C5D-210E-B7537A9665D6}"/>
              </a:ext>
            </a:extLst>
          </p:cNvPr>
          <p:cNvPicPr>
            <a:picLocks noChangeAspect="1"/>
          </p:cNvPicPr>
          <p:nvPr/>
        </p:nvPicPr>
        <p:blipFill>
          <a:blip r:embed="rId3"/>
          <a:srcRect r="4791"/>
          <a:stretch/>
        </p:blipFill>
        <p:spPr>
          <a:xfrm>
            <a:off x="931709" y="4694504"/>
            <a:ext cx="9467664" cy="1080000"/>
          </a:xfrm>
          <a:prstGeom prst="rect">
            <a:avLst/>
          </a:prstGeom>
        </p:spPr>
      </p:pic>
      <p:pic>
        <p:nvPicPr>
          <p:cNvPr id="9" name="Grafik 8">
            <a:extLst>
              <a:ext uri="{FF2B5EF4-FFF2-40B4-BE49-F238E27FC236}">
                <a16:creationId xmlns:a16="http://schemas.microsoft.com/office/drawing/2014/main" id="{52801253-CBFD-BF5B-1A07-089E13597C1D}"/>
              </a:ext>
            </a:extLst>
          </p:cNvPr>
          <p:cNvPicPr>
            <a:picLocks noChangeAspect="1"/>
          </p:cNvPicPr>
          <p:nvPr/>
        </p:nvPicPr>
        <p:blipFill>
          <a:blip r:embed="rId4"/>
          <a:stretch>
            <a:fillRect/>
          </a:stretch>
        </p:blipFill>
        <p:spPr>
          <a:xfrm>
            <a:off x="931709" y="2418923"/>
            <a:ext cx="5257889" cy="900000"/>
          </a:xfrm>
          <a:prstGeom prst="rect">
            <a:avLst/>
          </a:prstGeom>
        </p:spPr>
      </p:pic>
    </p:spTree>
    <p:extLst>
      <p:ext uri="{BB962C8B-B14F-4D97-AF65-F5344CB8AC3E}">
        <p14:creationId xmlns:p14="http://schemas.microsoft.com/office/powerpoint/2010/main" val="2337854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5" name="Picture 14">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el 1">
            <a:extLst>
              <a:ext uri="{FF2B5EF4-FFF2-40B4-BE49-F238E27FC236}">
                <a16:creationId xmlns:a16="http://schemas.microsoft.com/office/drawing/2014/main" id="{3BC59992-4306-DC6C-13D8-7FD08D90A9E5}"/>
              </a:ext>
            </a:extLst>
          </p:cNvPr>
          <p:cNvSpPr>
            <a:spLocks noGrp="1"/>
          </p:cNvSpPr>
          <p:nvPr>
            <p:ph type="title"/>
          </p:nvPr>
        </p:nvSpPr>
        <p:spPr>
          <a:xfrm>
            <a:off x="838200" y="609600"/>
            <a:ext cx="4191000" cy="1616150"/>
          </a:xfrm>
        </p:spPr>
        <p:txBody>
          <a:bodyPr>
            <a:normAutofit/>
          </a:bodyPr>
          <a:lstStyle/>
          <a:p>
            <a:r>
              <a:rPr lang="de-DE" dirty="0"/>
              <a:t>Methode</a:t>
            </a:r>
            <a:br>
              <a:rPr lang="de-DE" sz="4000" dirty="0"/>
            </a:br>
            <a:r>
              <a:rPr lang="de-DE" sz="2400" dirty="0"/>
              <a:t>GAN</a:t>
            </a:r>
          </a:p>
        </p:txBody>
      </p:sp>
      <p:sp>
        <p:nvSpPr>
          <p:cNvPr id="3" name="Inhaltsplatzhalter 2">
            <a:extLst>
              <a:ext uri="{FF2B5EF4-FFF2-40B4-BE49-F238E27FC236}">
                <a16:creationId xmlns:a16="http://schemas.microsoft.com/office/drawing/2014/main" id="{3C31A00C-DFA4-7A6F-FFEA-0A827462470E}"/>
              </a:ext>
            </a:extLst>
          </p:cNvPr>
          <p:cNvSpPr>
            <a:spLocks noGrp="1"/>
          </p:cNvSpPr>
          <p:nvPr>
            <p:ph idx="1"/>
          </p:nvPr>
        </p:nvSpPr>
        <p:spPr>
          <a:xfrm>
            <a:off x="838200" y="2225750"/>
            <a:ext cx="4190730" cy="3870250"/>
          </a:xfrm>
        </p:spPr>
        <p:txBody>
          <a:bodyPr>
            <a:normAutofit/>
          </a:bodyPr>
          <a:lstStyle/>
          <a:p>
            <a:pPr marL="0" indent="0">
              <a:buNone/>
            </a:pPr>
            <a:r>
              <a:rPr lang="de-DE" sz="1800" dirty="0"/>
              <a:t>Ein Generatornetz (G) lernt, eine gegebene Verteilung durch Rückmeldung von einem </a:t>
            </a:r>
            <a:r>
              <a:rPr lang="de-DE" sz="1800" dirty="0" err="1"/>
              <a:t>Diskriminatornetz</a:t>
            </a:r>
            <a:r>
              <a:rPr lang="de-DE" sz="1800" dirty="0"/>
              <a:t> (D) zu modellieren. D lernt, zwischen Bildern aus der realen Verteilung und Bildern aus dem Generator zu unterscheiden. Ergebnisse eines GANs neigen dazu, fotorealistische Qualität zu haben.</a:t>
            </a:r>
          </a:p>
          <a:p>
            <a:pPr marL="0" indent="0">
              <a:buNone/>
            </a:pPr>
            <a:endParaRPr lang="de-DE" sz="1800" dirty="0"/>
          </a:p>
        </p:txBody>
      </p:sp>
      <p:pic>
        <p:nvPicPr>
          <p:cNvPr id="5" name="Grafik 4">
            <a:extLst>
              <a:ext uri="{FF2B5EF4-FFF2-40B4-BE49-F238E27FC236}">
                <a16:creationId xmlns:a16="http://schemas.microsoft.com/office/drawing/2014/main" id="{84733FFB-B590-7959-101C-59A9B9F38132}"/>
              </a:ext>
            </a:extLst>
          </p:cNvPr>
          <p:cNvPicPr>
            <a:picLocks noChangeAspect="1"/>
          </p:cNvPicPr>
          <p:nvPr/>
        </p:nvPicPr>
        <p:blipFill>
          <a:blip r:embed="rId5"/>
          <a:srcRect l="13879" r="5353"/>
          <a:stretch/>
        </p:blipFill>
        <p:spPr>
          <a:xfrm>
            <a:off x="5562600" y="2044127"/>
            <a:ext cx="5881672" cy="2617345"/>
          </a:xfrm>
          <a:prstGeom prst="rect">
            <a:avLst/>
          </a:prstGeom>
        </p:spPr>
      </p:pic>
    </p:spTree>
    <p:extLst>
      <p:ext uri="{BB962C8B-B14F-4D97-AF65-F5344CB8AC3E}">
        <p14:creationId xmlns:p14="http://schemas.microsoft.com/office/powerpoint/2010/main" val="1896469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2422AE-0B9C-F5C7-6C09-174BCAD84EFD}"/>
              </a:ext>
            </a:extLst>
          </p:cNvPr>
          <p:cNvSpPr>
            <a:spLocks noGrp="1"/>
          </p:cNvSpPr>
          <p:nvPr>
            <p:ph type="title"/>
          </p:nvPr>
        </p:nvSpPr>
        <p:spPr/>
        <p:txBody>
          <a:bodyPr/>
          <a:lstStyle/>
          <a:p>
            <a:r>
              <a:rPr lang="de-DE" dirty="0"/>
              <a:t>Methode</a:t>
            </a:r>
            <a:br>
              <a:rPr lang="de-DE" sz="4000" dirty="0"/>
            </a:br>
            <a:r>
              <a:rPr lang="de-DE" sz="2400" dirty="0"/>
              <a:t>GAN</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1FB76EB9-14F8-3397-7F25-EF1F51555DD1}"/>
                  </a:ext>
                </a:extLst>
              </p:cNvPr>
              <p:cNvSpPr>
                <a:spLocks noGrp="1"/>
              </p:cNvSpPr>
              <p:nvPr>
                <p:ph idx="1"/>
              </p:nvPr>
            </p:nvSpPr>
            <p:spPr/>
            <p:txBody>
              <a:bodyPr>
                <a:normAutofit/>
              </a:bodyPr>
              <a:lstStyle/>
              <a:p>
                <a:pPr marL="0" indent="0">
                  <a:buNone/>
                </a:pPr>
                <a:r>
                  <a:rPr lang="de-DE" sz="2000" dirty="0"/>
                  <a:t>Im Falle von Bildern und tiefen Faltungs-GANs(DCGAN) wird dies über eine Reihe von Entfaltungsschichten realisiert. Das </a:t>
                </a:r>
                <a:r>
                  <a:rPr lang="de-DE" sz="2000" dirty="0" err="1"/>
                  <a:t>Diskriminatornetz</a:t>
                </a:r>
                <a:r>
                  <a:rPr lang="de-DE" sz="2000" dirty="0"/>
                  <a:t> (D) nimmt ein generiertes oder reales Beispiel als Eingabe und muss die binäre Entscheidung treffen, ob die Eingabe real oder generiert ist, was zu einer Ausgabe von 1 bzw. 0 führen würde. Im Diskriminator verwenden DCGANs eine Reihe von Faltungsschichten mit einer binären Ausgabe. </a:t>
                </a:r>
              </a:p>
              <a:p>
                <a:pPr marL="0" indent="0">
                  <a:buNone/>
                </a:pPr>
                <a:r>
                  <a:rPr lang="de-DE" sz="2000" dirty="0"/>
                  <a:t>Dieser Wettbewerbsprozess wird als Nullsummenspiel durch den folgenden Verlustterm ausgedrückt:</a:t>
                </a:r>
              </a:p>
              <a:p>
                <a:pPr marL="0" indent="0">
                  <a:buNone/>
                </a:pPr>
                <a14:m>
                  <m:oMathPara xmlns:m="http://schemas.openxmlformats.org/officeDocument/2006/math">
                    <m:oMathParaPr>
                      <m:jc m:val="centerGroup"/>
                    </m:oMathParaPr>
                    <m:oMath xmlns:m="http://schemas.openxmlformats.org/officeDocument/2006/math">
                      <m:f>
                        <m:fPr>
                          <m:type m:val="noBar"/>
                          <m:ctrlPr>
                            <a:rPr lang="de-DE" sz="2000" i="1" smtClean="0">
                              <a:latin typeface="Cambria Math" panose="02040503050406030204" pitchFamily="18" charset="0"/>
                            </a:rPr>
                          </m:ctrlPr>
                        </m:fPr>
                        <m:num>
                          <m:r>
                            <a:rPr lang="de-DE" sz="2000" b="0" i="1" smtClean="0">
                              <a:latin typeface="Cambria Math" panose="02040503050406030204" pitchFamily="18" charset="0"/>
                            </a:rPr>
                            <m:t>𝑚𝑖𝑛</m:t>
                          </m:r>
                        </m:num>
                        <m:den>
                          <m:r>
                            <a:rPr lang="de-DE" sz="2000" b="0" i="1" smtClean="0">
                              <a:latin typeface="Cambria Math" panose="02040503050406030204" pitchFamily="18" charset="0"/>
                            </a:rPr>
                            <m:t>𝐺</m:t>
                          </m:r>
                        </m:den>
                      </m:f>
                      <m:f>
                        <m:fPr>
                          <m:type m:val="noBar"/>
                          <m:ctrlPr>
                            <a:rPr lang="de-DE" sz="2000" i="1" smtClean="0">
                              <a:latin typeface="Cambria Math" panose="02040503050406030204" pitchFamily="18" charset="0"/>
                            </a:rPr>
                          </m:ctrlPr>
                        </m:fPr>
                        <m:num>
                          <m:r>
                            <a:rPr lang="de-DE" sz="2000" b="0" i="1" smtClean="0">
                              <a:latin typeface="Cambria Math" panose="02040503050406030204" pitchFamily="18" charset="0"/>
                            </a:rPr>
                            <m:t>𝑚𝑎𝑥</m:t>
                          </m:r>
                        </m:num>
                        <m:den>
                          <m:r>
                            <a:rPr lang="de-DE" sz="2000" b="0" i="1" smtClean="0">
                              <a:latin typeface="Cambria Math" panose="02040503050406030204" pitchFamily="18" charset="0"/>
                            </a:rPr>
                            <m:t>𝐷</m:t>
                          </m:r>
                        </m:den>
                      </m:f>
                      <m:sSub>
                        <m:sSubPr>
                          <m:ctrlPr>
                            <a:rPr lang="de-DE" sz="2000" i="1" smtClean="0">
                              <a:latin typeface="Cambria Math" panose="02040503050406030204" pitchFamily="18" charset="0"/>
                            </a:rPr>
                          </m:ctrlPr>
                        </m:sSubPr>
                        <m:e>
                          <m:r>
                            <a:rPr lang="de-DE" sz="2000" b="0" i="1" smtClean="0">
                              <a:latin typeface="Cambria Math" panose="02040503050406030204" pitchFamily="18" charset="0"/>
                            </a:rPr>
                            <m:t>𝐸</m:t>
                          </m:r>
                        </m:e>
                        <m:sub>
                          <m:r>
                            <a:rPr lang="de-DE" sz="2000" b="0" i="1" smtClean="0">
                              <a:latin typeface="Cambria Math" panose="02040503050406030204" pitchFamily="18" charset="0"/>
                            </a:rPr>
                            <m:t>𝑥</m:t>
                          </m:r>
                          <m:r>
                            <a:rPr lang="de-DE" sz="2000" b="0" i="1" smtClean="0">
                              <a:latin typeface="Cambria Math" panose="02040503050406030204" pitchFamily="18" charset="0"/>
                            </a:rPr>
                            <m:t>~</m:t>
                          </m:r>
                          <m:r>
                            <a:rPr lang="de-DE" sz="2000" b="0" i="1" smtClean="0">
                              <a:latin typeface="Cambria Math" panose="02040503050406030204" pitchFamily="18" charset="0"/>
                            </a:rPr>
                            <m:t>𝑃𝑑𝑎𝑡𝑎</m:t>
                          </m:r>
                        </m:sub>
                      </m:sSub>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𝑥</m:t>
                          </m:r>
                        </m:e>
                      </m:d>
                      <m:d>
                        <m:dPr>
                          <m:begChr m:val="["/>
                          <m:endChr m:val="]"/>
                          <m:ctrlPr>
                            <a:rPr lang="de-DE" sz="2000" b="0" i="1" smtClean="0">
                              <a:latin typeface="Cambria Math" panose="02040503050406030204" pitchFamily="18" charset="0"/>
                            </a:rPr>
                          </m:ctrlPr>
                        </m:dPr>
                        <m:e>
                          <m:r>
                            <a:rPr lang="de-DE" sz="2000" b="0" i="1" smtClean="0">
                              <a:latin typeface="Cambria Math" panose="02040503050406030204" pitchFamily="18" charset="0"/>
                            </a:rPr>
                            <m:t>𝑙𝑜𝑔𝐷</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𝑥</m:t>
                              </m:r>
                            </m:e>
                          </m:d>
                        </m:e>
                      </m:d>
                      <m:r>
                        <a:rPr lang="de-DE" sz="2000" b="0" i="1" smtClean="0">
                          <a:latin typeface="Cambria Math" panose="02040503050406030204" pitchFamily="18" charset="0"/>
                        </a:rPr>
                        <m:t>+ </m:t>
                      </m:r>
                      <m:sSub>
                        <m:sSubPr>
                          <m:ctrlPr>
                            <a:rPr lang="de-DE" sz="2000" b="0" i="1" smtClean="0">
                              <a:latin typeface="Cambria Math" panose="02040503050406030204" pitchFamily="18" charset="0"/>
                            </a:rPr>
                          </m:ctrlPr>
                        </m:sSubPr>
                        <m:e>
                          <m:r>
                            <a:rPr lang="de-DE" sz="2000" b="0" i="1" smtClean="0">
                              <a:latin typeface="Cambria Math" panose="02040503050406030204" pitchFamily="18" charset="0"/>
                            </a:rPr>
                            <m:t>𝐸</m:t>
                          </m:r>
                        </m:e>
                        <m:sub>
                          <m:r>
                            <a:rPr lang="de-DE" sz="2000" b="0" i="1" smtClean="0">
                              <a:latin typeface="Cambria Math" panose="02040503050406030204" pitchFamily="18" charset="0"/>
                            </a:rPr>
                            <m:t>𝑧</m:t>
                          </m:r>
                          <m:r>
                            <a:rPr lang="de-DE" sz="2000" b="0" i="1" smtClean="0">
                              <a:latin typeface="Cambria Math" panose="02040503050406030204" pitchFamily="18" charset="0"/>
                            </a:rPr>
                            <m:t>~</m:t>
                          </m:r>
                          <m:r>
                            <a:rPr lang="de-DE" sz="2000" b="0" i="1" smtClean="0">
                              <a:latin typeface="Cambria Math" panose="02040503050406030204" pitchFamily="18" charset="0"/>
                            </a:rPr>
                            <m:t>𝑃𝑧</m:t>
                          </m:r>
                        </m:sub>
                      </m:sSub>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𝑧</m:t>
                          </m:r>
                        </m:e>
                      </m:d>
                      <m:d>
                        <m:dPr>
                          <m:begChr m:val="["/>
                          <m:endChr m:val="]"/>
                          <m:ctrlPr>
                            <a:rPr lang="de-DE" sz="2000" b="0" i="1" smtClean="0">
                              <a:latin typeface="Cambria Math" panose="02040503050406030204" pitchFamily="18" charset="0"/>
                            </a:rPr>
                          </m:ctrlPr>
                        </m:dPr>
                        <m:e>
                          <m:func>
                            <m:funcPr>
                              <m:ctrlPr>
                                <a:rPr lang="de-DE" sz="2000" b="0" i="1" smtClean="0">
                                  <a:latin typeface="Cambria Math" panose="02040503050406030204" pitchFamily="18" charset="0"/>
                                </a:rPr>
                              </m:ctrlPr>
                            </m:funcPr>
                            <m:fName>
                              <m:r>
                                <m:rPr>
                                  <m:sty m:val="p"/>
                                </m:rPr>
                                <a:rPr lang="de-DE" sz="2000" b="0" i="0" smtClean="0">
                                  <a:latin typeface="Cambria Math" panose="02040503050406030204" pitchFamily="18" charset="0"/>
                                </a:rPr>
                                <m:t>log</m:t>
                              </m:r>
                            </m:fName>
                            <m:e>
                              <m:d>
                                <m:dPr>
                                  <m:ctrlPr>
                                    <a:rPr lang="de-DE" sz="2000" b="0" i="1" smtClean="0">
                                      <a:latin typeface="Cambria Math" panose="02040503050406030204" pitchFamily="18" charset="0"/>
                                    </a:rPr>
                                  </m:ctrlPr>
                                </m:dPr>
                                <m:e>
                                  <m:r>
                                    <a:rPr lang="de-DE" sz="2000" b="0" i="1" smtClean="0">
                                      <a:latin typeface="Cambria Math" panose="02040503050406030204" pitchFamily="18" charset="0"/>
                                    </a:rPr>
                                    <m:t>1−</m:t>
                                  </m:r>
                                  <m:r>
                                    <a:rPr lang="de-DE" sz="2000" b="0" i="1" smtClean="0">
                                      <a:latin typeface="Cambria Math" panose="02040503050406030204" pitchFamily="18" charset="0"/>
                                    </a:rPr>
                                    <m:t>𝐷</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𝐺</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𝑧</m:t>
                                          </m:r>
                                        </m:e>
                                      </m:d>
                                    </m:e>
                                  </m:d>
                                </m:e>
                              </m:d>
                            </m:e>
                          </m:func>
                        </m:e>
                      </m:d>
                      <m:r>
                        <a:rPr lang="de-DE" sz="2000" b="0" i="0" smtClean="0">
                          <a:latin typeface="Cambria Math" panose="02040503050406030204" pitchFamily="18" charset="0"/>
                        </a:rPr>
                        <m:t>.</m:t>
                      </m:r>
                    </m:oMath>
                  </m:oMathPara>
                </a14:m>
                <a:endParaRPr lang="de-DE" sz="2000" dirty="0"/>
              </a:p>
              <a:p>
                <a:pPr marL="0" indent="0">
                  <a:buNone/>
                </a:pPr>
                <a:r>
                  <a:rPr lang="de-DE" sz="2000" dirty="0"/>
                  <a:t>Wobei x ein reales Bild und G(z) ein generiertes Bild ist.</a:t>
                </a:r>
              </a:p>
              <a:p>
                <a:pPr marL="0" indent="0">
                  <a:buNone/>
                </a:pPr>
                <a:endParaRPr lang="de-DE" sz="2000" dirty="0"/>
              </a:p>
            </p:txBody>
          </p:sp>
        </mc:Choice>
        <mc:Fallback xmlns="">
          <p:sp>
            <p:nvSpPr>
              <p:cNvPr id="3" name="Inhaltsplatzhalter 2">
                <a:extLst>
                  <a:ext uri="{FF2B5EF4-FFF2-40B4-BE49-F238E27FC236}">
                    <a16:creationId xmlns:a16="http://schemas.microsoft.com/office/drawing/2014/main" id="{1FB76EB9-14F8-3397-7F25-EF1F51555DD1}"/>
                  </a:ext>
                </a:extLst>
              </p:cNvPr>
              <p:cNvSpPr>
                <a:spLocks noGrp="1" noRot="1" noChangeAspect="1" noMove="1" noResize="1" noEditPoints="1" noAdjustHandles="1" noChangeArrowheads="1" noChangeShapeType="1" noTextEdit="1"/>
              </p:cNvSpPr>
              <p:nvPr>
                <p:ph idx="1"/>
              </p:nvPr>
            </p:nvSpPr>
            <p:spPr>
              <a:blipFill>
                <a:blip r:embed="rId2"/>
                <a:stretch>
                  <a:fillRect l="-541" t="-581"/>
                </a:stretch>
              </a:blipFill>
            </p:spPr>
            <p:txBody>
              <a:bodyPr/>
              <a:lstStyle/>
              <a:p>
                <a:r>
                  <a:rPr lang="de-DE">
                    <a:noFill/>
                  </a:rPr>
                  <a:t> </a:t>
                </a:r>
              </a:p>
            </p:txBody>
          </p:sp>
        </mc:Fallback>
      </mc:AlternateContent>
    </p:spTree>
    <p:extLst>
      <p:ext uri="{BB962C8B-B14F-4D97-AF65-F5344CB8AC3E}">
        <p14:creationId xmlns:p14="http://schemas.microsoft.com/office/powerpoint/2010/main" val="422727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109DDB-4519-F64C-0FA2-86FCB7EB12B6}"/>
              </a:ext>
            </a:extLst>
          </p:cNvPr>
          <p:cNvSpPr>
            <a:spLocks noGrp="1"/>
          </p:cNvSpPr>
          <p:nvPr>
            <p:ph type="title"/>
          </p:nvPr>
        </p:nvSpPr>
        <p:spPr/>
        <p:txBody>
          <a:bodyPr>
            <a:normAutofit/>
          </a:bodyPr>
          <a:lstStyle/>
          <a:p>
            <a:r>
              <a:rPr lang="de-DE" dirty="0"/>
              <a:t>Methode </a:t>
            </a:r>
            <a:br>
              <a:rPr lang="de-DE" dirty="0"/>
            </a:br>
            <a:r>
              <a:rPr lang="de-DE" sz="2400" dirty="0"/>
              <a:t>Training des GANs</a:t>
            </a:r>
          </a:p>
        </p:txBody>
      </p:sp>
      <p:sp>
        <p:nvSpPr>
          <p:cNvPr id="3" name="Inhaltsplatzhalter 2">
            <a:extLst>
              <a:ext uri="{FF2B5EF4-FFF2-40B4-BE49-F238E27FC236}">
                <a16:creationId xmlns:a16="http://schemas.microsoft.com/office/drawing/2014/main" id="{35E8C58F-045F-3065-4E25-AA855A8C712E}"/>
              </a:ext>
            </a:extLst>
          </p:cNvPr>
          <p:cNvSpPr>
            <a:spLocks noGrp="1"/>
          </p:cNvSpPr>
          <p:nvPr>
            <p:ph idx="1"/>
          </p:nvPr>
        </p:nvSpPr>
        <p:spPr/>
        <p:txBody>
          <a:bodyPr>
            <a:normAutofit/>
          </a:bodyPr>
          <a:lstStyle/>
          <a:p>
            <a:pPr marL="0" indent="0">
              <a:buNone/>
            </a:pPr>
            <a:r>
              <a:rPr lang="de-DE" sz="2000" dirty="0"/>
              <a:t>Dieselbe GAN-Architektur  wird separat für jeden Datensatz trainiert.</a:t>
            </a:r>
          </a:p>
          <a:p>
            <a:r>
              <a:rPr lang="de-DE" sz="2000" b="1" dirty="0"/>
              <a:t>Ziel:</a:t>
            </a:r>
            <a:r>
              <a:rPr lang="de-DE" sz="2000" dirty="0"/>
              <a:t> Aufbau eines </a:t>
            </a:r>
            <a:r>
              <a:rPr lang="de-DE" sz="2000" b="1" dirty="0"/>
              <a:t>generativen Bildmodells.</a:t>
            </a:r>
          </a:p>
          <a:p>
            <a:r>
              <a:rPr lang="de-DE" sz="2000" b="1" dirty="0"/>
              <a:t>Trainingsdaten:</a:t>
            </a:r>
            <a:r>
              <a:rPr lang="de-DE" sz="2000" dirty="0"/>
              <a:t> Nur </a:t>
            </a:r>
            <a:r>
              <a:rPr lang="de-DE" sz="2000" b="1" dirty="0"/>
              <a:t>Bilder</a:t>
            </a:r>
            <a:r>
              <a:rPr lang="de-DE" sz="2000" dirty="0"/>
              <a:t>, keine Gehirndaten!</a:t>
            </a:r>
          </a:p>
          <a:p>
            <a:r>
              <a:rPr lang="de-DE" sz="2000" b="1" dirty="0"/>
              <a:t>Ergebnis:</a:t>
            </a:r>
            <a:r>
              <a:rPr lang="de-DE" sz="2000" dirty="0"/>
              <a:t> Der Generator lernt, aus einem </a:t>
            </a:r>
            <a:r>
              <a:rPr lang="de-DE" sz="2000" b="1" dirty="0"/>
              <a:t>latenten Vektor z</a:t>
            </a:r>
            <a:r>
              <a:rPr lang="de-DE" sz="2000" dirty="0"/>
              <a:t> realistisch wirkende Bilder zu erzeugen.</a:t>
            </a:r>
          </a:p>
          <a:p>
            <a:pPr marL="0" indent="0">
              <a:buNone/>
            </a:pPr>
            <a:endParaRPr lang="de-DE" sz="2000" b="1" dirty="0"/>
          </a:p>
          <a:p>
            <a:pPr marL="0" indent="0">
              <a:buNone/>
            </a:pPr>
            <a:r>
              <a:rPr lang="de-DE" sz="2000" b="1" dirty="0"/>
              <a:t>GAN ist komplett separat vortrainiert</a:t>
            </a:r>
            <a:r>
              <a:rPr lang="de-DE" sz="2000" dirty="0"/>
              <a:t> → keine Verbindung zum Gehirn in dieser Phase!</a:t>
            </a:r>
          </a:p>
          <a:p>
            <a:endParaRPr lang="de-DE" dirty="0"/>
          </a:p>
          <a:p>
            <a:pPr marL="0" indent="0">
              <a:buNone/>
            </a:pPr>
            <a:endParaRPr lang="de-DE" dirty="0"/>
          </a:p>
        </p:txBody>
      </p:sp>
    </p:spTree>
    <p:extLst>
      <p:ext uri="{BB962C8B-B14F-4D97-AF65-F5344CB8AC3E}">
        <p14:creationId xmlns:p14="http://schemas.microsoft.com/office/powerpoint/2010/main" val="149676333"/>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763</Words>
  <Application>Microsoft Office PowerPoint</Application>
  <PresentationFormat>Widescreen</PresentationFormat>
  <Paragraphs>73</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DappledVTI</vt:lpstr>
      <vt:lpstr>GAN(Generative Adversarial Network) zur Rekonstruktion natürlicher Bilder aus Gehirnaktivitäten.</vt:lpstr>
      <vt:lpstr>Gliederung </vt:lpstr>
      <vt:lpstr>Forschungsfrage Worum geht es im Rahmen dieser Forschung überhaupt?</vt:lpstr>
      <vt:lpstr>Forschungsfrage Worum geht es im Rahmen dieser Forschung überhaupt?</vt:lpstr>
      <vt:lpstr>Methode Funktionelle MRT-Datensätze</vt:lpstr>
      <vt:lpstr>Methode Funktionelle MRT-Datensätze</vt:lpstr>
      <vt:lpstr>Methode GAN</vt:lpstr>
      <vt:lpstr>Methode GAN</vt:lpstr>
      <vt:lpstr>Methode  Training des GANs</vt:lpstr>
      <vt:lpstr>Methode Training eines Regressionsmodells zur Vorhersage von z</vt:lpstr>
      <vt:lpstr>Methode Training eines Regressionsmodells zur Vorhersage von z</vt:lpstr>
      <vt:lpstr>Methode Training eines Regressionsmodells zur Vorhersage von z</vt:lpstr>
      <vt:lpstr>Ergebnisse</vt:lpstr>
      <vt:lpstr>Ergebnisse</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Waya</dc:creator>
  <cp:lastModifiedBy>Makuate Nono, Lynne</cp:lastModifiedBy>
  <cp:revision>2</cp:revision>
  <dcterms:created xsi:type="dcterms:W3CDTF">2025-05-21T09:51:51Z</dcterms:created>
  <dcterms:modified xsi:type="dcterms:W3CDTF">2025-05-28T15:17:45Z</dcterms:modified>
</cp:coreProperties>
</file>