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 restart="4294967295"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05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3" autoAdjust="0"/>
    <p:restoredTop sz="86385" autoAdjust="0"/>
  </p:normalViewPr>
  <p:slideViewPr>
    <p:cSldViewPr snapToGrid="0" showGuides="1">
      <p:cViewPr varScale="1">
        <p:scale>
          <a:sx n="95" d="100"/>
          <a:sy n="95" d="100"/>
        </p:scale>
        <p:origin x="31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5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138B4E-BB53-4046-049C-5A801117FE5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D07217-EEF4-952A-65CF-214CC03268F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</a:lstStyle>
          <a:p>
            <a:pPr lvl="0"/>
            <a:fld id="{3FF30BF4-3FD7-4404-9BE3-5567C806D6BA}" type="datetime1">
              <a:rPr lang="en-US"/>
              <a:pPr lvl="0"/>
              <a:t>5/3/2024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426FB3A-C5A7-84F9-EA44-26EF2234BF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19E4BBF-5579-B331-2B2F-1D8DE646A1E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B9C17-36B9-AC7C-B95C-838EA0448E95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FBB82-55C7-8D4C-6136-BBEC1A12A1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</a:lstStyle>
          <a:p>
            <a:pPr lvl="0"/>
            <a:fld id="{76B075BC-57CB-4B54-B789-EBA9678F1C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63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ptos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ptos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ptos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ptos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pto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76B075BC-57CB-4B54-B789-EBA9678F1C8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37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7B8EDE-2A33-4EB6-AE55-C335A095CD2A}" type="datetime1">
              <a:rPr lang="en-US" smtClean="0"/>
              <a:pPr lvl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E4BD64-5269-4E2D-962B-01446C1FF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6222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F27BD9F-ACAE-4F4B-B403-A53BD34A19C5}" type="datetime1">
              <a:rPr lang="en-US" smtClean="0"/>
              <a:pPr lvl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E00E06-EA53-4489-8B6F-52D68C2C8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0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46E7FC0-24FF-47C2-889D-7DDC97481603}" type="datetime1">
              <a:rPr lang="en-US" smtClean="0"/>
              <a:pPr lvl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DE1D7E-B813-41AB-B476-B7F65489C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0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9A3F851-AF89-4F74-BB5A-939443577488}" type="datetime1">
              <a:rPr lang="en-US" smtClean="0"/>
              <a:pPr lvl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B9F805-9D21-4099-9B9C-15727C16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087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E34C89F-0A93-4FD4-B619-80F5DFDEA78E}" type="datetime1">
              <a:rPr lang="en-US" smtClean="0"/>
              <a:pPr lvl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5A92A4-EFE0-48BF-8EA5-6F01C4F3C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4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1885EEC-2D59-4055-89B9-D6459A28BB30}" type="datetime1">
              <a:rPr lang="en-US" smtClean="0"/>
              <a:pPr lvl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152E96-A091-4D0D-AC5E-2B85C35DC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8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1772AAB-0F21-41FA-868A-1D22D43D5ED5}" type="datetime1">
              <a:rPr lang="en-US" smtClean="0"/>
              <a:pPr lvl="0"/>
              <a:t>5/3/2024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224B84-6DAD-461E-8C8B-41CA15E99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7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2697ED5-73A1-4A54-B92E-6818F7CEAFE1}" type="datetime1">
              <a:rPr lang="en-US" smtClean="0"/>
              <a:pPr lvl="0"/>
              <a:t>5/3/2024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4F9669-D078-4B8F-B1E8-6EEAA8834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9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CCD268C-6F39-467B-BA09-16FE5A879EE0}" type="datetime1">
              <a:rPr lang="en-US" smtClean="0"/>
              <a:pPr lvl="0"/>
              <a:t>5/3/2024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4691E7-4DAD-4A0F-A329-D6AF0ADF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1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07F8E78-1484-4BF3-AA25-165ED482167E}" type="datetime1">
              <a:rPr lang="en-US" smtClean="0"/>
              <a:pPr lvl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F27B38-BA15-4107-9D9C-0A291E672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4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18DFF32-3D78-4A39-868A-2EEBDBB715D2}" type="datetime1">
              <a:rPr lang="en-US" smtClean="0"/>
              <a:pPr lvl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3DBF58-F2AF-4B99-A446-7148102D7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2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12B0E1C-0C34-4BC2-A3B6-0DE2A516BE78}" type="datetime1">
              <a:rPr lang="en-US" smtClean="0"/>
              <a:pPr lvl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621A3016-0077-444E-955B-48C1E5DD3F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BF4F68A-B38C-94B0-483C-ABD7F5F6EBF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725577" y="395898"/>
            <a:ext cx="2628223" cy="12947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BE119C4-56DA-2AD4-165A-806D0646A5A0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15000"/>
            </a:schemeClr>
          </a:lnRef>
          <a:fillRef idx="1002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7A79333-CB87-33E0-D75A-0474DEEF863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725577" y="216511"/>
            <a:ext cx="2628223" cy="129479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58199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18504-E05F-3829-8D6E-27435948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31EA-C3BA-0C10-F921-D6D420D95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0E9248-111A-514D-FD5D-E5E678BEFC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838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617D-A836-6C99-20B4-80A073B811F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Datenintegration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D7220-D601-3834-7B2C-3502FBBBA99B}"/>
              </a:ext>
            </a:extLst>
          </p:cNvPr>
          <p:cNvSpPr txBox="1"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CSV</a:t>
            </a: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WooCommerce GUI</a:t>
            </a: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Automatisierung</a:t>
            </a: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neuer Produkte oder Aktualisieren bestehender Produkte</a:t>
            </a: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Export von CSV</a:t>
            </a: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Fehlerbehandlung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41D4B451-A237-C25C-A431-BE126719BCF9}"/>
              </a:ext>
            </a:extLst>
          </p:cNvPr>
          <p:cNvSpPr txBox="1"/>
          <p:nvPr/>
        </p:nvSpPr>
        <p:spPr>
          <a:xfrm>
            <a:off x="7981949" y="6356352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algn="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ED5999-1776-4C54-9099-F8B29CC1A2B9}" type="slidenum">
              <a:rPr lang="en-US" sz="1200">
                <a:solidFill>
                  <a:srgbClr val="767676"/>
                </a:solidFill>
                <a:latin typeface="Aptos"/>
              </a:rPr>
              <a:pPr algn="r" defTabSz="4572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10</a:t>
            </a:fld>
            <a:endParaRPr lang="en-US" sz="1200">
              <a:solidFill>
                <a:srgbClr val="767676"/>
              </a:solidFill>
              <a:latin typeface="Aptos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B37512-BDCC-6504-26DC-D98D03C8296B}"/>
              </a:ext>
            </a:extLst>
          </p:cNvPr>
          <p:cNvSpPr/>
          <p:nvPr/>
        </p:nvSpPr>
        <p:spPr>
          <a:xfrm>
            <a:off x="0" y="6646509"/>
            <a:ext cx="12192000" cy="211491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Aptos"/>
            </a:endParaRPr>
          </a:p>
        </p:txBody>
      </p:sp>
      <p:grpSp>
        <p:nvGrpSpPr>
          <p:cNvPr id="7" name="Content Placeholder 6">
            <a:extLst>
              <a:ext uri="{FF2B5EF4-FFF2-40B4-BE49-F238E27FC236}">
                <a16:creationId xmlns:a16="http://schemas.microsoft.com/office/drawing/2014/main" id="{6E4D5BE3-1056-7D41-AB93-24224D16E828}"/>
              </a:ext>
            </a:extLst>
          </p:cNvPr>
          <p:cNvGrpSpPr/>
          <p:nvPr/>
        </p:nvGrpSpPr>
        <p:grpSpPr>
          <a:xfrm>
            <a:off x="0" y="6315588"/>
            <a:ext cx="12192000" cy="294875"/>
            <a:chOff x="3182" y="6315587"/>
            <a:chExt cx="8993626" cy="2948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222B9D-AF82-0FA9-4D14-AD46E5B8A4C6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878944B-2959-931C-A0C7-B8A67D5243AC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6321AF1-B5FB-C39D-DA29-2C11115D4E35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6A481F-7FBD-D105-B974-12943E96378A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3CAB315-7A75-E3B9-C9FC-F79AF1EE2101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FEFC284-B26A-5D72-79FD-90EF6B94F2DE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6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8AC2979-7A2C-1DBB-06C2-4D58A1EC7328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7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F802255-5846-CC67-BE68-4B5EC337B1C2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8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C3D3085-B9CF-1CF1-2F7A-AB4198C360AD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B05DB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9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E51DE1-DEA3-B768-0049-B148A39AED82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10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6DBA7D5-C981-9E0F-CDCD-2325FC0FD503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A919BF5-8B23-E3AC-DB6D-5F0A59FDBBD3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6A8A9AD-0512-FA03-0000-0B6FA256F86A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EF6072B-8A17-2FF4-C0A2-42AFCAC1BB7D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8AB83B2-2BF9-3687-806A-1890FD472F2B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</p:grpSp>
      <p:pic>
        <p:nvPicPr>
          <p:cNvPr id="24" name="Content Placeholder 23" descr="A screenshot of a computer&#10;&#10;Description automatically generated">
            <a:extLst>
              <a:ext uri="{FF2B5EF4-FFF2-40B4-BE49-F238E27FC236}">
                <a16:creationId xmlns:a16="http://schemas.microsoft.com/office/drawing/2014/main" id="{5D127F0C-3E8B-7B77-8A2C-4BE1826BC8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06522"/>
            <a:ext cx="5181600" cy="39895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0"/>
    </mc:Choice>
    <mc:Fallback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8B64D-8B7F-6263-12A5-BB0689AF80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295DB-5DB2-2596-798A-1BDE10A385BD}"/>
              </a:ext>
            </a:extLst>
          </p:cNvPr>
          <p:cNvSpPr txBox="1"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b="1" u="sng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Teamarbeit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SEO-Spezialisten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Grafikdesigner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Kunde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Management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b="1" u="sng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Kommunikation</a:t>
            </a:r>
            <a:endParaRPr lang="de-DE" b="1" u="sng" kern="0" dirty="0">
              <a:solidFill>
                <a:srgbClr val="0D0D0D"/>
              </a:solidFill>
              <a:latin typeface="Segoe UI" panose="020B0502040204020203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Slack, </a:t>
            </a:r>
            <a:r>
              <a:rPr lang="de-DE" kern="0" noProof="0" dirty="0" err="1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E-mail</a:t>
            </a: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, ASANA…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Meetings</a:t>
            </a:r>
          </a:p>
          <a:p>
            <a:endParaRPr lang="de-DE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73C7B-5B6D-0A1A-AB16-426FE2D89A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52372B75-F735-8E27-10FD-2315A7A18432}"/>
              </a:ext>
            </a:extLst>
          </p:cNvPr>
          <p:cNvSpPr txBox="1"/>
          <p:nvPr/>
        </p:nvSpPr>
        <p:spPr>
          <a:xfrm>
            <a:off x="7981949" y="6356352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algn="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D19DFEE-1F0B-4637-8FB8-53B8AAE44BF4}" type="slidenum">
              <a:rPr lang="en-US" sz="1200">
                <a:solidFill>
                  <a:srgbClr val="767676"/>
                </a:solidFill>
                <a:latin typeface="Aptos"/>
              </a:rPr>
              <a:pPr algn="r" defTabSz="4572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</a:t>
            </a:fld>
            <a:endParaRPr lang="en-US" sz="1200">
              <a:solidFill>
                <a:srgbClr val="767676"/>
              </a:solidFill>
              <a:latin typeface="Aptos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39A38DC-A91A-FC1C-C408-7543D6D56D07}"/>
              </a:ext>
            </a:extLst>
          </p:cNvPr>
          <p:cNvSpPr/>
          <p:nvPr/>
        </p:nvSpPr>
        <p:spPr>
          <a:xfrm>
            <a:off x="0" y="6646509"/>
            <a:ext cx="12192000" cy="211491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Aptos"/>
            </a:endParaRPr>
          </a:p>
        </p:txBody>
      </p:sp>
      <p:grpSp>
        <p:nvGrpSpPr>
          <p:cNvPr id="7" name="Content Placeholder 6">
            <a:extLst>
              <a:ext uri="{FF2B5EF4-FFF2-40B4-BE49-F238E27FC236}">
                <a16:creationId xmlns:a16="http://schemas.microsoft.com/office/drawing/2014/main" id="{216CE449-2C96-7A29-0BF5-DD841AE7C992}"/>
              </a:ext>
            </a:extLst>
          </p:cNvPr>
          <p:cNvGrpSpPr/>
          <p:nvPr/>
        </p:nvGrpSpPr>
        <p:grpSpPr>
          <a:xfrm>
            <a:off x="0" y="6315588"/>
            <a:ext cx="12192000" cy="294875"/>
            <a:chOff x="3182" y="6315587"/>
            <a:chExt cx="8993626" cy="2948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505BCCB-F4A3-F5E3-7BBD-D891EF464D77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86E26DE-06F8-32A5-51E1-AA190FF2ABF7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B14B48C-4A50-2C9E-6C44-F482549ED819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76364F1-6A92-1C51-BB22-8B95F78D21D7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291BB83-0B73-921D-F0F7-0436C952090C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6F24D2-4C91-BA1C-7564-9BB040193F6A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6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0A2DA04-8543-67D4-037E-CC04114B82B3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7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9ABB1CA-A597-A253-0B02-D582A278C224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8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07C62C4-EEB9-7EA5-0F45-8AFF72980FBE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9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A53D387-11CB-E632-572D-52801090DEB5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B05DB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10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C4C8F8D-3532-8AC6-4762-8F88E91183F2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9EE02C5-4979-91A4-135D-963E353ACB31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1F99653-1AD5-A049-4670-C4B4099C28A8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E51163A-1466-2981-0B91-4E2F40DAAA73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1D085AE-315E-CC75-520F-034DF03AB0E9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0"/>
    </mc:Choice>
    <mc:Fallback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70A3D-E7E9-14F5-6D94-B32A8C0C1E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Qualitätssicherung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444C7-C9DF-0A35-E5FD-690F260FEE9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7000"/>
              </a:lnSpc>
              <a:spcAft>
                <a:spcPts val="800"/>
              </a:spcAft>
            </a:pPr>
            <a:r>
              <a:rPr lang="de-DE" sz="2600" b="1" u="sng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Manuel check:</a:t>
            </a:r>
            <a:r>
              <a:rPr lang="de-DE" sz="26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				</a:t>
            </a:r>
          </a:p>
          <a:p>
            <a:pPr lvl="1">
              <a:lnSpc>
                <a:spcPct val="97000"/>
              </a:lnSpc>
              <a:spcAft>
                <a:spcPts val="800"/>
              </a:spcAft>
            </a:pPr>
            <a:r>
              <a:rPr lang="de-DE" sz="22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Preise</a:t>
            </a:r>
          </a:p>
          <a:p>
            <a:pPr lvl="1">
              <a:lnSpc>
                <a:spcPct val="97000"/>
              </a:lnSpc>
              <a:spcAft>
                <a:spcPts val="800"/>
              </a:spcAft>
            </a:pPr>
            <a:r>
              <a:rPr lang="de-DE" sz="22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deutsche Buchstaben</a:t>
            </a:r>
          </a:p>
          <a:p>
            <a:pPr lvl="1">
              <a:lnSpc>
                <a:spcPct val="97000"/>
              </a:lnSpc>
              <a:spcAft>
                <a:spcPts val="800"/>
              </a:spcAft>
            </a:pPr>
            <a:r>
              <a:rPr lang="de-DE" sz="22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Produktanzahl</a:t>
            </a:r>
          </a:p>
          <a:p>
            <a:pPr lvl="1">
              <a:lnSpc>
                <a:spcPct val="97000"/>
              </a:lnSpc>
              <a:spcAft>
                <a:spcPts val="800"/>
              </a:spcAft>
            </a:pPr>
            <a:r>
              <a:rPr lang="de-DE" sz="22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Bilder</a:t>
            </a:r>
          </a:p>
          <a:p>
            <a:pPr lvl="1">
              <a:lnSpc>
                <a:spcPct val="97000"/>
              </a:lnSpc>
              <a:spcAft>
                <a:spcPts val="800"/>
              </a:spcAft>
            </a:pPr>
            <a:r>
              <a:rPr lang="de-DE" sz="24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Dropdowns</a:t>
            </a:r>
            <a:endParaRPr lang="de-DE" sz="2200" kern="0" noProof="0" dirty="0">
              <a:solidFill>
                <a:srgbClr val="0D0D0D"/>
              </a:solidFill>
              <a:latin typeface="Segoe U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97000"/>
              </a:lnSpc>
              <a:spcAft>
                <a:spcPts val="800"/>
              </a:spcAft>
            </a:pPr>
            <a:r>
              <a:rPr lang="de-DE" sz="2600" b="1" u="sng" kern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WooCommerce </a:t>
            </a:r>
            <a:r>
              <a:rPr lang="de-DE" sz="2600" b="1" u="sng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GUI check</a:t>
            </a:r>
          </a:p>
          <a:p>
            <a:endParaRPr lang="de-DE" noProof="0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4C76FCFE-587C-AC65-4EBA-3646C710C04A}"/>
              </a:ext>
            </a:extLst>
          </p:cNvPr>
          <p:cNvSpPr txBox="1"/>
          <p:nvPr/>
        </p:nvSpPr>
        <p:spPr>
          <a:xfrm>
            <a:off x="7981949" y="6356352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algn="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551CC64-34C0-4DD0-8A60-7D7130DE3DC3}" type="slidenum">
              <a:rPr lang="en-US" sz="1200">
                <a:solidFill>
                  <a:srgbClr val="767676"/>
                </a:solidFill>
                <a:latin typeface="Aptos"/>
              </a:rPr>
              <a:pPr algn="r" defTabSz="4572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</a:t>
            </a:fld>
            <a:endParaRPr lang="en-US" sz="1200">
              <a:solidFill>
                <a:srgbClr val="767676"/>
              </a:solidFill>
              <a:latin typeface="Aptos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3D40B14-AF63-B47E-7559-5FA0968D3E22}"/>
              </a:ext>
            </a:extLst>
          </p:cNvPr>
          <p:cNvSpPr/>
          <p:nvPr/>
        </p:nvSpPr>
        <p:spPr>
          <a:xfrm>
            <a:off x="0" y="6646509"/>
            <a:ext cx="12192000" cy="211491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Aptos"/>
            </a:endParaRPr>
          </a:p>
        </p:txBody>
      </p:sp>
      <p:grpSp>
        <p:nvGrpSpPr>
          <p:cNvPr id="7" name="Content Placeholder 6">
            <a:extLst>
              <a:ext uri="{FF2B5EF4-FFF2-40B4-BE49-F238E27FC236}">
                <a16:creationId xmlns:a16="http://schemas.microsoft.com/office/drawing/2014/main" id="{9A7C3369-E7F4-997A-A126-F6ADE5884299}"/>
              </a:ext>
            </a:extLst>
          </p:cNvPr>
          <p:cNvGrpSpPr/>
          <p:nvPr/>
        </p:nvGrpSpPr>
        <p:grpSpPr>
          <a:xfrm>
            <a:off x="0" y="6315588"/>
            <a:ext cx="12192000" cy="294875"/>
            <a:chOff x="3182" y="6315587"/>
            <a:chExt cx="8993626" cy="2948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8C9FB47-892F-02B1-5652-3438EC8E2EDF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E9A0B87-C4AA-3A62-C969-CCB1AA6C97B7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90FDD7B-F468-EC39-498E-C19DD3B0F9D6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C1FA138-243E-6EC5-DC18-295B8BEAE7FD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80C315C-754D-A595-6F1A-52B177FE2984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FECDC0E-B325-E5EB-669E-346CA8C8DE61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6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3E3422-10AF-CA98-4CEB-9B76452D2A0D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7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93755FE-2EAA-8D12-CFEC-B2A6D5B69BDF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8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531C5F4-55C4-51B5-5881-332521CD9DFC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9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5A8B95-931E-042A-BDF2-796DF370D33F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10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8687E3E-C306-2920-8706-E06B2C1A7694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B05DB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DE1354F-C8C0-E0A4-3FBF-4AF2E978E041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A45B3A5-4378-0E5E-86D1-5081E0EAB8E3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CAF5E47-8FF4-3ACE-8CFE-DA7396E94675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3E03DB6-EE7F-AB6F-ACC2-01A16122ACDE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0"/>
    </mc:Choice>
    <mc:Fallback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9DDF-0738-705C-2393-556E6CFEBE0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Probleme &amp; Lösungen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EE677-A867-9575-ED4B-29404C754286}"/>
              </a:ext>
            </a:extLst>
          </p:cNvPr>
          <p:cNvSpPr txBox="1"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85800">
              <a:lnSpc>
                <a:spcPct val="97000"/>
              </a:lnSpc>
              <a:spcAft>
                <a:spcPts val="800"/>
              </a:spcAft>
            </a:pPr>
            <a:r>
              <a:rPr lang="de-DE" sz="28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Dateninkonsistenz</a:t>
            </a:r>
          </a:p>
          <a:p>
            <a:pPr marL="685800">
              <a:lnSpc>
                <a:spcPct val="97000"/>
              </a:lnSpc>
              <a:spcAft>
                <a:spcPts val="800"/>
              </a:spcAft>
            </a:pPr>
            <a:r>
              <a:rPr lang="de-DE" sz="28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Komplexe Produktstrukturen</a:t>
            </a:r>
          </a:p>
          <a:p>
            <a:pPr marL="685800">
              <a:lnSpc>
                <a:spcPct val="97000"/>
              </a:lnSpc>
              <a:spcAft>
                <a:spcPts val="800"/>
              </a:spcAft>
            </a:pPr>
            <a:r>
              <a:rPr lang="de-DE" sz="28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Technische Probleme</a:t>
            </a:r>
          </a:p>
          <a:p>
            <a:endParaRPr lang="de-DE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0143B-679B-224C-9FD8-DD10F296CD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CFEB7C7E-FBE2-062A-458B-076BE66A4C8E}"/>
              </a:ext>
            </a:extLst>
          </p:cNvPr>
          <p:cNvSpPr txBox="1"/>
          <p:nvPr/>
        </p:nvSpPr>
        <p:spPr>
          <a:xfrm>
            <a:off x="7981949" y="6356352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algn="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4501AC0-C15F-483C-A350-41AFF9EAEC7E}" type="slidenum">
              <a:rPr lang="en-US" sz="1200">
                <a:solidFill>
                  <a:srgbClr val="767676"/>
                </a:solidFill>
                <a:latin typeface="Aptos"/>
              </a:rPr>
              <a:pPr algn="r" defTabSz="4572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13</a:t>
            </a:fld>
            <a:endParaRPr lang="en-US" sz="1200">
              <a:solidFill>
                <a:srgbClr val="767676"/>
              </a:solidFill>
              <a:latin typeface="Aptos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4BEC9E-03D2-9522-6CDF-9118C0506C03}"/>
              </a:ext>
            </a:extLst>
          </p:cNvPr>
          <p:cNvSpPr/>
          <p:nvPr/>
        </p:nvSpPr>
        <p:spPr>
          <a:xfrm>
            <a:off x="0" y="6646509"/>
            <a:ext cx="12192000" cy="211491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Aptos"/>
            </a:endParaRPr>
          </a:p>
        </p:txBody>
      </p:sp>
      <p:grpSp>
        <p:nvGrpSpPr>
          <p:cNvPr id="7" name="Content Placeholder 6">
            <a:extLst>
              <a:ext uri="{FF2B5EF4-FFF2-40B4-BE49-F238E27FC236}">
                <a16:creationId xmlns:a16="http://schemas.microsoft.com/office/drawing/2014/main" id="{227C8AEE-6D45-C305-872C-37466EC1215B}"/>
              </a:ext>
            </a:extLst>
          </p:cNvPr>
          <p:cNvGrpSpPr/>
          <p:nvPr/>
        </p:nvGrpSpPr>
        <p:grpSpPr>
          <a:xfrm>
            <a:off x="0" y="6315588"/>
            <a:ext cx="12192000" cy="294875"/>
            <a:chOff x="3182" y="6315587"/>
            <a:chExt cx="8993626" cy="2948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02F597D-DA61-036B-B555-194CEB469282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8955C8A-460D-60E4-54EB-DAF8702EB974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8E4D04C-43B9-B27E-F697-AFD3C5B354BA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381FF92-CEF9-A761-AD67-4B4EC40D141A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D22FEE2-3302-26C4-22F1-E5D55AFA0266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8AFC1D5-FCF4-5370-EC07-B8818EB08A05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6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5B5C39B-523C-EF90-3FB0-6DA5C6F57EAA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7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89A8E1-2859-45EE-FB87-5BE0BDD825A6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8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B38D45D-DF5F-8F0C-AEBC-F85FE341F9E6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9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A1AEFC7-A76F-46CC-9DE3-6B5E5AFA1139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10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4E48E3-96E7-F2EA-F5F5-9861EE1229DB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C89FE89-81B2-3CDC-F6A7-ECA92BE83DA8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B05DB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A3D3B9E-9A6A-486D-A8C8-6C72502D7118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0730749-D7A1-7EB9-2CDB-03B97C3DB70A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74A5D17-9A2F-0C37-7633-12D4C29AC120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0"/>
    </mc:Choice>
    <mc:Fallback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23CB-A233-5DA1-4E58-CDDD19B11C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Dokumentation &amp; Schulung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F3687-9C1A-26A5-8107-D68AD5506AF3}"/>
              </a:ext>
            </a:extLst>
          </p:cNvPr>
          <p:cNvSpPr txBox="1"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85800">
              <a:lnSpc>
                <a:spcPct val="9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Dokumentation geschrieben</a:t>
            </a:r>
          </a:p>
          <a:p>
            <a:pPr marL="685800">
              <a:lnSpc>
                <a:spcPct val="9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Slack &amp; Google Drive</a:t>
            </a:r>
          </a:p>
          <a:p>
            <a:pPr marL="685800">
              <a:lnSpc>
                <a:spcPct val="9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Code kommentieren</a:t>
            </a:r>
          </a:p>
          <a:p>
            <a:pPr marL="685800">
              <a:lnSpc>
                <a:spcPct val="9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eins zu eins sitzen, um die wichtigsten Punkte zu erklären</a:t>
            </a:r>
          </a:p>
          <a:p>
            <a:endParaRPr lang="de-DE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0E300-385C-71A8-99D3-4FFE196C2F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5C43ED48-EE04-9800-CF8D-5800001844CD}"/>
              </a:ext>
            </a:extLst>
          </p:cNvPr>
          <p:cNvSpPr txBox="1"/>
          <p:nvPr/>
        </p:nvSpPr>
        <p:spPr>
          <a:xfrm>
            <a:off x="7981949" y="6356352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algn="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DBE1F60-72D9-4DEC-98D0-5425D42643F0}" type="slidenum">
              <a:rPr lang="en-US" sz="1200">
                <a:solidFill>
                  <a:srgbClr val="767676"/>
                </a:solidFill>
                <a:latin typeface="Aptos"/>
              </a:rPr>
              <a:pPr algn="r" defTabSz="4572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14</a:t>
            </a:fld>
            <a:endParaRPr lang="en-US" sz="1200">
              <a:solidFill>
                <a:srgbClr val="767676"/>
              </a:solidFill>
              <a:latin typeface="Aptos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D371F1-3E99-A681-7622-36410787542A}"/>
              </a:ext>
            </a:extLst>
          </p:cNvPr>
          <p:cNvSpPr/>
          <p:nvPr/>
        </p:nvSpPr>
        <p:spPr>
          <a:xfrm>
            <a:off x="0" y="6646509"/>
            <a:ext cx="12192000" cy="211491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Aptos"/>
            </a:endParaRPr>
          </a:p>
        </p:txBody>
      </p:sp>
      <p:grpSp>
        <p:nvGrpSpPr>
          <p:cNvPr id="7" name="Content Placeholder 6">
            <a:extLst>
              <a:ext uri="{FF2B5EF4-FFF2-40B4-BE49-F238E27FC236}">
                <a16:creationId xmlns:a16="http://schemas.microsoft.com/office/drawing/2014/main" id="{199449D7-C334-C6CE-736E-9CC06460D34C}"/>
              </a:ext>
            </a:extLst>
          </p:cNvPr>
          <p:cNvGrpSpPr/>
          <p:nvPr/>
        </p:nvGrpSpPr>
        <p:grpSpPr>
          <a:xfrm>
            <a:off x="0" y="6315588"/>
            <a:ext cx="12192000" cy="294875"/>
            <a:chOff x="3182" y="6315587"/>
            <a:chExt cx="8993626" cy="2948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953304E-3C9F-C127-A5FC-A8A3C6E33975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97E0CC0-892F-517C-C4AE-B7529E0F3330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77D8CBD-1407-6B8A-7234-3B85550B9BD2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B072787-DB16-F7CC-521D-1142EF40BFB6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C110808-4163-6D89-9C2A-CCAEAEBC1F08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7D647CD-7938-579E-E143-9C40A5C85CB7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6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CADB149-6625-0D10-DEB4-E287E4DFA00F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7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30978B-82EB-3E73-8ACF-BCD62BCE40DB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8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861AB8B-6181-1942-4720-821E21C92DFA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9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28B53D-11DE-D942-4009-B82B6CCF8802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10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8364D31-9171-A343-0748-4E68B9819D46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4C23757-D13A-BDBC-1C38-1A08E7C69AC7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DE94DD0-EAE7-C490-50F4-161E7AD84E87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B05DB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CB191CB-7A28-3C14-433F-4786F37C7122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E125CE3-7D49-3BEC-2B38-B6ED02B3F926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0"/>
    </mc:Choice>
    <mc:Fallback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4EF8-3DF4-B3C2-46A7-6E655D422BA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noProof="0" dirty="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53F9D-B3FB-6181-082C-6C84671975A4}"/>
              </a:ext>
            </a:extLst>
          </p:cNvPr>
          <p:cNvSpPr txBox="1"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noProof="0" dirty="0"/>
              <a:t>Gute Erfahrung</a:t>
            </a:r>
          </a:p>
          <a:p>
            <a:r>
              <a:rPr lang="de-DE" noProof="0" dirty="0"/>
              <a:t>GUI interface bauen?</a:t>
            </a:r>
          </a:p>
          <a:p>
            <a:r>
              <a:rPr lang="de-DE" noProof="0" dirty="0"/>
              <a:t>Bei Pixelding arbeiten</a:t>
            </a:r>
          </a:p>
          <a:p>
            <a:endParaRPr lang="de-DE" noProof="0" dirty="0"/>
          </a:p>
          <a:p>
            <a:endParaRPr lang="de-DE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3438C-E8D7-2B25-3EDA-04FEB97194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692DAC2E-F89E-630D-9AD0-951B7FF21AFE}"/>
              </a:ext>
            </a:extLst>
          </p:cNvPr>
          <p:cNvSpPr txBox="1"/>
          <p:nvPr/>
        </p:nvSpPr>
        <p:spPr>
          <a:xfrm>
            <a:off x="7981949" y="6356352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algn="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A64AD22-7B02-4987-96EA-1B4F81492FF5}" type="slidenum">
              <a:rPr lang="en-US" sz="1200">
                <a:solidFill>
                  <a:srgbClr val="767676"/>
                </a:solidFill>
                <a:latin typeface="Aptos"/>
              </a:rPr>
              <a:pPr algn="r" defTabSz="4572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15</a:t>
            </a:fld>
            <a:endParaRPr lang="en-US" sz="1200">
              <a:solidFill>
                <a:srgbClr val="767676"/>
              </a:solidFill>
              <a:latin typeface="Aptos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7D70C6-4455-ACE5-71C3-E612E668DFEC}"/>
              </a:ext>
            </a:extLst>
          </p:cNvPr>
          <p:cNvSpPr/>
          <p:nvPr/>
        </p:nvSpPr>
        <p:spPr>
          <a:xfrm>
            <a:off x="0" y="6646509"/>
            <a:ext cx="12192000" cy="211491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Aptos"/>
            </a:endParaRPr>
          </a:p>
        </p:txBody>
      </p:sp>
      <p:grpSp>
        <p:nvGrpSpPr>
          <p:cNvPr id="7" name="Content Placeholder 6">
            <a:extLst>
              <a:ext uri="{FF2B5EF4-FFF2-40B4-BE49-F238E27FC236}">
                <a16:creationId xmlns:a16="http://schemas.microsoft.com/office/drawing/2014/main" id="{07D6B31E-4861-5084-F4DD-058D83209DDB}"/>
              </a:ext>
            </a:extLst>
          </p:cNvPr>
          <p:cNvGrpSpPr/>
          <p:nvPr/>
        </p:nvGrpSpPr>
        <p:grpSpPr>
          <a:xfrm>
            <a:off x="0" y="6315588"/>
            <a:ext cx="12192000" cy="294875"/>
            <a:chOff x="3182" y="6315587"/>
            <a:chExt cx="8993626" cy="2948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7A914D6-D5C9-F2EB-7B8D-005D514248F1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C1CE658-03EF-F13E-9582-F5A2945CC824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F500F3-26F2-9A26-E87E-FB60EA1BBECE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4C436D-2F27-A695-DF4D-F7C708113BCD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999266F-54FA-E483-7EE9-3B1D5490A34A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D2B9A12-435A-1D5E-184F-8A34A9BBD39C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6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9DA4CC2-9C9C-8713-52E3-3948122BBD91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7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5D36F8C-5A71-C9DB-7A34-E8169F6BE2AB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8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3DA9128-6C37-55B0-1905-CF6542F70697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9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B68D8F-C060-371E-5989-4128A7DE873E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10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6F5202C-1BAA-41F8-4B6C-D1E123BCFBC8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3D7BCEE-4FB9-6F25-BBE4-4B7696775135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519A8D2-4055-57C9-C04E-AEA310D0D302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54ACA1D-2127-577E-5856-135403B4BA55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B05DB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A6E0450-52E0-B607-0D03-8BD890F86665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0"/>
    </mc:Choice>
    <mc:Fallback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CDC40-EDC1-213C-0C69-A3B0B65AE8F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noProof="0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1D567-354B-6A8E-D36D-03E665CCCA38}"/>
              </a:ext>
            </a:extLst>
          </p:cNvPr>
          <p:cNvSpPr txBox="1"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noProof="0" dirty="0"/>
              <a:t>Danke! </a:t>
            </a:r>
            <a:r>
              <a:rPr lang="de-DE" noProof="0" dirty="0">
                <a:sym typeface="Wingdings" panose="05000000000000000000" pitchFamily="2" charset="2"/>
              </a:rPr>
              <a:t></a:t>
            </a:r>
            <a:endParaRPr lang="de-DE" noProof="0" dirty="0"/>
          </a:p>
          <a:p>
            <a:endParaRPr lang="de-DE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56329-4809-7271-E1D8-377FA49644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13A058D4-ECEF-97A1-699E-ED4F191929D1}"/>
              </a:ext>
            </a:extLst>
          </p:cNvPr>
          <p:cNvSpPr txBox="1"/>
          <p:nvPr/>
        </p:nvSpPr>
        <p:spPr>
          <a:xfrm>
            <a:off x="7981949" y="6356352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algn="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B429D9A-AE27-4377-B853-000FF903E466}" type="slidenum">
              <a:rPr lang="en-US" sz="1200">
                <a:solidFill>
                  <a:srgbClr val="767676"/>
                </a:solidFill>
                <a:latin typeface="Aptos"/>
              </a:rPr>
              <a:pPr algn="r" defTabSz="4572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16</a:t>
            </a:fld>
            <a:endParaRPr lang="en-US" sz="1200">
              <a:solidFill>
                <a:srgbClr val="767676"/>
              </a:solidFill>
              <a:latin typeface="Aptos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D3AC33-FF76-B770-EB00-6F9D917C395A}"/>
              </a:ext>
            </a:extLst>
          </p:cNvPr>
          <p:cNvSpPr/>
          <p:nvPr/>
        </p:nvSpPr>
        <p:spPr>
          <a:xfrm>
            <a:off x="0" y="6646509"/>
            <a:ext cx="12192000" cy="211491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Aptos"/>
            </a:endParaRPr>
          </a:p>
        </p:txBody>
      </p:sp>
      <p:grpSp>
        <p:nvGrpSpPr>
          <p:cNvPr id="7" name="Content Placeholder 6">
            <a:extLst>
              <a:ext uri="{FF2B5EF4-FFF2-40B4-BE49-F238E27FC236}">
                <a16:creationId xmlns:a16="http://schemas.microsoft.com/office/drawing/2014/main" id="{B70ADA6E-15DD-07D7-287F-B042B530955D}"/>
              </a:ext>
            </a:extLst>
          </p:cNvPr>
          <p:cNvGrpSpPr/>
          <p:nvPr/>
        </p:nvGrpSpPr>
        <p:grpSpPr>
          <a:xfrm>
            <a:off x="0" y="6315588"/>
            <a:ext cx="12192000" cy="294875"/>
            <a:chOff x="3182" y="6315587"/>
            <a:chExt cx="8993626" cy="2948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26B310A-6457-09B2-C828-A9E9566C3A58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6858B7E-4D73-44BE-4D1C-CA3A2C405C03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3BC0DCD-FEA5-DA91-7782-A7B9F2682D39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C9C3CF4-D53B-BB06-DD78-9A631D0FD75F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045C010-D5FD-0E33-D85F-68C23BCF9F90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90A392-D4E9-A68B-799E-E368C227AE58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6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72AA643-B30A-412B-4A92-96B0EDE87B89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7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776774D-6A43-A146-FCEB-AB12E814299B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8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8C40ABD-AB22-88A8-422A-A9E18B9A93FD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9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E563978-2F4F-0ED5-125A-340351C52296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10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9041F9E-89B2-5F96-2D4F-9D49D23FC620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3973190-1646-4F3A-CA97-9CC40646241C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84E9F38-0D6A-295F-448A-A72299443943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B65A18-877C-8144-C684-FD6A5BE855E4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6F6C679-B88E-E13A-DB84-8E22BEEDF52D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B05DB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0"/>
    </mc:Choice>
    <mc:Fallback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73F0B-232E-3828-F0FE-33E1F0B41F1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154936" y="1307573"/>
            <a:ext cx="7406640" cy="2474924"/>
          </a:xfrm>
        </p:spPr>
        <p:txBody>
          <a:bodyPr anchorCtr="0"/>
          <a:lstStyle/>
          <a:p>
            <a:pPr lvl="0" algn="l"/>
            <a:r>
              <a:rPr lang="de-DE" sz="6150" noProof="0" dirty="0"/>
              <a:t>Mein Projekt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A6E34-00D4-7BEB-22CB-12F8ECE0614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68652" y="3911281"/>
            <a:ext cx="7406640" cy="1720592"/>
          </a:xfrm>
        </p:spPr>
        <p:txBody>
          <a:bodyPr anchorCtr="0">
            <a:normAutofit/>
          </a:bodyPr>
          <a:lstStyle/>
          <a:p>
            <a:pPr algn="l">
              <a:lnSpc>
                <a:spcPct val="70000"/>
              </a:lnSpc>
            </a:pPr>
            <a:r>
              <a:rPr lang="de-DE" sz="2800" dirty="0">
                <a:highlight>
                  <a:srgbClr val="FFFFFF"/>
                </a:highlight>
                <a:latin typeface="Arial" pitchFamily="34"/>
              </a:rPr>
              <a:t>Effizientes E-Commerce: Erstellen, Erweitern und Realisieren einer Optimierten Produktverwaltung in WooCommerce mit Python, Excel und CSV</a:t>
            </a:r>
          </a:p>
          <a:p>
            <a:pPr lvl="0" algn="l">
              <a:lnSpc>
                <a:spcPct val="70000"/>
              </a:lnSpc>
            </a:pPr>
            <a:endParaRPr lang="de-DE" sz="1900" noProof="0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3AB959D-1437-5791-28EE-0F9E19210FC6}"/>
              </a:ext>
            </a:extLst>
          </p:cNvPr>
          <p:cNvSpPr/>
          <p:nvPr/>
        </p:nvSpPr>
        <p:spPr>
          <a:xfrm>
            <a:off x="0" y="6646509"/>
            <a:ext cx="12192000" cy="211491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 dirty="0">
              <a:solidFill>
                <a:srgbClr val="FFFFFF"/>
              </a:solidFill>
              <a:latin typeface="Aptos"/>
            </a:endParaRPr>
          </a:p>
        </p:txBody>
      </p:sp>
      <p:sp>
        <p:nvSpPr>
          <p:cNvPr id="5" name="Slide Number Placeholder 16">
            <a:extLst>
              <a:ext uri="{FF2B5EF4-FFF2-40B4-BE49-F238E27FC236}">
                <a16:creationId xmlns:a16="http://schemas.microsoft.com/office/drawing/2014/main" id="{0F6B1E5D-481A-87ED-D0F7-56300E04130F}"/>
              </a:ext>
            </a:extLst>
          </p:cNvPr>
          <p:cNvSpPr txBox="1"/>
          <p:nvPr/>
        </p:nvSpPr>
        <p:spPr>
          <a:xfrm>
            <a:off x="7981949" y="6356352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algn="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9E2127D-58EF-4523-A8C1-F62DFAD6FC91}" type="slidenum">
              <a:rPr lang="en-US" sz="1200">
                <a:solidFill>
                  <a:srgbClr val="767676"/>
                </a:solidFill>
                <a:latin typeface="Aptos"/>
              </a:rPr>
              <a:pPr algn="r" defTabSz="4572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</a:t>
            </a:fld>
            <a:endParaRPr lang="en-US" sz="1200" dirty="0">
              <a:solidFill>
                <a:srgbClr val="767676"/>
              </a:solidFill>
              <a:latin typeface="Aptos"/>
            </a:endParaRPr>
          </a:p>
        </p:txBody>
      </p:sp>
      <p:grpSp>
        <p:nvGrpSpPr>
          <p:cNvPr id="6" name="Content Placeholder 6">
            <a:extLst>
              <a:ext uri="{FF2B5EF4-FFF2-40B4-BE49-F238E27FC236}">
                <a16:creationId xmlns:a16="http://schemas.microsoft.com/office/drawing/2014/main" id="{1218CDF7-A734-38D7-1C01-15CC6ED3C29B}"/>
              </a:ext>
            </a:extLst>
          </p:cNvPr>
          <p:cNvGrpSpPr/>
          <p:nvPr/>
        </p:nvGrpSpPr>
        <p:grpSpPr>
          <a:xfrm>
            <a:off x="0" y="6315588"/>
            <a:ext cx="12192000" cy="294875"/>
            <a:chOff x="3182" y="6315587"/>
            <a:chExt cx="8993626" cy="29487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E13C4B1-0DEC-95F3-F733-B98D64E710A8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B05DB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1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29C1A85-F7C0-C2EE-28F7-E2CDAE51C4AF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2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39584E4-637B-81EE-2217-4E5106B8680D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3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2BA7A5E-1E97-E3AC-D048-12A8084A922D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4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45CE558-27EE-BA2C-9832-B701DE68A83A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5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DD4C58-39C5-B012-CD9E-01771CEAB7BF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6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0BD651-4611-017A-2702-7098E2CE74E4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7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8844F77-F14A-16F5-42EB-4BD780182F84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8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42C0602-9648-08B1-3060-E78759F9C2C3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9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73B1659-B69F-6327-2ABE-60E13300711E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10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8F77EE7-23B4-1EF8-D1C7-5D02C419F1FA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11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DCF0B8C-4562-CD36-2D7A-DE0843E8C8E0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12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D497DC6-2538-5560-B6A8-32EA0630EBDF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13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70FA18A-F5AB-062C-A1E2-A92525D0523D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14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6DC3010-79E6-9404-C90D-7D20BA41C797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15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0"/>
    </mc:Choice>
    <mc:Fallback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5476-755F-BA07-E56C-213C7CEBB79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noProof="0" dirty="0">
                <a:solidFill>
                  <a:schemeClr val="bg1"/>
                </a:solidFill>
              </a:rPr>
              <a:t>Gliederung</a:t>
            </a:r>
            <a:endParaRPr lang="de-DE" noProof="0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8AA974D-0D7C-B877-BF3F-E5E91A0E96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Hauptfolie ……………………………. 1</a:t>
            </a:r>
          </a:p>
          <a:p>
            <a:r>
              <a:rPr lang="de-DE" noProof="0" dirty="0"/>
              <a:t>Gliederung …………………………… 2</a:t>
            </a:r>
          </a:p>
          <a:p>
            <a:r>
              <a:rPr lang="de-DE" noProof="0" dirty="0"/>
              <a:t>Der Projektgeber …………………. 3</a:t>
            </a:r>
          </a:p>
          <a:p>
            <a:r>
              <a:rPr lang="de-DE" noProof="0" dirty="0"/>
              <a:t>Das Project ………………………….. 4</a:t>
            </a:r>
          </a:p>
          <a:p>
            <a:r>
              <a:rPr lang="de-DE" noProof="0" dirty="0"/>
              <a:t>WordPress ……………………….….. 5</a:t>
            </a:r>
          </a:p>
          <a:p>
            <a:r>
              <a:rPr lang="de-DE" noProof="0" dirty="0"/>
              <a:t>WooCommerce ……………………. 6</a:t>
            </a:r>
          </a:p>
          <a:p>
            <a:r>
              <a:rPr lang="de-DE" noProof="0" dirty="0"/>
              <a:t>Datenerfassung ...…………….….. 7</a:t>
            </a:r>
          </a:p>
          <a:p>
            <a:r>
              <a:rPr lang="de-DE" noProof="0" dirty="0"/>
              <a:t>JSON zu CSV &amp; Excel ………………8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55ADD1E6-5116-3FD3-6AA0-D1EBD61B84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Datenintegration ………….………. 9</a:t>
            </a:r>
          </a:p>
          <a:p>
            <a:r>
              <a:rPr lang="de-DE" noProof="0" dirty="0"/>
              <a:t>Stakeholders ………………………. 10</a:t>
            </a:r>
          </a:p>
          <a:p>
            <a:r>
              <a:rPr lang="de-DE" noProof="0" dirty="0"/>
              <a:t>Qualitätssicherung ……………... 11</a:t>
            </a:r>
          </a:p>
          <a:p>
            <a:r>
              <a:rPr lang="de-DE" noProof="0" dirty="0"/>
              <a:t>Herausforderungen/Lösungen 12</a:t>
            </a:r>
          </a:p>
          <a:p>
            <a:r>
              <a:rPr lang="de-DE" noProof="0" dirty="0"/>
              <a:t>Dokumentation &amp; Schulung … 13</a:t>
            </a:r>
          </a:p>
          <a:p>
            <a:r>
              <a:rPr lang="de-DE" noProof="0" dirty="0"/>
              <a:t>Fazit ……………………………………. 14</a:t>
            </a:r>
          </a:p>
          <a:p>
            <a:r>
              <a:rPr lang="de-DE" noProof="0" dirty="0"/>
              <a:t>Fragen ………………………………… 15</a:t>
            </a:r>
          </a:p>
        </p:txBody>
      </p:sp>
      <p:grpSp>
        <p:nvGrpSpPr>
          <p:cNvPr id="3" name="Content Placeholder 6">
            <a:extLst>
              <a:ext uri="{FF2B5EF4-FFF2-40B4-BE49-F238E27FC236}">
                <a16:creationId xmlns:a16="http://schemas.microsoft.com/office/drawing/2014/main" id="{B2DADF85-34F8-BC2A-1FC0-0DC963EBF32F}"/>
              </a:ext>
            </a:extLst>
          </p:cNvPr>
          <p:cNvGrpSpPr/>
          <p:nvPr/>
        </p:nvGrpSpPr>
        <p:grpSpPr>
          <a:xfrm>
            <a:off x="0" y="6315588"/>
            <a:ext cx="12192000" cy="294875"/>
            <a:chOff x="3182" y="6315587"/>
            <a:chExt cx="8993626" cy="29487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8B0EC7A-11C0-2720-D99C-0C701B5FE28F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73284BC-E347-2811-6868-F1A748C99D93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B05DB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77E2749-3185-23CC-F490-B848C7E9C2B4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D43C33F-05CF-A5BD-D45C-A7DE86DAF686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85CAB0F-8E5B-2BAD-E9F7-29EE9813673B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3B45F6F-5D7B-CDFB-741B-9DFF9368CDD3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6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6ABA10C-9C29-8E7D-DE57-71DF6A1129B5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7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C29DCEF-094A-D35B-B429-58C7F30CCB69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8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58B5AE-2560-6CED-E990-E1ED758F41D5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9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3185DA5-AA34-6BA4-DCBD-2E2B4EDDB620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10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92CE673-CE08-0987-3B4F-DA5A0F6B4B40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52525C0-F180-4ABF-768C-A50EF72B5F22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946F95B-55BB-15D0-A6DE-26036B5ABBD3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E6E4C9F-2020-F353-9FFC-6FA1F2E33E98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031DADC-BA02-27CE-4307-B093EEA1E46F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</p:grpSp>
      <p:sp>
        <p:nvSpPr>
          <p:cNvPr id="20" name="Rectangle 6">
            <a:extLst>
              <a:ext uri="{FF2B5EF4-FFF2-40B4-BE49-F238E27FC236}">
                <a16:creationId xmlns:a16="http://schemas.microsoft.com/office/drawing/2014/main" id="{F65B0CE7-06AD-785D-832A-50C850279CDA}"/>
              </a:ext>
            </a:extLst>
          </p:cNvPr>
          <p:cNvSpPr/>
          <p:nvPr/>
        </p:nvSpPr>
        <p:spPr>
          <a:xfrm>
            <a:off x="0" y="6646509"/>
            <a:ext cx="12192000" cy="211491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Apt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0"/>
    </mc:Choice>
    <mc:Fallback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3B9B2916-3C4D-203F-C49C-BEA9CAFF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noProof="0" dirty="0">
                <a:solidFill>
                  <a:schemeClr val="bg1"/>
                </a:solidFill>
              </a:rPr>
              <a:t>Der Projektgeber</a:t>
            </a:r>
            <a:endParaRPr lang="de-DE" noProof="0" dirty="0">
              <a:solidFill>
                <a:schemeClr val="bg1"/>
              </a:solidFill>
            </a:endParaRPr>
          </a:p>
        </p:txBody>
      </p:sp>
      <p:pic>
        <p:nvPicPr>
          <p:cNvPr id="4" name="Content Placeholder 4" descr="A computer and camera with a phone and credit cards&#10;&#10;Description automatically generated">
            <a:extLst>
              <a:ext uri="{FF2B5EF4-FFF2-40B4-BE49-F238E27FC236}">
                <a16:creationId xmlns:a16="http://schemas.microsoft.com/office/drawing/2014/main" id="{382C17E3-0F66-184B-E925-96C578B1C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382" y="2019374"/>
            <a:ext cx="4792013" cy="38096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F87183B2-21F3-464E-C98E-A00ABBE8072F}"/>
              </a:ext>
            </a:extLst>
          </p:cNvPr>
          <p:cNvSpPr/>
          <p:nvPr/>
        </p:nvSpPr>
        <p:spPr>
          <a:xfrm>
            <a:off x="0" y="6646509"/>
            <a:ext cx="12192000" cy="211491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Aptos"/>
            </a:endParaRP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73E2C675-EF41-28F7-7924-6D3098AF3BE3}"/>
              </a:ext>
            </a:extLst>
          </p:cNvPr>
          <p:cNvSpPr txBox="1"/>
          <p:nvPr/>
        </p:nvSpPr>
        <p:spPr>
          <a:xfrm>
            <a:off x="7981949" y="6356352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algn="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5DCE163-7DE1-412A-B74E-8724B96A6751}" type="slidenum">
              <a:rPr lang="en-US" sz="1200">
                <a:solidFill>
                  <a:srgbClr val="767676"/>
                </a:solidFill>
                <a:latin typeface="Aptos"/>
              </a:rPr>
              <a:pPr algn="r" defTabSz="4572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4</a:t>
            </a:fld>
            <a:endParaRPr lang="en-US" sz="1200">
              <a:solidFill>
                <a:srgbClr val="767676"/>
              </a:solidFill>
              <a:latin typeface="Aptos"/>
            </a:endParaRPr>
          </a:p>
        </p:txBody>
      </p:sp>
      <p:grpSp>
        <p:nvGrpSpPr>
          <p:cNvPr id="7" name="Content Placeholder 6">
            <a:extLst>
              <a:ext uri="{FF2B5EF4-FFF2-40B4-BE49-F238E27FC236}">
                <a16:creationId xmlns:a16="http://schemas.microsoft.com/office/drawing/2014/main" id="{B86E0486-8657-6CDD-C9F3-EE48596350CF}"/>
              </a:ext>
            </a:extLst>
          </p:cNvPr>
          <p:cNvGrpSpPr/>
          <p:nvPr/>
        </p:nvGrpSpPr>
        <p:grpSpPr>
          <a:xfrm>
            <a:off x="0" y="6315588"/>
            <a:ext cx="12192000" cy="294875"/>
            <a:chOff x="3182" y="6315587"/>
            <a:chExt cx="8993626" cy="2948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9354134-D024-78EB-57EF-66D04E871C80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1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B5B7A0-404C-CD24-424F-34830796C2B7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0E88965-9DD6-6979-360A-88985018917A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B05DB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3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709E56-928C-94D8-674E-1591426AEC1B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3A8FB28-A341-5712-78A6-F8749A3DACF6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7E12E5E-D521-A2AB-8855-B9D7F77241AC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6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79A140C-0699-4E33-2AE8-135A4DCB7DEF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7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41281B9-17B9-57FC-CABB-4B8B9A8290EA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8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7975592-082E-4061-3711-3983855080EC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9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CCD74D6-CAC7-B2C8-0345-D8794DEB1AFB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10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DED6E96-2A26-D2E6-9065-13C2CBA5E771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E70951-B42A-7C54-A5FD-03E78FDEA09F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3EF6756-EBBB-40CF-C74E-91DD8CE44E7D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2BAA991-DA3B-E3E6-6F8B-70A94210B81C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9650CA0-8900-6C65-6359-3E311BA57205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0"/>
    </mc:Choice>
    <mc:Fallback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B8107-3FFB-8FF3-1E64-CC663DD004F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noProof="0" dirty="0">
                <a:solidFill>
                  <a:schemeClr val="bg1"/>
                </a:solidFill>
              </a:rPr>
              <a:t>Das Project</a:t>
            </a:r>
          </a:p>
        </p:txBody>
      </p:sp>
      <p:pic>
        <p:nvPicPr>
          <p:cNvPr id="3" name="Content Placeholder 4" descr="A whiteboard with orange arrows and text&#10;&#10;Description automatically generated">
            <a:extLst>
              <a:ext uri="{FF2B5EF4-FFF2-40B4-BE49-F238E27FC236}">
                <a16:creationId xmlns:a16="http://schemas.microsoft.com/office/drawing/2014/main" id="{AC46D3D4-259A-4553-B66E-916998974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3796093" y="888405"/>
            <a:ext cx="4758721" cy="6344963"/>
          </a:xfrm>
        </p:spPr>
      </p:pic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A382F98-EF06-1CD4-2003-7FB0CA73C41E}"/>
              </a:ext>
            </a:extLst>
          </p:cNvPr>
          <p:cNvSpPr txBox="1"/>
          <p:nvPr/>
        </p:nvSpPr>
        <p:spPr>
          <a:xfrm>
            <a:off x="7981949" y="6356352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algn="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4D8E3D-121C-46CE-9682-8E182D033A0F}" type="slidenum">
              <a:rPr lang="en-US" sz="1200">
                <a:solidFill>
                  <a:srgbClr val="767676"/>
                </a:solidFill>
                <a:latin typeface="Aptos"/>
              </a:rPr>
              <a:pPr algn="r" defTabSz="4572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5</a:t>
            </a:fld>
            <a:endParaRPr lang="en-US" sz="1200">
              <a:solidFill>
                <a:srgbClr val="767676"/>
              </a:solidFill>
              <a:latin typeface="Aptos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AD2376-ECA8-B798-C984-4F73D35E64AE}"/>
              </a:ext>
            </a:extLst>
          </p:cNvPr>
          <p:cNvSpPr/>
          <p:nvPr/>
        </p:nvSpPr>
        <p:spPr>
          <a:xfrm>
            <a:off x="0" y="6646509"/>
            <a:ext cx="12192000" cy="211491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Aptos"/>
            </a:endParaRPr>
          </a:p>
        </p:txBody>
      </p:sp>
      <p:grpSp>
        <p:nvGrpSpPr>
          <p:cNvPr id="7" name="Content Placeholder 6">
            <a:extLst>
              <a:ext uri="{FF2B5EF4-FFF2-40B4-BE49-F238E27FC236}">
                <a16:creationId xmlns:a16="http://schemas.microsoft.com/office/drawing/2014/main" id="{85F00300-6601-FC41-B5D0-9F31BD92D245}"/>
              </a:ext>
            </a:extLst>
          </p:cNvPr>
          <p:cNvGrpSpPr/>
          <p:nvPr/>
        </p:nvGrpSpPr>
        <p:grpSpPr>
          <a:xfrm>
            <a:off x="0" y="6315588"/>
            <a:ext cx="12192000" cy="294875"/>
            <a:chOff x="3182" y="6315587"/>
            <a:chExt cx="8993626" cy="2948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7687D22-77FC-B0DF-A0D1-6895839839C9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65E71AD-CAD9-4DA8-2CEB-E11C39009711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C7364EB-091A-3A6D-5C12-29648FC4DDF4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2917AF3-4D6B-0899-23AE-A7065AEF512A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B05DB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2001975-41F1-64FC-0056-FBED5045787B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2E3FBC9-9BFF-FAC7-FD48-C4C5DFBAD83D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6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EBDB4A-311D-6965-AAD8-84F8D5855A5D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7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1A86F21-7D40-2FA7-AC97-0812FEE0C77A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8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3440370-51AC-D027-D4A0-1632AC6E1D9F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9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D4892E4-2EBA-7442-8355-E00110490CB1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10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2969844-0B41-6934-3C71-A13038A2CD19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A155C41-9C1B-3722-834A-F1F6D92093D5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01542EB-22B2-3EAF-904E-96E15B010F1E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363405A-E79B-5EB2-A625-73EA465536F9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24A70B-0AC8-A2E3-BA45-0AB701947F00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0"/>
    </mc:Choice>
    <mc:Fallback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D4EC-3E0D-CA0E-BB5C-4423FECD031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WordPress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EA164-3599-18D4-CEDA-12962FDC3735}"/>
              </a:ext>
            </a:extLst>
          </p:cNvPr>
          <p:cNvSpPr txBox="1"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28600" lvl="2">
              <a:spcBef>
                <a:spcPts val="1000"/>
              </a:spcBef>
            </a:pPr>
            <a:r>
              <a:rPr lang="de-DE" sz="24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Open-source CMS</a:t>
            </a:r>
          </a:p>
          <a:p>
            <a:pPr marL="228600" lvl="2">
              <a:spcBef>
                <a:spcPts val="1000"/>
              </a:spcBef>
            </a:pPr>
            <a:r>
              <a:rPr lang="de-DE" sz="24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Entwicklung von Websites</a:t>
            </a:r>
          </a:p>
          <a:p>
            <a:pPr marL="228600" lvl="2">
              <a:spcBef>
                <a:spcPts val="1000"/>
              </a:spcBef>
            </a:pPr>
            <a:r>
              <a:rPr lang="de-DE" sz="24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Plugins</a:t>
            </a:r>
          </a:p>
          <a:p>
            <a:pPr marL="228600" lvl="2">
              <a:spcBef>
                <a:spcPts val="1000"/>
              </a:spcBef>
            </a:pPr>
            <a:r>
              <a:rPr lang="de-DE" sz="24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Benutzerfreundliche Schnittstelle für die Verwaltung von Inhalten</a:t>
            </a:r>
          </a:p>
          <a:p>
            <a:pPr marL="228600" lvl="2">
              <a:spcBef>
                <a:spcPts val="1000"/>
              </a:spcBef>
            </a:pPr>
            <a:r>
              <a:rPr lang="de-DE" sz="24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Themen </a:t>
            </a:r>
          </a:p>
          <a:p>
            <a:pPr marL="228600" lvl="2">
              <a:spcBef>
                <a:spcPts val="1000"/>
              </a:spcBef>
            </a:pPr>
            <a:r>
              <a:rPr lang="de-DE" sz="24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Kostenlos verfügbar</a:t>
            </a:r>
          </a:p>
          <a:p>
            <a:pPr marL="228600" lvl="2">
              <a:spcBef>
                <a:spcPts val="1000"/>
              </a:spcBef>
            </a:pPr>
            <a:r>
              <a:rPr lang="de-DE" sz="2400" kern="0" noProof="0" dirty="0">
                <a:solidFill>
                  <a:srgbClr val="0D0D0D"/>
                </a:solidFill>
                <a:latin typeface="Segoe UI" panose="020B0502040204020203" pitchFamily="34" charset="0"/>
                <a:cs typeface="Arial" panose="020B0604020202020204" pitchFamily="34" charset="0"/>
              </a:rPr>
              <a:t>Benutzerrollen und Berechtigungen</a:t>
            </a:r>
          </a:p>
        </p:txBody>
      </p:sp>
      <p:pic>
        <p:nvPicPr>
          <p:cNvPr id="24" name="Content Placeholder 23" descr="A black and grey logo&#10;&#10;Description automatically generated">
            <a:extLst>
              <a:ext uri="{FF2B5EF4-FFF2-40B4-BE49-F238E27FC236}">
                <a16:creationId xmlns:a16="http://schemas.microsoft.com/office/drawing/2014/main" id="{450D78B4-A19B-36DC-8A3D-6F121659CE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1A558F5C-EDB7-F22F-1F57-53FD53B9D139}"/>
              </a:ext>
            </a:extLst>
          </p:cNvPr>
          <p:cNvSpPr txBox="1"/>
          <p:nvPr/>
        </p:nvSpPr>
        <p:spPr>
          <a:xfrm>
            <a:off x="7981949" y="6356352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algn="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580A9FF-5615-4DA7-B202-3E6BC832733E}" type="slidenum">
              <a:rPr lang="en-US" sz="1200">
                <a:solidFill>
                  <a:srgbClr val="767676"/>
                </a:solidFill>
                <a:latin typeface="Aptos"/>
              </a:rPr>
              <a:pPr algn="r" defTabSz="4572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6</a:t>
            </a:fld>
            <a:endParaRPr lang="en-US" sz="1200">
              <a:solidFill>
                <a:srgbClr val="767676"/>
              </a:solidFill>
              <a:latin typeface="Aptos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32DBA3-D991-87B1-4147-246ECE817FB4}"/>
              </a:ext>
            </a:extLst>
          </p:cNvPr>
          <p:cNvSpPr/>
          <p:nvPr/>
        </p:nvSpPr>
        <p:spPr>
          <a:xfrm>
            <a:off x="0" y="6646509"/>
            <a:ext cx="12192000" cy="211491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Aptos"/>
            </a:endParaRPr>
          </a:p>
        </p:txBody>
      </p:sp>
      <p:grpSp>
        <p:nvGrpSpPr>
          <p:cNvPr id="7" name="Content Placeholder 6">
            <a:extLst>
              <a:ext uri="{FF2B5EF4-FFF2-40B4-BE49-F238E27FC236}">
                <a16:creationId xmlns:a16="http://schemas.microsoft.com/office/drawing/2014/main" id="{BD19A441-F3DB-0270-71E2-8945557DE9CD}"/>
              </a:ext>
            </a:extLst>
          </p:cNvPr>
          <p:cNvGrpSpPr/>
          <p:nvPr/>
        </p:nvGrpSpPr>
        <p:grpSpPr>
          <a:xfrm>
            <a:off x="0" y="6315588"/>
            <a:ext cx="12192000" cy="294875"/>
            <a:chOff x="3182" y="6315587"/>
            <a:chExt cx="8993626" cy="2948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77183E9-B8C9-7057-F3B3-F06D283E4FB9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 dirty="0">
                  <a:solidFill>
                    <a:srgbClr val="FFFFFF"/>
                  </a:solidFill>
                  <a:latin typeface="Aptos"/>
                </a:rPr>
                <a:t>1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ABC05E-3671-27DE-C376-2FC1AE126D74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6B0B42F-1FDC-5192-B830-5399EBCA0A4F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8D45EB9-50B5-2057-5977-A998A57764B9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1A766A-ADF3-37BF-9224-AF7923789C21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B05DB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1B66ADB-9038-A055-44AE-CDAB64A7E7DB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6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0196AE-ACF0-CE41-4246-1B179ABA90B5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7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9FEDD26-C758-C7B1-281D-7575613C6CFA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8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0085C04-B9E4-8B3F-EFBB-A65A2994C143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9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1D98068-CC8D-1B1C-03DE-C48453C2AD2B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10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F89DA2A-82B9-AC1B-A381-6F5CDBC61A5A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5D2445-8A38-A28E-7D96-2D086C758D88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21A689-7761-BD85-127D-32B2D41843D9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35D5629-EDE9-DD78-22CB-68F0E9EA7E42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A83AF11-76F5-CD8E-6542-7923C6390730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0"/>
    </mc:Choice>
    <mc:Fallback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3767-CA05-41C4-2963-9DCB77DDA0E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WooCommerce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D64B3-CB60-AFDF-E8C3-264FA0E7B83A}"/>
              </a:ext>
            </a:extLst>
          </p:cNvPr>
          <p:cNvSpPr txBox="1"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24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E-Commerce Plugin</a:t>
            </a:r>
            <a:endParaRPr lang="de-DE" sz="2400" kern="0" noProof="0" dirty="0">
              <a:solidFill>
                <a:srgbClr val="0D0D0D"/>
              </a:solidFill>
              <a:latin typeface="Segoe UI" panose="020B0502040204020203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de-DE" sz="24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benutzerfreundliche Oberfläche </a:t>
            </a:r>
          </a:p>
          <a:p>
            <a:r>
              <a:rPr lang="de-DE" sz="24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Anpassbar</a:t>
            </a:r>
          </a:p>
          <a:p>
            <a:r>
              <a:rPr lang="de-DE" sz="24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Kostenlose Nutzung</a:t>
            </a:r>
            <a:endParaRPr lang="de-DE" sz="2400" kern="0" noProof="0" dirty="0">
              <a:solidFill>
                <a:srgbClr val="0D0D0D"/>
              </a:solidFill>
              <a:latin typeface="Segoe UI" panose="020B0502040204020203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de-DE" sz="24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API-Integration</a:t>
            </a:r>
            <a:endParaRPr lang="de-DE" sz="2400" kern="0" noProof="0" dirty="0">
              <a:solidFill>
                <a:srgbClr val="0D0D0D"/>
              </a:solidFill>
              <a:latin typeface="Segoe UI" panose="020B0502040204020203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de-DE" sz="24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Deutsche Version</a:t>
            </a:r>
            <a:endParaRPr lang="de-DE" sz="2400" kern="100" noProof="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endParaRPr lang="de-DE" noProof="0" dirty="0"/>
          </a:p>
        </p:txBody>
      </p:sp>
      <p:pic>
        <p:nvPicPr>
          <p:cNvPr id="23" name="Content Placeholder 22" descr="A purple and white speech bubble with white letters&#10;&#10;Description automatically generated">
            <a:extLst>
              <a:ext uri="{FF2B5EF4-FFF2-40B4-BE49-F238E27FC236}">
                <a16:creationId xmlns:a16="http://schemas.microsoft.com/office/drawing/2014/main" id="{5918BF86-0154-599A-30C9-1F3E9AE6F1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52211"/>
            <a:ext cx="5181600" cy="3098165"/>
          </a:xfrm>
        </p:spPr>
      </p:pic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7F49898E-D0DA-DADA-9511-DE3E6EEBA619}"/>
              </a:ext>
            </a:extLst>
          </p:cNvPr>
          <p:cNvSpPr txBox="1"/>
          <p:nvPr/>
        </p:nvSpPr>
        <p:spPr>
          <a:xfrm>
            <a:off x="7981949" y="6356352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algn="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E147199-5B22-40DE-BE0B-3B2A32555552}" type="slidenum">
              <a:rPr lang="en-US" sz="1200">
                <a:solidFill>
                  <a:srgbClr val="767676"/>
                </a:solidFill>
                <a:latin typeface="Aptos"/>
              </a:rPr>
              <a:pPr algn="r" defTabSz="4572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7</a:t>
            </a:fld>
            <a:endParaRPr lang="en-US" sz="1200">
              <a:solidFill>
                <a:srgbClr val="767676"/>
              </a:solidFill>
              <a:latin typeface="Aptos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E99AACD-62E1-E845-71EB-DE9EB936C49B}"/>
              </a:ext>
            </a:extLst>
          </p:cNvPr>
          <p:cNvSpPr/>
          <p:nvPr/>
        </p:nvSpPr>
        <p:spPr>
          <a:xfrm>
            <a:off x="0" y="6646509"/>
            <a:ext cx="12192000" cy="211491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Aptos"/>
            </a:endParaRPr>
          </a:p>
        </p:txBody>
      </p:sp>
      <p:grpSp>
        <p:nvGrpSpPr>
          <p:cNvPr id="7" name="Content Placeholder 6">
            <a:extLst>
              <a:ext uri="{FF2B5EF4-FFF2-40B4-BE49-F238E27FC236}">
                <a16:creationId xmlns:a16="http://schemas.microsoft.com/office/drawing/2014/main" id="{70C910D0-E52C-23E1-51AF-D1AC17565B61}"/>
              </a:ext>
            </a:extLst>
          </p:cNvPr>
          <p:cNvGrpSpPr/>
          <p:nvPr/>
        </p:nvGrpSpPr>
        <p:grpSpPr>
          <a:xfrm>
            <a:off x="0" y="6315588"/>
            <a:ext cx="12192000" cy="294875"/>
            <a:chOff x="3182" y="6315587"/>
            <a:chExt cx="8993626" cy="2948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868685E-F5DA-4437-143B-66CB8F5370B9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06FE16C-471B-EB92-5F33-205FCE8730C6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B4E20B8-3834-79A4-59EA-D710E64F5478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E6661F1-9C90-7585-23EF-12C9D66F8F03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A68F430-27C6-48A2-E6CD-13A8E93330A3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71B37F4-82CD-5340-B13B-4CF2BA1CC02E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B05DB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6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0DB84D-8DAD-39E6-ABB2-0F15387931DC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7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A3251EF-EDF7-3F84-014D-2DE2955CA43C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8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E0CB2E-76C9-3399-0157-69EC03227FE1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9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AACFBB7-8DB9-5739-C30C-3500F9A25519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10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FE92367-B6A9-E549-F2BB-CDE1DF849332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E75E0D6-0123-48E6-3D7C-05B674939C1F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11CCCE-3E93-1540-2552-44DD1F41FCA5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19A05B3-0C4C-2EEF-B0F6-41D9CFB518E8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EC7DF20-D179-1BAD-648F-03C15EE38BD8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0"/>
    </mc:Choice>
    <mc:Fallback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E4E4-DCF8-F255-A6FE-DCDFCE05379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Datenerfassung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6688D-3DF4-5EA5-9312-F4EBE01DAC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sz="24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Python</a:t>
            </a:r>
          </a:p>
          <a:p>
            <a:r>
              <a:rPr lang="de-DE" sz="24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Beautiful </a:t>
            </a:r>
            <a:r>
              <a:rPr lang="de-DE" sz="2400" kern="0" noProof="0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Soup</a:t>
            </a:r>
            <a:endParaRPr lang="de-DE" sz="2400" kern="0" noProof="0" dirty="0">
              <a:solidFill>
                <a:srgbClr val="0D0D0D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r>
              <a:rPr lang="de-DE" sz="24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Selenium</a:t>
            </a:r>
          </a:p>
          <a:p>
            <a:r>
              <a:rPr lang="de-DE" sz="2400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JSON</a:t>
            </a:r>
            <a:endParaRPr lang="de-DE" sz="2400" noProof="0" dirty="0"/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37187DEA-9D68-D66D-AA97-7F95FB43D0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22347" y="1960641"/>
            <a:ext cx="3870701" cy="3870701"/>
          </a:xfrm>
        </p:spPr>
      </p:pic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265E57D7-9973-07FE-CA62-DE6E1E23890B}"/>
              </a:ext>
            </a:extLst>
          </p:cNvPr>
          <p:cNvSpPr txBox="1"/>
          <p:nvPr/>
        </p:nvSpPr>
        <p:spPr>
          <a:xfrm>
            <a:off x="7981949" y="6356352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algn="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C36FF1E-82D7-4A95-AD82-376394E07282}" type="slidenum">
              <a:rPr lang="en-US" sz="1200">
                <a:solidFill>
                  <a:srgbClr val="767676"/>
                </a:solidFill>
                <a:latin typeface="Aptos"/>
              </a:rPr>
              <a:pPr algn="r" defTabSz="4572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8</a:t>
            </a:fld>
            <a:endParaRPr lang="en-US" sz="1200">
              <a:solidFill>
                <a:srgbClr val="767676"/>
              </a:solidFill>
              <a:latin typeface="Aptos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C62B3A-3C8F-4A12-0188-932CFD571A46}"/>
              </a:ext>
            </a:extLst>
          </p:cNvPr>
          <p:cNvSpPr/>
          <p:nvPr/>
        </p:nvSpPr>
        <p:spPr>
          <a:xfrm>
            <a:off x="0" y="6646509"/>
            <a:ext cx="12192000" cy="211491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Aptos"/>
            </a:endParaRPr>
          </a:p>
        </p:txBody>
      </p:sp>
      <p:grpSp>
        <p:nvGrpSpPr>
          <p:cNvPr id="7" name="Content Placeholder 6">
            <a:extLst>
              <a:ext uri="{FF2B5EF4-FFF2-40B4-BE49-F238E27FC236}">
                <a16:creationId xmlns:a16="http://schemas.microsoft.com/office/drawing/2014/main" id="{3A7A0F58-D50D-AB70-F46D-00091656E569}"/>
              </a:ext>
            </a:extLst>
          </p:cNvPr>
          <p:cNvGrpSpPr/>
          <p:nvPr/>
        </p:nvGrpSpPr>
        <p:grpSpPr>
          <a:xfrm>
            <a:off x="0" y="6315588"/>
            <a:ext cx="12192000" cy="294875"/>
            <a:chOff x="3182" y="6315587"/>
            <a:chExt cx="8993626" cy="2948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47DFF15-4ACD-12EA-6BE6-00AB422DB019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16FF3D1-D347-0596-8676-25FA2409852C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B1C91D9-D10C-5319-0A7D-FB8886E9799C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52F609C-0FB0-8987-F911-DA8D53CF9AF5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D47C0BF-E6AC-558D-60AA-C70FB757861D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3528934-08AB-FAB0-5B7B-257A629283EF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6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6B7CE8D-B498-41E2-CBB1-DCD63EA8C200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B05DB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7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1409B20-B2D7-1513-5047-D0523A23448E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8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0AB931A-2F95-5E29-B9DF-12BAC6C2E01C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9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8C56848-F8C9-E98A-5F0B-8F024F292634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10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74ED94D-7707-2ABD-BA4A-849D770428BA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963234D-B038-43DE-82BC-515FF65C8A7D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A3B3D60-4377-9574-488E-FA1F8C946D93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F63EE4D-9331-966E-16F1-F3A1C15ACEED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FE555F-2CEE-B978-E703-893AD04BEA91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0"/>
    </mc:Choice>
    <mc:Fallback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D5FD4-23E8-5060-FCE5-A39A0573DFD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solidFill>
                  <a:schemeClr val="bg1"/>
                </a:solidFill>
              </a:rPr>
              <a:t>JSON zu CSV &amp;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EAA8C-D21A-06F2-66E9-82AAE60F6B54}"/>
              </a:ext>
            </a:extLst>
          </p:cNvPr>
          <p:cNvSpPr txBox="1"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JSON</a:t>
            </a:r>
            <a:endParaRPr lang="de-DE" kern="100" noProof="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Python</a:t>
            </a:r>
            <a:endParaRPr lang="de-DE" kern="100" noProof="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CSV</a:t>
            </a:r>
            <a:endParaRPr lang="de-DE" kern="100" noProof="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de-DE" kern="0" noProof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Excel</a:t>
            </a:r>
            <a:endParaRPr lang="de-DE" kern="100" noProof="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endParaRPr lang="de-DE" noProof="0" dirty="0"/>
          </a:p>
        </p:txBody>
      </p:sp>
      <p:pic>
        <p:nvPicPr>
          <p:cNvPr id="26" name="Content Placeholder 25" descr="A green square with white x on it&#10;&#10;Description automatically generated">
            <a:extLst>
              <a:ext uri="{FF2B5EF4-FFF2-40B4-BE49-F238E27FC236}">
                <a16:creationId xmlns:a16="http://schemas.microsoft.com/office/drawing/2014/main" id="{98475CA8-C01F-0F9E-DED1-29547855F8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094"/>
            <a:ext cx="5181600" cy="3454400"/>
          </a:xfr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96FD158-E6AE-7DF7-3CF5-087484E4CF71}"/>
              </a:ext>
            </a:extLst>
          </p:cNvPr>
          <p:cNvSpPr txBox="1"/>
          <p:nvPr/>
        </p:nvSpPr>
        <p:spPr>
          <a:xfrm>
            <a:off x="7981949" y="6356352"/>
            <a:ext cx="20574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algn="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76CB0E3-2C26-4738-A95F-5B77D2F927EC}" type="slidenum">
              <a:rPr lang="en-US" sz="1200">
                <a:solidFill>
                  <a:srgbClr val="767676"/>
                </a:solidFill>
                <a:latin typeface="Aptos"/>
              </a:rPr>
              <a:pPr algn="r" defTabSz="4572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</a:t>
            </a:fld>
            <a:endParaRPr lang="en-US" sz="1200">
              <a:solidFill>
                <a:srgbClr val="767676"/>
              </a:solidFill>
              <a:latin typeface="Aptos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0CB3AD-06EF-417F-B16A-A983B3E90F05}"/>
              </a:ext>
            </a:extLst>
          </p:cNvPr>
          <p:cNvSpPr/>
          <p:nvPr/>
        </p:nvSpPr>
        <p:spPr>
          <a:xfrm>
            <a:off x="0" y="6646509"/>
            <a:ext cx="12192000" cy="211491"/>
          </a:xfrm>
          <a:prstGeom prst="rect">
            <a:avLst/>
          </a:prstGeom>
          <a:solidFill>
            <a:srgbClr val="FFFF00"/>
          </a:solidFill>
          <a:ln w="19046" cap="flat">
            <a:solidFill>
              <a:srgbClr val="FF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Aptos"/>
            </a:endParaRPr>
          </a:p>
        </p:txBody>
      </p:sp>
      <p:grpSp>
        <p:nvGrpSpPr>
          <p:cNvPr id="7" name="Content Placeholder 6">
            <a:extLst>
              <a:ext uri="{FF2B5EF4-FFF2-40B4-BE49-F238E27FC236}">
                <a16:creationId xmlns:a16="http://schemas.microsoft.com/office/drawing/2014/main" id="{185C4BD3-F0CD-89A5-0785-D258D779A4FE}"/>
              </a:ext>
            </a:extLst>
          </p:cNvPr>
          <p:cNvGrpSpPr/>
          <p:nvPr/>
        </p:nvGrpSpPr>
        <p:grpSpPr>
          <a:xfrm>
            <a:off x="0" y="6315588"/>
            <a:ext cx="12192000" cy="294875"/>
            <a:chOff x="3182" y="6315587"/>
            <a:chExt cx="8993626" cy="2948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1C0BCE3-AB24-D15A-552B-FEA92564EA4F}"/>
                </a:ext>
              </a:extLst>
            </p:cNvPr>
            <p:cNvSpPr/>
            <p:nvPr/>
          </p:nvSpPr>
          <p:spPr>
            <a:xfrm>
              <a:off x="318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+- f19 0 f1"/>
                <a:gd name="f29" fmla="*/ f22 1 737182"/>
                <a:gd name="f30" fmla="*/ f23 1 294873"/>
                <a:gd name="f31" fmla="*/ f24 1 737182"/>
                <a:gd name="f32" fmla="*/ f25 1 737182"/>
                <a:gd name="f33" fmla="*/ f26 1 294873"/>
                <a:gd name="f34" fmla="*/ f27 1 29487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1" y="f54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80010" tIns="40005" rIns="93716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1557228-03C4-51CE-3865-A99219633CE1}"/>
                </a:ext>
              </a:extLst>
            </p:cNvPr>
            <p:cNvSpPr/>
            <p:nvPr/>
          </p:nvSpPr>
          <p:spPr>
            <a:xfrm>
              <a:off x="59293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183724-739A-3EA0-4335-256F44EA6660}"/>
                </a:ext>
              </a:extLst>
            </p:cNvPr>
            <p:cNvSpPr/>
            <p:nvPr/>
          </p:nvSpPr>
          <p:spPr>
            <a:xfrm>
              <a:off x="118267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2136C2-A8C2-21A8-30D6-B78104B3FEB1}"/>
                </a:ext>
              </a:extLst>
            </p:cNvPr>
            <p:cNvSpPr/>
            <p:nvPr/>
          </p:nvSpPr>
          <p:spPr>
            <a:xfrm>
              <a:off x="1772427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D183A11-5755-D10E-7DD4-6B0E74E34035}"/>
                </a:ext>
              </a:extLst>
            </p:cNvPr>
            <p:cNvSpPr/>
            <p:nvPr/>
          </p:nvSpPr>
          <p:spPr>
            <a:xfrm>
              <a:off x="236216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23A5667-610F-C23B-C497-4EE007B2F40D}"/>
                </a:ext>
              </a:extLst>
            </p:cNvPr>
            <p:cNvSpPr/>
            <p:nvPr/>
          </p:nvSpPr>
          <p:spPr>
            <a:xfrm>
              <a:off x="295191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6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94C13F9-FDDD-65FC-FB8B-3D5EF0928B40}"/>
                </a:ext>
              </a:extLst>
            </p:cNvPr>
            <p:cNvSpPr/>
            <p:nvPr/>
          </p:nvSpPr>
          <p:spPr>
            <a:xfrm>
              <a:off x="3541663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chemeClr val="tx1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7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FE8BC98-EE78-59F4-57BD-2AC55EDD9CBE}"/>
                </a:ext>
              </a:extLst>
            </p:cNvPr>
            <p:cNvSpPr/>
            <p:nvPr/>
          </p:nvSpPr>
          <p:spPr>
            <a:xfrm>
              <a:off x="413140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EB05DB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8</a:t>
              </a:r>
              <a:endParaRPr lang="en-US" sz="1500" dirty="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D13EA9-6B49-4073-6DAA-59531D21170F}"/>
                </a:ext>
              </a:extLst>
            </p:cNvPr>
            <p:cNvSpPr/>
            <p:nvPr/>
          </p:nvSpPr>
          <p:spPr>
            <a:xfrm>
              <a:off x="472115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9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94B5093-2ECC-206C-2917-AFAAE1F577C0}"/>
                </a:ext>
              </a:extLst>
            </p:cNvPr>
            <p:cNvSpPr/>
            <p:nvPr/>
          </p:nvSpPr>
          <p:spPr>
            <a:xfrm>
              <a:off x="5310899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10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ABF9BF7-693A-9D72-4F49-B53DA18A91E3}"/>
                </a:ext>
              </a:extLst>
            </p:cNvPr>
            <p:cNvSpPr/>
            <p:nvPr/>
          </p:nvSpPr>
          <p:spPr>
            <a:xfrm>
              <a:off x="5900641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11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07402A3-4281-80BC-B385-DDA37974A577}"/>
                </a:ext>
              </a:extLst>
            </p:cNvPr>
            <p:cNvSpPr/>
            <p:nvPr/>
          </p:nvSpPr>
          <p:spPr>
            <a:xfrm>
              <a:off x="6490392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12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1557C-B874-8BF6-1677-4F3210EB831D}"/>
                </a:ext>
              </a:extLst>
            </p:cNvPr>
            <p:cNvSpPr/>
            <p:nvPr/>
          </p:nvSpPr>
          <p:spPr>
            <a:xfrm>
              <a:off x="7080135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13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33F6637-8F70-5570-2433-A51DDAB4D545}"/>
                </a:ext>
              </a:extLst>
            </p:cNvPr>
            <p:cNvSpPr/>
            <p:nvPr/>
          </p:nvSpPr>
          <p:spPr>
            <a:xfrm>
              <a:off x="7669886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14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F1F49B9-D5AE-2B8D-62A6-4A0999F1EF96}"/>
                </a:ext>
              </a:extLst>
            </p:cNvPr>
            <p:cNvSpPr/>
            <p:nvPr/>
          </p:nvSpPr>
          <p:spPr>
            <a:xfrm>
              <a:off x="8259628" y="6315587"/>
              <a:ext cx="737180" cy="294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7182"/>
                <a:gd name="f7" fmla="val 294873"/>
                <a:gd name="f8" fmla="val 589746"/>
                <a:gd name="f9" fmla="val 147437"/>
                <a:gd name="f10" fmla="+- 0 0 -90"/>
                <a:gd name="f11" fmla="*/ f3 1 737182"/>
                <a:gd name="f12" fmla="*/ f4 1 29487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37182"/>
                <a:gd name="f21" fmla="*/ f17 1 294873"/>
                <a:gd name="f22" fmla="*/ 0 f18 1"/>
                <a:gd name="f23" fmla="*/ 0 f17 1"/>
                <a:gd name="f24" fmla="*/ 589746 f18 1"/>
                <a:gd name="f25" fmla="*/ 737182 f18 1"/>
                <a:gd name="f26" fmla="*/ 147437 f17 1"/>
                <a:gd name="f27" fmla="*/ 294873 f17 1"/>
                <a:gd name="f28" fmla="*/ 147437 f18 1"/>
                <a:gd name="f29" fmla="+- f19 0 f1"/>
                <a:gd name="f30" fmla="*/ f22 1 737182"/>
                <a:gd name="f31" fmla="*/ f23 1 294873"/>
                <a:gd name="f32" fmla="*/ f24 1 737182"/>
                <a:gd name="f33" fmla="*/ f25 1 737182"/>
                <a:gd name="f34" fmla="*/ f26 1 294873"/>
                <a:gd name="f35" fmla="*/ f27 1 294873"/>
                <a:gd name="f36" fmla="*/ f28 1 737182"/>
                <a:gd name="f37" fmla="*/ f13 1 f20"/>
                <a:gd name="f38" fmla="*/ f14 1 f20"/>
                <a:gd name="f39" fmla="*/ f13 1 f21"/>
                <a:gd name="f40" fmla="*/ f15 1 f21"/>
                <a:gd name="f41" fmla="*/ f30 1 f20"/>
                <a:gd name="f42" fmla="*/ f31 1 f21"/>
                <a:gd name="f43" fmla="*/ f32 1 f20"/>
                <a:gd name="f44" fmla="*/ f33 1 f20"/>
                <a:gd name="f45" fmla="*/ f34 1 f21"/>
                <a:gd name="f46" fmla="*/ f35 1 f21"/>
                <a:gd name="f47" fmla="*/ f36 1 f20"/>
                <a:gd name="f48" fmla="*/ f37 f11 1"/>
                <a:gd name="f49" fmla="*/ f38 f11 1"/>
                <a:gd name="f50" fmla="*/ f40 f12 1"/>
                <a:gd name="f51" fmla="*/ f39 f12 1"/>
                <a:gd name="f52" fmla="*/ f41 f11 1"/>
                <a:gd name="f53" fmla="*/ f42 f12 1"/>
                <a:gd name="f54" fmla="*/ f43 f11 1"/>
                <a:gd name="f55" fmla="*/ f44 f11 1"/>
                <a:gd name="f56" fmla="*/ f45 f12 1"/>
                <a:gd name="f57" fmla="*/ f46 f12 1"/>
                <a:gd name="f58" fmla="*/ f47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53"/>
                </a:cxn>
                <a:cxn ang="f29">
                  <a:pos x="f54" y="f53"/>
                </a:cxn>
                <a:cxn ang="f29">
                  <a:pos x="f55" y="f56"/>
                </a:cxn>
                <a:cxn ang="f29">
                  <a:pos x="f54" y="f57"/>
                </a:cxn>
                <a:cxn ang="f29">
                  <a:pos x="f52" y="f57"/>
                </a:cxn>
                <a:cxn ang="f29">
                  <a:pos x="f58" y="f56"/>
                </a:cxn>
                <a:cxn ang="f29">
                  <a:pos x="f52" y="f53"/>
                </a:cxn>
              </a:cxnLst>
              <a:rect l="f48" t="f51" r="f49" b="f50"/>
              <a:pathLst>
                <a:path w="737182" h="29487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8" y="f7"/>
                  </a:lnTo>
                  <a:lnTo>
                    <a:pt x="f5" y="f7"/>
                  </a:lnTo>
                  <a:lnTo>
                    <a:pt x="f9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AEEF"/>
            </a:solidFill>
            <a:ln w="19046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207440" tIns="40005" rIns="167435" bIns="40005" anchor="ctr" anchorCtr="1" compatLnSpc="1">
              <a:noAutofit/>
            </a:bodyPr>
            <a:lstStyle/>
            <a:p>
              <a:pPr algn="ctr" defTabSz="666753">
                <a:lnSpc>
                  <a:spcPct val="90000"/>
                </a:lnSpc>
                <a:spcAft>
                  <a:spcPts val="60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500">
                  <a:solidFill>
                    <a:srgbClr val="FFFFFF"/>
                  </a:solidFill>
                  <a:latin typeface="Aptos"/>
                </a:rPr>
                <a:t>15</a:t>
              </a:r>
              <a:endParaRPr lang="en-US" sz="1500">
                <a:solidFill>
                  <a:srgbClr val="FFFFFF"/>
                </a:solidFill>
                <a:latin typeface="Apto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0"/>
    </mc:Choice>
    <mc:Fallback>
      <p:transition spd="slow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456</Words>
  <Application>Microsoft Office PowerPoint</Application>
  <PresentationFormat>Widescreen</PresentationFormat>
  <Paragraphs>324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Arial</vt:lpstr>
      <vt:lpstr>Calibri</vt:lpstr>
      <vt:lpstr>Calibri Light</vt:lpstr>
      <vt:lpstr>Segoe UI</vt:lpstr>
      <vt:lpstr>Wingdings</vt:lpstr>
      <vt:lpstr>Office Theme</vt:lpstr>
      <vt:lpstr>PowerPoint Presentation</vt:lpstr>
      <vt:lpstr>Mein Projekt</vt:lpstr>
      <vt:lpstr>Gliederung</vt:lpstr>
      <vt:lpstr>Der Projektgeber</vt:lpstr>
      <vt:lpstr>Das Project</vt:lpstr>
      <vt:lpstr>WordPress</vt:lpstr>
      <vt:lpstr>WooCommerce</vt:lpstr>
      <vt:lpstr>Datenerfassung</vt:lpstr>
      <vt:lpstr>JSON zu CSV &amp; Excel</vt:lpstr>
      <vt:lpstr>Datenintegration</vt:lpstr>
      <vt:lpstr>Stakeholders</vt:lpstr>
      <vt:lpstr>Qualitätssicherung</vt:lpstr>
      <vt:lpstr>Probleme &amp; Lösungen</vt:lpstr>
      <vt:lpstr>Dokumentation &amp; Schulung</vt:lpstr>
      <vt:lpstr>Fazit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Mein Projekt</dc:title>
  <dc:creator>Maleterre, Gregory</dc:creator>
  <cp:lastModifiedBy>Maleterre, Gregory</cp:lastModifiedBy>
  <cp:revision>17</cp:revision>
  <dcterms:created xsi:type="dcterms:W3CDTF">2024-04-29T07:12:38Z</dcterms:created>
  <dcterms:modified xsi:type="dcterms:W3CDTF">2024-05-03T10:13:20Z</dcterms:modified>
</cp:coreProperties>
</file>