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2" r:id="rId4"/>
    <p:sldId id="261" r:id="rId5"/>
    <p:sldId id="258" r:id="rId6"/>
    <p:sldId id="263" r:id="rId7"/>
    <p:sldId id="259" r:id="rId8"/>
    <p:sldId id="264" r:id="rId9"/>
    <p:sldId id="265" r:id="rId10"/>
    <p:sldId id="260"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111" d="100"/>
          <a:sy n="111" d="100"/>
        </p:scale>
        <p:origin x="6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io Macias" userId="5b6da535f96db541" providerId="LiveId" clId="{CD15695B-9254-4A32-9581-DFFA4B58E4CD}"/>
    <pc:docChg chg="custSel addSld modSld sldOrd">
      <pc:chgData name="Gregorio Macias" userId="5b6da535f96db541" providerId="LiveId" clId="{CD15695B-9254-4A32-9581-DFFA4B58E4CD}" dt="2023-07-24T02:40:57.142" v="5129" actId="20577"/>
      <pc:docMkLst>
        <pc:docMk/>
      </pc:docMkLst>
      <pc:sldChg chg="modSp mod">
        <pc:chgData name="Gregorio Macias" userId="5b6da535f96db541" providerId="LiveId" clId="{CD15695B-9254-4A32-9581-DFFA4B58E4CD}" dt="2023-07-20T04:11:10.896" v="5" actId="20577"/>
        <pc:sldMkLst>
          <pc:docMk/>
          <pc:sldMk cId="2362976767" sldId="256"/>
        </pc:sldMkLst>
        <pc:spChg chg="mod">
          <ac:chgData name="Gregorio Macias" userId="5b6da535f96db541" providerId="LiveId" clId="{CD15695B-9254-4A32-9581-DFFA4B58E4CD}" dt="2023-07-20T04:11:10.896" v="5" actId="20577"/>
          <ac:spMkLst>
            <pc:docMk/>
            <pc:sldMk cId="2362976767" sldId="256"/>
            <ac:spMk id="2" creationId="{0840BE69-43C0-276A-7047-5DDDD5208FAE}"/>
          </ac:spMkLst>
        </pc:spChg>
      </pc:sldChg>
      <pc:sldChg chg="modSp mod">
        <pc:chgData name="Gregorio Macias" userId="5b6da535f96db541" providerId="LiveId" clId="{CD15695B-9254-4A32-9581-DFFA4B58E4CD}" dt="2023-07-22T02:05:53.462" v="726" actId="21"/>
        <pc:sldMkLst>
          <pc:docMk/>
          <pc:sldMk cId="1708256609" sldId="257"/>
        </pc:sldMkLst>
        <pc:spChg chg="mod">
          <ac:chgData name="Gregorio Macias" userId="5b6da535f96db541" providerId="LiveId" clId="{CD15695B-9254-4A32-9581-DFFA4B58E4CD}" dt="2023-07-22T02:05:53.462" v="726" actId="21"/>
          <ac:spMkLst>
            <pc:docMk/>
            <pc:sldMk cId="1708256609" sldId="257"/>
            <ac:spMk id="3" creationId="{097B0E7D-94CF-41F4-E43A-236253228AE9}"/>
          </ac:spMkLst>
        </pc:spChg>
      </pc:sldChg>
      <pc:sldChg chg="modSp mod">
        <pc:chgData name="Gregorio Macias" userId="5b6da535f96db541" providerId="LiveId" clId="{CD15695B-9254-4A32-9581-DFFA4B58E4CD}" dt="2023-07-22T04:33:02.277" v="2370" actId="115"/>
        <pc:sldMkLst>
          <pc:docMk/>
          <pc:sldMk cId="1313583324" sldId="258"/>
        </pc:sldMkLst>
        <pc:spChg chg="mod">
          <ac:chgData name="Gregorio Macias" userId="5b6da535f96db541" providerId="LiveId" clId="{CD15695B-9254-4A32-9581-DFFA4B58E4CD}" dt="2023-07-22T04:33:02.277" v="2370" actId="115"/>
          <ac:spMkLst>
            <pc:docMk/>
            <pc:sldMk cId="1313583324" sldId="258"/>
            <ac:spMk id="3" creationId="{F0B6EA09-9FA5-15CE-EE2B-CBF9D8CF3649}"/>
          </ac:spMkLst>
        </pc:spChg>
      </pc:sldChg>
      <pc:sldChg chg="addSp delSp modSp mod">
        <pc:chgData name="Gregorio Macias" userId="5b6da535f96db541" providerId="LiveId" clId="{CD15695B-9254-4A32-9581-DFFA4B58E4CD}" dt="2023-07-24T01:55:33.822" v="3994" actId="1076"/>
        <pc:sldMkLst>
          <pc:docMk/>
          <pc:sldMk cId="3268973921" sldId="259"/>
        </pc:sldMkLst>
        <pc:spChg chg="mod">
          <ac:chgData name="Gregorio Macias" userId="5b6da535f96db541" providerId="LiveId" clId="{CD15695B-9254-4A32-9581-DFFA4B58E4CD}" dt="2023-07-24T01:41:47.659" v="3126" actId="1076"/>
          <ac:spMkLst>
            <pc:docMk/>
            <pc:sldMk cId="3268973921" sldId="259"/>
            <ac:spMk id="2" creationId="{FDE3A20B-454F-7D13-D6EF-FFD35FC615D0}"/>
          </ac:spMkLst>
        </pc:spChg>
        <pc:spChg chg="mod">
          <ac:chgData name="Gregorio Macias" userId="5b6da535f96db541" providerId="LiveId" clId="{CD15695B-9254-4A32-9581-DFFA4B58E4CD}" dt="2023-07-24T01:47:19.126" v="3358" actId="1076"/>
          <ac:spMkLst>
            <pc:docMk/>
            <pc:sldMk cId="3268973921" sldId="259"/>
            <ac:spMk id="3" creationId="{46EA04E6-98EA-2108-5C1E-92D5DF25118D}"/>
          </ac:spMkLst>
        </pc:spChg>
        <pc:picChg chg="add del mod">
          <ac:chgData name="Gregorio Macias" userId="5b6da535f96db541" providerId="LiveId" clId="{CD15695B-9254-4A32-9581-DFFA4B58E4CD}" dt="2023-07-24T01:55:24.658" v="3990" actId="478"/>
          <ac:picMkLst>
            <pc:docMk/>
            <pc:sldMk cId="3268973921" sldId="259"/>
            <ac:picMk id="5" creationId="{CCC4182C-6B02-E9EF-301B-DF37BF06FA3C}"/>
          </ac:picMkLst>
        </pc:picChg>
        <pc:picChg chg="add mod">
          <ac:chgData name="Gregorio Macias" userId="5b6da535f96db541" providerId="LiveId" clId="{CD15695B-9254-4A32-9581-DFFA4B58E4CD}" dt="2023-07-24T01:55:33.822" v="3994" actId="1076"/>
          <ac:picMkLst>
            <pc:docMk/>
            <pc:sldMk cId="3268973921" sldId="259"/>
            <ac:picMk id="7" creationId="{2F1211D6-0FDA-AC68-1793-07B5E6F4CEAC}"/>
          </ac:picMkLst>
        </pc:picChg>
      </pc:sldChg>
      <pc:sldChg chg="modSp mod">
        <pc:chgData name="Gregorio Macias" userId="5b6da535f96db541" providerId="LiveId" clId="{CD15695B-9254-4A32-9581-DFFA4B58E4CD}" dt="2023-07-22T02:06:26.359" v="747"/>
        <pc:sldMkLst>
          <pc:docMk/>
          <pc:sldMk cId="3177385877" sldId="260"/>
        </pc:sldMkLst>
        <pc:spChg chg="mod">
          <ac:chgData name="Gregorio Macias" userId="5b6da535f96db541" providerId="LiveId" clId="{CD15695B-9254-4A32-9581-DFFA4B58E4CD}" dt="2023-07-22T02:00:54.856" v="661" actId="20577"/>
          <ac:spMkLst>
            <pc:docMk/>
            <pc:sldMk cId="3177385877" sldId="260"/>
            <ac:spMk id="2" creationId="{9AD2207C-837E-7D20-36AD-1793E6D92E77}"/>
          </ac:spMkLst>
        </pc:spChg>
        <pc:spChg chg="mod">
          <ac:chgData name="Gregorio Macias" userId="5b6da535f96db541" providerId="LiveId" clId="{CD15695B-9254-4A32-9581-DFFA4B58E4CD}" dt="2023-07-22T02:06:26.359" v="747"/>
          <ac:spMkLst>
            <pc:docMk/>
            <pc:sldMk cId="3177385877" sldId="260"/>
            <ac:spMk id="3" creationId="{A2940147-9E32-49EB-5927-3B29B5A0DCAA}"/>
          </ac:spMkLst>
        </pc:spChg>
      </pc:sldChg>
      <pc:sldChg chg="addSp modSp mod">
        <pc:chgData name="Gregorio Macias" userId="5b6da535f96db541" providerId="LiveId" clId="{CD15695B-9254-4A32-9581-DFFA4B58E4CD}" dt="2023-07-24T01:53:57.229" v="3980" actId="1076"/>
        <pc:sldMkLst>
          <pc:docMk/>
          <pc:sldMk cId="1461675368" sldId="261"/>
        </pc:sldMkLst>
        <pc:spChg chg="mod">
          <ac:chgData name="Gregorio Macias" userId="5b6da535f96db541" providerId="LiveId" clId="{CD15695B-9254-4A32-9581-DFFA4B58E4CD}" dt="2023-07-24T01:53:32.211" v="3978" actId="20577"/>
          <ac:spMkLst>
            <pc:docMk/>
            <pc:sldMk cId="1461675368" sldId="261"/>
            <ac:spMk id="3" creationId="{0327868C-CBF8-0E93-3845-D231C56E6424}"/>
          </ac:spMkLst>
        </pc:spChg>
        <pc:picChg chg="add mod">
          <ac:chgData name="Gregorio Macias" userId="5b6da535f96db541" providerId="LiveId" clId="{CD15695B-9254-4A32-9581-DFFA4B58E4CD}" dt="2023-07-24T01:53:57.229" v="3980" actId="1076"/>
          <ac:picMkLst>
            <pc:docMk/>
            <pc:sldMk cId="1461675368" sldId="261"/>
            <ac:picMk id="5" creationId="{7FF6AD56-4005-C791-8BF9-45682A2EC4B3}"/>
          </ac:picMkLst>
        </pc:picChg>
      </pc:sldChg>
      <pc:sldChg chg="modSp new mod">
        <pc:chgData name="Gregorio Macias" userId="5b6da535f96db541" providerId="LiveId" clId="{CD15695B-9254-4A32-9581-DFFA4B58E4CD}" dt="2023-07-24T01:25:28.556" v="2398" actId="20577"/>
        <pc:sldMkLst>
          <pc:docMk/>
          <pc:sldMk cId="4174374426" sldId="262"/>
        </pc:sldMkLst>
        <pc:spChg chg="mod">
          <ac:chgData name="Gregorio Macias" userId="5b6da535f96db541" providerId="LiveId" clId="{CD15695B-9254-4A32-9581-DFFA4B58E4CD}" dt="2023-07-24T01:25:28.556" v="2398" actId="20577"/>
          <ac:spMkLst>
            <pc:docMk/>
            <pc:sldMk cId="4174374426" sldId="262"/>
            <ac:spMk id="2" creationId="{2AA8E14D-FA98-4B75-1D54-DE107C3F4143}"/>
          </ac:spMkLst>
        </pc:spChg>
        <pc:spChg chg="mod">
          <ac:chgData name="Gregorio Macias" userId="5b6da535f96db541" providerId="LiveId" clId="{CD15695B-9254-4A32-9581-DFFA4B58E4CD}" dt="2023-07-22T02:42:01.261" v="1478" actId="20577"/>
          <ac:spMkLst>
            <pc:docMk/>
            <pc:sldMk cId="4174374426" sldId="262"/>
            <ac:spMk id="3" creationId="{4AEE87AA-4939-B1DA-E5DD-C7EE312E722B}"/>
          </ac:spMkLst>
        </pc:spChg>
      </pc:sldChg>
      <pc:sldChg chg="addSp modSp new mod">
        <pc:chgData name="Gregorio Macias" userId="5b6da535f96db541" providerId="LiveId" clId="{CD15695B-9254-4A32-9581-DFFA4B58E4CD}" dt="2023-07-24T02:19:43.367" v="5112" actId="14734"/>
        <pc:sldMkLst>
          <pc:docMk/>
          <pc:sldMk cId="2997321005" sldId="263"/>
        </pc:sldMkLst>
        <pc:spChg chg="mod">
          <ac:chgData name="Gregorio Macias" userId="5b6da535f96db541" providerId="LiveId" clId="{CD15695B-9254-4A32-9581-DFFA4B58E4CD}" dt="2023-07-22T05:47:43.285" v="2386" actId="20577"/>
          <ac:spMkLst>
            <pc:docMk/>
            <pc:sldMk cId="2997321005" sldId="263"/>
            <ac:spMk id="2" creationId="{C763ABF4-564B-1BCC-7CE7-240C836DD0CC}"/>
          </ac:spMkLst>
        </pc:spChg>
        <pc:spChg chg="mod">
          <ac:chgData name="Gregorio Macias" userId="5b6da535f96db541" providerId="LiveId" clId="{CD15695B-9254-4A32-9581-DFFA4B58E4CD}" dt="2023-07-24T02:08:22.639" v="5103" actId="20577"/>
          <ac:spMkLst>
            <pc:docMk/>
            <pc:sldMk cId="2997321005" sldId="263"/>
            <ac:spMk id="3" creationId="{1592BC50-018D-9158-8978-7CA3AFAC0F42}"/>
          </ac:spMkLst>
        </pc:spChg>
        <pc:graphicFrameChg chg="add mod modGraphic">
          <ac:chgData name="Gregorio Macias" userId="5b6da535f96db541" providerId="LiveId" clId="{CD15695B-9254-4A32-9581-DFFA4B58E4CD}" dt="2023-07-24T02:19:43.367" v="5112" actId="14734"/>
          <ac:graphicFrameMkLst>
            <pc:docMk/>
            <pc:sldMk cId="2997321005" sldId="263"/>
            <ac:graphicFrameMk id="4" creationId="{8E798AAE-3E60-1ECD-AD10-1F124E32D54A}"/>
          </ac:graphicFrameMkLst>
        </pc:graphicFrameChg>
      </pc:sldChg>
      <pc:sldChg chg="addSp delSp modSp new mod">
        <pc:chgData name="Gregorio Macias" userId="5b6da535f96db541" providerId="LiveId" clId="{CD15695B-9254-4A32-9581-DFFA4B58E4CD}" dt="2023-07-24T01:54:40.645" v="3987" actId="732"/>
        <pc:sldMkLst>
          <pc:docMk/>
          <pc:sldMk cId="310652522" sldId="264"/>
        </pc:sldMkLst>
        <pc:spChg chg="mod">
          <ac:chgData name="Gregorio Macias" userId="5b6da535f96db541" providerId="LiveId" clId="{CD15695B-9254-4A32-9581-DFFA4B58E4CD}" dt="2023-07-24T01:52:20.104" v="3865" actId="20577"/>
          <ac:spMkLst>
            <pc:docMk/>
            <pc:sldMk cId="310652522" sldId="264"/>
            <ac:spMk id="2" creationId="{45445246-A6B9-6E17-BC08-E6F47DB63492}"/>
          </ac:spMkLst>
        </pc:spChg>
        <pc:spChg chg="mod">
          <ac:chgData name="Gregorio Macias" userId="5b6da535f96db541" providerId="LiveId" clId="{CD15695B-9254-4A32-9581-DFFA4B58E4CD}" dt="2023-07-24T01:51:41.010" v="3844" actId="14100"/>
          <ac:spMkLst>
            <pc:docMk/>
            <pc:sldMk cId="310652522" sldId="264"/>
            <ac:spMk id="3" creationId="{669EDD48-C3BE-9F47-8F3C-F8FCF339037E}"/>
          </ac:spMkLst>
        </pc:spChg>
        <pc:picChg chg="add del mod">
          <ac:chgData name="Gregorio Macias" userId="5b6da535f96db541" providerId="LiveId" clId="{CD15695B-9254-4A32-9581-DFFA4B58E4CD}" dt="2023-07-24T01:54:21.936" v="3982" actId="478"/>
          <ac:picMkLst>
            <pc:docMk/>
            <pc:sldMk cId="310652522" sldId="264"/>
            <ac:picMk id="5" creationId="{462D1929-46F4-0B71-D125-8E4D8330EE8D}"/>
          </ac:picMkLst>
        </pc:picChg>
        <pc:picChg chg="add mod modCrop">
          <ac:chgData name="Gregorio Macias" userId="5b6da535f96db541" providerId="LiveId" clId="{CD15695B-9254-4A32-9581-DFFA4B58E4CD}" dt="2023-07-24T01:54:40.645" v="3987" actId="732"/>
          <ac:picMkLst>
            <pc:docMk/>
            <pc:sldMk cId="310652522" sldId="264"/>
            <ac:picMk id="7" creationId="{A22CF7C7-9354-CBF3-EBA7-BD52968B4541}"/>
          </ac:picMkLst>
        </pc:picChg>
      </pc:sldChg>
      <pc:sldChg chg="modSp new mod">
        <pc:chgData name="Gregorio Macias" userId="5b6da535f96db541" providerId="LiveId" clId="{CD15695B-9254-4A32-9581-DFFA4B58E4CD}" dt="2023-07-24T02:01:56.793" v="5101" actId="20577"/>
        <pc:sldMkLst>
          <pc:docMk/>
          <pc:sldMk cId="3284232266" sldId="265"/>
        </pc:sldMkLst>
        <pc:spChg chg="mod">
          <ac:chgData name="Gregorio Macias" userId="5b6da535f96db541" providerId="LiveId" clId="{CD15695B-9254-4A32-9581-DFFA4B58E4CD}" dt="2023-07-24T02:01:56.793" v="5101" actId="20577"/>
          <ac:spMkLst>
            <pc:docMk/>
            <pc:sldMk cId="3284232266" sldId="265"/>
            <ac:spMk id="2" creationId="{4990353F-16AD-D832-158E-D88CC4B27D95}"/>
          </ac:spMkLst>
        </pc:spChg>
        <pc:spChg chg="mod">
          <ac:chgData name="Gregorio Macias" userId="5b6da535f96db541" providerId="LiveId" clId="{CD15695B-9254-4A32-9581-DFFA4B58E4CD}" dt="2023-07-24T02:01:38.731" v="5081" actId="313"/>
          <ac:spMkLst>
            <pc:docMk/>
            <pc:sldMk cId="3284232266" sldId="265"/>
            <ac:spMk id="3" creationId="{43B421DD-6BFC-F634-4431-A90CD8CFD000}"/>
          </ac:spMkLst>
        </pc:spChg>
      </pc:sldChg>
      <pc:sldChg chg="modSp new mod ord">
        <pc:chgData name="Gregorio Macias" userId="5b6da535f96db541" providerId="LiveId" clId="{CD15695B-9254-4A32-9581-DFFA4B58E4CD}" dt="2023-07-24T02:40:57.142" v="5129" actId="20577"/>
        <pc:sldMkLst>
          <pc:docMk/>
          <pc:sldMk cId="758884179" sldId="266"/>
        </pc:sldMkLst>
        <pc:spChg chg="mod">
          <ac:chgData name="Gregorio Macias" userId="5b6da535f96db541" providerId="LiveId" clId="{CD15695B-9254-4A32-9581-DFFA4B58E4CD}" dt="2023-07-24T02:40:37.207" v="5126" actId="20577"/>
          <ac:spMkLst>
            <pc:docMk/>
            <pc:sldMk cId="758884179" sldId="266"/>
            <ac:spMk id="2" creationId="{84C4E3EF-5CC4-58D3-1AC0-9ADAE0F14874}"/>
          </ac:spMkLst>
        </pc:spChg>
        <pc:spChg chg="mod">
          <ac:chgData name="Gregorio Macias" userId="5b6da535f96db541" providerId="LiveId" clId="{CD15695B-9254-4A32-9581-DFFA4B58E4CD}" dt="2023-07-24T02:40:57.142" v="5129" actId="20577"/>
          <ac:spMkLst>
            <pc:docMk/>
            <pc:sldMk cId="758884179" sldId="266"/>
            <ac:spMk id="3" creationId="{D840AE06-32A2-CC8B-A233-2AF91F800C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F3B5973-2611-4723-90A0-E112E8702052}" type="datetimeFigureOut">
              <a:rPr lang="en-US" smtClean="0"/>
              <a:t>7/23/2023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F272A46-9BFB-42E2-AB33-E194156283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0692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B5973-2611-4723-90A0-E112E8702052}"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72A46-9BFB-42E2-AB33-E194156283BF}" type="slidenum">
              <a:rPr lang="en-US" smtClean="0"/>
              <a:t>‹#›</a:t>
            </a:fld>
            <a:endParaRPr lang="en-US"/>
          </a:p>
        </p:txBody>
      </p:sp>
    </p:spTree>
    <p:extLst>
      <p:ext uri="{BB962C8B-B14F-4D97-AF65-F5344CB8AC3E}">
        <p14:creationId xmlns:p14="http://schemas.microsoft.com/office/powerpoint/2010/main" val="2468350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B5973-2611-4723-90A0-E112E8702052}"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72A46-9BFB-42E2-AB33-E194156283BF}" type="slidenum">
              <a:rPr lang="en-US" smtClean="0"/>
              <a:t>‹#›</a:t>
            </a:fld>
            <a:endParaRPr lang="en-US"/>
          </a:p>
        </p:txBody>
      </p:sp>
    </p:spTree>
    <p:extLst>
      <p:ext uri="{BB962C8B-B14F-4D97-AF65-F5344CB8AC3E}">
        <p14:creationId xmlns:p14="http://schemas.microsoft.com/office/powerpoint/2010/main" val="118397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B5973-2611-4723-90A0-E112E8702052}"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72A46-9BFB-42E2-AB33-E194156283BF}" type="slidenum">
              <a:rPr lang="en-US" smtClean="0"/>
              <a:t>‹#›</a:t>
            </a:fld>
            <a:endParaRPr lang="en-US"/>
          </a:p>
        </p:txBody>
      </p:sp>
    </p:spTree>
    <p:extLst>
      <p:ext uri="{BB962C8B-B14F-4D97-AF65-F5344CB8AC3E}">
        <p14:creationId xmlns:p14="http://schemas.microsoft.com/office/powerpoint/2010/main" val="267590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B5973-2611-4723-90A0-E112E8702052}"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72A46-9BFB-42E2-AB33-E194156283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279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B5973-2611-4723-90A0-E112E8702052}"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72A46-9BFB-42E2-AB33-E194156283BF}" type="slidenum">
              <a:rPr lang="en-US" smtClean="0"/>
              <a:t>‹#›</a:t>
            </a:fld>
            <a:endParaRPr lang="en-US"/>
          </a:p>
        </p:txBody>
      </p:sp>
    </p:spTree>
    <p:extLst>
      <p:ext uri="{BB962C8B-B14F-4D97-AF65-F5344CB8AC3E}">
        <p14:creationId xmlns:p14="http://schemas.microsoft.com/office/powerpoint/2010/main" val="345824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B5973-2611-4723-90A0-E112E8702052}" type="datetimeFigureOut">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72A46-9BFB-42E2-AB33-E194156283BF}" type="slidenum">
              <a:rPr lang="en-US" smtClean="0"/>
              <a:t>‹#›</a:t>
            </a:fld>
            <a:endParaRPr lang="en-US"/>
          </a:p>
        </p:txBody>
      </p:sp>
    </p:spTree>
    <p:extLst>
      <p:ext uri="{BB962C8B-B14F-4D97-AF65-F5344CB8AC3E}">
        <p14:creationId xmlns:p14="http://schemas.microsoft.com/office/powerpoint/2010/main" val="129888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B5973-2611-4723-90A0-E112E8702052}" type="datetimeFigureOut">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72A46-9BFB-42E2-AB33-E194156283BF}" type="slidenum">
              <a:rPr lang="en-US" smtClean="0"/>
              <a:t>‹#›</a:t>
            </a:fld>
            <a:endParaRPr lang="en-US"/>
          </a:p>
        </p:txBody>
      </p:sp>
    </p:spTree>
    <p:extLst>
      <p:ext uri="{BB962C8B-B14F-4D97-AF65-F5344CB8AC3E}">
        <p14:creationId xmlns:p14="http://schemas.microsoft.com/office/powerpoint/2010/main" val="290643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B5973-2611-4723-90A0-E112E8702052}" type="datetimeFigureOut">
              <a:rPr lang="en-US" smtClean="0"/>
              <a:t>7/23/2023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72A46-9BFB-42E2-AB33-E194156283BF}" type="slidenum">
              <a:rPr lang="en-US" smtClean="0"/>
              <a:t>‹#›</a:t>
            </a:fld>
            <a:endParaRPr lang="en-US"/>
          </a:p>
        </p:txBody>
      </p:sp>
    </p:spTree>
    <p:extLst>
      <p:ext uri="{BB962C8B-B14F-4D97-AF65-F5344CB8AC3E}">
        <p14:creationId xmlns:p14="http://schemas.microsoft.com/office/powerpoint/2010/main" val="20118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B5973-2611-4723-90A0-E112E8702052}"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72A46-9BFB-42E2-AB33-E194156283BF}" type="slidenum">
              <a:rPr lang="en-US" smtClean="0"/>
              <a:t>‹#›</a:t>
            </a:fld>
            <a:endParaRPr lang="en-US"/>
          </a:p>
        </p:txBody>
      </p:sp>
    </p:spTree>
    <p:extLst>
      <p:ext uri="{BB962C8B-B14F-4D97-AF65-F5344CB8AC3E}">
        <p14:creationId xmlns:p14="http://schemas.microsoft.com/office/powerpoint/2010/main" val="41921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B5973-2611-4723-90A0-E112E8702052}"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72A46-9BFB-42E2-AB33-E194156283BF}" type="slidenum">
              <a:rPr lang="en-US" smtClean="0"/>
              <a:t>‹#›</a:t>
            </a:fld>
            <a:endParaRPr lang="en-US"/>
          </a:p>
        </p:txBody>
      </p:sp>
    </p:spTree>
    <p:extLst>
      <p:ext uri="{BB962C8B-B14F-4D97-AF65-F5344CB8AC3E}">
        <p14:creationId xmlns:p14="http://schemas.microsoft.com/office/powerpoint/2010/main" val="401853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F3B5973-2611-4723-90A0-E112E8702052}" type="datetimeFigureOut">
              <a:rPr lang="en-US" smtClean="0"/>
              <a:t>7/23/2023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F272A46-9BFB-42E2-AB33-E194156283BF}" type="slidenum">
              <a:rPr lang="en-US" smtClean="0"/>
              <a:t>‹#›</a:t>
            </a:fld>
            <a:endParaRPr lang="en-US"/>
          </a:p>
        </p:txBody>
      </p:sp>
    </p:spTree>
    <p:extLst>
      <p:ext uri="{BB962C8B-B14F-4D97-AF65-F5344CB8AC3E}">
        <p14:creationId xmlns:p14="http://schemas.microsoft.com/office/powerpoint/2010/main" val="34387986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indawi.com/journals/mpe/2021/1792201/" TargetMode="External"/><Relationship Id="rId2" Type="http://schemas.openxmlformats.org/officeDocument/2006/relationships/hyperlink" Target="https://www.kaggle.com/datasets/dileep070/heart-disease-prediction-using-logistic-regression"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9573101/#B34-sensors-22-07227" TargetMode="External"/><Relationship Id="rId5" Type="http://schemas.openxmlformats.org/officeDocument/2006/relationships/hyperlink" Target="https://www.who.int/news-room/fact-sheets/detail/cardiovascular-diseases-(cvds)#:~:text=What%20are%20the%20risk%20factors,and%20harmful%20use%20of%20alcohol." TargetMode="External"/><Relationship Id="rId4" Type="http://schemas.openxmlformats.org/officeDocument/2006/relationships/hyperlink" Target="https://www.cdc.gov/nchs/data/databriefs/db103.pdf"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gregorio1gmg/HeartDiseaseFacto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BE69-43C0-276A-7047-5DDDD5208FAE}"/>
              </a:ext>
            </a:extLst>
          </p:cNvPr>
          <p:cNvSpPr>
            <a:spLocks noGrp="1"/>
          </p:cNvSpPr>
          <p:nvPr>
            <p:ph type="ctrTitle"/>
          </p:nvPr>
        </p:nvSpPr>
        <p:spPr/>
        <p:txBody>
          <a:bodyPr/>
          <a:lstStyle/>
          <a:p>
            <a:r>
              <a:rPr lang="en-US" dirty="0"/>
              <a:t>Heart Disease Risk Factors</a:t>
            </a:r>
          </a:p>
        </p:txBody>
      </p:sp>
      <p:sp>
        <p:nvSpPr>
          <p:cNvPr id="3" name="Subtitle 2">
            <a:extLst>
              <a:ext uri="{FF2B5EF4-FFF2-40B4-BE49-F238E27FC236}">
                <a16:creationId xmlns:a16="http://schemas.microsoft.com/office/drawing/2014/main" id="{F0F4F711-E9FF-C87C-A8A6-0E6EEFBBA129}"/>
              </a:ext>
            </a:extLst>
          </p:cNvPr>
          <p:cNvSpPr>
            <a:spLocks noGrp="1"/>
          </p:cNvSpPr>
          <p:nvPr>
            <p:ph type="subTitle" idx="1"/>
          </p:nvPr>
        </p:nvSpPr>
        <p:spPr/>
        <p:txBody>
          <a:bodyPr/>
          <a:lstStyle/>
          <a:p>
            <a:r>
              <a:rPr lang="en-US" dirty="0"/>
              <a:t>By Gregorio Macias Garcia</a:t>
            </a:r>
          </a:p>
        </p:txBody>
      </p:sp>
    </p:spTree>
    <p:extLst>
      <p:ext uri="{BB962C8B-B14F-4D97-AF65-F5344CB8AC3E}">
        <p14:creationId xmlns:p14="http://schemas.microsoft.com/office/powerpoint/2010/main" val="236297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207C-837E-7D20-36AD-1793E6D92E7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A2940147-9E32-49EB-5927-3B29B5A0DCAA}"/>
              </a:ext>
            </a:extLst>
          </p:cNvPr>
          <p:cNvSpPr>
            <a:spLocks noGrp="1"/>
          </p:cNvSpPr>
          <p:nvPr>
            <p:ph idx="1"/>
          </p:nvPr>
        </p:nvSpPr>
        <p:spPr/>
        <p:txBody>
          <a:bodyPr/>
          <a:lstStyle/>
          <a:p>
            <a:r>
              <a:rPr lang="en-US" dirty="0">
                <a:hlinkClick r:id="rId2"/>
              </a:rPr>
              <a:t>Logistic regression To predict heart disease | Kaggle</a:t>
            </a:r>
            <a:endParaRPr lang="en-US" dirty="0"/>
          </a:p>
          <a:p>
            <a:r>
              <a:rPr lang="en-US" dirty="0">
                <a:hlinkClick r:id="rId3"/>
              </a:rPr>
              <a:t>Supervised Machine Learning-Based Cardiovascular Disease Analysis and Prediction (hindawi.com)</a:t>
            </a:r>
            <a:endParaRPr lang="en-US" dirty="0"/>
          </a:p>
          <a:p>
            <a:r>
              <a:rPr lang="en-US" dirty="0">
                <a:hlinkClick r:id="rId4"/>
              </a:rPr>
              <a:t>NCHS Data Brief, Number 103, August 2012 (cdc.gov)</a:t>
            </a:r>
            <a:endParaRPr lang="en-US" dirty="0"/>
          </a:p>
          <a:p>
            <a:r>
              <a:rPr lang="en-US" dirty="0">
                <a:hlinkClick r:id="rId5"/>
              </a:rPr>
              <a:t>Cardiovascular diseases (CVDs) (who.int)</a:t>
            </a:r>
            <a:endParaRPr lang="en-US" dirty="0"/>
          </a:p>
          <a:p>
            <a:r>
              <a:rPr lang="en-US" dirty="0">
                <a:hlinkClick r:id="rId6"/>
              </a:rPr>
              <a:t>Effectively Predicting the Presence of Coronary Heart Disease Using Machine Learning Classifiers - PMC (nih.gov)</a:t>
            </a:r>
            <a:endParaRPr lang="en-US" dirty="0"/>
          </a:p>
        </p:txBody>
      </p:sp>
    </p:spTree>
    <p:extLst>
      <p:ext uri="{BB962C8B-B14F-4D97-AF65-F5344CB8AC3E}">
        <p14:creationId xmlns:p14="http://schemas.microsoft.com/office/powerpoint/2010/main" val="317738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E3EF-5CC4-58D3-1AC0-9ADAE0F14874}"/>
              </a:ext>
            </a:extLst>
          </p:cNvPr>
          <p:cNvSpPr>
            <a:spLocks noGrp="1"/>
          </p:cNvSpPr>
          <p:nvPr>
            <p:ph type="title"/>
          </p:nvPr>
        </p:nvSpPr>
        <p:spPr/>
        <p:txBody>
          <a:bodyPr/>
          <a:lstStyle/>
          <a:p>
            <a:r>
              <a:rPr lang="en-US" dirty="0"/>
              <a:t>GitHub Link</a:t>
            </a:r>
          </a:p>
        </p:txBody>
      </p:sp>
      <p:sp>
        <p:nvSpPr>
          <p:cNvPr id="3" name="Content Placeholder 2">
            <a:extLst>
              <a:ext uri="{FF2B5EF4-FFF2-40B4-BE49-F238E27FC236}">
                <a16:creationId xmlns:a16="http://schemas.microsoft.com/office/drawing/2014/main" id="{D840AE06-32A2-CC8B-A233-2AF91F800CEA}"/>
              </a:ext>
            </a:extLst>
          </p:cNvPr>
          <p:cNvSpPr>
            <a:spLocks noGrp="1"/>
          </p:cNvSpPr>
          <p:nvPr>
            <p:ph idx="1"/>
          </p:nvPr>
        </p:nvSpPr>
        <p:spPr/>
        <p:txBody>
          <a:bodyPr/>
          <a:lstStyle/>
          <a:p>
            <a:pPr marL="0" indent="0">
              <a:buNone/>
            </a:pPr>
            <a:r>
              <a:rPr lang="en-US" dirty="0">
                <a:hlinkClick r:id="rId2"/>
              </a:rPr>
              <a:t>https://github.com/gregorio1gmg/HeartDiseaseFactors</a:t>
            </a:r>
            <a:endParaRPr lang="en-US" dirty="0"/>
          </a:p>
          <a:p>
            <a:pPr marL="0" indent="0">
              <a:buNone/>
            </a:pPr>
            <a:endParaRPr lang="en-US" dirty="0"/>
          </a:p>
        </p:txBody>
      </p:sp>
    </p:spTree>
    <p:extLst>
      <p:ext uri="{BB962C8B-B14F-4D97-AF65-F5344CB8AC3E}">
        <p14:creationId xmlns:p14="http://schemas.microsoft.com/office/powerpoint/2010/main" val="75888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B7F0-FF2D-3EFF-0F74-A02235A3F494}"/>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097B0E7D-94CF-41F4-E43A-236253228AE9}"/>
              </a:ext>
            </a:extLst>
          </p:cNvPr>
          <p:cNvSpPr>
            <a:spLocks noGrp="1"/>
          </p:cNvSpPr>
          <p:nvPr>
            <p:ph idx="1"/>
          </p:nvPr>
        </p:nvSpPr>
        <p:spPr/>
        <p:txBody>
          <a:bodyPr/>
          <a:lstStyle/>
          <a:p>
            <a:r>
              <a:rPr lang="en-US" dirty="0"/>
              <a:t>In healthcare, risk factors are variables that increase the chances of having an illness or disease</a:t>
            </a:r>
          </a:p>
          <a:p>
            <a:r>
              <a:rPr lang="en-US" dirty="0"/>
              <a:t>Risk factors can include both preexisting health conditions as well as behaviors</a:t>
            </a:r>
          </a:p>
          <a:p>
            <a:r>
              <a:rPr lang="en-US" dirty="0"/>
              <a:t>Examples of preexisting health conditions that can increase the risk of heart disease are high blood pressure, high LDL cholesterol levels, diabetes and obesity (CDC)</a:t>
            </a:r>
          </a:p>
          <a:p>
            <a:r>
              <a:rPr lang="en-US" dirty="0"/>
              <a:t>Examples of behaviors that are risk factors for heart disease are an unhealthy diet, a lack of physical activity, tobacco use and alcohol abuse (WHO)</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0825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E14D-FA98-4B75-1D54-DE107C3F4143}"/>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4AEE87AA-4939-B1DA-E5DD-C7EE312E722B}"/>
              </a:ext>
            </a:extLst>
          </p:cNvPr>
          <p:cNvSpPr>
            <a:spLocks noGrp="1"/>
          </p:cNvSpPr>
          <p:nvPr>
            <p:ph idx="1"/>
          </p:nvPr>
        </p:nvSpPr>
        <p:spPr/>
        <p:txBody>
          <a:bodyPr/>
          <a:lstStyle/>
          <a:p>
            <a:r>
              <a:rPr lang="en-US" dirty="0"/>
              <a:t>Machine learning methods are commonly used to improve disease prediction by medical researchers with methods such as Logistic Regression, Naïve Bayes, Random Forest, and k-Nearest Neighbors</a:t>
            </a:r>
          </a:p>
          <a:p>
            <a:r>
              <a:rPr lang="en-US" dirty="0"/>
              <a:t>In research done by </a:t>
            </a:r>
            <a:r>
              <a:rPr lang="en-US" dirty="0" err="1"/>
              <a:t>Amzad</a:t>
            </a:r>
            <a:r>
              <a:rPr lang="en-US" dirty="0"/>
              <a:t> </a:t>
            </a:r>
            <a:r>
              <a:rPr lang="en-US" dirty="0" err="1"/>
              <a:t>Hossen</a:t>
            </a:r>
            <a:r>
              <a:rPr lang="en-US" dirty="0"/>
              <a:t>, the performance of using Random Forest, Logistic Regression, and Decision Trees to predict heart disease was compared</a:t>
            </a:r>
          </a:p>
          <a:p>
            <a:r>
              <a:rPr lang="en-US" dirty="0"/>
              <a:t>A dataset with 303 </a:t>
            </a:r>
            <a:r>
              <a:rPr lang="en-US" dirty="0" err="1"/>
              <a:t>occuraences</a:t>
            </a:r>
            <a:r>
              <a:rPr lang="en-US" dirty="0"/>
              <a:t> and 14 variables was used</a:t>
            </a:r>
          </a:p>
          <a:p>
            <a:r>
              <a:rPr lang="en-US" dirty="0"/>
              <a:t>The results showed that logistic regression had the highest accuracy, with a score of 92%</a:t>
            </a:r>
          </a:p>
        </p:txBody>
      </p:sp>
    </p:spTree>
    <p:extLst>
      <p:ext uri="{BB962C8B-B14F-4D97-AF65-F5344CB8AC3E}">
        <p14:creationId xmlns:p14="http://schemas.microsoft.com/office/powerpoint/2010/main" val="417437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1126-B549-7F14-C48F-ED84FC1FE722}"/>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0327868C-CBF8-0E93-3845-D231C56E6424}"/>
              </a:ext>
            </a:extLst>
          </p:cNvPr>
          <p:cNvSpPr>
            <a:spLocks noGrp="1"/>
          </p:cNvSpPr>
          <p:nvPr>
            <p:ph idx="1"/>
          </p:nvPr>
        </p:nvSpPr>
        <p:spPr/>
        <p:txBody>
          <a:bodyPr/>
          <a:lstStyle/>
          <a:p>
            <a:r>
              <a:rPr lang="en-US" dirty="0"/>
              <a:t>The purpose of this study is to find heart disease risk factors</a:t>
            </a:r>
          </a:p>
          <a:p>
            <a:r>
              <a:rPr lang="en-US" dirty="0"/>
              <a:t>To accomplish this, patient data containing related variables, such as cholesterol and diabetes, will be analyzed to search for a link between these variables and heart disease</a:t>
            </a:r>
          </a:p>
          <a:p>
            <a:r>
              <a:rPr lang="en-US" dirty="0"/>
              <a:t>The analysis will include a Shiny app that includes various visuals to find insights to help guide future analysis, such as box plots and histograms</a:t>
            </a:r>
          </a:p>
          <a:p>
            <a:endParaRPr lang="en-US" dirty="0"/>
          </a:p>
        </p:txBody>
      </p:sp>
      <p:pic>
        <p:nvPicPr>
          <p:cNvPr id="5" name="Picture 4">
            <a:extLst>
              <a:ext uri="{FF2B5EF4-FFF2-40B4-BE49-F238E27FC236}">
                <a16:creationId xmlns:a16="http://schemas.microsoft.com/office/drawing/2014/main" id="{7FF6AD56-4005-C791-8BF9-45682A2EC4B3}"/>
              </a:ext>
            </a:extLst>
          </p:cNvPr>
          <p:cNvPicPr>
            <a:picLocks noChangeAspect="1"/>
          </p:cNvPicPr>
          <p:nvPr/>
        </p:nvPicPr>
        <p:blipFill>
          <a:blip r:embed="rId2"/>
          <a:stretch>
            <a:fillRect/>
          </a:stretch>
        </p:blipFill>
        <p:spPr>
          <a:xfrm>
            <a:off x="1748722" y="4326964"/>
            <a:ext cx="7935432" cy="2448267"/>
          </a:xfrm>
          <a:prstGeom prst="rect">
            <a:avLst/>
          </a:prstGeom>
        </p:spPr>
      </p:pic>
    </p:spTree>
    <p:extLst>
      <p:ext uri="{BB962C8B-B14F-4D97-AF65-F5344CB8AC3E}">
        <p14:creationId xmlns:p14="http://schemas.microsoft.com/office/powerpoint/2010/main" val="146167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64B7-3C12-2D2E-EA30-2D29081FC6EB}"/>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F0B6EA09-9FA5-15CE-EE2B-CBF9D8CF3649}"/>
              </a:ext>
            </a:extLst>
          </p:cNvPr>
          <p:cNvSpPr>
            <a:spLocks noGrp="1"/>
          </p:cNvSpPr>
          <p:nvPr>
            <p:ph idx="1"/>
          </p:nvPr>
        </p:nvSpPr>
        <p:spPr/>
        <p:txBody>
          <a:bodyPr>
            <a:normAutofit fontScale="92500" lnSpcReduction="20000"/>
          </a:bodyPr>
          <a:lstStyle/>
          <a:p>
            <a:r>
              <a:rPr lang="en-US" dirty="0"/>
              <a:t>The dataset used for this project is from Kaggle.com</a:t>
            </a:r>
          </a:p>
          <a:p>
            <a:r>
              <a:rPr lang="en-US" dirty="0"/>
              <a:t>The data was originally obtained from a cardiovascular study taking place in Massachusetts</a:t>
            </a:r>
          </a:p>
          <a:p>
            <a:r>
              <a:rPr lang="en-US" dirty="0"/>
              <a:t>There are 4238 records and 16 variables</a:t>
            </a:r>
          </a:p>
          <a:p>
            <a:pPr marL="0" indent="0">
              <a:buNone/>
            </a:pPr>
            <a:r>
              <a:rPr lang="en-US" b="1" u="sng" dirty="0"/>
              <a:t>Number of Null Values for Fields with Missing Data:</a:t>
            </a:r>
          </a:p>
          <a:p>
            <a:pPr>
              <a:buFontTx/>
              <a:buChar char="-"/>
            </a:pPr>
            <a:r>
              <a:rPr lang="en-US" dirty="0" err="1"/>
              <a:t>cigsPerDay</a:t>
            </a:r>
            <a:r>
              <a:rPr lang="en-US" dirty="0"/>
              <a:t>: 29</a:t>
            </a:r>
          </a:p>
          <a:p>
            <a:pPr>
              <a:buFontTx/>
              <a:buChar char="-"/>
            </a:pPr>
            <a:r>
              <a:rPr lang="en-US" dirty="0" err="1"/>
              <a:t>BPMeds</a:t>
            </a:r>
            <a:r>
              <a:rPr lang="en-US" dirty="0"/>
              <a:t>: 53</a:t>
            </a:r>
          </a:p>
          <a:p>
            <a:pPr>
              <a:buFontTx/>
              <a:buChar char="-"/>
            </a:pPr>
            <a:r>
              <a:rPr lang="en-US" dirty="0" err="1"/>
              <a:t>totChol</a:t>
            </a:r>
            <a:r>
              <a:rPr lang="en-US" dirty="0"/>
              <a:t>: 50</a:t>
            </a:r>
          </a:p>
          <a:p>
            <a:pPr>
              <a:buFontTx/>
              <a:buChar char="-"/>
            </a:pPr>
            <a:r>
              <a:rPr lang="en-US" dirty="0"/>
              <a:t>BMI: 19</a:t>
            </a:r>
          </a:p>
          <a:p>
            <a:pPr>
              <a:buFontTx/>
              <a:buChar char="-"/>
            </a:pPr>
            <a:r>
              <a:rPr lang="en-US" dirty="0"/>
              <a:t>heartrate: 1</a:t>
            </a:r>
          </a:p>
          <a:p>
            <a:pPr>
              <a:buFontTx/>
              <a:buChar char="-"/>
            </a:pPr>
            <a:r>
              <a:rPr lang="en-US" dirty="0"/>
              <a:t>Glucose: 388</a:t>
            </a:r>
          </a:p>
          <a:p>
            <a:endParaRPr lang="en-US" dirty="0"/>
          </a:p>
        </p:txBody>
      </p:sp>
    </p:spTree>
    <p:extLst>
      <p:ext uri="{BB962C8B-B14F-4D97-AF65-F5344CB8AC3E}">
        <p14:creationId xmlns:p14="http://schemas.microsoft.com/office/powerpoint/2010/main" val="131358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ABF4-564B-1BCC-7CE7-240C836DD0CC}"/>
              </a:ext>
            </a:extLst>
          </p:cNvPr>
          <p:cNvSpPr>
            <a:spLocks noGrp="1"/>
          </p:cNvSpPr>
          <p:nvPr>
            <p:ph type="title"/>
          </p:nvPr>
        </p:nvSpPr>
        <p:spPr/>
        <p:txBody>
          <a:bodyPr/>
          <a:lstStyle/>
          <a:p>
            <a:r>
              <a:rPr lang="en-US"/>
              <a:t>Data Dictionary</a:t>
            </a:r>
          </a:p>
        </p:txBody>
      </p:sp>
      <p:sp>
        <p:nvSpPr>
          <p:cNvPr id="3" name="Content Placeholder 2">
            <a:extLst>
              <a:ext uri="{FF2B5EF4-FFF2-40B4-BE49-F238E27FC236}">
                <a16:creationId xmlns:a16="http://schemas.microsoft.com/office/drawing/2014/main" id="{1592BC50-018D-9158-8978-7CA3AFAC0F42}"/>
              </a:ext>
            </a:extLst>
          </p:cNvPr>
          <p:cNvSpPr>
            <a:spLocks noGrp="1"/>
          </p:cNvSpPr>
          <p:nvPr>
            <p:ph idx="1"/>
          </p:nvPr>
        </p:nvSpPr>
        <p:spPr/>
        <p:txBody>
          <a:bodyPr/>
          <a:lstStyle/>
          <a:p>
            <a:r>
              <a:rPr lang="en-US" dirty="0"/>
              <a:t>+</a:t>
            </a:r>
          </a:p>
          <a:p>
            <a:endParaRPr lang="en-US" dirty="0"/>
          </a:p>
        </p:txBody>
      </p:sp>
      <p:graphicFrame>
        <p:nvGraphicFramePr>
          <p:cNvPr id="4" name="Table 3">
            <a:extLst>
              <a:ext uri="{FF2B5EF4-FFF2-40B4-BE49-F238E27FC236}">
                <a16:creationId xmlns:a16="http://schemas.microsoft.com/office/drawing/2014/main" id="{8E798AAE-3E60-1ECD-AD10-1F124E32D54A}"/>
              </a:ext>
            </a:extLst>
          </p:cNvPr>
          <p:cNvGraphicFramePr>
            <a:graphicFrameLocks noGrp="1"/>
          </p:cNvGraphicFramePr>
          <p:nvPr>
            <p:extLst>
              <p:ext uri="{D42A27DB-BD31-4B8C-83A1-F6EECF244321}">
                <p14:modId xmlns:p14="http://schemas.microsoft.com/office/powerpoint/2010/main" val="4121511790"/>
              </p:ext>
            </p:extLst>
          </p:nvPr>
        </p:nvGraphicFramePr>
        <p:xfrm>
          <a:off x="1524000" y="1984477"/>
          <a:ext cx="8691418" cy="4403287"/>
        </p:xfrm>
        <a:graphic>
          <a:graphicData uri="http://schemas.openxmlformats.org/drawingml/2006/table">
            <a:tbl>
              <a:tblPr firstRow="1" firstCol="1" bandRow="1">
                <a:tableStyleId>{5C22544A-7EE6-4342-B048-85BDC9FD1C3A}</a:tableStyleId>
              </a:tblPr>
              <a:tblGrid>
                <a:gridCol w="1570182">
                  <a:extLst>
                    <a:ext uri="{9D8B030D-6E8A-4147-A177-3AD203B41FA5}">
                      <a16:colId xmlns:a16="http://schemas.microsoft.com/office/drawing/2014/main" val="579395828"/>
                    </a:ext>
                  </a:extLst>
                </a:gridCol>
                <a:gridCol w="1313916">
                  <a:extLst>
                    <a:ext uri="{9D8B030D-6E8A-4147-A177-3AD203B41FA5}">
                      <a16:colId xmlns:a16="http://schemas.microsoft.com/office/drawing/2014/main" val="4074147310"/>
                    </a:ext>
                  </a:extLst>
                </a:gridCol>
                <a:gridCol w="5807320">
                  <a:extLst>
                    <a:ext uri="{9D8B030D-6E8A-4147-A177-3AD203B41FA5}">
                      <a16:colId xmlns:a16="http://schemas.microsoft.com/office/drawing/2014/main" val="266174859"/>
                    </a:ext>
                  </a:extLst>
                </a:gridCol>
              </a:tblGrid>
              <a:tr h="195381">
                <a:tc>
                  <a:txBody>
                    <a:bodyPr/>
                    <a:lstStyle/>
                    <a:p>
                      <a:pPr marL="0" marR="0">
                        <a:lnSpc>
                          <a:spcPct val="107000"/>
                        </a:lnSpc>
                        <a:spcBef>
                          <a:spcPts val="0"/>
                        </a:spcBef>
                        <a:spcAft>
                          <a:spcPts val="0"/>
                        </a:spcAft>
                      </a:pPr>
                      <a:r>
                        <a:rPr lang="en-US" sz="1600" b="1" kern="100" dirty="0">
                          <a:effectLst/>
                        </a:rPr>
                        <a:t>Variable</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1" kern="100">
                          <a:effectLst/>
                        </a:rPr>
                        <a:t>Data Type</a:t>
                      </a:r>
                      <a:endParaRPr lang="en-US" sz="16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b="1" kern="100" dirty="0">
                          <a:effectLst/>
                        </a:rPr>
                        <a:t>Definition</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506834"/>
                  </a:ext>
                </a:extLst>
              </a:tr>
              <a:tr h="195381">
                <a:tc>
                  <a:txBody>
                    <a:bodyPr/>
                    <a:lstStyle/>
                    <a:p>
                      <a:pPr marL="0" marR="0">
                        <a:lnSpc>
                          <a:spcPct val="107000"/>
                        </a:lnSpc>
                        <a:spcBef>
                          <a:spcPts val="0"/>
                        </a:spcBef>
                        <a:spcAft>
                          <a:spcPts val="0"/>
                        </a:spcAft>
                      </a:pPr>
                      <a:r>
                        <a:rPr lang="en-US" sz="1100" kern="100">
                          <a:effectLst/>
                        </a:rPr>
                        <a:t>sex</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Binary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Sex of the patient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0940744"/>
                  </a:ext>
                </a:extLst>
              </a:tr>
              <a:tr h="195381">
                <a:tc>
                  <a:txBody>
                    <a:bodyPr/>
                    <a:lstStyle/>
                    <a:p>
                      <a:pPr marL="0" marR="0">
                        <a:lnSpc>
                          <a:spcPct val="107000"/>
                        </a:lnSpc>
                        <a:spcBef>
                          <a:spcPts val="0"/>
                        </a:spcBef>
                        <a:spcAft>
                          <a:spcPts val="0"/>
                        </a:spcAft>
                      </a:pPr>
                      <a:r>
                        <a:rPr lang="en-US" sz="1100" kern="100">
                          <a:effectLst/>
                        </a:rPr>
                        <a:t>age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Number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Patient age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6279458"/>
                  </a:ext>
                </a:extLst>
              </a:tr>
              <a:tr h="195381">
                <a:tc>
                  <a:txBody>
                    <a:bodyPr/>
                    <a:lstStyle/>
                    <a:p>
                      <a:pPr marL="0" marR="0">
                        <a:lnSpc>
                          <a:spcPct val="107000"/>
                        </a:lnSpc>
                        <a:spcBef>
                          <a:spcPts val="0"/>
                        </a:spcBef>
                        <a:spcAft>
                          <a:spcPts val="0"/>
                        </a:spcAft>
                      </a:pPr>
                      <a:r>
                        <a:rPr lang="en-US" sz="1100" kern="100">
                          <a:effectLst/>
                        </a:rPr>
                        <a:t>education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Number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Number of education years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6971848"/>
                  </a:ext>
                </a:extLst>
              </a:tr>
              <a:tr h="401411">
                <a:tc>
                  <a:txBody>
                    <a:bodyPr/>
                    <a:lstStyle/>
                    <a:p>
                      <a:pPr marL="0" marR="0">
                        <a:lnSpc>
                          <a:spcPct val="107000"/>
                        </a:lnSpc>
                        <a:spcBef>
                          <a:spcPts val="0"/>
                        </a:spcBef>
                        <a:spcAft>
                          <a:spcPts val="0"/>
                        </a:spcAft>
                      </a:pPr>
                      <a:r>
                        <a:rPr lang="en-US" sz="1100" kern="100">
                          <a:effectLst/>
                        </a:rPr>
                        <a:t>currentSmoker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Binary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Smoker Yes or No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94904"/>
                  </a:ext>
                </a:extLst>
              </a:tr>
              <a:tr h="195381">
                <a:tc>
                  <a:txBody>
                    <a:bodyPr/>
                    <a:lstStyle/>
                    <a:p>
                      <a:pPr marL="0" marR="0">
                        <a:lnSpc>
                          <a:spcPct val="107000"/>
                        </a:lnSpc>
                        <a:spcBef>
                          <a:spcPts val="0"/>
                        </a:spcBef>
                        <a:spcAft>
                          <a:spcPts val="0"/>
                        </a:spcAft>
                      </a:pPr>
                      <a:r>
                        <a:rPr lang="en-US" sz="1100" kern="100">
                          <a:effectLst/>
                        </a:rPr>
                        <a:t>cigsPerDay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Number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Number of cigarettes per day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329257"/>
                  </a:ext>
                </a:extLst>
              </a:tr>
              <a:tr h="401265">
                <a:tc>
                  <a:txBody>
                    <a:bodyPr/>
                    <a:lstStyle/>
                    <a:p>
                      <a:pPr marL="0" marR="0">
                        <a:lnSpc>
                          <a:spcPct val="107000"/>
                        </a:lnSpc>
                        <a:spcBef>
                          <a:spcPts val="0"/>
                        </a:spcBef>
                        <a:spcAft>
                          <a:spcPts val="0"/>
                        </a:spcAft>
                      </a:pPr>
                      <a:r>
                        <a:rPr lang="en-US" sz="1100" kern="100">
                          <a:effectLst/>
                        </a:rPr>
                        <a:t>BPMeds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Binary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Taking Blood Pressure Meds Yes or No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3005093"/>
                  </a:ext>
                </a:extLst>
              </a:tr>
              <a:tr h="401411">
                <a:tc>
                  <a:txBody>
                    <a:bodyPr/>
                    <a:lstStyle/>
                    <a:p>
                      <a:pPr marL="0" marR="0">
                        <a:lnSpc>
                          <a:spcPct val="107000"/>
                        </a:lnSpc>
                        <a:spcBef>
                          <a:spcPts val="0"/>
                        </a:spcBef>
                        <a:spcAft>
                          <a:spcPts val="0"/>
                        </a:spcAft>
                      </a:pPr>
                      <a:r>
                        <a:rPr lang="en-US" sz="1100" kern="100">
                          <a:effectLst/>
                        </a:rPr>
                        <a:t>prevalentStroke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Binary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Have Strokes Yes or No</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4132998"/>
                  </a:ext>
                </a:extLst>
              </a:tr>
              <a:tr h="401411">
                <a:tc>
                  <a:txBody>
                    <a:bodyPr/>
                    <a:lstStyle/>
                    <a:p>
                      <a:pPr marL="0" marR="0">
                        <a:lnSpc>
                          <a:spcPct val="107000"/>
                        </a:lnSpc>
                        <a:spcBef>
                          <a:spcPts val="0"/>
                        </a:spcBef>
                        <a:spcAft>
                          <a:spcPts val="0"/>
                        </a:spcAft>
                      </a:pPr>
                      <a:r>
                        <a:rPr lang="en-US" sz="1100" kern="100">
                          <a:effectLst/>
                        </a:rPr>
                        <a:t>prevalentHyp</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Binary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Have Hypertension Yes or No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8255909"/>
                  </a:ext>
                </a:extLst>
              </a:tr>
              <a:tr h="195381">
                <a:tc>
                  <a:txBody>
                    <a:bodyPr/>
                    <a:lstStyle/>
                    <a:p>
                      <a:pPr marL="0" marR="0">
                        <a:lnSpc>
                          <a:spcPct val="107000"/>
                        </a:lnSpc>
                        <a:spcBef>
                          <a:spcPts val="0"/>
                        </a:spcBef>
                        <a:spcAft>
                          <a:spcPts val="0"/>
                        </a:spcAft>
                      </a:pPr>
                      <a:r>
                        <a:rPr lang="en-US" sz="1100" kern="100">
                          <a:effectLst/>
                        </a:rPr>
                        <a:t>diabetes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Binary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Have Diabetes Yes or No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2931562"/>
                  </a:ext>
                </a:extLst>
              </a:tr>
              <a:tr h="195381">
                <a:tc>
                  <a:txBody>
                    <a:bodyPr/>
                    <a:lstStyle/>
                    <a:p>
                      <a:pPr marL="0" marR="0">
                        <a:lnSpc>
                          <a:spcPct val="107000"/>
                        </a:lnSpc>
                        <a:spcBef>
                          <a:spcPts val="0"/>
                        </a:spcBef>
                        <a:spcAft>
                          <a:spcPts val="0"/>
                        </a:spcAft>
                      </a:pPr>
                      <a:r>
                        <a:rPr lang="en-US" sz="1100" kern="100">
                          <a:effectLst/>
                        </a:rPr>
                        <a:t>totChol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Number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Total cholesterol levels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3524749"/>
                  </a:ext>
                </a:extLst>
              </a:tr>
              <a:tr h="195381">
                <a:tc>
                  <a:txBody>
                    <a:bodyPr/>
                    <a:lstStyle/>
                    <a:p>
                      <a:pPr marL="0" marR="0">
                        <a:lnSpc>
                          <a:spcPct val="107000"/>
                        </a:lnSpc>
                        <a:spcBef>
                          <a:spcPts val="0"/>
                        </a:spcBef>
                        <a:spcAft>
                          <a:spcPts val="0"/>
                        </a:spcAft>
                      </a:pPr>
                      <a:r>
                        <a:rPr lang="en-US" sz="1100" kern="100">
                          <a:effectLst/>
                        </a:rPr>
                        <a:t>sysBP</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Number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Systolic Blood Pressure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2036776"/>
                  </a:ext>
                </a:extLst>
              </a:tr>
              <a:tr h="195381">
                <a:tc>
                  <a:txBody>
                    <a:bodyPr/>
                    <a:lstStyle/>
                    <a:p>
                      <a:pPr marL="0" marR="0">
                        <a:lnSpc>
                          <a:spcPct val="107000"/>
                        </a:lnSpc>
                        <a:spcBef>
                          <a:spcPts val="0"/>
                        </a:spcBef>
                        <a:spcAft>
                          <a:spcPts val="0"/>
                        </a:spcAft>
                      </a:pPr>
                      <a:r>
                        <a:rPr lang="en-US" sz="1100" kern="100">
                          <a:effectLst/>
                        </a:rPr>
                        <a:t>diaBP</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Number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Diastolic Blood Pressure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3519156"/>
                  </a:ext>
                </a:extLst>
              </a:tr>
              <a:tr h="195381">
                <a:tc>
                  <a:txBody>
                    <a:bodyPr/>
                    <a:lstStyle/>
                    <a:p>
                      <a:pPr marL="0" marR="0">
                        <a:lnSpc>
                          <a:spcPct val="107000"/>
                        </a:lnSpc>
                        <a:spcBef>
                          <a:spcPts val="0"/>
                        </a:spcBef>
                        <a:spcAft>
                          <a:spcPts val="0"/>
                        </a:spcAft>
                      </a:pPr>
                      <a:r>
                        <a:rPr lang="en-US" sz="1100" kern="100">
                          <a:effectLst/>
                        </a:rPr>
                        <a:t>BMI</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Number</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Patient Body Mass Index</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5330057"/>
                  </a:ext>
                </a:extLst>
              </a:tr>
              <a:tr h="195381">
                <a:tc>
                  <a:txBody>
                    <a:bodyPr/>
                    <a:lstStyle/>
                    <a:p>
                      <a:pPr marL="0" marR="0">
                        <a:lnSpc>
                          <a:spcPct val="107000"/>
                        </a:lnSpc>
                        <a:spcBef>
                          <a:spcPts val="0"/>
                        </a:spcBef>
                        <a:spcAft>
                          <a:spcPts val="0"/>
                        </a:spcAft>
                      </a:pPr>
                      <a:r>
                        <a:rPr lang="en-US" sz="1100" kern="100">
                          <a:effectLst/>
                        </a:rPr>
                        <a:t>heartRate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Number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Patient heart rate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9996740"/>
                  </a:ext>
                </a:extLst>
              </a:tr>
              <a:tr h="195381">
                <a:tc>
                  <a:txBody>
                    <a:bodyPr/>
                    <a:lstStyle/>
                    <a:p>
                      <a:pPr marL="0" marR="0">
                        <a:lnSpc>
                          <a:spcPct val="107000"/>
                        </a:lnSpc>
                        <a:spcBef>
                          <a:spcPts val="0"/>
                        </a:spcBef>
                        <a:spcAft>
                          <a:spcPts val="0"/>
                        </a:spcAft>
                      </a:pPr>
                      <a:r>
                        <a:rPr lang="en-US" sz="1100" kern="100">
                          <a:effectLst/>
                        </a:rPr>
                        <a:t>glucose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Number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Patient glucose level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5406565"/>
                  </a:ext>
                </a:extLst>
              </a:tr>
              <a:tr h="401265">
                <a:tc>
                  <a:txBody>
                    <a:bodyPr/>
                    <a:lstStyle/>
                    <a:p>
                      <a:pPr marL="0" marR="0">
                        <a:lnSpc>
                          <a:spcPct val="107000"/>
                        </a:lnSpc>
                        <a:spcBef>
                          <a:spcPts val="0"/>
                        </a:spcBef>
                        <a:spcAft>
                          <a:spcPts val="0"/>
                        </a:spcAft>
                      </a:pPr>
                      <a:r>
                        <a:rPr lang="en-US" sz="1100" kern="100">
                          <a:effectLst/>
                        </a:rPr>
                        <a:t>TenYearCHD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Binary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dirty="0">
                          <a:effectLst/>
                        </a:rPr>
                        <a:t>Patient has heart disease Yes or No</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6558913"/>
                  </a:ext>
                </a:extLst>
              </a:tr>
            </a:tbl>
          </a:graphicData>
        </a:graphic>
      </p:graphicFrame>
    </p:spTree>
    <p:extLst>
      <p:ext uri="{BB962C8B-B14F-4D97-AF65-F5344CB8AC3E}">
        <p14:creationId xmlns:p14="http://schemas.microsoft.com/office/powerpoint/2010/main" val="299732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A20B-454F-7D13-D6EF-FFD35FC615D0}"/>
              </a:ext>
            </a:extLst>
          </p:cNvPr>
          <p:cNvSpPr>
            <a:spLocks noGrp="1"/>
          </p:cNvSpPr>
          <p:nvPr>
            <p:ph type="title"/>
          </p:nvPr>
        </p:nvSpPr>
        <p:spPr>
          <a:xfrm>
            <a:off x="1249680" y="546916"/>
            <a:ext cx="9692640" cy="626278"/>
          </a:xfrm>
        </p:spPr>
        <p:txBody>
          <a:bodyPr>
            <a:normAutofit fontScale="90000"/>
          </a:bodyPr>
          <a:lstStyle/>
          <a:p>
            <a:r>
              <a:rPr lang="en-US" dirty="0"/>
              <a:t>Possible Heart Disease Factors</a:t>
            </a:r>
          </a:p>
        </p:txBody>
      </p:sp>
      <p:sp>
        <p:nvSpPr>
          <p:cNvPr id="3" name="Content Placeholder 2">
            <a:extLst>
              <a:ext uri="{FF2B5EF4-FFF2-40B4-BE49-F238E27FC236}">
                <a16:creationId xmlns:a16="http://schemas.microsoft.com/office/drawing/2014/main" id="{46EA04E6-98EA-2108-5C1E-92D5DF25118D}"/>
              </a:ext>
            </a:extLst>
          </p:cNvPr>
          <p:cNvSpPr>
            <a:spLocks noGrp="1"/>
          </p:cNvSpPr>
          <p:nvPr>
            <p:ph idx="1"/>
          </p:nvPr>
        </p:nvSpPr>
        <p:spPr>
          <a:xfrm>
            <a:off x="489527" y="1618315"/>
            <a:ext cx="5366328" cy="4692769"/>
          </a:xfrm>
        </p:spPr>
        <p:txBody>
          <a:bodyPr>
            <a:normAutofit fontScale="77500" lnSpcReduction="20000"/>
          </a:bodyPr>
          <a:lstStyle/>
          <a:p>
            <a:pPr marL="0" indent="0">
              <a:buNone/>
            </a:pPr>
            <a:r>
              <a:rPr lang="en-US" b="1" dirty="0"/>
              <a:t>Box plots were used to identify potential heart disease factors by comparing the medians between patients with and without heart disease. Below are the findings:</a:t>
            </a:r>
          </a:p>
          <a:p>
            <a:r>
              <a:rPr lang="en-US" dirty="0"/>
              <a:t>People with heart disease have a higher median age</a:t>
            </a:r>
          </a:p>
          <a:p>
            <a:r>
              <a:rPr lang="en-US" dirty="0"/>
              <a:t>People with heart disease have a higher median systolic blood pressure</a:t>
            </a:r>
          </a:p>
          <a:p>
            <a:r>
              <a:rPr lang="en-US" dirty="0"/>
              <a:t>People with heart disease have a higher median diastolic blood pressure</a:t>
            </a:r>
          </a:p>
          <a:p>
            <a:r>
              <a:rPr lang="en-US" dirty="0"/>
              <a:t>People with heart disease have a higher median cigarettes per day</a:t>
            </a:r>
          </a:p>
          <a:p>
            <a:r>
              <a:rPr lang="en-US" dirty="0"/>
              <a:t>People with heart disease have a higher median total cholesterol</a:t>
            </a:r>
          </a:p>
          <a:p>
            <a:r>
              <a:rPr lang="en-US" dirty="0"/>
              <a:t>People with heart disease have a higher median BMI</a:t>
            </a:r>
          </a:p>
          <a:p>
            <a:pPr marL="0" indent="0">
              <a:buNone/>
            </a:pPr>
            <a:r>
              <a:rPr lang="en-US" b="1" dirty="0"/>
              <a:t>Unlikely Factors:</a:t>
            </a:r>
          </a:p>
          <a:p>
            <a:r>
              <a:rPr lang="en-US" dirty="0"/>
              <a:t>Patients with and without heart disease have very similar mean glucose and heart rates, so it is likely these are not risk factors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2F1211D6-0FDA-AC68-1793-07B5E6F4CEAC}"/>
              </a:ext>
            </a:extLst>
          </p:cNvPr>
          <p:cNvPicPr>
            <a:picLocks noChangeAspect="1"/>
          </p:cNvPicPr>
          <p:nvPr/>
        </p:nvPicPr>
        <p:blipFill>
          <a:blip r:embed="rId2"/>
          <a:stretch>
            <a:fillRect/>
          </a:stretch>
        </p:blipFill>
        <p:spPr>
          <a:xfrm>
            <a:off x="5969439" y="2687782"/>
            <a:ext cx="5109948" cy="2807855"/>
          </a:xfrm>
          <a:prstGeom prst="rect">
            <a:avLst/>
          </a:prstGeom>
        </p:spPr>
      </p:pic>
    </p:spTree>
    <p:extLst>
      <p:ext uri="{BB962C8B-B14F-4D97-AF65-F5344CB8AC3E}">
        <p14:creationId xmlns:p14="http://schemas.microsoft.com/office/powerpoint/2010/main" val="326897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5246-A6B9-6E17-BC08-E6F47DB63492}"/>
              </a:ext>
            </a:extLst>
          </p:cNvPr>
          <p:cNvSpPr>
            <a:spLocks noGrp="1"/>
          </p:cNvSpPr>
          <p:nvPr>
            <p:ph type="title"/>
          </p:nvPr>
        </p:nvSpPr>
        <p:spPr/>
        <p:txBody>
          <a:bodyPr/>
          <a:lstStyle/>
          <a:p>
            <a:r>
              <a:rPr lang="en-US" dirty="0"/>
              <a:t>Multicollinearity</a:t>
            </a:r>
          </a:p>
        </p:txBody>
      </p:sp>
      <p:sp>
        <p:nvSpPr>
          <p:cNvPr id="3" name="Content Placeholder 2">
            <a:extLst>
              <a:ext uri="{FF2B5EF4-FFF2-40B4-BE49-F238E27FC236}">
                <a16:creationId xmlns:a16="http://schemas.microsoft.com/office/drawing/2014/main" id="{669EDD48-C3BE-9F47-8F3C-F8FCF339037E}"/>
              </a:ext>
            </a:extLst>
          </p:cNvPr>
          <p:cNvSpPr>
            <a:spLocks noGrp="1"/>
          </p:cNvSpPr>
          <p:nvPr>
            <p:ph idx="1"/>
          </p:nvPr>
        </p:nvSpPr>
        <p:spPr>
          <a:xfrm>
            <a:off x="1261872" y="1828800"/>
            <a:ext cx="4431562" cy="4351337"/>
          </a:xfrm>
        </p:spPr>
        <p:txBody>
          <a:bodyPr/>
          <a:lstStyle/>
          <a:p>
            <a:r>
              <a:rPr lang="en-US" dirty="0"/>
              <a:t>When conducting regression, one of the assumptions to look for is multicollinearity</a:t>
            </a:r>
          </a:p>
          <a:p>
            <a:r>
              <a:rPr lang="en-US" dirty="0"/>
              <a:t>To find multicollinearity a correlation plot was used to find correlations between potential independent variables</a:t>
            </a:r>
          </a:p>
          <a:p>
            <a:r>
              <a:rPr lang="en-US" dirty="0"/>
              <a:t>The only variables will potential auto-correlation are systolic and diastolic blood pressure. Depending on model assessment results, it would likely beneficial to only use one of these variables in the final model</a:t>
            </a:r>
          </a:p>
        </p:txBody>
      </p:sp>
      <p:pic>
        <p:nvPicPr>
          <p:cNvPr id="7" name="Picture 6">
            <a:extLst>
              <a:ext uri="{FF2B5EF4-FFF2-40B4-BE49-F238E27FC236}">
                <a16:creationId xmlns:a16="http://schemas.microsoft.com/office/drawing/2014/main" id="{A22CF7C7-9354-CBF3-EBA7-BD52968B4541}"/>
              </a:ext>
            </a:extLst>
          </p:cNvPr>
          <p:cNvPicPr>
            <a:picLocks noChangeAspect="1"/>
          </p:cNvPicPr>
          <p:nvPr/>
        </p:nvPicPr>
        <p:blipFill rotWithShape="1">
          <a:blip r:embed="rId2"/>
          <a:srcRect l="1213" r="-1"/>
          <a:stretch/>
        </p:blipFill>
        <p:spPr>
          <a:xfrm>
            <a:off x="6096000" y="1995056"/>
            <a:ext cx="4976154" cy="3411860"/>
          </a:xfrm>
          <a:prstGeom prst="rect">
            <a:avLst/>
          </a:prstGeom>
        </p:spPr>
      </p:pic>
    </p:spTree>
    <p:extLst>
      <p:ext uri="{BB962C8B-B14F-4D97-AF65-F5344CB8AC3E}">
        <p14:creationId xmlns:p14="http://schemas.microsoft.com/office/powerpoint/2010/main" val="31065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353F-16AD-D832-158E-D88CC4B27D95}"/>
              </a:ext>
            </a:extLst>
          </p:cNvPr>
          <p:cNvSpPr>
            <a:spLocks noGrp="1"/>
          </p:cNvSpPr>
          <p:nvPr>
            <p:ph type="title"/>
          </p:nvPr>
        </p:nvSpPr>
        <p:spPr/>
        <p:txBody>
          <a:bodyPr/>
          <a:lstStyle/>
          <a:p>
            <a:r>
              <a:rPr lang="en-US" dirty="0"/>
              <a:t>Future Analysis</a:t>
            </a:r>
          </a:p>
        </p:txBody>
      </p:sp>
      <p:sp>
        <p:nvSpPr>
          <p:cNvPr id="3" name="Content Placeholder 2">
            <a:extLst>
              <a:ext uri="{FF2B5EF4-FFF2-40B4-BE49-F238E27FC236}">
                <a16:creationId xmlns:a16="http://schemas.microsoft.com/office/drawing/2014/main" id="{43B421DD-6BFC-F634-4431-A90CD8CFD000}"/>
              </a:ext>
            </a:extLst>
          </p:cNvPr>
          <p:cNvSpPr>
            <a:spLocks noGrp="1"/>
          </p:cNvSpPr>
          <p:nvPr>
            <p:ph idx="1"/>
          </p:nvPr>
        </p:nvSpPr>
        <p:spPr/>
        <p:txBody>
          <a:bodyPr/>
          <a:lstStyle/>
          <a:p>
            <a:r>
              <a:rPr lang="en-US" dirty="0"/>
              <a:t>The various insights found with the exploratory data visuals can be used to train a logistic regression model to predict heart disease in patients</a:t>
            </a:r>
          </a:p>
          <a:p>
            <a:r>
              <a:rPr lang="en-US" dirty="0"/>
              <a:t>The model could use the variable </a:t>
            </a:r>
            <a:r>
              <a:rPr lang="en-US" dirty="0" err="1"/>
              <a:t>TenYearCHD</a:t>
            </a:r>
            <a:r>
              <a:rPr lang="en-US" dirty="0"/>
              <a:t>, which is a binary variable that classifies </a:t>
            </a:r>
            <a:r>
              <a:rPr lang="en-US" dirty="0" err="1"/>
              <a:t>pateints</a:t>
            </a:r>
            <a:r>
              <a:rPr lang="en-US" dirty="0"/>
              <a:t> as either having heart disease or not having heart disease</a:t>
            </a:r>
          </a:p>
          <a:p>
            <a:r>
              <a:rPr lang="en-US" dirty="0"/>
              <a:t>The independent variables could be the variables that are likely to be related with heart disease based on the median comparisons, such as age</a:t>
            </a:r>
          </a:p>
          <a:p>
            <a:r>
              <a:rPr lang="en-US" dirty="0"/>
              <a:t>It is likely that the final model shouldn’t include glucose or heart rates since the medians are very similar in both types of patients, but models should be compared with and without these variables</a:t>
            </a:r>
          </a:p>
          <a:p>
            <a:r>
              <a:rPr lang="en-US" dirty="0"/>
              <a:t>It is likely that only one of systolic or diastolic blood pressure should be included in the final model given that they are highly correlated</a:t>
            </a:r>
          </a:p>
        </p:txBody>
      </p:sp>
    </p:spTree>
    <p:extLst>
      <p:ext uri="{BB962C8B-B14F-4D97-AF65-F5344CB8AC3E}">
        <p14:creationId xmlns:p14="http://schemas.microsoft.com/office/powerpoint/2010/main" val="3284232266"/>
      </p:ext>
    </p:extLst>
  </p:cSld>
  <p:clrMapOvr>
    <a:masterClrMapping/>
  </p:clrMapOvr>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4392</TotalTime>
  <Words>812</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Schoolbook</vt:lpstr>
      <vt:lpstr>Wingdings 2</vt:lpstr>
      <vt:lpstr>View</vt:lpstr>
      <vt:lpstr>Heart Disease Risk Factors</vt:lpstr>
      <vt:lpstr>Literature Review</vt:lpstr>
      <vt:lpstr>Literature Review</vt:lpstr>
      <vt:lpstr>Design</vt:lpstr>
      <vt:lpstr>Data Collection</vt:lpstr>
      <vt:lpstr>Data Dictionary</vt:lpstr>
      <vt:lpstr>Possible Heart Disease Factors</vt:lpstr>
      <vt:lpstr>Multicollinearity</vt:lpstr>
      <vt:lpstr>Future Analysis</vt:lpstr>
      <vt:lpstr>Sources</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Factors</dc:title>
  <dc:creator>Gregorio Macias</dc:creator>
  <cp:lastModifiedBy>Gregorio Macias</cp:lastModifiedBy>
  <cp:revision>1</cp:revision>
  <dcterms:created xsi:type="dcterms:W3CDTF">2023-07-19T05:27:58Z</dcterms:created>
  <dcterms:modified xsi:type="dcterms:W3CDTF">2023-07-24T02:41:13Z</dcterms:modified>
</cp:coreProperties>
</file>