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2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5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4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1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8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5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DBBC-EFDE-4BD0-B900-940925DDA5FE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76FE-FD0F-42F7-84B7-6FB1EFB520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3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2612"/>
          </a:xfrm>
        </p:spPr>
        <p:txBody>
          <a:bodyPr>
            <a:normAutofit/>
          </a:bodyPr>
          <a:lstStyle/>
          <a:p>
            <a:r>
              <a:rPr lang="pt-BR" dirty="0" smtClean="0"/>
              <a:t>Fundão branco?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Preguiça? Desleixo?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Não!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Apresentação raiz!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2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1" y="287605"/>
            <a:ext cx="3368486" cy="62227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944984" y="91440"/>
            <a:ext cx="7785462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Bolsonaro x </a:t>
            </a:r>
            <a:r>
              <a:rPr lang="pt-BR" sz="2000" dirty="0" err="1" smtClean="0"/>
              <a:t>Invalid</a:t>
            </a:r>
            <a:r>
              <a:rPr lang="pt-BR" sz="2000" dirty="0" smtClean="0"/>
              <a:t> (voto em Haddad no próximo slide)</a:t>
            </a:r>
          </a:p>
          <a:p>
            <a:r>
              <a:rPr lang="pt-BR" sz="2000" dirty="0" smtClean="0"/>
              <a:t>Tem </a:t>
            </a:r>
            <a:r>
              <a:rPr lang="pt-BR" sz="2000" dirty="0" err="1" smtClean="0"/>
              <a:t>sig</a:t>
            </a:r>
            <a:r>
              <a:rPr lang="pt-BR" sz="2000" dirty="0" smtClean="0"/>
              <a:t> *</a:t>
            </a:r>
          </a:p>
          <a:p>
            <a:endParaRPr lang="pt-BR" sz="2000" dirty="0"/>
          </a:p>
          <a:p>
            <a:r>
              <a:rPr lang="pt-BR" sz="2000" dirty="0" smtClean="0"/>
              <a:t>Escolaridade (1.09-1)*100 = cada nível de escolaridade eleva em 9% a chance de votar em Bolsonaro ao invés de invalidar(não voto ou nulo e branco)</a:t>
            </a:r>
          </a:p>
          <a:p>
            <a:endParaRPr lang="pt-BR" sz="2000" dirty="0"/>
          </a:p>
          <a:p>
            <a:r>
              <a:rPr lang="pt-BR" sz="2000" dirty="0" smtClean="0"/>
              <a:t>Sul categoria referência – Sul x outras</a:t>
            </a:r>
          </a:p>
          <a:p>
            <a:r>
              <a:rPr lang="pt-BR" sz="2000" dirty="0" smtClean="0"/>
              <a:t>Ser do Sudeste (ao invés do Sul) (0.74-1)*100 -&gt; reduz em 26% a chance </a:t>
            </a:r>
            <a:r>
              <a:rPr lang="pt-BR" sz="2000" dirty="0" smtClean="0"/>
              <a:t>de votar em Bolsonaro ao invés de invalidar(não voto ou nulo e branco)</a:t>
            </a:r>
          </a:p>
          <a:p>
            <a:endParaRPr lang="pt-BR" sz="2000" dirty="0"/>
          </a:p>
          <a:p>
            <a:r>
              <a:rPr lang="pt-BR" sz="2000" dirty="0" smtClean="0"/>
              <a:t>Ser do Norte(ao invés do Sul) (1.59-1)*100 -&gt; aumenta em 59% a chance de votar em Bolsonaro ao invés de invalidar(não voto ou nulo e branco)</a:t>
            </a:r>
          </a:p>
          <a:p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Ser mulher </a:t>
            </a:r>
            <a:r>
              <a:rPr lang="pt-BR" sz="2000" dirty="0" smtClean="0"/>
              <a:t>reduz em 28% a chance de votar em Bolsonaro ao invés de invalidar(não voto ou nulo e branco)</a:t>
            </a:r>
          </a:p>
          <a:p>
            <a:endParaRPr lang="pt-BR" sz="2000" dirty="0"/>
          </a:p>
          <a:p>
            <a:r>
              <a:rPr lang="pt-BR" sz="2000" dirty="0" smtClean="0"/>
              <a:t>A cada faixa de idade mais velha aumenta-se em 12% a chance de votar em Bolsonaro ao invés de invalidar(não voto ou nulo e branco)</a:t>
            </a:r>
          </a:p>
          <a:p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2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3" y="439086"/>
            <a:ext cx="3645117" cy="614138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637315" y="2664823"/>
            <a:ext cx="6374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Urbano reduz a chance de votar em Haddad (ao invés de </a:t>
            </a:r>
            <a:r>
              <a:rPr lang="pt-BR" sz="3200" dirty="0" err="1" smtClean="0"/>
              <a:t>invalid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r>
              <a:rPr lang="pt-BR" sz="3200" dirty="0" smtClean="0"/>
              <a:t>Nordeste(em relação ao Sul) aumenta 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37315" y="574766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Haddad x </a:t>
            </a:r>
            <a:r>
              <a:rPr lang="pt-BR" dirty="0" err="1" smtClean="0"/>
              <a:t>invalid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5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22" y="2928500"/>
            <a:ext cx="9179301" cy="19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49" y="2675634"/>
            <a:ext cx="5526548" cy="7741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10" y="3840527"/>
            <a:ext cx="6858957" cy="12670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54349" y="849086"/>
            <a:ext cx="5763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 comportamento eleitoral do primeiro turno explica o do segundo?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366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94" y="554119"/>
            <a:ext cx="5057850" cy="579443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799909" y="966651"/>
            <a:ext cx="4924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Ter sido </a:t>
            </a:r>
            <a:r>
              <a:rPr lang="pt-BR" dirty="0" err="1" smtClean="0"/>
              <a:t>invalid</a:t>
            </a:r>
            <a:r>
              <a:rPr lang="pt-BR" dirty="0" smtClean="0"/>
              <a:t> no primeiro turno: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98% de chance a menos de votar em Bolsonaro do que </a:t>
            </a:r>
            <a:r>
              <a:rPr lang="pt-BR" dirty="0" err="1" smtClean="0"/>
              <a:t>invalid</a:t>
            </a:r>
            <a:r>
              <a:rPr lang="pt-BR" dirty="0" smtClean="0"/>
              <a:t> no segundo turno</a:t>
            </a:r>
          </a:p>
          <a:p>
            <a:endParaRPr lang="pt-BR" dirty="0"/>
          </a:p>
          <a:p>
            <a:r>
              <a:rPr lang="pt-BR" dirty="0" smtClean="0"/>
              <a:t>97% a menos de chance de votar em Haddad do que </a:t>
            </a:r>
            <a:r>
              <a:rPr lang="pt-BR" dirty="0" err="1" smtClean="0"/>
              <a:t>Invalid</a:t>
            </a:r>
            <a:r>
              <a:rPr lang="pt-BR" dirty="0" smtClean="0"/>
              <a:t>  no segundo turno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28044" y="5055326"/>
            <a:ext cx="519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R2 bem maior que o modelo somente com variáveis sociais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1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080" y="3121387"/>
            <a:ext cx="10515600" cy="1325563"/>
          </a:xfrm>
        </p:spPr>
        <p:txBody>
          <a:bodyPr/>
          <a:lstStyle/>
          <a:p>
            <a:r>
              <a:rPr lang="pt-BR" dirty="0" smtClean="0"/>
              <a:t>Tudo </a:t>
            </a:r>
            <a:r>
              <a:rPr lang="pt-BR" dirty="0" err="1" smtClean="0"/>
              <a:t>Xunto</a:t>
            </a:r>
            <a:r>
              <a:rPr lang="pt-BR" dirty="0" smtClean="0"/>
              <a:t> reunido?</a:t>
            </a:r>
            <a:br>
              <a:rPr lang="pt-BR" dirty="0" smtClean="0"/>
            </a:br>
            <a:r>
              <a:rPr lang="pt-BR" dirty="0" smtClean="0"/>
              <a:t>Conclusão....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0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7" y="138577"/>
            <a:ext cx="3362901" cy="65887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68" y="543505"/>
            <a:ext cx="3267110" cy="6042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458" y="757183"/>
            <a:ext cx="2610214" cy="7716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85369" y="1658983"/>
            <a:ext cx="4858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Pra Bolsonaro(ao invés do não voto), além do comportamento no primeiro turno – localidade Urbano reduz chance  (48%);</a:t>
            </a:r>
          </a:p>
          <a:p>
            <a:r>
              <a:rPr lang="pt-BR" dirty="0" smtClean="0"/>
              <a:t>Feminino reduz em 33%</a:t>
            </a:r>
          </a:p>
          <a:p>
            <a:r>
              <a:rPr lang="pt-BR" dirty="0" smtClean="0"/>
              <a:t>Ser mais velho aumenta </a:t>
            </a:r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H</a:t>
            </a:r>
            <a:r>
              <a:rPr lang="pt-BR" dirty="0" smtClean="0"/>
              <a:t>addad cada elevação no nível de escolaridade reduz em 7% (ao invés de não-voto), Urbano também reduz, já Nordeste (em relação ao Sul, </a:t>
            </a:r>
            <a:r>
              <a:rPr lang="pt-BR" dirty="0" err="1" smtClean="0"/>
              <a:t>cat</a:t>
            </a:r>
            <a:r>
              <a:rPr lang="pt-BR" dirty="0" smtClean="0"/>
              <a:t> de referência) aumenta em 84%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 r2 melhora vai de 0,09 (só com sociais), para 0,43 só com comportamento primeiro turno e no tudo </a:t>
            </a:r>
            <a:r>
              <a:rPr lang="pt-BR" dirty="0" err="1" smtClean="0">
                <a:solidFill>
                  <a:srgbClr val="FF0000"/>
                </a:solidFill>
              </a:rPr>
              <a:t>xunto</a:t>
            </a:r>
            <a:r>
              <a:rPr lang="pt-BR" dirty="0" smtClean="0">
                <a:solidFill>
                  <a:srgbClr val="FF0000"/>
                </a:solidFill>
              </a:rPr>
              <a:t> fica com 0,48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não-voto no Brasil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Parte 2</a:t>
            </a:r>
            <a:endParaRPr lang="pt-BR" sz="5400" dirty="0"/>
          </a:p>
        </p:txBody>
      </p:sp>
      <p:sp>
        <p:nvSpPr>
          <p:cNvPr id="4" name="Retângulo 3"/>
          <p:cNvSpPr/>
          <p:nvPr/>
        </p:nvSpPr>
        <p:spPr>
          <a:xfrm>
            <a:off x="3671306" y="1017225"/>
            <a:ext cx="5420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 smtClean="0"/>
              <a:t>O que explica não votar no Brasil? </a:t>
            </a:r>
            <a:endParaRPr lang="pt-BR" sz="4400" dirty="0"/>
          </a:p>
        </p:txBody>
      </p:sp>
      <p:sp>
        <p:nvSpPr>
          <p:cNvPr id="5" name="Retângulo 4"/>
          <p:cNvSpPr/>
          <p:nvPr/>
        </p:nvSpPr>
        <p:spPr>
          <a:xfrm>
            <a:off x="4514080" y="5257800"/>
            <a:ext cx="285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Ciência política por Gregório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2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79" y="809897"/>
            <a:ext cx="10332381" cy="51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34559"/>
            <a:ext cx="9117875" cy="63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Não voto?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excluídos + o não comparecimento</a:t>
            </a:r>
          </a:p>
          <a:p>
            <a:endParaRPr lang="pt-BR" dirty="0"/>
          </a:p>
          <a:p>
            <a:r>
              <a:rPr lang="pt-BR" dirty="0" smtClean="0"/>
              <a:t>Chamado aqui de </a:t>
            </a:r>
            <a:r>
              <a:rPr lang="pt-BR" dirty="0" err="1" smtClean="0"/>
              <a:t>invalid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voto é obrigatório?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Não,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Mas estar em dia é</a:t>
            </a:r>
            <a:r>
              <a:rPr lang="pt-BR" dirty="0" smtClean="0"/>
              <a:t>, comparecer ou pagar a multa em caso(ou justificar) de não comparecimento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vídeo anterior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voto no primeiro turno presidencial 2018</a:t>
            </a:r>
          </a:p>
          <a:p>
            <a:r>
              <a:rPr lang="pt-BR" dirty="0" smtClean="0"/>
              <a:t>E agora não voto presidencial no segundo turno</a:t>
            </a:r>
          </a:p>
          <a:p>
            <a:endParaRPr lang="pt-BR" dirty="0"/>
          </a:p>
          <a:p>
            <a:r>
              <a:rPr lang="pt-BR" dirty="0" smtClean="0"/>
              <a:t>Regressão Logística Binária – agora: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176" y="3227955"/>
            <a:ext cx="5379261" cy="7733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033719" y="5151511"/>
            <a:ext cx="397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ESEB 2018 – amostra de 2506 brasileiros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8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" y="748437"/>
            <a:ext cx="11513784" cy="95312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3" y="100647"/>
            <a:ext cx="4505954" cy="6477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6" y="1504092"/>
            <a:ext cx="5458227" cy="4949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71" y="2168977"/>
            <a:ext cx="11839459" cy="41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Todas as variáveis sociais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62" y="1690688"/>
            <a:ext cx="8238798" cy="40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459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Fundão branco?  Preguiça? Desleixo?  Não!  Apresentação raiz!</vt:lpstr>
      <vt:lpstr>O não-voto no Brasil</vt:lpstr>
      <vt:lpstr>Apresentação do PowerPoint</vt:lpstr>
      <vt:lpstr>Apresentação do PowerPoint</vt:lpstr>
      <vt:lpstr>Não voto?</vt:lpstr>
      <vt:lpstr>O voto é obrigatório?</vt:lpstr>
      <vt:lpstr>No vídeo anterior</vt:lpstr>
      <vt:lpstr>Apresentação do PowerPoint</vt:lpstr>
      <vt:lpstr>Todas as variáveis sociais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Tudo Xunto reunido? Conclusão....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não-voto no Brasil</dc:title>
  <dc:creator>unbehaun gregorio</dc:creator>
  <cp:lastModifiedBy>unbehaun gregorio</cp:lastModifiedBy>
  <cp:revision>7</cp:revision>
  <dcterms:created xsi:type="dcterms:W3CDTF">2022-01-12T15:19:28Z</dcterms:created>
  <dcterms:modified xsi:type="dcterms:W3CDTF">2022-01-12T16:05:01Z</dcterms:modified>
</cp:coreProperties>
</file>