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4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17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7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8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1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6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21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224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24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53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38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9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3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85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2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8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3863F-5E13-4D92-BF09-18313BFFF94A}" type="datetimeFigureOut">
              <a:rPr lang="pt-BR" smtClean="0"/>
              <a:t>12/01/2022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FD27D7-95D5-4928-A040-37E1E8953B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7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 que explica não votar no Brasil? Parte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Ciência política por Gregório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303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Dados -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78" y="2333334"/>
            <a:ext cx="6039693" cy="3801005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295402" y="1980811"/>
            <a:ext cx="10354793" cy="3525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ESEB 2018 – PÓS-ELEITORAL – amostra representativa 2506 pessoas</a:t>
            </a:r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3726873" y="5334000"/>
            <a:ext cx="3366654" cy="48490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3477491" y="3782291"/>
            <a:ext cx="3616036" cy="59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93527" y="2525676"/>
            <a:ext cx="414250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 err="1" smtClean="0"/>
              <a:t>Invalid</a:t>
            </a:r>
            <a:endParaRPr lang="pt-BR" sz="3500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0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1</a:t>
            </a:r>
          </a:p>
          <a:p>
            <a:endParaRPr lang="pt-BR" dirty="0"/>
          </a:p>
        </p:txBody>
      </p:sp>
      <p:sp>
        <p:nvSpPr>
          <p:cNvPr id="12" name="Arco 11"/>
          <p:cNvSpPr/>
          <p:nvPr/>
        </p:nvSpPr>
        <p:spPr>
          <a:xfrm>
            <a:off x="1981204" y="3103418"/>
            <a:ext cx="409150" cy="385156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o 13"/>
          <p:cNvSpPr/>
          <p:nvPr/>
        </p:nvSpPr>
        <p:spPr>
          <a:xfrm>
            <a:off x="3338945" y="5029200"/>
            <a:ext cx="277091" cy="2230582"/>
          </a:xfrm>
          <a:prstGeom prst="arc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45" y="4378036"/>
            <a:ext cx="3306450" cy="84086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960" y="984301"/>
            <a:ext cx="1116020" cy="129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explica? – Os suspeitos de sempre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Escolaridade (níveis 1- analfabeto até 9- </a:t>
            </a:r>
            <a:r>
              <a:rPr lang="pt-BR" dirty="0" err="1" smtClean="0"/>
              <a:t>Pos</a:t>
            </a:r>
            <a:r>
              <a:rPr lang="pt-BR" dirty="0" smtClean="0"/>
              <a:t> Graduação Completo)</a:t>
            </a:r>
          </a:p>
          <a:p>
            <a:r>
              <a:rPr lang="pt-BR" dirty="0" smtClean="0"/>
              <a:t>Faixa idade (níveis 1 a 7)</a:t>
            </a:r>
          </a:p>
          <a:p>
            <a:r>
              <a:rPr lang="pt-BR" dirty="0" smtClean="0"/>
              <a:t>Feminino (1 Mulher, 0 Homem)</a:t>
            </a:r>
          </a:p>
          <a:p>
            <a:r>
              <a:rPr lang="pt-BR" dirty="0" smtClean="0"/>
              <a:t>Branco (1 Branco, 0 não-branco)</a:t>
            </a:r>
          </a:p>
          <a:p>
            <a:r>
              <a:rPr lang="pt-BR" dirty="0" smtClean="0"/>
              <a:t>Regiões</a:t>
            </a:r>
          </a:p>
          <a:p>
            <a:r>
              <a:rPr lang="pt-BR" dirty="0" smtClean="0"/>
              <a:t>Localidade (Rural, Urbano)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7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que votaram x os que não votaram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601122"/>
            <a:ext cx="4525006" cy="99073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738065"/>
            <a:ext cx="4372585" cy="9335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2" y="4817850"/>
            <a:ext cx="4715533" cy="82879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935" y="2606935"/>
            <a:ext cx="5087060" cy="86689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935" y="3630018"/>
            <a:ext cx="535379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Regressão Logística Binária</a:t>
            </a:r>
            <a:br>
              <a:rPr lang="pt-BR" dirty="0" smtClean="0"/>
            </a:br>
            <a:r>
              <a:rPr lang="pt-BR" dirty="0" smtClean="0"/>
              <a:t>(Odds-1)*100 = </a:t>
            </a:r>
            <a:r>
              <a:rPr lang="pt-BR" dirty="0" err="1" smtClean="0"/>
              <a:t>prob</a:t>
            </a:r>
            <a:r>
              <a:rPr lang="pt-BR" dirty="0" smtClean="0"/>
              <a:t> %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4" y="2513007"/>
            <a:ext cx="7457216" cy="3384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10" y="3078467"/>
            <a:ext cx="3206419" cy="3640988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3726873" y="3241964"/>
            <a:ext cx="2149189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3823855" y="3893127"/>
            <a:ext cx="2052207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3726873" y="4599709"/>
            <a:ext cx="2149189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3726873" y="5299364"/>
            <a:ext cx="1911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519055" y="5860473"/>
            <a:ext cx="2119745" cy="1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3519055" y="6165273"/>
            <a:ext cx="2119745" cy="4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6096000" y="2851459"/>
            <a:ext cx="306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Invalid</a:t>
            </a:r>
            <a:r>
              <a:rPr lang="pt-BR" dirty="0" smtClean="0"/>
              <a:t> = dependente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876062" y="3544186"/>
            <a:ext cx="5249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(0.33-1)*100 = -67%, </a:t>
            </a:r>
            <a:r>
              <a:rPr lang="pt-BR" dirty="0" err="1" smtClean="0"/>
              <a:t>intercept</a:t>
            </a:r>
            <a:r>
              <a:rPr lang="pt-BR" dirty="0" smtClean="0"/>
              <a:t> menor ponto de cada variável = ou seja analfabeto de área rural, 67% a menos de chance de não votar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754074" y="4424618"/>
            <a:ext cx="5661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(0,94-1)*100 = -6%, a cada elevação no nível de escolaridade,</a:t>
            </a:r>
          </a:p>
          <a:p>
            <a:r>
              <a:rPr lang="pt-BR" dirty="0" smtClean="0"/>
              <a:t> o modelo prevê uma redução na chance de não votar em 6%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638800" y="5041613"/>
            <a:ext cx="4808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(1.76-1)*100 = ser Urbano representa um aumento </a:t>
            </a:r>
          </a:p>
          <a:p>
            <a:r>
              <a:rPr lang="pt-BR" dirty="0" smtClean="0"/>
              <a:t>na probabilidade de não votar em 76%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638800" y="568794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2506 entrevistas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5496899" y="5948795"/>
            <a:ext cx="453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Capacidade explicativa – para comparar modelos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681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" y="0"/>
            <a:ext cx="2426414" cy="673211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576946" y="740426"/>
            <a:ext cx="88530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 smtClean="0"/>
              <a:t>Intercept</a:t>
            </a:r>
            <a:r>
              <a:rPr lang="pt-BR" sz="2400" dirty="0" smtClean="0"/>
              <a:t> = sem significância</a:t>
            </a:r>
          </a:p>
          <a:p>
            <a:r>
              <a:rPr lang="pt-BR" sz="2400" dirty="0" smtClean="0"/>
              <a:t>Escolaridade = a cada nível de escolaridade se reduz em 7% a chance de não votar</a:t>
            </a:r>
          </a:p>
          <a:p>
            <a:r>
              <a:rPr lang="pt-BR" sz="2400" dirty="0" smtClean="0"/>
              <a:t>Faixa de idade, cor, localidade = não passaram no teste de significância</a:t>
            </a:r>
          </a:p>
          <a:p>
            <a:r>
              <a:rPr lang="pt-BR" sz="2400" dirty="0" smtClean="0"/>
              <a:t>Regiões = cadê o Sul? – não consta pois é a categoria de referência, é a que será comparada com as outras (assim como Homem e Mulher)</a:t>
            </a:r>
          </a:p>
          <a:p>
            <a:r>
              <a:rPr lang="pt-BR" sz="2400" dirty="0" smtClean="0"/>
              <a:t>Sudeste em relação ao Sul = o modelo prevê um aumento de 50% de chance</a:t>
            </a:r>
          </a:p>
          <a:p>
            <a:r>
              <a:rPr lang="pt-BR" sz="2400" dirty="0" smtClean="0"/>
              <a:t>Nordeste em relação ao Sul= o modelo prevê uma redução de 36% na chance do não voto</a:t>
            </a:r>
          </a:p>
          <a:p>
            <a:r>
              <a:rPr lang="pt-BR" sz="2400" dirty="0" smtClean="0"/>
              <a:t>Norte em relação ao Sul = o modelo prevê uma redução de 47%</a:t>
            </a:r>
          </a:p>
          <a:p>
            <a:endParaRPr lang="pt-BR" sz="2400" dirty="0"/>
          </a:p>
          <a:p>
            <a:r>
              <a:rPr lang="pt-BR" sz="2400" dirty="0" smtClean="0"/>
              <a:t>R2Tjur = melhor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986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281865"/>
            <a:ext cx="9767454" cy="632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7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voto no segundo turno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49" y="2675634"/>
            <a:ext cx="5526548" cy="7741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87" y="3839416"/>
            <a:ext cx="6913046" cy="1665187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>
            <a:off x="7661564" y="4475018"/>
            <a:ext cx="1094509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7661564" y="4946073"/>
            <a:ext cx="109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8866909" y="4087091"/>
            <a:ext cx="218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Votaram em alguém no primeiro turno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8866909" y="4733422"/>
            <a:ext cx="202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Não votaram (+ nulo e branco)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717964" y="5504603"/>
            <a:ext cx="7287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Próximo vídeo – regressão logística </a:t>
            </a:r>
            <a:r>
              <a:rPr lang="pt-BR" sz="2800" dirty="0" err="1" smtClean="0"/>
              <a:t>multinomial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6833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CAUTELA! - Cuidado com esses dados Segundo </a:t>
            </a:r>
            <a:r>
              <a:rPr lang="pt-BR" dirty="0" err="1" smtClean="0"/>
              <a:t>Gethin</a:t>
            </a:r>
            <a:r>
              <a:rPr lang="pt-BR" dirty="0" smtClean="0"/>
              <a:t>, Martínez-Toledano e </a:t>
            </a:r>
            <a:r>
              <a:rPr lang="pt-BR" dirty="0" err="1" smtClean="0"/>
              <a:t>Piketty</a:t>
            </a:r>
            <a:r>
              <a:rPr lang="pt-BR" dirty="0" smtClean="0"/>
              <a:t>, (2021), os dados pós eleitorais subestimam o não-voto.</a:t>
            </a:r>
          </a:p>
          <a:p>
            <a:r>
              <a:rPr lang="pt-BR" dirty="0" smtClean="0"/>
              <a:t>Os que não votam no primeiro turno são os mais escolarizados e  do Sudeste</a:t>
            </a:r>
          </a:p>
          <a:p>
            <a:r>
              <a:rPr lang="pt-BR" dirty="0" smtClean="0"/>
              <a:t>Os não votantes do primeiro turno mantiveram forte tendência de não votar no segundo turno.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269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386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Orgânico</vt:lpstr>
      <vt:lpstr>O que explica não votar no Brasil? Parte 1</vt:lpstr>
      <vt:lpstr>Dados - </vt:lpstr>
      <vt:lpstr>O que explica? – Os suspeitos de sempre</vt:lpstr>
      <vt:lpstr>Os que votaram x os que não votaram</vt:lpstr>
      <vt:lpstr>Regressão Logística Binária (Odds-1)*100 = prob %</vt:lpstr>
      <vt:lpstr>Apresentação do PowerPoint</vt:lpstr>
      <vt:lpstr>Apresentação do PowerPoint</vt:lpstr>
      <vt:lpstr>O voto no segundo turno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explica não votar no Brasil?</dc:title>
  <dc:creator>unbehaun gregorio</dc:creator>
  <cp:lastModifiedBy>unbehaun gregorio</cp:lastModifiedBy>
  <cp:revision>6</cp:revision>
  <dcterms:created xsi:type="dcterms:W3CDTF">2022-01-12T14:25:38Z</dcterms:created>
  <dcterms:modified xsi:type="dcterms:W3CDTF">2022-01-12T15:28:22Z</dcterms:modified>
</cp:coreProperties>
</file>