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CD159-E06F-4D53-BEED-C2CBD8301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2298582"/>
            <a:ext cx="7315200" cy="2255129"/>
          </a:xfrm>
        </p:spPr>
        <p:txBody>
          <a:bodyPr>
            <a:normAutofit fontScale="90000"/>
          </a:bodyPr>
          <a:lstStyle/>
          <a:p>
            <a:br>
              <a:rPr lang="ru-RU" sz="3600" dirty="0"/>
            </a:br>
            <a:r>
              <a:rPr lang="ru-RU" sz="3600" dirty="0"/>
              <a:t>Предмет: Технологии интеллектуального анализа данных безопасности мониторинга</a:t>
            </a:r>
            <a:br>
              <a:rPr lang="ru-RU" sz="3600" dirty="0"/>
            </a:br>
            <a:r>
              <a:rPr lang="ru-RU" sz="3600" dirty="0"/>
              <a:t>Тема: «Выявление мошенничества с помощью </a:t>
            </a:r>
            <a:r>
              <a:rPr lang="en-US" sz="3600" dirty="0"/>
              <a:t>c </a:t>
            </a:r>
            <a:r>
              <a:rPr lang="ru-RU" sz="3600" dirty="0"/>
              <a:t>помощью платформы </a:t>
            </a:r>
            <a:r>
              <a:rPr lang="en-US" sz="3600" dirty="0" err="1"/>
              <a:t>Knime</a:t>
            </a:r>
            <a:r>
              <a:rPr lang="ru-RU" sz="3600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62C9CA-49F3-4365-A421-4204179E8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08433"/>
          </a:xfrm>
        </p:spPr>
        <p:txBody>
          <a:bodyPr/>
          <a:lstStyle/>
          <a:p>
            <a:r>
              <a:rPr lang="ru-RU" dirty="0"/>
              <a:t>Выполнил: </a:t>
            </a:r>
            <a:r>
              <a:rPr lang="ru-RU" dirty="0" err="1"/>
              <a:t>Краскин</a:t>
            </a:r>
            <a:r>
              <a:rPr lang="ru-RU" dirty="0"/>
              <a:t> Г. А.</a:t>
            </a:r>
          </a:p>
          <a:p>
            <a:r>
              <a:rPr lang="ru-RU" dirty="0"/>
              <a:t>Проверила: Латыпова О. В.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C2F4194-A523-466D-AEB4-FB3C56644A01}"/>
              </a:ext>
            </a:extLst>
          </p:cNvPr>
          <p:cNvSpPr txBox="1">
            <a:spLocks/>
          </p:cNvSpPr>
          <p:nvPr/>
        </p:nvSpPr>
        <p:spPr>
          <a:xfrm>
            <a:off x="1761688" y="1350627"/>
            <a:ext cx="5743914" cy="545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/>
              <a:t>Практическая работа 2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A085D64-3CC5-4319-B477-B7B81D8C4C21}"/>
              </a:ext>
            </a:extLst>
          </p:cNvPr>
          <p:cNvSpPr txBox="1">
            <a:spLocks/>
          </p:cNvSpPr>
          <p:nvPr/>
        </p:nvSpPr>
        <p:spPr>
          <a:xfrm>
            <a:off x="1100015" y="5578679"/>
            <a:ext cx="7467600" cy="503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Москва 2021 г.</a:t>
            </a:r>
          </a:p>
        </p:txBody>
      </p:sp>
    </p:spTree>
    <p:extLst>
      <p:ext uri="{BB962C8B-B14F-4D97-AF65-F5344CB8AC3E}">
        <p14:creationId xmlns:p14="http://schemas.microsoft.com/office/powerpoint/2010/main" val="404594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97F9B-DEB8-4023-A7AD-D3316E2B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Цели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63986C-0EC3-4E0E-A777-DCA1F6017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Провести анализ исходной выборки данных для обнаружения мошенничества;</a:t>
            </a:r>
          </a:p>
          <a:p>
            <a:r>
              <a:rPr lang="ru-RU" dirty="0"/>
              <a:t>Протестировать работу модели классификации на основе алгоритма случайного леса;</a:t>
            </a:r>
          </a:p>
          <a:p>
            <a:r>
              <a:rPr lang="ru-RU" dirty="0"/>
              <a:t>Модифицировать параметры алгоритма и модели, сравнить результаты;</a:t>
            </a:r>
          </a:p>
          <a:p>
            <a:r>
              <a:rPr lang="ru-RU" dirty="0"/>
              <a:t>Реализовать модели обучения, основанные на других алгоритмах.</a:t>
            </a:r>
          </a:p>
        </p:txBody>
      </p:sp>
    </p:spTree>
    <p:extLst>
      <p:ext uri="{BB962C8B-B14F-4D97-AF65-F5344CB8AC3E}">
        <p14:creationId xmlns:p14="http://schemas.microsoft.com/office/powerpoint/2010/main" val="334785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0E7A3-2A26-4028-B5FE-4CE2F6637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Анализ выборки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02C769-A052-4F8F-952D-F327CEA64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8325" y="807084"/>
            <a:ext cx="7315200" cy="2917628"/>
          </a:xfrm>
        </p:spPr>
        <p:txBody>
          <a:bodyPr>
            <a:normAutofit/>
          </a:bodyPr>
          <a:lstStyle/>
          <a:p>
            <a:r>
              <a:rPr lang="ru-RU" dirty="0"/>
              <a:t>Выборка данных состоит из 284807 прецедентов;</a:t>
            </a:r>
          </a:p>
          <a:p>
            <a:r>
              <a:rPr lang="ru-RU" dirty="0"/>
              <a:t>Выборка очень несбалансированная – 492 положительных прецедентов(0.172% от всей выборки);</a:t>
            </a:r>
          </a:p>
          <a:p>
            <a:r>
              <a:rPr lang="ru-RU" dirty="0"/>
              <a:t>Признаки были трансформированы с помощью метода главных компонент, чтобы скрыть деликатную информацию.</a:t>
            </a:r>
            <a:endParaRPr lang="en-US" dirty="0"/>
          </a:p>
          <a:p>
            <a:r>
              <a:rPr lang="ru-RU" dirty="0"/>
              <a:t>Признаки имеют выбросы (рисунок 1).</a:t>
            </a:r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29C22DC-5C70-48E9-AD3A-CED759D57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325" y="3100985"/>
            <a:ext cx="4014434" cy="235431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0E4173B-7292-4BF9-9A7E-812926B33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539" y="3100985"/>
            <a:ext cx="3391824" cy="2300923"/>
          </a:xfrm>
          <a:prstGeom prst="rect">
            <a:avLst/>
          </a:prstGeom>
        </p:spPr>
      </p:pic>
      <p:sp>
        <p:nvSpPr>
          <p:cNvPr id="13" name="Объект 2">
            <a:extLst>
              <a:ext uri="{FF2B5EF4-FFF2-40B4-BE49-F238E27FC236}">
                <a16:creationId xmlns:a16="http://schemas.microsoft.com/office/drawing/2014/main" id="{F6E91ABF-F6C9-4C21-B88A-0BF586155D35}"/>
              </a:ext>
            </a:extLst>
          </p:cNvPr>
          <p:cNvSpPr txBox="1">
            <a:spLocks/>
          </p:cNvSpPr>
          <p:nvPr/>
        </p:nvSpPr>
        <p:spPr>
          <a:xfrm>
            <a:off x="4408687" y="5556541"/>
            <a:ext cx="6454475" cy="336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Рисунок 1 – примеры выбросов в 5 и 6 столбце выборки</a:t>
            </a:r>
          </a:p>
        </p:txBody>
      </p:sp>
    </p:spTree>
    <p:extLst>
      <p:ext uri="{BB962C8B-B14F-4D97-AF65-F5344CB8AC3E}">
        <p14:creationId xmlns:p14="http://schemas.microsoft.com/office/powerpoint/2010/main" val="269739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DA178-2555-4BD2-B031-7BDFDB766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Алгоритм случайного леса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38D6C8-5CAF-4DE7-8246-FD7BE3775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32370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Выборка была разделена на обучающую и тестовую в соотношении 70% на 30%;</a:t>
            </a:r>
          </a:p>
          <a:p>
            <a:r>
              <a:rPr lang="ru-RU" dirty="0"/>
              <a:t>Алгоритм случайного леса использован с 100 деревьями, глубиной в 10 уровней;</a:t>
            </a:r>
          </a:p>
          <a:p>
            <a:r>
              <a:rPr lang="ru-RU" dirty="0"/>
              <a:t>Для оценки точности использовался каппа-коэффициент;</a:t>
            </a:r>
          </a:p>
          <a:p>
            <a:r>
              <a:rPr lang="ru-RU" dirty="0"/>
              <a:t>Порог определения мошеннической транзакции был понижен до 0.3 для более точного определения в условиях несбалансированной выборки.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9ED872-222A-44B5-98B0-57C8D8608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701" y="3187817"/>
            <a:ext cx="5122333" cy="285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58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E84BA-158B-4936-8B47-3C137395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Эксперименты и сравнения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45470F-13F8-4F71-A997-89228BBC9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380369" cy="2155930"/>
          </a:xfrm>
        </p:spPr>
        <p:txBody>
          <a:bodyPr>
            <a:normAutofit/>
          </a:bodyPr>
          <a:lstStyle/>
          <a:p>
            <a:r>
              <a:rPr lang="ru-RU" sz="1600" dirty="0"/>
              <a:t>Выборка была разделена на обучающую и тестовую в соотношении </a:t>
            </a:r>
            <a:r>
              <a:rPr lang="en-US" sz="1600" dirty="0"/>
              <a:t>6</a:t>
            </a:r>
            <a:r>
              <a:rPr lang="ru-RU" sz="1600" dirty="0"/>
              <a:t>0% на </a:t>
            </a:r>
            <a:r>
              <a:rPr lang="en-US" sz="1600" dirty="0"/>
              <a:t>4</a:t>
            </a:r>
            <a:r>
              <a:rPr lang="ru-RU" sz="1600" dirty="0"/>
              <a:t>0% (рисунок</a:t>
            </a:r>
            <a:r>
              <a:rPr lang="en-US" sz="1600" dirty="0"/>
              <a:t> 2</a:t>
            </a:r>
            <a:r>
              <a:rPr lang="ru-RU" sz="1600" dirty="0"/>
              <a:t>);</a:t>
            </a:r>
          </a:p>
          <a:p>
            <a:r>
              <a:rPr lang="ru-RU" sz="1600" dirty="0"/>
              <a:t>При пороге 0.5 – общая точность повысилась (каппа-</a:t>
            </a:r>
            <a:r>
              <a:rPr lang="ru-RU" sz="1600" dirty="0" err="1"/>
              <a:t>коэфф</a:t>
            </a:r>
            <a:r>
              <a:rPr lang="ru-RU" sz="1600" dirty="0"/>
              <a:t>. – 0.831 против 0.824);</a:t>
            </a:r>
          </a:p>
          <a:p>
            <a:r>
              <a:rPr lang="ru-RU" sz="1600" dirty="0"/>
              <a:t>При пороге 0.3 – общая точность понизилась (каппа-</a:t>
            </a:r>
            <a:r>
              <a:rPr lang="ru-RU" sz="1600" dirty="0" err="1"/>
              <a:t>коэфф</a:t>
            </a:r>
            <a:r>
              <a:rPr lang="ru-RU" sz="1600" dirty="0"/>
              <a:t>.– 0.828 против 0.828);</a:t>
            </a:r>
            <a:endParaRPr lang="en-US" sz="1600" dirty="0"/>
          </a:p>
          <a:p>
            <a:r>
              <a:rPr lang="ru-RU" sz="1600" dirty="0"/>
              <a:t>При понижении/повышении порога</a:t>
            </a:r>
            <a:r>
              <a:rPr lang="en-US" sz="1600" dirty="0"/>
              <a:t> </a:t>
            </a:r>
            <a:r>
              <a:rPr lang="ru-RU" sz="1600" dirty="0"/>
              <a:t>точность уменьшалась.</a:t>
            </a:r>
          </a:p>
          <a:p>
            <a:endParaRPr lang="ru-RU" sz="16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B1356D6-FAB0-4D94-A3B2-4EEC83A26D73}"/>
              </a:ext>
            </a:extLst>
          </p:cNvPr>
          <p:cNvSpPr txBox="1">
            <a:spLocks/>
          </p:cNvSpPr>
          <p:nvPr/>
        </p:nvSpPr>
        <p:spPr>
          <a:xfrm>
            <a:off x="3869267" y="3020038"/>
            <a:ext cx="7380369" cy="1308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Выборка была разделена на обучающую и тестовую в соотношении 80% на 20% (рисунок</a:t>
            </a:r>
            <a:r>
              <a:rPr lang="en-US" sz="1600" dirty="0"/>
              <a:t> </a:t>
            </a:r>
            <a:r>
              <a:rPr lang="ru-RU" sz="1600" dirty="0"/>
              <a:t>3);</a:t>
            </a:r>
          </a:p>
          <a:p>
            <a:r>
              <a:rPr lang="ru-RU" sz="1600" dirty="0"/>
              <a:t>Общая точность классификации незначительно повысилась вне зависимости от порога.</a:t>
            </a:r>
          </a:p>
          <a:p>
            <a:endParaRPr lang="ru-RU" sz="16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08C61BD-1FBB-436E-9673-A0627F20F358}"/>
              </a:ext>
            </a:extLst>
          </p:cNvPr>
          <p:cNvSpPr txBox="1">
            <a:spLocks/>
          </p:cNvSpPr>
          <p:nvPr/>
        </p:nvSpPr>
        <p:spPr>
          <a:xfrm>
            <a:off x="3869266" y="4521627"/>
            <a:ext cx="7380369" cy="1308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При изменении порогов и соотношения выборок – общий прирост точности классификации оказался незначительным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8060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335861-F71D-46A3-ABF4-62C5674F9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Эксперименты и сравнения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E34FBB-2966-4430-B0D1-248A777E5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877" y="222395"/>
            <a:ext cx="6365365" cy="288992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521C72A-7142-484F-9FEF-DAE700B45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929" y="3429000"/>
            <a:ext cx="5377343" cy="2889921"/>
          </a:xfrm>
          <a:prstGeom prst="rect">
            <a:avLst/>
          </a:prstGeom>
        </p:spPr>
      </p:pic>
      <p:sp>
        <p:nvSpPr>
          <p:cNvPr id="12" name="Объект 2">
            <a:extLst>
              <a:ext uri="{FF2B5EF4-FFF2-40B4-BE49-F238E27FC236}">
                <a16:creationId xmlns:a16="http://schemas.microsoft.com/office/drawing/2014/main" id="{6ACE8335-CEDA-412F-BB6D-DD57BE6E01C6}"/>
              </a:ext>
            </a:extLst>
          </p:cNvPr>
          <p:cNvSpPr txBox="1">
            <a:spLocks/>
          </p:cNvSpPr>
          <p:nvPr/>
        </p:nvSpPr>
        <p:spPr>
          <a:xfrm>
            <a:off x="5860878" y="6298647"/>
            <a:ext cx="6454475" cy="336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Рисунок 3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1BC9EBF8-1847-4CBA-858F-541E968EB1D1}"/>
              </a:ext>
            </a:extLst>
          </p:cNvPr>
          <p:cNvSpPr txBox="1">
            <a:spLocks/>
          </p:cNvSpPr>
          <p:nvPr/>
        </p:nvSpPr>
        <p:spPr>
          <a:xfrm>
            <a:off x="3200401" y="3087470"/>
            <a:ext cx="6454475" cy="336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Рисунок 2</a:t>
            </a:r>
          </a:p>
        </p:txBody>
      </p:sp>
    </p:spTree>
    <p:extLst>
      <p:ext uri="{BB962C8B-B14F-4D97-AF65-F5344CB8AC3E}">
        <p14:creationId xmlns:p14="http://schemas.microsoft.com/office/powerpoint/2010/main" val="408776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EF738C-79DB-43C9-8E83-846FECF3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Наивный байесовский алгоритм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64305C-835B-4E9C-A23D-73305A5FA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9965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Экспериментальным путем были подобраны параметры, при которых был получен наилучший результат (рисунок 4);</a:t>
            </a:r>
          </a:p>
          <a:p>
            <a:r>
              <a:rPr lang="ru-RU" dirty="0"/>
              <a:t>Выборка была разделена на обучающую и тестовую в соотношении 70% на 30%;</a:t>
            </a:r>
          </a:p>
          <a:p>
            <a:r>
              <a:rPr lang="ru-RU" dirty="0"/>
              <a:t>Точность классификации заметно ниже, чем у модели с алгоритмом случайного леса (рисунок 5).</a:t>
            </a:r>
          </a:p>
          <a:p>
            <a:r>
              <a:rPr lang="ru-RU" dirty="0"/>
              <a:t>Распознает примерно 50% от всех мошеннических транзакций.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604164-221D-4533-B3C5-F474B6F9D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969" y="3997355"/>
            <a:ext cx="2619375" cy="12001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F6281DE-DBD8-45FB-8FA4-CCF897F7B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082" y="2961909"/>
            <a:ext cx="4694339" cy="2235596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D2164793-A345-4D44-82A6-335AA3E18A7A}"/>
              </a:ext>
            </a:extLst>
          </p:cNvPr>
          <p:cNvSpPr txBox="1">
            <a:spLocks/>
          </p:cNvSpPr>
          <p:nvPr/>
        </p:nvSpPr>
        <p:spPr>
          <a:xfrm>
            <a:off x="4453854" y="5197505"/>
            <a:ext cx="1673603" cy="336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Рисунок 4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1EF3A09-76FB-4814-BE06-1D49CE23D227}"/>
              </a:ext>
            </a:extLst>
          </p:cNvPr>
          <p:cNvSpPr txBox="1">
            <a:spLocks/>
          </p:cNvSpPr>
          <p:nvPr/>
        </p:nvSpPr>
        <p:spPr>
          <a:xfrm>
            <a:off x="8305449" y="5365984"/>
            <a:ext cx="1673603" cy="336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Рисунок 5</a:t>
            </a:r>
          </a:p>
        </p:txBody>
      </p:sp>
    </p:spTree>
    <p:extLst>
      <p:ext uri="{BB962C8B-B14F-4D97-AF65-F5344CB8AC3E}">
        <p14:creationId xmlns:p14="http://schemas.microsoft.com/office/powerpoint/2010/main" val="836015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EF738C-79DB-43C9-8E83-846FECF3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Алгоритм</a:t>
            </a:r>
            <a:br>
              <a:rPr lang="ru-RU" sz="3200" dirty="0"/>
            </a:br>
            <a:r>
              <a:rPr lang="ru-RU" sz="3200" dirty="0"/>
              <a:t>логической </a:t>
            </a:r>
            <a:br>
              <a:rPr lang="ru-RU" sz="3200" dirty="0"/>
            </a:br>
            <a:r>
              <a:rPr lang="ru-RU" sz="3200" dirty="0"/>
              <a:t>регрессии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64305C-835B-4E9C-A23D-73305A5FA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231430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Экспериментальным путем были подобраны параметры, при которых был получен наилучший результат (рисунок 6);</a:t>
            </a:r>
          </a:p>
          <a:p>
            <a:r>
              <a:rPr lang="ru-RU" dirty="0"/>
              <a:t>Выборка была разделена на обучающую и тестовую в соотношении 70% на 30%;</a:t>
            </a:r>
          </a:p>
          <a:p>
            <a:r>
              <a:rPr lang="ru-RU" dirty="0"/>
              <a:t>Данные были нормализированы по</a:t>
            </a:r>
            <a:r>
              <a:rPr lang="en-US" dirty="0"/>
              <a:t> Z-</a:t>
            </a:r>
            <a:r>
              <a:rPr lang="ru-RU" dirty="0"/>
              <a:t>оценки значений (расстояния их отклонения от среднего значения);</a:t>
            </a:r>
          </a:p>
          <a:p>
            <a:r>
              <a:rPr lang="ru-RU" dirty="0"/>
              <a:t>Порог определения мошеннических транзакций был снижен до 0.1.</a:t>
            </a:r>
          </a:p>
          <a:p>
            <a:r>
              <a:rPr lang="ru-RU" dirty="0"/>
              <a:t>Точность выше, у модели, построенной на наивном байесовском алгоритме, но ниже чем модели с алгоритмом случайного леса (рисунок 7).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D2164793-A345-4D44-82A6-335AA3E18A7A}"/>
              </a:ext>
            </a:extLst>
          </p:cNvPr>
          <p:cNvSpPr txBox="1">
            <a:spLocks/>
          </p:cNvSpPr>
          <p:nvPr/>
        </p:nvSpPr>
        <p:spPr>
          <a:xfrm>
            <a:off x="4694060" y="6141093"/>
            <a:ext cx="1673603" cy="336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Рисунок 6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1EF3A09-76FB-4814-BE06-1D49CE23D227}"/>
              </a:ext>
            </a:extLst>
          </p:cNvPr>
          <p:cNvSpPr txBox="1">
            <a:spLocks/>
          </p:cNvSpPr>
          <p:nvPr/>
        </p:nvSpPr>
        <p:spPr>
          <a:xfrm>
            <a:off x="8590674" y="6141093"/>
            <a:ext cx="1673603" cy="336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Рисунок 5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9DF3AE-5E47-4626-AB97-8C05EDFCD0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450"/>
          <a:stretch/>
        </p:blipFill>
        <p:spPr>
          <a:xfrm>
            <a:off x="3460772" y="4244788"/>
            <a:ext cx="3555255" cy="178685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FDEF96E-7143-4ECB-A6FB-26CF1B634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768" y="3581795"/>
            <a:ext cx="4733416" cy="241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5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F6FC6-0E3A-48C0-B875-8D64CBB6C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37897D-5598-41B5-A10E-1F2C45B61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Небольшие изменения в выборках, пороговых значениях на начальной модели практически не повлияли на точность классификации;</a:t>
            </a:r>
          </a:p>
          <a:p>
            <a:r>
              <a:rPr lang="ru-RU" dirty="0"/>
              <a:t>Наилучшая модель классификации – модель основанная на алгоритме случайного леса;</a:t>
            </a:r>
          </a:p>
          <a:p>
            <a:r>
              <a:rPr lang="ru-RU" dirty="0"/>
              <a:t> Результаты классификации моделей можно улучшить подобрав другие параметры, убрав или понизив частоту выбросов, выбрав наиболее важные признаки.</a:t>
            </a:r>
          </a:p>
        </p:txBody>
      </p:sp>
    </p:spTree>
    <p:extLst>
      <p:ext uri="{BB962C8B-B14F-4D97-AF65-F5344CB8AC3E}">
        <p14:creationId xmlns:p14="http://schemas.microsoft.com/office/powerpoint/2010/main" val="2692845125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1478</TotalTime>
  <Words>499</Words>
  <Application>Microsoft Office PowerPoint</Application>
  <PresentationFormat>Широкоэкранный</PresentationFormat>
  <Paragraphs>52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Corbel</vt:lpstr>
      <vt:lpstr>Wingdings 2</vt:lpstr>
      <vt:lpstr>Рамка</vt:lpstr>
      <vt:lpstr> Предмет: Технологии интеллектуального анализа данных безопасности мониторинга Тема: «Выявление мошенничества с помощью c помощью платформы Knime»</vt:lpstr>
      <vt:lpstr>Цели и задачи работы</vt:lpstr>
      <vt:lpstr>Анализ выборки</vt:lpstr>
      <vt:lpstr>Алгоритм случайного леса</vt:lpstr>
      <vt:lpstr>Эксперименты и сравнения</vt:lpstr>
      <vt:lpstr>Эксперименты и сравнения</vt:lpstr>
      <vt:lpstr>Наивный байесовский алгоритм</vt:lpstr>
      <vt:lpstr>Алгоритм логической  регрессии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Предмет: Технологии интеллектуального анализа данных безопасности мониторинга Тема: «Выявление мошенничества с помощью c помощью платформы Knime»</dc:title>
  <dc:creator>Степан Воронцов</dc:creator>
  <cp:lastModifiedBy>Grigoriy Kraskin</cp:lastModifiedBy>
  <cp:revision>24</cp:revision>
  <dcterms:created xsi:type="dcterms:W3CDTF">2021-10-13T13:37:02Z</dcterms:created>
  <dcterms:modified xsi:type="dcterms:W3CDTF">2021-12-21T20:06:34Z</dcterms:modified>
</cp:coreProperties>
</file>