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3"/>
  </p:notesMasterIdLst>
  <p:handoutMasterIdLst>
    <p:handoutMasterId r:id="rId34"/>
  </p:handoutMasterIdLst>
  <p:sldIdLst>
    <p:sldId id="434" r:id="rId6"/>
    <p:sldId id="344" r:id="rId7"/>
    <p:sldId id="467" r:id="rId8"/>
    <p:sldId id="466" r:id="rId9"/>
    <p:sldId id="437" r:id="rId10"/>
    <p:sldId id="449" r:id="rId11"/>
    <p:sldId id="364" r:id="rId12"/>
    <p:sldId id="450" r:id="rId13"/>
    <p:sldId id="463" r:id="rId14"/>
    <p:sldId id="454" r:id="rId15"/>
    <p:sldId id="455" r:id="rId16"/>
    <p:sldId id="456" r:id="rId17"/>
    <p:sldId id="441" r:id="rId18"/>
    <p:sldId id="465" r:id="rId19"/>
    <p:sldId id="457" r:id="rId20"/>
    <p:sldId id="458" r:id="rId21"/>
    <p:sldId id="439" r:id="rId22"/>
    <p:sldId id="440" r:id="rId23"/>
    <p:sldId id="462" r:id="rId24"/>
    <p:sldId id="447" r:id="rId25"/>
    <p:sldId id="460" r:id="rId26"/>
    <p:sldId id="464" r:id="rId27"/>
    <p:sldId id="459" r:id="rId28"/>
    <p:sldId id="446" r:id="rId29"/>
    <p:sldId id="413" r:id="rId30"/>
    <p:sldId id="265" r:id="rId31"/>
    <p:sldId id="435" r:id="rId3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195A"/>
    <a:srgbClr val="FF0000"/>
    <a:srgbClr val="0F46A7"/>
    <a:srgbClr val="970A82"/>
    <a:srgbClr val="FF3399"/>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6240" autoAdjust="0"/>
  </p:normalViewPr>
  <p:slideViewPr>
    <p:cSldViewPr snapToGrid="0" showGuides="1">
      <p:cViewPr varScale="1">
        <p:scale>
          <a:sx n="61" d="100"/>
          <a:sy n="61" d="100"/>
        </p:scale>
        <p:origin x="150" y="6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a:prstGeom prst="rect">
            <a:avLst/>
          </a:prstGeo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a:prstGeom prst="rect">
            <a:avLst/>
          </a:prstGeo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prstGeom prst="rect">
            <a:avLst/>
          </a:prstGeo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a:prstGeom prst="rect">
            <a:avLst/>
          </a:prstGeo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a:prstGeom prst="rect">
            <a:avLst/>
          </a:prstGeo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a:prstGeom prst="rect">
            <a:avLst/>
          </a:prstGeo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a:prstGeom prst="rect">
            <a:avLst/>
          </a:prstGeo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prstGeom prst="rect">
            <a:avLst/>
          </a:prstGeo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a:prstGeom prst="rect">
            <a:avLst/>
          </a:prstGeo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prstGeom prst="rect">
            <a:avLst/>
          </a:prstGeo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a:prstGeom prst="rect">
            <a:avLst/>
          </a:prstGeo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prstGeom prst="rect">
            <a:avLst/>
          </a:prstGeo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a:prstGeom prst="rect">
            <a:avLst/>
          </a:prstGeo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prstGeom prst="rect">
            <a:avLst/>
          </a:prstGeo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a:prstGeom prst="rect">
            <a:avLst/>
          </a:prstGeo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prstGeom prst="rect">
            <a:avLst/>
          </a:prstGeo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a:prstGeom prst="rect">
            <a:avLst/>
          </a:prstGeo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prstGeom prst="rect">
            <a:avLst/>
          </a:prstGeo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a:prstGeom prst="rect">
            <a:avLst/>
          </a:prstGeo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prstGeom prst="rect">
            <a:avLst/>
          </a:prstGeo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a:prstGeom prst="rect">
            <a:avLst/>
          </a:prstGeo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prstGeom prst="rect">
            <a:avLst/>
          </a:prstGeo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a:prstGeom prst="rect">
            <a:avLst/>
          </a:prstGeo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prstGeom prst="rect">
            <a:avLst/>
          </a:prstGeo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a:prstGeom prst="rect">
            <a:avLst/>
          </a:prstGeo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prstGeom prst="rect">
            <a:avLst/>
          </a:prstGeo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a:prstGeom prst="rect">
            <a:avLst/>
          </a:prstGeo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prstGeom prst="rect">
            <a:avLst/>
          </a:prstGeo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a:prstGeom prst="rect">
            <a:avLst/>
          </a:prstGeo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prstGeom prst="rect">
            <a:avLst/>
          </a:prstGeo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prstGeom prst="rect">
            <a:avLst/>
          </a:prstGeo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a:prstGeom prst="rect">
            <a:avLst/>
          </a:prstGeo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prstGeom prst="rect">
            <a:avLst/>
          </a:prstGeo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a:xfrm>
            <a:off x="504001" y="504000"/>
            <a:ext cx="11186476"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a:prstGeom prst="rect">
            <a:avLst/>
          </a:prstGeo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a:prstGeom prst="rect">
            <a:avLst/>
          </a:prstGeo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a:prstGeom prst="rect">
            <a:avLst/>
          </a:prstGeo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a:prstGeom prst="rect">
            <a:avLst/>
          </a:prstGeo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a:prstGeom prst="rect">
            <a:avLst/>
          </a:prstGeo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a:prstGeom prst="rect">
            <a:avLst/>
          </a:prstGeo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a:prstGeom prst="rect">
            <a:avLst/>
          </a:prstGeo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a:prstGeom prst="rect">
            <a:avLst/>
          </a:prstGeo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a:xfrm>
            <a:off x="504001" y="504000"/>
            <a:ext cx="11186476" cy="369332"/>
          </a:xfrm>
          <a:prstGeom prst="rect">
            <a:avLst/>
          </a:prstGeom>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a:prstGeom prst="rect">
            <a:avLst/>
          </a:prstGeo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prstGeom prst="rect">
            <a:avLst/>
          </a:prstGeo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a:prstGeom prst="rect">
            <a:avLst/>
          </a:prstGeo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a:xfrm>
            <a:off x="504001" y="504000"/>
            <a:ext cx="11186476"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a:prstGeom prst="rect">
            <a:avLst/>
          </a:prstGeo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a:prstGeom prst="rect">
            <a:avLst/>
          </a:prstGeo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a:prstGeom prst="rect">
            <a:avLst/>
          </a:prstGeo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a:prstGeom prst="rect">
            <a:avLst/>
          </a:prstGeo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AP-samples/cloud-cap-samples" TargetMode="External"/><Relationship Id="rId2" Type="http://schemas.openxmlformats.org/officeDocument/2006/relationships/hyperlink" Target="https://cap.cloud.sap/docs/node.js/api#cds-q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bwMode="gray"/>
        <p:txBody>
          <a:bodyPr/>
          <a:lstStyle/>
          <a:p>
            <a:r>
              <a:rPr lang="en-US" dirty="0"/>
              <a:t>Vitaly Kozyura, SAP</a:t>
            </a:r>
          </a:p>
          <a:p>
            <a:pPr lvl="0"/>
            <a:r>
              <a:rPr lang="en-US" dirty="0"/>
              <a:t>May 15, 2020</a:t>
            </a:r>
          </a:p>
        </p:txBody>
      </p:sp>
      <p:sp>
        <p:nvSpPr>
          <p:cNvPr id="4" name="Title"/>
          <p:cNvSpPr>
            <a:spLocks noGrp="1"/>
          </p:cNvSpPr>
          <p:nvPr>
            <p:ph type="title"/>
          </p:nvPr>
        </p:nvSpPr>
        <p:spPr bwMode="gray">
          <a:xfrm>
            <a:off x="289431" y="2698812"/>
            <a:ext cx="6372000" cy="1460375"/>
          </a:xfrm>
        </p:spPr>
        <p:txBody>
          <a:bodyPr/>
          <a:lstStyle/>
          <a:p>
            <a:r>
              <a:rPr lang="en-US" dirty="0"/>
              <a:t>One query language to rule them all (Node.js)</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SELECT</a:t>
            </a:r>
            <a:br>
              <a:rPr lang="en-US" dirty="0"/>
            </a:br>
            <a:r>
              <a:rPr lang="en-US" dirty="0"/>
              <a:t>.columns</a:t>
            </a:r>
          </a:p>
        </p:txBody>
      </p:sp>
      <p:sp>
        <p:nvSpPr>
          <p:cNvPr id="8" name="TextBox 7">
            <a:extLst>
              <a:ext uri="{FF2B5EF4-FFF2-40B4-BE49-F238E27FC236}">
                <a16:creationId xmlns:a16="http://schemas.microsoft.com/office/drawing/2014/main" id="{65B5CED1-776F-4DA3-9119-DE365A531C96}"/>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9" name="Rectangle 8">
            <a:extLst>
              <a:ext uri="{FF2B5EF4-FFF2-40B4-BE49-F238E27FC236}">
                <a16:creationId xmlns:a16="http://schemas.microsoft.com/office/drawing/2014/main" id="{1D85CAFD-0EB4-4484-A021-C5686808FC2B}"/>
              </a:ext>
            </a:extLst>
          </p:cNvPr>
          <p:cNvSpPr/>
          <p:nvPr/>
        </p:nvSpPr>
        <p:spPr>
          <a:xfrm>
            <a:off x="504001" y="3792911"/>
            <a:ext cx="6044437" cy="1323439"/>
          </a:xfrm>
          <a:prstGeom prst="rect">
            <a:avLst/>
          </a:prstGeom>
        </p:spPr>
        <p:txBody>
          <a:bodyPr wrap="square">
            <a:spAutoFit/>
          </a:bodyPr>
          <a:lstStyle/>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columns</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'ID', '</a:t>
            </a:r>
            <a:r>
              <a:rPr lang="de-DE" altLang="de-DE" sz="2000" b="1" dirty="0" err="1">
                <a:solidFill>
                  <a:srgbClr val="008000"/>
                </a:solidFill>
                <a:latin typeface="Courier New" panose="02070309020205020404" pitchFamily="49" charset="0"/>
                <a:cs typeface="Courier New" panose="02070309020205020404" pitchFamily="49" charset="0"/>
              </a:rPr>
              <a:t>name</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endParaRPr lang="de-DE" sz="2000" dirty="0"/>
          </a:p>
        </p:txBody>
      </p:sp>
      <p:sp>
        <p:nvSpPr>
          <p:cNvPr id="10" name="Rectangle 9">
            <a:extLst>
              <a:ext uri="{FF2B5EF4-FFF2-40B4-BE49-F238E27FC236}">
                <a16:creationId xmlns:a16="http://schemas.microsoft.com/office/drawing/2014/main" id="{CBF63083-02EA-4F4C-842A-4F07DC9559F2}"/>
              </a:ext>
            </a:extLst>
          </p:cNvPr>
          <p:cNvSpPr/>
          <p:nvPr/>
        </p:nvSpPr>
        <p:spPr>
          <a:xfrm>
            <a:off x="504001" y="1736494"/>
            <a:ext cx="5939351" cy="1938992"/>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 </a:t>
            </a:r>
            <a:r>
              <a:rPr lang="de-DE" altLang="de-DE" sz="2000" b="1" dirty="0">
                <a:solidFill>
                  <a:srgbClr val="458383"/>
                </a:solidFill>
                <a:latin typeface="Courier New" panose="02070309020205020404" pitchFamily="49" charset="0"/>
                <a:cs typeface="Courier New" panose="02070309020205020404" pitchFamily="49" charset="0"/>
              </a:rPr>
              <a:t>ID, </a:t>
            </a:r>
            <a:r>
              <a:rPr lang="de-DE" altLang="de-DE" sz="2000" b="1" dirty="0" err="1">
                <a:solidFill>
                  <a:srgbClr val="458383"/>
                </a:solidFill>
                <a:latin typeface="Courier New" panose="02070309020205020404" pitchFamily="49" charset="0"/>
                <a:cs typeface="Courier New" panose="02070309020205020404" pitchFamily="49" charset="0"/>
              </a:rPr>
              <a:t>name</a:t>
            </a:r>
            <a:r>
              <a:rPr lang="de-DE" altLang="de-DE" sz="2000" b="1" dirty="0">
                <a:solidFill>
                  <a:srgbClr val="458383"/>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a:t>
            </a:r>
            <a:endParaRPr lang="de-DE" altLang="de-DE" sz="2000" dirty="0">
              <a:solidFill>
                <a:srgbClr val="0000FF"/>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columns</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 =&gt; { a.ID, a.name }</a:t>
            </a:r>
            <a:r>
              <a:rPr lang="de-DE" altLang="de-DE" sz="2000" dirty="0">
                <a:solidFill>
                  <a:srgbClr val="000000"/>
                </a:solidFill>
                <a:latin typeface="Courier New" panose="02070309020205020404" pitchFamily="49" charset="0"/>
                <a:cs typeface="Courier New" panose="02070309020205020404" pitchFamily="49" charset="0"/>
              </a:rPr>
              <a:t>)</a:t>
            </a:r>
            <a:endParaRPr lang="de-DE" sz="2400" dirty="0"/>
          </a:p>
        </p:txBody>
      </p:sp>
      <p:sp>
        <p:nvSpPr>
          <p:cNvPr id="11" name="Rectangle 10">
            <a:extLst>
              <a:ext uri="{FF2B5EF4-FFF2-40B4-BE49-F238E27FC236}">
                <a16:creationId xmlns:a16="http://schemas.microsoft.com/office/drawing/2014/main" id="{7871844E-CD1E-4A10-A7D5-FFFF10349302}"/>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Tree>
    <p:extLst>
      <p:ext uri="{BB962C8B-B14F-4D97-AF65-F5344CB8AC3E}">
        <p14:creationId xmlns:p14="http://schemas.microsoft.com/office/powerpoint/2010/main" val="264329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SELECT</a:t>
            </a:r>
            <a:br>
              <a:rPr lang="en-US" dirty="0"/>
            </a:br>
            <a:r>
              <a:rPr lang="en-US" dirty="0"/>
              <a:t>.one / .distinct</a:t>
            </a:r>
          </a:p>
        </p:txBody>
      </p:sp>
      <p:sp>
        <p:nvSpPr>
          <p:cNvPr id="8" name="TextBox 7">
            <a:extLst>
              <a:ext uri="{FF2B5EF4-FFF2-40B4-BE49-F238E27FC236}">
                <a16:creationId xmlns:a16="http://schemas.microsoft.com/office/drawing/2014/main" id="{65B5CED1-776F-4DA3-9119-DE365A531C96}"/>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9" name="Rectangle 8">
            <a:extLst>
              <a:ext uri="{FF2B5EF4-FFF2-40B4-BE49-F238E27FC236}">
                <a16:creationId xmlns:a16="http://schemas.microsoft.com/office/drawing/2014/main" id="{1D85CAFD-0EB4-4484-A021-C5686808FC2B}"/>
              </a:ext>
            </a:extLst>
          </p:cNvPr>
          <p:cNvSpPr/>
          <p:nvPr/>
        </p:nvSpPr>
        <p:spPr>
          <a:xfrm>
            <a:off x="504001" y="4205287"/>
            <a:ext cx="6044437" cy="1631216"/>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458383"/>
                </a:solidFill>
                <a:latin typeface="Courier New" panose="02070309020205020404" pitchFamily="49" charset="0"/>
                <a:cs typeface="Courier New" panose="02070309020205020404" pitchFamily="49" charset="0"/>
              </a:rPr>
              <a:t>distinct</a:t>
            </a:r>
            <a:r>
              <a:rPr lang="de-DE" altLang="de-DE" sz="2000" b="1" dirty="0">
                <a:solidFill>
                  <a:srgbClr val="458383"/>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endParaRPr lang="de-DE" altLang="de-DE" sz="2000" dirty="0">
              <a:solidFill>
                <a:srgbClr val="0000FF"/>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distinct</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endParaRPr lang="de-DE" sz="2000" dirty="0"/>
          </a:p>
        </p:txBody>
      </p:sp>
      <p:sp>
        <p:nvSpPr>
          <p:cNvPr id="10" name="Rectangle 9">
            <a:extLst>
              <a:ext uri="{FF2B5EF4-FFF2-40B4-BE49-F238E27FC236}">
                <a16:creationId xmlns:a16="http://schemas.microsoft.com/office/drawing/2014/main" id="{CBF63083-02EA-4F4C-842A-4F07DC9559F2}"/>
              </a:ext>
            </a:extLst>
          </p:cNvPr>
          <p:cNvSpPr/>
          <p:nvPr/>
        </p:nvSpPr>
        <p:spPr>
          <a:xfrm>
            <a:off x="504001" y="1736494"/>
            <a:ext cx="5939351" cy="1631216"/>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458383"/>
                </a:solidFill>
                <a:latin typeface="Courier New" panose="02070309020205020404" pitchFamily="49" charset="0"/>
                <a:cs typeface="Courier New" panose="02070309020205020404" pitchFamily="49" charset="0"/>
              </a:rPr>
              <a:t>one</a:t>
            </a:r>
            <a:r>
              <a:rPr lang="de-DE" altLang="de-DE" sz="2000" b="1" dirty="0">
                <a:solidFill>
                  <a:srgbClr val="458383"/>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endParaRPr lang="de-DE" altLang="de-DE" sz="2000" dirty="0">
              <a:solidFill>
                <a:srgbClr val="0000FF"/>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660E7A"/>
                </a:solidFill>
                <a:latin typeface="Courier New" panose="02070309020205020404" pitchFamily="49" charset="0"/>
                <a:cs typeface="Courier New" panose="02070309020205020404" pitchFamily="49" charset="0"/>
              </a:rPr>
              <a:t>one</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p:txBody>
      </p:sp>
      <p:sp>
        <p:nvSpPr>
          <p:cNvPr id="11" name="Rectangle 10">
            <a:extLst>
              <a:ext uri="{FF2B5EF4-FFF2-40B4-BE49-F238E27FC236}">
                <a16:creationId xmlns:a16="http://schemas.microsoft.com/office/drawing/2014/main" id="{F46A74ED-6CF9-4875-8AE1-FB533E3395D4}"/>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Tree>
    <p:extLst>
      <p:ext uri="{BB962C8B-B14F-4D97-AF65-F5344CB8AC3E}">
        <p14:creationId xmlns:p14="http://schemas.microsoft.com/office/powerpoint/2010/main" val="232983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SELECT</a:t>
            </a:r>
            <a:br>
              <a:rPr lang="en-US" dirty="0"/>
            </a:br>
            <a:r>
              <a:rPr lang="en-US" dirty="0"/>
              <a:t>.</a:t>
            </a:r>
            <a:r>
              <a:rPr lang="en-US" dirty="0" err="1"/>
              <a:t>byKey</a:t>
            </a:r>
            <a:endParaRPr lang="en-US" dirty="0"/>
          </a:p>
        </p:txBody>
      </p:sp>
      <p:sp>
        <p:nvSpPr>
          <p:cNvPr id="8" name="TextBox 7">
            <a:extLst>
              <a:ext uri="{FF2B5EF4-FFF2-40B4-BE49-F238E27FC236}">
                <a16:creationId xmlns:a16="http://schemas.microsoft.com/office/drawing/2014/main" id="{65B5CED1-776F-4DA3-9119-DE365A531C96}"/>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10" name="Rectangle 9">
            <a:extLst>
              <a:ext uri="{FF2B5EF4-FFF2-40B4-BE49-F238E27FC236}">
                <a16:creationId xmlns:a16="http://schemas.microsoft.com/office/drawing/2014/main" id="{CBF63083-02EA-4F4C-842A-4F07DC9559F2}"/>
              </a:ext>
            </a:extLst>
          </p:cNvPr>
          <p:cNvSpPr/>
          <p:nvPr/>
        </p:nvSpPr>
        <p:spPr>
          <a:xfrm>
            <a:off x="504001" y="1736494"/>
            <a:ext cx="5939351" cy="1938992"/>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where</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ID =</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byKey</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de-DE" altLang="de-DE" sz="2000" dirty="0">
              <a:solidFill>
                <a:srgbClr val="000000"/>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A4346A6A-A000-492F-A8F9-2B7E78D3BF40}"/>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
        <p:nvSpPr>
          <p:cNvPr id="6" name="Rectangle 5">
            <a:extLst>
              <a:ext uri="{FF2B5EF4-FFF2-40B4-BE49-F238E27FC236}">
                <a16:creationId xmlns:a16="http://schemas.microsoft.com/office/drawing/2014/main" id="{8879DD8C-6D7D-409D-9DB9-31FA25E58A80}"/>
              </a:ext>
            </a:extLst>
          </p:cNvPr>
          <p:cNvSpPr/>
          <p:nvPr/>
        </p:nvSpPr>
        <p:spPr>
          <a:xfrm>
            <a:off x="480949" y="3429000"/>
            <a:ext cx="5939351" cy="1323439"/>
          </a:xfrm>
          <a:prstGeom prst="rect">
            <a:avLst/>
          </a:prstGeom>
        </p:spPr>
        <p:txBody>
          <a:bodyPr wrap="square">
            <a:spAutoFit/>
          </a:bodyPr>
          <a:lstStyle/>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byKey</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ID: </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de-DE" altLang="de-DE" sz="20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887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.where</a:t>
            </a:r>
            <a:br>
              <a:rPr lang="en-US" dirty="0"/>
            </a:br>
            <a:r>
              <a:rPr lang="en-US" dirty="0"/>
              <a:t>Object Predicate and Fluent Notation </a:t>
            </a:r>
          </a:p>
        </p:txBody>
      </p:sp>
      <p:sp>
        <p:nvSpPr>
          <p:cNvPr id="2" name="Rectangle 1">
            <a:extLst>
              <a:ext uri="{FF2B5EF4-FFF2-40B4-BE49-F238E27FC236}">
                <a16:creationId xmlns:a16="http://schemas.microsoft.com/office/drawing/2014/main" id="{D8C74D6F-E7A4-42CD-BAAD-96B3420914B2}"/>
              </a:ext>
            </a:extLst>
          </p:cNvPr>
          <p:cNvSpPr/>
          <p:nvPr/>
        </p:nvSpPr>
        <p:spPr>
          <a:xfrm>
            <a:off x="413514" y="1450710"/>
            <a:ext cx="10592624" cy="4524315"/>
          </a:xfrm>
          <a:prstGeom prst="rect">
            <a:avLst/>
          </a:prstGeom>
        </p:spPr>
        <p:txBody>
          <a:bodyPr wrap="square">
            <a:spAutoFit/>
          </a:bodyPr>
          <a:lstStyle/>
          <a:p>
            <a:pPr lvl="0" defTabSz="914400" eaLnBrk="0" fontAlgn="base" hangingPunct="0">
              <a:spcBef>
                <a:spcPct val="0"/>
              </a:spcBef>
              <a:spcAft>
                <a:spcPct val="0"/>
              </a:spcAft>
            </a:pPr>
            <a:r>
              <a:rPr lang="de-DE" altLang="de-DE" sz="18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1800" b="1" dirty="0">
                <a:solidFill>
                  <a:srgbClr val="458383"/>
                </a:solidFill>
                <a:latin typeface="Courier New" panose="02070309020205020404" pitchFamily="49" charset="0"/>
                <a:cs typeface="Courier New" panose="02070309020205020404" pitchFamily="49" charset="0"/>
              </a:rPr>
              <a:t>SELECT </a:t>
            </a:r>
            <a:r>
              <a:rPr lang="de-DE" altLang="de-DE" sz="1800" b="1" dirty="0" err="1">
                <a:solidFill>
                  <a:srgbClr val="660E7A"/>
                </a:solidFill>
                <a:latin typeface="Courier New" panose="02070309020205020404" pitchFamily="49" charset="0"/>
                <a:cs typeface="Courier New" panose="02070309020205020404" pitchFamily="49" charset="0"/>
              </a:rPr>
              <a:t>from</a:t>
            </a:r>
            <a:r>
              <a:rPr lang="de-DE" altLang="de-DE" sz="1800" b="1" dirty="0">
                <a:solidFill>
                  <a:srgbClr val="660E7A"/>
                </a:solidFill>
                <a:latin typeface="Courier New" panose="02070309020205020404" pitchFamily="49" charset="0"/>
                <a:cs typeface="Courier New" panose="02070309020205020404" pitchFamily="49" charset="0"/>
              </a:rPr>
              <a:t> </a:t>
            </a:r>
            <a:r>
              <a:rPr lang="de-DE" altLang="de-DE" sz="1800" b="1" dirty="0" err="1">
                <a:solidFill>
                  <a:srgbClr val="008000"/>
                </a:solidFill>
                <a:latin typeface="Courier New" panose="02070309020205020404" pitchFamily="49" charset="0"/>
                <a:cs typeface="Courier New" panose="02070309020205020404" pitchFamily="49" charset="0"/>
              </a:rPr>
              <a:t>Authors</a:t>
            </a:r>
            <a:r>
              <a:rPr lang="de-DE" altLang="de-DE" sz="1800" b="1" dirty="0">
                <a:solidFill>
                  <a:srgbClr val="00800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de-DE" altLang="de-DE" sz="1800" b="1" dirty="0">
                <a:solidFill>
                  <a:srgbClr val="660E7A"/>
                </a:solidFill>
                <a:latin typeface="Courier New" panose="02070309020205020404" pitchFamily="49" charset="0"/>
                <a:cs typeface="Courier New" panose="02070309020205020404" pitchFamily="49" charset="0"/>
              </a:rPr>
              <a:t>   </a:t>
            </a:r>
            <a:r>
              <a:rPr lang="de-DE" altLang="de-DE" sz="1800" b="1" dirty="0" err="1">
                <a:solidFill>
                  <a:srgbClr val="660E7A"/>
                </a:solidFill>
                <a:latin typeface="Courier New" panose="02070309020205020404" pitchFamily="49" charset="0"/>
                <a:cs typeface="Courier New" panose="02070309020205020404" pitchFamily="49" charset="0"/>
              </a:rPr>
              <a:t>where</a:t>
            </a:r>
            <a:r>
              <a:rPr lang="de-DE" altLang="de-DE" sz="1800" b="1" dirty="0">
                <a:solidFill>
                  <a:srgbClr val="660E7A"/>
                </a:solidFill>
                <a:latin typeface="Courier New" panose="02070309020205020404" pitchFamily="49" charset="0"/>
                <a:cs typeface="Courier New" panose="02070309020205020404" pitchFamily="49" charset="0"/>
              </a:rPr>
              <a:t> </a:t>
            </a:r>
            <a:r>
              <a:rPr lang="de-DE" altLang="de-DE" sz="1800" b="1" i="1" dirty="0" err="1">
                <a:solidFill>
                  <a:srgbClr val="660E7A"/>
                </a:solidFill>
                <a:latin typeface="Courier New" panose="02070309020205020404" pitchFamily="49" charset="0"/>
                <a:cs typeface="Courier New" panose="02070309020205020404" pitchFamily="49" charset="0"/>
              </a:rPr>
              <a:t>name</a:t>
            </a:r>
            <a:r>
              <a:rPr lang="de-DE" altLang="de-DE" sz="1800" b="1" i="1" dirty="0">
                <a:solidFill>
                  <a:srgbClr val="660E7A"/>
                </a:solidFill>
                <a:latin typeface="Courier New" panose="02070309020205020404" pitchFamily="49" charset="0"/>
                <a:cs typeface="Courier New" panose="02070309020205020404" pitchFamily="49" charset="0"/>
              </a:rPr>
              <a:t> </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008000"/>
                </a:solidFill>
                <a:latin typeface="Courier New" panose="02070309020205020404" pitchFamily="49" charset="0"/>
                <a:cs typeface="Courier New" panose="02070309020205020404" pitchFamily="49" charset="0"/>
              </a:rPr>
              <a:t>'Name' </a:t>
            </a:r>
            <a:r>
              <a:rPr lang="de-DE" altLang="de-DE" sz="1800" dirty="0">
                <a:solidFill>
                  <a:srgbClr val="000000"/>
                </a:solidFill>
                <a:latin typeface="Courier New" panose="02070309020205020404" pitchFamily="49" charset="0"/>
                <a:cs typeface="Courier New" panose="02070309020205020404" pitchFamily="49" charset="0"/>
              </a:rPr>
              <a:t>and (</a:t>
            </a:r>
            <a:r>
              <a:rPr lang="de-DE" altLang="de-DE" sz="1800" b="1" dirty="0">
                <a:solidFill>
                  <a:srgbClr val="660E7A"/>
                </a:solidFill>
                <a:latin typeface="Courier New" panose="02070309020205020404" pitchFamily="49" charset="0"/>
                <a:cs typeface="Courier New" panose="02070309020205020404" pitchFamily="49" charset="0"/>
              </a:rPr>
              <a:t>ID </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a:solidFill>
                  <a:srgbClr val="0000FF"/>
                </a:solidFill>
                <a:latin typeface="Courier New" panose="02070309020205020404" pitchFamily="49" charset="0"/>
                <a:cs typeface="Courier New" panose="02070309020205020404" pitchFamily="49" charset="0"/>
              </a:rPr>
              <a:t>1 </a:t>
            </a:r>
            <a:r>
              <a:rPr lang="de-DE" altLang="de-DE" sz="1800" dirty="0" err="1">
                <a:solidFill>
                  <a:srgbClr val="000000"/>
                </a:solidFill>
                <a:latin typeface="Courier New" panose="02070309020205020404" pitchFamily="49" charset="0"/>
                <a:cs typeface="Courier New" panose="02070309020205020404" pitchFamily="49" charset="0"/>
              </a:rPr>
              <a:t>or</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660E7A"/>
                </a:solidFill>
                <a:latin typeface="Courier New" panose="02070309020205020404" pitchFamily="49" charset="0"/>
                <a:cs typeface="Courier New" panose="02070309020205020404" pitchFamily="49" charset="0"/>
              </a:rPr>
              <a:t>ID </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a:solidFill>
                  <a:srgbClr val="0000FF"/>
                </a:solidFill>
                <a:latin typeface="Courier New" panose="02070309020205020404" pitchFamily="49" charset="0"/>
                <a:cs typeface="Courier New" panose="02070309020205020404" pitchFamily="49" charset="0"/>
              </a:rPr>
              <a:t>2</a:t>
            </a:r>
            <a:r>
              <a:rPr lang="de-DE" altLang="de-DE" sz="1800" dirty="0">
                <a:solidFill>
                  <a:srgbClr val="000000"/>
                </a:solidFill>
                <a:latin typeface="Courier New" panose="02070309020205020404" pitchFamily="49" charset="0"/>
                <a:cs typeface="Courier New" panose="02070309020205020404" pitchFamily="49" charset="0"/>
              </a:rPr>
              <a:t>)</a:t>
            </a:r>
            <a:endParaRPr lang="de-DE" altLang="de-DE" sz="1800" dirty="0">
              <a:latin typeface="Arial" panose="020B0604020202020204" pitchFamily="34" charset="0"/>
            </a:endParaRPr>
          </a:p>
          <a:p>
            <a:pPr lvl="0" defTabSz="914400" eaLnBrk="0" fontAlgn="base" hangingPunct="0">
              <a:spcBef>
                <a:spcPct val="0"/>
              </a:spcBef>
              <a:spcAft>
                <a:spcPct val="0"/>
              </a:spcAft>
            </a:pPr>
            <a:endParaRPr lang="de-DE" altLang="de-DE" sz="1800" dirty="0">
              <a:solidFill>
                <a:srgbClr val="0000FF"/>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de-DE" altLang="de-DE" sz="18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1800" b="1" dirty="0">
                <a:solidFill>
                  <a:srgbClr val="458383"/>
                </a:solidFill>
                <a:latin typeface="Courier New" panose="02070309020205020404" pitchFamily="49" charset="0"/>
                <a:cs typeface="Courier New" panose="02070309020205020404" pitchFamily="49" charset="0"/>
              </a:rPr>
              <a:t>Query API (</a:t>
            </a:r>
            <a:r>
              <a:rPr lang="de-DE" altLang="de-DE" sz="1800" b="1" dirty="0" err="1">
                <a:solidFill>
                  <a:srgbClr val="458383"/>
                </a:solidFill>
                <a:latin typeface="Courier New" panose="02070309020205020404" pitchFamily="49" charset="0"/>
                <a:cs typeface="Courier New" panose="02070309020205020404" pitchFamily="49" charset="0"/>
              </a:rPr>
              <a:t>Object</a:t>
            </a:r>
            <a:r>
              <a:rPr lang="de-DE" altLang="de-DE" sz="1800" b="1" dirty="0">
                <a:solidFill>
                  <a:srgbClr val="458383"/>
                </a:solidFill>
                <a:latin typeface="Courier New" panose="02070309020205020404" pitchFamily="49" charset="0"/>
                <a:cs typeface="Courier New" panose="02070309020205020404" pitchFamily="49" charset="0"/>
              </a:rPr>
              <a:t> </a:t>
            </a:r>
            <a:r>
              <a:rPr lang="de-DE" altLang="de-DE" sz="1800" b="1" dirty="0" err="1">
                <a:solidFill>
                  <a:srgbClr val="458383"/>
                </a:solidFill>
                <a:latin typeface="Courier New" panose="02070309020205020404" pitchFamily="49" charset="0"/>
                <a:cs typeface="Courier New" panose="02070309020205020404" pitchFamily="49" charset="0"/>
              </a:rPr>
              <a:t>Predicate</a:t>
            </a:r>
            <a:r>
              <a:rPr lang="de-DE" altLang="de-DE" sz="1800" b="1" dirty="0">
                <a:solidFill>
                  <a:srgbClr val="458383"/>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de-DE" altLang="de-DE" sz="1800" b="1" dirty="0" err="1">
                <a:solidFill>
                  <a:srgbClr val="458383"/>
                </a:solidFill>
                <a:latin typeface="Courier New" panose="02070309020205020404" pitchFamily="49" charset="0"/>
                <a:cs typeface="Courier New" panose="02070309020205020404" pitchFamily="49" charset="0"/>
              </a:rPr>
              <a:t>SELECT</a:t>
            </a:r>
            <a:r>
              <a:rPr lang="de-DE" altLang="de-DE" sz="1800" dirty="0" err="1">
                <a:solidFill>
                  <a:srgbClr val="000000"/>
                </a:solidFill>
                <a:latin typeface="Courier New" panose="02070309020205020404" pitchFamily="49" charset="0"/>
                <a:cs typeface="Courier New" panose="02070309020205020404" pitchFamily="49" charset="0"/>
              </a:rPr>
              <a:t>.</a:t>
            </a:r>
            <a:r>
              <a:rPr lang="de-DE" altLang="de-DE" sz="1800" b="1" dirty="0" err="1">
                <a:solidFill>
                  <a:srgbClr val="660E7A"/>
                </a:solidFill>
                <a:latin typeface="Courier New" panose="02070309020205020404" pitchFamily="49" charset="0"/>
                <a:cs typeface="Courier New" panose="02070309020205020404" pitchFamily="49" charset="0"/>
              </a:rPr>
              <a:t>from</a:t>
            </a:r>
            <a:r>
              <a:rPr lang="de-DE" altLang="de-DE" sz="1800" dirty="0">
                <a:solidFill>
                  <a:srgbClr val="000000"/>
                </a:solidFill>
                <a:latin typeface="Courier New" panose="02070309020205020404" pitchFamily="49" charset="0"/>
                <a:cs typeface="Courier New" panose="02070309020205020404" pitchFamily="49" charset="0"/>
              </a:rPr>
              <a:t>(</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b="1" dirty="0" err="1">
                <a:solidFill>
                  <a:srgbClr val="008000"/>
                </a:solidFill>
                <a:latin typeface="Courier New" panose="02070309020205020404" pitchFamily="49" charset="0"/>
                <a:cs typeface="Courier New" panose="02070309020205020404" pitchFamily="49" charset="0"/>
              </a:rPr>
              <a:t>Authors</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err="1">
                <a:solidFill>
                  <a:srgbClr val="660E7A"/>
                </a:solidFill>
                <a:latin typeface="Courier New" panose="02070309020205020404" pitchFamily="49" charset="0"/>
                <a:cs typeface="Courier New" panose="02070309020205020404" pitchFamily="49" charset="0"/>
              </a:rPr>
              <a:t>where</a:t>
            </a:r>
            <a:r>
              <a:rPr lang="de-DE" altLang="de-DE" sz="1800" dirty="0">
                <a:solidFill>
                  <a:srgbClr val="000000"/>
                </a:solidFill>
                <a:latin typeface="Courier New" panose="02070309020205020404" pitchFamily="49" charset="0"/>
                <a:cs typeface="Courier New" panose="02070309020205020404" pitchFamily="49" charset="0"/>
              </a:rPr>
              <a:t>({</a:t>
            </a:r>
            <a:br>
              <a:rPr lang="de-DE" altLang="de-DE" sz="1800" dirty="0">
                <a:solidFill>
                  <a:srgbClr val="000000"/>
                </a:solidFill>
                <a:latin typeface="Courier New" panose="02070309020205020404" pitchFamily="49" charset="0"/>
                <a:cs typeface="Courier New" panose="02070309020205020404" pitchFamily="49" charset="0"/>
              </a:rPr>
            </a:b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err="1">
                <a:solidFill>
                  <a:srgbClr val="000000"/>
                </a:solidFill>
                <a:latin typeface="Courier New" panose="02070309020205020404" pitchFamily="49" charset="0"/>
                <a:cs typeface="Courier New" panose="02070309020205020404" pitchFamily="49" charset="0"/>
              </a:rPr>
              <a:t>name</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008000"/>
                </a:solidFill>
                <a:latin typeface="Courier New" panose="02070309020205020404" pitchFamily="49" charset="0"/>
                <a:cs typeface="Courier New" panose="02070309020205020404" pitchFamily="49" charset="0"/>
              </a:rPr>
              <a:t>'Name'</a:t>
            </a:r>
            <a:r>
              <a:rPr lang="de-DE" altLang="de-DE" sz="1800" dirty="0">
                <a:solidFill>
                  <a:srgbClr val="000000"/>
                </a:solidFill>
                <a:latin typeface="Courier New" panose="02070309020205020404" pitchFamily="49" charset="0"/>
                <a:cs typeface="Courier New" panose="02070309020205020404" pitchFamily="49" charset="0"/>
              </a:rPr>
              <a:t>,</a:t>
            </a:r>
            <a:br>
              <a:rPr lang="de-DE" altLang="de-DE" sz="1800" dirty="0">
                <a:solidFill>
                  <a:srgbClr val="000000"/>
                </a:solidFill>
                <a:latin typeface="Courier New" panose="02070309020205020404" pitchFamily="49" charset="0"/>
                <a:cs typeface="Courier New" panose="02070309020205020404" pitchFamily="49" charset="0"/>
              </a:rPr>
            </a:b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err="1">
                <a:solidFill>
                  <a:srgbClr val="000000"/>
                </a:solidFill>
                <a:latin typeface="Courier New" panose="02070309020205020404" pitchFamily="49" charset="0"/>
                <a:cs typeface="Courier New" panose="02070309020205020404" pitchFamily="49" charset="0"/>
              </a:rPr>
              <a:t>or</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660E7A"/>
                </a:solidFill>
                <a:latin typeface="Courier New" panose="02070309020205020404" pitchFamily="49" charset="0"/>
                <a:cs typeface="Courier New" panose="02070309020205020404" pitchFamily="49" charset="0"/>
              </a:rPr>
              <a:t>ID</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a:solidFill>
                  <a:srgbClr val="0000FF"/>
                </a:solidFill>
                <a:latin typeface="Courier New" panose="02070309020205020404" pitchFamily="49" charset="0"/>
                <a:cs typeface="Courier New" panose="02070309020205020404" pitchFamily="49" charset="0"/>
              </a:rPr>
              <a:t>1</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660E7A"/>
                </a:solidFill>
                <a:latin typeface="Courier New" panose="02070309020205020404" pitchFamily="49" charset="0"/>
                <a:cs typeface="Courier New" panose="02070309020205020404" pitchFamily="49" charset="0"/>
              </a:rPr>
              <a:t>ID</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a:solidFill>
                  <a:srgbClr val="0000FF"/>
                </a:solidFill>
                <a:latin typeface="Courier New" panose="02070309020205020404" pitchFamily="49" charset="0"/>
                <a:cs typeface="Courier New" panose="02070309020205020404" pitchFamily="49" charset="0"/>
              </a:rPr>
              <a:t>2</a:t>
            </a:r>
            <a:r>
              <a:rPr lang="de-DE" altLang="de-DE" sz="1800" dirty="0">
                <a:solidFill>
                  <a:srgbClr val="000000"/>
                </a:solidFill>
                <a:latin typeface="Courier New" panose="02070309020205020404" pitchFamily="49" charset="0"/>
                <a:cs typeface="Courier New" panose="02070309020205020404" pitchFamily="49" charset="0"/>
              </a:rPr>
              <a:t>}]</a:t>
            </a:r>
            <a:br>
              <a:rPr lang="de-DE" altLang="de-DE" sz="1800" dirty="0">
                <a:solidFill>
                  <a:srgbClr val="000000"/>
                </a:solidFill>
                <a:latin typeface="Courier New" panose="02070309020205020404" pitchFamily="49" charset="0"/>
                <a:cs typeface="Courier New" panose="02070309020205020404" pitchFamily="49" charset="0"/>
              </a:rPr>
            </a:br>
            <a:r>
              <a:rPr lang="de-DE" altLang="de-DE" sz="1800" dirty="0">
                <a:solidFill>
                  <a:srgbClr val="00000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endParaRPr lang="de-DE" altLang="de-DE" sz="1800" dirty="0">
              <a:solidFill>
                <a:srgbClr val="00000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1800" b="1" dirty="0">
                <a:solidFill>
                  <a:srgbClr val="458383"/>
                </a:solidFill>
                <a:latin typeface="Courier New" panose="02070309020205020404" pitchFamily="49" charset="0"/>
                <a:cs typeface="Courier New" panose="02070309020205020404" pitchFamily="49" charset="0"/>
              </a:rPr>
              <a:t>Query API (</a:t>
            </a:r>
            <a:r>
              <a:rPr lang="de-DE" altLang="de-DE" sz="1800" b="1" dirty="0" err="1">
                <a:solidFill>
                  <a:srgbClr val="458383"/>
                </a:solidFill>
                <a:latin typeface="Courier New" panose="02070309020205020404" pitchFamily="49" charset="0"/>
                <a:cs typeface="Courier New" panose="02070309020205020404" pitchFamily="49" charset="0"/>
              </a:rPr>
              <a:t>Fluent</a:t>
            </a:r>
            <a:r>
              <a:rPr lang="de-DE" altLang="de-DE" sz="1800" b="1" dirty="0">
                <a:solidFill>
                  <a:srgbClr val="458383"/>
                </a:solidFill>
                <a:latin typeface="Courier New" panose="02070309020205020404" pitchFamily="49" charset="0"/>
                <a:cs typeface="Courier New" panose="02070309020205020404" pitchFamily="49" charset="0"/>
              </a:rPr>
              <a:t> Notation): </a:t>
            </a:r>
          </a:p>
          <a:p>
            <a:pPr defTabSz="914400" eaLnBrk="0" fontAlgn="base" hangingPunct="0">
              <a:spcBef>
                <a:spcPct val="0"/>
              </a:spcBef>
              <a:spcAft>
                <a:spcPct val="0"/>
              </a:spcAft>
            </a:pPr>
            <a:r>
              <a:rPr lang="de-DE" altLang="de-DE" sz="1800" b="1" dirty="0" err="1">
                <a:solidFill>
                  <a:srgbClr val="458383"/>
                </a:solidFill>
                <a:latin typeface="Courier New" panose="02070309020205020404" pitchFamily="49" charset="0"/>
                <a:cs typeface="Courier New" panose="02070309020205020404" pitchFamily="49" charset="0"/>
              </a:rPr>
              <a:t>SELECT</a:t>
            </a:r>
            <a:r>
              <a:rPr lang="de-DE" altLang="de-DE" sz="1800" dirty="0" err="1">
                <a:solidFill>
                  <a:srgbClr val="000000"/>
                </a:solidFill>
                <a:latin typeface="Courier New" panose="02070309020205020404" pitchFamily="49" charset="0"/>
                <a:cs typeface="Courier New" panose="02070309020205020404" pitchFamily="49" charset="0"/>
              </a:rPr>
              <a:t>.</a:t>
            </a:r>
            <a:r>
              <a:rPr lang="de-DE" altLang="de-DE" sz="1800" b="1" dirty="0" err="1">
                <a:solidFill>
                  <a:srgbClr val="660E7A"/>
                </a:solidFill>
                <a:latin typeface="Courier New" panose="02070309020205020404" pitchFamily="49" charset="0"/>
                <a:cs typeface="Courier New" panose="02070309020205020404" pitchFamily="49" charset="0"/>
              </a:rPr>
              <a:t>from</a:t>
            </a:r>
            <a:r>
              <a:rPr lang="de-DE" altLang="de-DE" sz="1800" dirty="0">
                <a:solidFill>
                  <a:srgbClr val="000000"/>
                </a:solidFill>
                <a:latin typeface="Courier New" panose="02070309020205020404" pitchFamily="49" charset="0"/>
                <a:cs typeface="Courier New" panose="02070309020205020404" pitchFamily="49" charset="0"/>
              </a:rPr>
              <a:t>(</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b="1" dirty="0" err="1">
                <a:solidFill>
                  <a:srgbClr val="008000"/>
                </a:solidFill>
                <a:latin typeface="Courier New" panose="02070309020205020404" pitchFamily="49" charset="0"/>
                <a:cs typeface="Courier New" panose="02070309020205020404" pitchFamily="49" charset="0"/>
              </a:rPr>
              <a:t>Authors</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err="1">
                <a:solidFill>
                  <a:srgbClr val="660E7A"/>
                </a:solidFill>
                <a:latin typeface="Courier New" panose="02070309020205020404" pitchFamily="49" charset="0"/>
                <a:cs typeface="Courier New" panose="02070309020205020404" pitchFamily="49" charset="0"/>
              </a:rPr>
              <a:t>where</a:t>
            </a:r>
            <a:r>
              <a:rPr lang="de-DE" altLang="de-DE" sz="1800" dirty="0">
                <a:solidFill>
                  <a:srgbClr val="000000"/>
                </a:solidFill>
                <a:latin typeface="Courier New" panose="02070309020205020404" pitchFamily="49" charset="0"/>
                <a:cs typeface="Courier New" panose="02070309020205020404" pitchFamily="49" charset="0"/>
              </a:rPr>
              <a:t>(</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b="1" dirty="0" err="1">
                <a:solidFill>
                  <a:srgbClr val="008000"/>
                </a:solidFill>
                <a:latin typeface="Courier New" panose="02070309020205020404" pitchFamily="49" charset="0"/>
                <a:cs typeface="Courier New" panose="02070309020205020404" pitchFamily="49" charset="0"/>
              </a:rPr>
              <a:t>name</a:t>
            </a:r>
            <a:r>
              <a:rPr lang="de-DE" altLang="de-DE" sz="1800" b="1" dirty="0">
                <a:solidFill>
                  <a:srgbClr val="008000"/>
                </a:solidFill>
                <a:latin typeface="Courier New" panose="02070309020205020404" pitchFamily="49" charset="0"/>
                <a:cs typeface="Courier New" panose="02070309020205020404" pitchFamily="49" charset="0"/>
              </a:rPr>
              <a:t> = '</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008000"/>
                </a:solidFill>
                <a:latin typeface="Courier New" panose="02070309020205020404" pitchFamily="49" charset="0"/>
                <a:cs typeface="Courier New" panose="02070309020205020404" pitchFamily="49" charset="0"/>
              </a:rPr>
              <a:t>'Name'</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008000"/>
                </a:solidFill>
                <a:latin typeface="Courier New" panose="02070309020205020404" pitchFamily="49" charset="0"/>
                <a:cs typeface="Courier New" panose="02070309020205020404" pitchFamily="49" charset="0"/>
              </a:rPr>
              <a:t>'and (ID ='</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a:solidFill>
                  <a:srgbClr val="0000FF"/>
                </a:solidFill>
                <a:latin typeface="Courier New" panose="02070309020205020404" pitchFamily="49" charset="0"/>
                <a:cs typeface="Courier New" panose="02070309020205020404" pitchFamily="49" charset="0"/>
              </a:rPr>
              <a:t>1</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b="1" dirty="0" err="1">
                <a:solidFill>
                  <a:srgbClr val="008000"/>
                </a:solidFill>
                <a:latin typeface="Courier New" panose="02070309020205020404" pitchFamily="49" charset="0"/>
                <a:cs typeface="Courier New" panose="02070309020205020404" pitchFamily="49" charset="0"/>
              </a:rPr>
              <a:t>or</a:t>
            </a:r>
            <a:r>
              <a:rPr lang="de-DE" altLang="de-DE" sz="1800" b="1" dirty="0">
                <a:solidFill>
                  <a:srgbClr val="008000"/>
                </a:solidFill>
                <a:latin typeface="Courier New" panose="02070309020205020404" pitchFamily="49" charset="0"/>
                <a:cs typeface="Courier New" panose="02070309020205020404" pitchFamily="49" charset="0"/>
              </a:rPr>
              <a:t> ID ='</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a:solidFill>
                  <a:srgbClr val="0000FF"/>
                </a:solidFill>
                <a:latin typeface="Courier New" panose="02070309020205020404" pitchFamily="49" charset="0"/>
                <a:cs typeface="Courier New" panose="02070309020205020404" pitchFamily="49" charset="0"/>
              </a:rPr>
              <a:t>2</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de-DE" altLang="de-DE" sz="1800" dirty="0">
              <a:solidFill>
                <a:srgbClr val="000000"/>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3E3E965E-9847-46E7-8E43-5E4F806AD094}"/>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
        <p:nvSpPr>
          <p:cNvPr id="7" name="TextBox 6">
            <a:extLst>
              <a:ext uri="{FF2B5EF4-FFF2-40B4-BE49-F238E27FC236}">
                <a16:creationId xmlns:a16="http://schemas.microsoft.com/office/drawing/2014/main" id="{073259D7-9D85-4CBD-8717-6DE048530697}"/>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Tree>
    <p:extLst>
      <p:ext uri="{BB962C8B-B14F-4D97-AF65-F5344CB8AC3E}">
        <p14:creationId xmlns:p14="http://schemas.microsoft.com/office/powerpoint/2010/main" val="1526193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.where / .and / .or </a:t>
            </a:r>
          </a:p>
        </p:txBody>
      </p:sp>
      <p:sp>
        <p:nvSpPr>
          <p:cNvPr id="2" name="Rectangle 1">
            <a:extLst>
              <a:ext uri="{FF2B5EF4-FFF2-40B4-BE49-F238E27FC236}">
                <a16:creationId xmlns:a16="http://schemas.microsoft.com/office/drawing/2014/main" id="{D8C74D6F-E7A4-42CD-BAAD-96B3420914B2}"/>
              </a:ext>
            </a:extLst>
          </p:cNvPr>
          <p:cNvSpPr/>
          <p:nvPr/>
        </p:nvSpPr>
        <p:spPr>
          <a:xfrm>
            <a:off x="504001" y="1534027"/>
            <a:ext cx="10592624" cy="2862322"/>
          </a:xfrm>
          <a:prstGeom prst="rect">
            <a:avLst/>
          </a:prstGeom>
        </p:spPr>
        <p:txBody>
          <a:bodyPr wrap="square">
            <a:spAutoFit/>
          </a:bodyPr>
          <a:lstStyle/>
          <a:p>
            <a:pPr defTabSz="914400" eaLnBrk="0" fontAlgn="base" hangingPunct="0">
              <a:spcBef>
                <a:spcPct val="0"/>
              </a:spcBef>
              <a:spcAft>
                <a:spcPct val="0"/>
              </a:spcAft>
            </a:pPr>
            <a:r>
              <a:rPr lang="de-DE" altLang="de-DE" sz="1800" b="1" dirty="0">
                <a:solidFill>
                  <a:srgbClr val="458383"/>
                </a:solidFill>
                <a:latin typeface="Courier New" panose="02070309020205020404" pitchFamily="49" charset="0"/>
                <a:cs typeface="Courier New" panose="02070309020205020404" pitchFamily="49" charset="0"/>
              </a:rPr>
              <a:t>Query API</a:t>
            </a:r>
          </a:p>
          <a:p>
            <a:pPr defTabSz="914400" eaLnBrk="0" fontAlgn="base" hangingPunct="0">
              <a:spcBef>
                <a:spcPct val="0"/>
              </a:spcBef>
              <a:spcAft>
                <a:spcPct val="0"/>
              </a:spcAft>
            </a:pPr>
            <a:r>
              <a:rPr lang="de-DE" altLang="de-DE" sz="1800" b="1" dirty="0" err="1">
                <a:solidFill>
                  <a:srgbClr val="458383"/>
                </a:solidFill>
                <a:latin typeface="Courier New" panose="02070309020205020404" pitchFamily="49" charset="0"/>
                <a:cs typeface="Courier New" panose="02070309020205020404" pitchFamily="49" charset="0"/>
              </a:rPr>
              <a:t>SELECT</a:t>
            </a:r>
            <a:r>
              <a:rPr lang="de-DE" altLang="de-DE" sz="1800" dirty="0" err="1">
                <a:solidFill>
                  <a:srgbClr val="000000"/>
                </a:solidFill>
                <a:latin typeface="Courier New" panose="02070309020205020404" pitchFamily="49" charset="0"/>
                <a:cs typeface="Courier New" panose="02070309020205020404" pitchFamily="49" charset="0"/>
              </a:rPr>
              <a:t>.</a:t>
            </a:r>
            <a:r>
              <a:rPr lang="de-DE" altLang="de-DE" sz="1800" b="1" dirty="0" err="1">
                <a:solidFill>
                  <a:srgbClr val="660E7A"/>
                </a:solidFill>
                <a:latin typeface="Courier New" panose="02070309020205020404" pitchFamily="49" charset="0"/>
                <a:cs typeface="Courier New" panose="02070309020205020404" pitchFamily="49" charset="0"/>
              </a:rPr>
              <a:t>from</a:t>
            </a:r>
            <a:r>
              <a:rPr lang="de-DE" altLang="de-DE" sz="1800" dirty="0">
                <a:solidFill>
                  <a:srgbClr val="000000"/>
                </a:solidFill>
                <a:latin typeface="Courier New" panose="02070309020205020404" pitchFamily="49" charset="0"/>
                <a:cs typeface="Courier New" panose="02070309020205020404" pitchFamily="49" charset="0"/>
              </a:rPr>
              <a:t>(</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b="1" dirty="0" err="1">
                <a:solidFill>
                  <a:srgbClr val="008000"/>
                </a:solidFill>
                <a:latin typeface="Courier New" panose="02070309020205020404" pitchFamily="49" charset="0"/>
                <a:cs typeface="Courier New" panose="02070309020205020404" pitchFamily="49" charset="0"/>
              </a:rPr>
              <a:t>Authors</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err="1">
                <a:solidFill>
                  <a:srgbClr val="660E7A"/>
                </a:solidFill>
                <a:latin typeface="Courier New" panose="02070309020205020404" pitchFamily="49" charset="0"/>
                <a:cs typeface="Courier New" panose="02070309020205020404" pitchFamily="49" charset="0"/>
              </a:rPr>
              <a:t>where</a:t>
            </a:r>
            <a:r>
              <a:rPr lang="de-DE" altLang="de-DE" sz="1800" dirty="0">
                <a:solidFill>
                  <a:srgbClr val="000000"/>
                </a:solidFill>
                <a:latin typeface="Courier New" panose="02070309020205020404" pitchFamily="49" charset="0"/>
                <a:cs typeface="Courier New" panose="02070309020205020404" pitchFamily="49" charset="0"/>
              </a:rPr>
              <a:t>({</a:t>
            </a:r>
            <a:br>
              <a:rPr lang="de-DE" altLang="de-DE" sz="1800" dirty="0">
                <a:solidFill>
                  <a:srgbClr val="000000"/>
                </a:solidFill>
                <a:latin typeface="Courier New" panose="02070309020205020404" pitchFamily="49" charset="0"/>
                <a:cs typeface="Courier New" panose="02070309020205020404" pitchFamily="49" charset="0"/>
              </a:rPr>
            </a:b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err="1">
                <a:solidFill>
                  <a:srgbClr val="000000"/>
                </a:solidFill>
                <a:latin typeface="Courier New" panose="02070309020205020404" pitchFamily="49" charset="0"/>
                <a:cs typeface="Courier New" panose="02070309020205020404" pitchFamily="49" charset="0"/>
              </a:rPr>
              <a:t>name</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008000"/>
                </a:solidFill>
                <a:latin typeface="Courier New" panose="02070309020205020404" pitchFamily="49" charset="0"/>
                <a:cs typeface="Courier New" panose="02070309020205020404" pitchFamily="49" charset="0"/>
              </a:rPr>
              <a:t>'Name'</a:t>
            </a:r>
            <a:r>
              <a:rPr lang="de-DE" altLang="de-DE" sz="1800" dirty="0">
                <a:solidFill>
                  <a:srgbClr val="000000"/>
                </a:solidFill>
                <a:latin typeface="Courier New" panose="02070309020205020404" pitchFamily="49" charset="0"/>
                <a:cs typeface="Courier New" panose="02070309020205020404" pitchFamily="49" charset="0"/>
              </a:rPr>
              <a:t>,</a:t>
            </a:r>
            <a:br>
              <a:rPr lang="de-DE" altLang="de-DE" sz="1800" dirty="0">
                <a:solidFill>
                  <a:srgbClr val="000000"/>
                </a:solidFill>
                <a:latin typeface="Courier New" panose="02070309020205020404" pitchFamily="49" charset="0"/>
                <a:cs typeface="Courier New" panose="02070309020205020404" pitchFamily="49" charset="0"/>
              </a:rPr>
            </a:b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err="1">
                <a:solidFill>
                  <a:srgbClr val="000000"/>
                </a:solidFill>
                <a:latin typeface="Courier New" panose="02070309020205020404" pitchFamily="49" charset="0"/>
                <a:cs typeface="Courier New" panose="02070309020205020404" pitchFamily="49" charset="0"/>
              </a:rPr>
              <a:t>or</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660E7A"/>
                </a:solidFill>
                <a:latin typeface="Courier New" panose="02070309020205020404" pitchFamily="49" charset="0"/>
                <a:cs typeface="Courier New" panose="02070309020205020404" pitchFamily="49" charset="0"/>
              </a:rPr>
              <a:t>ID</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a:solidFill>
                  <a:srgbClr val="0000FF"/>
                </a:solidFill>
                <a:latin typeface="Courier New" panose="02070309020205020404" pitchFamily="49" charset="0"/>
                <a:cs typeface="Courier New" panose="02070309020205020404" pitchFamily="49" charset="0"/>
              </a:rPr>
              <a:t>1</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660E7A"/>
                </a:solidFill>
                <a:latin typeface="Courier New" panose="02070309020205020404" pitchFamily="49" charset="0"/>
                <a:cs typeface="Courier New" panose="02070309020205020404" pitchFamily="49" charset="0"/>
              </a:rPr>
              <a:t>ID</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a:solidFill>
                  <a:srgbClr val="0000FF"/>
                </a:solidFill>
                <a:latin typeface="Courier New" panose="02070309020205020404" pitchFamily="49" charset="0"/>
                <a:cs typeface="Courier New" panose="02070309020205020404" pitchFamily="49" charset="0"/>
              </a:rPr>
              <a:t>2</a:t>
            </a:r>
            <a:r>
              <a:rPr lang="de-DE" altLang="de-DE" sz="1800" dirty="0">
                <a:solidFill>
                  <a:srgbClr val="000000"/>
                </a:solidFill>
                <a:latin typeface="Courier New" panose="02070309020205020404" pitchFamily="49" charset="0"/>
                <a:cs typeface="Courier New" panose="02070309020205020404" pitchFamily="49" charset="0"/>
              </a:rPr>
              <a:t>}]</a:t>
            </a:r>
            <a:br>
              <a:rPr lang="de-DE" altLang="de-DE" sz="1800" dirty="0">
                <a:solidFill>
                  <a:srgbClr val="000000"/>
                </a:solidFill>
                <a:latin typeface="Courier New" panose="02070309020205020404" pitchFamily="49" charset="0"/>
                <a:cs typeface="Courier New" panose="02070309020205020404" pitchFamily="49" charset="0"/>
              </a:rPr>
            </a:br>
            <a:r>
              <a:rPr lang="de-DE" altLang="de-DE" sz="1800" dirty="0">
                <a:solidFill>
                  <a:srgbClr val="00000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err="1">
                <a:solidFill>
                  <a:srgbClr val="660E7A"/>
                </a:solidFill>
                <a:latin typeface="Courier New" panose="02070309020205020404" pitchFamily="49" charset="0"/>
                <a:cs typeface="Courier New" panose="02070309020205020404" pitchFamily="49" charset="0"/>
              </a:rPr>
              <a:t>where</a:t>
            </a:r>
            <a:r>
              <a:rPr lang="de-DE" altLang="de-DE" sz="1800" dirty="0">
                <a:solidFill>
                  <a:srgbClr val="000000"/>
                </a:solidFill>
                <a:latin typeface="Courier New" panose="02070309020205020404" pitchFamily="49" charset="0"/>
                <a:cs typeface="Courier New" panose="02070309020205020404" pitchFamily="49" charset="0"/>
              </a:rPr>
              <a:t>(</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b="1" dirty="0" err="1">
                <a:solidFill>
                  <a:srgbClr val="008000"/>
                </a:solidFill>
                <a:latin typeface="Courier New" panose="02070309020205020404" pitchFamily="49" charset="0"/>
                <a:cs typeface="Courier New" panose="02070309020205020404" pitchFamily="49" charset="0"/>
              </a:rPr>
              <a:t>name</a:t>
            </a:r>
            <a:r>
              <a:rPr lang="de-DE" altLang="de-DE" sz="1800" b="1" dirty="0">
                <a:solidFill>
                  <a:srgbClr val="008000"/>
                </a:solidFill>
                <a:latin typeface="Courier New" panose="02070309020205020404" pitchFamily="49" charset="0"/>
                <a:cs typeface="Courier New" panose="02070309020205020404" pitchFamily="49" charset="0"/>
              </a:rPr>
              <a:t> != '</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008000"/>
                </a:solidFill>
                <a:latin typeface="Courier New" panose="02070309020205020404" pitchFamily="49" charset="0"/>
                <a:cs typeface="Courier New" panose="02070309020205020404" pitchFamily="49" charset="0"/>
              </a:rPr>
              <a:t>'Name1'</a:t>
            </a:r>
            <a:r>
              <a:rPr lang="de-DE" altLang="de-DE" sz="18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660E7A"/>
                </a:solidFill>
                <a:latin typeface="Courier New" panose="02070309020205020404" pitchFamily="49" charset="0"/>
                <a:cs typeface="Courier New" panose="02070309020205020404" pitchFamily="49" charset="0"/>
              </a:rPr>
              <a:t>and</a:t>
            </a:r>
            <a:r>
              <a:rPr lang="de-DE" altLang="de-DE" sz="1800" dirty="0">
                <a:solidFill>
                  <a:srgbClr val="000000"/>
                </a:solidFill>
                <a:latin typeface="Courier New" panose="02070309020205020404" pitchFamily="49" charset="0"/>
                <a:cs typeface="Courier New" panose="02070309020205020404" pitchFamily="49" charset="0"/>
              </a:rPr>
              <a:t>(</a:t>
            </a:r>
            <a:r>
              <a:rPr lang="de-DE" sz="1800" dirty="0">
                <a:latin typeface="Courier New" panose="02070309020205020404" pitchFamily="49" charset="0"/>
                <a:cs typeface="Courier New" panose="02070309020205020404" pitchFamily="49" charset="0"/>
              </a:rPr>
              <a:t>[{ </a:t>
            </a:r>
            <a:r>
              <a:rPr lang="de-DE" sz="1800" b="1" dirty="0" err="1">
                <a:latin typeface="Courier New" panose="02070309020205020404" pitchFamily="49" charset="0"/>
                <a:cs typeface="Courier New" panose="02070309020205020404" pitchFamily="49" charset="0"/>
              </a:rPr>
              <a:t>ref</a:t>
            </a:r>
            <a:r>
              <a:rPr lang="de-DE" sz="1800" dirty="0">
                <a:latin typeface="Courier New" panose="02070309020205020404" pitchFamily="49" charset="0"/>
                <a:cs typeface="Courier New" panose="02070309020205020404" pitchFamily="49" charset="0"/>
              </a:rPr>
              <a:t>: [</a:t>
            </a:r>
            <a:r>
              <a:rPr lang="de-DE" sz="1800" b="1" dirty="0">
                <a:latin typeface="Courier New" panose="02070309020205020404" pitchFamily="49" charset="0"/>
                <a:cs typeface="Courier New" panose="02070309020205020404" pitchFamily="49" charset="0"/>
              </a:rPr>
              <a:t>'ID'</a:t>
            </a:r>
            <a:r>
              <a:rPr lang="de-DE" sz="1800" dirty="0">
                <a:latin typeface="Courier New" panose="02070309020205020404" pitchFamily="49" charset="0"/>
                <a:cs typeface="Courier New" panose="02070309020205020404" pitchFamily="49" charset="0"/>
              </a:rPr>
              <a:t>] }, </a:t>
            </a:r>
            <a:r>
              <a:rPr lang="de-DE" sz="1800" b="1" dirty="0">
                <a:latin typeface="Courier New" panose="02070309020205020404" pitchFamily="49" charset="0"/>
                <a:cs typeface="Courier New" panose="02070309020205020404" pitchFamily="49" charset="0"/>
              </a:rPr>
              <a:t>'='</a:t>
            </a:r>
            <a:r>
              <a:rPr lang="de-DE" sz="1800" dirty="0">
                <a:latin typeface="Courier New" panose="02070309020205020404" pitchFamily="49" charset="0"/>
                <a:cs typeface="Courier New" panose="02070309020205020404" pitchFamily="49" charset="0"/>
              </a:rPr>
              <a:t>, { </a:t>
            </a:r>
            <a:r>
              <a:rPr lang="de-DE" sz="1800" b="1" dirty="0" err="1">
                <a:latin typeface="Courier New" panose="02070309020205020404" pitchFamily="49" charset="0"/>
                <a:cs typeface="Courier New" panose="02070309020205020404" pitchFamily="49" charset="0"/>
              </a:rPr>
              <a:t>val</a:t>
            </a:r>
            <a:r>
              <a:rPr lang="de-DE" sz="1800" dirty="0">
                <a:latin typeface="Courier New" panose="02070309020205020404" pitchFamily="49" charset="0"/>
                <a:cs typeface="Courier New" panose="02070309020205020404" pitchFamily="49" charset="0"/>
              </a:rPr>
              <a:t>: </a:t>
            </a:r>
            <a:r>
              <a:rPr lang="de-DE" sz="1800" b="1" dirty="0">
                <a:latin typeface="Courier New" panose="02070309020205020404" pitchFamily="49" charset="0"/>
                <a:cs typeface="Courier New" panose="02070309020205020404" pitchFamily="49" charset="0"/>
              </a:rPr>
              <a:t>1 </a:t>
            </a:r>
            <a:r>
              <a:rPr lang="de-DE" sz="1800" dirty="0">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err="1">
                <a:solidFill>
                  <a:srgbClr val="660E7A"/>
                </a:solidFill>
                <a:latin typeface="Courier New" panose="02070309020205020404" pitchFamily="49" charset="0"/>
                <a:cs typeface="Courier New" panose="02070309020205020404" pitchFamily="49" charset="0"/>
              </a:rPr>
              <a:t>or</a:t>
            </a:r>
            <a:r>
              <a:rPr lang="de-DE" altLang="de-DE" sz="1800" dirty="0">
                <a:solidFill>
                  <a:srgbClr val="000000"/>
                </a:solidFill>
                <a:latin typeface="Courier New" panose="02070309020205020404" pitchFamily="49" charset="0"/>
                <a:cs typeface="Courier New" panose="02070309020205020404" pitchFamily="49" charset="0"/>
              </a:rPr>
              <a:t>(</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b="1" dirty="0" err="1">
                <a:solidFill>
                  <a:srgbClr val="008000"/>
                </a:solidFill>
                <a:latin typeface="Courier New" panose="02070309020205020404" pitchFamily="49" charset="0"/>
                <a:cs typeface="Courier New" panose="02070309020205020404" pitchFamily="49" charset="0"/>
              </a:rPr>
              <a:t>name</a:t>
            </a:r>
            <a:r>
              <a:rPr lang="de-DE" altLang="de-DE" sz="1800" b="1" dirty="0">
                <a:solidFill>
                  <a:srgbClr val="008000"/>
                </a:solidFill>
                <a:latin typeface="Courier New" panose="02070309020205020404" pitchFamily="49" charset="0"/>
                <a:cs typeface="Courier New" panose="02070309020205020404" pitchFamily="49" charset="0"/>
              </a:rPr>
              <a:t> = '</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008000"/>
                </a:solidFill>
                <a:latin typeface="Courier New" panose="02070309020205020404" pitchFamily="49" charset="0"/>
                <a:cs typeface="Courier New" panose="02070309020205020404" pitchFamily="49" charset="0"/>
              </a:rPr>
              <a:t>'Name2'</a:t>
            </a:r>
            <a:r>
              <a:rPr lang="de-DE" altLang="de-DE" sz="1800" dirty="0">
                <a:solidFill>
                  <a:srgbClr val="000000"/>
                </a:solidFill>
                <a:latin typeface="Courier New" panose="02070309020205020404" pitchFamily="49" charset="0"/>
                <a:cs typeface="Courier New" panose="02070309020205020404" pitchFamily="49" charset="0"/>
              </a:rPr>
              <a:t>)</a:t>
            </a:r>
            <a:br>
              <a:rPr lang="de-DE" sz="1800" dirty="0">
                <a:latin typeface="Courier New" panose="02070309020205020404" pitchFamily="49" charset="0"/>
                <a:cs typeface="Courier New" panose="02070309020205020404" pitchFamily="49" charset="0"/>
              </a:rPr>
            </a:br>
            <a:r>
              <a:rPr lang="de-DE" altLang="de-DE" sz="1800" dirty="0">
                <a:solidFill>
                  <a:srgbClr val="000000"/>
                </a:solidFill>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3E3E965E-9847-46E7-8E43-5E4F806AD094}"/>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
        <p:nvSpPr>
          <p:cNvPr id="7" name="TextBox 6">
            <a:extLst>
              <a:ext uri="{FF2B5EF4-FFF2-40B4-BE49-F238E27FC236}">
                <a16:creationId xmlns:a16="http://schemas.microsoft.com/office/drawing/2014/main" id="{073259D7-9D85-4CBD-8717-6DE048530697}"/>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Tree>
    <p:extLst>
      <p:ext uri="{BB962C8B-B14F-4D97-AF65-F5344CB8AC3E}">
        <p14:creationId xmlns:p14="http://schemas.microsoft.com/office/powerpoint/2010/main" val="173137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SELECT</a:t>
            </a:r>
            <a:br>
              <a:rPr lang="en-US" dirty="0"/>
            </a:br>
            <a:r>
              <a:rPr lang="en-US" dirty="0"/>
              <a:t>.</a:t>
            </a:r>
            <a:r>
              <a:rPr lang="en-US" dirty="0" err="1"/>
              <a:t>groupby</a:t>
            </a:r>
            <a:r>
              <a:rPr lang="en-US" dirty="0"/>
              <a:t> / .</a:t>
            </a:r>
            <a:r>
              <a:rPr lang="en-US" dirty="0" err="1"/>
              <a:t>orderby</a:t>
            </a:r>
            <a:endParaRPr lang="en-US" dirty="0"/>
          </a:p>
        </p:txBody>
      </p:sp>
      <p:sp>
        <p:nvSpPr>
          <p:cNvPr id="8" name="TextBox 7">
            <a:extLst>
              <a:ext uri="{FF2B5EF4-FFF2-40B4-BE49-F238E27FC236}">
                <a16:creationId xmlns:a16="http://schemas.microsoft.com/office/drawing/2014/main" id="{65B5CED1-776F-4DA3-9119-DE365A531C96}"/>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10" name="Rectangle 9">
            <a:extLst>
              <a:ext uri="{FF2B5EF4-FFF2-40B4-BE49-F238E27FC236}">
                <a16:creationId xmlns:a16="http://schemas.microsoft.com/office/drawing/2014/main" id="{CBF63083-02EA-4F4C-842A-4F07DC9559F2}"/>
              </a:ext>
            </a:extLst>
          </p:cNvPr>
          <p:cNvSpPr/>
          <p:nvPr/>
        </p:nvSpPr>
        <p:spPr>
          <a:xfrm>
            <a:off x="504001" y="1736494"/>
            <a:ext cx="5939351" cy="1938992"/>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group</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by</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name</a:t>
            </a:r>
            <a:endParaRPr lang="de-DE" altLang="de-DE" sz="2000" dirty="0">
              <a:solidFill>
                <a:srgbClr val="0000FF"/>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groupby</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name</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6D220BFC-77D0-44AB-92B2-7522DA186BE8}"/>
              </a:ext>
            </a:extLst>
          </p:cNvPr>
          <p:cNvSpPr/>
          <p:nvPr/>
        </p:nvSpPr>
        <p:spPr>
          <a:xfrm>
            <a:off x="504000" y="4122506"/>
            <a:ext cx="5939351" cy="1938992"/>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order</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by</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name</a:t>
            </a:r>
            <a:endParaRPr lang="de-DE" altLang="de-DE" sz="2000" dirty="0">
              <a:solidFill>
                <a:srgbClr val="0000FF"/>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orderby</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name</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p:txBody>
      </p:sp>
      <p:sp>
        <p:nvSpPr>
          <p:cNvPr id="12" name="Rectangle 11">
            <a:extLst>
              <a:ext uri="{FF2B5EF4-FFF2-40B4-BE49-F238E27FC236}">
                <a16:creationId xmlns:a16="http://schemas.microsoft.com/office/drawing/2014/main" id="{46286B5B-7EF1-447A-8EC6-D43CEF439CE2}"/>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Tree>
    <p:extLst>
      <p:ext uri="{BB962C8B-B14F-4D97-AF65-F5344CB8AC3E}">
        <p14:creationId xmlns:p14="http://schemas.microsoft.com/office/powerpoint/2010/main" val="3317886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SELECT</a:t>
            </a:r>
            <a:br>
              <a:rPr lang="en-US" dirty="0"/>
            </a:br>
            <a:r>
              <a:rPr lang="en-US" dirty="0"/>
              <a:t>.having / .limit</a:t>
            </a:r>
          </a:p>
        </p:txBody>
      </p:sp>
      <p:sp>
        <p:nvSpPr>
          <p:cNvPr id="8" name="TextBox 7">
            <a:extLst>
              <a:ext uri="{FF2B5EF4-FFF2-40B4-BE49-F238E27FC236}">
                <a16:creationId xmlns:a16="http://schemas.microsoft.com/office/drawing/2014/main" id="{65B5CED1-776F-4DA3-9119-DE365A531C96}"/>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10" name="Rectangle 9">
            <a:extLst>
              <a:ext uri="{FF2B5EF4-FFF2-40B4-BE49-F238E27FC236}">
                <a16:creationId xmlns:a16="http://schemas.microsoft.com/office/drawing/2014/main" id="{CBF63083-02EA-4F4C-842A-4F07DC9559F2}"/>
              </a:ext>
            </a:extLst>
          </p:cNvPr>
          <p:cNvSpPr/>
          <p:nvPr/>
        </p:nvSpPr>
        <p:spPr>
          <a:xfrm>
            <a:off x="504001" y="1450710"/>
            <a:ext cx="5939351" cy="2246769"/>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de-DE" altLang="de-DE" sz="2000" b="1" dirty="0" err="1">
                <a:solidFill>
                  <a:srgbClr val="660E7A"/>
                </a:solidFill>
                <a:latin typeface="Courier New" panose="02070309020205020404" pitchFamily="49" charset="0"/>
                <a:cs typeface="Courier New" panose="02070309020205020404" pitchFamily="49" charset="0"/>
              </a:rPr>
              <a:t>group</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by</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name</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having</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ID &gt;</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groupby</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name</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having</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'ID &gt;', </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dirty="0">
                <a:solidFill>
                  <a:srgbClr val="000000"/>
                </a:solidFill>
                <a:latin typeface="Courier New" panose="02070309020205020404" pitchFamily="49" charset="0"/>
                <a:cs typeface="Courier New" panose="02070309020205020404" pitchFamily="49" charset="0"/>
              </a:rPr>
              <a:t>)</a:t>
            </a:r>
          </a:p>
        </p:txBody>
      </p:sp>
      <p:sp>
        <p:nvSpPr>
          <p:cNvPr id="11" name="Rectangle 10">
            <a:extLst>
              <a:ext uri="{FF2B5EF4-FFF2-40B4-BE49-F238E27FC236}">
                <a16:creationId xmlns:a16="http://schemas.microsoft.com/office/drawing/2014/main" id="{4F2E21CA-1CD2-4E1B-867A-837DD070F27B}"/>
              </a:ext>
            </a:extLst>
          </p:cNvPr>
          <p:cNvSpPr/>
          <p:nvPr/>
        </p:nvSpPr>
        <p:spPr>
          <a:xfrm>
            <a:off x="504001" y="4341583"/>
            <a:ext cx="6587362" cy="1631216"/>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limit</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100 </a:t>
            </a:r>
            <a:r>
              <a:rPr lang="de-DE" altLang="de-DE" sz="2000" b="1" dirty="0" err="1">
                <a:solidFill>
                  <a:srgbClr val="660E7A"/>
                </a:solidFill>
                <a:latin typeface="Courier New" panose="02070309020205020404" pitchFamily="49" charset="0"/>
                <a:cs typeface="Courier New" panose="02070309020205020404" pitchFamily="49" charset="0"/>
              </a:rPr>
              <a:t>offset</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2</a:t>
            </a: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limit</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dirty="0">
                <a:solidFill>
                  <a:srgbClr val="0000FF"/>
                </a:solidFill>
                <a:latin typeface="Courier New" panose="02070309020205020404" pitchFamily="49" charset="0"/>
                <a:cs typeface="Courier New" panose="02070309020205020404" pitchFamily="49" charset="0"/>
              </a:rPr>
              <a:t>100</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dirty="0">
                <a:solidFill>
                  <a:srgbClr val="0000FF"/>
                </a:solidFill>
                <a:latin typeface="Courier New" panose="02070309020205020404" pitchFamily="49" charset="0"/>
                <a:cs typeface="Courier New" panose="02070309020205020404" pitchFamily="49" charset="0"/>
              </a:rPr>
              <a:t> 2</a:t>
            </a:r>
            <a:r>
              <a:rPr lang="de-DE" altLang="de-DE" sz="2000" dirty="0">
                <a:solidFill>
                  <a:srgbClr val="000000"/>
                </a:solidFill>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A8106E3D-8E6E-4DF4-A493-95A9B71F280F}"/>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Tree>
    <p:extLst>
      <p:ext uri="{BB962C8B-B14F-4D97-AF65-F5344CB8AC3E}">
        <p14:creationId xmlns:p14="http://schemas.microsoft.com/office/powerpoint/2010/main" val="399890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INSERT</a:t>
            </a:r>
          </a:p>
        </p:txBody>
      </p:sp>
      <p:sp>
        <p:nvSpPr>
          <p:cNvPr id="3" name="Rectangle 1">
            <a:extLst>
              <a:ext uri="{FF2B5EF4-FFF2-40B4-BE49-F238E27FC236}">
                <a16:creationId xmlns:a16="http://schemas.microsoft.com/office/drawing/2014/main" id="{19F144C0-707C-4D11-BAB9-B05A3CDCC6C6}"/>
              </a:ext>
            </a:extLst>
          </p:cNvPr>
          <p:cNvSpPr>
            <a:spLocks noChangeArrowheads="1"/>
          </p:cNvSpPr>
          <p:nvPr/>
        </p:nvSpPr>
        <p:spPr bwMode="auto">
          <a:xfrm>
            <a:off x="504001" y="1228398"/>
            <a:ext cx="5987286"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de-DE" altLang="de-DE" sz="20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INSERT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into</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entries</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660E7A"/>
                </a:solidFill>
                <a:latin typeface="Courier New" panose="02070309020205020404" pitchFamily="49" charset="0"/>
                <a:cs typeface="Courier New" panose="02070309020205020404" pitchFamily="49" charset="0"/>
              </a:rPr>
              <a:t>ID</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name</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'Name' </a:t>
            </a:r>
            <a:r>
              <a:rPr lang="de-DE" altLang="de-DE" sz="2000" dirty="0">
                <a:solidFill>
                  <a:srgbClr val="000000"/>
                </a:solidFill>
                <a:latin typeface="Courier New" panose="02070309020205020404" pitchFamily="49" charset="0"/>
                <a:cs typeface="Courier New" panose="02070309020205020404" pitchFamily="49" charset="0"/>
              </a:rPr>
              <a:t>}]</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lang="de-DE" altLang="de-DE" sz="2000" dirty="0">
              <a:solidFill>
                <a:srgbClr val="00000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dirty="0" err="1">
                <a:solidFill>
                  <a:srgbClr val="458383"/>
                </a:solidFill>
                <a:latin typeface="Courier New" panose="02070309020205020404" pitchFamily="49" charset="0"/>
                <a:cs typeface="Courier New" panose="02070309020205020404" pitchFamily="49" charset="0"/>
              </a:rPr>
              <a:t>INSERT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into</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br>
              <a:rPr lang="de-DE" altLang="de-DE" sz="2000" dirty="0">
                <a:solidFill>
                  <a:srgbClr val="000000"/>
                </a:solidFill>
                <a:latin typeface="Courier New" panose="02070309020205020404" pitchFamily="49" charset="0"/>
                <a:cs typeface="Courier New" panose="02070309020205020404" pitchFamily="49" charset="0"/>
              </a:rPr>
            </a:b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columns</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'ID'</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name</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br>
              <a:rPr lang="de-DE" altLang="de-DE" sz="2000" dirty="0">
                <a:solidFill>
                  <a:srgbClr val="000000"/>
                </a:solidFill>
                <a:latin typeface="Courier New" panose="02070309020205020404" pitchFamily="49" charset="0"/>
                <a:cs typeface="Courier New" panose="02070309020205020404" pitchFamily="49" charset="0"/>
              </a:rPr>
            </a:b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values</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'Name'</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endParaRPr lang="de-DE" altLang="de-DE" sz="2000" dirty="0">
              <a:solidFill>
                <a:srgbClr val="000000"/>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dirty="0" err="1">
                <a:solidFill>
                  <a:srgbClr val="458383"/>
                </a:solidFill>
                <a:latin typeface="Courier New" panose="02070309020205020404" pitchFamily="49" charset="0"/>
                <a:cs typeface="Courier New" panose="02070309020205020404" pitchFamily="49" charset="0"/>
              </a:rPr>
              <a:t>INSERT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into</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columns</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'ID'</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name</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rows</a:t>
            </a:r>
            <a:r>
              <a:rPr lang="de-DE" altLang="de-DE" sz="2000" dirty="0">
                <a:solidFill>
                  <a:srgbClr val="000000"/>
                </a:solidFill>
                <a:latin typeface="Courier New" panose="02070309020205020404" pitchFamily="49" charset="0"/>
                <a:cs typeface="Courier New" panose="02070309020205020404" pitchFamily="49" charset="0"/>
              </a:rPr>
              <a:t>([</a:t>
            </a:r>
            <a:br>
              <a:rPr lang="de-DE" altLang="de-DE" sz="2000" dirty="0">
                <a:solidFill>
                  <a:srgbClr val="000000"/>
                </a:solidFill>
                <a:latin typeface="Courier New" panose="02070309020205020404" pitchFamily="49" charset="0"/>
                <a:cs typeface="Courier New" panose="02070309020205020404" pitchFamily="49" charset="0"/>
              </a:rPr>
            </a:b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'Name 1'</a:t>
            </a:r>
            <a:r>
              <a:rPr lang="de-DE" altLang="de-DE" sz="2000" dirty="0">
                <a:solidFill>
                  <a:srgbClr val="000000"/>
                </a:solidFill>
                <a:latin typeface="Courier New" panose="02070309020205020404" pitchFamily="49" charset="0"/>
                <a:cs typeface="Courier New" panose="02070309020205020404" pitchFamily="49" charset="0"/>
              </a:rPr>
              <a:t>],</a:t>
            </a:r>
            <a:br>
              <a:rPr lang="de-DE" altLang="de-DE" sz="2000" dirty="0">
                <a:solidFill>
                  <a:srgbClr val="000000"/>
                </a:solidFill>
                <a:latin typeface="Courier New" panose="02070309020205020404" pitchFamily="49" charset="0"/>
                <a:cs typeface="Courier New" panose="02070309020205020404" pitchFamily="49" charset="0"/>
              </a:rPr>
            </a:b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2</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'Name 2'</a:t>
            </a:r>
            <a:r>
              <a:rPr lang="de-DE" altLang="de-DE" sz="2000" dirty="0">
                <a:solidFill>
                  <a:srgbClr val="000000"/>
                </a:solidFill>
                <a:latin typeface="Courier New" panose="02070309020205020404" pitchFamily="49" charset="0"/>
                <a:cs typeface="Courier New" panose="02070309020205020404" pitchFamily="49" charset="0"/>
              </a:rPr>
              <a:t>]</a:t>
            </a:r>
            <a:br>
              <a:rPr lang="de-DE" altLang="de-DE" sz="2000" dirty="0">
                <a:solidFill>
                  <a:srgbClr val="000000"/>
                </a:solidFill>
                <a:latin typeface="Courier New" panose="02070309020205020404" pitchFamily="49" charset="0"/>
                <a:cs typeface="Courier New" panose="02070309020205020404" pitchFamily="49" charset="0"/>
              </a:rPr>
            </a:br>
            <a:r>
              <a:rPr lang="de-DE" altLang="de-DE" sz="20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3C52B4D-9BBF-4657-81CF-12D07D2966E4}"/>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11" name="Rectangle 10">
            <a:extLst>
              <a:ext uri="{FF2B5EF4-FFF2-40B4-BE49-F238E27FC236}">
                <a16:creationId xmlns:a16="http://schemas.microsoft.com/office/drawing/2014/main" id="{A15385A3-56C8-4B49-B11F-7F54849E1710}"/>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Tree>
    <p:extLst>
      <p:ext uri="{BB962C8B-B14F-4D97-AF65-F5344CB8AC3E}">
        <p14:creationId xmlns:p14="http://schemas.microsoft.com/office/powerpoint/2010/main" val="26284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UPDATE</a:t>
            </a:r>
          </a:p>
        </p:txBody>
      </p:sp>
      <p:sp>
        <p:nvSpPr>
          <p:cNvPr id="6" name="Rectangle 1">
            <a:extLst>
              <a:ext uri="{FF2B5EF4-FFF2-40B4-BE49-F238E27FC236}">
                <a16:creationId xmlns:a16="http://schemas.microsoft.com/office/drawing/2014/main" id="{81996C29-FAA3-4826-96CE-7C996AA9DF96}"/>
              </a:ext>
            </a:extLst>
          </p:cNvPr>
          <p:cNvSpPr>
            <a:spLocks noChangeArrowheads="1"/>
          </p:cNvSpPr>
          <p:nvPr/>
        </p:nvSpPr>
        <p:spPr bwMode="auto">
          <a:xfrm>
            <a:off x="527054" y="2812072"/>
            <a:ext cx="647319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0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UPDATE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Authors</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with</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name</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Changed</a:t>
            </a:r>
            <a:r>
              <a:rPr lang="de-DE" altLang="de-DE" sz="2000" b="1" dirty="0">
                <a:solidFill>
                  <a:srgbClr val="008000"/>
                </a:solidFill>
                <a:latin typeface="Courier New" panose="02070309020205020404" pitchFamily="49" charset="0"/>
                <a:cs typeface="Courier New" panose="02070309020205020404" pitchFamily="49" charset="0"/>
              </a:rPr>
              <a:t> Name' </a:t>
            </a:r>
            <a:r>
              <a:rPr lang="de-DE" altLang="de-DE" sz="2000" dirty="0">
                <a:solidFill>
                  <a:srgbClr val="000000"/>
                </a:solidFill>
                <a:latin typeface="Courier New" panose="02070309020205020404" pitchFamily="49" charset="0"/>
                <a:cs typeface="Courier New" panose="02070309020205020404" pitchFamily="49" charset="0"/>
              </a:rPr>
              <a:t>}</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byKey</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dirty="0">
                <a:solidFill>
                  <a:srgbClr val="000000"/>
                </a:solidFill>
                <a:latin typeface="Courier New" panose="02070309020205020404" pitchFamily="49" charset="0"/>
                <a:cs typeface="Courier New" panose="02070309020205020404" pitchFamily="49" charset="0"/>
              </a:rPr>
              <a:t>))</a:t>
            </a:r>
            <a:endPar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de-DE" altLang="de-DE" sz="2000" dirty="0">
              <a:solidFill>
                <a:srgbClr val="00000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de-DE" altLang="de-DE" sz="2000" dirty="0">
              <a:solidFill>
                <a:srgbClr val="00000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9E95847-FFE4-4289-98E7-4A1079D3D49A}"/>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9" name="Rectangle 8">
            <a:extLst>
              <a:ext uri="{FF2B5EF4-FFF2-40B4-BE49-F238E27FC236}">
                <a16:creationId xmlns:a16="http://schemas.microsoft.com/office/drawing/2014/main" id="{64998748-59CC-4F18-B2E3-9BAA9685CEB5}"/>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Tree>
    <p:extLst>
      <p:ext uri="{BB962C8B-B14F-4D97-AF65-F5344CB8AC3E}">
        <p14:creationId xmlns:p14="http://schemas.microsoft.com/office/powerpoint/2010/main" val="3720611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DEEP UPDATE</a:t>
            </a:r>
          </a:p>
        </p:txBody>
      </p:sp>
      <p:sp>
        <p:nvSpPr>
          <p:cNvPr id="6" name="Rectangle 1">
            <a:extLst>
              <a:ext uri="{FF2B5EF4-FFF2-40B4-BE49-F238E27FC236}">
                <a16:creationId xmlns:a16="http://schemas.microsoft.com/office/drawing/2014/main" id="{81996C29-FAA3-4826-96CE-7C996AA9DF96}"/>
              </a:ext>
            </a:extLst>
          </p:cNvPr>
          <p:cNvSpPr>
            <a:spLocks noChangeArrowheads="1"/>
          </p:cNvSpPr>
          <p:nvPr/>
        </p:nvSpPr>
        <p:spPr bwMode="auto">
          <a:xfrm>
            <a:off x="504001" y="1382286"/>
            <a:ext cx="6473194"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de-DE" altLang="de-DE" sz="2000" dirty="0">
                <a:solidFill>
                  <a:srgbClr val="458383"/>
                </a:solidFill>
                <a:latin typeface="Courier New" panose="02070309020205020404" pitchFamily="49" charset="0"/>
                <a:cs typeface="Courier New" panose="02070309020205020404" pitchFamily="49" charset="0"/>
              </a:rPr>
              <a:t>UPDATE</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err="1">
                <a:solidFill>
                  <a:srgbClr val="458383"/>
                </a:solidFill>
                <a:latin typeface="Courier New" panose="02070309020205020404" pitchFamily="49" charset="0"/>
                <a:cs typeface="Courier New" panose="02070309020205020404" pitchFamily="49" charset="0"/>
              </a:rPr>
              <a:t>Authors</a:t>
            </a:r>
            <a:r>
              <a:rPr lang="de-DE" altLang="de-DE" sz="20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with</a:t>
            </a:r>
            <a:r>
              <a:rPr lang="de-DE" altLang="de-DE" sz="20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	{  </a:t>
            </a:r>
          </a:p>
          <a:p>
            <a:pPr lvl="0" defTabSz="914400" eaLnBrk="0" fontAlgn="base" hangingPunct="0">
              <a:spcBef>
                <a:spcPct val="0"/>
              </a:spcBef>
              <a:spcAft>
                <a:spcPct val="0"/>
              </a:spcAft>
            </a:pPr>
            <a:r>
              <a:rPr lang="de-DE" altLang="de-DE" sz="2000" b="1"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name</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Changed</a:t>
            </a:r>
            <a:r>
              <a:rPr lang="de-DE" altLang="de-DE" sz="2000" b="1" dirty="0">
                <a:solidFill>
                  <a:srgbClr val="008000"/>
                </a:solidFill>
                <a:latin typeface="Courier New" panose="02070309020205020404" pitchFamily="49" charset="0"/>
                <a:cs typeface="Courier New" panose="02070309020205020404" pitchFamily="49" charset="0"/>
              </a:rPr>
              <a:t> Name',</a:t>
            </a:r>
          </a:p>
          <a:p>
            <a:pPr lvl="0" defTabSz="914400" eaLnBrk="0" fontAlgn="base" hangingPunct="0">
              <a:spcBef>
                <a:spcPct val="0"/>
              </a:spcBef>
              <a:spcAft>
                <a:spcPct val="0"/>
              </a:spcAft>
            </a:pP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books</a:t>
            </a:r>
            <a:r>
              <a:rPr lang="de-DE" altLang="de-DE" sz="20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660E7A"/>
                </a:solidFill>
                <a:latin typeface="Courier New" panose="02070309020205020404" pitchFamily="49" charset="0"/>
                <a:cs typeface="Courier New" panose="02070309020205020404" pitchFamily="49" charset="0"/>
              </a:rPr>
              <a:t>ID</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100</a:t>
            </a:r>
            <a:r>
              <a:rPr lang="de-DE" altLang="de-DE" sz="20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2000" b="1"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660E7A"/>
                </a:solidFill>
                <a:latin typeface="Courier New" panose="02070309020205020404" pitchFamily="49" charset="0"/>
                <a:cs typeface="Courier New" panose="02070309020205020404" pitchFamily="49" charset="0"/>
              </a:rPr>
              <a:t>title</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'Title‘</a:t>
            </a:r>
            <a:r>
              <a:rPr lang="de-DE" altLang="de-DE" sz="2000" dirty="0">
                <a:solidFill>
                  <a:srgbClr val="000000"/>
                </a:solidFill>
                <a:latin typeface="Courier New" panose="02070309020205020404" pitchFamily="49" charset="0"/>
                <a:cs typeface="Courier New" panose="02070309020205020404" pitchFamily="49" charset="0"/>
              </a:rPr>
              <a:t>,</a:t>
            </a:r>
            <a:endParaRPr lang="de-DE" altLang="de-DE" sz="2000" b="1" dirty="0">
              <a:solidFill>
                <a:srgbClr val="00800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year</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2020</a:t>
            </a:r>
            <a:r>
              <a:rPr lang="de-DE" altLang="de-DE" sz="2000" dirty="0">
                <a:solidFill>
                  <a:srgbClr val="000000"/>
                </a:solidFill>
                <a:latin typeface="Courier New" panose="02070309020205020404" pitchFamily="49" charset="0"/>
                <a:cs typeface="Courier New" panose="02070309020205020404" pitchFamily="49" charset="0"/>
              </a:rPr>
              <a:t>,</a:t>
            </a:r>
            <a:endParaRPr lang="de-DE" altLang="de-DE" sz="2000" dirty="0">
              <a:solidFill>
                <a:srgbClr val="0000FF"/>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author_ID</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endParaRPr lang="de-DE" altLang="de-DE" sz="2000" dirty="0">
              <a:solidFill>
                <a:srgbClr val="00000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de-DE" altLang="de-DE" sz="2000" b="1"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00"/>
                </a:solidFill>
                <a:latin typeface="Courier New" panose="02070309020205020404" pitchFamily="49" charset="0"/>
                <a:cs typeface="Courier New" panose="02070309020205020404" pitchFamily="49" charset="0"/>
              </a:rPr>
              <a:t>}]</a:t>
            </a:r>
            <a:endParaRPr lang="de-DE" altLang="de-DE" sz="2000" dirty="0">
              <a:solidFill>
                <a:srgbClr val="00800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where</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'ID ='</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dirty="0">
                <a:solidFill>
                  <a:srgbClr val="000000"/>
                </a:solidFill>
                <a:latin typeface="Courier New" panose="02070309020205020404" pitchFamily="49" charset="0"/>
                <a:cs typeface="Courier New" panose="02070309020205020404" pitchFamily="49" charset="0"/>
              </a:rPr>
              <a:t>))</a:t>
            </a:r>
            <a:endPar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kumimoji="0" lang="de-DE" altLang="de-DE" sz="2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9E95847-FFE4-4289-98E7-4A1079D3D49A}"/>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9" name="Rectangle 8">
            <a:extLst>
              <a:ext uri="{FF2B5EF4-FFF2-40B4-BE49-F238E27FC236}">
                <a16:creationId xmlns:a16="http://schemas.microsoft.com/office/drawing/2014/main" id="{64998748-59CC-4F18-B2E3-9BAA9685CEB5}"/>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Tree>
    <p:extLst>
      <p:ext uri="{BB962C8B-B14F-4D97-AF65-F5344CB8AC3E}">
        <p14:creationId xmlns:p14="http://schemas.microsoft.com/office/powerpoint/2010/main" val="313829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a:xfrm>
            <a:off x="504001" y="1404847"/>
            <a:ext cx="11185200" cy="4716000"/>
          </a:xfrm>
        </p:spPr>
        <p:txBody>
          <a:bodyPr/>
          <a:lstStyle/>
          <a:p>
            <a:pPr lvl="1"/>
            <a:r>
              <a:rPr lang="en-US" dirty="0"/>
              <a:t>Introduction</a:t>
            </a:r>
          </a:p>
          <a:p>
            <a:pPr lvl="1"/>
            <a:endParaRPr lang="en-US" dirty="0"/>
          </a:p>
          <a:p>
            <a:pPr lvl="1"/>
            <a:r>
              <a:rPr lang="en-US" dirty="0"/>
              <a:t>SELECT / INSERT / UPDATE / DELETE</a:t>
            </a:r>
          </a:p>
          <a:p>
            <a:pPr lvl="1"/>
            <a:endParaRPr lang="en-US" dirty="0"/>
          </a:p>
          <a:p>
            <a:pPr lvl="1"/>
            <a:r>
              <a:rPr lang="en-US" dirty="0"/>
              <a:t>Advanced Features</a:t>
            </a:r>
          </a:p>
          <a:p>
            <a:pPr lvl="1"/>
            <a:endParaRPr lang="en-US" dirty="0"/>
          </a:p>
          <a:p>
            <a:pPr lvl="1"/>
            <a:r>
              <a:rPr lang="en-US" dirty="0"/>
              <a:t>API Usage Examples</a:t>
            </a:r>
          </a:p>
          <a:p>
            <a:pPr lvl="1"/>
            <a:endParaRPr lang="en-US" dirty="0"/>
          </a:p>
          <a:p>
            <a:pPr lvl="1"/>
            <a:r>
              <a:rPr lang="en-US" dirty="0"/>
              <a:t>Resources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DELETE</a:t>
            </a:r>
            <a:br>
              <a:rPr lang="en-US" dirty="0"/>
            </a:br>
            <a:endParaRPr lang="en-US" dirty="0"/>
          </a:p>
        </p:txBody>
      </p:sp>
      <p:sp>
        <p:nvSpPr>
          <p:cNvPr id="7" name="Rectangle 6">
            <a:extLst>
              <a:ext uri="{FF2B5EF4-FFF2-40B4-BE49-F238E27FC236}">
                <a16:creationId xmlns:a16="http://schemas.microsoft.com/office/drawing/2014/main" id="{A427411A-F221-4E40-AD0C-B612A2F85961}"/>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
        <p:nvSpPr>
          <p:cNvPr id="8" name="TextBox 7">
            <a:extLst>
              <a:ext uri="{FF2B5EF4-FFF2-40B4-BE49-F238E27FC236}">
                <a16:creationId xmlns:a16="http://schemas.microsoft.com/office/drawing/2014/main" id="{1D0E2F36-5EE8-4D44-BADF-EBD1780E3022}"/>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6" name="Rectangle 5">
            <a:extLst>
              <a:ext uri="{FF2B5EF4-FFF2-40B4-BE49-F238E27FC236}">
                <a16:creationId xmlns:a16="http://schemas.microsoft.com/office/drawing/2014/main" id="{F78AEC05-A63E-4F26-A32C-1F473B72DC90}"/>
              </a:ext>
            </a:extLst>
          </p:cNvPr>
          <p:cNvSpPr/>
          <p:nvPr/>
        </p:nvSpPr>
        <p:spPr>
          <a:xfrm>
            <a:off x="504001" y="1694289"/>
            <a:ext cx="6096000" cy="461665"/>
          </a:xfrm>
          <a:prstGeom prst="rect">
            <a:avLst/>
          </a:prstGeom>
        </p:spPr>
        <p:txBody>
          <a:bodyPr>
            <a:spAutoFit/>
          </a:bodyPr>
          <a:lstStyle/>
          <a:p>
            <a:pPr defTabSz="914400" eaLnBrk="0" fontAlgn="base" hangingPunct="0">
              <a:spcBef>
                <a:spcPct val="0"/>
              </a:spcBef>
              <a:spcAft>
                <a:spcPct val="0"/>
              </a:spcAft>
            </a:pPr>
            <a:r>
              <a:rPr lang="de-DE" altLang="de-DE" sz="2400" b="1" dirty="0" err="1">
                <a:solidFill>
                  <a:srgbClr val="458383"/>
                </a:solidFill>
                <a:latin typeface="Courier New" panose="02070309020205020404" pitchFamily="49" charset="0"/>
                <a:cs typeface="Courier New" panose="02070309020205020404" pitchFamily="49" charset="0"/>
              </a:rPr>
              <a:t>DELETE</a:t>
            </a:r>
            <a:r>
              <a:rPr lang="de-DE" altLang="de-DE" sz="2400" dirty="0" err="1">
                <a:solidFill>
                  <a:srgbClr val="000000"/>
                </a:solidFill>
                <a:latin typeface="Courier New" panose="02070309020205020404" pitchFamily="49" charset="0"/>
                <a:cs typeface="Courier New" panose="02070309020205020404" pitchFamily="49" charset="0"/>
              </a:rPr>
              <a:t>.</a:t>
            </a:r>
            <a:r>
              <a:rPr lang="de-DE" altLang="de-DE" sz="2400" b="1" dirty="0" err="1">
                <a:solidFill>
                  <a:srgbClr val="660E7A"/>
                </a:solidFill>
                <a:latin typeface="Courier New" panose="02070309020205020404" pitchFamily="49" charset="0"/>
                <a:cs typeface="Courier New" panose="02070309020205020404" pitchFamily="49" charset="0"/>
              </a:rPr>
              <a:t>from</a:t>
            </a:r>
            <a:r>
              <a:rPr lang="de-DE" altLang="de-DE" sz="2400" dirty="0">
                <a:solidFill>
                  <a:srgbClr val="000000"/>
                </a:solidFill>
                <a:latin typeface="Courier New" panose="02070309020205020404" pitchFamily="49" charset="0"/>
                <a:cs typeface="Courier New" panose="02070309020205020404" pitchFamily="49" charset="0"/>
              </a:rPr>
              <a:t>(</a:t>
            </a:r>
            <a:r>
              <a:rPr lang="de-DE" altLang="de-DE" sz="2400" b="1" dirty="0">
                <a:solidFill>
                  <a:srgbClr val="008000"/>
                </a:solidFill>
                <a:latin typeface="Courier New" panose="02070309020205020404" pitchFamily="49" charset="0"/>
                <a:cs typeface="Courier New" panose="02070309020205020404" pitchFamily="49" charset="0"/>
              </a:rPr>
              <a:t>'</a:t>
            </a:r>
            <a:r>
              <a:rPr lang="de-DE" altLang="de-DE" sz="2400" b="1" dirty="0" err="1">
                <a:solidFill>
                  <a:srgbClr val="008000"/>
                </a:solidFill>
                <a:latin typeface="Courier New" panose="02070309020205020404" pitchFamily="49" charset="0"/>
                <a:cs typeface="Courier New" panose="02070309020205020404" pitchFamily="49" charset="0"/>
              </a:rPr>
              <a:t>Authors</a:t>
            </a:r>
            <a:r>
              <a:rPr lang="de-DE" altLang="de-DE" sz="2400" b="1" dirty="0">
                <a:solidFill>
                  <a:srgbClr val="008000"/>
                </a:solidFill>
                <a:latin typeface="Courier New" panose="02070309020205020404" pitchFamily="49" charset="0"/>
                <a:cs typeface="Courier New" panose="02070309020205020404" pitchFamily="49" charset="0"/>
              </a:rPr>
              <a:t>'</a:t>
            </a:r>
            <a:r>
              <a:rPr lang="de-DE" altLang="de-DE" sz="2400" dirty="0">
                <a:solidFill>
                  <a:srgbClr val="000000"/>
                </a:solidFill>
                <a:latin typeface="Courier New" panose="02070309020205020404" pitchFamily="49" charset="0"/>
                <a:cs typeface="Courier New" panose="02070309020205020404" pitchFamily="49" charset="0"/>
              </a:rPr>
              <a:t>).</a:t>
            </a:r>
            <a:r>
              <a:rPr lang="de-DE" altLang="de-DE" sz="2400" b="1" dirty="0" err="1">
                <a:solidFill>
                  <a:srgbClr val="660E7A"/>
                </a:solidFill>
                <a:latin typeface="Courier New" panose="02070309020205020404" pitchFamily="49" charset="0"/>
                <a:cs typeface="Courier New" panose="02070309020205020404" pitchFamily="49" charset="0"/>
              </a:rPr>
              <a:t>byKey</a:t>
            </a:r>
            <a:r>
              <a:rPr lang="de-DE" altLang="de-DE" sz="2400" dirty="0">
                <a:solidFill>
                  <a:srgbClr val="000000"/>
                </a:solidFill>
                <a:latin typeface="Courier New" panose="02070309020205020404" pitchFamily="49" charset="0"/>
                <a:cs typeface="Courier New" panose="02070309020205020404" pitchFamily="49" charset="0"/>
              </a:rPr>
              <a:t>(</a:t>
            </a:r>
            <a:r>
              <a:rPr lang="de-DE" altLang="de-DE" sz="2400" dirty="0">
                <a:solidFill>
                  <a:srgbClr val="0000FF"/>
                </a:solidFill>
                <a:latin typeface="Courier New" panose="02070309020205020404" pitchFamily="49" charset="0"/>
                <a:cs typeface="Courier New" panose="02070309020205020404" pitchFamily="49" charset="0"/>
              </a:rPr>
              <a:t>1</a:t>
            </a:r>
            <a:r>
              <a:rPr lang="de-DE" altLang="de-DE" sz="24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37038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Expand</a:t>
            </a:r>
          </a:p>
        </p:txBody>
      </p:sp>
      <p:sp>
        <p:nvSpPr>
          <p:cNvPr id="8" name="TextBox 7">
            <a:extLst>
              <a:ext uri="{FF2B5EF4-FFF2-40B4-BE49-F238E27FC236}">
                <a16:creationId xmlns:a16="http://schemas.microsoft.com/office/drawing/2014/main" id="{65B5CED1-776F-4DA3-9119-DE365A531C96}"/>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10" name="Rectangle 9">
            <a:extLst>
              <a:ext uri="{FF2B5EF4-FFF2-40B4-BE49-F238E27FC236}">
                <a16:creationId xmlns:a16="http://schemas.microsoft.com/office/drawing/2014/main" id="{CBF63083-02EA-4F4C-842A-4F07DC9559F2}"/>
              </a:ext>
            </a:extLst>
          </p:cNvPr>
          <p:cNvSpPr/>
          <p:nvPr/>
        </p:nvSpPr>
        <p:spPr>
          <a:xfrm>
            <a:off x="281959" y="1579332"/>
            <a:ext cx="7211249" cy="2246769"/>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 </a:t>
            </a:r>
            <a:r>
              <a:rPr lang="de-DE" altLang="de-DE" sz="2000" b="1" dirty="0">
                <a:solidFill>
                  <a:srgbClr val="458383"/>
                </a:solidFill>
                <a:latin typeface="Courier New" panose="02070309020205020404" pitchFamily="49" charset="0"/>
                <a:cs typeface="Courier New" panose="02070309020205020404" pitchFamily="49" charset="0"/>
              </a:rPr>
              <a:t>ID, </a:t>
            </a:r>
            <a:r>
              <a:rPr lang="de-DE" altLang="de-DE" sz="2000" b="1" dirty="0" err="1">
                <a:solidFill>
                  <a:srgbClr val="458383"/>
                </a:solidFill>
                <a:latin typeface="Courier New" panose="02070309020205020404" pitchFamily="49" charset="0"/>
                <a:cs typeface="Courier New" panose="02070309020205020404" pitchFamily="49" charset="0"/>
              </a:rPr>
              <a:t>name</a:t>
            </a:r>
            <a:r>
              <a:rPr lang="de-DE" altLang="de-DE" sz="2000" b="1" dirty="0">
                <a:solidFill>
                  <a:srgbClr val="458383"/>
                </a:solidFill>
                <a:latin typeface="Courier New" panose="02070309020205020404" pitchFamily="49" charset="0"/>
                <a:cs typeface="Courier New" panose="02070309020205020404" pitchFamily="49" charset="0"/>
              </a:rPr>
              <a:t>, </a:t>
            </a:r>
            <a:r>
              <a:rPr lang="de-DE" altLang="de-DE" sz="2000" b="1" dirty="0" err="1">
                <a:solidFill>
                  <a:srgbClr val="458383"/>
                </a:solidFill>
                <a:latin typeface="Courier New" panose="02070309020205020404" pitchFamily="49" charset="0"/>
                <a:cs typeface="Courier New" panose="02070309020205020404" pitchFamily="49" charset="0"/>
              </a:rPr>
              <a:t>books.title</a:t>
            </a:r>
            <a:r>
              <a:rPr lang="de-DE" altLang="de-DE" sz="2000" b="1" dirty="0">
                <a:solidFill>
                  <a:srgbClr val="458383"/>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a:t>
            </a:r>
            <a:endParaRPr lang="de-DE" altLang="de-DE" sz="2000" dirty="0">
              <a:solidFill>
                <a:srgbClr val="0000FF"/>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sz="2000" dirty="0">
                <a:solidFill>
                  <a:srgbClr val="000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columns</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 =&gt; { a.ID, a.name, </a:t>
            </a:r>
          </a:p>
          <a:p>
            <a:pPr defTabSz="914400" eaLnBrk="0" fontAlgn="base" hangingPunct="0">
              <a:spcBef>
                <a:spcPct val="0"/>
              </a:spcBef>
              <a:spcAft>
                <a:spcPct val="0"/>
              </a:spcAft>
            </a:pP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a.books</a:t>
            </a:r>
            <a:r>
              <a:rPr lang="de-DE" altLang="de-DE" sz="2000" b="1" dirty="0">
                <a:solidFill>
                  <a:srgbClr val="008000"/>
                </a:solidFill>
                <a:latin typeface="Courier New" panose="02070309020205020404" pitchFamily="49" charset="0"/>
                <a:cs typeface="Courier New" panose="02070309020205020404" pitchFamily="49" charset="0"/>
              </a:rPr>
              <a:t>(b =&gt; </a:t>
            </a:r>
            <a:r>
              <a:rPr lang="de-DE" altLang="de-DE" sz="2000" b="1" dirty="0" err="1">
                <a:solidFill>
                  <a:srgbClr val="008000"/>
                </a:solidFill>
                <a:latin typeface="Courier New" panose="02070309020205020404" pitchFamily="49" charset="0"/>
                <a:cs typeface="Courier New" panose="02070309020205020404" pitchFamily="49" charset="0"/>
              </a:rPr>
              <a:t>b.title</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dirty="0">
                <a:solidFill>
                  <a:srgbClr val="000000"/>
                </a:solidFill>
                <a:latin typeface="Courier New" panose="02070309020205020404" pitchFamily="49" charset="0"/>
                <a:cs typeface="Courier New" panose="02070309020205020404" pitchFamily="49" charset="0"/>
              </a:rPr>
              <a:t>)</a:t>
            </a:r>
            <a:endParaRPr lang="de-DE" sz="2400" dirty="0"/>
          </a:p>
        </p:txBody>
      </p:sp>
      <p:sp>
        <p:nvSpPr>
          <p:cNvPr id="11" name="Rectangle 10">
            <a:extLst>
              <a:ext uri="{FF2B5EF4-FFF2-40B4-BE49-F238E27FC236}">
                <a16:creationId xmlns:a16="http://schemas.microsoft.com/office/drawing/2014/main" id="{7871844E-CD1E-4A10-A7D5-FFFF10349302}"/>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Tree>
    <p:extLst>
      <p:ext uri="{BB962C8B-B14F-4D97-AF65-F5344CB8AC3E}">
        <p14:creationId xmlns:p14="http://schemas.microsoft.com/office/powerpoint/2010/main" val="331421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Sub Select</a:t>
            </a:r>
          </a:p>
        </p:txBody>
      </p:sp>
      <p:sp>
        <p:nvSpPr>
          <p:cNvPr id="8" name="TextBox 7">
            <a:extLst>
              <a:ext uri="{FF2B5EF4-FFF2-40B4-BE49-F238E27FC236}">
                <a16:creationId xmlns:a16="http://schemas.microsoft.com/office/drawing/2014/main" id="{65B5CED1-776F-4DA3-9119-DE365A531C96}"/>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9" name="Rectangle 8">
            <a:extLst>
              <a:ext uri="{FF2B5EF4-FFF2-40B4-BE49-F238E27FC236}">
                <a16:creationId xmlns:a16="http://schemas.microsoft.com/office/drawing/2014/main" id="{1D85CAFD-0EB4-4484-A021-C5686808FC2B}"/>
              </a:ext>
            </a:extLst>
          </p:cNvPr>
          <p:cNvSpPr/>
          <p:nvPr/>
        </p:nvSpPr>
        <p:spPr>
          <a:xfrm>
            <a:off x="504001" y="1450710"/>
            <a:ext cx="11229004" cy="2246769"/>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sz="2000" b="1" dirty="0">
                <a:solidFill>
                  <a:srgbClr val="008000"/>
                </a:solidFill>
                <a:latin typeface="Courier New" panose="02070309020205020404" pitchFamily="49" charset="0"/>
                <a:cs typeface="Courier New" panose="02070309020205020404" pitchFamily="49" charset="0"/>
              </a:rPr>
              <a:t>  </a:t>
            </a:r>
            <a:r>
              <a:rPr lang="de-DE" sz="2000" b="1" dirty="0" err="1">
                <a:solidFill>
                  <a:srgbClr val="660E7A"/>
                </a:solidFill>
                <a:latin typeface="Courier New" panose="02070309020205020404" pitchFamily="49" charset="0"/>
                <a:cs typeface="Courier New" panose="02070309020205020404" pitchFamily="49" charset="0"/>
              </a:rPr>
              <a:t>where</a:t>
            </a:r>
            <a:r>
              <a:rPr lang="de-DE" sz="2000" b="1" dirty="0">
                <a:solidFill>
                  <a:srgbClr val="660E7A"/>
                </a:solidFill>
                <a:latin typeface="Courier New" panose="02070309020205020404" pitchFamily="49" charset="0"/>
                <a:cs typeface="Courier New" panose="02070309020205020404" pitchFamily="49" charset="0"/>
              </a:rPr>
              <a:t> </a:t>
            </a:r>
            <a:r>
              <a:rPr lang="de-DE" sz="2000" b="1" dirty="0" err="1">
                <a:solidFill>
                  <a:srgbClr val="660E7A"/>
                </a:solidFill>
                <a:latin typeface="Courier New" panose="02070309020205020404" pitchFamily="49" charset="0"/>
                <a:cs typeface="Courier New" panose="02070309020205020404" pitchFamily="49" charset="0"/>
              </a:rPr>
              <a:t>exists</a:t>
            </a:r>
            <a:r>
              <a:rPr lang="de-DE" sz="2000" b="1" dirty="0">
                <a:solidFill>
                  <a:srgbClr val="660E7A"/>
                </a:solidFill>
                <a:latin typeface="Courier New" panose="02070309020205020404" pitchFamily="49" charset="0"/>
                <a:cs typeface="Courier New" panose="02070309020205020404" pitchFamily="49" charset="0"/>
              </a:rPr>
              <a:t> </a:t>
            </a:r>
            <a:r>
              <a:rPr lang="de-DE" altLang="de-DE" sz="2000" b="1" dirty="0">
                <a:solidFill>
                  <a:srgbClr val="458383"/>
                </a:solidFill>
                <a:latin typeface="Courier New" panose="02070309020205020404" pitchFamily="49" charset="0"/>
                <a:cs typeface="Courier New" panose="02070309020205020404" pitchFamily="49" charset="0"/>
              </a:rPr>
              <a:t>SELECT</a:t>
            </a:r>
            <a:r>
              <a:rPr 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458383"/>
                </a:solidFill>
                <a:latin typeface="Courier New" panose="02070309020205020404" pitchFamily="49" charset="0"/>
                <a:cs typeface="Courier New" panose="02070309020205020404" pitchFamily="49" charset="0"/>
              </a:rPr>
              <a:t>one</a:t>
            </a:r>
            <a:r>
              <a:rPr lang="de-DE" altLang="de-DE" sz="2000" b="1" dirty="0">
                <a:solidFill>
                  <a:srgbClr val="458383"/>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Test</a:t>
            </a:r>
            <a:endParaRPr lang="de-DE" altLang="de-DE" sz="2000" dirty="0">
              <a:solidFill>
                <a:srgbClr val="0000FF"/>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de-DE" sz="2000" dirty="0">
                <a:solidFill>
                  <a:srgbClr val="000000"/>
                </a:solidFill>
                <a:latin typeface="Courier New" panose="02070309020205020404" pitchFamily="49" charset="0"/>
                <a:cs typeface="Courier New" panose="02070309020205020404" pitchFamily="49" charset="0"/>
              </a:rPr>
              <a:t> .</a:t>
            </a:r>
            <a:r>
              <a:rPr lang="de-DE" sz="2000" b="1" dirty="0" err="1">
                <a:solidFill>
                  <a:srgbClr val="660E7A"/>
                </a:solidFill>
                <a:latin typeface="Courier New" panose="02070309020205020404" pitchFamily="49" charset="0"/>
                <a:cs typeface="Courier New" panose="02070309020205020404" pitchFamily="49" charset="0"/>
              </a:rPr>
              <a:t>where</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exists</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b="1" dirty="0">
                <a:solidFill>
                  <a:srgbClr val="458383"/>
                </a:solidFill>
                <a:latin typeface="Courier New" panose="02070309020205020404" pitchFamily="49" charset="0"/>
                <a:cs typeface="Courier New" panose="02070309020205020404" pitchFamily="49" charset="0"/>
              </a:rPr>
              <a:t>SELECT</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660E7A"/>
                </a:solidFill>
                <a:latin typeface="Courier New" panose="02070309020205020404" pitchFamily="49" charset="0"/>
                <a:cs typeface="Courier New" panose="02070309020205020404" pitchFamily="49" charset="0"/>
              </a:rPr>
              <a:t>one</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'Test'</a:t>
            </a:r>
            <a:r>
              <a:rPr lang="de-DE" altLang="de-DE" sz="2000" dirty="0">
                <a:solidFill>
                  <a:srgbClr val="000000"/>
                </a:solidFill>
                <a:latin typeface="Courier New" panose="02070309020205020404" pitchFamily="49" charset="0"/>
                <a:cs typeface="Courier New" panose="02070309020205020404" pitchFamily="49" charset="0"/>
              </a:rPr>
              <a:t>))</a:t>
            </a:r>
            <a:endParaRPr lang="de-DE" sz="2000" dirty="0"/>
          </a:p>
        </p:txBody>
      </p:sp>
      <p:sp>
        <p:nvSpPr>
          <p:cNvPr id="11" name="Rectangle 10">
            <a:extLst>
              <a:ext uri="{FF2B5EF4-FFF2-40B4-BE49-F238E27FC236}">
                <a16:creationId xmlns:a16="http://schemas.microsoft.com/office/drawing/2014/main" id="{7871844E-CD1E-4A10-A7D5-FFFF10349302}"/>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Tree>
    <p:extLst>
      <p:ext uri="{BB962C8B-B14F-4D97-AF65-F5344CB8AC3E}">
        <p14:creationId xmlns:p14="http://schemas.microsoft.com/office/powerpoint/2010/main" val="4115311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295887"/>
            <a:ext cx="11186476" cy="468672"/>
          </a:xfrm>
        </p:spPr>
        <p:txBody>
          <a:bodyPr/>
          <a:lstStyle/>
          <a:p>
            <a:r>
              <a:rPr lang="en-US" dirty="0"/>
              <a:t>API Usage</a:t>
            </a:r>
          </a:p>
        </p:txBody>
      </p:sp>
      <p:sp>
        <p:nvSpPr>
          <p:cNvPr id="2" name="TextBox 1">
            <a:extLst>
              <a:ext uri="{FF2B5EF4-FFF2-40B4-BE49-F238E27FC236}">
                <a16:creationId xmlns:a16="http://schemas.microsoft.com/office/drawing/2014/main" id="{D312BFB2-037E-40FB-B56E-180975A27D10}"/>
              </a:ext>
            </a:extLst>
          </p:cNvPr>
          <p:cNvSpPr txBox="1"/>
          <p:nvPr/>
        </p:nvSpPr>
        <p:spPr>
          <a:xfrm>
            <a:off x="578224" y="4117085"/>
            <a:ext cx="3269876"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Ø"/>
            </a:pPr>
            <a:r>
              <a:rPr lang="de-DE" sz="1800" kern="0" dirty="0" err="1">
                <a:ea typeface="Arial Unicode MS" pitchFamily="34" charset="-128"/>
                <a:cs typeface="Arial Unicode MS" pitchFamily="34" charset="-128"/>
              </a:rPr>
              <a:t>Consuming</a:t>
            </a:r>
            <a:r>
              <a:rPr lang="de-DE" sz="1800" kern="0" dirty="0">
                <a:ea typeface="Arial Unicode MS" pitchFamily="34" charset="-128"/>
                <a:cs typeface="Arial Unicode MS" pitchFamily="34" charset="-128"/>
              </a:rPr>
              <a:t> Services</a:t>
            </a:r>
          </a:p>
        </p:txBody>
      </p:sp>
      <p:sp>
        <p:nvSpPr>
          <p:cNvPr id="6" name="TextBox 5">
            <a:extLst>
              <a:ext uri="{FF2B5EF4-FFF2-40B4-BE49-F238E27FC236}">
                <a16:creationId xmlns:a16="http://schemas.microsoft.com/office/drawing/2014/main" id="{4EDD8941-48EC-4913-B61D-E51C16C9EAC7}"/>
              </a:ext>
            </a:extLst>
          </p:cNvPr>
          <p:cNvSpPr txBox="1"/>
          <p:nvPr/>
        </p:nvSpPr>
        <p:spPr>
          <a:xfrm>
            <a:off x="578224" y="1302123"/>
            <a:ext cx="2227729"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Ø"/>
            </a:pPr>
            <a:r>
              <a:rPr lang="de-DE" sz="1800" kern="0" dirty="0">
                <a:ea typeface="Arial Unicode MS" pitchFamily="34" charset="-128"/>
                <a:cs typeface="Arial Unicode MS" pitchFamily="34" charset="-128"/>
              </a:rPr>
              <a:t>Custom Handlers</a:t>
            </a:r>
          </a:p>
        </p:txBody>
      </p:sp>
      <p:sp>
        <p:nvSpPr>
          <p:cNvPr id="5" name="Rectangle 1">
            <a:extLst>
              <a:ext uri="{FF2B5EF4-FFF2-40B4-BE49-F238E27FC236}">
                <a16:creationId xmlns:a16="http://schemas.microsoft.com/office/drawing/2014/main" id="{58445A45-DC95-45D7-87BE-F468E301EBCB}"/>
              </a:ext>
            </a:extLst>
          </p:cNvPr>
          <p:cNvSpPr>
            <a:spLocks noChangeArrowheads="1"/>
          </p:cNvSpPr>
          <p:nvPr/>
        </p:nvSpPr>
        <p:spPr bwMode="auto">
          <a:xfrm>
            <a:off x="504001" y="4523474"/>
            <a:ext cx="8774470" cy="1754326"/>
          </a:xfrm>
          <a:prstGeom prst="rect">
            <a:avLst/>
          </a:prstGeom>
          <a:solidFill>
            <a:schemeClr val="bg1">
              <a:lumMod val="65000"/>
              <a:alpha val="6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de-DE" altLang="de-DE"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18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AdminService</a:t>
            </a:r>
            <a:r>
              <a:rPr kumimoji="0" lang="de-DE" altLang="de-DE" sz="18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await</a:t>
            </a:r>
            <a:r>
              <a:rPr kumimoji="0" lang="de-DE" altLang="de-DE"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18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cds</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1800" b="0" i="0" u="none" strike="noStrike" cap="none" normalizeH="0" baseline="0" dirty="0">
                <a:ln>
                  <a:noFill/>
                </a:ln>
                <a:solidFill>
                  <a:srgbClr val="7A7A43"/>
                </a:solidFill>
                <a:effectLst/>
                <a:latin typeface="Courier New" panose="02070309020205020404" pitchFamily="49" charset="0"/>
                <a:cs typeface="Courier New" panose="02070309020205020404" pitchFamily="49" charset="0"/>
              </a:rPr>
              <a:t>connect</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a:t>
            </a:r>
            <a:r>
              <a:rPr kumimoji="0" lang="de-DE" altLang="de-DE"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de-DE" altLang="de-DE"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AdminService</a:t>
            </a:r>
            <a:r>
              <a:rPr kumimoji="0" lang="de-DE" altLang="de-DE"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kumimoji="0" lang="de-DE" altLang="de-DE"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de-DE" altLang="de-DE"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18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query</a:t>
            </a:r>
            <a:r>
              <a:rPr kumimoji="0" lang="de-DE" altLang="de-DE" sz="18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de-DE" altLang="de-DE" sz="1800" b="1" dirty="0" err="1">
                <a:solidFill>
                  <a:srgbClr val="458383"/>
                </a:solidFill>
                <a:latin typeface="Courier New" panose="02070309020205020404" pitchFamily="49" charset="0"/>
                <a:cs typeface="Courier New" panose="02070309020205020404" pitchFamily="49" charset="0"/>
              </a:rPr>
              <a:t>SELECT</a:t>
            </a:r>
            <a:r>
              <a:rPr kumimoji="0" lang="de-DE" altLang="de-DE"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de-DE" altLang="de-DE"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from</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de-DE" altLang="de-DE" sz="1800" b="1" dirty="0">
                <a:solidFill>
                  <a:srgbClr val="008000"/>
                </a:solidFill>
                <a:latin typeface="Courier New" panose="02070309020205020404" pitchFamily="49" charset="0"/>
                <a:cs typeface="Courier New" panose="02070309020205020404" pitchFamily="49" charset="0"/>
              </a:rPr>
              <a:t>'</a:t>
            </a:r>
            <a:r>
              <a:rPr lang="de-DE" altLang="de-DE" sz="1800" b="1" dirty="0" err="1">
                <a:solidFill>
                  <a:srgbClr val="008000"/>
                </a:solidFill>
                <a:latin typeface="Courier New" panose="02070309020205020404" pitchFamily="49" charset="0"/>
                <a:cs typeface="Courier New" panose="02070309020205020404" pitchFamily="49" charset="0"/>
              </a:rPr>
              <a:t>Authors</a:t>
            </a:r>
            <a:r>
              <a:rPr lang="de-DE" altLang="de-DE" sz="1800" b="1" dirty="0">
                <a:solidFill>
                  <a:srgbClr val="008000"/>
                </a:solidFill>
                <a:latin typeface="Courier New" panose="02070309020205020404" pitchFamily="49" charset="0"/>
                <a:cs typeface="Courier New" panose="02070309020205020404" pitchFamily="49" charset="0"/>
              </a:rPr>
              <a:t>'</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 =&gt; { a.</a:t>
            </a:r>
            <a:r>
              <a:rPr kumimoji="0" lang="de-DE" altLang="de-DE"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name }</a:t>
            </a:r>
            <a:r>
              <a:rPr lang="de-DE" altLang="de-DE" sz="1800" dirty="0">
                <a:solidFill>
                  <a:srgbClr val="000000"/>
                </a:solidFill>
                <a:latin typeface="Courier New" panose="02070309020205020404" pitchFamily="49" charset="0"/>
                <a:cs typeface="Courier New" panose="02070309020205020404" pitchFamily="49" charset="0"/>
              </a:rPr>
              <a:t> )</a:t>
            </a:r>
            <a:endPar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kumimoji="0" lang="de-DE" altLang="de-DE" sz="18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de-DE" altLang="de-DE"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where</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de-DE" altLang="de-DE"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name</a:t>
            </a:r>
            <a:r>
              <a:rPr kumimoji="0" lang="de-DE" altLang="de-DE"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like`</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'E%‘</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const</a:t>
            </a:r>
            <a:r>
              <a:rPr kumimoji="0" lang="de-DE" altLang="de-DE"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18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authors</a:t>
            </a:r>
            <a:r>
              <a:rPr kumimoji="0" lang="de-DE" altLang="de-DE" sz="1800" b="0" i="0" u="none" strike="noStrike" cap="none" normalizeH="0" baseline="0" dirty="0">
                <a:ln>
                  <a:noFill/>
                </a:ln>
                <a:solidFill>
                  <a:srgbClr val="458383"/>
                </a:solidFill>
                <a:effectLst/>
                <a:latin typeface="Courier New" panose="02070309020205020404" pitchFamily="49" charset="0"/>
                <a:cs typeface="Courier New" panose="02070309020205020404" pitchFamily="49" charset="0"/>
              </a:rPr>
              <a:t> </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1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await</a:t>
            </a:r>
            <a:r>
              <a:rPr kumimoji="0" lang="de-DE" altLang="de-DE"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18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AdminService</a:t>
            </a:r>
            <a:r>
              <a:rPr kumimoji="0" lang="de-DE" altLang="de-DE"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de-DE" altLang="de-DE" sz="1800" b="0" i="0" u="none" strike="noStrike" cap="none" normalizeH="0" baseline="0" dirty="0" err="1">
                <a:ln>
                  <a:noFill/>
                </a:ln>
                <a:solidFill>
                  <a:srgbClr val="7A7A43"/>
                </a:solidFill>
                <a:effectLst/>
                <a:latin typeface="Courier New" panose="02070309020205020404" pitchFamily="49" charset="0"/>
                <a:cs typeface="Courier New" panose="02070309020205020404" pitchFamily="49" charset="0"/>
              </a:rPr>
              <a:t>run</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1800" b="0" i="0" u="none" strike="noStrike" cap="none" normalizeH="0" baseline="0" dirty="0" err="1">
                <a:ln>
                  <a:noFill/>
                </a:ln>
                <a:solidFill>
                  <a:srgbClr val="458383"/>
                </a:solidFill>
                <a:effectLst/>
                <a:latin typeface="Courier New" panose="02070309020205020404" pitchFamily="49" charset="0"/>
                <a:cs typeface="Courier New" panose="02070309020205020404" pitchFamily="49" charset="0"/>
              </a:rPr>
              <a:t>query</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D1DAD1F-D83C-4E9F-816E-5BDBB09715E4}"/>
              </a:ext>
            </a:extLst>
          </p:cNvPr>
          <p:cNvSpPr>
            <a:spLocks noChangeArrowheads="1"/>
          </p:cNvSpPr>
          <p:nvPr/>
        </p:nvSpPr>
        <p:spPr bwMode="auto">
          <a:xfrm>
            <a:off x="504001" y="1825195"/>
            <a:ext cx="8189539" cy="1754326"/>
          </a:xfrm>
          <a:prstGeom prst="rect">
            <a:avLst/>
          </a:prstGeom>
          <a:solidFill>
            <a:schemeClr val="bg1">
              <a:lumMod val="65000"/>
              <a:alpha val="7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srv.</a:t>
            </a:r>
            <a:r>
              <a:rPr kumimoji="0" lang="de-DE" altLang="de-DE" sz="18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before</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'CREATE'</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'Books'</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req</a:t>
            </a: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p>
          <a:p>
            <a:pPr defTabSz="914400" eaLnBrk="0" fontAlgn="base" hangingPunct="0">
              <a:spcBef>
                <a:spcPct val="0"/>
              </a:spcBef>
              <a:spcAft>
                <a:spcPct val="0"/>
              </a:spcAft>
            </a:pPr>
            <a:r>
              <a:rPr lang="de-DE" altLang="de-DE" sz="1800" b="1" dirty="0">
                <a:solidFill>
                  <a:srgbClr val="000080"/>
                </a:solidFill>
                <a:latin typeface="Courier New" panose="02070309020205020404" pitchFamily="49" charset="0"/>
                <a:cs typeface="Courier New" panose="02070309020205020404" pitchFamily="49" charset="0"/>
              </a:rPr>
              <a:t>	</a:t>
            </a:r>
            <a:r>
              <a:rPr lang="de-DE" altLang="de-DE" sz="1800" b="1" dirty="0" err="1">
                <a:solidFill>
                  <a:srgbClr val="000080"/>
                </a:solidFill>
                <a:latin typeface="Courier New" panose="02070309020205020404" pitchFamily="49" charset="0"/>
                <a:cs typeface="Courier New" panose="02070309020205020404" pitchFamily="49" charset="0"/>
              </a:rPr>
              <a:t>const</a:t>
            </a:r>
            <a:r>
              <a:rPr lang="de-DE" altLang="de-DE" sz="1800" b="1" dirty="0">
                <a:solidFill>
                  <a:srgbClr val="000080"/>
                </a:solidFill>
                <a:latin typeface="Courier New" panose="02070309020205020404" pitchFamily="49" charset="0"/>
                <a:cs typeface="Courier New" panose="02070309020205020404" pitchFamily="49" charset="0"/>
              </a:rPr>
              <a:t> </a:t>
            </a:r>
            <a:r>
              <a:rPr lang="de-DE" altLang="de-DE" sz="1800" dirty="0" err="1">
                <a:solidFill>
                  <a:srgbClr val="458383"/>
                </a:solidFill>
                <a:latin typeface="Courier New" panose="02070309020205020404" pitchFamily="49" charset="0"/>
                <a:cs typeface="Courier New" panose="02070309020205020404" pitchFamily="49" charset="0"/>
              </a:rPr>
              <a:t>tx</a:t>
            </a:r>
            <a:r>
              <a:rPr lang="de-DE" altLang="de-DE" sz="1800" dirty="0">
                <a:solidFill>
                  <a:srgbClr val="458383"/>
                </a:solidFill>
                <a:latin typeface="Courier New" panose="02070309020205020404" pitchFamily="49" charset="0"/>
                <a:cs typeface="Courier New" panose="02070309020205020404" pitchFamily="49" charset="0"/>
              </a:rPr>
              <a:t> </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err="1">
                <a:solidFill>
                  <a:srgbClr val="458383"/>
                </a:solidFill>
                <a:latin typeface="Courier New" panose="02070309020205020404" pitchFamily="49" charset="0"/>
                <a:cs typeface="Courier New" panose="02070309020205020404" pitchFamily="49" charset="0"/>
              </a:rPr>
              <a:t>cds</a:t>
            </a:r>
            <a:r>
              <a:rPr lang="de-DE" altLang="de-DE" sz="1800" dirty="0" err="1">
                <a:solidFill>
                  <a:srgbClr val="000000"/>
                </a:solidFill>
                <a:latin typeface="Courier New" panose="02070309020205020404" pitchFamily="49" charset="0"/>
                <a:cs typeface="Courier New" panose="02070309020205020404" pitchFamily="49" charset="0"/>
              </a:rPr>
              <a:t>.transaction</a:t>
            </a:r>
            <a:r>
              <a:rPr lang="de-DE" altLang="de-DE" sz="1800" dirty="0">
                <a:solidFill>
                  <a:srgbClr val="000000"/>
                </a:solidFill>
                <a:latin typeface="Courier New" panose="02070309020205020404" pitchFamily="49" charset="0"/>
                <a:cs typeface="Courier New" panose="02070309020205020404" pitchFamily="49" charset="0"/>
              </a:rPr>
              <a:t>(</a:t>
            </a:r>
            <a:r>
              <a:rPr lang="de-DE" altLang="de-DE" sz="1800" dirty="0" err="1">
                <a:solidFill>
                  <a:srgbClr val="000000"/>
                </a:solidFill>
                <a:latin typeface="Courier New" panose="02070309020205020404" pitchFamily="49" charset="0"/>
                <a:cs typeface="Courier New" panose="02070309020205020404" pitchFamily="49" charset="0"/>
              </a:rPr>
              <a:t>context</a:t>
            </a:r>
            <a:r>
              <a:rPr lang="de-DE" altLang="de-DE" sz="1800" dirty="0">
                <a:solidFill>
                  <a:srgbClr val="000000"/>
                </a:solidFill>
                <a:latin typeface="Courier New" panose="02070309020205020404" pitchFamily="49" charset="0"/>
                <a:cs typeface="Courier New" panose="02070309020205020404" pitchFamily="49" charset="0"/>
              </a:rPr>
              <a:t>)</a:t>
            </a:r>
            <a:endParaRPr lang="de-DE" altLang="de-DE" sz="4000" dirty="0">
              <a:latin typeface="Arial" panose="020B0604020202020204" pitchFamily="34" charset="0"/>
            </a:endParaRPr>
          </a:p>
          <a:p>
            <a:pPr defTabSz="914400" eaLnBrk="0" fontAlgn="base" hangingPunct="0">
              <a:spcBef>
                <a:spcPct val="0"/>
              </a:spcBef>
              <a:spcAft>
                <a:spcPct val="0"/>
              </a:spcAft>
            </a:pP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de-DE" altLang="de-DE" sz="1800" b="1" dirty="0" err="1">
                <a:solidFill>
                  <a:srgbClr val="000080"/>
                </a:solidFill>
                <a:latin typeface="Courier New" panose="02070309020205020404" pitchFamily="49" charset="0"/>
                <a:cs typeface="Courier New" panose="02070309020205020404" pitchFamily="49" charset="0"/>
              </a:rPr>
              <a:t>await</a:t>
            </a:r>
            <a:r>
              <a:rPr lang="de-DE" altLang="de-DE" sz="1800" b="1" dirty="0">
                <a:solidFill>
                  <a:srgbClr val="000080"/>
                </a:solidFill>
                <a:latin typeface="Courier New" panose="02070309020205020404" pitchFamily="49" charset="0"/>
                <a:cs typeface="Courier New" panose="02070309020205020404" pitchFamily="49" charset="0"/>
              </a:rPr>
              <a:t> </a:t>
            </a:r>
            <a:r>
              <a:rPr lang="de-DE" altLang="de-DE" sz="1800" dirty="0" err="1">
                <a:solidFill>
                  <a:srgbClr val="458383"/>
                </a:solidFill>
                <a:latin typeface="Courier New" panose="02070309020205020404" pitchFamily="49" charset="0"/>
                <a:cs typeface="Courier New" panose="02070309020205020404" pitchFamily="49" charset="0"/>
              </a:rPr>
              <a:t>tx</a:t>
            </a:r>
            <a:r>
              <a:rPr lang="de-DE" altLang="de-DE" sz="1800" dirty="0" err="1">
                <a:solidFill>
                  <a:srgbClr val="000000"/>
                </a:solidFill>
                <a:latin typeface="Courier New" panose="02070309020205020404" pitchFamily="49" charset="0"/>
                <a:cs typeface="Courier New" panose="02070309020205020404" pitchFamily="49" charset="0"/>
              </a:rPr>
              <a:t>.</a:t>
            </a:r>
            <a:r>
              <a:rPr lang="de-DE" altLang="de-DE" sz="1800" dirty="0" err="1">
                <a:solidFill>
                  <a:srgbClr val="7A7A43"/>
                </a:solidFill>
                <a:latin typeface="Courier New" panose="02070309020205020404" pitchFamily="49" charset="0"/>
                <a:cs typeface="Courier New" panose="02070309020205020404" pitchFamily="49" charset="0"/>
              </a:rPr>
              <a:t>run</a:t>
            </a:r>
            <a:r>
              <a:rPr lang="de-DE" altLang="de-DE" sz="1800" dirty="0">
                <a:solidFill>
                  <a:srgbClr val="000000"/>
                </a:solidFill>
                <a:latin typeface="Courier New" panose="02070309020205020404" pitchFamily="49" charset="0"/>
                <a:cs typeface="Courier New" panose="02070309020205020404" pitchFamily="49" charset="0"/>
              </a:rPr>
              <a:t>(</a:t>
            </a:r>
            <a:br>
              <a:rPr lang="de-DE" altLang="de-DE" sz="1800" dirty="0">
                <a:solidFill>
                  <a:srgbClr val="000000"/>
                </a:solidFill>
                <a:latin typeface="Courier New" panose="02070309020205020404" pitchFamily="49" charset="0"/>
                <a:cs typeface="Courier New" panose="02070309020205020404" pitchFamily="49" charset="0"/>
              </a:rPr>
            </a:b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a:solidFill>
                  <a:srgbClr val="458383"/>
                </a:solidFill>
                <a:latin typeface="Courier New" panose="02070309020205020404" pitchFamily="49" charset="0"/>
                <a:cs typeface="Courier New" panose="02070309020205020404" pitchFamily="49" charset="0"/>
              </a:rPr>
              <a:t>UPDATE</a:t>
            </a:r>
            <a:r>
              <a:rPr lang="de-DE" altLang="de-DE" sz="1800" dirty="0">
                <a:solidFill>
                  <a:srgbClr val="000000"/>
                </a:solidFill>
                <a:latin typeface="Courier New" panose="02070309020205020404" pitchFamily="49" charset="0"/>
                <a:cs typeface="Courier New" panose="02070309020205020404" pitchFamily="49" charset="0"/>
              </a:rPr>
              <a:t>(</a:t>
            </a:r>
            <a:r>
              <a:rPr lang="de-DE" altLang="de-DE" sz="1800" b="1" dirty="0">
                <a:solidFill>
                  <a:srgbClr val="008000"/>
                </a:solidFill>
                <a:latin typeface="Courier New" panose="02070309020205020404" pitchFamily="49" charset="0"/>
                <a:cs typeface="Courier New" panose="02070309020205020404" pitchFamily="49" charset="0"/>
              </a:rPr>
              <a:t>'Test'</a:t>
            </a:r>
            <a:r>
              <a:rPr lang="de-DE" altLang="de-DE" sz="1800" dirty="0">
                <a:solidFill>
                  <a:srgbClr val="000000"/>
                </a:solidFill>
                <a:latin typeface="Courier New" panose="02070309020205020404" pitchFamily="49" charset="0"/>
                <a:cs typeface="Courier New" panose="02070309020205020404" pitchFamily="49" charset="0"/>
              </a:rPr>
              <a:t>).</a:t>
            </a:r>
            <a:r>
              <a:rPr lang="de-DE" altLang="de-DE" sz="1800" b="1" dirty="0" err="1">
                <a:solidFill>
                  <a:srgbClr val="660E7A"/>
                </a:solidFill>
                <a:latin typeface="Courier New" panose="02070309020205020404" pitchFamily="49" charset="0"/>
                <a:cs typeface="Courier New" panose="02070309020205020404" pitchFamily="49" charset="0"/>
              </a:rPr>
              <a:t>with</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err="1">
                <a:solidFill>
                  <a:srgbClr val="660E7A"/>
                </a:solidFill>
                <a:latin typeface="Courier New" panose="02070309020205020404" pitchFamily="49" charset="0"/>
                <a:cs typeface="Courier New" panose="02070309020205020404" pitchFamily="49" charset="0"/>
              </a:rPr>
              <a:t>created</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a:solidFill>
                  <a:srgbClr val="0000FF"/>
                </a:solidFill>
                <a:latin typeface="Courier New" panose="02070309020205020404" pitchFamily="49" charset="0"/>
                <a:cs typeface="Courier New" panose="02070309020205020404" pitchFamily="49" charset="0"/>
              </a:rPr>
              <a:t>1 </a:t>
            </a:r>
            <a:r>
              <a:rPr lang="de-DE" altLang="de-DE" sz="1800" dirty="0">
                <a:solidFill>
                  <a:srgbClr val="000000"/>
                </a:solidFill>
                <a:latin typeface="Courier New" panose="02070309020205020404" pitchFamily="49" charset="0"/>
                <a:cs typeface="Courier New" panose="02070309020205020404" pitchFamily="49" charset="0"/>
              </a:rPr>
              <a:t>})</a:t>
            </a:r>
            <a:br>
              <a:rPr lang="de-DE" altLang="de-DE" sz="1800" dirty="0">
                <a:solidFill>
                  <a:srgbClr val="000000"/>
                </a:solidFill>
                <a:latin typeface="Courier New" panose="02070309020205020404" pitchFamily="49" charset="0"/>
                <a:cs typeface="Courier New" panose="02070309020205020404" pitchFamily="49" charset="0"/>
              </a:rPr>
            </a:b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b="1" dirty="0" err="1">
                <a:solidFill>
                  <a:srgbClr val="660E7A"/>
                </a:solidFill>
                <a:latin typeface="Courier New" panose="02070309020205020404" pitchFamily="49" charset="0"/>
                <a:cs typeface="Courier New" panose="02070309020205020404" pitchFamily="49" charset="0"/>
              </a:rPr>
              <a:t>where</a:t>
            </a:r>
            <a:r>
              <a:rPr lang="de-DE" altLang="de-DE" sz="1800" dirty="0">
                <a:solidFill>
                  <a:srgbClr val="000000"/>
                </a:solidFill>
                <a:latin typeface="Courier New" panose="02070309020205020404" pitchFamily="49" charset="0"/>
                <a:cs typeface="Courier New" panose="02070309020205020404" pitchFamily="49" charset="0"/>
              </a:rPr>
              <a:t>(</a:t>
            </a:r>
            <a:r>
              <a:rPr lang="de-DE" altLang="de-DE" sz="1800" b="1" dirty="0">
                <a:solidFill>
                  <a:srgbClr val="008000"/>
                </a:solidFill>
                <a:latin typeface="Courier New" panose="02070309020205020404" pitchFamily="49" charset="0"/>
                <a:cs typeface="Courier New" panose="02070309020205020404" pitchFamily="49" charset="0"/>
              </a:rPr>
              <a:t>'ID ='</a:t>
            </a:r>
            <a:r>
              <a:rPr lang="de-DE" altLang="de-DE" sz="1800" dirty="0">
                <a:solidFill>
                  <a:srgbClr val="000000"/>
                </a:solidFill>
                <a:latin typeface="Courier New" panose="02070309020205020404" pitchFamily="49" charset="0"/>
                <a:cs typeface="Courier New" panose="02070309020205020404" pitchFamily="49" charset="0"/>
              </a:rPr>
              <a:t>, </a:t>
            </a:r>
            <a:r>
              <a:rPr lang="de-DE" altLang="de-DE" sz="1800" dirty="0">
                <a:solidFill>
                  <a:srgbClr val="0000FF"/>
                </a:solidFill>
                <a:latin typeface="Courier New" panose="02070309020205020404" pitchFamily="49" charset="0"/>
                <a:cs typeface="Courier New" panose="02070309020205020404" pitchFamily="49" charset="0"/>
              </a:rPr>
              <a:t>1</a:t>
            </a:r>
            <a:r>
              <a:rPr lang="de-DE" altLang="de-DE" sz="1800" dirty="0">
                <a:solidFill>
                  <a:srgbClr val="000000"/>
                </a:solidFill>
                <a:latin typeface="Courier New" panose="02070309020205020404" pitchFamily="49" charset="0"/>
                <a:cs typeface="Courier New" panose="02070309020205020404" pitchFamily="49" charset="0"/>
              </a:rPr>
              <a:t>))</a:t>
            </a:r>
            <a:br>
              <a:rPr kumimoji="0" lang="de-DE" altLang="de-DE"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de-DE" altLang="de-DE"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5151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pPr lvl="1"/>
            <a:r>
              <a:rPr lang="en-US" sz="2400" b="1" dirty="0">
                <a:latin typeface="+mj-lt"/>
              </a:rPr>
              <a:t>Resources</a:t>
            </a:r>
          </a:p>
        </p:txBody>
      </p:sp>
      <p:sp>
        <p:nvSpPr>
          <p:cNvPr id="2" name="TextBox 1">
            <a:extLst>
              <a:ext uri="{FF2B5EF4-FFF2-40B4-BE49-F238E27FC236}">
                <a16:creationId xmlns:a16="http://schemas.microsoft.com/office/drawing/2014/main" id="{9FA9EE03-C758-495D-9A28-33980A5DB904}"/>
              </a:ext>
            </a:extLst>
          </p:cNvPr>
          <p:cNvSpPr txBox="1"/>
          <p:nvPr/>
        </p:nvSpPr>
        <p:spPr>
          <a:xfrm>
            <a:off x="623886" y="1382539"/>
            <a:ext cx="7900989" cy="276998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endParaRPr lang="de-DE" sz="1800" dirty="0">
              <a:hlinkClick r:id="rId2"/>
            </a:endParaRPr>
          </a:p>
          <a:p>
            <a:pPr fontAlgn="base">
              <a:spcBef>
                <a:spcPct val="50000"/>
              </a:spcBef>
              <a:spcAft>
                <a:spcPct val="0"/>
              </a:spcAft>
              <a:buClr>
                <a:srgbClr val="F0AB00"/>
              </a:buClr>
              <a:buSzPct val="80000"/>
            </a:pPr>
            <a:r>
              <a:rPr lang="en-US" sz="1800" b="1" dirty="0"/>
              <a:t>Documentation</a:t>
            </a:r>
            <a:endParaRPr lang="de-DE" sz="1800" dirty="0">
              <a:hlinkClick r:id="rId2"/>
            </a:endParaRPr>
          </a:p>
          <a:p>
            <a:pPr fontAlgn="base">
              <a:spcBef>
                <a:spcPct val="50000"/>
              </a:spcBef>
              <a:spcAft>
                <a:spcPct val="0"/>
              </a:spcAft>
              <a:buClr>
                <a:srgbClr val="F0AB00"/>
              </a:buClr>
              <a:buSzPct val="80000"/>
            </a:pPr>
            <a:r>
              <a:rPr lang="de-DE" sz="1800" dirty="0">
                <a:hlinkClick r:id="rId2"/>
              </a:rPr>
              <a:t>https://cap.cloud.sap/docs/node.js/api#cds-ql</a:t>
            </a:r>
            <a:endParaRPr lang="de-DE" sz="1800" dirty="0"/>
          </a:p>
          <a:p>
            <a:pPr fontAlgn="base">
              <a:spcBef>
                <a:spcPct val="50000"/>
              </a:spcBef>
              <a:spcAft>
                <a:spcPct val="0"/>
              </a:spcAft>
              <a:buClr>
                <a:srgbClr val="F0AB00"/>
              </a:buClr>
              <a:buSzPct val="80000"/>
            </a:pPr>
            <a:endParaRPr lang="de-DE" sz="1800" dirty="0"/>
          </a:p>
          <a:p>
            <a:pPr fontAlgn="base">
              <a:spcBef>
                <a:spcPct val="50000"/>
              </a:spcBef>
              <a:spcAft>
                <a:spcPct val="0"/>
              </a:spcAft>
              <a:buClr>
                <a:srgbClr val="F0AB00"/>
              </a:buClr>
              <a:buSzPct val="80000"/>
            </a:pPr>
            <a:r>
              <a:rPr lang="en-US" sz="1800" b="1" dirty="0"/>
              <a:t>Samples and Tests</a:t>
            </a:r>
            <a:endParaRPr lang="de-DE"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de-DE" sz="1800" dirty="0">
                <a:hlinkClick r:id="rId3"/>
              </a:rPr>
              <a:t>https://github.com/SAP-samples/cloud-cap-samples</a:t>
            </a:r>
            <a:endParaRPr lang="de-DE" sz="1800" dirty="0"/>
          </a:p>
          <a:p>
            <a:pPr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958959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Vitaly Kozyura</a:t>
            </a:r>
          </a:p>
          <a:p>
            <a:pPr lvl="1"/>
            <a:r>
              <a:rPr lang="en-US" dirty="0"/>
              <a:t>v.kozyura@sap.com</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ED6D31-A34A-4C7E-898E-8B685C349B08}"/>
              </a:ext>
            </a:extLst>
          </p:cNvPr>
          <p:cNvPicPr>
            <a:picLocks noChangeAspect="1"/>
          </p:cNvPicPr>
          <p:nvPr/>
        </p:nvPicPr>
        <p:blipFill>
          <a:blip r:embed="rId2"/>
          <a:stretch>
            <a:fillRect/>
          </a:stretch>
        </p:blipFill>
        <p:spPr>
          <a:xfrm>
            <a:off x="0" y="0"/>
            <a:ext cx="12192000" cy="6477000"/>
          </a:xfrm>
          <a:prstGeom prst="rect">
            <a:avLst/>
          </a:prstGeom>
        </p:spPr>
      </p:pic>
    </p:spTree>
    <p:extLst>
      <p:ext uri="{BB962C8B-B14F-4D97-AF65-F5344CB8AC3E}">
        <p14:creationId xmlns:p14="http://schemas.microsoft.com/office/powerpoint/2010/main" val="115652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D0E093-BF61-480C-A65A-833A236A5E5C}"/>
              </a:ext>
            </a:extLst>
          </p:cNvPr>
          <p:cNvPicPr>
            <a:picLocks noChangeAspect="1"/>
          </p:cNvPicPr>
          <p:nvPr/>
        </p:nvPicPr>
        <p:blipFill>
          <a:blip r:embed="rId2"/>
          <a:stretch>
            <a:fillRect/>
          </a:stretch>
        </p:blipFill>
        <p:spPr>
          <a:xfrm>
            <a:off x="0" y="0"/>
            <a:ext cx="12192000" cy="6477000"/>
          </a:xfrm>
          <a:prstGeom prst="rect">
            <a:avLst/>
          </a:prstGeom>
        </p:spPr>
      </p:pic>
    </p:spTree>
    <p:extLst>
      <p:ext uri="{BB962C8B-B14F-4D97-AF65-F5344CB8AC3E}">
        <p14:creationId xmlns:p14="http://schemas.microsoft.com/office/powerpoint/2010/main" val="225790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Introduction</a:t>
            </a:r>
          </a:p>
        </p:txBody>
      </p:sp>
      <p:sp>
        <p:nvSpPr>
          <p:cNvPr id="17" name="TextBox 16">
            <a:extLst>
              <a:ext uri="{FF2B5EF4-FFF2-40B4-BE49-F238E27FC236}">
                <a16:creationId xmlns:a16="http://schemas.microsoft.com/office/drawing/2014/main" id="{7702A220-C1AE-4021-98C0-6970BC27EC61}"/>
              </a:ext>
            </a:extLst>
          </p:cNvPr>
          <p:cNvSpPr txBox="1"/>
          <p:nvPr/>
        </p:nvSpPr>
        <p:spPr>
          <a:xfrm>
            <a:off x="4665567" y="2647138"/>
            <a:ext cx="4359370"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Ø"/>
            </a:pPr>
            <a:r>
              <a:rPr lang="de-DE" sz="1800" kern="0" dirty="0" err="1">
                <a:ea typeface="Arial Unicode MS" pitchFamily="34" charset="-128"/>
                <a:cs typeface="Arial Unicode MS" pitchFamily="34" charset="-128"/>
              </a:rPr>
              <a:t>Canonical</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representation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CQL</a:t>
            </a:r>
          </a:p>
          <a:p>
            <a:pPr marL="285750" indent="-285750" fontAlgn="base">
              <a:spcBef>
                <a:spcPct val="50000"/>
              </a:spcBef>
              <a:spcAft>
                <a:spcPct val="0"/>
              </a:spcAft>
              <a:buClr>
                <a:srgbClr val="F0AB00"/>
              </a:buClr>
              <a:buSzPct val="80000"/>
              <a:buFont typeface="Wingdings" panose="05000000000000000000" pitchFamily="2" charset="2"/>
              <a:buChar char="Ø"/>
            </a:pPr>
            <a:r>
              <a:rPr lang="de-DE" sz="1800" kern="0" dirty="0">
                <a:ea typeface="Arial Unicode MS" pitchFamily="34" charset="-128"/>
                <a:cs typeface="Arial Unicode MS" pitchFamily="34" charset="-128"/>
              </a:rPr>
              <a:t>DB / Service </a:t>
            </a:r>
            <a:r>
              <a:rPr lang="de-DE" sz="1800" kern="0" dirty="0" err="1">
                <a:ea typeface="Arial Unicode MS" pitchFamily="34" charset="-128"/>
                <a:cs typeface="Arial Unicode MS" pitchFamily="34" charset="-128"/>
              </a:rPr>
              <a:t>agnostic</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format</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Ø"/>
            </a:pPr>
            <a:r>
              <a:rPr lang="de-DE" sz="1800" kern="0" dirty="0">
                <a:ea typeface="Arial Unicode MS" pitchFamily="34" charset="-128"/>
                <a:cs typeface="Arial Unicode MS" pitchFamily="34" charset="-128"/>
              </a:rPr>
              <a:t>Can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efficiently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built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using</a:t>
            </a:r>
            <a:r>
              <a:rPr lang="de-DE" sz="1800" kern="0" dirty="0">
                <a:ea typeface="Arial Unicode MS" pitchFamily="34" charset="-128"/>
                <a:cs typeface="Arial Unicode MS" pitchFamily="34" charset="-128"/>
              </a:rPr>
              <a:t> Query API</a:t>
            </a:r>
          </a:p>
        </p:txBody>
      </p:sp>
      <p:sp>
        <p:nvSpPr>
          <p:cNvPr id="18" name="Oval 17">
            <a:extLst>
              <a:ext uri="{FF2B5EF4-FFF2-40B4-BE49-F238E27FC236}">
                <a16:creationId xmlns:a16="http://schemas.microsoft.com/office/drawing/2014/main" id="{06CB311C-68D6-42C8-952E-42A8B84F33DF}"/>
              </a:ext>
            </a:extLst>
          </p:cNvPr>
          <p:cNvSpPr/>
          <p:nvPr/>
        </p:nvSpPr>
        <p:spPr bwMode="gray">
          <a:xfrm>
            <a:off x="4415118" y="1474694"/>
            <a:ext cx="1492623" cy="766482"/>
          </a:xfrm>
          <a:prstGeom prst="ellipse">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C01AAC99-DC97-4423-9579-FCF7D689A651}"/>
              </a:ext>
            </a:extLst>
          </p:cNvPr>
          <p:cNvSpPr txBox="1"/>
          <p:nvPr/>
        </p:nvSpPr>
        <p:spPr>
          <a:xfrm>
            <a:off x="4903693" y="1719435"/>
            <a:ext cx="62304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CQN</a:t>
            </a:r>
          </a:p>
        </p:txBody>
      </p:sp>
      <p:cxnSp>
        <p:nvCxnSpPr>
          <p:cNvPr id="20" name="Connector: Elbow 19">
            <a:extLst>
              <a:ext uri="{FF2B5EF4-FFF2-40B4-BE49-F238E27FC236}">
                <a16:creationId xmlns:a16="http://schemas.microsoft.com/office/drawing/2014/main" id="{85606F16-AC34-4E30-99B4-12493AFC1BC0}"/>
              </a:ext>
            </a:extLst>
          </p:cNvPr>
          <p:cNvCxnSpPr>
            <a:cxnSpLocks/>
            <a:endCxn id="18" idx="2"/>
          </p:cNvCxnSpPr>
          <p:nvPr/>
        </p:nvCxnSpPr>
        <p:spPr>
          <a:xfrm>
            <a:off x="2245519" y="1542727"/>
            <a:ext cx="2169599" cy="315208"/>
          </a:xfrm>
          <a:prstGeom prst="bentConnector3">
            <a:avLst>
              <a:gd name="adj1" fmla="val 69756"/>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F203D5-9126-40BE-9CA2-59780DEC0594}"/>
              </a:ext>
            </a:extLst>
          </p:cNvPr>
          <p:cNvCxnSpPr>
            <a:cxnSpLocks/>
          </p:cNvCxnSpPr>
          <p:nvPr/>
        </p:nvCxnSpPr>
        <p:spPr>
          <a:xfrm>
            <a:off x="2224648" y="1857934"/>
            <a:ext cx="15181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985663F-94AC-4DA6-BA5D-A7D50A235F89}"/>
              </a:ext>
            </a:extLst>
          </p:cNvPr>
          <p:cNvCxnSpPr>
            <a:cxnSpLocks/>
            <a:endCxn id="18" idx="2"/>
          </p:cNvCxnSpPr>
          <p:nvPr/>
        </p:nvCxnSpPr>
        <p:spPr>
          <a:xfrm flipV="1">
            <a:off x="2245519" y="1857935"/>
            <a:ext cx="2169599" cy="408975"/>
          </a:xfrm>
          <a:prstGeom prst="bentConnector3">
            <a:avLst>
              <a:gd name="adj1" fmla="val 69536"/>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1D25D58-A212-46AA-B362-724BC382EAE1}"/>
              </a:ext>
            </a:extLst>
          </p:cNvPr>
          <p:cNvSpPr txBox="1"/>
          <p:nvPr/>
        </p:nvSpPr>
        <p:spPr>
          <a:xfrm>
            <a:off x="6499412" y="1145092"/>
            <a:ext cx="181927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OData</a:t>
            </a:r>
            <a:r>
              <a:rPr lang="de-DE" sz="1800" kern="0" dirty="0">
                <a:ea typeface="Arial Unicode MS" pitchFamily="34" charset="-128"/>
                <a:cs typeface="Arial Unicode MS" pitchFamily="34" charset="-128"/>
              </a:rPr>
              <a:t> / REST</a:t>
            </a:r>
          </a:p>
        </p:txBody>
      </p:sp>
      <p:sp>
        <p:nvSpPr>
          <p:cNvPr id="26" name="TextBox 25">
            <a:extLst>
              <a:ext uri="{FF2B5EF4-FFF2-40B4-BE49-F238E27FC236}">
                <a16:creationId xmlns:a16="http://schemas.microsoft.com/office/drawing/2014/main" id="{820807D0-0C87-41FB-91B1-654207B55139}"/>
              </a:ext>
            </a:extLst>
          </p:cNvPr>
          <p:cNvSpPr txBox="1"/>
          <p:nvPr/>
        </p:nvSpPr>
        <p:spPr>
          <a:xfrm>
            <a:off x="2240756" y="1601907"/>
            <a:ext cx="71185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CQL</a:t>
            </a:r>
          </a:p>
        </p:txBody>
      </p:sp>
      <p:sp>
        <p:nvSpPr>
          <p:cNvPr id="28" name="TextBox 27">
            <a:extLst>
              <a:ext uri="{FF2B5EF4-FFF2-40B4-BE49-F238E27FC236}">
                <a16:creationId xmlns:a16="http://schemas.microsoft.com/office/drawing/2014/main" id="{D8E5F38B-A6F9-449B-BACC-C08C3EF73E51}"/>
              </a:ext>
            </a:extLst>
          </p:cNvPr>
          <p:cNvSpPr txBox="1"/>
          <p:nvPr/>
        </p:nvSpPr>
        <p:spPr>
          <a:xfrm>
            <a:off x="2224647" y="1964856"/>
            <a:ext cx="1894915"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Query API</a:t>
            </a:r>
          </a:p>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(Node.js / Java)</a:t>
            </a:r>
          </a:p>
        </p:txBody>
      </p:sp>
      <p:cxnSp>
        <p:nvCxnSpPr>
          <p:cNvPr id="29" name="Connector: Elbow 28">
            <a:extLst>
              <a:ext uri="{FF2B5EF4-FFF2-40B4-BE49-F238E27FC236}">
                <a16:creationId xmlns:a16="http://schemas.microsoft.com/office/drawing/2014/main" id="{AFADA3D4-3CA4-467C-AC11-AE69F4501C84}"/>
              </a:ext>
            </a:extLst>
          </p:cNvPr>
          <p:cNvCxnSpPr>
            <a:cxnSpLocks/>
          </p:cNvCxnSpPr>
          <p:nvPr/>
        </p:nvCxnSpPr>
        <p:spPr>
          <a:xfrm>
            <a:off x="5907741" y="1846739"/>
            <a:ext cx="2031347" cy="394437"/>
          </a:xfrm>
          <a:prstGeom prst="bentConnector3">
            <a:avLst>
              <a:gd name="adj1" fmla="val 29837"/>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E04ED82-3AF7-4D64-9A67-2ECBEFEA2D95}"/>
              </a:ext>
            </a:extLst>
          </p:cNvPr>
          <p:cNvCxnSpPr>
            <a:cxnSpLocks/>
            <a:stCxn id="18" idx="6"/>
          </p:cNvCxnSpPr>
          <p:nvPr/>
        </p:nvCxnSpPr>
        <p:spPr>
          <a:xfrm flipV="1">
            <a:off x="5907741" y="1448960"/>
            <a:ext cx="1988484" cy="408975"/>
          </a:xfrm>
          <a:prstGeom prst="bentConnector3">
            <a:avLst>
              <a:gd name="adj1" fmla="val 30572"/>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958E382-C8C9-4199-8F0D-714CAAAFC3D7}"/>
              </a:ext>
            </a:extLst>
          </p:cNvPr>
          <p:cNvSpPr txBox="1"/>
          <p:nvPr/>
        </p:nvSpPr>
        <p:spPr>
          <a:xfrm>
            <a:off x="2224648" y="1244757"/>
            <a:ext cx="1518116"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OData</a:t>
            </a:r>
            <a:r>
              <a:rPr lang="de-DE" sz="1800" kern="0" dirty="0">
                <a:ea typeface="Arial Unicode MS" pitchFamily="34" charset="-128"/>
                <a:cs typeface="Arial Unicode MS" pitchFamily="34" charset="-128"/>
              </a:rPr>
              <a:t> / REST</a:t>
            </a:r>
          </a:p>
        </p:txBody>
      </p:sp>
      <p:sp>
        <p:nvSpPr>
          <p:cNvPr id="32" name="TextBox 31">
            <a:extLst>
              <a:ext uri="{FF2B5EF4-FFF2-40B4-BE49-F238E27FC236}">
                <a16:creationId xmlns:a16="http://schemas.microsoft.com/office/drawing/2014/main" id="{DAA54BD6-2027-431C-A573-E6BDAB705655}"/>
              </a:ext>
            </a:extLst>
          </p:cNvPr>
          <p:cNvSpPr txBox="1"/>
          <p:nvPr/>
        </p:nvSpPr>
        <p:spPr>
          <a:xfrm>
            <a:off x="7501599" y="1555329"/>
            <a:ext cx="71185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SQL</a:t>
            </a:r>
          </a:p>
        </p:txBody>
      </p:sp>
      <p:cxnSp>
        <p:nvCxnSpPr>
          <p:cNvPr id="5" name="Straight Arrow Connector 4">
            <a:extLst>
              <a:ext uri="{FF2B5EF4-FFF2-40B4-BE49-F238E27FC236}">
                <a16:creationId xmlns:a16="http://schemas.microsoft.com/office/drawing/2014/main" id="{6ABEF101-24FC-48A6-B4F3-75B69C8DDEED}"/>
              </a:ext>
            </a:extLst>
          </p:cNvPr>
          <p:cNvCxnSpPr/>
          <p:nvPr/>
        </p:nvCxnSpPr>
        <p:spPr>
          <a:xfrm>
            <a:off x="6499412" y="1851502"/>
            <a:ext cx="1396813"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90CD07F-B529-4F03-9AAF-CB05ED256BDD}"/>
              </a:ext>
            </a:extLst>
          </p:cNvPr>
          <p:cNvSpPr txBox="1"/>
          <p:nvPr/>
        </p:nvSpPr>
        <p:spPr>
          <a:xfrm>
            <a:off x="7219353" y="1911056"/>
            <a:ext cx="91440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NoSQL</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89744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Introduction</a:t>
            </a:r>
          </a:p>
        </p:txBody>
      </p:sp>
      <p:sp>
        <p:nvSpPr>
          <p:cNvPr id="59" name="Rectangle 58">
            <a:extLst>
              <a:ext uri="{FF2B5EF4-FFF2-40B4-BE49-F238E27FC236}">
                <a16:creationId xmlns:a16="http://schemas.microsoft.com/office/drawing/2014/main" id="{F7B9592E-D144-4281-9EF9-2F891C17DC0F}"/>
              </a:ext>
            </a:extLst>
          </p:cNvPr>
          <p:cNvSpPr/>
          <p:nvPr/>
        </p:nvSpPr>
        <p:spPr>
          <a:xfrm>
            <a:off x="728149" y="4920745"/>
            <a:ext cx="4622799" cy="1015663"/>
          </a:xfrm>
          <a:prstGeom prst="rect">
            <a:avLst/>
          </a:prstGeom>
        </p:spPr>
        <p:txBody>
          <a:bodyPr wrap="square">
            <a:spAutoFit/>
          </a:bodyPr>
          <a:lstStyle/>
          <a:p>
            <a:pPr lvl="0" defTabSz="914400" eaLnBrk="0" fontAlgn="base" hangingPunct="0">
              <a:spcBef>
                <a:spcPct val="0"/>
              </a:spcBef>
              <a:spcAft>
                <a:spcPct val="0"/>
              </a:spcAft>
            </a:pPr>
            <a:r>
              <a:rPr lang="de-DE" altLang="de-DE" sz="2000" b="1" dirty="0">
                <a:latin typeface="Courier New" panose="02070309020205020404" pitchFamily="49" charset="0"/>
                <a:cs typeface="Courier New" panose="02070309020205020404" pitchFamily="49" charset="0"/>
              </a:rPr>
              <a:t>Query API</a:t>
            </a:r>
            <a:r>
              <a:rPr lang="de-DE" altLang="de-DE" sz="2000" b="1" dirty="0">
                <a:solidFill>
                  <a:srgbClr val="458383"/>
                </a:solidFill>
                <a:latin typeface="Courier New" panose="02070309020205020404" pitchFamily="49" charset="0"/>
                <a:cs typeface="Courier New" panose="02070309020205020404" pitchFamily="49" charset="0"/>
              </a:rPr>
              <a:t>: </a:t>
            </a: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dirty="0">
                <a:solidFill>
                  <a:srgbClr val="000000"/>
                </a:solidFill>
                <a:latin typeface="Courier New" panose="02070309020205020404" pitchFamily="49" charset="0"/>
                <a:cs typeface="Courier New" panose="02070309020205020404" pitchFamily="49" charset="0"/>
              </a:rPr>
              <a:t>)</a:t>
            </a:r>
          </a:p>
          <a:p>
            <a:pPr lvl="0" defTabSz="914400" eaLnBrk="0" fontAlgn="base" hangingPunct="0">
              <a:spcBef>
                <a:spcPct val="0"/>
              </a:spcBef>
              <a:spcAft>
                <a:spcPct val="0"/>
              </a:spcAft>
            </a:pPr>
            <a:r>
              <a:rPr lang="de-DE" altLang="de-DE" sz="2000" dirty="0">
                <a:solidFill>
                  <a:srgbClr val="000000"/>
                </a:solidFill>
                <a:latin typeface="Courier New" panose="02070309020205020404" pitchFamily="49" charset="0"/>
                <a:cs typeface="Courier New" panose="02070309020205020404" pitchFamily="49" charset="0"/>
              </a:rPr>
              <a:t>  </a:t>
            </a:r>
            <a:endParaRPr lang="de-DE" sz="2400" dirty="0"/>
          </a:p>
        </p:txBody>
      </p:sp>
      <p:sp>
        <p:nvSpPr>
          <p:cNvPr id="60" name="Rectangle 59">
            <a:extLst>
              <a:ext uri="{FF2B5EF4-FFF2-40B4-BE49-F238E27FC236}">
                <a16:creationId xmlns:a16="http://schemas.microsoft.com/office/drawing/2014/main" id="{171BE6A7-ECF7-49AE-B212-B545A44C97F9}"/>
              </a:ext>
            </a:extLst>
          </p:cNvPr>
          <p:cNvSpPr/>
          <p:nvPr/>
        </p:nvSpPr>
        <p:spPr>
          <a:xfrm>
            <a:off x="7206784" y="4071302"/>
            <a:ext cx="4177834" cy="1938992"/>
          </a:xfrm>
          <a:prstGeom prst="rect">
            <a:avLst/>
          </a:prstGeom>
        </p:spPr>
        <p:txBody>
          <a:bodyPr wrap="square">
            <a:spAutoFit/>
          </a:bodyPr>
          <a:lstStyle/>
          <a:p>
            <a:r>
              <a:rPr lang="de-DE" sz="2000" b="1" dirty="0"/>
              <a:t>CQN:</a:t>
            </a:r>
          </a:p>
          <a:p>
            <a:endParaRPr lang="de-DE" sz="2000" b="1" dirty="0"/>
          </a:p>
          <a:p>
            <a:r>
              <a:rPr lang="de-DE" sz="2000" b="1" dirty="0"/>
              <a:t>SELECT</a:t>
            </a:r>
            <a:r>
              <a:rPr lang="de-DE" sz="2000" dirty="0"/>
              <a:t>: {</a:t>
            </a:r>
            <a:br>
              <a:rPr lang="de-DE" sz="2000" dirty="0"/>
            </a:br>
            <a:r>
              <a:rPr lang="de-DE" sz="2000" dirty="0"/>
              <a:t>  </a:t>
            </a:r>
            <a:r>
              <a:rPr lang="de-DE" sz="2000" b="1" dirty="0" err="1"/>
              <a:t>from</a:t>
            </a:r>
            <a:r>
              <a:rPr lang="de-DE" sz="2000" dirty="0"/>
              <a:t>: { </a:t>
            </a:r>
            <a:r>
              <a:rPr lang="de-DE" sz="2000" b="1" dirty="0" err="1"/>
              <a:t>ref</a:t>
            </a:r>
            <a:r>
              <a:rPr lang="de-DE" sz="2000" dirty="0"/>
              <a:t>: [</a:t>
            </a:r>
            <a:r>
              <a:rPr lang="de-DE" sz="2000" b="1" dirty="0"/>
              <a:t>'</a:t>
            </a:r>
            <a:r>
              <a:rPr lang="de-DE" sz="2000" b="1" dirty="0" err="1"/>
              <a:t>Authors</a:t>
            </a:r>
            <a:r>
              <a:rPr lang="de-DE" sz="2000" b="1" dirty="0"/>
              <a:t>'</a:t>
            </a:r>
            <a:r>
              <a:rPr lang="de-DE" sz="2000" dirty="0"/>
              <a:t>] },</a:t>
            </a:r>
            <a:br>
              <a:rPr lang="de-DE" sz="2000" dirty="0"/>
            </a:br>
            <a:r>
              <a:rPr lang="de-DE" sz="2000" dirty="0"/>
              <a:t>  </a:t>
            </a:r>
            <a:r>
              <a:rPr lang="de-DE" sz="2000" b="1" dirty="0" err="1"/>
              <a:t>where</a:t>
            </a:r>
            <a:r>
              <a:rPr lang="de-DE" sz="2000" dirty="0"/>
              <a:t>: [{ </a:t>
            </a:r>
            <a:r>
              <a:rPr lang="de-DE" sz="2000" b="1" dirty="0" err="1"/>
              <a:t>ref</a:t>
            </a:r>
            <a:r>
              <a:rPr lang="de-DE" sz="2000" dirty="0"/>
              <a:t>: [</a:t>
            </a:r>
            <a:r>
              <a:rPr lang="de-DE" sz="2000" b="1" dirty="0"/>
              <a:t>'ID'</a:t>
            </a:r>
            <a:r>
              <a:rPr lang="de-DE" sz="2000" dirty="0"/>
              <a:t>] }, </a:t>
            </a:r>
            <a:r>
              <a:rPr lang="de-DE" sz="2000" b="1" dirty="0"/>
              <a:t>'='</a:t>
            </a:r>
            <a:r>
              <a:rPr lang="de-DE" sz="2000" dirty="0"/>
              <a:t>, { </a:t>
            </a:r>
            <a:r>
              <a:rPr lang="de-DE" sz="2000" b="1" dirty="0" err="1"/>
              <a:t>val</a:t>
            </a:r>
            <a:r>
              <a:rPr lang="de-DE" sz="2000" dirty="0"/>
              <a:t>: </a:t>
            </a:r>
            <a:r>
              <a:rPr lang="de-DE" sz="2000" b="1" dirty="0"/>
              <a:t>1 </a:t>
            </a:r>
            <a:r>
              <a:rPr lang="de-DE" sz="2000" dirty="0"/>
              <a:t>}]</a:t>
            </a:r>
            <a:br>
              <a:rPr lang="de-DE" sz="2000" dirty="0"/>
            </a:br>
            <a:r>
              <a:rPr lang="de-DE" sz="2000" dirty="0"/>
              <a:t>}</a:t>
            </a:r>
          </a:p>
        </p:txBody>
      </p:sp>
      <p:sp>
        <p:nvSpPr>
          <p:cNvPr id="61" name="Rectangle 60">
            <a:extLst>
              <a:ext uri="{FF2B5EF4-FFF2-40B4-BE49-F238E27FC236}">
                <a16:creationId xmlns:a16="http://schemas.microsoft.com/office/drawing/2014/main" id="{CE65893A-3C78-4DE9-BD4E-4981ABD80AD6}"/>
              </a:ext>
            </a:extLst>
          </p:cNvPr>
          <p:cNvSpPr/>
          <p:nvPr/>
        </p:nvSpPr>
        <p:spPr>
          <a:xfrm>
            <a:off x="728149" y="3963580"/>
            <a:ext cx="5939351" cy="1077218"/>
          </a:xfrm>
          <a:prstGeom prst="rect">
            <a:avLst/>
          </a:prstGeom>
        </p:spPr>
        <p:txBody>
          <a:bodyPr wrap="square">
            <a:spAutoFit/>
          </a:bodyPr>
          <a:lstStyle/>
          <a:p>
            <a:pPr lvl="0" defTabSz="914400" eaLnBrk="0" fontAlgn="base" hangingPunct="0">
              <a:spcBef>
                <a:spcPct val="0"/>
              </a:spcBef>
              <a:spcAft>
                <a:spcPct val="0"/>
              </a:spcAft>
            </a:pPr>
            <a:r>
              <a:rPr lang="de-DE" altLang="de-DE" sz="2000" b="1" dirty="0">
                <a:latin typeface="Courier New" panose="02070309020205020404" pitchFamily="49" charset="0"/>
                <a:cs typeface="Courier New" panose="02070309020205020404" pitchFamily="49" charset="0"/>
              </a:rPr>
              <a:t>CQL</a:t>
            </a:r>
            <a:r>
              <a:rPr lang="de-DE" altLang="de-DE" sz="2000" b="1" dirty="0">
                <a:solidFill>
                  <a:srgbClr val="458383"/>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where</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ID =</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endParaRPr lang="de-DE" altLang="de-DE" sz="2000" dirty="0">
              <a:solidFill>
                <a:srgbClr val="000000"/>
              </a:solidFill>
              <a:latin typeface="Courier New" panose="02070309020205020404" pitchFamily="49" charset="0"/>
              <a:cs typeface="Courier New" panose="02070309020205020404" pitchFamily="49" charset="0"/>
            </a:endParaRPr>
          </a:p>
          <a:p>
            <a:endParaRPr lang="de-DE" sz="2400" dirty="0"/>
          </a:p>
        </p:txBody>
      </p:sp>
      <p:sp>
        <p:nvSpPr>
          <p:cNvPr id="54" name="TextBox 53">
            <a:extLst>
              <a:ext uri="{FF2B5EF4-FFF2-40B4-BE49-F238E27FC236}">
                <a16:creationId xmlns:a16="http://schemas.microsoft.com/office/drawing/2014/main" id="{B015B59D-6396-4D43-9E35-50AAD0EEDBE3}"/>
              </a:ext>
            </a:extLst>
          </p:cNvPr>
          <p:cNvSpPr txBox="1"/>
          <p:nvPr/>
        </p:nvSpPr>
        <p:spPr>
          <a:xfrm>
            <a:off x="4665567" y="2647138"/>
            <a:ext cx="4359370"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Ø"/>
            </a:pPr>
            <a:r>
              <a:rPr lang="de-DE" sz="1800" kern="0" dirty="0" err="1">
                <a:ea typeface="Arial Unicode MS" pitchFamily="34" charset="-128"/>
                <a:cs typeface="Arial Unicode MS" pitchFamily="34" charset="-128"/>
              </a:rPr>
              <a:t>Canonical</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representation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CQL</a:t>
            </a:r>
          </a:p>
          <a:p>
            <a:pPr marL="285750" indent="-285750" fontAlgn="base">
              <a:spcBef>
                <a:spcPct val="50000"/>
              </a:spcBef>
              <a:spcAft>
                <a:spcPct val="0"/>
              </a:spcAft>
              <a:buClr>
                <a:srgbClr val="F0AB00"/>
              </a:buClr>
              <a:buSzPct val="80000"/>
              <a:buFont typeface="Wingdings" panose="05000000000000000000" pitchFamily="2" charset="2"/>
              <a:buChar char="Ø"/>
            </a:pPr>
            <a:r>
              <a:rPr lang="de-DE" sz="1800" kern="0" dirty="0">
                <a:ea typeface="Arial Unicode MS" pitchFamily="34" charset="-128"/>
                <a:cs typeface="Arial Unicode MS" pitchFamily="34" charset="-128"/>
              </a:rPr>
              <a:t>DB / Service </a:t>
            </a:r>
            <a:r>
              <a:rPr lang="de-DE" sz="1800" kern="0" dirty="0" err="1">
                <a:ea typeface="Arial Unicode MS" pitchFamily="34" charset="-128"/>
                <a:cs typeface="Arial Unicode MS" pitchFamily="34" charset="-128"/>
              </a:rPr>
              <a:t>agnostic</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format</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Ø"/>
            </a:pPr>
            <a:r>
              <a:rPr lang="de-DE" sz="1800" kern="0" dirty="0">
                <a:ea typeface="Arial Unicode MS" pitchFamily="34" charset="-128"/>
                <a:cs typeface="Arial Unicode MS" pitchFamily="34" charset="-128"/>
              </a:rPr>
              <a:t>Can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efficiently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built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using</a:t>
            </a:r>
            <a:r>
              <a:rPr lang="de-DE" sz="1800" kern="0" dirty="0">
                <a:ea typeface="Arial Unicode MS" pitchFamily="34" charset="-128"/>
                <a:cs typeface="Arial Unicode MS" pitchFamily="34" charset="-128"/>
              </a:rPr>
              <a:t> Query API</a:t>
            </a:r>
          </a:p>
        </p:txBody>
      </p:sp>
      <p:sp>
        <p:nvSpPr>
          <p:cNvPr id="55" name="Oval 54">
            <a:extLst>
              <a:ext uri="{FF2B5EF4-FFF2-40B4-BE49-F238E27FC236}">
                <a16:creationId xmlns:a16="http://schemas.microsoft.com/office/drawing/2014/main" id="{5A2D6EF5-DA52-4057-BA7A-24D4D5DC6A20}"/>
              </a:ext>
            </a:extLst>
          </p:cNvPr>
          <p:cNvSpPr/>
          <p:nvPr/>
        </p:nvSpPr>
        <p:spPr bwMode="gray">
          <a:xfrm>
            <a:off x="4415118" y="1474694"/>
            <a:ext cx="1492623" cy="766482"/>
          </a:xfrm>
          <a:prstGeom prst="ellipse">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6" name="TextBox 55">
            <a:extLst>
              <a:ext uri="{FF2B5EF4-FFF2-40B4-BE49-F238E27FC236}">
                <a16:creationId xmlns:a16="http://schemas.microsoft.com/office/drawing/2014/main" id="{B75247F6-2D21-43B9-8A6B-42C5AF1B38B0}"/>
              </a:ext>
            </a:extLst>
          </p:cNvPr>
          <p:cNvSpPr txBox="1"/>
          <p:nvPr/>
        </p:nvSpPr>
        <p:spPr>
          <a:xfrm>
            <a:off x="4903693" y="1719435"/>
            <a:ext cx="62304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CQN</a:t>
            </a:r>
          </a:p>
        </p:txBody>
      </p:sp>
      <p:cxnSp>
        <p:nvCxnSpPr>
          <p:cNvPr id="62" name="Connector: Elbow 61">
            <a:extLst>
              <a:ext uri="{FF2B5EF4-FFF2-40B4-BE49-F238E27FC236}">
                <a16:creationId xmlns:a16="http://schemas.microsoft.com/office/drawing/2014/main" id="{0D9FD9A6-9F6B-4324-AAC7-43D268E9E566}"/>
              </a:ext>
            </a:extLst>
          </p:cNvPr>
          <p:cNvCxnSpPr>
            <a:cxnSpLocks/>
            <a:endCxn id="55" idx="2"/>
          </p:cNvCxnSpPr>
          <p:nvPr/>
        </p:nvCxnSpPr>
        <p:spPr>
          <a:xfrm>
            <a:off x="2245519" y="1542727"/>
            <a:ext cx="2169599" cy="315208"/>
          </a:xfrm>
          <a:prstGeom prst="bentConnector3">
            <a:avLst>
              <a:gd name="adj1" fmla="val 69756"/>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84848A-36A9-4809-BB81-E16628FC2582}"/>
              </a:ext>
            </a:extLst>
          </p:cNvPr>
          <p:cNvCxnSpPr>
            <a:cxnSpLocks/>
          </p:cNvCxnSpPr>
          <p:nvPr/>
        </p:nvCxnSpPr>
        <p:spPr>
          <a:xfrm>
            <a:off x="2224648" y="1857934"/>
            <a:ext cx="15181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00BCE9FD-681B-4634-BF34-776157F41BA6}"/>
              </a:ext>
            </a:extLst>
          </p:cNvPr>
          <p:cNvCxnSpPr>
            <a:cxnSpLocks/>
            <a:endCxn id="55" idx="2"/>
          </p:cNvCxnSpPr>
          <p:nvPr/>
        </p:nvCxnSpPr>
        <p:spPr>
          <a:xfrm flipV="1">
            <a:off x="2245519" y="1857935"/>
            <a:ext cx="2169599" cy="408975"/>
          </a:xfrm>
          <a:prstGeom prst="bentConnector3">
            <a:avLst>
              <a:gd name="adj1" fmla="val 69536"/>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FBC4336-AEDE-4BD4-BD0A-B14330A7EC62}"/>
              </a:ext>
            </a:extLst>
          </p:cNvPr>
          <p:cNvSpPr txBox="1"/>
          <p:nvPr/>
        </p:nvSpPr>
        <p:spPr>
          <a:xfrm>
            <a:off x="6499412" y="1145092"/>
            <a:ext cx="181927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OData</a:t>
            </a:r>
            <a:r>
              <a:rPr lang="de-DE" sz="1800" kern="0" dirty="0">
                <a:ea typeface="Arial Unicode MS" pitchFamily="34" charset="-128"/>
                <a:cs typeface="Arial Unicode MS" pitchFamily="34" charset="-128"/>
              </a:rPr>
              <a:t> / REST</a:t>
            </a:r>
          </a:p>
        </p:txBody>
      </p:sp>
      <p:sp>
        <p:nvSpPr>
          <p:cNvPr id="66" name="TextBox 65">
            <a:extLst>
              <a:ext uri="{FF2B5EF4-FFF2-40B4-BE49-F238E27FC236}">
                <a16:creationId xmlns:a16="http://schemas.microsoft.com/office/drawing/2014/main" id="{D02BF8FE-09EB-4EE4-AD2A-E199EE3B559A}"/>
              </a:ext>
            </a:extLst>
          </p:cNvPr>
          <p:cNvSpPr txBox="1"/>
          <p:nvPr/>
        </p:nvSpPr>
        <p:spPr>
          <a:xfrm>
            <a:off x="2240756" y="1601907"/>
            <a:ext cx="71185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CQL</a:t>
            </a:r>
          </a:p>
        </p:txBody>
      </p:sp>
      <p:sp>
        <p:nvSpPr>
          <p:cNvPr id="67" name="TextBox 66">
            <a:extLst>
              <a:ext uri="{FF2B5EF4-FFF2-40B4-BE49-F238E27FC236}">
                <a16:creationId xmlns:a16="http://schemas.microsoft.com/office/drawing/2014/main" id="{72FDDC4A-9CA7-4EE5-986C-34033C24ACA2}"/>
              </a:ext>
            </a:extLst>
          </p:cNvPr>
          <p:cNvSpPr txBox="1"/>
          <p:nvPr/>
        </p:nvSpPr>
        <p:spPr>
          <a:xfrm>
            <a:off x="2224647" y="1964856"/>
            <a:ext cx="1894915"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Query API</a:t>
            </a:r>
          </a:p>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(Node.js / Java)</a:t>
            </a:r>
          </a:p>
        </p:txBody>
      </p:sp>
      <p:cxnSp>
        <p:nvCxnSpPr>
          <p:cNvPr id="68" name="Connector: Elbow 67">
            <a:extLst>
              <a:ext uri="{FF2B5EF4-FFF2-40B4-BE49-F238E27FC236}">
                <a16:creationId xmlns:a16="http://schemas.microsoft.com/office/drawing/2014/main" id="{85D82FC3-BB82-46A2-9339-DC24D123943F}"/>
              </a:ext>
            </a:extLst>
          </p:cNvPr>
          <p:cNvCxnSpPr>
            <a:cxnSpLocks/>
          </p:cNvCxnSpPr>
          <p:nvPr/>
        </p:nvCxnSpPr>
        <p:spPr>
          <a:xfrm>
            <a:off x="5907741" y="1846739"/>
            <a:ext cx="2031347" cy="394437"/>
          </a:xfrm>
          <a:prstGeom prst="bentConnector3">
            <a:avLst>
              <a:gd name="adj1" fmla="val 29837"/>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1D4F22BE-B617-4C94-B270-20C049976E58}"/>
              </a:ext>
            </a:extLst>
          </p:cNvPr>
          <p:cNvCxnSpPr>
            <a:cxnSpLocks/>
            <a:stCxn id="55" idx="6"/>
          </p:cNvCxnSpPr>
          <p:nvPr/>
        </p:nvCxnSpPr>
        <p:spPr>
          <a:xfrm flipV="1">
            <a:off x="5907741" y="1448960"/>
            <a:ext cx="1988484" cy="408975"/>
          </a:xfrm>
          <a:prstGeom prst="bentConnector3">
            <a:avLst>
              <a:gd name="adj1" fmla="val 30572"/>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758C292-D2F4-4B7E-9168-1B4AEACF8A94}"/>
              </a:ext>
            </a:extLst>
          </p:cNvPr>
          <p:cNvSpPr txBox="1"/>
          <p:nvPr/>
        </p:nvSpPr>
        <p:spPr>
          <a:xfrm>
            <a:off x="2224648" y="1244757"/>
            <a:ext cx="1518116"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OData</a:t>
            </a:r>
            <a:r>
              <a:rPr lang="de-DE" sz="1800" kern="0" dirty="0">
                <a:ea typeface="Arial Unicode MS" pitchFamily="34" charset="-128"/>
                <a:cs typeface="Arial Unicode MS" pitchFamily="34" charset="-128"/>
              </a:rPr>
              <a:t> / REST</a:t>
            </a:r>
          </a:p>
        </p:txBody>
      </p:sp>
      <p:sp>
        <p:nvSpPr>
          <p:cNvPr id="71" name="TextBox 70">
            <a:extLst>
              <a:ext uri="{FF2B5EF4-FFF2-40B4-BE49-F238E27FC236}">
                <a16:creationId xmlns:a16="http://schemas.microsoft.com/office/drawing/2014/main" id="{3C430454-2B42-4EAC-99CD-449751EDE9DE}"/>
              </a:ext>
            </a:extLst>
          </p:cNvPr>
          <p:cNvSpPr txBox="1"/>
          <p:nvPr/>
        </p:nvSpPr>
        <p:spPr>
          <a:xfrm>
            <a:off x="7501599" y="1555329"/>
            <a:ext cx="71185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SQL</a:t>
            </a:r>
          </a:p>
        </p:txBody>
      </p:sp>
      <p:cxnSp>
        <p:nvCxnSpPr>
          <p:cNvPr id="72" name="Straight Arrow Connector 71">
            <a:extLst>
              <a:ext uri="{FF2B5EF4-FFF2-40B4-BE49-F238E27FC236}">
                <a16:creationId xmlns:a16="http://schemas.microsoft.com/office/drawing/2014/main" id="{8074055C-37EC-4525-9428-C307274D2596}"/>
              </a:ext>
            </a:extLst>
          </p:cNvPr>
          <p:cNvCxnSpPr/>
          <p:nvPr/>
        </p:nvCxnSpPr>
        <p:spPr>
          <a:xfrm>
            <a:off x="6499412" y="1851502"/>
            <a:ext cx="1396813" cy="0"/>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735CFD4-DDFA-4EB2-86EF-83A8315FA58C}"/>
              </a:ext>
            </a:extLst>
          </p:cNvPr>
          <p:cNvSpPr txBox="1"/>
          <p:nvPr/>
        </p:nvSpPr>
        <p:spPr>
          <a:xfrm>
            <a:off x="7219353" y="1911056"/>
            <a:ext cx="91440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NoSQL</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13845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349" y="184912"/>
            <a:ext cx="11186476" cy="591375"/>
          </a:xfrm>
        </p:spPr>
        <p:txBody>
          <a:bodyPr/>
          <a:lstStyle/>
          <a:p>
            <a:pPr lvl="1"/>
            <a:r>
              <a:rPr lang="en-US" sz="2400" b="1" dirty="0">
                <a:latin typeface="+mj-lt"/>
              </a:rPr>
              <a:t>CQN: SELECT / INSERT / UPDATE / DELETE</a:t>
            </a:r>
          </a:p>
        </p:txBody>
      </p:sp>
      <p:graphicFrame>
        <p:nvGraphicFramePr>
          <p:cNvPr id="12" name="Table 11">
            <a:extLst>
              <a:ext uri="{FF2B5EF4-FFF2-40B4-BE49-F238E27FC236}">
                <a16:creationId xmlns:a16="http://schemas.microsoft.com/office/drawing/2014/main" id="{77DB30F5-FA99-4980-BCAE-4846ACD31F67}"/>
              </a:ext>
            </a:extLst>
          </p:cNvPr>
          <p:cNvGraphicFramePr>
            <a:graphicFrameLocks noGrp="1"/>
          </p:cNvGraphicFramePr>
          <p:nvPr>
            <p:extLst>
              <p:ext uri="{D42A27DB-BD31-4B8C-83A1-F6EECF244321}">
                <p14:modId xmlns:p14="http://schemas.microsoft.com/office/powerpoint/2010/main" val="930718358"/>
              </p:ext>
            </p:extLst>
          </p:nvPr>
        </p:nvGraphicFramePr>
        <p:xfrm>
          <a:off x="642937" y="947737"/>
          <a:ext cx="11246327" cy="5248111"/>
        </p:xfrm>
        <a:graphic>
          <a:graphicData uri="http://schemas.openxmlformats.org/drawingml/2006/table">
            <a:tbl>
              <a:tblPr>
                <a:tableStyleId>{2D5ABB26-0587-4C30-8999-92F81FD0307C}</a:tableStyleId>
              </a:tblPr>
              <a:tblGrid>
                <a:gridCol w="5790883">
                  <a:extLst>
                    <a:ext uri="{9D8B030D-6E8A-4147-A177-3AD203B41FA5}">
                      <a16:colId xmlns:a16="http://schemas.microsoft.com/office/drawing/2014/main" val="1360817854"/>
                    </a:ext>
                  </a:extLst>
                </a:gridCol>
                <a:gridCol w="5455444">
                  <a:extLst>
                    <a:ext uri="{9D8B030D-6E8A-4147-A177-3AD203B41FA5}">
                      <a16:colId xmlns:a16="http://schemas.microsoft.com/office/drawing/2014/main" val="4129434243"/>
                    </a:ext>
                  </a:extLst>
                </a:gridCol>
              </a:tblGrid>
              <a:tr h="2504911">
                <a:tc>
                  <a:txBody>
                    <a:bodyPr/>
                    <a:lstStyle/>
                    <a:p>
                      <a:pPr algn="ctr"/>
                      <a:r>
                        <a:rPr lang="de-DE" sz="1800" dirty="0"/>
                        <a:t>SELECT</a:t>
                      </a:r>
                    </a:p>
                    <a:p>
                      <a:endParaRPr lang="de-DE" sz="1800" dirty="0"/>
                    </a:p>
                    <a:p>
                      <a:pPr algn="l"/>
                      <a:r>
                        <a:rPr lang="de-DE" sz="1800" b="1" kern="1200" dirty="0">
                          <a:solidFill>
                            <a:schemeClr val="tx1"/>
                          </a:solidFill>
                          <a:effectLst/>
                          <a:latin typeface="+mn-lt"/>
                          <a:ea typeface="+mn-ea"/>
                          <a:cs typeface="+mn-cs"/>
                        </a:rPr>
                        <a:t>       SELECT</a:t>
                      </a:r>
                      <a:r>
                        <a:rPr lang="de-DE" sz="1800" dirty="0"/>
                        <a:t>: {</a:t>
                      </a:r>
                      <a:br>
                        <a:rPr lang="de-DE" sz="1800" dirty="0"/>
                      </a:br>
                      <a:r>
                        <a:rPr lang="de-DE" sz="1800" dirty="0"/>
                        <a:t>          </a:t>
                      </a:r>
                      <a:r>
                        <a:rPr lang="de-DE" sz="1800" b="1" kern="1200" dirty="0" err="1">
                          <a:solidFill>
                            <a:schemeClr val="tx1"/>
                          </a:solidFill>
                          <a:effectLst/>
                          <a:latin typeface="+mn-lt"/>
                          <a:ea typeface="+mn-ea"/>
                          <a:cs typeface="+mn-cs"/>
                        </a:rPr>
                        <a:t>from</a:t>
                      </a:r>
                      <a:r>
                        <a:rPr lang="de-DE" sz="1800" dirty="0"/>
                        <a:t>: { </a:t>
                      </a:r>
                      <a:r>
                        <a:rPr lang="de-DE" sz="1800" b="1" kern="1200" dirty="0" err="1">
                          <a:solidFill>
                            <a:schemeClr val="tx1"/>
                          </a:solidFill>
                          <a:effectLst/>
                          <a:latin typeface="+mn-lt"/>
                          <a:ea typeface="+mn-ea"/>
                          <a:cs typeface="+mn-cs"/>
                        </a:rPr>
                        <a:t>ref</a:t>
                      </a:r>
                      <a:r>
                        <a:rPr lang="de-DE" sz="1800" dirty="0"/>
                        <a:t>: [</a:t>
                      </a:r>
                      <a:r>
                        <a:rPr lang="de-DE" sz="1800" b="1" kern="1200" dirty="0">
                          <a:solidFill>
                            <a:schemeClr val="tx1"/>
                          </a:solidFill>
                          <a:effectLst/>
                          <a:latin typeface="+mn-lt"/>
                          <a:ea typeface="+mn-ea"/>
                          <a:cs typeface="+mn-cs"/>
                        </a:rPr>
                        <a:t>'Test'</a:t>
                      </a:r>
                      <a:r>
                        <a:rPr lang="de-DE" sz="1800" dirty="0"/>
                        <a:t>] },</a:t>
                      </a:r>
                      <a:br>
                        <a:rPr lang="de-DE" sz="1800" dirty="0"/>
                      </a:br>
                      <a:r>
                        <a:rPr lang="de-DE" sz="1800" dirty="0"/>
                        <a:t>          </a:t>
                      </a:r>
                      <a:r>
                        <a:rPr lang="de-DE" sz="1800" b="1" kern="1200" dirty="0" err="1">
                          <a:solidFill>
                            <a:schemeClr val="tx1"/>
                          </a:solidFill>
                          <a:effectLst/>
                          <a:latin typeface="+mn-lt"/>
                          <a:ea typeface="+mn-ea"/>
                          <a:cs typeface="+mn-cs"/>
                        </a:rPr>
                        <a:t>where</a:t>
                      </a:r>
                      <a:r>
                        <a:rPr lang="de-DE" sz="1800" dirty="0"/>
                        <a:t>: [{ </a:t>
                      </a:r>
                      <a:r>
                        <a:rPr lang="de-DE" sz="1800" b="1" kern="1200" dirty="0" err="1">
                          <a:solidFill>
                            <a:schemeClr val="tx1"/>
                          </a:solidFill>
                          <a:effectLst/>
                          <a:latin typeface="+mn-lt"/>
                          <a:ea typeface="+mn-ea"/>
                          <a:cs typeface="+mn-cs"/>
                        </a:rPr>
                        <a:t>ref</a:t>
                      </a:r>
                      <a:r>
                        <a:rPr lang="de-DE" sz="1800" dirty="0"/>
                        <a:t>: [</a:t>
                      </a:r>
                      <a:r>
                        <a:rPr lang="de-DE" sz="1800" b="1" kern="1200" dirty="0">
                          <a:solidFill>
                            <a:schemeClr val="tx1"/>
                          </a:solidFill>
                          <a:effectLst/>
                          <a:latin typeface="+mn-lt"/>
                          <a:ea typeface="+mn-ea"/>
                          <a:cs typeface="+mn-cs"/>
                        </a:rPr>
                        <a:t>'ID'</a:t>
                      </a:r>
                      <a:r>
                        <a:rPr lang="de-DE" sz="1800" dirty="0"/>
                        <a:t>] }, </a:t>
                      </a:r>
                      <a:r>
                        <a:rPr lang="de-DE" sz="1800" b="1" kern="1200" dirty="0">
                          <a:solidFill>
                            <a:schemeClr val="tx1"/>
                          </a:solidFill>
                          <a:effectLst/>
                          <a:latin typeface="+mn-lt"/>
                          <a:ea typeface="+mn-ea"/>
                          <a:cs typeface="+mn-cs"/>
                        </a:rPr>
                        <a:t>'='</a:t>
                      </a:r>
                      <a:r>
                        <a:rPr lang="de-DE" sz="1800" dirty="0"/>
                        <a:t>, { </a:t>
                      </a:r>
                      <a:r>
                        <a:rPr lang="de-DE" sz="1800" b="1" kern="1200" dirty="0" err="1">
                          <a:solidFill>
                            <a:schemeClr val="tx1"/>
                          </a:solidFill>
                          <a:effectLst/>
                          <a:latin typeface="+mn-lt"/>
                          <a:ea typeface="+mn-ea"/>
                          <a:cs typeface="+mn-cs"/>
                        </a:rPr>
                        <a:t>val</a:t>
                      </a:r>
                      <a:r>
                        <a:rPr lang="de-DE" sz="1800" dirty="0"/>
                        <a:t>: </a:t>
                      </a:r>
                      <a:r>
                        <a:rPr lang="de-DE" sz="1800" b="1" kern="1200" dirty="0">
                          <a:solidFill>
                            <a:schemeClr val="tx1"/>
                          </a:solidFill>
                          <a:effectLst/>
                          <a:latin typeface="+mn-lt"/>
                          <a:ea typeface="+mn-ea"/>
                          <a:cs typeface="+mn-cs"/>
                        </a:rPr>
                        <a:t>1 </a:t>
                      </a:r>
                      <a:r>
                        <a:rPr lang="de-DE" sz="1800" dirty="0"/>
                        <a:t>}]</a:t>
                      </a:r>
                      <a:br>
                        <a:rPr lang="de-DE" sz="1800" dirty="0"/>
                      </a:br>
                      <a:r>
                        <a:rPr lang="de-DE" sz="1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800" dirty="0"/>
                        <a:t>UPDATE</a:t>
                      </a:r>
                    </a:p>
                    <a:p>
                      <a:pPr algn="l"/>
                      <a:r>
                        <a:rPr lang="de-DE" sz="1800" b="1" dirty="0"/>
                        <a:t>        UPDATE: {</a:t>
                      </a:r>
                    </a:p>
                    <a:p>
                      <a:pPr algn="l"/>
                      <a:r>
                        <a:rPr lang="de-DE" sz="1800" b="1" dirty="0"/>
                        <a:t>            </a:t>
                      </a:r>
                      <a:r>
                        <a:rPr lang="de-DE" sz="1800" b="1" dirty="0" err="1"/>
                        <a:t>entity</a:t>
                      </a:r>
                      <a:r>
                        <a:rPr lang="de-DE" sz="1800" b="1" dirty="0"/>
                        <a:t>: 'Test</a:t>
                      </a:r>
                      <a:r>
                        <a:rPr lang="de-DE" sz="1800" b="1" kern="1200" dirty="0">
                          <a:solidFill>
                            <a:schemeClr val="tx1"/>
                          </a:solidFill>
                          <a:effectLst/>
                          <a:latin typeface="+mn-lt"/>
                          <a:ea typeface="+mn-ea"/>
                          <a:cs typeface="+mn-cs"/>
                        </a:rPr>
                        <a:t>'</a:t>
                      </a:r>
                      <a:r>
                        <a:rPr lang="de-DE" sz="1800" b="1" dirty="0"/>
                        <a:t>,</a:t>
                      </a:r>
                    </a:p>
                    <a:p>
                      <a:pPr algn="l"/>
                      <a:r>
                        <a:rPr lang="de-DE" sz="1800" b="1" dirty="0"/>
                        <a:t>            </a:t>
                      </a:r>
                      <a:r>
                        <a:rPr lang="de-DE" sz="1800" b="1" dirty="0" err="1"/>
                        <a:t>data</a:t>
                      </a:r>
                      <a:r>
                        <a:rPr lang="de-DE" sz="1800" b="1" dirty="0"/>
                        <a:t>: { </a:t>
                      </a:r>
                      <a:r>
                        <a:rPr lang="de-DE" sz="1800" b="1" dirty="0" err="1"/>
                        <a:t>value</a:t>
                      </a:r>
                      <a:r>
                        <a:rPr lang="de-DE" sz="1800" b="1" dirty="0"/>
                        <a:t>: 1 },</a:t>
                      </a:r>
                    </a:p>
                    <a:p>
                      <a:pPr algn="l"/>
                      <a:r>
                        <a:rPr lang="de-DE" sz="1800" b="1" dirty="0"/>
                        <a:t>            </a:t>
                      </a:r>
                      <a:r>
                        <a:rPr lang="de-DE" sz="1800" b="1" dirty="0" err="1"/>
                        <a:t>where</a:t>
                      </a:r>
                      <a:r>
                        <a:rPr lang="de-DE" sz="1800" b="1" dirty="0"/>
                        <a:t>: [{ </a:t>
                      </a:r>
                      <a:r>
                        <a:rPr lang="de-DE" sz="1800" b="1" dirty="0" err="1"/>
                        <a:t>ref</a:t>
                      </a:r>
                      <a:r>
                        <a:rPr lang="de-DE" sz="1800" b="1" dirty="0"/>
                        <a:t>: ['ID'] }, '=', { </a:t>
                      </a:r>
                      <a:r>
                        <a:rPr lang="de-DE" sz="1800" b="1" dirty="0" err="1"/>
                        <a:t>val</a:t>
                      </a:r>
                      <a:r>
                        <a:rPr lang="de-DE" sz="1800" b="1" dirty="0"/>
                        <a:t>: 1 }]</a:t>
                      </a:r>
                    </a:p>
                    <a:p>
                      <a:pPr algn="l"/>
                      <a:r>
                        <a:rPr lang="de-DE" sz="1800" b="1"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9642749"/>
                  </a:ext>
                </a:extLst>
              </a:tr>
              <a:tr h="2743200">
                <a:tc>
                  <a:txBody>
                    <a:bodyPr/>
                    <a:lstStyle/>
                    <a:p>
                      <a:pPr algn="ctr"/>
                      <a:r>
                        <a:rPr lang="de-DE" sz="1800" dirty="0"/>
                        <a:t>INSERT</a:t>
                      </a:r>
                    </a:p>
                    <a:p>
                      <a:pPr algn="ctr"/>
                      <a:endParaRPr lang="de-DE" sz="1800" dirty="0"/>
                    </a:p>
                    <a:p>
                      <a:pPr algn="l"/>
                      <a:r>
                        <a:rPr lang="de-DE" sz="1800" b="1" dirty="0"/>
                        <a:t>       </a:t>
                      </a:r>
                      <a:r>
                        <a:rPr lang="en-US" sz="1800" b="1" dirty="0"/>
                        <a:t>INSERT: {</a:t>
                      </a:r>
                    </a:p>
                    <a:p>
                      <a:pPr algn="l"/>
                      <a:r>
                        <a:rPr lang="en-US" sz="1800" b="1" dirty="0"/>
                        <a:t>         into: 'Test’, </a:t>
                      </a:r>
                    </a:p>
                    <a:p>
                      <a:pPr algn="l"/>
                      <a:r>
                        <a:rPr lang="en-US" sz="1800" b="1" dirty="0"/>
                        <a:t>         entries: [{ ID: 1 }] </a:t>
                      </a:r>
                    </a:p>
                    <a:p>
                      <a:pPr algn="l"/>
                      <a:r>
                        <a:rPr lang="en-US" sz="1800" b="1" dirty="0"/>
                        <a:t>       } </a:t>
                      </a:r>
                      <a:endParaRPr lang="de-DE"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800" dirty="0"/>
                        <a:t>DELETE</a:t>
                      </a:r>
                    </a:p>
                    <a:p>
                      <a:pPr algn="ctr"/>
                      <a:endParaRPr lang="de-DE" dirty="0"/>
                    </a:p>
                    <a:p>
                      <a:pPr algn="l"/>
                      <a:r>
                        <a:rPr lang="de-DE" sz="1800" b="1" dirty="0"/>
                        <a:t>        DELETE: {</a:t>
                      </a:r>
                    </a:p>
                    <a:p>
                      <a:pPr algn="l"/>
                      <a:r>
                        <a:rPr lang="de-DE" sz="1800" b="1" dirty="0"/>
                        <a:t>             </a:t>
                      </a:r>
                      <a:r>
                        <a:rPr lang="de-DE" sz="1800" b="1" dirty="0" err="1"/>
                        <a:t>from</a:t>
                      </a:r>
                      <a:r>
                        <a:rPr lang="de-DE" sz="1800" b="1" dirty="0"/>
                        <a:t>: </a:t>
                      </a:r>
                      <a:r>
                        <a:rPr lang="de-DE" sz="1800" b="1" kern="1200" dirty="0">
                          <a:solidFill>
                            <a:schemeClr val="tx1"/>
                          </a:solidFill>
                          <a:effectLst/>
                          <a:latin typeface="+mn-lt"/>
                          <a:ea typeface="+mn-ea"/>
                          <a:cs typeface="+mn-cs"/>
                        </a:rPr>
                        <a:t>'</a:t>
                      </a:r>
                      <a:r>
                        <a:rPr lang="de-DE" sz="1800" b="1" dirty="0"/>
                        <a:t>Test</a:t>
                      </a:r>
                      <a:r>
                        <a:rPr lang="de-DE" sz="1800" b="1" kern="1200" dirty="0">
                          <a:solidFill>
                            <a:schemeClr val="tx1"/>
                          </a:solidFill>
                          <a:effectLst/>
                          <a:latin typeface="+mn-lt"/>
                          <a:ea typeface="+mn-ea"/>
                          <a:cs typeface="+mn-cs"/>
                        </a:rPr>
                        <a:t>'</a:t>
                      </a:r>
                      <a:r>
                        <a:rPr lang="de-DE" sz="1800" b="1" dirty="0"/>
                        <a:t>,</a:t>
                      </a:r>
                    </a:p>
                    <a:p>
                      <a:pPr algn="l"/>
                      <a:r>
                        <a:rPr lang="de-DE" sz="1800" b="1" kern="1200" dirty="0">
                          <a:solidFill>
                            <a:schemeClr val="tx1"/>
                          </a:solidFill>
                          <a:effectLst/>
                          <a:latin typeface="+mn-lt"/>
                          <a:ea typeface="+mn-ea"/>
                          <a:cs typeface="+mn-cs"/>
                        </a:rPr>
                        <a:t>             </a:t>
                      </a:r>
                      <a:r>
                        <a:rPr lang="de-DE" sz="1800" b="1" kern="1200" dirty="0" err="1">
                          <a:solidFill>
                            <a:schemeClr val="tx1"/>
                          </a:solidFill>
                          <a:effectLst/>
                          <a:latin typeface="+mn-lt"/>
                          <a:ea typeface="+mn-ea"/>
                          <a:cs typeface="+mn-cs"/>
                        </a:rPr>
                        <a:t>where</a:t>
                      </a:r>
                      <a:r>
                        <a:rPr lang="de-DE" sz="1800" b="1" dirty="0"/>
                        <a:t>: [{ </a:t>
                      </a:r>
                      <a:r>
                        <a:rPr lang="de-DE" sz="1800" b="1" kern="1200" dirty="0" err="1">
                          <a:solidFill>
                            <a:schemeClr val="tx1"/>
                          </a:solidFill>
                          <a:effectLst/>
                          <a:latin typeface="+mn-lt"/>
                          <a:ea typeface="+mn-ea"/>
                          <a:cs typeface="+mn-cs"/>
                        </a:rPr>
                        <a:t>ref</a:t>
                      </a:r>
                      <a:r>
                        <a:rPr lang="de-DE" sz="1800" b="1" dirty="0"/>
                        <a:t>: [</a:t>
                      </a:r>
                      <a:r>
                        <a:rPr lang="de-DE" sz="1800" b="1" kern="1200" dirty="0">
                          <a:solidFill>
                            <a:schemeClr val="tx1"/>
                          </a:solidFill>
                          <a:effectLst/>
                          <a:latin typeface="+mn-lt"/>
                          <a:ea typeface="+mn-ea"/>
                          <a:cs typeface="+mn-cs"/>
                        </a:rPr>
                        <a:t>'ID'</a:t>
                      </a:r>
                      <a:r>
                        <a:rPr lang="de-DE" sz="1800" b="1" dirty="0"/>
                        <a:t>] }, </a:t>
                      </a:r>
                      <a:r>
                        <a:rPr lang="de-DE" sz="1800" b="1" kern="1200" dirty="0">
                          <a:solidFill>
                            <a:schemeClr val="tx1"/>
                          </a:solidFill>
                          <a:effectLst/>
                          <a:latin typeface="+mn-lt"/>
                          <a:ea typeface="+mn-ea"/>
                          <a:cs typeface="+mn-cs"/>
                        </a:rPr>
                        <a:t>'='</a:t>
                      </a:r>
                      <a:r>
                        <a:rPr lang="de-DE" sz="1800" b="1" dirty="0"/>
                        <a:t>, { </a:t>
                      </a:r>
                      <a:r>
                        <a:rPr lang="de-DE" sz="1800" b="1" kern="1200" dirty="0" err="1">
                          <a:solidFill>
                            <a:schemeClr val="tx1"/>
                          </a:solidFill>
                          <a:effectLst/>
                          <a:latin typeface="+mn-lt"/>
                          <a:ea typeface="+mn-ea"/>
                          <a:cs typeface="+mn-cs"/>
                        </a:rPr>
                        <a:t>val</a:t>
                      </a:r>
                      <a:r>
                        <a:rPr lang="de-DE" sz="1800" b="1" dirty="0"/>
                        <a:t>: </a:t>
                      </a:r>
                      <a:r>
                        <a:rPr lang="de-DE" sz="1800" b="1" kern="1200" dirty="0">
                          <a:solidFill>
                            <a:schemeClr val="tx1"/>
                          </a:solidFill>
                          <a:effectLst/>
                          <a:latin typeface="+mn-lt"/>
                          <a:ea typeface="+mn-ea"/>
                          <a:cs typeface="+mn-cs"/>
                        </a:rPr>
                        <a:t>1 </a:t>
                      </a:r>
                      <a:r>
                        <a:rPr lang="de-DE" sz="1800" b="1" dirty="0"/>
                        <a:t>}]</a:t>
                      </a:r>
                    </a:p>
                    <a:p>
                      <a:pPr algn="l"/>
                      <a:r>
                        <a:rPr lang="de-DE" sz="1800" b="1"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475903"/>
                  </a:ext>
                </a:extLst>
              </a:tr>
            </a:tbl>
          </a:graphicData>
        </a:graphic>
      </p:graphicFrame>
    </p:spTree>
    <p:extLst>
      <p:ext uri="{BB962C8B-B14F-4D97-AF65-F5344CB8AC3E}">
        <p14:creationId xmlns:p14="http://schemas.microsoft.com/office/powerpoint/2010/main" val="360274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CDS Model</a:t>
            </a:r>
          </a:p>
        </p:txBody>
      </p:sp>
      <p:sp>
        <p:nvSpPr>
          <p:cNvPr id="7" name="Rectangle 6">
            <a:extLst>
              <a:ext uri="{FF2B5EF4-FFF2-40B4-BE49-F238E27FC236}">
                <a16:creationId xmlns:a16="http://schemas.microsoft.com/office/drawing/2014/main" id="{4C6E5828-B9AD-4174-AB6A-A1A525B1AAE3}"/>
              </a:ext>
            </a:extLst>
          </p:cNvPr>
          <p:cNvSpPr/>
          <p:nvPr/>
        </p:nvSpPr>
        <p:spPr>
          <a:xfrm>
            <a:off x="1832062" y="1678993"/>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Tree>
    <p:extLst>
      <p:ext uri="{BB962C8B-B14F-4D97-AF65-F5344CB8AC3E}">
        <p14:creationId xmlns:p14="http://schemas.microsoft.com/office/powerpoint/2010/main" val="121204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3999"/>
            <a:ext cx="11186476" cy="831741"/>
          </a:xfrm>
        </p:spPr>
        <p:txBody>
          <a:bodyPr/>
          <a:lstStyle/>
          <a:p>
            <a:r>
              <a:rPr lang="en-US" dirty="0"/>
              <a:t>SELECT</a:t>
            </a:r>
            <a:br>
              <a:rPr lang="en-US" dirty="0"/>
            </a:br>
            <a:r>
              <a:rPr lang="en-US" dirty="0"/>
              <a:t>.from</a:t>
            </a:r>
          </a:p>
        </p:txBody>
      </p:sp>
      <p:sp>
        <p:nvSpPr>
          <p:cNvPr id="7" name="Rectangle 6">
            <a:extLst>
              <a:ext uri="{FF2B5EF4-FFF2-40B4-BE49-F238E27FC236}">
                <a16:creationId xmlns:a16="http://schemas.microsoft.com/office/drawing/2014/main" id="{4C6E5828-B9AD-4174-AB6A-A1A525B1AAE3}"/>
              </a:ext>
            </a:extLst>
          </p:cNvPr>
          <p:cNvSpPr/>
          <p:nvPr/>
        </p:nvSpPr>
        <p:spPr>
          <a:xfrm>
            <a:off x="7271165" y="1095669"/>
            <a:ext cx="4713282" cy="3522466"/>
          </a:xfrm>
          <a:prstGeom prst="rect">
            <a:avLst/>
          </a:prstGeom>
          <a:solidFill>
            <a:schemeClr val="bg1">
              <a:lumMod val="95000"/>
              <a:alpha val="56000"/>
            </a:schemeClr>
          </a:solidFill>
          <a:ln>
            <a:noFill/>
          </a:ln>
        </p:spPr>
        <p:txBody>
          <a:bodyPr wrap="square" lIns="144000" tIns="144000" rIns="144000" bIns="144000">
            <a:spAutoFit/>
          </a:bodyPr>
          <a:lstStyle/>
          <a:p>
            <a:endParaRPr lang="de-DE" sz="1500" i="1" noProof="1">
              <a:solidFill>
                <a:srgbClr val="A71D5D"/>
              </a:solidFill>
              <a:latin typeface="Courier" pitchFamily="2" charset="0"/>
            </a:endParaRPr>
          </a:p>
          <a:p>
            <a:endParaRPr lang="de-DE" sz="1500" i="1" noProof="1">
              <a:solidFill>
                <a:srgbClr val="A71D5D"/>
              </a:solidFill>
              <a:latin typeface="Courier" pitchFamily="2" charset="0"/>
            </a:endParaRPr>
          </a:p>
          <a:p>
            <a:r>
              <a:rPr lang="de-DE" sz="1500" i="1" noProof="1">
                <a:solidFill>
                  <a:srgbClr val="A71D5D"/>
                </a:solidFill>
                <a:latin typeface="Courier" pitchFamily="2" charset="0"/>
              </a:rPr>
              <a:t>entity</a:t>
            </a:r>
            <a:r>
              <a:rPr lang="de-DE" sz="1500" i="1" noProof="1">
                <a:solidFill>
                  <a:srgbClr val="333333"/>
                </a:solidFill>
                <a:latin typeface="Courier" pitchFamily="2" charset="0"/>
              </a:rPr>
              <a:t> Books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endParaRPr lang="de-DE" sz="1500" i="1" noProof="1">
              <a:solidFill>
                <a:srgbClr val="0086B3"/>
              </a:solidFill>
              <a:latin typeface="Courier" pitchFamily="2" charset="0"/>
            </a:endParaRPr>
          </a:p>
          <a:p>
            <a:r>
              <a:rPr lang="de-DE" sz="1500" i="1" noProof="1">
                <a:solidFill>
                  <a:srgbClr val="0086B3"/>
                </a:solidFill>
                <a:latin typeface="Courier" pitchFamily="2" charset="0"/>
              </a:rPr>
              <a:t>  title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A71D5D"/>
                </a:solidFill>
                <a:latin typeface="Courier" pitchFamily="2" charset="0"/>
              </a:rPr>
              <a:t>localized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br>
              <a:rPr lang="de-DE" sz="1500" i="1" noProof="1">
                <a:solidFill>
                  <a:srgbClr val="333333"/>
                </a:solidFill>
                <a:latin typeface="Courier" pitchFamily="2" charset="0"/>
              </a:rPr>
            </a:br>
            <a:r>
              <a:rPr lang="de-DE" sz="1500" i="1" noProof="1">
                <a:solidFill>
                  <a:srgbClr val="333333"/>
                </a:solidFill>
                <a:latin typeface="Courier" pitchFamily="2" charset="0"/>
              </a:rPr>
              <a:t>  </a:t>
            </a:r>
            <a:r>
              <a:rPr lang="de-DE" sz="1500" i="1" noProof="1">
                <a:solidFill>
                  <a:srgbClr val="0086B3"/>
                </a:solidFill>
                <a:latin typeface="Courier" pitchFamily="2" charset="0"/>
              </a:rPr>
              <a:t>year   </a:t>
            </a:r>
            <a:r>
              <a:rPr lang="de-DE" sz="1500" i="1" noProof="1">
                <a:solidFill>
                  <a:srgbClr val="A71D5D"/>
                </a:solidFill>
                <a:latin typeface="Courier" pitchFamily="2" charset="0"/>
              </a:rPr>
              <a:t>:</a:t>
            </a:r>
            <a:r>
              <a:rPr lang="de-DE" sz="1500" i="1" noProof="1">
                <a:solidFill>
                  <a:srgbClr val="0086B3"/>
                </a:solidFill>
                <a:latin typeface="Courier" pitchFamily="2" charset="0"/>
              </a:rPr>
              <a:t> 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author</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Association to</a:t>
            </a:r>
            <a:r>
              <a:rPr lang="de-DE" sz="1500" i="1" noProof="1">
                <a:solidFill>
                  <a:srgbClr val="333333"/>
                </a:solidFill>
                <a:latin typeface="Courier" pitchFamily="2" charset="0"/>
              </a:rPr>
              <a:t> Authors;</a:t>
            </a:r>
          </a:p>
          <a:p>
            <a:r>
              <a:rPr lang="de-DE" sz="1500" i="1" noProof="1">
                <a:solidFill>
                  <a:srgbClr val="333333"/>
                </a:solidFill>
                <a:latin typeface="Courier" pitchFamily="2" charset="0"/>
              </a:rPr>
              <a:t>}</a:t>
            </a:r>
          </a:p>
          <a:p>
            <a:br>
              <a:rPr lang="de-DE" sz="1500" i="1" noProof="1">
                <a:solidFill>
                  <a:srgbClr val="333333"/>
                </a:solidFill>
                <a:latin typeface="Courier" pitchFamily="2" charset="0"/>
              </a:rPr>
            </a:br>
            <a:r>
              <a:rPr lang="de-DE" sz="1500" i="1" noProof="1">
                <a:solidFill>
                  <a:srgbClr val="A71D5D"/>
                </a:solidFill>
                <a:latin typeface="Courier" pitchFamily="2" charset="0"/>
              </a:rPr>
              <a:t>entity</a:t>
            </a:r>
            <a:r>
              <a:rPr lang="de-DE" sz="1500" i="1" noProof="1">
                <a:solidFill>
                  <a:srgbClr val="333333"/>
                </a:solidFill>
                <a:latin typeface="Courier" pitchFamily="2" charset="0"/>
              </a:rPr>
              <a:t> Authors {</a:t>
            </a:r>
          </a:p>
          <a:p>
            <a:r>
              <a:rPr lang="de-DE" sz="1500" i="1" noProof="1">
                <a:solidFill>
                  <a:srgbClr val="0086B3"/>
                </a:solidFill>
                <a:latin typeface="Courier" pitchFamily="2" charset="0"/>
              </a:rPr>
              <a:t>  </a:t>
            </a:r>
            <a:r>
              <a:rPr lang="de-DE" sz="1500" i="1" noProof="1">
                <a:solidFill>
                  <a:srgbClr val="A71D5D"/>
                </a:solidFill>
                <a:latin typeface="Courier" pitchFamily="2" charset="0"/>
              </a:rPr>
              <a:t>key </a:t>
            </a:r>
            <a:r>
              <a:rPr lang="de-DE" sz="1500" i="1" noProof="1">
                <a:solidFill>
                  <a:srgbClr val="0086B3"/>
                </a:solidFill>
                <a:latin typeface="Courier" pitchFamily="2" charset="0"/>
              </a:rPr>
              <a:t>ID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Integer</a:t>
            </a:r>
            <a:r>
              <a:rPr lang="de-DE" sz="1500" i="1" noProof="1">
                <a:solidFill>
                  <a:srgbClr val="333333"/>
                </a:solidFill>
                <a:latin typeface="Courier" pitchFamily="2" charset="0"/>
              </a:rPr>
              <a:t>;</a:t>
            </a:r>
          </a:p>
          <a:p>
            <a:r>
              <a:rPr lang="de-DE" sz="1500" i="1" noProof="1">
                <a:solidFill>
                  <a:srgbClr val="0086B3"/>
                </a:solidFill>
                <a:latin typeface="Courier" pitchFamily="2" charset="0"/>
              </a:rPr>
              <a:t>  name</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String</a:t>
            </a:r>
            <a:r>
              <a:rPr lang="de-DE" sz="1500" i="1" noProof="1">
                <a:solidFill>
                  <a:srgbClr val="333333"/>
                </a:solidFill>
                <a:latin typeface="Courier" pitchFamily="2" charset="0"/>
              </a:rPr>
              <a:t>;</a:t>
            </a:r>
          </a:p>
          <a:p>
            <a:r>
              <a:rPr lang="de-DE" sz="1500" i="1" noProof="1">
                <a:solidFill>
                  <a:srgbClr val="0086B3"/>
                </a:solidFill>
                <a:latin typeface="Courier" pitchFamily="2" charset="0"/>
              </a:rPr>
              <a:t>  books</a:t>
            </a:r>
            <a:r>
              <a:rPr lang="de-DE" sz="1500" i="1" noProof="1">
                <a:solidFill>
                  <a:srgbClr val="333333"/>
                </a:solidFill>
                <a:latin typeface="Courier" pitchFamily="2" charset="0"/>
              </a:rPr>
              <a:t>  </a:t>
            </a:r>
            <a:r>
              <a:rPr lang="de-DE" sz="1500" i="1" noProof="1">
                <a:solidFill>
                  <a:srgbClr val="A71D5D"/>
                </a:solidFill>
                <a:latin typeface="Courier" pitchFamily="2" charset="0"/>
              </a:rPr>
              <a:t>:</a:t>
            </a:r>
            <a:r>
              <a:rPr lang="de-DE" sz="1500" i="1" noProof="1">
                <a:solidFill>
                  <a:srgbClr val="333333"/>
                </a:solidFill>
                <a:latin typeface="Courier" pitchFamily="2" charset="0"/>
              </a:rPr>
              <a:t> </a:t>
            </a:r>
            <a:r>
              <a:rPr lang="de-DE" sz="1500" i="1" noProof="1">
                <a:solidFill>
                  <a:srgbClr val="0086B3"/>
                </a:solidFill>
                <a:latin typeface="Courier" pitchFamily="2" charset="0"/>
              </a:rPr>
              <a:t>Composition of many</a:t>
            </a:r>
            <a:r>
              <a:rPr lang="de-DE" sz="1500" i="1" noProof="1">
                <a:solidFill>
                  <a:srgbClr val="333333"/>
                </a:solidFill>
                <a:latin typeface="Courier" pitchFamily="2" charset="0"/>
              </a:rPr>
              <a:t> Books;</a:t>
            </a:r>
          </a:p>
          <a:p>
            <a:r>
              <a:rPr lang="de-DE" sz="1500" i="1" noProof="1">
                <a:solidFill>
                  <a:srgbClr val="333333"/>
                </a:solidFill>
                <a:latin typeface="Courier" pitchFamily="2" charset="0"/>
              </a:rPr>
              <a:t>}</a:t>
            </a:r>
            <a:endParaRPr lang="de-DE" sz="1500" b="0" i="1" noProof="1">
              <a:solidFill>
                <a:srgbClr val="333333"/>
              </a:solidFill>
              <a:effectLst/>
              <a:latin typeface="Courier" pitchFamily="2" charset="0"/>
            </a:endParaRPr>
          </a:p>
        </p:txBody>
      </p:sp>
      <p:sp>
        <p:nvSpPr>
          <p:cNvPr id="8" name="TextBox 7">
            <a:extLst>
              <a:ext uri="{FF2B5EF4-FFF2-40B4-BE49-F238E27FC236}">
                <a16:creationId xmlns:a16="http://schemas.microsoft.com/office/drawing/2014/main" id="{65B5CED1-776F-4DA3-9119-DE365A531C96}"/>
              </a:ext>
            </a:extLst>
          </p:cNvPr>
          <p:cNvSpPr txBox="1"/>
          <p:nvPr/>
        </p:nvSpPr>
        <p:spPr>
          <a:xfrm>
            <a:off x="7294218" y="1095669"/>
            <a:ext cx="4713281" cy="355041"/>
          </a:xfrm>
          <a:prstGeom prst="rect">
            <a:avLst/>
          </a:prstGeom>
          <a:solidFill>
            <a:schemeClr val="bg1">
              <a:lumMod val="85000"/>
              <a:alpha val="28000"/>
            </a:schemeClr>
          </a:solidFill>
        </p:spPr>
        <p:txBody>
          <a:bodyPr wrap="square" lIns="0" tIns="0" rIns="0" bIns="0" rtlCol="0" anchor="ctr">
            <a:noAutofit/>
          </a:bodyPr>
          <a:lstStyle/>
          <a:p>
            <a:pPr fontAlgn="base">
              <a:spcBef>
                <a:spcPct val="50000"/>
              </a:spcBef>
              <a:spcAft>
                <a:spcPct val="0"/>
              </a:spcAft>
              <a:buClr>
                <a:srgbClr val="F0AB00"/>
              </a:buClr>
              <a:buSzPct val="80000"/>
            </a:pPr>
            <a:r>
              <a:rPr lang="en-DE" sz="1500" b="1" dirty="0">
                <a:solidFill>
                  <a:schemeClr val="bg1">
                    <a:lumMod val="50000"/>
                  </a:schemeClr>
                </a:solidFill>
                <a:latin typeface="Avenir Next Demi Bold" panose="020B0503020202020204" pitchFamily="34" charset="0"/>
                <a:ea typeface="Arial Unicode MS" panose="020B0604020202020204" pitchFamily="34" charset="-128"/>
                <a:cs typeface="Arial Unicode MS" panose="020B0604020202020204" pitchFamily="34" charset="-128"/>
              </a:rPr>
              <a:t>  CDS MODEL</a:t>
            </a:r>
          </a:p>
        </p:txBody>
      </p:sp>
      <p:sp>
        <p:nvSpPr>
          <p:cNvPr id="9" name="Rectangle 8">
            <a:extLst>
              <a:ext uri="{FF2B5EF4-FFF2-40B4-BE49-F238E27FC236}">
                <a16:creationId xmlns:a16="http://schemas.microsoft.com/office/drawing/2014/main" id="{1D85CAFD-0EB4-4484-A021-C5686808FC2B}"/>
              </a:ext>
            </a:extLst>
          </p:cNvPr>
          <p:cNvSpPr/>
          <p:nvPr/>
        </p:nvSpPr>
        <p:spPr>
          <a:xfrm>
            <a:off x="504001" y="4205287"/>
            <a:ext cx="6044437" cy="1938992"/>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 </a:t>
            </a:r>
            <a:r>
              <a:rPr lang="de-DE" altLang="de-DE" sz="2000" b="1" dirty="0" err="1">
                <a:solidFill>
                  <a:srgbClr val="458383"/>
                </a:solidFill>
                <a:latin typeface="Courier New" panose="02070309020205020404" pitchFamily="49" charset="0"/>
                <a:cs typeface="Courier New" panose="02070309020205020404" pitchFamily="49" charset="0"/>
              </a:rPr>
              <a:t>name</a:t>
            </a:r>
            <a:r>
              <a:rPr lang="de-DE" altLang="de-DE" sz="2000" b="1" dirty="0">
                <a:solidFill>
                  <a:srgbClr val="458383"/>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where</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ID =</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b="1" dirty="0">
                <a:solidFill>
                  <a:srgbClr val="008000"/>
                </a:solidFill>
                <a:latin typeface="Courier New" panose="02070309020205020404" pitchFamily="49" charset="0"/>
                <a:cs typeface="Courier New" panose="02070309020205020404" pitchFamily="49" charset="0"/>
              </a:rPr>
              <a:t>, a =&gt; a.name</a:t>
            </a:r>
            <a:r>
              <a:rPr lang="de-DE" altLang="de-DE" sz="2000" dirty="0">
                <a:solidFill>
                  <a:srgbClr val="000000"/>
                </a:solidFill>
                <a:latin typeface="Courier New" panose="02070309020205020404" pitchFamily="49" charset="0"/>
                <a:cs typeface="Courier New" panose="02070309020205020404" pitchFamily="49" charset="0"/>
              </a:rPr>
              <a:t>)</a:t>
            </a:r>
            <a:endParaRPr lang="de-DE" sz="2400" dirty="0"/>
          </a:p>
        </p:txBody>
      </p:sp>
      <p:sp>
        <p:nvSpPr>
          <p:cNvPr id="10" name="Rectangle 9">
            <a:extLst>
              <a:ext uri="{FF2B5EF4-FFF2-40B4-BE49-F238E27FC236}">
                <a16:creationId xmlns:a16="http://schemas.microsoft.com/office/drawing/2014/main" id="{CBF63083-02EA-4F4C-842A-4F07DC9559F2}"/>
              </a:ext>
            </a:extLst>
          </p:cNvPr>
          <p:cNvSpPr/>
          <p:nvPr/>
        </p:nvSpPr>
        <p:spPr>
          <a:xfrm>
            <a:off x="504001" y="1736494"/>
            <a:ext cx="5939351" cy="1631216"/>
          </a:xfrm>
          <a:prstGeom prst="rect">
            <a:avLst/>
          </a:prstGeom>
        </p:spPr>
        <p:txBody>
          <a:bodyPr wrap="square">
            <a:spAutoFit/>
          </a:bodyPr>
          <a:lstStyle/>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CQL: </a:t>
            </a:r>
          </a:p>
          <a:p>
            <a:pPr lvl="0"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SELECT </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b="1" dirty="0" err="1">
                <a:solidFill>
                  <a:srgbClr val="660E7A"/>
                </a:solidFill>
                <a:latin typeface="Courier New" panose="02070309020205020404" pitchFamily="49" charset="0"/>
                <a:cs typeface="Courier New" panose="02070309020205020404" pitchFamily="49" charset="0"/>
              </a:rPr>
              <a:t>where</a:t>
            </a:r>
            <a:r>
              <a:rPr lang="de-DE" altLang="de-DE" sz="2000" b="1" dirty="0">
                <a:solidFill>
                  <a:srgbClr val="660E7A"/>
                </a:solidFill>
                <a:latin typeface="Courier New" panose="02070309020205020404" pitchFamily="49" charset="0"/>
                <a:cs typeface="Courier New" panose="02070309020205020404" pitchFamily="49" charset="0"/>
              </a:rPr>
              <a:t> </a:t>
            </a:r>
            <a:r>
              <a:rPr lang="de-DE" altLang="de-DE" sz="2000" b="1" dirty="0">
                <a:solidFill>
                  <a:srgbClr val="008000"/>
                </a:solidFill>
                <a:latin typeface="Courier New" panose="02070309020205020404" pitchFamily="49" charset="0"/>
                <a:cs typeface="Courier New" panose="02070309020205020404" pitchFamily="49" charset="0"/>
              </a:rPr>
              <a:t>ID =</a:t>
            </a:r>
            <a:r>
              <a:rPr lang="de-DE" altLang="de-DE" sz="2000" dirty="0">
                <a:solidFill>
                  <a:srgbClr val="000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p>
          <a:p>
            <a:pPr lvl="0" defTabSz="914400" eaLnBrk="0" fontAlgn="base" hangingPunct="0">
              <a:spcBef>
                <a:spcPct val="0"/>
              </a:spcBef>
              <a:spcAft>
                <a:spcPct val="0"/>
              </a:spcAft>
            </a:pPr>
            <a:endParaRPr lang="de-DE" altLang="de-DE" sz="2000" dirty="0">
              <a:solidFill>
                <a:srgbClr val="0000FF"/>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de-DE" altLang="de-DE" sz="2000" b="1" dirty="0">
                <a:solidFill>
                  <a:srgbClr val="458383"/>
                </a:solidFill>
                <a:latin typeface="Courier New" panose="02070309020205020404" pitchFamily="49" charset="0"/>
                <a:cs typeface="Courier New" panose="02070309020205020404" pitchFamily="49" charset="0"/>
              </a:rPr>
              <a:t>Query API: </a:t>
            </a:r>
          </a:p>
          <a:p>
            <a:pPr defTabSz="914400" eaLnBrk="0" fontAlgn="base" hangingPunct="0">
              <a:spcBef>
                <a:spcPct val="0"/>
              </a:spcBef>
              <a:spcAft>
                <a:spcPct val="0"/>
              </a:spcAft>
            </a:pPr>
            <a:r>
              <a:rPr lang="de-DE" altLang="de-DE" sz="2000" b="1" dirty="0" err="1">
                <a:solidFill>
                  <a:srgbClr val="458383"/>
                </a:solidFill>
                <a:latin typeface="Courier New" panose="02070309020205020404" pitchFamily="49" charset="0"/>
                <a:cs typeface="Courier New" panose="02070309020205020404" pitchFamily="49" charset="0"/>
              </a:rPr>
              <a:t>SELECT</a:t>
            </a:r>
            <a:r>
              <a:rPr lang="de-DE" altLang="de-DE" sz="2000" dirty="0" err="1">
                <a:solidFill>
                  <a:srgbClr val="000000"/>
                </a:solidFill>
                <a:latin typeface="Courier New" panose="02070309020205020404" pitchFamily="49" charset="0"/>
                <a:cs typeface="Courier New" panose="02070309020205020404" pitchFamily="49" charset="0"/>
              </a:rPr>
              <a:t>.</a:t>
            </a:r>
            <a:r>
              <a:rPr lang="de-DE" altLang="de-DE" sz="2000" b="1" dirty="0" err="1">
                <a:solidFill>
                  <a:srgbClr val="660E7A"/>
                </a:solidFill>
                <a:latin typeface="Courier New" panose="02070309020205020404" pitchFamily="49" charset="0"/>
                <a:cs typeface="Courier New" panose="02070309020205020404" pitchFamily="49" charset="0"/>
              </a:rPr>
              <a:t>from</a:t>
            </a:r>
            <a:r>
              <a:rPr lang="de-DE" altLang="de-DE" sz="2000" dirty="0">
                <a:solidFill>
                  <a:srgbClr val="000000"/>
                </a:solidFill>
                <a:latin typeface="Courier New" panose="02070309020205020404" pitchFamily="49" charset="0"/>
                <a:cs typeface="Courier New" panose="02070309020205020404" pitchFamily="49" charset="0"/>
              </a:rPr>
              <a:t>(</a:t>
            </a:r>
            <a:r>
              <a:rPr lang="de-DE" altLang="de-DE" sz="2000" b="1" dirty="0">
                <a:solidFill>
                  <a:srgbClr val="008000"/>
                </a:solidFill>
                <a:latin typeface="Courier New" panose="02070309020205020404" pitchFamily="49" charset="0"/>
                <a:cs typeface="Courier New" panose="02070309020205020404" pitchFamily="49" charset="0"/>
              </a:rPr>
              <a:t>'</a:t>
            </a:r>
            <a:r>
              <a:rPr lang="de-DE" altLang="de-DE" sz="2000" b="1" dirty="0" err="1">
                <a:solidFill>
                  <a:srgbClr val="008000"/>
                </a:solidFill>
                <a:latin typeface="Courier New" panose="02070309020205020404" pitchFamily="49" charset="0"/>
                <a:cs typeface="Courier New" panose="02070309020205020404" pitchFamily="49" charset="0"/>
              </a:rPr>
              <a:t>Authors</a:t>
            </a:r>
            <a:r>
              <a:rPr lang="de-DE" altLang="de-DE" sz="2000" b="1" dirty="0">
                <a:solidFill>
                  <a:srgbClr val="008000"/>
                </a:solidFill>
                <a:latin typeface="Courier New" panose="02070309020205020404" pitchFamily="49" charset="0"/>
                <a:cs typeface="Courier New" panose="02070309020205020404" pitchFamily="49" charset="0"/>
              </a:rPr>
              <a:t>', </a:t>
            </a:r>
            <a:r>
              <a:rPr lang="de-DE" altLang="de-DE" sz="2000" dirty="0">
                <a:solidFill>
                  <a:srgbClr val="0000FF"/>
                </a:solidFill>
                <a:latin typeface="Courier New" panose="02070309020205020404" pitchFamily="49" charset="0"/>
                <a:cs typeface="Courier New" panose="02070309020205020404" pitchFamily="49" charset="0"/>
              </a:rPr>
              <a:t>1</a:t>
            </a:r>
            <a:r>
              <a:rPr lang="de-DE" altLang="de-DE" sz="2000" dirty="0">
                <a:solidFill>
                  <a:srgbClr val="000000"/>
                </a:solidFill>
                <a:latin typeface="Courier New" panose="02070309020205020404" pitchFamily="49" charset="0"/>
                <a:cs typeface="Courier New" panose="02070309020205020404" pitchFamily="49" charset="0"/>
              </a:rPr>
              <a:t>)</a:t>
            </a:r>
            <a:endParaRPr lang="de-DE" sz="2400" dirty="0"/>
          </a:p>
        </p:txBody>
      </p:sp>
    </p:spTree>
    <p:extLst>
      <p:ext uri="{BB962C8B-B14F-4D97-AF65-F5344CB8AC3E}">
        <p14:creationId xmlns:p14="http://schemas.microsoft.com/office/powerpoint/2010/main" val="1687072285"/>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5" id="{46650D7F-D305-104E-BC5F-D21C7A1942EA}" vid="{6E17EF9B-CBD9-024F-B1BE-8EADDCFF64C0}"/>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5" id="{46650D7F-D305-104E-BC5F-D21C7A1942EA}" vid="{1995A575-C5D8-FF4C-9FD4-B79DDB7C18FC}"/>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B2F4EB8BBE5954EBA420B6DF3451F56" ma:contentTypeVersion="7" ma:contentTypeDescription="Create a new document." ma:contentTypeScope="" ma:versionID="24f950ff61fc4c02633e6b1c2f6a578c">
  <xsd:schema xmlns:xsd="http://www.w3.org/2001/XMLSchema" xmlns:xs="http://www.w3.org/2001/XMLSchema" xmlns:p="http://schemas.microsoft.com/office/2006/metadata/properties" xmlns:ns2="d3f815ed-8457-49a9-baa8-e38c89f95161" xmlns:ns3="1d5f0e9c-eca7-42fc-ba22-b263e3979ce3" targetNamespace="http://schemas.microsoft.com/office/2006/metadata/properties" ma:root="true" ma:fieldsID="f304f9e3caea4b71002b28123cdc5942" ns2:_="" ns3:_="">
    <xsd:import namespace="d3f815ed-8457-49a9-baa8-e38c89f95161"/>
    <xsd:import namespace="1d5f0e9c-eca7-42fc-ba22-b263e3979c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815ed-8457-49a9-baa8-e38c89f95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5f0e9c-eca7-42fc-ba22-b263e3979c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2.xml><?xml version="1.0" encoding="utf-8"?>
<ds:datastoreItem xmlns:ds="http://schemas.openxmlformats.org/officeDocument/2006/customXml" ds:itemID="{C1422F45-04DB-421D-8796-270006657806}">
  <ds:schemaRefs>
    <ds:schemaRef ds:uri="http://purl.org/dc/terms/"/>
    <ds:schemaRef ds:uri="http://schemas.openxmlformats.org/package/2006/metadata/core-properties"/>
    <ds:schemaRef ds:uri="http://purl.org/dc/dcmitype/"/>
    <ds:schemaRef ds:uri="http://schemas.microsoft.com/office/infopath/2007/PartnerControls"/>
    <ds:schemaRef ds:uri="377f1e07-9c56-47c0-8830-951c6e87014a"/>
    <ds:schemaRef ds:uri="http://schemas.microsoft.com/office/2006/documentManagement/types"/>
    <ds:schemaRef ds:uri="http://purl.org/dc/elements/1.1/"/>
    <ds:schemaRef ds:uri="http://schemas.microsoft.com/office/2006/metadata/properties"/>
    <ds:schemaRef ds:uri="539b3f7f-e5d7-4bb6-ae0a-be8b7e472059"/>
    <ds:schemaRef ds:uri="http://www.w3.org/XML/1998/namespace"/>
  </ds:schemaRefs>
</ds:datastoreItem>
</file>

<file path=customXml/itemProps3.xml><?xml version="1.0" encoding="utf-8"?>
<ds:datastoreItem xmlns:ds="http://schemas.openxmlformats.org/officeDocument/2006/customXml" ds:itemID="{66498449-D4F8-4A8C-8D5E-4534110D84B9}"/>
</file>

<file path=docProps/app.xml><?xml version="1.0" encoding="utf-8"?>
<Properties xmlns="http://schemas.openxmlformats.org/officeDocument/2006/extended-properties" xmlns:vt="http://schemas.openxmlformats.org/officeDocument/2006/docPropsVTypes">
  <Template/>
  <TotalTime>0</TotalTime>
  <Words>1016</Words>
  <Application>Microsoft Office PowerPoint</Application>
  <PresentationFormat>Custom</PresentationFormat>
  <Paragraphs>417</Paragraphs>
  <Slides>27</Slides>
  <Notes>2</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Avenir Next Demi Bold</vt:lpstr>
      <vt:lpstr>Courier</vt:lpstr>
      <vt:lpstr>Courier New</vt:lpstr>
      <vt:lpstr>Symbol</vt:lpstr>
      <vt:lpstr>wingdings</vt:lpstr>
      <vt:lpstr>wingdings</vt:lpstr>
      <vt:lpstr>SAP 2020 16x9 white</vt:lpstr>
      <vt:lpstr>SAP 2020 16x9 blue</vt:lpstr>
      <vt:lpstr>One query language to rule them all (Node.js)</vt:lpstr>
      <vt:lpstr>Agenda</vt:lpstr>
      <vt:lpstr>PowerPoint Presentation</vt:lpstr>
      <vt:lpstr>PowerPoint Presentation</vt:lpstr>
      <vt:lpstr>Introduction</vt:lpstr>
      <vt:lpstr>Introduction</vt:lpstr>
      <vt:lpstr>CQN: SELECT / INSERT / UPDATE / DELETE</vt:lpstr>
      <vt:lpstr>CDS Model</vt:lpstr>
      <vt:lpstr>SELECT .from</vt:lpstr>
      <vt:lpstr>SELECT .columns</vt:lpstr>
      <vt:lpstr>SELECT .one / .distinct</vt:lpstr>
      <vt:lpstr>SELECT .byKey</vt:lpstr>
      <vt:lpstr>.where Object Predicate and Fluent Notation </vt:lpstr>
      <vt:lpstr>.where / .and / .or </vt:lpstr>
      <vt:lpstr>SELECT .groupby / .orderby</vt:lpstr>
      <vt:lpstr>SELECT .having / .limit</vt:lpstr>
      <vt:lpstr>INSERT</vt:lpstr>
      <vt:lpstr>UPDATE</vt:lpstr>
      <vt:lpstr>DEEP UPDATE</vt:lpstr>
      <vt:lpstr>DELETE </vt:lpstr>
      <vt:lpstr>Expand</vt:lpstr>
      <vt:lpstr>Sub Select</vt:lpstr>
      <vt:lpstr>API Usage</vt:lpstr>
      <vt:lpstr>Resources</vt:lpstr>
      <vt:lpstr>Thank you.</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Kozyura, Vitaly</dc:creator>
  <cp:keywords>2020/16:9/white</cp:keywords>
  <dc:description/>
  <cp:lastModifiedBy>Kozyura, Vitaly</cp:lastModifiedBy>
  <cp:revision>125</cp:revision>
  <dcterms:created xsi:type="dcterms:W3CDTF">2020-05-08T08:22:03Z</dcterms:created>
  <dcterms:modified xsi:type="dcterms:W3CDTF">2020-05-15T12:11:30Z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0x0101001B2F4EB8BBE5954EBA420B6DF3451F56</vt:lpwstr>
  </property>
</Properties>
</file>