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4"/>
  </p:sldMasterIdLst>
  <p:notesMasterIdLst>
    <p:notesMasterId r:id="rId20"/>
  </p:notesMasterIdLst>
  <p:handoutMasterIdLst>
    <p:handoutMasterId r:id="rId21"/>
  </p:handoutMasterIdLst>
  <p:sldIdLst>
    <p:sldId id="3167" r:id="rId5"/>
    <p:sldId id="446" r:id="rId6"/>
    <p:sldId id="3183" r:id="rId7"/>
    <p:sldId id="3161" r:id="rId8"/>
    <p:sldId id="3171" r:id="rId9"/>
    <p:sldId id="3172" r:id="rId10"/>
    <p:sldId id="3173" r:id="rId11"/>
    <p:sldId id="3155" r:id="rId12"/>
    <p:sldId id="3187" r:id="rId13"/>
    <p:sldId id="3150" r:id="rId14"/>
    <p:sldId id="3179" r:id="rId15"/>
    <p:sldId id="3154" r:id="rId16"/>
    <p:sldId id="3165" r:id="rId17"/>
    <p:sldId id="265" r:id="rId18"/>
    <p:sldId id="43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CDS4j Query API" id="{1D080E50-C93A-CF46-8632-90FCDDE46A8C}">
          <p14:sldIdLst>
            <p14:sldId id="3167"/>
            <p14:sldId id="446"/>
            <p14:sldId id="3183"/>
            <p14:sldId id="3161"/>
            <p14:sldId id="3171"/>
            <p14:sldId id="3172"/>
            <p14:sldId id="3173"/>
            <p14:sldId id="3155"/>
            <p14:sldId id="3187"/>
            <p14:sldId id="3150"/>
            <p14:sldId id="3179"/>
            <p14:sldId id="3154"/>
            <p14:sldId id="3165"/>
            <p14:sldId id="265"/>
            <p14:sldId id="435"/>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y, Gaurav" initials="DG" lastIdx="4" clrIdx="0">
    <p:extLst>
      <p:ext uri="{19B8F6BF-5375-455C-9EA6-DF929625EA0E}">
        <p15:presenceInfo xmlns:p15="http://schemas.microsoft.com/office/powerpoint/2012/main" userId="S-1-5-21-74642-3284969411-2123768488-1013235" providerId="AD"/>
      </p:ext>
    </p:extLst>
  </p:cmAuthor>
  <p:cmAuthor id="2" name="Hutzel, Daniel" initials="HD" lastIdx="4" clrIdx="1">
    <p:extLst>
      <p:ext uri="{19B8F6BF-5375-455C-9EA6-DF929625EA0E}">
        <p15:presenceInfo xmlns:p15="http://schemas.microsoft.com/office/powerpoint/2012/main" userId="Hutzel,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C2E"/>
    <a:srgbClr val="000F18"/>
    <a:srgbClr val="00131E"/>
    <a:srgbClr val="7F0056"/>
    <a:srgbClr val="2A00FF"/>
    <a:srgbClr val="6A3E3E"/>
    <a:srgbClr val="646464"/>
    <a:srgbClr val="5482A1"/>
    <a:srgbClr val="E82C2E"/>
    <a:srgbClr val="004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0"/>
    <p:restoredTop sz="93612"/>
  </p:normalViewPr>
  <p:slideViewPr>
    <p:cSldViewPr snapToGrid="0">
      <p:cViewPr varScale="1">
        <p:scale>
          <a:sx n="130" d="100"/>
          <a:sy n="130" d="100"/>
        </p:scale>
        <p:origin x="224" y="256"/>
      </p:cViewPr>
      <p:guideLst>
        <p:guide pos="3841"/>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31307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4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0659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8508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07947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57814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52497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XXX111 – 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en-US" sz="3600" kern="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8957376E-348E-42AE-A394-9FA8A282E1E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ark Teal">
    <p:bg>
      <p:bgPr>
        <a:solidFill>
          <a:srgbClr val="00131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94F4E3-2FF5-6A49-BF08-CCDDE77906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5057" y="532805"/>
            <a:ext cx="1658093" cy="1245195"/>
          </a:xfrm>
          <a:prstGeom prst="rect">
            <a:avLst/>
          </a:prstGeom>
          <a:noFill/>
          <a:effectLst>
            <a:reflection blurRad="101600" stA="50000" endA="300" endPos="81000" dist="279400" dir="5400000" sy="-100000" algn="bl" rotWithShape="0"/>
          </a:effectLst>
        </p:spPr>
      </p:pic>
      <p:sp>
        <p:nvSpPr>
          <p:cNvPr id="9" name="Title 8">
            <a:extLst>
              <a:ext uri="{FF2B5EF4-FFF2-40B4-BE49-F238E27FC236}">
                <a16:creationId xmlns:a16="http://schemas.microsoft.com/office/drawing/2014/main" id="{FE0134EB-BECB-BE45-8525-7E353F1FFAC8}"/>
              </a:ext>
            </a:extLst>
          </p:cNvPr>
          <p:cNvSpPr>
            <a:spLocks noGrp="1"/>
          </p:cNvSpPr>
          <p:nvPr>
            <p:ph type="title"/>
          </p:nvPr>
        </p:nvSpPr>
        <p:spPr>
          <a:xfrm>
            <a:off x="2082866" y="3044280"/>
            <a:ext cx="8029442" cy="769441"/>
          </a:xfrm>
          <a:noFill/>
          <a:effectLst>
            <a:outerShdw blurRad="660400" sx="102000" sy="102000" algn="ctr" rotWithShape="0">
              <a:prstClr val="black">
                <a:alpha val="40000"/>
              </a:prstClr>
            </a:outerShdw>
          </a:effectLst>
        </p:spPr>
        <p:txBody>
          <a:bodyPr wrap="none" lIns="0" tIns="0" rIns="0" bIns="0" rtlCol="0" anchor="ctr">
            <a:spAutoFit/>
          </a:bodyPr>
          <a:lstStyle>
            <a:lvl1pPr algn="ctr">
              <a:defRPr lang="en-US" sz="5000" b="0" i="0" kern="0">
                <a:solidFill>
                  <a:schemeClr val="bg1"/>
                </a:solidFill>
                <a:latin typeface="Avenir Next Ultra Light" panose="020B0203020202020204" pitchFamily="34" charset="77"/>
                <a:ea typeface="Arial Unicode MS" pitchFamily="34" charset="-128"/>
                <a:cs typeface="Arial Unicode MS" pitchFamily="34" charset="-128"/>
              </a:defRPr>
            </a:lvl1pPr>
          </a:lstStyle>
          <a:p>
            <a:pPr marL="0" lvl="0" algn="ctr" defTabSz="1088776" fontAlgn="base">
              <a:spcBef>
                <a:spcPct val="50000"/>
              </a:spcBef>
              <a:spcAft>
                <a:spcPct val="0"/>
              </a:spcAft>
              <a:buClr>
                <a:srgbClr val="F0AB00"/>
              </a:buClr>
              <a:buSzPct val="80000"/>
            </a:pPr>
            <a:r>
              <a:rPr lang="en-US"/>
              <a:t>Click to edit Master title style</a:t>
            </a:r>
          </a:p>
        </p:txBody>
      </p:sp>
    </p:spTree>
    <p:extLst>
      <p:ext uri="{BB962C8B-B14F-4D97-AF65-F5344CB8AC3E}">
        <p14:creationId xmlns:p14="http://schemas.microsoft.com/office/powerpoint/2010/main" val="451238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362149076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Avenir">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787711" y="694248"/>
            <a:ext cx="10841809" cy="492443"/>
          </a:xfrm>
        </p:spPr>
        <p:txBody>
          <a:bodyPr/>
          <a:lstStyle>
            <a:lvl1pPr>
              <a:defRPr sz="3200" b="0">
                <a:latin typeface="Avenir Next" panose="020B0503020202020204" pitchFamily="34" charset="0"/>
              </a:defRPr>
            </a:lvl1pPr>
          </a:lstStyle>
          <a:p>
            <a:r>
              <a:rPr lang="en-US" noProof="0"/>
              <a:t>Insert page title (sentence case)</a:t>
            </a:r>
            <a:endParaRPr lang="en-US"/>
          </a:p>
        </p:txBody>
      </p:sp>
    </p:spTree>
    <p:extLst>
      <p:ext uri="{BB962C8B-B14F-4D97-AF65-F5344CB8AC3E}">
        <p14:creationId xmlns:p14="http://schemas.microsoft.com/office/powerpoint/2010/main" val="16751050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504001" y="504000"/>
            <a:ext cx="11186476" cy="492443"/>
          </a:xfrm>
        </p:spPr>
        <p:txBody>
          <a:bodyPr/>
          <a:lstStyle>
            <a:lvl1pPr>
              <a:defRPr sz="3200" b="0">
                <a:latin typeface="Avenir Next" panose="020B0503020202020204" pitchFamily="34" charset="0"/>
              </a:defRPr>
            </a:lvl1p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819"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62" r:id="rId17"/>
    <p:sldLayoutId id="2147483763" r:id="rId18"/>
    <p:sldLayoutId id="2147483751" r:id="rId19"/>
    <p:sldLayoutId id="2147483753" r:id="rId20"/>
    <p:sldLayoutId id="2147483754" r:id="rId21"/>
    <p:sldLayoutId id="2147483821" r:id="rId22"/>
    <p:sldLayoutId id="2147483822"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ap.cloud.sap/docs/java/query-api" TargetMode="Externa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ap.cloud.sap/docs/java/query-api" TargetMode="Externa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CE0-5AD4-9445-A285-C2469FE35804}"/>
              </a:ext>
            </a:extLst>
          </p:cNvPr>
          <p:cNvSpPr>
            <a:spLocks noGrp="1"/>
          </p:cNvSpPr>
          <p:nvPr>
            <p:ph type="title"/>
          </p:nvPr>
        </p:nvSpPr>
        <p:spPr>
          <a:xfrm>
            <a:off x="1833815" y="2490716"/>
            <a:ext cx="7273466" cy="1538883"/>
          </a:xfrm>
        </p:spPr>
        <p:txBody>
          <a:bodyPr/>
          <a:lstStyle/>
          <a:p>
            <a:pPr algn="l"/>
            <a:r>
              <a:rPr lang="en-US" dirty="0">
                <a:solidFill>
                  <a:schemeClr val="accent1"/>
                </a:solidFill>
              </a:rPr>
              <a:t> </a:t>
            </a:r>
            <a:r>
              <a:rPr lang="en-US" b="1" dirty="0">
                <a:solidFill>
                  <a:schemeClr val="accent1"/>
                </a:solidFill>
              </a:rPr>
              <a:t>CAP</a:t>
            </a:r>
            <a:r>
              <a:rPr lang="en-US" dirty="0">
                <a:solidFill>
                  <a:schemeClr val="accent1"/>
                </a:solidFill>
              </a:rPr>
              <a:t> </a:t>
            </a:r>
            <a:r>
              <a:rPr lang="en-US" dirty="0"/>
              <a:t>Java SDK</a:t>
            </a:r>
            <a:r>
              <a:rPr lang="en-US" dirty="0">
                <a:solidFill>
                  <a:schemeClr val="accent1"/>
                </a:solidFill>
              </a:rPr>
              <a:t>	</a:t>
            </a:r>
            <a:r>
              <a:rPr lang="en-US" b="1" dirty="0">
                <a:solidFill>
                  <a:schemeClr val="accent1"/>
                </a:solidFill>
              </a:rPr>
              <a:t>Query </a:t>
            </a:r>
            <a:r>
              <a:rPr lang="en-US" sz="4000" b="1" dirty="0">
                <a:solidFill>
                  <a:schemeClr val="accent1"/>
                </a:solidFill>
              </a:rPr>
              <a:t>API</a:t>
            </a:r>
            <a:br>
              <a:rPr lang="en-US" dirty="0">
                <a:solidFill>
                  <a:schemeClr val="accent1"/>
                </a:solidFill>
              </a:rPr>
            </a:br>
            <a:r>
              <a:rPr lang="en-US" dirty="0">
                <a:solidFill>
                  <a:schemeClr val="accent1"/>
                </a:solidFill>
              </a:rPr>
              <a:t>		               </a:t>
            </a:r>
            <a:r>
              <a:rPr lang="en-US" dirty="0">
                <a:solidFill>
                  <a:schemeClr val="bg1">
                    <a:lumMod val="65000"/>
                  </a:schemeClr>
                </a:solidFill>
              </a:rPr>
              <a:t>Data </a:t>
            </a:r>
            <a:r>
              <a:rPr lang="en-US" sz="4000" dirty="0">
                <a:solidFill>
                  <a:schemeClr val="bg1">
                    <a:lumMod val="65000"/>
                  </a:schemeClr>
                </a:solidFill>
              </a:rPr>
              <a:t>API</a:t>
            </a:r>
          </a:p>
        </p:txBody>
      </p:sp>
      <p:sp>
        <p:nvSpPr>
          <p:cNvPr id="3" name="TextBox 2">
            <a:extLst>
              <a:ext uri="{FF2B5EF4-FFF2-40B4-BE49-F238E27FC236}">
                <a16:creationId xmlns:a16="http://schemas.microsoft.com/office/drawing/2014/main" id="{027535FA-56E0-A642-AC1E-CE56E944A388}"/>
              </a:ext>
            </a:extLst>
          </p:cNvPr>
          <p:cNvSpPr txBox="1"/>
          <p:nvPr/>
        </p:nvSpPr>
        <p:spPr>
          <a:xfrm>
            <a:off x="2237492" y="3442816"/>
            <a:ext cx="1338508" cy="246221"/>
          </a:xfrm>
          <a:prstGeom prst="rect">
            <a:avLst/>
          </a:prstGeom>
          <a:noFill/>
          <a:effectLst>
            <a:outerShdw blurRad="660400" sx="102000" sy="102000" algn="ctr" rotWithShape="0">
              <a:prstClr val="black">
                <a:alpha val="40000"/>
              </a:prstClr>
            </a:outerShdw>
          </a:effectLst>
        </p:spPr>
        <p:txBody>
          <a:bodyPr wrap="none" lIns="0" tIns="0" rIns="0" bIns="0" rtlCol="0">
            <a:spAutoFit/>
          </a:bodyPr>
          <a:lstStyle/>
          <a:p>
            <a:pPr fontAlgn="base">
              <a:spcBef>
                <a:spcPct val="50000"/>
              </a:spcBef>
              <a:spcAft>
                <a:spcPct val="0"/>
              </a:spcAft>
              <a:buClr>
                <a:srgbClr val="F0AB00"/>
              </a:buClr>
              <a:buSzPct val="80000"/>
            </a:pPr>
            <a:r>
              <a:rPr kumimoji="0" lang="en-US" sz="1600" b="1" i="0" u="none" strike="noStrike" kern="0" cap="none" spc="0" normalizeH="0" baseline="0" noProof="0" dirty="0">
                <a:ln>
                  <a:noFill/>
                </a:ln>
                <a:solidFill>
                  <a:schemeClr val="tx2"/>
                </a:solidFill>
                <a:effectLst/>
                <a:uLnTx/>
                <a:uFillTx/>
                <a:latin typeface="Avenir Next Ultra Light" panose="020B0203020202020204" pitchFamily="34" charset="77"/>
                <a:ea typeface="Arial Unicode MS" pitchFamily="34" charset="-128"/>
                <a:cs typeface="Arial Unicode MS" pitchFamily="34" charset="-128"/>
              </a:rPr>
              <a:t>Matthias Schur</a:t>
            </a:r>
            <a:endParaRPr kumimoji="0" lang="en-US" sz="2400" b="1" i="0" u="none" strike="noStrike" kern="0" cap="none" spc="0" normalizeH="0" baseline="0" noProof="0" dirty="0">
              <a:ln>
                <a:noFill/>
              </a:ln>
              <a:solidFill>
                <a:schemeClr val="tx2"/>
              </a:solidFill>
              <a:effectLst/>
              <a:uLnTx/>
              <a:uFillTx/>
              <a:latin typeface="Avenir Next Ultra Light" panose="020B0203020202020204" pitchFamily="34" charset="77"/>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1114F1E3-F851-6E4E-8470-82D968667CD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3389" y="2148044"/>
            <a:ext cx="774838" cy="1020920"/>
          </a:xfrm>
          <a:prstGeom prst="rect">
            <a:avLst/>
          </a:prstGeom>
        </p:spPr>
      </p:pic>
    </p:spTree>
    <p:extLst>
      <p:ext uri="{BB962C8B-B14F-4D97-AF65-F5344CB8AC3E}">
        <p14:creationId xmlns:p14="http://schemas.microsoft.com/office/powerpoint/2010/main" val="3445828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98BB759-3591-C24E-BFC0-DCE682988A1F}"/>
              </a:ext>
            </a:extLst>
          </p:cNvPr>
          <p:cNvSpPr/>
          <p:nvPr/>
        </p:nvSpPr>
        <p:spPr bwMode="gray">
          <a:xfrm>
            <a:off x="4693086" y="2352906"/>
            <a:ext cx="5086534" cy="2884623"/>
          </a:xfrm>
          <a:prstGeom prst="rect">
            <a:avLst/>
          </a:prstGeom>
          <a:solidFill>
            <a:schemeClr val="tx1">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a:effectLst/>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Data API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a:t>
            </a:r>
            <a:r>
              <a:rPr lang="en-DE" sz="3199" b="0" kern="0" dirty="0">
                <a:latin typeface="Avenir Next Medium" panose="020B0503020202020204" pitchFamily="34" charset="0"/>
                <a:ea typeface="Arial Unicode MS" pitchFamily="34" charset="-128"/>
                <a:cs typeface="Arial Unicode MS" pitchFamily="34" charset="-128"/>
              </a:rPr>
              <a:t>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Motivation</a:t>
            </a:r>
          </a:p>
        </p:txBody>
      </p:sp>
      <p:pic>
        <p:nvPicPr>
          <p:cNvPr id="8" name="Graphic 7">
            <a:extLst>
              <a:ext uri="{FF2B5EF4-FFF2-40B4-BE49-F238E27FC236}">
                <a16:creationId xmlns:a16="http://schemas.microsoft.com/office/drawing/2014/main" id="{B2C351AC-2B50-AB45-968B-6CDEA92D6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1016" y="6045563"/>
            <a:ext cx="906728" cy="676932"/>
          </a:xfrm>
          <a:prstGeom prst="rect">
            <a:avLst/>
          </a:prstGeom>
        </p:spPr>
      </p:pic>
      <p:sp>
        <p:nvSpPr>
          <p:cNvPr id="9" name="Text Placeholder 1">
            <a:extLst>
              <a:ext uri="{FF2B5EF4-FFF2-40B4-BE49-F238E27FC236}">
                <a16:creationId xmlns:a16="http://schemas.microsoft.com/office/drawing/2014/main" id="{9C29F731-D883-A242-A266-11346C984943}"/>
              </a:ext>
            </a:extLst>
          </p:cNvPr>
          <p:cNvSpPr txBox="1">
            <a:spLocks/>
          </p:cNvSpPr>
          <p:nvPr/>
        </p:nvSpPr>
        <p:spPr bwMode="black">
          <a:xfrm>
            <a:off x="505457" y="1620471"/>
            <a:ext cx="5917645" cy="273965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799" b="1" dirty="0">
                <a:latin typeface="Avenir Next Demi Bold" panose="020B0503020202020204" pitchFamily="34" charset="0"/>
              </a:rPr>
              <a:t>Requirements</a:t>
            </a:r>
            <a:endParaRPr lang="en-GB" sz="1799" dirty="0">
              <a:latin typeface="Avenir Next" panose="020B0503020202020204" pitchFamily="34" charset="0"/>
            </a:endParaRPr>
          </a:p>
          <a:p>
            <a:pPr marL="465574" lvl="1" indent="-285664">
              <a:lnSpc>
                <a:spcPct val="150000"/>
              </a:lnSpc>
            </a:pPr>
            <a:r>
              <a:rPr lang="en-GB" sz="1600" dirty="0">
                <a:latin typeface="Avenir Next Medium" panose="020B0503020202020204" pitchFamily="34" charset="0"/>
              </a:rPr>
              <a:t>T</a:t>
            </a:r>
            <a:r>
              <a:rPr lang="en-DE" sz="1600" dirty="0">
                <a:latin typeface="Avenir Next Medium" panose="020B0503020202020204" pitchFamily="34" charset="0"/>
              </a:rPr>
              <a:t>yped access </a:t>
            </a:r>
            <a:r>
              <a:rPr lang="en-DE" sz="1600" dirty="0">
                <a:latin typeface="Avenir Next" panose="020B0503020202020204" pitchFamily="34" charset="0"/>
              </a:rPr>
              <a:t>for business logic        </a:t>
            </a:r>
          </a:p>
        </p:txBody>
      </p:sp>
      <p:sp>
        <p:nvSpPr>
          <p:cNvPr id="11" name="Rectangle 10">
            <a:extLst>
              <a:ext uri="{FF2B5EF4-FFF2-40B4-BE49-F238E27FC236}">
                <a16:creationId xmlns:a16="http://schemas.microsoft.com/office/drawing/2014/main" id="{A1C6BB80-AE3A-3545-B61A-607754716EAF}"/>
              </a:ext>
            </a:extLst>
          </p:cNvPr>
          <p:cNvSpPr/>
          <p:nvPr/>
        </p:nvSpPr>
        <p:spPr bwMode="gray">
          <a:xfrm>
            <a:off x="869796" y="1992943"/>
            <a:ext cx="3256155" cy="359963"/>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 Placeholder 4">
            <a:extLst>
              <a:ext uri="{FF2B5EF4-FFF2-40B4-BE49-F238E27FC236}">
                <a16:creationId xmlns:a16="http://schemas.microsoft.com/office/drawing/2014/main" id="{42864DFE-EDF3-1348-B776-650BA49228C0}"/>
              </a:ext>
            </a:extLst>
          </p:cNvPr>
          <p:cNvSpPr txBox="1">
            <a:spLocks/>
          </p:cNvSpPr>
          <p:nvPr/>
        </p:nvSpPr>
        <p:spPr bwMode="black">
          <a:xfrm>
            <a:off x="4793445" y="2063393"/>
            <a:ext cx="5917646" cy="339026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799" b="1" dirty="0">
                <a:latin typeface="Avenir Next Demi Bold" panose="020B0503020202020204" pitchFamily="34" charset="0"/>
              </a:rPr>
              <a:t>P</a:t>
            </a:r>
            <a:r>
              <a:rPr lang="en-GB" sz="1799" dirty="0">
                <a:latin typeface="Avenir Next Medium" panose="020B0503020202020204" pitchFamily="34" charset="0"/>
              </a:rPr>
              <a:t>lain </a:t>
            </a:r>
            <a:r>
              <a:rPr lang="en-GB" sz="1799" b="1" dirty="0">
                <a:latin typeface="Avenir Next Demi Bold" panose="020B0503020202020204" pitchFamily="34" charset="0"/>
              </a:rPr>
              <a:t>O</a:t>
            </a:r>
            <a:r>
              <a:rPr lang="en-GB" sz="1799" dirty="0">
                <a:latin typeface="Avenir Next Medium" panose="020B0503020202020204" pitchFamily="34" charset="0"/>
              </a:rPr>
              <a:t>ld </a:t>
            </a:r>
            <a:r>
              <a:rPr lang="en-GB" sz="1799" b="1" dirty="0">
                <a:latin typeface="Avenir Next Demi Bold" panose="020B0503020202020204" pitchFamily="34" charset="0"/>
              </a:rPr>
              <a:t>J</a:t>
            </a:r>
            <a:r>
              <a:rPr lang="en-GB" sz="1799" dirty="0">
                <a:latin typeface="Avenir Next Medium" panose="020B0503020202020204" pitchFamily="34" charset="0"/>
              </a:rPr>
              <a:t>ava </a:t>
            </a:r>
            <a:r>
              <a:rPr lang="en-GB" sz="1799" b="1" dirty="0">
                <a:latin typeface="Avenir Next Demi Bold" panose="020B0503020202020204" pitchFamily="34" charset="0"/>
              </a:rPr>
              <a:t>O</a:t>
            </a:r>
            <a:r>
              <a:rPr lang="en-GB" sz="1799" dirty="0">
                <a:latin typeface="Avenir Next Medium" panose="020B0503020202020204" pitchFamily="34" charset="0"/>
              </a:rPr>
              <a:t>bjects</a:t>
            </a:r>
            <a:br>
              <a:rPr lang="en-GB" sz="1799" dirty="0">
                <a:latin typeface="Avenir Next" panose="020B0503020202020204" pitchFamily="34" charset="0"/>
              </a:rPr>
            </a:br>
            <a:r>
              <a:rPr lang="en-GB" sz="600" dirty="0">
                <a:latin typeface="Avenir Next" panose="020B0503020202020204" pitchFamily="34" charset="0"/>
              </a:rPr>
              <a:t> </a:t>
            </a:r>
            <a:endParaRPr lang="en-DE" sz="600" dirty="0">
              <a:latin typeface="Avenir Next" panose="020B0503020202020204" pitchFamily="34" charset="0"/>
            </a:endParaRPr>
          </a:p>
          <a:p>
            <a:pPr>
              <a:spcBef>
                <a:spcPts val="600"/>
              </a:spcBef>
            </a:pP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3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private </a:t>
            </a:r>
            <a:r>
              <a:rPr lang="en-US" sz="1600" dirty="0">
                <a:latin typeface="Menlo" panose="020B0609030804020204" pitchFamily="49" charset="0"/>
                <a:ea typeface="Menlo" panose="020B0609030804020204" pitchFamily="49" charset="0"/>
                <a:cs typeface="Menlo" panose="020B0609030804020204" pitchFamily="49" charset="0"/>
              </a:rPr>
              <a:t>String style;</a:t>
            </a:r>
          </a:p>
          <a:p>
            <a:pPr>
              <a:spcBef>
                <a:spcPts val="600"/>
              </a:spcBef>
            </a:pPr>
            <a:r>
              <a:rPr lang="en-US" sz="300" dirty="0">
                <a:latin typeface="Menlo" panose="020B0609030804020204" pitchFamily="49" charset="0"/>
                <a:ea typeface="Menlo" panose="020B0609030804020204" pitchFamily="49" charset="0"/>
                <a:cs typeface="Menlo" panose="020B0609030804020204" pitchFamily="49" charset="0"/>
              </a:rPr>
              <a:t> </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public </a:t>
            </a:r>
            <a:r>
              <a:rPr lang="en-US" sz="1600" dirty="0">
                <a:latin typeface="Menlo" panose="020B0609030804020204" pitchFamily="49" charset="0"/>
                <a:ea typeface="Menlo" panose="020B0609030804020204" pitchFamily="49" charset="0"/>
                <a:cs typeface="Menlo" panose="020B0609030804020204" pitchFamily="49" charset="0"/>
              </a:rPr>
              <a:t>String getStyle()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return </a:t>
            </a:r>
            <a:r>
              <a:rPr lang="en-US" sz="1600" dirty="0">
                <a:latin typeface="Menlo" panose="020B0609030804020204" pitchFamily="49" charset="0"/>
                <a:ea typeface="Menlo" panose="020B0609030804020204" pitchFamily="49" charset="0"/>
                <a:cs typeface="Menlo" panose="020B0609030804020204" pitchFamily="49" charset="0"/>
              </a:rPr>
              <a:t>style;</a:t>
            </a:r>
            <a:b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b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3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public void</a:t>
            </a:r>
            <a:r>
              <a:rPr lang="en-US" sz="1600" dirty="0">
                <a:latin typeface="Menlo" panose="020B0609030804020204" pitchFamily="49" charset="0"/>
                <a:ea typeface="Menlo" panose="020B0609030804020204" pitchFamily="49" charset="0"/>
                <a:cs typeface="Menlo" panose="020B0609030804020204" pitchFamily="49" charset="0"/>
              </a:rPr>
              <a:t> setStyle(String style)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this</a:t>
            </a:r>
            <a:r>
              <a:rPr lang="en-US" sz="1600" dirty="0">
                <a:latin typeface="Menlo" panose="020B0609030804020204" pitchFamily="49" charset="0"/>
                <a:ea typeface="Menlo" panose="020B0609030804020204" pitchFamily="49" charset="0"/>
                <a:cs typeface="Menlo" panose="020B0609030804020204" pitchFamily="49" charset="0"/>
              </a:rPr>
              <a:t>.style = style;</a:t>
            </a:r>
            <a:b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b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16" name="Rectangle 15">
            <a:extLst>
              <a:ext uri="{FF2B5EF4-FFF2-40B4-BE49-F238E27FC236}">
                <a16:creationId xmlns:a16="http://schemas.microsoft.com/office/drawing/2014/main" id="{72B155C6-676F-8B41-B5ED-634E8499F5C2}"/>
              </a:ext>
            </a:extLst>
          </p:cNvPr>
          <p:cNvSpPr/>
          <p:nvPr/>
        </p:nvSpPr>
        <p:spPr bwMode="gray">
          <a:xfrm>
            <a:off x="4693086" y="1992943"/>
            <a:ext cx="5086534" cy="359963"/>
          </a:xfrm>
          <a:prstGeom prst="rect">
            <a:avLst/>
          </a:prstGeom>
          <a:solidFill>
            <a:schemeClr val="tx1">
              <a:alpha val="9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82C809B0-98C3-8D4B-8EC5-C7AFCA777735}"/>
              </a:ext>
            </a:extLst>
          </p:cNvPr>
          <p:cNvSpPr/>
          <p:nvPr/>
        </p:nvSpPr>
        <p:spPr bwMode="gray">
          <a:xfrm>
            <a:off x="1032719" y="5969629"/>
            <a:ext cx="646771" cy="237595"/>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EBE8016F-8CCE-8E46-B556-6EF8E9AF6B58}"/>
              </a:ext>
            </a:extLst>
          </p:cNvPr>
          <p:cNvSpPr/>
          <p:nvPr/>
        </p:nvSpPr>
        <p:spPr bwMode="gray">
          <a:xfrm>
            <a:off x="1894767" y="5756431"/>
            <a:ext cx="646771" cy="237595"/>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6122A367-B86C-AF42-8C27-C29E624E4B93}"/>
              </a:ext>
            </a:extLst>
          </p:cNvPr>
          <p:cNvSpPr/>
          <p:nvPr/>
        </p:nvSpPr>
        <p:spPr bwMode="gray">
          <a:xfrm>
            <a:off x="1032719" y="2778962"/>
            <a:ext cx="646771" cy="237595"/>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2522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a:effectLst/>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Data</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 </a:t>
            </a:r>
            <a:r>
              <a:rPr lang="en-DE" sz="3199" b="0" kern="0" dirty="0">
                <a:latin typeface="Avenir Next Medium" panose="020B0503020202020204" pitchFamily="34" charset="0"/>
                <a:ea typeface="Arial Unicode MS" pitchFamily="34" charset="-128"/>
                <a:cs typeface="Arial Unicode MS" pitchFamily="34" charset="-128"/>
              </a:rPr>
              <a:t>API</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 -</a:t>
            </a:r>
            <a:r>
              <a:rPr lang="en-DE" sz="3199" b="0" kern="0" dirty="0">
                <a:latin typeface="Avenir Next Medium" panose="020B0503020202020204" pitchFamily="34" charset="0"/>
                <a:ea typeface="Arial Unicode MS" pitchFamily="34" charset="-128"/>
                <a:cs typeface="Arial Unicode MS" pitchFamily="34" charset="-128"/>
              </a:rPr>
              <a:t>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Motivation</a:t>
            </a:r>
          </a:p>
        </p:txBody>
      </p:sp>
      <p:pic>
        <p:nvPicPr>
          <p:cNvPr id="8" name="Graphic 7">
            <a:extLst>
              <a:ext uri="{FF2B5EF4-FFF2-40B4-BE49-F238E27FC236}">
                <a16:creationId xmlns:a16="http://schemas.microsoft.com/office/drawing/2014/main" id="{B2C351AC-2B50-AB45-968B-6CDEA92D6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1016" y="6045563"/>
            <a:ext cx="906728" cy="676932"/>
          </a:xfrm>
          <a:prstGeom prst="rect">
            <a:avLst/>
          </a:prstGeom>
        </p:spPr>
      </p:pic>
      <p:sp>
        <p:nvSpPr>
          <p:cNvPr id="9" name="Text Placeholder 1">
            <a:extLst>
              <a:ext uri="{FF2B5EF4-FFF2-40B4-BE49-F238E27FC236}">
                <a16:creationId xmlns:a16="http://schemas.microsoft.com/office/drawing/2014/main" id="{9C29F731-D883-A242-A266-11346C984943}"/>
              </a:ext>
            </a:extLst>
          </p:cNvPr>
          <p:cNvSpPr txBox="1">
            <a:spLocks/>
          </p:cNvSpPr>
          <p:nvPr/>
        </p:nvSpPr>
        <p:spPr bwMode="black">
          <a:xfrm>
            <a:off x="505457" y="1620471"/>
            <a:ext cx="5917645" cy="273965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DE" sz="1799" b="1" dirty="0">
                <a:latin typeface="Avenir Next Demi Bold" panose="020B0503020202020204" pitchFamily="34" charset="0"/>
              </a:rPr>
              <a:t>Requirements</a:t>
            </a:r>
            <a:endParaRPr lang="en-GB" sz="1799" dirty="0">
              <a:latin typeface="Avenir Next" panose="020B0503020202020204" pitchFamily="34" charset="0"/>
            </a:endParaRPr>
          </a:p>
          <a:p>
            <a:pPr marL="465574" lvl="1" indent="-285664">
              <a:lnSpc>
                <a:spcPct val="150000"/>
              </a:lnSpc>
            </a:pPr>
            <a:r>
              <a:rPr lang="en-GB" sz="1600" dirty="0">
                <a:latin typeface="Avenir Next Medium" panose="020B0503020202020204" pitchFamily="34" charset="0"/>
              </a:rPr>
              <a:t>T</a:t>
            </a:r>
            <a:r>
              <a:rPr lang="en-DE" sz="1600" dirty="0">
                <a:latin typeface="Avenir Next Medium" panose="020B0503020202020204" pitchFamily="34" charset="0"/>
              </a:rPr>
              <a:t>yped access </a:t>
            </a:r>
            <a:r>
              <a:rPr lang="en-DE" sz="1600" dirty="0">
                <a:latin typeface="Avenir Next" panose="020B0503020202020204" pitchFamily="34" charset="0"/>
              </a:rPr>
              <a:t>for business logic      </a:t>
            </a:r>
          </a:p>
          <a:p>
            <a:pPr marL="465574" lvl="1" indent="-285664"/>
            <a:endParaRPr lang="de-DE" sz="500" dirty="0">
              <a:latin typeface="Avenir Next Medium" panose="020B0503020202020204" pitchFamily="34" charset="0"/>
            </a:endParaRPr>
          </a:p>
          <a:p>
            <a:pPr marL="465574" lvl="1" indent="-285664"/>
            <a:r>
              <a:rPr lang="en-DE" sz="1600" dirty="0">
                <a:latin typeface="Avenir Next Medium" panose="020B0503020202020204" pitchFamily="34" charset="0"/>
              </a:rPr>
              <a:t>Extensibility</a:t>
            </a:r>
            <a:endParaRPr lang="de-DE" sz="1600" dirty="0">
              <a:latin typeface="Avenir Next Medium" panose="020B0503020202020204" pitchFamily="34" charset="0"/>
            </a:endParaRPr>
          </a:p>
          <a:p>
            <a:pPr marL="465574" lvl="1" indent="-285664"/>
            <a:r>
              <a:rPr lang="de-DE" sz="1600" dirty="0">
                <a:latin typeface="Avenir Next Medium" panose="020B0503020202020204" pitchFamily="34" charset="0"/>
              </a:rPr>
              <a:t>Dynamic</a:t>
            </a:r>
            <a:r>
              <a:rPr lang="en-DE" sz="1600" dirty="0">
                <a:latin typeface="Avenir Next Medium" panose="020B0503020202020204" pitchFamily="34" charset="0"/>
              </a:rPr>
              <a:t> access </a:t>
            </a:r>
            <a:r>
              <a:rPr lang="en-DE" sz="1600" dirty="0">
                <a:latin typeface="Avenir Next" panose="020B0503020202020204" pitchFamily="34" charset="0"/>
              </a:rPr>
              <a:t>for generic code   </a:t>
            </a:r>
          </a:p>
          <a:p>
            <a:pPr marL="465574" lvl="1" indent="-285664"/>
            <a:r>
              <a:rPr lang="en-DE" sz="1600" dirty="0">
                <a:latin typeface="Avenir Next Medium" panose="020B0503020202020204" pitchFamily="34" charset="0"/>
              </a:rPr>
              <a:t>Interoperability</a:t>
            </a:r>
            <a:r>
              <a:rPr lang="en-DE" sz="1600" dirty="0">
                <a:latin typeface="Avenir Next" panose="020B0503020202020204" pitchFamily="34" charset="0"/>
              </a:rPr>
              <a:t> with other APIs</a:t>
            </a:r>
          </a:p>
          <a:p>
            <a:pPr marL="465574" lvl="1" indent="-285664"/>
            <a:r>
              <a:rPr lang="en-DE" sz="1600" dirty="0">
                <a:latin typeface="Avenir Next" panose="020B0503020202020204" pitchFamily="34" charset="0"/>
              </a:rPr>
              <a:t>Convertability to other formats</a:t>
            </a:r>
          </a:p>
          <a:p>
            <a:pPr marL="465574" lvl="1" indent="-285664"/>
            <a:r>
              <a:rPr lang="en-DE" sz="1600" dirty="0">
                <a:latin typeface="Avenir Next" panose="020B0503020202020204" pitchFamily="34" charset="0"/>
              </a:rPr>
              <a:t>No expensive conversion</a:t>
            </a:r>
          </a:p>
          <a:p>
            <a:pPr marL="179910" lvl="1" indent="0">
              <a:buNone/>
            </a:pPr>
            <a:endParaRPr lang="en-GB" sz="1600" dirty="0">
              <a:latin typeface="Avenir Next" panose="020B0503020202020204" pitchFamily="34" charset="0"/>
            </a:endParaRPr>
          </a:p>
        </p:txBody>
      </p:sp>
      <p:pic>
        <p:nvPicPr>
          <p:cNvPr id="12" name="Picture 11">
            <a:extLst>
              <a:ext uri="{FF2B5EF4-FFF2-40B4-BE49-F238E27FC236}">
                <a16:creationId xmlns:a16="http://schemas.microsoft.com/office/drawing/2014/main" id="{C77FF20E-8ABA-D54B-86E8-2428D2A09CEC}"/>
              </a:ext>
            </a:extLst>
          </p:cNvPr>
          <p:cNvPicPr>
            <a:picLocks noChangeAspect="1"/>
          </p:cNvPicPr>
          <p:nvPr/>
        </p:nvPicPr>
        <p:blipFill rotWithShape="1">
          <a:blip r:embed="rId4"/>
          <a:srcRect b="766"/>
          <a:stretch/>
        </p:blipFill>
        <p:spPr>
          <a:xfrm>
            <a:off x="5323439" y="1620472"/>
            <a:ext cx="6445304" cy="4325069"/>
          </a:xfrm>
          <a:prstGeom prst="rect">
            <a:avLst/>
          </a:prstGeom>
          <a:effectLst/>
        </p:spPr>
      </p:pic>
      <p:sp>
        <p:nvSpPr>
          <p:cNvPr id="13" name="Rectangle 12">
            <a:extLst>
              <a:ext uri="{FF2B5EF4-FFF2-40B4-BE49-F238E27FC236}">
                <a16:creationId xmlns:a16="http://schemas.microsoft.com/office/drawing/2014/main" id="{83E92086-7573-864C-9CED-2C91C383D751}"/>
              </a:ext>
            </a:extLst>
          </p:cNvPr>
          <p:cNvSpPr/>
          <p:nvPr/>
        </p:nvSpPr>
        <p:spPr>
          <a:xfrm>
            <a:off x="869796" y="4783502"/>
            <a:ext cx="4157228" cy="369332"/>
          </a:xfrm>
          <a:prstGeom prst="rect">
            <a:avLst/>
          </a:prstGeom>
        </p:spPr>
        <p:txBody>
          <a:bodyPr wrap="none">
            <a:spAutoFit/>
          </a:bodyPr>
          <a:lstStyle/>
          <a:p>
            <a:r>
              <a:rPr lang="en-DE" sz="1800" b="1" dirty="0">
                <a:latin typeface="Avenir Next Demi Bold" panose="020B0503020202020204" pitchFamily="34" charset="0"/>
              </a:rPr>
              <a:t>=&gt; </a:t>
            </a:r>
            <a:r>
              <a:rPr lang="en-DE" sz="1800" b="1" dirty="0">
                <a:solidFill>
                  <a:schemeClr val="accent1"/>
                </a:solidFill>
                <a:latin typeface="Avenir Next Demi Bold" panose="020B0503020202020204" pitchFamily="34" charset="0"/>
              </a:rPr>
              <a:t>POJO interfaces </a:t>
            </a:r>
            <a:r>
              <a:rPr lang="en-DE" sz="1800" b="1" dirty="0">
                <a:latin typeface="Avenir Next Demi Bold" panose="020B0503020202020204" pitchFamily="34" charset="0"/>
              </a:rPr>
              <a:t>that proxy a Map</a:t>
            </a:r>
            <a:endParaRPr lang="en-GB" sz="1800" dirty="0">
              <a:latin typeface="Avenir Next" panose="020B0503020202020204" pitchFamily="34" charset="0"/>
            </a:endParaRPr>
          </a:p>
        </p:txBody>
      </p:sp>
      <p:sp>
        <p:nvSpPr>
          <p:cNvPr id="14" name="Rectangle 13">
            <a:extLst>
              <a:ext uri="{FF2B5EF4-FFF2-40B4-BE49-F238E27FC236}">
                <a16:creationId xmlns:a16="http://schemas.microsoft.com/office/drawing/2014/main" id="{C24C0332-7447-C14B-B9B2-26E6189C527A}"/>
              </a:ext>
            </a:extLst>
          </p:cNvPr>
          <p:cNvSpPr/>
          <p:nvPr/>
        </p:nvSpPr>
        <p:spPr bwMode="gray">
          <a:xfrm>
            <a:off x="869796" y="2464417"/>
            <a:ext cx="3256155" cy="1683837"/>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B40A58C6-2B48-9D45-A07D-99163D861573}"/>
              </a:ext>
            </a:extLst>
          </p:cNvPr>
          <p:cNvSpPr/>
          <p:nvPr/>
        </p:nvSpPr>
        <p:spPr bwMode="gray">
          <a:xfrm>
            <a:off x="869796" y="1992943"/>
            <a:ext cx="3256155" cy="359963"/>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2807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B2C351AC-2B50-AB45-968B-6CDEA92D6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1016" y="6045563"/>
            <a:ext cx="906728" cy="676932"/>
          </a:xfrm>
          <a:prstGeom prst="rect">
            <a:avLst/>
          </a:prstGeom>
        </p:spPr>
      </p:pic>
      <p:sp>
        <p:nvSpPr>
          <p:cNvPr id="5" name="Text Placeholder 4">
            <a:extLst>
              <a:ext uri="{FF2B5EF4-FFF2-40B4-BE49-F238E27FC236}">
                <a16:creationId xmlns:a16="http://schemas.microsoft.com/office/drawing/2014/main" id="{06244486-90A6-9941-ACA1-569E1D2D74E9}"/>
              </a:ext>
            </a:extLst>
          </p:cNvPr>
          <p:cNvSpPr>
            <a:spLocks noGrp="1"/>
          </p:cNvSpPr>
          <p:nvPr>
            <p:ph type="body" sz="quarter" idx="10"/>
          </p:nvPr>
        </p:nvSpPr>
        <p:spPr>
          <a:xfrm>
            <a:off x="505456" y="1620471"/>
            <a:ext cx="5917646" cy="1721709"/>
          </a:xfrm>
        </p:spPr>
        <p:txBody>
          <a:bodyPr>
            <a:normAutofit/>
          </a:bodyPr>
          <a:lstStyle/>
          <a:p>
            <a:r>
              <a:rPr lang="en-DE" sz="1799" dirty="0">
                <a:latin typeface="Avenir Next" panose="020B0503020202020204" pitchFamily="34" charset="0"/>
              </a:rPr>
              <a:t>Assuming this </a:t>
            </a:r>
            <a:r>
              <a:rPr lang="en-DE" sz="1799" dirty="0">
                <a:solidFill>
                  <a:schemeClr val="accent1"/>
                </a:solidFill>
                <a:latin typeface="Avenir Next Medium" panose="020B0503020202020204" pitchFamily="34" charset="0"/>
              </a:rPr>
              <a:t>data</a:t>
            </a:r>
            <a:br>
              <a:rPr lang="en-DE" sz="1799" dirty="0">
                <a:latin typeface="Avenir Next" panose="020B0503020202020204" pitchFamily="34" charset="0"/>
              </a:rPr>
            </a:br>
            <a:r>
              <a:rPr lang="en-DE" sz="600" dirty="0">
                <a:latin typeface="Avenir Next" panose="020B0503020202020204" pitchFamily="34" charset="0"/>
              </a:rPr>
              <a:t> </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Map&lt;String, Object&gt;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data</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new</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HashMap&lt;&gt;();</a:t>
            </a:r>
          </a:p>
          <a:p>
            <a:pPr>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data</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.put</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"ID"</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 "123e4567…"</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data</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.put</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 "Hefeweizen"</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a:effectLst/>
        </p:spPr>
        <p:txBody>
          <a:bodyPr>
            <a:normAutofit/>
          </a:bodyPr>
          <a:lstStyle/>
          <a:p>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Typed</a:t>
            </a:r>
            <a:r>
              <a:rPr lang="en-DE" sz="3199" b="0" kern="0" dirty="0">
                <a:latin typeface="Avenir Next Medium" panose="020B0503020202020204" pitchFamily="34" charset="0"/>
                <a:ea typeface="Arial Unicode MS" pitchFamily="34" charset="-128"/>
                <a:cs typeface="Arial Unicode MS" pitchFamily="34" charset="-128"/>
              </a:rPr>
              <a:t> Data Access - Usage</a:t>
            </a:r>
          </a:p>
        </p:txBody>
      </p:sp>
      <p:sp>
        <p:nvSpPr>
          <p:cNvPr id="16" name="Text Placeholder 4">
            <a:extLst>
              <a:ext uri="{FF2B5EF4-FFF2-40B4-BE49-F238E27FC236}">
                <a16:creationId xmlns:a16="http://schemas.microsoft.com/office/drawing/2014/main" id="{5E9B8DAC-598C-4149-BD69-A1A3945A7461}"/>
              </a:ext>
            </a:extLst>
          </p:cNvPr>
          <p:cNvSpPr txBox="1">
            <a:spLocks/>
          </p:cNvSpPr>
          <p:nvPr/>
        </p:nvSpPr>
        <p:spPr bwMode="black">
          <a:xfrm>
            <a:off x="6133081" y="1616757"/>
            <a:ext cx="6173604" cy="161709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799" dirty="0">
                <a:latin typeface="Avenir Next" panose="020B0503020202020204" pitchFamily="34" charset="0"/>
              </a:rPr>
              <a:t>y</a:t>
            </a:r>
            <a:r>
              <a:rPr lang="en-DE" sz="1799" dirty="0">
                <a:latin typeface="Avenir Next" panose="020B0503020202020204" pitchFamily="34" charset="0"/>
              </a:rPr>
              <a:t>ou can acces the data </a:t>
            </a:r>
            <a:r>
              <a:rPr lang="en-DE" sz="1799" dirty="0">
                <a:solidFill>
                  <a:schemeClr val="accent1"/>
                </a:solidFill>
                <a:latin typeface="Avenir Next Medium" panose="020B0503020202020204" pitchFamily="34" charset="0"/>
              </a:rPr>
              <a:t>typed</a:t>
            </a:r>
            <a:br>
              <a:rPr lang="en-DE" sz="1799" dirty="0">
                <a:latin typeface="Avenir Next" panose="020B0503020202020204" pitchFamily="34" charset="0"/>
              </a:rPr>
            </a:br>
            <a:r>
              <a:rPr lang="en-DE" sz="600" dirty="0">
                <a:latin typeface="Avenir Next" panose="020B0503020202020204" pitchFamily="34" charset="0"/>
              </a:rPr>
              <a:t> </a:t>
            </a:r>
          </a:p>
          <a:p>
            <a:pPr>
              <a:spcBef>
                <a:spcPts val="600"/>
              </a:spcBef>
            </a:pP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access(</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data</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).as(</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b="1" dirty="0">
                <a:latin typeface="Menlo" panose="020B0609030804020204" pitchFamily="49" charset="0"/>
                <a:ea typeface="Menlo" panose="020B0609030804020204" pitchFamily="49" charset="0"/>
                <a:cs typeface="Menlo" panose="020B0609030804020204" pitchFamily="49" charset="0"/>
              </a:rPr>
              <a:t>.</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tx1">
                    <a:lumMod val="85000"/>
                    <a:lumOff val="15000"/>
                  </a:schemeClr>
                </a:solidFill>
                <a:latin typeface="Menlo" panose="020B0609030804020204" pitchFamily="49" charset="0"/>
                <a:ea typeface="Menlo" panose="020B0609030804020204" pitchFamily="49" charset="0"/>
                <a:cs typeface="Menlo" panose="020B0609030804020204" pitchFamily="49" charset="0"/>
              </a:rPr>
              <a:t>;</a:t>
            </a:r>
          </a:p>
          <a:p>
            <a:pPr>
              <a:lnSpc>
                <a:spcPct val="150000"/>
              </a:lnSpc>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style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.getStyle()</a:t>
            </a:r>
            <a:r>
              <a:rPr lang="en-US" sz="1600" dirty="0">
                <a:solidFill>
                  <a:schemeClr val="tx1">
                    <a:lumMod val="85000"/>
                    <a:lumOff val="15000"/>
                  </a:schemeClr>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.setAlcohol(</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4.8</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tx1">
                    <a:lumMod val="85000"/>
                    <a:lumOff val="15000"/>
                  </a:schemeClr>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endParaRPr lang="en-DE" sz="1600" dirty="0">
              <a:latin typeface="Avenir Next" panose="020B0503020202020204" pitchFamily="34" charset="0"/>
            </a:endParaRPr>
          </a:p>
        </p:txBody>
      </p:sp>
      <p:sp>
        <p:nvSpPr>
          <p:cNvPr id="27" name="Text Placeholder 4">
            <a:extLst>
              <a:ext uri="{FF2B5EF4-FFF2-40B4-BE49-F238E27FC236}">
                <a16:creationId xmlns:a16="http://schemas.microsoft.com/office/drawing/2014/main" id="{50FDF65D-8BF5-EC44-8097-8E234A705A7B}"/>
              </a:ext>
            </a:extLst>
          </p:cNvPr>
          <p:cNvSpPr txBox="1">
            <a:spLocks/>
          </p:cNvSpPr>
          <p:nvPr/>
        </p:nvSpPr>
        <p:spPr bwMode="black">
          <a:xfrm>
            <a:off x="501742" y="3515820"/>
            <a:ext cx="5917646" cy="282686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799" dirty="0">
                <a:latin typeface="Avenir Next" panose="020B0503020202020204" pitchFamily="34" charset="0"/>
              </a:rPr>
              <a:t>and this </a:t>
            </a:r>
            <a:r>
              <a:rPr lang="en-GB" sz="1799" dirty="0">
                <a:solidFill>
                  <a:schemeClr val="accent1"/>
                </a:solidFill>
                <a:latin typeface="Avenir Next Medium" panose="020B0503020202020204" pitchFamily="34" charset="0"/>
              </a:rPr>
              <a:t>consumption interface</a:t>
            </a:r>
            <a:br>
              <a:rPr lang="en-GB" sz="1799" dirty="0">
                <a:latin typeface="Avenir Next" panose="020B0503020202020204" pitchFamily="34" charset="0"/>
              </a:rPr>
            </a:br>
            <a:r>
              <a:rPr lang="en-GB" sz="600" dirty="0">
                <a:latin typeface="Avenir Next" panose="020B0503020202020204" pitchFamily="34" charset="0"/>
              </a:rPr>
              <a:t> </a:t>
            </a:r>
            <a:endParaRPr lang="en-DE" sz="600" dirty="0">
              <a:latin typeface="Avenir Next" panose="020B0503020202020204" pitchFamily="34" charset="0"/>
            </a:endParaRPr>
          </a:p>
          <a:p>
            <a:pPr>
              <a:spcBef>
                <a:spcPts val="600"/>
              </a:spcBef>
            </a:pP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interface</a:t>
            </a:r>
            <a:r>
              <a:rPr lang="en-US" sz="1600" dirty="0">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646464"/>
                </a:solidFill>
                <a:latin typeface="Menlo" panose="020B0609030804020204" pitchFamily="49" charset="0"/>
                <a:ea typeface="Menlo" panose="020B0609030804020204" pitchFamily="49" charset="0"/>
                <a:cs typeface="Menlo" panose="020B0609030804020204" pitchFamily="49" charset="0"/>
              </a:rPr>
              <a:t>@CdsName</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"ID"</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String getId();</a:t>
            </a:r>
          </a:p>
          <a:p>
            <a:pPr>
              <a:spcBef>
                <a:spcPts val="600"/>
              </a:spcBef>
            </a:pPr>
            <a:r>
              <a:rPr lang="en-US" sz="100" dirty="0">
                <a:latin typeface="Menlo" panose="020B0609030804020204" pitchFamily="49" charset="0"/>
                <a:ea typeface="Menlo" panose="020B0609030804020204" pitchFamily="49" charset="0"/>
                <a:cs typeface="Menlo" panose="020B0609030804020204" pitchFamily="49" charset="0"/>
              </a:rPr>
              <a:t> </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String getStyle();</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setStyle(String style);</a:t>
            </a:r>
            <a:endParaRPr lang="en-US" sz="300" dirty="0">
              <a:latin typeface="Menlo" panose="020B0609030804020204" pitchFamily="49" charset="0"/>
              <a:ea typeface="Menlo" panose="020B0609030804020204" pitchFamily="49" charset="0"/>
              <a:cs typeface="Menlo" panose="020B0609030804020204" pitchFamily="49" charset="0"/>
            </a:endParaRP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BigDecimal getAlcohol();</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7F0056"/>
                </a:solidFill>
                <a:latin typeface="Menlo" panose="020B0609030804020204" pitchFamily="49" charset="0"/>
                <a:ea typeface="Menlo" panose="020B0609030804020204" pitchFamily="49" charset="0"/>
                <a:cs typeface="Menlo" panose="020B0609030804020204" pitchFamily="49" charset="0"/>
              </a:rPr>
              <a:t>void</a:t>
            </a:r>
            <a:r>
              <a:rPr lang="en-US" sz="1600" dirty="0">
                <a:latin typeface="Menlo" panose="020B0609030804020204" pitchFamily="49" charset="0"/>
                <a:ea typeface="Menlo" panose="020B0609030804020204" pitchFamily="49" charset="0"/>
                <a:cs typeface="Menlo" panose="020B0609030804020204" pitchFamily="49" charset="0"/>
              </a:rPr>
              <a:t> setAlcohol(BigDecimal alcohol);</a:t>
            </a: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30" name="Text Placeholder 4">
            <a:extLst>
              <a:ext uri="{FF2B5EF4-FFF2-40B4-BE49-F238E27FC236}">
                <a16:creationId xmlns:a16="http://schemas.microsoft.com/office/drawing/2014/main" id="{E2048E6F-520B-8E4B-B537-60823C1CA080}"/>
              </a:ext>
            </a:extLst>
          </p:cNvPr>
          <p:cNvSpPr txBox="1">
            <a:spLocks/>
          </p:cNvSpPr>
          <p:nvPr/>
        </p:nvSpPr>
        <p:spPr bwMode="black">
          <a:xfrm>
            <a:off x="6129381" y="3523256"/>
            <a:ext cx="5558363" cy="282686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sz="1800" dirty="0">
                <a:latin typeface="Avenir Next" panose="020B0503020202020204" pitchFamily="34" charset="0"/>
              </a:rPr>
              <a:t>as well as </a:t>
            </a:r>
            <a:r>
              <a:rPr lang="de-DE" sz="1800" dirty="0">
                <a:solidFill>
                  <a:schemeClr val="accent1"/>
                </a:solidFill>
                <a:latin typeface="Avenir Next Medium" panose="020B0503020202020204" pitchFamily="34" charset="0"/>
              </a:rPr>
              <a:t>dynamically</a:t>
            </a:r>
            <a:endParaRPr lang="en-US" sz="1600" dirty="0">
              <a:solidFill>
                <a:srgbClr val="0049C7"/>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style </a:t>
            </a:r>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tx1">
                    <a:lumMod val="85000"/>
                    <a:lumOff val="15000"/>
                  </a:schemeClr>
                </a:solidFill>
                <a:latin typeface="Menlo" panose="020B0609030804020204" pitchFamily="49" charset="0"/>
                <a:ea typeface="Menlo" panose="020B0609030804020204" pitchFamily="49" charset="0"/>
                <a:cs typeface="Menlo" panose="020B0609030804020204" pitchFamily="49" charset="0"/>
              </a:rPr>
              <a:t>;</a:t>
            </a:r>
            <a:endParaRPr lang="de-DE" sz="1600" dirty="0">
              <a:solidFill>
                <a:schemeClr val="tx1">
                  <a:lumMod val="85000"/>
                  <a:lumOff val="15000"/>
                </a:schemeClr>
              </a:solidFill>
              <a:latin typeface="Avenir Next" panose="020B0503020202020204" pitchFamily="34" charset="0"/>
            </a:endParaRPr>
          </a:p>
          <a:p>
            <a:pPr>
              <a:spcBef>
                <a:spcPts val="600"/>
              </a:spcBef>
            </a:pP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.put(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"alcohol"</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 4.8</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tx1">
                    <a:lumMod val="85000"/>
                    <a:lumOff val="15000"/>
                  </a:schemeClr>
                </a:solidFill>
                <a:latin typeface="Menlo" panose="020B0609030804020204" pitchFamily="49" charset="0"/>
                <a:ea typeface="Menlo" panose="020B0609030804020204" pitchFamily="49" charset="0"/>
                <a:cs typeface="Menlo" panose="020B0609030804020204" pitchFamily="49" charset="0"/>
              </a:rPr>
              <a:t>;</a:t>
            </a:r>
            <a:endParaRPr lang="de-DE" sz="1600" dirty="0">
              <a:solidFill>
                <a:schemeClr val="tx1">
                  <a:lumMod val="85000"/>
                  <a:lumOff val="15000"/>
                </a:schemeClr>
              </a:solidFill>
              <a:latin typeface="Avenir Next" panose="020B0503020202020204" pitchFamily="34" charset="0"/>
            </a:endParaRP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13136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B2C351AC-2B50-AB45-968B-6CDEA92D6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1016" y="6045563"/>
            <a:ext cx="906728" cy="676932"/>
          </a:xfrm>
          <a:prstGeom prst="rect">
            <a:avLst/>
          </a:prstGeom>
        </p:spPr>
      </p:pic>
      <p:sp>
        <p:nvSpPr>
          <p:cNvPr id="5" name="Text Placeholder 4">
            <a:extLst>
              <a:ext uri="{FF2B5EF4-FFF2-40B4-BE49-F238E27FC236}">
                <a16:creationId xmlns:a16="http://schemas.microsoft.com/office/drawing/2014/main" id="{06244486-90A6-9941-ACA1-569E1D2D74E9}"/>
              </a:ext>
            </a:extLst>
          </p:cNvPr>
          <p:cNvSpPr>
            <a:spLocks noGrp="1"/>
          </p:cNvSpPr>
          <p:nvPr>
            <p:ph type="body" sz="quarter" idx="10"/>
          </p:nvPr>
        </p:nvSpPr>
        <p:spPr>
          <a:xfrm>
            <a:off x="505456" y="1620471"/>
            <a:ext cx="11182288" cy="2449724"/>
          </a:xfrm>
        </p:spPr>
        <p:txBody>
          <a:bodyPr>
            <a:normAutofit/>
          </a:bodyPr>
          <a:lstStyle/>
          <a:p>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).columns(</a:t>
            </a:r>
            <a:r>
              <a:rPr lang="en-US" sz="1600" dirty="0">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latin typeface="Menlo" panose="020B0609030804020204" pitchFamily="49" charset="0"/>
                <a:ea typeface="Menlo" panose="020B0609030804020204" pitchFamily="49" charset="0"/>
                <a:cs typeface="Menlo" panose="020B0609030804020204" pitchFamily="49" charset="0"/>
              </a:rPr>
              <a:t>b.style()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latin typeface="Menlo" panose="020B0609030804020204" pitchFamily="49" charset="0"/>
                <a:ea typeface="Menlo" panose="020B0609030804020204" pitchFamily="49" charset="0"/>
                <a:cs typeface="Menlo" panose="020B0609030804020204" pitchFamily="49" charset="0"/>
              </a:rPr>
              <a:t>b.brewery().expand()</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endParaRPr lang="de-DE" sz="1600" dirty="0">
              <a:latin typeface="Avenir Next" panose="020B0503020202020204" pitchFamily="34" charset="0"/>
            </a:endParaRPr>
          </a:p>
          <a:p>
            <a:r>
              <a:rPr lang="de-DE" sz="1800" dirty="0">
                <a:latin typeface="Avenir Next" panose="020B0503020202020204" pitchFamily="34" charset="0"/>
              </a:rPr>
              <a:t>You </a:t>
            </a:r>
            <a:r>
              <a:rPr lang="en-DE" sz="1800" dirty="0">
                <a:latin typeface="Avenir Next" panose="020B0503020202020204" pitchFamily="34" charset="0"/>
              </a:rPr>
              <a:t>also get typed acess to your </a:t>
            </a:r>
            <a:r>
              <a:rPr lang="en-DE" sz="1800" dirty="0">
                <a:solidFill>
                  <a:schemeClr val="accent1"/>
                </a:solidFill>
                <a:latin typeface="Avenir Next" panose="020B0503020202020204" pitchFamily="34" charset="0"/>
              </a:rPr>
              <a:t>query result</a:t>
            </a:r>
            <a:br>
              <a:rPr lang="en-DE" sz="1600" dirty="0">
                <a:solidFill>
                  <a:schemeClr val="accent1"/>
                </a:solidFill>
                <a:latin typeface="Avenir Next Medium" panose="020B0503020202020204" pitchFamily="34" charset="0"/>
              </a:rPr>
            </a:br>
            <a:r>
              <a:rPr lang="en-DE" sz="2500" dirty="0">
                <a:solidFill>
                  <a:schemeClr val="accent1"/>
                </a:solidFill>
                <a:latin typeface="Avenir Next Medium" panose="020B0503020202020204" pitchFamily="34" charset="0"/>
              </a:rPr>
              <a:t> </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result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.single(</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Optional</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result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.first(</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a:effectLst/>
        </p:spPr>
        <p:txBody>
          <a:bodyPr>
            <a:normAutofit/>
          </a:bodyPr>
          <a:lstStyle/>
          <a:p>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Typed</a:t>
            </a:r>
            <a:r>
              <a:rPr lang="en-DE" sz="3199" b="0" kern="0" dirty="0">
                <a:latin typeface="Avenir Next Medium" panose="020B0503020202020204" pitchFamily="34" charset="0"/>
                <a:ea typeface="Arial Unicode MS" pitchFamily="34" charset="-128"/>
                <a:cs typeface="Arial Unicode MS" pitchFamily="34" charset="-128"/>
              </a:rPr>
              <a:t> Data Access - Result Handling</a:t>
            </a:r>
          </a:p>
        </p:txBody>
      </p:sp>
      <p:sp>
        <p:nvSpPr>
          <p:cNvPr id="7" name="Text Placeholder 4">
            <a:extLst>
              <a:ext uri="{FF2B5EF4-FFF2-40B4-BE49-F238E27FC236}">
                <a16:creationId xmlns:a16="http://schemas.microsoft.com/office/drawing/2014/main" id="{6A9C06D7-E8FF-9647-BF47-F75605A5D6BA}"/>
              </a:ext>
            </a:extLst>
          </p:cNvPr>
          <p:cNvSpPr txBox="1">
            <a:spLocks/>
          </p:cNvSpPr>
          <p:nvPr/>
        </p:nvSpPr>
        <p:spPr bwMode="black">
          <a:xfrm>
            <a:off x="505456" y="4070195"/>
            <a:ext cx="11182288" cy="2265048"/>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List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result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.listOf(</a:t>
            </a:r>
            <a:r>
              <a:rPr lang="en-US" sz="1600" dirty="0">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a:p>
            <a:pPr>
              <a:spcBef>
                <a:spcPts val="60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Stream</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a:t>
            </a:r>
            <a:r>
              <a:rPr lang="en-US" sz="1600" dirty="0">
                <a:latin typeface="Menlo" panose="020B0609030804020204" pitchFamily="49" charset="0"/>
                <a:ea typeface="Menlo" panose="020B0609030804020204" pitchFamily="49" charset="0"/>
                <a:cs typeface="Menlo" panose="020B0609030804020204" pitchFamily="49" charset="0"/>
              </a:rPr>
              <a:t>Brewery</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breweries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result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.streamOf(</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7F0056"/>
                </a:solidFill>
                <a:latin typeface="Menlo" panose="020B0609030804020204" pitchFamily="49" charset="0"/>
                <a:ea typeface="Menlo" panose="020B0609030804020204" pitchFamily="49" charset="0"/>
                <a:cs typeface="Menlo" panose="020B0609030804020204" pitchFamily="49" charset="0"/>
              </a:rPr>
              <a:t>class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.map(</a:t>
            </a:r>
            <a:r>
              <a:rPr lang="en-US" sz="1600" dirty="0">
                <a:latin typeface="Menlo" panose="020B0609030804020204" pitchFamily="49" charset="0"/>
                <a:ea typeface="Menlo" panose="020B0609030804020204" pitchFamily="49" charset="0"/>
                <a:cs typeface="Menlo" panose="020B0609030804020204" pitchFamily="49" charset="0"/>
              </a:rPr>
              <a:t>Beer</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::getBrewery);</a:t>
            </a: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a:p>
            <a:pPr>
              <a:spcBef>
                <a:spcPts val="600"/>
              </a:spcBef>
            </a:pPr>
            <a:endParaRPr lang="en-US" sz="16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7169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380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90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3999" y="1620000"/>
            <a:ext cx="11186477" cy="4716000"/>
          </a:xfrm>
        </p:spPr>
        <p:txBody>
          <a:bodyPr/>
          <a:lstStyle/>
          <a:p>
            <a:pPr marL="0" lvl="1" indent="0">
              <a:buNone/>
            </a:pPr>
            <a:r>
              <a:rPr lang="en-US" sz="1400" dirty="0"/>
              <a:t>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p>
        </p:txBody>
      </p:sp>
      <p:sp>
        <p:nvSpPr>
          <p:cNvPr id="2" name="Title 1"/>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381382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6D519-F94E-0343-A436-9AEB92B4E833}"/>
              </a:ext>
            </a:extLst>
          </p:cNvPr>
          <p:cNvSpPr>
            <a:spLocks noGrp="1"/>
          </p:cNvSpPr>
          <p:nvPr>
            <p:ph type="body" sz="quarter" idx="10"/>
          </p:nvPr>
        </p:nvSpPr>
        <p:spPr>
          <a:xfrm>
            <a:off x="503999" y="1620000"/>
            <a:ext cx="11186477" cy="342615"/>
          </a:xfrm>
        </p:spPr>
        <p:txBody>
          <a:bodyPr>
            <a:normAutofit/>
          </a:bodyPr>
          <a:lstStyle/>
          <a:p>
            <a:r>
              <a:rPr lang="en-GB" sz="1600" dirty="0">
                <a:latin typeface="Avenir Next" panose="020B0503020202020204" pitchFamily="34" charset="0"/>
              </a:rPr>
              <a:t>The CDS </a:t>
            </a:r>
            <a:r>
              <a:rPr lang="en-GB" sz="1600" dirty="0">
                <a:latin typeface="Avenir Next" panose="020B0503020202020204" pitchFamily="34" charset="0"/>
                <a:hlinkClick r:id="rId2"/>
              </a:rPr>
              <a:t>Query Builder API</a:t>
            </a:r>
            <a:r>
              <a:rPr lang="en-GB" sz="1600" dirty="0">
                <a:latin typeface="Avenir Next" panose="020B0503020202020204" pitchFamily="34" charset="0"/>
              </a:rPr>
              <a:t> allows to fluently construct CDS QL statements.</a:t>
            </a: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a:t>
            </a:r>
          </a:p>
        </p:txBody>
      </p:sp>
      <p:pic>
        <p:nvPicPr>
          <p:cNvPr id="9" name="Graphic 8">
            <a:extLst>
              <a:ext uri="{FF2B5EF4-FFF2-40B4-BE49-F238E27FC236}">
                <a16:creationId xmlns:a16="http://schemas.microsoft.com/office/drawing/2014/main" id="{526FE5D3-8DDF-8A42-941F-735DC7826D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1016" y="6045563"/>
            <a:ext cx="906728" cy="676932"/>
          </a:xfrm>
          <a:prstGeom prst="rect">
            <a:avLst/>
          </a:prstGeom>
        </p:spPr>
      </p:pic>
      <p:sp>
        <p:nvSpPr>
          <p:cNvPr id="13" name="Rectangle 12">
            <a:extLst>
              <a:ext uri="{FF2B5EF4-FFF2-40B4-BE49-F238E27FC236}">
                <a16:creationId xmlns:a16="http://schemas.microsoft.com/office/drawing/2014/main" id="{9E40B017-A35A-864D-9B9C-5BF6E2E231D1}"/>
              </a:ext>
            </a:extLst>
          </p:cNvPr>
          <p:cNvSpPr/>
          <p:nvPr/>
        </p:nvSpPr>
        <p:spPr>
          <a:xfrm>
            <a:off x="393977" y="225994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7" name="Text Placeholder 1">
            <a:extLst>
              <a:ext uri="{FF2B5EF4-FFF2-40B4-BE49-F238E27FC236}">
                <a16:creationId xmlns:a16="http://schemas.microsoft.com/office/drawing/2014/main" id="{7B3C3A44-AAD1-D040-ADB2-903DCB5CFAD9}"/>
              </a:ext>
            </a:extLst>
          </p:cNvPr>
          <p:cNvSpPr txBox="1">
            <a:spLocks/>
          </p:cNvSpPr>
          <p:nvPr/>
        </p:nvSpPr>
        <p:spPr bwMode="black">
          <a:xfrm>
            <a:off x="5386039" y="2326848"/>
            <a:ext cx="6304437" cy="940459"/>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600" dirty="0">
                <a:latin typeface="Avenir Next" panose="020B0503020202020204" pitchFamily="34" charset="0"/>
              </a:rPr>
              <a:t>This </a:t>
            </a:r>
            <a:r>
              <a:rPr lang="en-GB" sz="1600" b="1" dirty="0">
                <a:latin typeface="Avenir Next Demi Bold" panose="020B0503020202020204" pitchFamily="34" charset="0"/>
              </a:rPr>
              <a:t>CQL</a:t>
            </a:r>
            <a:r>
              <a:rPr lang="en-GB" sz="1600" dirty="0">
                <a:latin typeface="Avenir Next" panose="020B0503020202020204" pitchFamily="34" charset="0"/>
              </a:rPr>
              <a:t> query </a:t>
            </a:r>
          </a:p>
          <a:p>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 SELECT from </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Books {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title, author.name</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 }</a:t>
            </a:r>
            <a:endParaRPr lang="en-DE" sz="13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D5B477B4-0631-3246-B124-F7D28F9E17D4}"/>
              </a:ext>
            </a:extLst>
          </p:cNvPr>
          <p:cNvSpPr txBox="1"/>
          <p:nvPr/>
        </p:nvSpPr>
        <p:spPr>
          <a:xfrm>
            <a:off x="393977" y="2259942"/>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399065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6D519-F94E-0343-A436-9AEB92B4E833}"/>
              </a:ext>
            </a:extLst>
          </p:cNvPr>
          <p:cNvSpPr>
            <a:spLocks noGrp="1"/>
          </p:cNvSpPr>
          <p:nvPr>
            <p:ph type="body" sz="quarter" idx="10"/>
          </p:nvPr>
        </p:nvSpPr>
        <p:spPr>
          <a:xfrm>
            <a:off x="503999" y="1620000"/>
            <a:ext cx="11186477" cy="342615"/>
          </a:xfrm>
        </p:spPr>
        <p:txBody>
          <a:bodyPr>
            <a:normAutofit/>
          </a:bodyPr>
          <a:lstStyle/>
          <a:p>
            <a:r>
              <a:rPr lang="en-GB" sz="1600" dirty="0">
                <a:latin typeface="Avenir Next" panose="020B0503020202020204" pitchFamily="34" charset="0"/>
              </a:rPr>
              <a:t>The CDS </a:t>
            </a:r>
            <a:r>
              <a:rPr lang="en-GB" sz="1600" dirty="0">
                <a:latin typeface="Avenir Next" panose="020B0503020202020204" pitchFamily="34" charset="0"/>
                <a:hlinkClick r:id="rId2"/>
              </a:rPr>
              <a:t>Query Builder API</a:t>
            </a:r>
            <a:r>
              <a:rPr lang="en-GB" sz="1600" dirty="0">
                <a:latin typeface="Avenir Next" panose="020B0503020202020204" pitchFamily="34" charset="0"/>
              </a:rPr>
              <a:t> allows to fluently construct CDS QL statements.</a:t>
            </a: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a:t>
            </a:r>
          </a:p>
        </p:txBody>
      </p:sp>
      <p:pic>
        <p:nvPicPr>
          <p:cNvPr id="9" name="Graphic 8">
            <a:extLst>
              <a:ext uri="{FF2B5EF4-FFF2-40B4-BE49-F238E27FC236}">
                <a16:creationId xmlns:a16="http://schemas.microsoft.com/office/drawing/2014/main" id="{526FE5D3-8DDF-8A42-941F-735DC7826D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1016" y="6045563"/>
            <a:ext cx="906728" cy="676932"/>
          </a:xfrm>
          <a:prstGeom prst="rect">
            <a:avLst/>
          </a:prstGeom>
        </p:spPr>
      </p:pic>
      <p:sp>
        <p:nvSpPr>
          <p:cNvPr id="13" name="Rectangle 12">
            <a:extLst>
              <a:ext uri="{FF2B5EF4-FFF2-40B4-BE49-F238E27FC236}">
                <a16:creationId xmlns:a16="http://schemas.microsoft.com/office/drawing/2014/main" id="{9E40B017-A35A-864D-9B9C-5BF6E2E231D1}"/>
              </a:ext>
            </a:extLst>
          </p:cNvPr>
          <p:cNvSpPr/>
          <p:nvPr/>
        </p:nvSpPr>
        <p:spPr>
          <a:xfrm>
            <a:off x="393977" y="225994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Beers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style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brewery</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Breweries;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Breweries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beers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Beers;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7" name="Text Placeholder 1">
            <a:extLst>
              <a:ext uri="{FF2B5EF4-FFF2-40B4-BE49-F238E27FC236}">
                <a16:creationId xmlns:a16="http://schemas.microsoft.com/office/drawing/2014/main" id="{7B3C3A44-AAD1-D040-ADB2-903DCB5CFAD9}"/>
              </a:ext>
            </a:extLst>
          </p:cNvPr>
          <p:cNvSpPr txBox="1">
            <a:spLocks/>
          </p:cNvSpPr>
          <p:nvPr/>
        </p:nvSpPr>
        <p:spPr bwMode="black">
          <a:xfrm>
            <a:off x="5386039" y="2326848"/>
            <a:ext cx="6304437" cy="940459"/>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600" dirty="0">
                <a:latin typeface="Avenir Next" panose="020B0503020202020204" pitchFamily="34" charset="0"/>
              </a:rPr>
              <a:t>This </a:t>
            </a:r>
            <a:r>
              <a:rPr lang="en-GB" sz="1600" b="1" dirty="0">
                <a:latin typeface="Avenir Next Demi Bold" panose="020B0503020202020204" pitchFamily="34" charset="0"/>
              </a:rPr>
              <a:t>CQL</a:t>
            </a:r>
            <a:r>
              <a:rPr lang="en-GB" sz="1600" dirty="0">
                <a:latin typeface="Avenir Next" panose="020B0503020202020204" pitchFamily="34" charset="0"/>
              </a:rPr>
              <a:t> query </a:t>
            </a:r>
          </a:p>
          <a:p>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 SELECT from </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Beers {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style, brewery.name</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 }</a:t>
            </a:r>
            <a:endParaRPr lang="en-DE" sz="13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D5B477B4-0631-3246-B124-F7D28F9E17D4}"/>
              </a:ext>
            </a:extLst>
          </p:cNvPr>
          <p:cNvSpPr txBox="1"/>
          <p:nvPr/>
        </p:nvSpPr>
        <p:spPr>
          <a:xfrm>
            <a:off x="393977" y="2259942"/>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8" name="Text Placeholder 1">
            <a:extLst>
              <a:ext uri="{FF2B5EF4-FFF2-40B4-BE49-F238E27FC236}">
                <a16:creationId xmlns:a16="http://schemas.microsoft.com/office/drawing/2014/main" id="{4C9DE93C-5FBF-4D4D-B42F-54358CB4BC1C}"/>
              </a:ext>
            </a:extLst>
          </p:cNvPr>
          <p:cNvSpPr txBox="1">
            <a:spLocks/>
          </p:cNvSpPr>
          <p:nvPr/>
        </p:nvSpPr>
        <p:spPr bwMode="black">
          <a:xfrm>
            <a:off x="5386038" y="3267307"/>
            <a:ext cx="6304437" cy="1215483"/>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600" dirty="0">
                <a:latin typeface="Avenir Next" panose="020B0503020202020204" pitchFamily="34" charset="0"/>
              </a:rPr>
              <a:t>can be constructed in </a:t>
            </a:r>
            <a:r>
              <a:rPr lang="en-GB" sz="1600" dirty="0">
                <a:latin typeface="Avenir Next Medium" panose="020B0503020202020204" pitchFamily="34" charset="0"/>
              </a:rPr>
              <a:t>Java</a:t>
            </a:r>
            <a:r>
              <a:rPr lang="en-GB" sz="1600" dirty="0">
                <a:latin typeface="Avenir Next" panose="020B0503020202020204" pitchFamily="34" charset="0"/>
              </a:rPr>
              <a:t> by</a:t>
            </a: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US" sz="1600" dirty="0">
              <a:solidFill>
                <a:srgbClr val="24292E"/>
              </a:solidFill>
              <a:latin typeface="Menlo" panose="020B0609030804020204" pitchFamily="49" charset="0"/>
              <a:ea typeface="Menlo" panose="020B0609030804020204" pitchFamily="49" charset="0"/>
              <a:cs typeface="Menlo" panose="020B0609030804020204" pitchFamily="49" charset="0"/>
            </a:endParaRPr>
          </a:p>
          <a:p>
            <a:pPr>
              <a:spcBef>
                <a:spcPts val="600"/>
              </a:spcBef>
            </a:pP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.columns(</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DE" sz="13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10" name="Text Placeholder 1">
            <a:extLst>
              <a:ext uri="{FF2B5EF4-FFF2-40B4-BE49-F238E27FC236}">
                <a16:creationId xmlns:a16="http://schemas.microsoft.com/office/drawing/2014/main" id="{30D76D36-1314-884C-8EBA-DEB6CFB58B33}"/>
              </a:ext>
            </a:extLst>
          </p:cNvPr>
          <p:cNvSpPr txBox="1">
            <a:spLocks/>
          </p:cNvSpPr>
          <p:nvPr/>
        </p:nvSpPr>
        <p:spPr bwMode="black">
          <a:xfrm>
            <a:off x="5382324" y="4538545"/>
            <a:ext cx="6304437" cy="186064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sz="1600" dirty="0">
                <a:latin typeface="Avenir Next" panose="020B0503020202020204" pitchFamily="34" charset="0"/>
              </a:rPr>
              <a:t>or using Java</a:t>
            </a:r>
            <a:r>
              <a:rPr lang="de-DE" sz="1600" dirty="0">
                <a:latin typeface="Avenir Next Medium" panose="020B0503020202020204" pitchFamily="34" charset="0"/>
              </a:rPr>
              <a:t> Lambda expressions</a:t>
            </a: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.columns(</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de-DE" sz="1600" noProof="1">
              <a:solidFill>
                <a:srgbClr val="333333"/>
              </a:solidFill>
              <a:latin typeface="Menlo" panose="020B0609030804020204" pitchFamily="49" charset="0"/>
              <a:ea typeface="Menlo" panose="020B0609030804020204" pitchFamily="49" charset="0"/>
              <a:cs typeface="Menlo" panose="020B0609030804020204" pitchFamily="49" charset="0"/>
            </a:endParaRPr>
          </a:p>
          <a:p>
            <a:endParaRPr lang="en-DE" sz="1300" dirty="0">
              <a:solidFill>
                <a:srgbClr val="C00000"/>
              </a:solidFill>
              <a:latin typeface="Menlo" panose="020B0609030804020204" pitchFamily="49" charset="0"/>
              <a:ea typeface="Menlo" panose="020B0609030804020204" pitchFamily="49" charset="0"/>
              <a:cs typeface="Menlo" panose="020B0609030804020204" pitchFamily="49" charset="0"/>
            </a:endParaRPr>
          </a:p>
        </p:txBody>
      </p:sp>
      <p:sp>
        <p:nvSpPr>
          <p:cNvPr id="6" name="Rectangle 5">
            <a:extLst>
              <a:ext uri="{FF2B5EF4-FFF2-40B4-BE49-F238E27FC236}">
                <a16:creationId xmlns:a16="http://schemas.microsoft.com/office/drawing/2014/main" id="{7FA8EA0B-9DE2-C04C-B120-28EBA76C1DF3}"/>
              </a:ext>
            </a:extLst>
          </p:cNvPr>
          <p:cNvSpPr/>
          <p:nvPr/>
        </p:nvSpPr>
        <p:spPr>
          <a:xfrm>
            <a:off x="5293117" y="4964759"/>
            <a:ext cx="6995528" cy="907941"/>
          </a:xfrm>
          <a:prstGeom prst="rect">
            <a:avLst/>
          </a:prstGeom>
          <a:solidFill>
            <a:schemeClr val="bg1"/>
          </a:solidFill>
        </p:spPr>
        <p:txBody>
          <a:bodyPr wrap="square">
            <a:spAutoFit/>
          </a:bodyPr>
          <a:lstStyle/>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p>
          <a:p>
            <a:pPr>
              <a:spcBef>
                <a:spcPts val="600"/>
              </a:spcBef>
            </a:pP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.columns(</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).as(</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de-DE" sz="1600" noProof="1">
              <a:solidFill>
                <a:srgbClr val="333333"/>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4676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a:t>
            </a:r>
            <a:r>
              <a:rPr lang="en-DE" sz="3199" b="0" kern="0" dirty="0">
                <a:latin typeface="Avenir Next Medium" panose="020B0503020202020204" pitchFamily="34" charset="0"/>
                <a:ea typeface="Arial Unicode MS" pitchFamily="34" charset="-128"/>
                <a:cs typeface="Arial Unicode MS" pitchFamily="34" charset="-128"/>
              </a:rPr>
              <a:t>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Filtering</a:t>
            </a:r>
          </a:p>
        </p:txBody>
      </p:sp>
      <p:pic>
        <p:nvPicPr>
          <p:cNvPr id="9" name="Graphic 8">
            <a:extLst>
              <a:ext uri="{FF2B5EF4-FFF2-40B4-BE49-F238E27FC236}">
                <a16:creationId xmlns:a16="http://schemas.microsoft.com/office/drawing/2014/main" id="{526FE5D3-8DDF-8A42-941F-735DC7826D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1016" y="6045563"/>
            <a:ext cx="906728" cy="676932"/>
          </a:xfrm>
          <a:prstGeom prst="rect">
            <a:avLst/>
          </a:prstGeom>
        </p:spPr>
      </p:pic>
      <p:sp>
        <p:nvSpPr>
          <p:cNvPr id="26" name="Text Placeholder 1">
            <a:extLst>
              <a:ext uri="{FF2B5EF4-FFF2-40B4-BE49-F238E27FC236}">
                <a16:creationId xmlns:a16="http://schemas.microsoft.com/office/drawing/2014/main" id="{1CBCC2B8-2A62-F241-B2B8-163F54C5F45E}"/>
              </a:ext>
            </a:extLst>
          </p:cNvPr>
          <p:cNvSpPr>
            <a:spLocks noGrp="1"/>
          </p:cNvSpPr>
          <p:nvPr>
            <p:ph type="body" sz="quarter" idx="10"/>
          </p:nvPr>
        </p:nvSpPr>
        <p:spPr>
          <a:xfrm>
            <a:off x="503999" y="1620000"/>
            <a:ext cx="11186477" cy="342615"/>
          </a:xfrm>
        </p:spPr>
        <p:txBody>
          <a:bodyPr>
            <a:normAutofit/>
          </a:bodyPr>
          <a:lstStyle/>
          <a:p>
            <a:r>
              <a:rPr lang="en-US" sz="16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CQL: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SELECT from </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Beers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where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ID =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"123e4567…"</a:t>
            </a:r>
            <a:endParaRPr lang="en-US" sz="1600" dirty="0">
              <a:solidFill>
                <a:srgbClr val="0049C7"/>
              </a:solidFill>
              <a:latin typeface="Menlo" panose="020B0609030804020204" pitchFamily="49" charset="0"/>
              <a:ea typeface="Menlo" panose="020B0609030804020204" pitchFamily="49" charset="0"/>
              <a:cs typeface="Menlo" panose="020B0609030804020204" pitchFamily="49" charset="0"/>
            </a:endParaRPr>
          </a:p>
          <a:p>
            <a:endParaRPr lang="en-DE" sz="1600" dirty="0"/>
          </a:p>
        </p:txBody>
      </p:sp>
      <p:sp>
        <p:nvSpPr>
          <p:cNvPr id="8" name="Text Placeholder 1">
            <a:extLst>
              <a:ext uri="{FF2B5EF4-FFF2-40B4-BE49-F238E27FC236}">
                <a16:creationId xmlns:a16="http://schemas.microsoft.com/office/drawing/2014/main" id="{1BCF00FF-C66C-C044-9C56-9DC8ADD1B1B9}"/>
              </a:ext>
            </a:extLst>
          </p:cNvPr>
          <p:cNvSpPr txBox="1">
            <a:spLocks/>
          </p:cNvSpPr>
          <p:nvPr/>
        </p:nvSpPr>
        <p:spPr bwMode="black">
          <a:xfrm>
            <a:off x="5386039" y="2326848"/>
            <a:ext cx="6304437" cy="2345513"/>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800" b="1" dirty="0">
                <a:latin typeface="Avenir Next Demi Bold" panose="020B0503020202020204" pitchFamily="34" charset="0"/>
              </a:rPr>
              <a:t>Query by  </a:t>
            </a:r>
            <a:r>
              <a:rPr lang="en-GB" sz="1800" b="1" dirty="0">
                <a:solidFill>
                  <a:schemeClr val="accent1"/>
                </a:solidFill>
                <a:latin typeface="Avenir Next Demi Bold" panose="020B0503020202020204" pitchFamily="34" charset="0"/>
              </a:rPr>
              <a:t>Id</a:t>
            </a:r>
            <a:endParaRPr lang="en-US" sz="1800" dirty="0">
              <a:solidFill>
                <a:srgbClr val="0049C7"/>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).byId(</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"123e4567…"</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GB" sz="1600" b="1" dirty="0">
              <a:solidFill>
                <a:schemeClr val="accent1"/>
              </a:solidFill>
              <a:latin typeface="Avenir Next Demi Bold" panose="020B0503020202020204" pitchFamily="34" charset="0"/>
            </a:endParaRPr>
          </a:p>
        </p:txBody>
      </p:sp>
      <p:sp>
        <p:nvSpPr>
          <p:cNvPr id="10" name="Rectangle 9">
            <a:extLst>
              <a:ext uri="{FF2B5EF4-FFF2-40B4-BE49-F238E27FC236}">
                <a16:creationId xmlns:a16="http://schemas.microsoft.com/office/drawing/2014/main" id="{4416B86E-883C-874E-8C66-BDCB0E0E0E9E}"/>
              </a:ext>
            </a:extLst>
          </p:cNvPr>
          <p:cNvSpPr/>
          <p:nvPr/>
        </p:nvSpPr>
        <p:spPr>
          <a:xfrm>
            <a:off x="393977" y="225994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Beers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style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brewery</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Breweries;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Breweries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beers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Beers;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11" name="TextBox 10">
            <a:extLst>
              <a:ext uri="{FF2B5EF4-FFF2-40B4-BE49-F238E27FC236}">
                <a16:creationId xmlns:a16="http://schemas.microsoft.com/office/drawing/2014/main" id="{EF107987-F1B3-2C4C-BFFE-6640412D85F9}"/>
              </a:ext>
            </a:extLst>
          </p:cNvPr>
          <p:cNvSpPr txBox="1"/>
          <p:nvPr/>
        </p:nvSpPr>
        <p:spPr>
          <a:xfrm>
            <a:off x="393977" y="2259942"/>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19074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a:t>
            </a:r>
            <a:r>
              <a:rPr lang="en-DE" sz="3199" b="0" kern="0" dirty="0">
                <a:latin typeface="Avenir Next Medium" panose="020B0503020202020204" pitchFamily="34" charset="0"/>
                <a:ea typeface="Arial Unicode MS" pitchFamily="34" charset="-128"/>
                <a:cs typeface="Arial Unicode MS" pitchFamily="34" charset="-128"/>
              </a:rPr>
              <a:t>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Filtering</a:t>
            </a:r>
          </a:p>
        </p:txBody>
      </p:sp>
      <p:pic>
        <p:nvPicPr>
          <p:cNvPr id="9" name="Graphic 8">
            <a:extLst>
              <a:ext uri="{FF2B5EF4-FFF2-40B4-BE49-F238E27FC236}">
                <a16:creationId xmlns:a16="http://schemas.microsoft.com/office/drawing/2014/main" id="{526FE5D3-8DDF-8A42-941F-735DC7826D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1016" y="6045563"/>
            <a:ext cx="906728" cy="676932"/>
          </a:xfrm>
          <a:prstGeom prst="rect">
            <a:avLst/>
          </a:prstGeom>
        </p:spPr>
      </p:pic>
      <p:sp>
        <p:nvSpPr>
          <p:cNvPr id="26" name="Text Placeholder 1">
            <a:extLst>
              <a:ext uri="{FF2B5EF4-FFF2-40B4-BE49-F238E27FC236}">
                <a16:creationId xmlns:a16="http://schemas.microsoft.com/office/drawing/2014/main" id="{1CBCC2B8-2A62-F241-B2B8-163F54C5F45E}"/>
              </a:ext>
            </a:extLst>
          </p:cNvPr>
          <p:cNvSpPr>
            <a:spLocks noGrp="1"/>
          </p:cNvSpPr>
          <p:nvPr>
            <p:ph type="body" sz="quarter" idx="10"/>
          </p:nvPr>
        </p:nvSpPr>
        <p:spPr>
          <a:xfrm>
            <a:off x="503999" y="1631151"/>
            <a:ext cx="11186477" cy="342615"/>
          </a:xfrm>
        </p:spPr>
        <p:txBody>
          <a:bodyPr>
            <a:normAutofit/>
          </a:bodyPr>
          <a:lstStyle/>
          <a:p>
            <a:r>
              <a:rPr lang="en-US" sz="16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CQL: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SELECT from </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Beers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where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brewery.name =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"Braustüb'l"</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 and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style =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"Märzen"</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 </a:t>
            </a:r>
            <a:endParaRPr lang="en-GB" sz="1600" b="1" dirty="0">
              <a:solidFill>
                <a:schemeClr val="accent1"/>
              </a:solidFill>
              <a:latin typeface="Avenir Next Demi Bold" panose="020B0503020202020204" pitchFamily="34" charset="0"/>
            </a:endParaRPr>
          </a:p>
        </p:txBody>
      </p:sp>
      <p:sp>
        <p:nvSpPr>
          <p:cNvPr id="2" name="Rectangle 1">
            <a:extLst>
              <a:ext uri="{FF2B5EF4-FFF2-40B4-BE49-F238E27FC236}">
                <a16:creationId xmlns:a16="http://schemas.microsoft.com/office/drawing/2014/main" id="{20A1CEFA-6C73-584C-9C66-54C5D8819880}"/>
              </a:ext>
            </a:extLst>
          </p:cNvPr>
          <p:cNvSpPr/>
          <p:nvPr/>
        </p:nvSpPr>
        <p:spPr bwMode="gray">
          <a:xfrm>
            <a:off x="5386047" y="2731179"/>
            <a:ext cx="5877956" cy="931105"/>
          </a:xfrm>
          <a:prstGeom prst="rect">
            <a:avLst/>
          </a:prstGeom>
          <a:solidFill>
            <a:schemeClr val="bg1">
              <a:alpha val="1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 Placeholder 1">
            <a:extLst>
              <a:ext uri="{FF2B5EF4-FFF2-40B4-BE49-F238E27FC236}">
                <a16:creationId xmlns:a16="http://schemas.microsoft.com/office/drawing/2014/main" id="{3F08C6A5-6F7D-1343-B4F9-8EA3693341A4}"/>
              </a:ext>
            </a:extLst>
          </p:cNvPr>
          <p:cNvSpPr txBox="1">
            <a:spLocks/>
          </p:cNvSpPr>
          <p:nvPr/>
        </p:nvSpPr>
        <p:spPr bwMode="black">
          <a:xfrm>
            <a:off x="5386039" y="2326848"/>
            <a:ext cx="6304437" cy="2345513"/>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800" b="1" dirty="0">
                <a:latin typeface="Avenir Next Demi Bold" panose="020B0503020202020204" pitchFamily="34" charset="0"/>
              </a:rPr>
              <a:t>Query by  </a:t>
            </a:r>
            <a:r>
              <a:rPr lang="en-GB" sz="1800" b="1" dirty="0">
                <a:solidFill>
                  <a:schemeClr val="accent1"/>
                </a:solidFill>
                <a:latin typeface="Avenir Next Demi Bold" panose="020B0503020202020204" pitchFamily="34" charset="0"/>
              </a:rPr>
              <a:t>example</a:t>
            </a:r>
          </a:p>
          <a:p>
            <a:r>
              <a:rPr lang="en-US" sz="1600" dirty="0">
                <a:latin typeface="Menlo" panose="020B0609030804020204" pitchFamily="49" charset="0"/>
                <a:ea typeface="Menlo" panose="020B0609030804020204" pitchFamily="49" charset="0"/>
                <a:cs typeface="Menlo" panose="020B0609030804020204" pitchFamily="49" charset="0"/>
              </a:rPr>
              <a:t> Map</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Object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example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 new </a:t>
            </a:r>
            <a:r>
              <a:rPr lang="en-US" sz="1600" dirty="0">
                <a:latin typeface="Menlo" panose="020B0609030804020204" pitchFamily="49" charset="0"/>
                <a:ea typeface="Menlo" panose="020B0609030804020204" pitchFamily="49" charset="0"/>
                <a:cs typeface="Menlo" panose="020B0609030804020204" pitchFamily="49" charset="0"/>
              </a:rPr>
              <a:t>HashMap</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&lt;&gt;();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example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.put(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 "Braustüb'l"</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example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.put(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 "Märzen"</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US" sz="1600" dirty="0">
              <a:solidFill>
                <a:srgbClr val="0049C7"/>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).matching(</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example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GB" sz="1600" b="1" dirty="0">
              <a:latin typeface="Avenir Next Demi Bold" panose="020B0503020202020204" pitchFamily="34" charset="0"/>
            </a:endParaRPr>
          </a:p>
          <a:p>
            <a:endParaRPr lang="en-GB" sz="1600" b="1" dirty="0">
              <a:solidFill>
                <a:schemeClr val="accent1"/>
              </a:solidFill>
              <a:latin typeface="Avenir Next Demi Bold" panose="020B0503020202020204" pitchFamily="34" charset="0"/>
            </a:endParaRPr>
          </a:p>
        </p:txBody>
      </p:sp>
      <p:sp>
        <p:nvSpPr>
          <p:cNvPr id="11" name="Rectangle 10">
            <a:extLst>
              <a:ext uri="{FF2B5EF4-FFF2-40B4-BE49-F238E27FC236}">
                <a16:creationId xmlns:a16="http://schemas.microsoft.com/office/drawing/2014/main" id="{21B893BC-EC35-F144-95A0-7157248F3A0B}"/>
              </a:ext>
            </a:extLst>
          </p:cNvPr>
          <p:cNvSpPr/>
          <p:nvPr/>
        </p:nvSpPr>
        <p:spPr>
          <a:xfrm>
            <a:off x="393977" y="225994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Beers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style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brewery</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Breweries;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Breweries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beers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Beers;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12" name="TextBox 11">
            <a:extLst>
              <a:ext uri="{FF2B5EF4-FFF2-40B4-BE49-F238E27FC236}">
                <a16:creationId xmlns:a16="http://schemas.microsoft.com/office/drawing/2014/main" id="{A1007940-E9B4-B445-BB4F-E8830CB0A3BE}"/>
              </a:ext>
            </a:extLst>
          </p:cNvPr>
          <p:cNvSpPr txBox="1"/>
          <p:nvPr/>
        </p:nvSpPr>
        <p:spPr>
          <a:xfrm>
            <a:off x="393977" y="2259942"/>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416542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a:t>
            </a:r>
            <a:r>
              <a:rPr lang="en-DE" sz="3199" b="0" kern="0" dirty="0">
                <a:latin typeface="Avenir Next Medium" panose="020B0503020202020204" pitchFamily="34" charset="0"/>
                <a:ea typeface="Arial Unicode MS" pitchFamily="34" charset="-128"/>
                <a:cs typeface="Arial Unicode MS" pitchFamily="34" charset="-128"/>
              </a:rPr>
              <a:t>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Filtering</a:t>
            </a:r>
          </a:p>
        </p:txBody>
      </p:sp>
      <p:pic>
        <p:nvPicPr>
          <p:cNvPr id="9" name="Graphic 8">
            <a:extLst>
              <a:ext uri="{FF2B5EF4-FFF2-40B4-BE49-F238E27FC236}">
                <a16:creationId xmlns:a16="http://schemas.microsoft.com/office/drawing/2014/main" id="{526FE5D3-8DDF-8A42-941F-735DC7826D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1016" y="6045563"/>
            <a:ext cx="906728" cy="676932"/>
          </a:xfrm>
          <a:prstGeom prst="rect">
            <a:avLst/>
          </a:prstGeom>
        </p:spPr>
      </p:pic>
      <p:sp>
        <p:nvSpPr>
          <p:cNvPr id="26" name="Text Placeholder 1">
            <a:extLst>
              <a:ext uri="{FF2B5EF4-FFF2-40B4-BE49-F238E27FC236}">
                <a16:creationId xmlns:a16="http://schemas.microsoft.com/office/drawing/2014/main" id="{1CBCC2B8-2A62-F241-B2B8-163F54C5F45E}"/>
              </a:ext>
            </a:extLst>
          </p:cNvPr>
          <p:cNvSpPr>
            <a:spLocks noGrp="1"/>
          </p:cNvSpPr>
          <p:nvPr>
            <p:ph type="body" sz="quarter" idx="10"/>
          </p:nvPr>
        </p:nvSpPr>
        <p:spPr>
          <a:xfrm>
            <a:off x="503999" y="1620000"/>
            <a:ext cx="11186477" cy="342615"/>
          </a:xfrm>
        </p:spPr>
        <p:txBody>
          <a:bodyPr>
            <a:normAutofit/>
          </a:bodyPr>
          <a:lstStyle/>
          <a:p>
            <a:r>
              <a:rPr lang="en-US" sz="16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CQL: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SELECT from </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Beers </a:t>
            </a:r>
            <a:r>
              <a:rPr lang="de-DE" sz="1600" noProof="1">
                <a:solidFill>
                  <a:srgbClr val="C00000"/>
                </a:solidFill>
                <a:latin typeface="Menlo" panose="020B0609030804020204" pitchFamily="49" charset="0"/>
                <a:ea typeface="Menlo" panose="020B0609030804020204" pitchFamily="49" charset="0"/>
                <a:cs typeface="Menlo" panose="020B0609030804020204" pitchFamily="49" charset="0"/>
              </a:rPr>
              <a:t>where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brewery.name =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"Vogelbräu"</a:t>
            </a:r>
            <a:r>
              <a:rPr lang="de-DE" sz="1600" noProof="1">
                <a:solidFill>
                  <a:srgbClr val="333333"/>
                </a:solidFill>
                <a:latin typeface="Menlo" panose="020B0609030804020204" pitchFamily="49" charset="0"/>
                <a:ea typeface="Menlo" panose="020B0609030804020204" pitchFamily="49" charset="0"/>
                <a:cs typeface="Menlo" panose="020B0609030804020204" pitchFamily="49" charset="0"/>
              </a:rPr>
              <a:t> and </a:t>
            </a:r>
            <a:r>
              <a:rPr lang="de-DE" sz="1600" noProof="1">
                <a:solidFill>
                  <a:srgbClr val="0086B3"/>
                </a:solidFill>
                <a:latin typeface="Menlo" panose="020B0609030804020204" pitchFamily="49" charset="0"/>
                <a:ea typeface="Menlo" panose="020B0609030804020204" pitchFamily="49" charset="0"/>
                <a:cs typeface="Menlo" panose="020B0609030804020204" pitchFamily="49" charset="0"/>
              </a:rPr>
              <a:t>style != </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"Pils"</a:t>
            </a:r>
            <a:endParaRPr lang="en-DE" sz="1600" dirty="0"/>
          </a:p>
        </p:txBody>
      </p:sp>
      <p:sp>
        <p:nvSpPr>
          <p:cNvPr id="8" name="Text Placeholder 1">
            <a:extLst>
              <a:ext uri="{FF2B5EF4-FFF2-40B4-BE49-F238E27FC236}">
                <a16:creationId xmlns:a16="http://schemas.microsoft.com/office/drawing/2014/main" id="{F3D22334-E688-F043-B4EB-5C9B9B2784EE}"/>
              </a:ext>
            </a:extLst>
          </p:cNvPr>
          <p:cNvSpPr txBox="1">
            <a:spLocks/>
          </p:cNvSpPr>
          <p:nvPr/>
        </p:nvSpPr>
        <p:spPr bwMode="black">
          <a:xfrm>
            <a:off x="5386039" y="2326848"/>
            <a:ext cx="6545766" cy="143111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800" b="1" dirty="0">
                <a:latin typeface="Avenir Next Demi Bold" panose="020B0503020202020204" pitchFamily="34" charset="0"/>
              </a:rPr>
              <a:t>Query  </a:t>
            </a:r>
            <a:r>
              <a:rPr lang="en-GB" sz="1800" b="1" dirty="0">
                <a:solidFill>
                  <a:schemeClr val="accent1"/>
                </a:solidFill>
                <a:latin typeface="Avenir Next Demi Bold" panose="020B0503020202020204" pitchFamily="34" charset="0"/>
              </a:rPr>
              <a:t>where</a:t>
            </a: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.where(</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).eq(</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"Vogelbräu"</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.and(</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).ne(</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"Pils"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GB" sz="1600" b="1" dirty="0">
              <a:solidFill>
                <a:schemeClr val="accent1"/>
              </a:solidFill>
              <a:latin typeface="Menlo" panose="020B0609030804020204" pitchFamily="49" charset="0"/>
              <a:ea typeface="Menlo" panose="020B0609030804020204" pitchFamily="49" charset="0"/>
              <a:cs typeface="Menlo" panose="020B0609030804020204" pitchFamily="49" charset="0"/>
            </a:endParaRPr>
          </a:p>
          <a:p>
            <a:endParaRPr lang="en-GB" sz="1600" b="1" dirty="0">
              <a:solidFill>
                <a:schemeClr val="accent1"/>
              </a:solidFill>
              <a:latin typeface="Avenir Next Demi Bold" panose="020B0503020202020204" pitchFamily="34" charset="0"/>
            </a:endParaRPr>
          </a:p>
        </p:txBody>
      </p:sp>
      <p:sp>
        <p:nvSpPr>
          <p:cNvPr id="10" name="Text Placeholder 1">
            <a:extLst>
              <a:ext uri="{FF2B5EF4-FFF2-40B4-BE49-F238E27FC236}">
                <a16:creationId xmlns:a16="http://schemas.microsoft.com/office/drawing/2014/main" id="{B54BC44E-7021-BD4A-8A4E-0EB0D66A9C91}"/>
              </a:ext>
            </a:extLst>
          </p:cNvPr>
          <p:cNvSpPr txBox="1">
            <a:spLocks/>
          </p:cNvSpPr>
          <p:nvPr/>
        </p:nvSpPr>
        <p:spPr bwMode="black">
          <a:xfrm>
            <a:off x="5386039" y="3757962"/>
            <a:ext cx="6304437" cy="202444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800" b="1" dirty="0">
                <a:latin typeface="Avenir Next Demi Bold" panose="020B0503020202020204" pitchFamily="34" charset="0"/>
              </a:rPr>
              <a:t>Query  </a:t>
            </a:r>
            <a:r>
              <a:rPr lang="en-GB" sz="1800" b="1" dirty="0">
                <a:solidFill>
                  <a:schemeClr val="accent1"/>
                </a:solidFill>
                <a:latin typeface="Avenir Next Demi Bold" panose="020B0503020202020204" pitchFamily="34" charset="0"/>
              </a:rPr>
              <a:t>search</a:t>
            </a:r>
            <a:endParaRPr lang="en-US" sz="1800" dirty="0">
              <a:solidFill>
                <a:srgbClr val="0049C7"/>
              </a:solidFill>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"Pocket"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).search(</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"Door Keys"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GB" sz="1600" b="1" dirty="0">
              <a:solidFill>
                <a:schemeClr val="accent1"/>
              </a:solidFill>
              <a:latin typeface="Menlo" panose="020B0609030804020204" pitchFamily="49" charset="0"/>
              <a:ea typeface="Menlo" panose="020B0609030804020204" pitchFamily="49" charset="0"/>
              <a:cs typeface="Menlo" panose="020B0609030804020204" pitchFamily="49" charset="0"/>
            </a:endParaRPr>
          </a:p>
          <a:p>
            <a:endParaRPr lang="en-GB" sz="1600" b="1" dirty="0">
              <a:solidFill>
                <a:schemeClr val="accent1"/>
              </a:solidFill>
              <a:latin typeface="Avenir Next Demi Bold" panose="020B0503020202020204" pitchFamily="34" charset="0"/>
            </a:endParaRPr>
          </a:p>
        </p:txBody>
      </p:sp>
      <p:sp>
        <p:nvSpPr>
          <p:cNvPr id="11" name="Rectangle 10">
            <a:extLst>
              <a:ext uri="{FF2B5EF4-FFF2-40B4-BE49-F238E27FC236}">
                <a16:creationId xmlns:a16="http://schemas.microsoft.com/office/drawing/2014/main" id="{FBE3A866-C995-464F-B42A-C719FC06FCB7}"/>
              </a:ext>
            </a:extLst>
          </p:cNvPr>
          <p:cNvSpPr/>
          <p:nvPr/>
        </p:nvSpPr>
        <p:spPr>
          <a:xfrm>
            <a:off x="393977" y="225994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Beers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style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brewery</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Breweries;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Breweries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UUID</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beers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Beers;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12" name="TextBox 11">
            <a:extLst>
              <a:ext uri="{FF2B5EF4-FFF2-40B4-BE49-F238E27FC236}">
                <a16:creationId xmlns:a16="http://schemas.microsoft.com/office/drawing/2014/main" id="{036B03EF-9870-FB41-B7B5-38C7547A3FE7}"/>
              </a:ext>
            </a:extLst>
          </p:cNvPr>
          <p:cNvSpPr txBox="1"/>
          <p:nvPr/>
        </p:nvSpPr>
        <p:spPr>
          <a:xfrm>
            <a:off x="393977" y="2259942"/>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83242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6D519-F94E-0343-A436-9AEB92B4E833}"/>
              </a:ext>
            </a:extLst>
          </p:cNvPr>
          <p:cNvSpPr>
            <a:spLocks noGrp="1"/>
          </p:cNvSpPr>
          <p:nvPr>
            <p:ph type="body" sz="quarter" idx="10"/>
          </p:nvPr>
        </p:nvSpPr>
        <p:spPr>
          <a:xfrm>
            <a:off x="505457" y="1620471"/>
            <a:ext cx="3871683" cy="4714772"/>
          </a:xfrm>
        </p:spPr>
        <p:txBody>
          <a:bodyPr>
            <a:normAutofit/>
          </a:bodyPr>
          <a:lstStyle/>
          <a:p>
            <a:r>
              <a:rPr lang="en-GB" sz="1799" dirty="0">
                <a:latin typeface="Avenir Next" panose="020B0503020202020204" pitchFamily="34" charset="0"/>
              </a:rPr>
              <a:t>For </a:t>
            </a:r>
          </a:p>
          <a:p>
            <a:pPr marL="465574" lvl="1" indent="-285664"/>
            <a:r>
              <a:rPr lang="en-GB" sz="1600" dirty="0">
                <a:latin typeface="Avenir Next" panose="020B0503020202020204" pitchFamily="34" charset="0"/>
              </a:rPr>
              <a:t>design time checks</a:t>
            </a:r>
          </a:p>
          <a:p>
            <a:pPr marL="465574" lvl="1" indent="-285664"/>
            <a:r>
              <a:rPr lang="en-GB" sz="1600" dirty="0">
                <a:latin typeface="Avenir Next" panose="020B0503020202020204" pitchFamily="34" charset="0"/>
              </a:rPr>
              <a:t>code completion </a:t>
            </a:r>
          </a:p>
          <a:p>
            <a:pPr marL="465574" lvl="1" indent="-285664"/>
            <a:r>
              <a:rPr lang="en-GB" sz="1600" dirty="0">
                <a:latin typeface="Avenir Next" panose="020B0503020202020204" pitchFamily="34" charset="0"/>
              </a:rPr>
              <a:t>type safe construction of predicates</a:t>
            </a:r>
          </a:p>
          <a:p>
            <a:pPr marL="465574" lvl="1" indent="-285664"/>
            <a:r>
              <a:rPr lang="en-GB" sz="1600" dirty="0">
                <a:latin typeface="Avenir Next" panose="020B0503020202020204" pitchFamily="34" charset="0"/>
              </a:rPr>
              <a:t>more compact code</a:t>
            </a:r>
          </a:p>
          <a:p>
            <a:r>
              <a:rPr lang="en-GB" sz="1799" dirty="0">
                <a:latin typeface="Avenir Next" panose="020B0503020202020204" pitchFamily="34" charset="0"/>
              </a:rPr>
              <a:t>a</a:t>
            </a:r>
            <a:r>
              <a:rPr lang="en-GB" sz="1799" dirty="0">
                <a:solidFill>
                  <a:schemeClr val="accent1"/>
                </a:solidFill>
                <a:latin typeface="Avenir Next" panose="020B0503020202020204" pitchFamily="34" charset="0"/>
              </a:rPr>
              <a:t> </a:t>
            </a:r>
            <a:r>
              <a:rPr lang="en-GB" sz="1799" b="1" dirty="0">
                <a:solidFill>
                  <a:schemeClr val="accent1"/>
                </a:solidFill>
                <a:latin typeface="Avenir Next Demi Bold" panose="020B0503020202020204" pitchFamily="34" charset="0"/>
              </a:rPr>
              <a:t>static model</a:t>
            </a:r>
            <a:r>
              <a:rPr lang="en-GB" sz="1799" b="1" dirty="0">
                <a:latin typeface="Avenir Next Demi Bold" panose="020B0503020202020204" pitchFamily="34" charset="0"/>
              </a:rPr>
              <a:t> </a:t>
            </a:r>
            <a:r>
              <a:rPr lang="en-GB" sz="1799" dirty="0">
                <a:latin typeface="Avenir Next" panose="020B0503020202020204" pitchFamily="34" charset="0"/>
              </a:rPr>
              <a:t>can be used</a:t>
            </a:r>
          </a:p>
          <a:p>
            <a:r>
              <a:rPr lang="en-GB" sz="1799" dirty="0">
                <a:latin typeface="Avenir Next" panose="020B0503020202020204" pitchFamily="34" charset="0"/>
              </a:rPr>
              <a:t>generated by </a:t>
            </a:r>
            <a:r>
              <a:rPr lang="en-GB" sz="1799" b="1" dirty="0">
                <a:solidFill>
                  <a:schemeClr val="accent1"/>
                </a:solidFill>
                <a:latin typeface="Avenir Next Demi Bold" panose="020B0503020202020204" pitchFamily="34" charset="0"/>
              </a:rPr>
              <a:t>cds4j-maven-plugin</a:t>
            </a:r>
            <a:r>
              <a:rPr lang="en-GB" sz="1799" dirty="0">
                <a:latin typeface="Avenir Next" panose="020B0503020202020204" pitchFamily="34" charset="0"/>
              </a:rPr>
              <a:t>.</a:t>
            </a:r>
            <a:endParaRPr lang="en-GB" sz="2399" dirty="0">
              <a:latin typeface="Avenir Next" panose="020B0503020202020204" pitchFamily="34" charset="0"/>
            </a:endParaRPr>
          </a:p>
          <a:p>
            <a:endParaRPr lang="en-GB" sz="1799" dirty="0">
              <a:latin typeface="Avenir Next" panose="020B0503020202020204" pitchFamily="34" charset="0"/>
            </a:endParaRPr>
          </a:p>
          <a:p>
            <a:endParaRPr lang="en-GB" sz="1799" dirty="0">
              <a:latin typeface="Avenir Next" panose="020B0503020202020204" pitchFamily="34" charset="0"/>
            </a:endParaRPr>
          </a:p>
          <a:p>
            <a:pPr marL="465574" lvl="1" indent="-285664"/>
            <a:endParaRPr lang="en-GB" sz="1600" dirty="0">
              <a:latin typeface="Avenir Next" panose="020B0503020202020204" pitchFamily="34" charset="0"/>
            </a:endParaRP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5457" y="504763"/>
            <a:ext cx="11183564" cy="492315"/>
          </a:xfrm>
        </p:spPr>
        <p:txBody>
          <a:bodyPr>
            <a:normAutofit/>
          </a:bodyPr>
          <a:lstStyle/>
          <a:p>
            <a:r>
              <a:rPr lang="en-DE" sz="3199" b="0" kern="0" dirty="0">
                <a:latin typeface="Avenir Next Medium" panose="020B0503020202020204" pitchFamily="34" charset="0"/>
                <a:ea typeface="Arial Unicode MS" pitchFamily="34" charset="-128"/>
                <a:cs typeface="Arial Unicode MS" pitchFamily="34" charset="-128"/>
              </a:rPr>
              <a:t>CDS Query Builder </a:t>
            </a:r>
            <a:r>
              <a:rPr lang="en-DE" sz="3199" b="0" kern="0" dirty="0">
                <a:solidFill>
                  <a:schemeClr val="accent1"/>
                </a:solidFill>
                <a:latin typeface="Avenir Next Medium" panose="020B0503020202020204" pitchFamily="34" charset="0"/>
                <a:ea typeface="Arial Unicode MS" pitchFamily="34" charset="-128"/>
                <a:cs typeface="Arial Unicode MS" pitchFamily="34" charset="-128"/>
              </a:rPr>
              <a:t>- Static Model</a:t>
            </a:r>
          </a:p>
        </p:txBody>
      </p:sp>
      <p:sp>
        <p:nvSpPr>
          <p:cNvPr id="13" name="Text Placeholder 1">
            <a:extLst>
              <a:ext uri="{FF2B5EF4-FFF2-40B4-BE49-F238E27FC236}">
                <a16:creationId xmlns:a16="http://schemas.microsoft.com/office/drawing/2014/main" id="{2A797BA7-4DEF-A942-A5F8-2559DF17F652}"/>
              </a:ext>
            </a:extLst>
          </p:cNvPr>
          <p:cNvSpPr txBox="1">
            <a:spLocks/>
          </p:cNvSpPr>
          <p:nvPr/>
        </p:nvSpPr>
        <p:spPr bwMode="black">
          <a:xfrm>
            <a:off x="5139873" y="1620471"/>
            <a:ext cx="6791931" cy="1808529"/>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799" b="1" dirty="0">
                <a:solidFill>
                  <a:schemeClr val="accent1"/>
                </a:solidFill>
                <a:latin typeface="Avenir Next Demi Bold" panose="020B0503020202020204" pitchFamily="34" charset="0"/>
              </a:rPr>
              <a:t>Dynamic</a:t>
            </a:r>
            <a:r>
              <a:rPr lang="en-GB" sz="1600" dirty="0">
                <a:latin typeface="Avenir Next" panose="020B0503020202020204" pitchFamily="34" charset="0"/>
              </a:rPr>
              <a:t> </a:t>
            </a:r>
            <a:r>
              <a:rPr lang="en-GB" sz="1800" dirty="0">
                <a:latin typeface="Avenir Next" panose="020B0503020202020204" pitchFamily="34" charset="0"/>
              </a:rPr>
              <a:t>usage</a:t>
            </a: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.columns(</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"style"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"brewery.name"</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).as(</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.where(</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.get(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"alcohol"</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).lt(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4</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en-GB" sz="1600" dirty="0">
              <a:latin typeface="Avenir Next" panose="020B0503020202020204" pitchFamily="34" charset="0"/>
              <a:ea typeface="Menlo" panose="020B0609030804020204" pitchFamily="49" charset="0"/>
              <a:cs typeface="Menlo" panose="020B0609030804020204" pitchFamily="49" charset="0"/>
            </a:endParaRPr>
          </a:p>
          <a:p>
            <a:endParaRPr lang="en-GB" sz="1600" dirty="0">
              <a:latin typeface="Avenir Next" panose="020B0503020202020204" pitchFamily="34" charset="0"/>
            </a:endParaRPr>
          </a:p>
          <a:p>
            <a:pPr marL="465574" lvl="1" indent="-285664">
              <a:buFont typeface="Arial" panose="020B0604020202020204" pitchFamily="34" charset="0"/>
              <a:buChar char="•"/>
            </a:pPr>
            <a:endParaRPr lang="en-GB" sz="1400" dirty="0">
              <a:latin typeface="Avenir Next" panose="020B0503020202020204" pitchFamily="34" charset="0"/>
            </a:endParaRPr>
          </a:p>
        </p:txBody>
      </p:sp>
      <p:pic>
        <p:nvPicPr>
          <p:cNvPr id="11" name="Graphic 10">
            <a:extLst>
              <a:ext uri="{FF2B5EF4-FFF2-40B4-BE49-F238E27FC236}">
                <a16:creationId xmlns:a16="http://schemas.microsoft.com/office/drawing/2014/main" id="{D6626B8E-5866-4842-9A70-AEADA4DC5A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1016" y="6045563"/>
            <a:ext cx="906728" cy="676932"/>
          </a:xfrm>
          <a:prstGeom prst="rect">
            <a:avLst/>
          </a:prstGeom>
        </p:spPr>
      </p:pic>
      <p:sp>
        <p:nvSpPr>
          <p:cNvPr id="19" name="Text Placeholder 1">
            <a:extLst>
              <a:ext uri="{FF2B5EF4-FFF2-40B4-BE49-F238E27FC236}">
                <a16:creationId xmlns:a16="http://schemas.microsoft.com/office/drawing/2014/main" id="{AB45A620-7462-4F47-BE7A-F0A961332521}"/>
              </a:ext>
            </a:extLst>
          </p:cNvPr>
          <p:cNvSpPr txBox="1">
            <a:spLocks/>
          </p:cNvSpPr>
          <p:nvPr/>
        </p:nvSpPr>
        <p:spPr bwMode="black">
          <a:xfrm>
            <a:off x="5139874" y="3512633"/>
            <a:ext cx="6547870" cy="2822609"/>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GB" sz="1799" b="1" dirty="0">
                <a:solidFill>
                  <a:schemeClr val="accent1"/>
                </a:solidFill>
                <a:latin typeface="Avenir Next Demi Bold" panose="020B0503020202020204" pitchFamily="34" charset="0"/>
              </a:rPr>
              <a:t>Static</a:t>
            </a:r>
            <a:r>
              <a:rPr lang="en-GB" sz="1600" dirty="0">
                <a:latin typeface="Avenir Next" panose="020B0503020202020204" pitchFamily="34" charset="0"/>
              </a:rPr>
              <a:t> </a:t>
            </a:r>
            <a:r>
              <a:rPr lang="en-GB" sz="1800" dirty="0">
                <a:latin typeface="Avenir Next" panose="020B0503020202020204" pitchFamily="34" charset="0"/>
              </a:rPr>
              <a:t>usage</a:t>
            </a:r>
          </a:p>
          <a:p>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Select</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from(</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BEERS</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.columns(</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.style(),</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brewery().name().as(</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"brewery"</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      .where(</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24292E"/>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D73A49"/>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&gt; </a:t>
            </a:r>
            <a:r>
              <a:rPr lang="en-US" sz="1600" dirty="0">
                <a:solidFill>
                  <a:srgbClr val="0049C7"/>
                </a:solidFill>
                <a:latin typeface="Menlo" panose="020B0609030804020204" pitchFamily="49" charset="0"/>
                <a:ea typeface="Menlo" panose="020B0609030804020204" pitchFamily="49" charset="0"/>
                <a:cs typeface="Menlo" panose="020B0609030804020204" pitchFamily="49" charset="0"/>
              </a:rPr>
              <a:t>b</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.alcohol().lt(</a:t>
            </a:r>
            <a:r>
              <a:rPr lang="en-US" sz="1600" dirty="0">
                <a:solidFill>
                  <a:srgbClr val="1A9999"/>
                </a:solidFill>
                <a:latin typeface="Menlo" panose="020B0609030804020204" pitchFamily="49" charset="0"/>
                <a:ea typeface="Menlo" panose="020B0609030804020204" pitchFamily="49" charset="0"/>
                <a:cs typeface="Menlo" panose="020B0609030804020204" pitchFamily="49" charset="0"/>
              </a:rPr>
              <a:t>4</a:t>
            </a:r>
            <a:r>
              <a:rPr lang="en-US" sz="1600" dirty="0">
                <a:solidFill>
                  <a:srgbClr val="C00000"/>
                </a:solidFill>
                <a:latin typeface="Menlo" panose="020B0609030804020204" pitchFamily="49" charset="0"/>
                <a:ea typeface="Menlo" panose="020B0609030804020204" pitchFamily="49" charset="0"/>
                <a:cs typeface="Menlo" panose="020B0609030804020204" pitchFamily="49" charset="0"/>
              </a:rPr>
              <a:t>));</a:t>
            </a:r>
            <a:endParaRPr lang="de-DE" sz="1600" noProof="1">
              <a:solidFill>
                <a:srgbClr val="333333"/>
              </a:solidFill>
              <a:latin typeface="Menlo" panose="020B0609030804020204" pitchFamily="49" charset="0"/>
              <a:ea typeface="Menlo" panose="020B0609030804020204" pitchFamily="49" charset="0"/>
              <a:cs typeface="Menlo" panose="020B0609030804020204" pitchFamily="49" charset="0"/>
            </a:endParaRPr>
          </a:p>
          <a:p>
            <a:endParaRPr lang="en-GB" sz="1600" dirty="0">
              <a:latin typeface="Avenir Next" panose="020B0503020202020204" pitchFamily="34" charset="0"/>
            </a:endParaRPr>
          </a:p>
          <a:p>
            <a:endParaRPr lang="en-GB" sz="1600" dirty="0">
              <a:latin typeface="Avenir Next" panose="020B0503020202020204" pitchFamily="34" charset="0"/>
            </a:endParaRPr>
          </a:p>
          <a:p>
            <a:pPr marL="465574" lvl="1" indent="-285664">
              <a:buFont typeface="Arial" panose="020B0604020202020204" pitchFamily="34" charset="0"/>
              <a:buChar char="•"/>
            </a:pPr>
            <a:endParaRPr lang="en-GB" sz="1400" dirty="0">
              <a:latin typeface="Avenir Next" panose="020B0503020202020204" pitchFamily="34" charset="0"/>
            </a:endParaRPr>
          </a:p>
        </p:txBody>
      </p:sp>
    </p:spTree>
    <p:extLst>
      <p:ext uri="{BB962C8B-B14F-4D97-AF65-F5344CB8AC3E}">
        <p14:creationId xmlns:p14="http://schemas.microsoft.com/office/powerpoint/2010/main" val="54109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4F1E3-F851-6E4E-8470-82D968667CD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3389" y="2148044"/>
            <a:ext cx="774838" cy="1020920"/>
          </a:xfrm>
          <a:prstGeom prst="rect">
            <a:avLst/>
          </a:prstGeom>
        </p:spPr>
      </p:pic>
      <p:sp>
        <p:nvSpPr>
          <p:cNvPr id="5" name="Title 1">
            <a:extLst>
              <a:ext uri="{FF2B5EF4-FFF2-40B4-BE49-F238E27FC236}">
                <a16:creationId xmlns:a16="http://schemas.microsoft.com/office/drawing/2014/main" id="{827DCF8F-2142-C744-BEA1-DEA2FBB00A0F}"/>
              </a:ext>
            </a:extLst>
          </p:cNvPr>
          <p:cNvSpPr txBox="1">
            <a:spLocks/>
          </p:cNvSpPr>
          <p:nvPr/>
        </p:nvSpPr>
        <p:spPr bwMode="black">
          <a:xfrm>
            <a:off x="1833815" y="1732437"/>
            <a:ext cx="7045840" cy="1538883"/>
          </a:xfrm>
          <a:prstGeom prst="rect">
            <a:avLst/>
          </a:prstGeom>
          <a:noFill/>
          <a:effectLst>
            <a:outerShdw blurRad="660400" sx="102000" sy="102000" algn="ctr" rotWithShape="0">
              <a:prstClr val="black">
                <a:alpha val="40000"/>
              </a:prstClr>
            </a:outerShdw>
          </a:effectLst>
        </p:spPr>
        <p:txBody>
          <a:bodyPr vert="horz" wrap="none" lIns="0" tIns="0" rIns="0" bIns="0" rtlCol="0" anchor="ctr" anchorCtr="0">
            <a:spAutoFit/>
          </a:bodyPr>
          <a:lstStyle>
            <a:lvl1pPr algn="ctr" defTabSz="1088558" rtl="0" eaLnBrk="1" latinLnBrk="0" hangingPunct="1">
              <a:spcBef>
                <a:spcPct val="0"/>
              </a:spcBef>
              <a:buNone/>
              <a:defRPr lang="en-US" sz="5000" b="0" i="0" kern="0" baseline="0">
                <a:solidFill>
                  <a:schemeClr val="bg1"/>
                </a:solidFill>
                <a:latin typeface="Avenir Next Ultra Light" panose="020B0203020202020204" pitchFamily="34" charset="77"/>
                <a:ea typeface="Arial Unicode MS" pitchFamily="34" charset="-128"/>
                <a:cs typeface="Arial Unicode MS" pitchFamily="34" charset="-128"/>
              </a:defRPr>
            </a:lvl1pPr>
          </a:lstStyle>
          <a:p>
            <a:pPr algn="l"/>
            <a:r>
              <a:rPr lang="en-US" dirty="0">
                <a:solidFill>
                  <a:schemeClr val="accent1"/>
                </a:solidFill>
              </a:rPr>
              <a:t> 				</a:t>
            </a:r>
            <a:r>
              <a:rPr lang="en-US" dirty="0">
                <a:solidFill>
                  <a:schemeClr val="bg1">
                    <a:lumMod val="65000"/>
                  </a:schemeClr>
                </a:solidFill>
              </a:rPr>
              <a:t>Query</a:t>
            </a:r>
            <a:r>
              <a:rPr lang="en-US" sz="4000" dirty="0">
                <a:solidFill>
                  <a:schemeClr val="bg1">
                    <a:lumMod val="65000"/>
                  </a:schemeClr>
                </a:solidFill>
              </a:rPr>
              <a:t> API</a:t>
            </a:r>
            <a:br>
              <a:rPr lang="en-US" dirty="0">
                <a:solidFill>
                  <a:schemeClr val="accent1"/>
                </a:solidFill>
              </a:rPr>
            </a:br>
            <a:r>
              <a:rPr lang="en-US" dirty="0">
                <a:solidFill>
                  <a:schemeClr val="accent1"/>
                </a:solidFill>
              </a:rPr>
              <a:t> </a:t>
            </a:r>
            <a:r>
              <a:rPr lang="en-US" b="1" dirty="0">
                <a:solidFill>
                  <a:schemeClr val="accent1"/>
                </a:solidFill>
              </a:rPr>
              <a:t>CAP</a:t>
            </a:r>
            <a:r>
              <a:rPr lang="en-US" dirty="0">
                <a:solidFill>
                  <a:schemeClr val="accent1"/>
                </a:solidFill>
              </a:rPr>
              <a:t> </a:t>
            </a:r>
            <a:r>
              <a:rPr lang="en-US" dirty="0"/>
              <a:t>Java SDK</a:t>
            </a:r>
            <a:r>
              <a:rPr lang="en-US" dirty="0">
                <a:solidFill>
                  <a:schemeClr val="accent1"/>
                </a:solidFill>
              </a:rPr>
              <a:t>  </a:t>
            </a:r>
            <a:r>
              <a:rPr lang="en-US" b="1" dirty="0">
                <a:solidFill>
                  <a:schemeClr val="accent1"/>
                </a:solidFill>
              </a:rPr>
              <a:t>Data</a:t>
            </a:r>
            <a:r>
              <a:rPr lang="en-US" dirty="0">
                <a:solidFill>
                  <a:schemeClr val="bg1">
                    <a:lumMod val="65000"/>
                  </a:schemeClr>
                </a:solidFill>
              </a:rPr>
              <a:t> </a:t>
            </a:r>
            <a:r>
              <a:rPr lang="en-US" sz="4000" b="1" dirty="0">
                <a:solidFill>
                  <a:schemeClr val="accent1"/>
                </a:solidFill>
              </a:rPr>
              <a:t>API</a:t>
            </a:r>
          </a:p>
        </p:txBody>
      </p:sp>
    </p:spTree>
    <p:extLst>
      <p:ext uri="{BB962C8B-B14F-4D97-AF65-F5344CB8AC3E}">
        <p14:creationId xmlns:p14="http://schemas.microsoft.com/office/powerpoint/2010/main" val="2274616637"/>
      </p:ext>
    </p:extLst>
  </p:cSld>
  <p:clrMapOvr>
    <a:masterClrMapping/>
  </p:clrMapOvr>
  <p:transition spd="slow">
    <p:wipe dir="u"/>
  </p:transition>
</p:sld>
</file>

<file path=ppt/theme/theme1.xml><?xml version="1.0" encoding="utf-8"?>
<a:theme xmlns:a="http://schemas.openxmlformats.org/drawingml/2006/main" name="SAP TechED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67E0FF2B-EAFE-498A-81AE-E2E407387608}" vid="{BBA72CEB-6228-4EC5-9B4D-C9654FD678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d5f0e9c-eca7-42fc-ba22-b263e3979ce3">
      <UserInfo>
        <DisplayName>Plachy, Mario</DisplayName>
        <AccountId>107</AccountId>
        <AccountType/>
      </UserInfo>
      <UserInfo>
        <DisplayName>Duerk, Marc-Oliver</DisplayName>
        <AccountId>108</AccountId>
        <AccountType/>
      </UserInfo>
      <UserInfo>
        <DisplayName>Neu, Christian</DisplayName>
        <AccountId>109</AccountId>
        <AccountType/>
      </UserInfo>
      <UserInfo>
        <DisplayName>Bieser, Thomas</DisplayName>
        <AccountId>71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7" ma:contentTypeDescription="Create a new document." ma:contentTypeScope="" ma:versionID="24f950ff61fc4c02633e6b1c2f6a578c">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f304f9e3caea4b71002b28123cdc5942"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CC803-9048-4B8E-A0C7-A1EDA1A63C7E}">
  <ds:schemaRefs>
    <ds:schemaRef ds:uri="d3f815ed-8457-49a9-baa8-e38c89f95161"/>
    <ds:schemaRef ds:uri="http://schemas.microsoft.com/office/2006/metadata/properties"/>
    <ds:schemaRef ds:uri="http://www.w3.org/XML/1998/namespace"/>
    <ds:schemaRef ds:uri="1d5f0e9c-eca7-42fc-ba22-b263e3979ce3"/>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CD7BB9F-F29C-4127-9AEA-EB5748BE85D9}">
  <ds:schemaRefs>
    <ds:schemaRef ds:uri="http://schemas.microsoft.com/sharepoint/v3/contenttype/forms"/>
  </ds:schemaRefs>
</ds:datastoreItem>
</file>

<file path=customXml/itemProps3.xml><?xml version="1.0" encoding="utf-8"?>
<ds:datastoreItem xmlns:ds="http://schemas.openxmlformats.org/officeDocument/2006/customXml" ds:itemID="{356D6EFA-00F1-40EC-B2C3-FC981164C2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815ed-8457-49a9-baa8-e38c89f95161"/>
    <ds:schemaRef ds:uri="1d5f0e9c-eca7-42fc-ba22-b263e3979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SAP_2018_16x9_white</Template>
  <TotalTime>16432</TotalTime>
  <Words>1227</Words>
  <Application>Microsoft Macintosh PowerPoint</Application>
  <PresentationFormat>Custom</PresentationFormat>
  <Paragraphs>170</Paragraphs>
  <Slides>15</Slides>
  <Notes>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Avenir Next</vt:lpstr>
      <vt:lpstr>Avenir Next Demi Bold</vt:lpstr>
      <vt:lpstr>Avenir Next Medium</vt:lpstr>
      <vt:lpstr>Avenir Next Ultra Light</vt:lpstr>
      <vt:lpstr>Courier</vt:lpstr>
      <vt:lpstr>Courier New</vt:lpstr>
      <vt:lpstr>Menlo</vt:lpstr>
      <vt:lpstr>Symbol</vt:lpstr>
      <vt:lpstr>Wingdings</vt:lpstr>
      <vt:lpstr>Wingdings</vt:lpstr>
      <vt:lpstr>SAP TechED 2018 16x9 white</vt:lpstr>
      <vt:lpstr> CAP Java SDK Query API                  Data API</vt:lpstr>
      <vt:lpstr>Disclaimer</vt:lpstr>
      <vt:lpstr>CDS Query Builder</vt:lpstr>
      <vt:lpstr>CDS Query Builder</vt:lpstr>
      <vt:lpstr>CDS Query Builder - Filtering</vt:lpstr>
      <vt:lpstr>CDS Query Builder - Filtering</vt:lpstr>
      <vt:lpstr>CDS Query Builder - Filtering</vt:lpstr>
      <vt:lpstr>CDS Query Builder - Static Model</vt:lpstr>
      <vt:lpstr>PowerPoint Presentation</vt:lpstr>
      <vt:lpstr>Data API - Motivation</vt:lpstr>
      <vt:lpstr>Data API - Motivation</vt:lpstr>
      <vt:lpstr>Typed Data Access - Usage</vt:lpstr>
      <vt:lpstr>Typed Data Access - Result Handling</vt:lpstr>
      <vt:lpstr>PowerPoint Presentation</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CNA221 - Overview and Walkthrough of Programming Model with SAP Cloud Platform</dc:title>
  <dc:subject>SAP TechEd</dc:subject>
  <dc:creator>Daniel Hutzel</dc:creator>
  <cp:keywords>2018/16:9/white</cp:keywords>
  <dc:description/>
  <cp:lastModifiedBy>Schur, Matthias</cp:lastModifiedBy>
  <cp:revision>193</cp:revision>
  <cp:lastPrinted>2018-09-27T12:42:07Z</cp:lastPrinted>
  <dcterms:created xsi:type="dcterms:W3CDTF">2018-05-28T09:16:57Z</dcterms:created>
  <dcterms:modified xsi:type="dcterms:W3CDTF">2020-05-18T13:16:49Z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0x0101001B2F4EB8BBE5954EBA420B6DF3451F56</vt:lpwstr>
  </property>
</Properties>
</file>