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0"/>
  </p:notesMasterIdLst>
  <p:handoutMasterIdLst>
    <p:handoutMasterId r:id="rId21"/>
  </p:handoutMasterIdLst>
  <p:sldIdLst>
    <p:sldId id="436" r:id="rId5"/>
    <p:sldId id="449" r:id="rId6"/>
    <p:sldId id="344" r:id="rId7"/>
    <p:sldId id="441" r:id="rId8"/>
    <p:sldId id="440" r:id="rId9"/>
    <p:sldId id="448" r:id="rId10"/>
    <p:sldId id="444" r:id="rId11"/>
    <p:sldId id="445" r:id="rId12"/>
    <p:sldId id="453" r:id="rId13"/>
    <p:sldId id="450" r:id="rId14"/>
    <p:sldId id="451" r:id="rId15"/>
    <p:sldId id="452" r:id="rId16"/>
    <p:sldId id="437" r:id="rId17"/>
    <p:sldId id="265" r:id="rId18"/>
    <p:sldId id="435" r:id="rId1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3FEFF"/>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50" autoAdjust="0"/>
    <p:restoredTop sz="96326"/>
  </p:normalViewPr>
  <p:slideViewPr>
    <p:cSldViewPr snapToGrid="0" showGuides="1">
      <p:cViewPr varScale="1">
        <p:scale>
          <a:sx n="179" d="100"/>
          <a:sy n="179" d="100"/>
        </p:scale>
        <p:origin x="960" y="20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8739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5976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9354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1560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330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117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4250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8692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GB"/>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wdf.sap.corp/pages/ca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p-samples/cloud-cap-sampl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wdf.sap.corp/cap/matters/projects/33?fullscreen=tru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a:xfrm>
            <a:off x="3543134" y="4361512"/>
            <a:ext cx="2674786" cy="974281"/>
          </a:xfrm>
        </p:spPr>
        <p:txBody>
          <a:bodyPr/>
          <a:lstStyle/>
          <a:p>
            <a:pPr>
              <a:lnSpc>
                <a:spcPct val="150000"/>
              </a:lnSpc>
            </a:pPr>
            <a:r>
              <a:rPr lang="en-US" sz="2000" dirty="0">
                <a:solidFill>
                  <a:schemeClr val="accent1"/>
                </a:solidFill>
                <a:latin typeface="Avenir Next Ultra Light" panose="020B0203020202020204" pitchFamily="34" charset="77"/>
              </a:rPr>
              <a:t>May 2020</a:t>
            </a:r>
          </a:p>
          <a:p>
            <a:pPr>
              <a:lnSpc>
                <a:spcPct val="150000"/>
              </a:lnSpc>
            </a:pPr>
            <a:r>
              <a:rPr lang="en-US" sz="1800" dirty="0">
                <a:solidFill>
                  <a:schemeClr val="accent1"/>
                </a:solidFill>
                <a:latin typeface="Avenir Next Ultra Light" panose="020B0203020202020204" pitchFamily="34" charset="77"/>
              </a:rPr>
              <a:t>Daniel </a:t>
            </a:r>
            <a:r>
              <a:rPr lang="en-US" sz="1800" dirty="0" err="1">
                <a:solidFill>
                  <a:schemeClr val="accent1"/>
                </a:solidFill>
                <a:latin typeface="Avenir Next Ultra Light" panose="020B0203020202020204" pitchFamily="34" charset="77"/>
              </a:rPr>
              <a:t>Hutzel</a:t>
            </a:r>
            <a:endParaRPr lang="en-US" sz="1800" dirty="0">
              <a:solidFill>
                <a:schemeClr val="accent1"/>
              </a:solidFill>
              <a:latin typeface="Avenir Next Ultra Light" panose="020B0203020202020204" pitchFamily="34" charset="77"/>
            </a:endParaRPr>
          </a:p>
        </p:txBody>
      </p:sp>
      <p:sp>
        <p:nvSpPr>
          <p:cNvPr id="8" name="Presentation Title"/>
          <p:cNvSpPr>
            <a:spLocks noGrp="1"/>
          </p:cNvSpPr>
          <p:nvPr>
            <p:ph type="title"/>
          </p:nvPr>
        </p:nvSpPr>
        <p:spPr>
          <a:xfrm>
            <a:off x="3378671" y="2404104"/>
            <a:ext cx="5437835" cy="2049792"/>
          </a:xfrm>
        </p:spPr>
        <p:txBody>
          <a:bodyPr wrap="none" anchor="ctr">
            <a:spAutoFit/>
          </a:bodyPr>
          <a:lstStyle/>
          <a:p>
            <a:pPr algn="ctr"/>
            <a:r>
              <a:rPr lang="en-US" sz="14400" b="0" dirty="0">
                <a:solidFill>
                  <a:schemeClr val="accent1"/>
                </a:solidFill>
                <a:latin typeface="Avenir Next Ultra Light" panose="020B0203020202020204" pitchFamily="34" charset="77"/>
                <a:cs typeface="Gill Sans Nova Cond Lt" panose="020F0302020204030204" pitchFamily="34" charset="0"/>
              </a:rPr>
              <a:t>re</a:t>
            </a:r>
            <a:r>
              <a:rPr lang="en-US" sz="16000" b="0" baseline="5000" dirty="0">
                <a:solidFill>
                  <a:schemeClr val="accent1"/>
                </a:solidFill>
                <a:latin typeface="Avenir Next" panose="020B0503020202020204" pitchFamily="34" charset="0"/>
                <a:cs typeface="Gill Sans Nova Cond Lt" panose="020F0302020204030204" pitchFamily="34" charset="0"/>
              </a:rPr>
              <a:t>:</a:t>
            </a:r>
            <a:r>
              <a:rPr lang="en-US" sz="14400" b="0" dirty="0">
                <a:solidFill>
                  <a:schemeClr val="accent1"/>
                </a:solidFill>
                <a:latin typeface="Avenir Next Ultra Light" panose="020B0203020202020204" pitchFamily="34" charset="77"/>
                <a:cs typeface="Gill Sans Nova Cond Lt" panose="020F0302020204030204" pitchFamily="34" charset="0"/>
              </a:rPr>
              <a:t> cap</a:t>
            </a:r>
            <a:endParaRPr lang="de-DE" sz="14400" b="0" dirty="0">
              <a:solidFill>
                <a:schemeClr val="accent1"/>
              </a:solidFill>
              <a:latin typeface="Avenir Next Ultra Light" panose="020B0203020202020204" pitchFamily="34" charset="77"/>
              <a:cs typeface="Gill Sans Nova Cond Lt" panose="020F0302020204030204" pitchFamily="34" charset="0"/>
            </a:endParaRPr>
          </a:p>
        </p:txBody>
      </p:sp>
    </p:spTree>
    <p:extLst>
      <p:ext uri="{BB962C8B-B14F-4D97-AF65-F5344CB8AC3E}">
        <p14:creationId xmlns:p14="http://schemas.microsoft.com/office/powerpoint/2010/main" val="320778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genda">
            <a:extLst>
              <a:ext uri="{FF2B5EF4-FFF2-40B4-BE49-F238E27FC236}">
                <a16:creationId xmlns:a16="http://schemas.microsoft.com/office/drawing/2014/main" id="{F1970490-164C-D64A-8CE7-693FC2139300}"/>
              </a:ext>
            </a:extLst>
          </p:cNvPr>
          <p:cNvSpPr>
            <a:spLocks noGrp="1"/>
          </p:cNvSpPr>
          <p:nvPr>
            <p:ph type="title"/>
          </p:nvPr>
        </p:nvSpPr>
        <p:spPr>
          <a:xfrm>
            <a:off x="504001" y="504000"/>
            <a:ext cx="11186476" cy="369332"/>
          </a:xfrm>
        </p:spPr>
        <p:txBody>
          <a:bodyPr/>
          <a:lstStyle/>
          <a:p>
            <a:r>
              <a:rPr lang="en-US" b="0" dirty="0">
                <a:solidFill>
                  <a:schemeClr val="accent1"/>
                </a:solidFill>
                <a:latin typeface="Avenir Next" panose="020B0503020202020204" pitchFamily="34" charset="0"/>
              </a:rPr>
              <a:t>Key Concepts</a:t>
            </a:r>
          </a:p>
        </p:txBody>
      </p:sp>
      <p:pic>
        <p:nvPicPr>
          <p:cNvPr id="3" name="Picture 2">
            <a:extLst>
              <a:ext uri="{FF2B5EF4-FFF2-40B4-BE49-F238E27FC236}">
                <a16:creationId xmlns:a16="http://schemas.microsoft.com/office/drawing/2014/main" id="{9C75F4BC-D41F-E744-A4DD-EFFC2FF33B95}"/>
              </a:ext>
            </a:extLst>
          </p:cNvPr>
          <p:cNvPicPr>
            <a:picLocks noChangeAspect="1"/>
          </p:cNvPicPr>
          <p:nvPr/>
        </p:nvPicPr>
        <p:blipFill>
          <a:blip r:embed="rId2"/>
          <a:stretch>
            <a:fillRect/>
          </a:stretch>
        </p:blipFill>
        <p:spPr>
          <a:xfrm>
            <a:off x="2247011" y="1474168"/>
            <a:ext cx="6894008" cy="4058726"/>
          </a:xfrm>
          <a:prstGeom prst="rect">
            <a:avLst/>
          </a:prstGeom>
        </p:spPr>
      </p:pic>
      <p:sp>
        <p:nvSpPr>
          <p:cNvPr id="4" name="Rectangle 3">
            <a:extLst>
              <a:ext uri="{FF2B5EF4-FFF2-40B4-BE49-F238E27FC236}">
                <a16:creationId xmlns:a16="http://schemas.microsoft.com/office/drawing/2014/main" id="{5E6EE691-F043-BA47-A477-DF1CFEFEADA9}"/>
              </a:ext>
            </a:extLst>
          </p:cNvPr>
          <p:cNvSpPr/>
          <p:nvPr/>
        </p:nvSpPr>
        <p:spPr>
          <a:xfrm>
            <a:off x="504001" y="5825953"/>
            <a:ext cx="4261551" cy="307777"/>
          </a:xfrm>
          <a:prstGeom prst="rect">
            <a:avLst/>
          </a:prstGeom>
        </p:spPr>
        <p:txBody>
          <a:bodyPr wrap="none">
            <a:spAutoFit/>
          </a:bodyPr>
          <a:lstStyle/>
          <a:p>
            <a:r>
              <a:rPr lang="en-GB" sz="1400" dirty="0">
                <a:solidFill>
                  <a:schemeClr val="accent1"/>
                </a:solidFill>
                <a:latin typeface="Avenir Next" panose="020B0503020202020204" pitchFamily="34" charset="0"/>
              </a:rPr>
              <a:t>https://</a:t>
            </a:r>
            <a:r>
              <a:rPr lang="en-GB" sz="1400" dirty="0" err="1">
                <a:solidFill>
                  <a:schemeClr val="accent1"/>
                </a:solidFill>
                <a:latin typeface="Avenir Next" panose="020B0503020202020204" pitchFamily="34" charset="0"/>
              </a:rPr>
              <a:t>cap.cloud.sap</a:t>
            </a:r>
            <a:r>
              <a:rPr lang="en-GB" sz="1400" dirty="0">
                <a:solidFill>
                  <a:schemeClr val="accent1"/>
                </a:solidFill>
                <a:latin typeface="Avenir Next" panose="020B0503020202020204" pitchFamily="34" charset="0"/>
              </a:rPr>
              <a:t>/docs/about/#core-concepts</a:t>
            </a:r>
          </a:p>
        </p:txBody>
      </p:sp>
    </p:spTree>
    <p:extLst>
      <p:ext uri="{BB962C8B-B14F-4D97-AF65-F5344CB8AC3E}">
        <p14:creationId xmlns:p14="http://schemas.microsoft.com/office/powerpoint/2010/main" val="244831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genda">
            <a:extLst>
              <a:ext uri="{FF2B5EF4-FFF2-40B4-BE49-F238E27FC236}">
                <a16:creationId xmlns:a16="http://schemas.microsoft.com/office/drawing/2014/main" id="{F1970490-164C-D64A-8CE7-693FC2139300}"/>
              </a:ext>
            </a:extLst>
          </p:cNvPr>
          <p:cNvSpPr>
            <a:spLocks noGrp="1"/>
          </p:cNvSpPr>
          <p:nvPr>
            <p:ph type="title"/>
          </p:nvPr>
        </p:nvSpPr>
        <p:spPr>
          <a:xfrm>
            <a:off x="504001" y="504000"/>
            <a:ext cx="11186476" cy="369332"/>
          </a:xfrm>
        </p:spPr>
        <p:txBody>
          <a:bodyPr/>
          <a:lstStyle/>
          <a:p>
            <a:r>
              <a:rPr lang="en-US" b="0" dirty="0">
                <a:solidFill>
                  <a:schemeClr val="accent1"/>
                </a:solidFill>
                <a:latin typeface="Avenir Next" panose="020B0503020202020204" pitchFamily="34" charset="0"/>
              </a:rPr>
              <a:t>Scalable Design</a:t>
            </a:r>
          </a:p>
        </p:txBody>
      </p:sp>
      <p:pic>
        <p:nvPicPr>
          <p:cNvPr id="3" name="Picture 2">
            <a:extLst>
              <a:ext uri="{FF2B5EF4-FFF2-40B4-BE49-F238E27FC236}">
                <a16:creationId xmlns:a16="http://schemas.microsoft.com/office/drawing/2014/main" id="{836453E2-2E19-6C40-8352-7F30126F9B8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3224220" y="-193727"/>
            <a:ext cx="7722630" cy="6720775"/>
          </a:xfrm>
          <a:prstGeom prst="rect">
            <a:avLst/>
          </a:prstGeom>
        </p:spPr>
      </p:pic>
      <p:sp>
        <p:nvSpPr>
          <p:cNvPr id="4" name="Agenda">
            <a:extLst>
              <a:ext uri="{FF2B5EF4-FFF2-40B4-BE49-F238E27FC236}">
                <a16:creationId xmlns:a16="http://schemas.microsoft.com/office/drawing/2014/main" id="{33982671-66F1-9745-ACBE-0316285D3A7D}"/>
              </a:ext>
            </a:extLst>
          </p:cNvPr>
          <p:cNvSpPr txBox="1">
            <a:spLocks/>
          </p:cNvSpPr>
          <p:nvPr/>
        </p:nvSpPr>
        <p:spPr bwMode="black">
          <a:xfrm>
            <a:off x="2735451" y="5949071"/>
            <a:ext cx="1629078"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b="0" dirty="0">
                <a:solidFill>
                  <a:srgbClr val="FF0000"/>
                </a:solidFill>
                <a:latin typeface="Avenir Next" panose="020B0503020202020204" pitchFamily="34" charset="0"/>
              </a:rPr>
              <a:t>Core</a:t>
            </a:r>
          </a:p>
        </p:txBody>
      </p:sp>
      <p:sp>
        <p:nvSpPr>
          <p:cNvPr id="6" name="Agenda">
            <a:extLst>
              <a:ext uri="{FF2B5EF4-FFF2-40B4-BE49-F238E27FC236}">
                <a16:creationId xmlns:a16="http://schemas.microsoft.com/office/drawing/2014/main" id="{690BBA9E-53FE-1F42-AA0C-8D43D564310E}"/>
              </a:ext>
            </a:extLst>
          </p:cNvPr>
          <p:cNvSpPr txBox="1">
            <a:spLocks/>
          </p:cNvSpPr>
          <p:nvPr/>
        </p:nvSpPr>
        <p:spPr bwMode="black">
          <a:xfrm>
            <a:off x="2219541" y="4367803"/>
            <a:ext cx="1629078"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b="0" dirty="0">
                <a:solidFill>
                  <a:srgbClr val="00B0F0"/>
                </a:solidFill>
                <a:latin typeface="Avenir Next" panose="020B0503020202020204" pitchFamily="34" charset="0"/>
              </a:rPr>
              <a:t>Common</a:t>
            </a:r>
          </a:p>
        </p:txBody>
      </p:sp>
      <p:sp>
        <p:nvSpPr>
          <p:cNvPr id="7" name="Agenda">
            <a:extLst>
              <a:ext uri="{FF2B5EF4-FFF2-40B4-BE49-F238E27FC236}">
                <a16:creationId xmlns:a16="http://schemas.microsoft.com/office/drawing/2014/main" id="{D0214A2B-23D9-A443-BA76-DCF4ACF42C33}"/>
              </a:ext>
            </a:extLst>
          </p:cNvPr>
          <p:cNvSpPr txBox="1">
            <a:spLocks/>
          </p:cNvSpPr>
          <p:nvPr/>
        </p:nvSpPr>
        <p:spPr bwMode="black">
          <a:xfrm>
            <a:off x="1680540" y="2551318"/>
            <a:ext cx="1629078"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b="0" dirty="0">
                <a:solidFill>
                  <a:schemeClr val="accent4"/>
                </a:solidFill>
                <a:latin typeface="Avenir Next" panose="020B0503020202020204" pitchFamily="34" charset="0"/>
              </a:rPr>
              <a:t>Periphery</a:t>
            </a:r>
          </a:p>
        </p:txBody>
      </p:sp>
    </p:spTree>
    <p:extLst>
      <p:ext uri="{BB962C8B-B14F-4D97-AF65-F5344CB8AC3E}">
        <p14:creationId xmlns:p14="http://schemas.microsoft.com/office/powerpoint/2010/main" val="2719472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a:xfrm>
            <a:off x="3999081" y="3001959"/>
            <a:ext cx="4197046" cy="854080"/>
          </a:xfrm>
        </p:spPr>
        <p:txBody>
          <a:bodyPr wrap="none" anchor="ctr">
            <a:spAutoFit/>
          </a:bodyPr>
          <a:lstStyle/>
          <a:p>
            <a:pPr algn="ctr"/>
            <a:r>
              <a:rPr lang="en-US" sz="6000" b="0" dirty="0">
                <a:solidFill>
                  <a:schemeClr val="accent1"/>
                </a:solidFill>
                <a:latin typeface="Avenir Next" panose="020B0503020202020204" pitchFamily="34" charset="0"/>
                <a:cs typeface="Gill Sans Nova Cond Lt" panose="020F0302020204030204" pitchFamily="34" charset="0"/>
              </a:rPr>
              <a:t>cap/matters</a:t>
            </a:r>
            <a:endParaRPr lang="de-DE" sz="6000" b="0" dirty="0">
              <a:solidFill>
                <a:schemeClr val="accent1"/>
              </a:solidFill>
              <a:latin typeface="Avenir Next" panose="020B0503020202020204" pitchFamily="34" charset="0"/>
              <a:cs typeface="Gill Sans Nova Cond Lt" panose="020F0302020204030204" pitchFamily="34" charset="0"/>
            </a:endParaRPr>
          </a:p>
        </p:txBody>
      </p:sp>
      <p:sp>
        <p:nvSpPr>
          <p:cNvPr id="3" name="Presentation Title">
            <a:extLst>
              <a:ext uri="{FF2B5EF4-FFF2-40B4-BE49-F238E27FC236}">
                <a16:creationId xmlns:a16="http://schemas.microsoft.com/office/drawing/2014/main" id="{3B7291B9-994B-3947-8FAE-375ED19E531A}"/>
              </a:ext>
            </a:extLst>
          </p:cNvPr>
          <p:cNvSpPr txBox="1">
            <a:spLocks/>
          </p:cNvSpPr>
          <p:nvPr/>
        </p:nvSpPr>
        <p:spPr bwMode="black">
          <a:xfrm>
            <a:off x="3969930" y="4267388"/>
            <a:ext cx="4255332" cy="284693"/>
          </a:xfrm>
          <a:prstGeom prst="rect">
            <a:avLst/>
          </a:prstGeom>
        </p:spPr>
        <p:txBody>
          <a:bodyPr vert="horz" wrap="none" lIns="0" tIns="0" rIns="0" bIns="0" rtlCol="0" anchor="ctr" anchorCtr="0">
            <a:spAutoFit/>
          </a:bodyPr>
          <a:lstStyle>
            <a:lvl1pPr algn="l" defTabSz="1088558" rtl="0" eaLnBrk="1" latinLnBrk="0" hangingPunct="1">
              <a:lnSpc>
                <a:spcPct val="90000"/>
              </a:lnSpc>
              <a:spcBef>
                <a:spcPct val="0"/>
              </a:spcBef>
              <a:buNone/>
              <a:defRPr lang="de-DE" sz="3600" b="1" kern="1200" baseline="0" dirty="0">
                <a:solidFill>
                  <a:schemeClr val="tx1"/>
                </a:solidFill>
                <a:latin typeface="+mn-lt"/>
                <a:ea typeface="+mn-ea"/>
                <a:cs typeface="+mn-cs"/>
              </a:defRPr>
            </a:lvl1pPr>
          </a:lstStyle>
          <a:p>
            <a:pPr algn="ctr"/>
            <a:r>
              <a:rPr lang="en-US" sz="2000" b="0" dirty="0">
                <a:solidFill>
                  <a:schemeClr val="accent1"/>
                </a:solidFill>
                <a:latin typeface="Avenir Next" panose="020B0503020202020204" pitchFamily="34" charset="0"/>
                <a:cs typeface="Gill Sans Nova Cond Lt" panose="020F0302020204030204" pitchFamily="34" charset="0"/>
              </a:rPr>
              <a:t>http://link-to-our-internal-roadmap...</a:t>
            </a:r>
          </a:p>
        </p:txBody>
      </p:sp>
    </p:spTree>
    <p:extLst>
      <p:ext uri="{BB962C8B-B14F-4D97-AF65-F5344CB8AC3E}">
        <p14:creationId xmlns:p14="http://schemas.microsoft.com/office/powerpoint/2010/main" val="3529913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a:xfrm>
            <a:off x="3996052" y="2880965"/>
            <a:ext cx="4203074" cy="1096069"/>
          </a:xfrm>
        </p:spPr>
        <p:txBody>
          <a:bodyPr wrap="none" anchor="ctr">
            <a:spAutoFit/>
          </a:bodyPr>
          <a:lstStyle/>
          <a:p>
            <a:pPr algn="ctr"/>
            <a:r>
              <a:rPr lang="en-US" sz="7700" b="0" dirty="0">
                <a:solidFill>
                  <a:schemeClr val="accent1"/>
                </a:solidFill>
                <a:latin typeface="Avenir Next Ultra Light" panose="020B0203020202020204" pitchFamily="34" charset="77"/>
                <a:cs typeface="Gill Sans Nova Cond Lt" panose="020F0302020204030204" pitchFamily="34" charset="0"/>
              </a:rPr>
              <a:t>thank you</a:t>
            </a:r>
            <a:endParaRPr lang="de-DE" sz="7700" b="0" dirty="0">
              <a:solidFill>
                <a:schemeClr val="accent1"/>
              </a:solidFill>
              <a:latin typeface="Avenir Next Ultra Light" panose="020B0203020202020204" pitchFamily="34" charset="77"/>
              <a:cs typeface="Gill Sans Nova Cond Lt" panose="020F0302020204030204" pitchFamily="34" charset="0"/>
            </a:endParaRPr>
          </a:p>
        </p:txBody>
      </p:sp>
    </p:spTree>
    <p:extLst>
      <p:ext uri="{BB962C8B-B14F-4D97-AF65-F5344CB8AC3E}">
        <p14:creationId xmlns:p14="http://schemas.microsoft.com/office/powerpoint/2010/main" val="248069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2483773" y="4580921"/>
            <a:ext cx="7458654" cy="673534"/>
          </a:xfrm>
        </p:spPr>
        <p:txBody>
          <a:bodyPr/>
          <a:lstStyle/>
          <a:p>
            <a:r>
              <a:rPr lang="en-US" dirty="0">
                <a:solidFill>
                  <a:schemeClr val="accent1"/>
                </a:solidFill>
                <a:latin typeface="Avenir Next" panose="020B0503020202020204" pitchFamily="34" charset="0"/>
              </a:rPr>
              <a:t>→ i.e. all you see and here from us today are just fakes and lies. </a:t>
            </a:r>
          </a:p>
        </p:txBody>
      </p:sp>
      <p:sp>
        <p:nvSpPr>
          <p:cNvPr id="2" name="Agenda"/>
          <p:cNvSpPr>
            <a:spLocks noGrp="1"/>
          </p:cNvSpPr>
          <p:nvPr>
            <p:ph type="title"/>
          </p:nvPr>
        </p:nvSpPr>
        <p:spPr/>
        <p:txBody>
          <a:bodyPr/>
          <a:lstStyle/>
          <a:p>
            <a:r>
              <a:rPr lang="en-US" b="0" dirty="0">
                <a:solidFill>
                  <a:schemeClr val="accent1"/>
                </a:solidFill>
                <a:latin typeface="Avenir Next" panose="020B0503020202020204" pitchFamily="34" charset="0"/>
              </a:rPr>
              <a:t>Disclaimer</a:t>
            </a:r>
          </a:p>
        </p:txBody>
      </p:sp>
      <p:pic>
        <p:nvPicPr>
          <p:cNvPr id="5" name="Picture 4">
            <a:extLst>
              <a:ext uri="{FF2B5EF4-FFF2-40B4-BE49-F238E27FC236}">
                <a16:creationId xmlns:a16="http://schemas.microsoft.com/office/drawing/2014/main" id="{9E01E768-0230-884A-AA90-53CDE4F8713B}"/>
              </a:ext>
            </a:extLst>
          </p:cNvPr>
          <p:cNvPicPr>
            <a:picLocks noChangeAspect="1"/>
          </p:cNvPicPr>
          <p:nvPr/>
        </p:nvPicPr>
        <p:blipFill rotWithShape="1">
          <a:blip r:embed="rId3"/>
          <a:srcRect t="4097"/>
          <a:stretch/>
        </p:blipFill>
        <p:spPr>
          <a:xfrm>
            <a:off x="1136857" y="2775857"/>
            <a:ext cx="10411546" cy="1122754"/>
          </a:xfrm>
          <a:prstGeom prst="rect">
            <a:avLst/>
          </a:prstGeom>
        </p:spPr>
      </p:pic>
    </p:spTree>
    <p:extLst>
      <p:ext uri="{BB962C8B-B14F-4D97-AF65-F5344CB8AC3E}">
        <p14:creationId xmlns:p14="http://schemas.microsoft.com/office/powerpoint/2010/main" val="287103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2721685" y="2097742"/>
            <a:ext cx="8967514" cy="4238258"/>
          </a:xfrm>
        </p:spPr>
        <p:txBody>
          <a:bodyPr/>
          <a:lstStyle/>
          <a:p>
            <a:r>
              <a:rPr lang="en-US" dirty="0">
                <a:solidFill>
                  <a:schemeClr val="accent1"/>
                </a:solidFill>
                <a:latin typeface="Avenir Next" panose="020B0503020202020204" pitchFamily="34" charset="0"/>
              </a:rPr>
              <a:t>Recent Focus, ongoing: </a:t>
            </a:r>
            <a:r>
              <a:rPr lang="en-US" dirty="0">
                <a:solidFill>
                  <a:srgbClr val="00B0F0"/>
                </a:solidFill>
                <a:latin typeface="Avenir Next" panose="020B0503020202020204" pitchFamily="34" charset="0"/>
              </a:rPr>
              <a:t>Quality </a:t>
            </a:r>
            <a:r>
              <a:rPr lang="en-US" dirty="0">
                <a:solidFill>
                  <a:schemeClr val="accent1"/>
                </a:solidFill>
                <a:latin typeface="Avenir Next" panose="020B0503020202020204" pitchFamily="34" charset="0"/>
              </a:rPr>
              <a:t>+</a:t>
            </a:r>
            <a:r>
              <a:rPr lang="en-US" dirty="0">
                <a:solidFill>
                  <a:srgbClr val="00B0F0"/>
                </a:solidFill>
                <a:latin typeface="Avenir Next" panose="020B0503020202020204" pitchFamily="34" charset="0"/>
              </a:rPr>
              <a:t> Modularity </a:t>
            </a:r>
          </a:p>
          <a:p>
            <a:r>
              <a:rPr lang="en-US" dirty="0">
                <a:solidFill>
                  <a:schemeClr val="accent1"/>
                </a:solidFill>
                <a:latin typeface="Avenir Next" panose="020B0503020202020204" pitchFamily="34" charset="0"/>
              </a:rPr>
              <a:t>Features Recap + Previews, … hidden Gems?</a:t>
            </a:r>
          </a:p>
          <a:p>
            <a:r>
              <a:rPr lang="en-US" dirty="0">
                <a:solidFill>
                  <a:schemeClr val="accent1"/>
                </a:solidFill>
                <a:latin typeface="Avenir Next" panose="020B0503020202020204" pitchFamily="34" charset="0"/>
              </a:rPr>
              <a:t>Focus on Modularity</a:t>
            </a:r>
          </a:p>
          <a:p>
            <a:r>
              <a:rPr lang="en-US" dirty="0">
                <a:solidFill>
                  <a:schemeClr val="accent1"/>
                </a:solidFill>
                <a:latin typeface="Avenir Next" panose="020B0503020202020204" pitchFamily="34" charset="0"/>
              </a:rPr>
              <a:t>Roadmap / Outlook 2020</a:t>
            </a:r>
          </a:p>
        </p:txBody>
      </p:sp>
      <p:sp>
        <p:nvSpPr>
          <p:cNvPr id="2" name="Agenda"/>
          <p:cNvSpPr>
            <a:spLocks noGrp="1"/>
          </p:cNvSpPr>
          <p:nvPr>
            <p:ph type="title"/>
          </p:nvPr>
        </p:nvSpPr>
        <p:spPr/>
        <p:txBody>
          <a:bodyPr/>
          <a:lstStyle/>
          <a:p>
            <a:r>
              <a:rPr lang="en-US" b="0" dirty="0">
                <a:solidFill>
                  <a:schemeClr val="accent1"/>
                </a:solidFill>
                <a:latin typeface="Avenir Next" panose="020B0503020202020204" pitchFamily="34" charset="0"/>
              </a:rPr>
              <a:t>Agenda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a:xfrm>
            <a:off x="5007271" y="3001959"/>
            <a:ext cx="2180662" cy="854080"/>
          </a:xfrm>
        </p:spPr>
        <p:txBody>
          <a:bodyPr wrap="none" anchor="ctr">
            <a:spAutoFit/>
          </a:bodyPr>
          <a:lstStyle/>
          <a:p>
            <a:pPr algn="ctr"/>
            <a:r>
              <a:rPr lang="en-US" sz="6000" b="0" dirty="0" err="1">
                <a:solidFill>
                  <a:schemeClr val="accent1"/>
                </a:solidFill>
                <a:latin typeface="Avenir Next" panose="020B0503020202020204" pitchFamily="34" charset="0"/>
                <a:cs typeface="Gill Sans Nova Cond Lt" panose="020F0302020204030204" pitchFamily="34" charset="0"/>
              </a:rPr>
              <a:t>capire</a:t>
            </a:r>
            <a:endParaRPr lang="de-DE" sz="6000" b="0" dirty="0">
              <a:solidFill>
                <a:schemeClr val="accent1"/>
              </a:solidFill>
              <a:latin typeface="Avenir Next" panose="020B0503020202020204" pitchFamily="34" charset="0"/>
              <a:cs typeface="Gill Sans Nova Cond Lt" panose="020F0302020204030204" pitchFamily="34" charset="0"/>
            </a:endParaRPr>
          </a:p>
        </p:txBody>
      </p:sp>
      <p:sp>
        <p:nvSpPr>
          <p:cNvPr id="3" name="Presentation Title">
            <a:hlinkClick r:id="rId3"/>
            <a:extLst>
              <a:ext uri="{FF2B5EF4-FFF2-40B4-BE49-F238E27FC236}">
                <a16:creationId xmlns:a16="http://schemas.microsoft.com/office/drawing/2014/main" id="{3B7291B9-994B-3947-8FAE-375ED19E531A}"/>
              </a:ext>
            </a:extLst>
          </p:cNvPr>
          <p:cNvSpPr txBox="1">
            <a:spLocks/>
          </p:cNvSpPr>
          <p:nvPr/>
        </p:nvSpPr>
        <p:spPr bwMode="black">
          <a:xfrm>
            <a:off x="4910437" y="4267388"/>
            <a:ext cx="2374304" cy="284693"/>
          </a:xfrm>
          <a:prstGeom prst="rect">
            <a:avLst/>
          </a:prstGeom>
        </p:spPr>
        <p:txBody>
          <a:bodyPr vert="horz" wrap="none" lIns="0" tIns="0" rIns="0" bIns="0" rtlCol="0" anchor="ctr" anchorCtr="0">
            <a:spAutoFit/>
          </a:bodyPr>
          <a:lstStyle>
            <a:lvl1pPr algn="l" defTabSz="1088558" rtl="0" eaLnBrk="1" latinLnBrk="0" hangingPunct="1">
              <a:lnSpc>
                <a:spcPct val="90000"/>
              </a:lnSpc>
              <a:spcBef>
                <a:spcPct val="0"/>
              </a:spcBef>
              <a:buNone/>
              <a:defRPr lang="de-DE" sz="3600" b="1" kern="1200" baseline="0" dirty="0">
                <a:solidFill>
                  <a:schemeClr val="tx1"/>
                </a:solidFill>
                <a:latin typeface="+mn-lt"/>
                <a:ea typeface="+mn-ea"/>
                <a:cs typeface="+mn-cs"/>
              </a:defRPr>
            </a:lvl1pPr>
          </a:lstStyle>
          <a:p>
            <a:pPr algn="ctr"/>
            <a:r>
              <a:rPr lang="en-US" sz="2000" b="0" dirty="0">
                <a:solidFill>
                  <a:schemeClr val="accent1"/>
                </a:solidFill>
                <a:latin typeface="Avenir Next" panose="020B0503020202020204" pitchFamily="34" charset="0"/>
                <a:cs typeface="Gill Sans Nova Cond Lt" panose="020F0302020204030204" pitchFamily="34" charset="0"/>
              </a:rPr>
              <a:t>http://</a:t>
            </a:r>
            <a:r>
              <a:rPr lang="en-US" sz="2000" b="0" dirty="0" err="1">
                <a:solidFill>
                  <a:schemeClr val="accent1"/>
                </a:solidFill>
                <a:latin typeface="Avenir Next" panose="020B0503020202020204" pitchFamily="34" charset="0"/>
                <a:cs typeface="Gill Sans Nova Cond Lt" panose="020F0302020204030204" pitchFamily="34" charset="0"/>
              </a:rPr>
              <a:t>cap.cloud.sap</a:t>
            </a:r>
            <a:endParaRPr lang="en-US" sz="2000" b="0" dirty="0">
              <a:solidFill>
                <a:schemeClr val="accent1"/>
              </a:solidFill>
              <a:latin typeface="Avenir Next" panose="020B0503020202020204" pitchFamily="34" charset="0"/>
              <a:cs typeface="Gill Sans Nova Cond Lt" panose="020F0302020204030204" pitchFamily="34" charset="0"/>
            </a:endParaRPr>
          </a:p>
        </p:txBody>
      </p:sp>
    </p:spTree>
    <p:extLst>
      <p:ext uri="{BB962C8B-B14F-4D97-AF65-F5344CB8AC3E}">
        <p14:creationId xmlns:p14="http://schemas.microsoft.com/office/powerpoint/2010/main" val="347366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a:xfrm>
            <a:off x="3864618" y="2808317"/>
            <a:ext cx="4465966" cy="854080"/>
          </a:xfrm>
        </p:spPr>
        <p:txBody>
          <a:bodyPr wrap="none" anchor="ctr">
            <a:spAutoFit/>
          </a:bodyPr>
          <a:lstStyle/>
          <a:p>
            <a:pPr algn="ctr"/>
            <a:r>
              <a:rPr lang="en-US" sz="6000" b="0" dirty="0">
                <a:solidFill>
                  <a:schemeClr val="accent1"/>
                </a:solidFill>
                <a:latin typeface="Avenir Next" panose="020B0503020202020204" pitchFamily="34" charset="0"/>
                <a:cs typeface="Gill Sans Nova Cond Lt" panose="020F0302020204030204" pitchFamily="34" charset="0"/>
              </a:rPr>
              <a:t>cap/samples</a:t>
            </a:r>
            <a:endParaRPr lang="de-DE" sz="6000" b="0" dirty="0">
              <a:solidFill>
                <a:schemeClr val="accent1"/>
              </a:solidFill>
              <a:latin typeface="Avenir Next" panose="020B0503020202020204" pitchFamily="34" charset="0"/>
              <a:cs typeface="Gill Sans Nova Cond Lt" panose="020F0302020204030204" pitchFamily="34" charset="0"/>
            </a:endParaRPr>
          </a:p>
        </p:txBody>
      </p:sp>
      <p:sp>
        <p:nvSpPr>
          <p:cNvPr id="3" name="Presentation Title">
            <a:hlinkClick r:id="rId3"/>
            <a:extLst>
              <a:ext uri="{FF2B5EF4-FFF2-40B4-BE49-F238E27FC236}">
                <a16:creationId xmlns:a16="http://schemas.microsoft.com/office/drawing/2014/main" id="{4356D479-57EE-5B4B-BE33-7E16B1A2E310}"/>
              </a:ext>
            </a:extLst>
          </p:cNvPr>
          <p:cNvSpPr txBox="1">
            <a:spLocks/>
          </p:cNvSpPr>
          <p:nvPr/>
        </p:nvSpPr>
        <p:spPr bwMode="black">
          <a:xfrm>
            <a:off x="3369631" y="4087980"/>
            <a:ext cx="5455916" cy="256224"/>
          </a:xfrm>
          <a:prstGeom prst="rect">
            <a:avLst/>
          </a:prstGeom>
        </p:spPr>
        <p:txBody>
          <a:bodyPr vert="horz" wrap="none" lIns="0" tIns="0" rIns="0" bIns="0" rtlCol="0" anchor="ctr" anchorCtr="0">
            <a:spAutoFit/>
          </a:bodyPr>
          <a:lstStyle>
            <a:lvl1pPr algn="l" defTabSz="1088558" rtl="0" eaLnBrk="1" latinLnBrk="0" hangingPunct="1">
              <a:lnSpc>
                <a:spcPct val="90000"/>
              </a:lnSpc>
              <a:spcBef>
                <a:spcPct val="0"/>
              </a:spcBef>
              <a:buNone/>
              <a:defRPr lang="de-DE" sz="3600" b="1" kern="1200" baseline="0" dirty="0">
                <a:solidFill>
                  <a:schemeClr val="tx1"/>
                </a:solidFill>
                <a:latin typeface="+mn-lt"/>
                <a:ea typeface="+mn-ea"/>
                <a:cs typeface="+mn-cs"/>
              </a:defRPr>
            </a:lvl1pPr>
          </a:lstStyle>
          <a:p>
            <a:pPr algn="ctr"/>
            <a:r>
              <a:rPr lang="en-US" sz="1800" b="0" dirty="0">
                <a:solidFill>
                  <a:schemeClr val="accent1"/>
                </a:solidFill>
                <a:latin typeface="Avenir Next" panose="020B0503020202020204" pitchFamily="34" charset="0"/>
                <a:cs typeface="Gill Sans Nova Cond Lt" panose="020F0302020204030204" pitchFamily="34" charset="0"/>
              </a:rPr>
              <a:t>https://</a:t>
            </a:r>
            <a:r>
              <a:rPr lang="en-US" sz="1800" b="0" dirty="0" err="1">
                <a:solidFill>
                  <a:schemeClr val="accent1"/>
                </a:solidFill>
                <a:latin typeface="Avenir Next" panose="020B0503020202020204" pitchFamily="34" charset="0"/>
                <a:cs typeface="Gill Sans Nova Cond Lt" panose="020F0302020204030204" pitchFamily="34" charset="0"/>
              </a:rPr>
              <a:t>github.com</a:t>
            </a:r>
            <a:r>
              <a:rPr lang="en-US" sz="1800" b="0" dirty="0">
                <a:solidFill>
                  <a:schemeClr val="accent1"/>
                </a:solidFill>
                <a:latin typeface="Avenir Next" panose="020B0503020202020204" pitchFamily="34" charset="0"/>
                <a:cs typeface="Gill Sans Nova Cond Lt" panose="020F0302020204030204" pitchFamily="34" charset="0"/>
              </a:rPr>
              <a:t>/sap-samples/cloud-cap-samples</a:t>
            </a:r>
          </a:p>
        </p:txBody>
      </p:sp>
      <p:sp>
        <p:nvSpPr>
          <p:cNvPr id="4" name="Agenda items">
            <a:extLst>
              <a:ext uri="{FF2B5EF4-FFF2-40B4-BE49-F238E27FC236}">
                <a16:creationId xmlns:a16="http://schemas.microsoft.com/office/drawing/2014/main" id="{70C122B9-7867-2E4B-B292-1F3794AA5BAF}"/>
              </a:ext>
            </a:extLst>
          </p:cNvPr>
          <p:cNvSpPr txBox="1">
            <a:spLocks/>
          </p:cNvSpPr>
          <p:nvPr/>
        </p:nvSpPr>
        <p:spPr>
          <a:xfrm>
            <a:off x="9764486" y="618093"/>
            <a:ext cx="1992085" cy="185979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120000"/>
              </a:lnSpc>
              <a:spcBef>
                <a:spcPts val="600"/>
              </a:spcBef>
            </a:pPr>
            <a:r>
              <a:rPr lang="de-DE" sz="1200" dirty="0" err="1">
                <a:solidFill>
                  <a:schemeClr val="accent1"/>
                </a:solidFill>
                <a:latin typeface="Avenir Next" panose="020B0503020202020204" pitchFamily="34" charset="0"/>
              </a:rPr>
              <a:t>Simplified</a:t>
            </a:r>
            <a:r>
              <a:rPr lang="de-DE" sz="1200" dirty="0">
                <a:solidFill>
                  <a:schemeClr val="accent1"/>
                </a:solidFill>
                <a:latin typeface="Avenir Next" panose="020B0503020202020204" pitchFamily="34" charset="0"/>
              </a:rPr>
              <a:t> </a:t>
            </a:r>
            <a:r>
              <a:rPr lang="de-DE" sz="1200" dirty="0" err="1">
                <a:solidFill>
                  <a:schemeClr val="accent1"/>
                </a:solidFill>
                <a:latin typeface="Avenir Next" panose="020B0503020202020204" pitchFamily="34" charset="0"/>
              </a:rPr>
              <a:t>Monorepo</a:t>
            </a:r>
            <a:r>
              <a:rPr lang="de-DE" sz="1200" dirty="0">
                <a:solidFill>
                  <a:schemeClr val="accent1"/>
                </a:solidFill>
                <a:latin typeface="Avenir Next" panose="020B0503020202020204" pitchFamily="34" charset="0"/>
              </a:rPr>
              <a:t> </a:t>
            </a:r>
          </a:p>
          <a:p>
            <a:pPr>
              <a:lnSpc>
                <a:spcPct val="120000"/>
              </a:lnSpc>
              <a:spcBef>
                <a:spcPts val="600"/>
              </a:spcBef>
            </a:pPr>
            <a:r>
              <a:rPr lang="de-DE" sz="1200" dirty="0" err="1">
                <a:solidFill>
                  <a:schemeClr val="accent1"/>
                </a:solidFill>
                <a:latin typeface="Avenir Next" panose="020B0503020202020204" pitchFamily="34" charset="0"/>
              </a:rPr>
              <a:t>Vue.js</a:t>
            </a:r>
            <a:r>
              <a:rPr lang="de-DE" sz="1200" dirty="0">
                <a:solidFill>
                  <a:schemeClr val="accent1"/>
                </a:solidFill>
                <a:latin typeface="Avenir Next" panose="020B0503020202020204" pitchFamily="34" charset="0"/>
              </a:rPr>
              <a:t> </a:t>
            </a:r>
            <a:r>
              <a:rPr lang="de-DE" sz="1200" dirty="0" err="1">
                <a:solidFill>
                  <a:schemeClr val="accent1"/>
                </a:solidFill>
                <a:latin typeface="Avenir Next" panose="020B0503020202020204" pitchFamily="34" charset="0"/>
              </a:rPr>
              <a:t>app</a:t>
            </a:r>
            <a:endParaRPr lang="de-DE" sz="1200" dirty="0">
              <a:solidFill>
                <a:schemeClr val="accent1"/>
              </a:solidFill>
              <a:latin typeface="Avenir Next" panose="020B0503020202020204" pitchFamily="34" charset="0"/>
            </a:endParaRPr>
          </a:p>
          <a:p>
            <a:pPr>
              <a:lnSpc>
                <a:spcPct val="120000"/>
              </a:lnSpc>
              <a:spcBef>
                <a:spcPts val="600"/>
              </a:spcBef>
            </a:pPr>
            <a:r>
              <a:rPr lang="de-DE" sz="1200" dirty="0">
                <a:solidFill>
                  <a:schemeClr val="accent1"/>
                </a:solidFill>
                <a:latin typeface="Avenir Next" panose="020B0503020202020204" pitchFamily="34" charset="0"/>
              </a:rPr>
              <a:t>Genres</a:t>
            </a:r>
          </a:p>
          <a:p>
            <a:pPr>
              <a:lnSpc>
                <a:spcPct val="120000"/>
              </a:lnSpc>
              <a:spcBef>
                <a:spcPts val="600"/>
              </a:spcBef>
            </a:pPr>
            <a:r>
              <a:rPr lang="de-DE" sz="1200" dirty="0" err="1">
                <a:solidFill>
                  <a:schemeClr val="accent1"/>
                </a:solidFill>
                <a:latin typeface="Avenir Next" panose="020B0503020202020204" pitchFamily="34" charset="0"/>
              </a:rPr>
              <a:t>Verticalization</a:t>
            </a:r>
            <a:endParaRPr lang="de-DE" sz="1200" dirty="0">
              <a:solidFill>
                <a:schemeClr val="accent1"/>
              </a:solidFill>
              <a:latin typeface="Avenir Next" panose="020B0503020202020204" pitchFamily="34" charset="0"/>
            </a:endParaRPr>
          </a:p>
          <a:p>
            <a:pPr>
              <a:lnSpc>
                <a:spcPct val="120000"/>
              </a:lnSpc>
              <a:spcBef>
                <a:spcPts val="600"/>
              </a:spcBef>
            </a:pPr>
            <a:r>
              <a:rPr lang="de-DE" sz="1200" dirty="0">
                <a:solidFill>
                  <a:schemeClr val="accent1"/>
                </a:solidFill>
                <a:latin typeface="Avenir Next" panose="020B0503020202020204" pitchFamily="34" charset="0"/>
              </a:rPr>
              <a:t>Tests &amp; Pipeline</a:t>
            </a:r>
          </a:p>
          <a:p>
            <a:pPr>
              <a:lnSpc>
                <a:spcPct val="120000"/>
              </a:lnSpc>
              <a:spcBef>
                <a:spcPts val="600"/>
              </a:spcBef>
            </a:pPr>
            <a:r>
              <a:rPr lang="de-DE" sz="1200" dirty="0">
                <a:solidFill>
                  <a:schemeClr val="accent1"/>
                </a:solidFill>
                <a:latin typeface="Avenir Next" panose="020B0503020202020204" pitchFamily="34" charset="0"/>
              </a:rPr>
              <a:t>…</a:t>
            </a:r>
          </a:p>
          <a:p>
            <a:pPr>
              <a:lnSpc>
                <a:spcPct val="120000"/>
              </a:lnSpc>
              <a:spcBef>
                <a:spcPts val="600"/>
              </a:spcBef>
            </a:pPr>
            <a:endParaRPr lang="en-US" sz="1200" i="1" dirty="0">
              <a:solidFill>
                <a:srgbClr val="00B0F0"/>
              </a:solidFill>
              <a:latin typeface="Avenir Next" panose="020B0503020202020204" pitchFamily="34" charset="0"/>
            </a:endParaRPr>
          </a:p>
        </p:txBody>
      </p:sp>
    </p:spTree>
    <p:extLst>
      <p:ext uri="{BB962C8B-B14F-4D97-AF65-F5344CB8AC3E}">
        <p14:creationId xmlns:p14="http://schemas.microsoft.com/office/powerpoint/2010/main" val="3263910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2431228" y="1925618"/>
            <a:ext cx="9257971" cy="4410381"/>
          </a:xfrm>
        </p:spPr>
        <p:txBody>
          <a:bodyPr>
            <a:normAutofit/>
          </a:bodyPr>
          <a:lstStyle/>
          <a:p>
            <a:pPr>
              <a:lnSpc>
                <a:spcPct val="120000"/>
              </a:lnSpc>
            </a:pPr>
            <a:r>
              <a:rPr lang="en-US" dirty="0">
                <a:solidFill>
                  <a:schemeClr val="accent1"/>
                </a:solidFill>
                <a:latin typeface="Avenir Next" panose="020B0503020202020204" pitchFamily="34" charset="0"/>
              </a:rPr>
              <a:t>Jumpstart w/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a:t>
            </a:r>
            <a:r>
              <a:rPr lang="en-US" i="1" dirty="0" err="1">
                <a:solidFill>
                  <a:srgbClr val="00B0F0"/>
                </a:solidFill>
                <a:latin typeface="Consolas" panose="020B0609020204030204" pitchFamily="49" charset="0"/>
                <a:cs typeface="Consolas" panose="020B0609020204030204" pitchFamily="49" charset="0"/>
              </a:rPr>
              <a:t>init</a:t>
            </a:r>
            <a:r>
              <a:rPr lang="en-US" dirty="0">
                <a:solidFill>
                  <a:schemeClr val="accent1"/>
                </a:solidFill>
                <a:latin typeface="Avenir Next" panose="020B0503020202020204" pitchFamily="34" charset="0"/>
              </a:rPr>
              <a:t> </a:t>
            </a:r>
          </a:p>
          <a:p>
            <a:pPr>
              <a:lnSpc>
                <a:spcPct val="120000"/>
              </a:lnSpc>
              <a:spcBef>
                <a:spcPts val="600"/>
              </a:spcBef>
            </a:pPr>
            <a:r>
              <a:rPr lang="en-US" dirty="0">
                <a:solidFill>
                  <a:schemeClr val="accent1"/>
                </a:solidFill>
                <a:latin typeface="Avenir Next" panose="020B0503020202020204" pitchFamily="34" charset="0"/>
              </a:rPr>
              <a:t>Accelerate w/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watch</a:t>
            </a:r>
          </a:p>
          <a:p>
            <a:pPr>
              <a:lnSpc>
                <a:spcPct val="120000"/>
              </a:lnSpc>
              <a:spcBef>
                <a:spcPts val="600"/>
              </a:spcBef>
            </a:pPr>
            <a:r>
              <a:rPr lang="en-US" dirty="0">
                <a:solidFill>
                  <a:schemeClr val="accent1"/>
                </a:solidFill>
                <a:latin typeface="Avenir Next" panose="020B0503020202020204" pitchFamily="34" charset="0"/>
              </a:rPr>
              <a:t>Integrate w/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import</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Using </a:t>
            </a:r>
            <a:r>
              <a:rPr lang="en-US" i="1" dirty="0" err="1">
                <a:solidFill>
                  <a:schemeClr val="accent1"/>
                </a:solidFill>
                <a:latin typeface="Avenir Next" panose="020B0503020202020204" pitchFamily="34" charset="0"/>
              </a:rPr>
              <a:t>sqlite</a:t>
            </a:r>
            <a:r>
              <a:rPr lang="en-US" dirty="0">
                <a:solidFill>
                  <a:schemeClr val="accent1"/>
                </a:solidFill>
                <a:latin typeface="Avenir Next" panose="020B0503020202020204" pitchFamily="34" charset="0"/>
              </a:rPr>
              <a:t> </a:t>
            </a:r>
            <a:r>
              <a:rPr lang="en-US" i="1" dirty="0">
                <a:solidFill>
                  <a:srgbClr val="00B0F0"/>
                </a:solidFill>
                <a:latin typeface="Consolas" panose="020B0609020204030204" pitchFamily="49" charset="0"/>
                <a:cs typeface="Consolas" panose="020B0609020204030204" pitchFamily="49" charset="0"/>
              </a:rPr>
              <a:t>–-in-memory</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Parallelize </a:t>
            </a:r>
            <a:r>
              <a:rPr lang="en-US" i="1" dirty="0">
                <a:solidFill>
                  <a:srgbClr val="00B0F0"/>
                </a:solidFill>
                <a:latin typeface="Consolas" panose="020B0609020204030204" pitchFamily="49" charset="0"/>
                <a:cs typeface="Consolas" panose="020B0609020204030204" pitchFamily="49" charset="0"/>
              </a:rPr>
              <a:t>–-with-mocks</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Deploy only when required w/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deploy </a:t>
            </a:r>
          </a:p>
          <a:p>
            <a:pPr>
              <a:lnSpc>
                <a:spcPct val="120000"/>
              </a:lnSpc>
              <a:spcBef>
                <a:spcPts val="600"/>
              </a:spcBef>
            </a:pPr>
            <a:r>
              <a:rPr lang="en-US" dirty="0">
                <a:solidFill>
                  <a:schemeClr val="accent1"/>
                </a:solidFill>
                <a:latin typeface="Avenir Next" panose="020B0503020202020204" pitchFamily="34" charset="0"/>
              </a:rPr>
              <a:t>Grow as you go w/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add </a:t>
            </a:r>
          </a:p>
          <a:p>
            <a:pPr>
              <a:lnSpc>
                <a:spcPct val="120000"/>
              </a:lnSpc>
              <a:spcBef>
                <a:spcPts val="600"/>
              </a:spcBef>
            </a:pPr>
            <a:r>
              <a:rPr lang="en-US" dirty="0">
                <a:solidFill>
                  <a:schemeClr val="accent1"/>
                </a:solidFill>
                <a:latin typeface="Avenir Next" panose="020B0503020202020204" pitchFamily="34" charset="0"/>
              </a:rPr>
              <a:t>Reuse and extend w/ standard </a:t>
            </a:r>
            <a:r>
              <a:rPr lang="en-US" i="1" dirty="0" err="1">
                <a:solidFill>
                  <a:srgbClr val="00B0F0"/>
                </a:solidFill>
                <a:latin typeface="Consolas" panose="020B0609020204030204" pitchFamily="49" charset="0"/>
                <a:cs typeface="Consolas" panose="020B0609020204030204" pitchFamily="49" charset="0"/>
              </a:rPr>
              <a:t>npm</a:t>
            </a:r>
            <a:r>
              <a:rPr lang="en-US" dirty="0">
                <a:solidFill>
                  <a:schemeClr val="accent1"/>
                </a:solidFill>
                <a:latin typeface="Avenir Next" panose="020B0503020202020204" pitchFamily="34" charset="0"/>
              </a:rPr>
              <a:t> dependencies</a:t>
            </a:r>
            <a:endParaRPr lang="en-US" i="1" dirty="0">
              <a:solidFill>
                <a:srgbClr val="00B0F0"/>
              </a:solidFill>
              <a:latin typeface="Consolas" panose="020B0609020204030204" pitchFamily="49" charset="0"/>
              <a:cs typeface="Consolas" panose="020B0609020204030204" pitchFamily="49" charset="0"/>
            </a:endParaRPr>
          </a:p>
        </p:txBody>
      </p:sp>
      <p:sp>
        <p:nvSpPr>
          <p:cNvPr id="2" name="Agenda"/>
          <p:cNvSpPr>
            <a:spLocks noGrp="1"/>
          </p:cNvSpPr>
          <p:nvPr>
            <p:ph type="title"/>
          </p:nvPr>
        </p:nvSpPr>
        <p:spPr/>
        <p:txBody>
          <a:bodyPr/>
          <a:lstStyle/>
          <a:p>
            <a:r>
              <a:rPr lang="en-US" b="0" dirty="0">
                <a:solidFill>
                  <a:schemeClr val="accent1"/>
                </a:solidFill>
                <a:latin typeface="Avenir Next" panose="020B0503020202020204" pitchFamily="34" charset="0"/>
              </a:rPr>
              <a:t>Streamlined and Evolutionary Development</a:t>
            </a:r>
          </a:p>
        </p:txBody>
      </p:sp>
    </p:spTree>
    <p:extLst>
      <p:ext uri="{BB962C8B-B14F-4D97-AF65-F5344CB8AC3E}">
        <p14:creationId xmlns:p14="http://schemas.microsoft.com/office/powerpoint/2010/main" val="2454436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1882588" y="1688952"/>
            <a:ext cx="9806611" cy="4647048"/>
          </a:xfrm>
        </p:spPr>
        <p:txBody>
          <a:bodyPr>
            <a:normAutofit/>
          </a:bodyPr>
          <a:lstStyle/>
          <a:p>
            <a:pPr>
              <a:lnSpc>
                <a:spcPct val="120000"/>
              </a:lnSpc>
              <a:spcBef>
                <a:spcPts val="600"/>
              </a:spcBef>
            </a:pPr>
            <a:r>
              <a:rPr lang="en-US" dirty="0">
                <a:solidFill>
                  <a:schemeClr val="accent1"/>
                </a:solidFill>
                <a:latin typeface="Avenir Next" panose="020B0503020202020204" pitchFamily="34" charset="0"/>
              </a:rPr>
              <a:t>Auto-exposed and auto-redirected  Association Targets</a:t>
            </a:r>
          </a:p>
          <a:p>
            <a:pPr>
              <a:lnSpc>
                <a:spcPct val="120000"/>
              </a:lnSpc>
              <a:spcBef>
                <a:spcPts val="600"/>
              </a:spcBef>
            </a:pPr>
            <a:r>
              <a:rPr lang="en-US" dirty="0">
                <a:solidFill>
                  <a:schemeClr val="accent1"/>
                </a:solidFill>
                <a:latin typeface="Avenir Next" panose="020B0503020202020204" pitchFamily="34" charset="0"/>
              </a:rPr>
              <a:t>Extending with named Aspects → </a:t>
            </a:r>
            <a:r>
              <a:rPr lang="en-US" i="1" dirty="0" err="1">
                <a:solidFill>
                  <a:srgbClr val="00B0F0"/>
                </a:solidFill>
                <a:latin typeface="Avenir Next" panose="020B0503020202020204" pitchFamily="34" charset="0"/>
              </a:rPr>
              <a:t>Verticalizaztion</a:t>
            </a:r>
            <a:r>
              <a:rPr lang="en-US" i="1" dirty="0">
                <a:solidFill>
                  <a:srgbClr val="00B0F0"/>
                </a:solidFill>
                <a:latin typeface="Avenir Next" panose="020B0503020202020204" pitchFamily="34" charset="0"/>
              </a:rPr>
              <a:t>, Extensibility, CDS is AOP</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Extending Projections → </a:t>
            </a:r>
            <a:r>
              <a:rPr lang="en-US" i="1" dirty="0">
                <a:solidFill>
                  <a:srgbClr val="00B0F0"/>
                </a:solidFill>
                <a:latin typeface="Avenir Next" panose="020B0503020202020204" pitchFamily="34" charset="0"/>
              </a:rPr>
              <a:t>crucial for SaaS-level extensions</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Association Filters → </a:t>
            </a:r>
            <a:r>
              <a:rPr lang="en-US" i="1" dirty="0">
                <a:solidFill>
                  <a:srgbClr val="00B0F0"/>
                </a:solidFill>
                <a:latin typeface="Avenir Next" panose="020B0503020202020204" pitchFamily="34" charset="0"/>
              </a:rPr>
              <a:t>avoid JOINs!  CDS complements SQL with paths</a:t>
            </a:r>
            <a:endParaRPr lang="en-US" dirty="0">
              <a:solidFill>
                <a:schemeClr val="accent1"/>
              </a:solidFill>
              <a:latin typeface="Avenir Next" panose="020B0503020202020204" pitchFamily="34" charset="0"/>
            </a:endParaRPr>
          </a:p>
          <a:p>
            <a:pPr>
              <a:lnSpc>
                <a:spcPct val="120000"/>
              </a:lnSpc>
              <a:spcBef>
                <a:spcPts val="600"/>
              </a:spcBef>
            </a:pPr>
            <a:r>
              <a:rPr lang="en-US" dirty="0">
                <a:solidFill>
                  <a:schemeClr val="accent1"/>
                </a:solidFill>
                <a:latin typeface="Avenir Next" panose="020B0503020202020204" pitchFamily="34" charset="0"/>
              </a:rPr>
              <a:t>Documentation Comments → </a:t>
            </a:r>
            <a:r>
              <a:rPr lang="en-GB" sz="1800" i="1" dirty="0">
                <a:solidFill>
                  <a:srgbClr val="00B0F0"/>
                </a:solidFill>
                <a:latin typeface="Menlo" panose="020B0609030804020204" pitchFamily="49" charset="0"/>
              </a:rPr>
              <a:t>/** your docs go here */</a:t>
            </a:r>
            <a:endParaRPr lang="en-GB" i="1" dirty="0">
              <a:solidFill>
                <a:srgbClr val="00B0F0"/>
              </a:solidFill>
              <a:latin typeface="Menlo" panose="020B0609030804020204" pitchFamily="49" charset="0"/>
            </a:endParaRPr>
          </a:p>
          <a:p>
            <a:pPr>
              <a:lnSpc>
                <a:spcPct val="120000"/>
              </a:lnSpc>
              <a:spcBef>
                <a:spcPts val="600"/>
              </a:spcBef>
            </a:pPr>
            <a:r>
              <a:rPr lang="en-US" dirty="0">
                <a:solidFill>
                  <a:schemeClr val="accent1"/>
                </a:solidFill>
                <a:latin typeface="Avenir Next" panose="020B0503020202020204" pitchFamily="34" charset="0"/>
              </a:rPr>
              <a:t>Modularized Compiler →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--parse, </a:t>
            </a:r>
            <a:r>
              <a:rPr lang="en-US" i="1" dirty="0" err="1">
                <a:solidFill>
                  <a:srgbClr val="00B0F0"/>
                </a:solidFill>
                <a:latin typeface="Consolas" panose="020B0609020204030204" pitchFamily="49" charset="0"/>
                <a:cs typeface="Consolas" panose="020B0609020204030204" pitchFamily="49" charset="0"/>
              </a:rPr>
              <a:t>cds</a:t>
            </a:r>
            <a:r>
              <a:rPr lang="en-US" i="1" dirty="0">
                <a:solidFill>
                  <a:srgbClr val="00B0F0"/>
                </a:solidFill>
                <a:latin typeface="Consolas" panose="020B0609020204030204" pitchFamily="49" charset="0"/>
                <a:cs typeface="Consolas" panose="020B0609020204030204" pitchFamily="49" charset="0"/>
              </a:rPr>
              <a:t> --clean</a:t>
            </a:r>
          </a:p>
          <a:p>
            <a:pPr>
              <a:lnSpc>
                <a:spcPct val="120000"/>
              </a:lnSpc>
              <a:spcBef>
                <a:spcPts val="600"/>
              </a:spcBef>
            </a:pPr>
            <a:r>
              <a:rPr lang="en-US" dirty="0">
                <a:solidFill>
                  <a:schemeClr val="accent1"/>
                </a:solidFill>
                <a:latin typeface="Avenir Next" panose="020B0503020202020204" pitchFamily="34" charset="0"/>
              </a:rPr>
              <a:t>Streamlined Compiler → </a:t>
            </a:r>
            <a:r>
              <a:rPr lang="en-US" i="1" dirty="0">
                <a:solidFill>
                  <a:srgbClr val="00B0F0"/>
                </a:solidFill>
                <a:latin typeface="Avenir Next" panose="020B0503020202020204" pitchFamily="34" charset="0"/>
              </a:rPr>
              <a:t>up to 10 times speed up + less memory</a:t>
            </a:r>
          </a:p>
          <a:p>
            <a:pPr>
              <a:lnSpc>
                <a:spcPct val="120000"/>
              </a:lnSpc>
              <a:spcBef>
                <a:spcPts val="600"/>
              </a:spcBef>
            </a:pPr>
            <a:r>
              <a:rPr lang="en-US" dirty="0">
                <a:solidFill>
                  <a:schemeClr val="accent1"/>
                </a:solidFill>
                <a:latin typeface="Avenir Next" panose="020B0503020202020204" pitchFamily="34" charset="0"/>
              </a:rPr>
              <a:t>Managed Compositions → </a:t>
            </a:r>
            <a:r>
              <a:rPr lang="en-US" i="1" dirty="0">
                <a:solidFill>
                  <a:srgbClr val="00B0F0"/>
                </a:solidFill>
                <a:latin typeface="Avenir Next" panose="020B0503020202020204" pitchFamily="34" charset="0"/>
              </a:rPr>
              <a:t>focus on domain and going NoSQL even more</a:t>
            </a:r>
          </a:p>
          <a:p>
            <a:pPr>
              <a:lnSpc>
                <a:spcPct val="120000"/>
              </a:lnSpc>
              <a:spcBef>
                <a:spcPts val="600"/>
              </a:spcBef>
            </a:pPr>
            <a:r>
              <a:rPr lang="en-US" dirty="0">
                <a:solidFill>
                  <a:schemeClr val="accent1"/>
                </a:solidFill>
                <a:latin typeface="Avenir Next" panose="020B0503020202020204" pitchFamily="34" charset="0"/>
              </a:rPr>
              <a:t>Structured OData → </a:t>
            </a:r>
            <a:r>
              <a:rPr lang="en-US" i="1" dirty="0">
                <a:solidFill>
                  <a:srgbClr val="00B0F0"/>
                </a:solidFill>
                <a:latin typeface="Avenir Next" panose="020B0503020202020204" pitchFamily="34" charset="0"/>
              </a:rPr>
              <a:t>focus on APIs, specifically for A2X scenarios</a:t>
            </a:r>
          </a:p>
        </p:txBody>
      </p:sp>
      <p:sp>
        <p:nvSpPr>
          <p:cNvPr id="2" name="Agenda"/>
          <p:cNvSpPr>
            <a:spLocks noGrp="1"/>
          </p:cNvSpPr>
          <p:nvPr>
            <p:ph type="title"/>
          </p:nvPr>
        </p:nvSpPr>
        <p:spPr/>
        <p:txBody>
          <a:bodyPr/>
          <a:lstStyle/>
          <a:p>
            <a:r>
              <a:rPr lang="en-US" b="0" dirty="0">
                <a:solidFill>
                  <a:schemeClr val="accent1"/>
                </a:solidFill>
                <a:latin typeface="Avenir Next" panose="020B0503020202020204" pitchFamily="34" charset="0"/>
              </a:rPr>
              <a:t>CDS Language and Compiler</a:t>
            </a:r>
          </a:p>
        </p:txBody>
      </p:sp>
    </p:spTree>
    <p:extLst>
      <p:ext uri="{BB962C8B-B14F-4D97-AF65-F5344CB8AC3E}">
        <p14:creationId xmlns:p14="http://schemas.microsoft.com/office/powerpoint/2010/main" val="357750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41B2EE-2865-3343-82D5-6C03642C38D7}"/>
              </a:ext>
            </a:extLst>
          </p:cNvPr>
          <p:cNvSpPr/>
          <p:nvPr/>
        </p:nvSpPr>
        <p:spPr>
          <a:xfrm>
            <a:off x="3049588" y="1753496"/>
            <a:ext cx="7858666" cy="4524315"/>
          </a:xfrm>
          <a:prstGeom prst="rect">
            <a:avLst/>
          </a:prstGeom>
        </p:spPr>
        <p:txBody>
          <a:bodyPr wrap="square">
            <a:spAutoFit/>
          </a:bodyPr>
          <a:lstStyle/>
          <a:p>
            <a:r>
              <a:rPr lang="en-GB" sz="1600" dirty="0">
                <a:solidFill>
                  <a:srgbClr val="C792EA"/>
                </a:solidFill>
                <a:latin typeface="Menlo" panose="020B0609030804020204" pitchFamily="49" charset="0"/>
              </a:rPr>
              <a:t>using</a:t>
            </a:r>
            <a:r>
              <a:rPr lang="en-GB" sz="1600" dirty="0">
                <a:solidFill>
                  <a:srgbClr val="D6DEEB"/>
                </a:solidFill>
                <a:latin typeface="Menlo" panose="020B0609030804020204" pitchFamily="49" charset="0"/>
              </a:rPr>
              <a:t> { </a:t>
            </a:r>
            <a:r>
              <a:rPr lang="en-GB" sz="1600" dirty="0" err="1">
                <a:solidFill>
                  <a:srgbClr val="ADDB67"/>
                </a:solidFill>
                <a:latin typeface="Menlo" panose="020B0609030804020204" pitchFamily="49" charset="0"/>
              </a:rPr>
              <a:t>cuid</a:t>
            </a:r>
            <a:r>
              <a:rPr lang="en-GB" sz="1600" dirty="0">
                <a:solidFill>
                  <a:srgbClr val="D6DEEB"/>
                </a:solidFill>
                <a:latin typeface="Menlo" panose="020B0609030804020204" pitchFamily="49" charset="0"/>
              </a:rPr>
              <a:t>, </a:t>
            </a:r>
            <a:r>
              <a:rPr lang="en-GB" sz="1600" dirty="0">
                <a:solidFill>
                  <a:srgbClr val="ADDB67"/>
                </a:solidFill>
                <a:latin typeface="Menlo" panose="020B0609030804020204" pitchFamily="49" charset="0"/>
              </a:rPr>
              <a:t>managed</a:t>
            </a:r>
            <a:r>
              <a:rPr lang="en-GB" sz="1600" dirty="0">
                <a:solidFill>
                  <a:srgbClr val="D6DEEB"/>
                </a:solidFill>
                <a:latin typeface="Menlo" panose="020B0609030804020204" pitchFamily="49" charset="0"/>
              </a:rPr>
              <a:t> } </a:t>
            </a:r>
            <a:r>
              <a:rPr lang="en-GB" sz="1600" dirty="0">
                <a:solidFill>
                  <a:srgbClr val="C792EA"/>
                </a:solidFill>
                <a:latin typeface="Menlo" panose="020B0609030804020204" pitchFamily="49" charset="0"/>
              </a:rPr>
              <a:t>from</a:t>
            </a:r>
            <a:r>
              <a:rPr lang="en-GB" sz="1600" dirty="0">
                <a:solidFill>
                  <a:srgbClr val="D6DEEB"/>
                </a:solidFill>
                <a:latin typeface="Menlo" panose="020B0609030804020204" pitchFamily="49" charset="0"/>
              </a:rPr>
              <a:t> </a:t>
            </a:r>
            <a:r>
              <a:rPr lang="en-GB" sz="1600" dirty="0">
                <a:solidFill>
                  <a:srgbClr val="D9F5DD"/>
                </a:solidFill>
                <a:latin typeface="Menlo" panose="020B0609030804020204" pitchFamily="49" charset="0"/>
              </a:rPr>
              <a:t>'</a:t>
            </a:r>
            <a:r>
              <a:rPr lang="en-GB" sz="1600" dirty="0">
                <a:solidFill>
                  <a:srgbClr val="ECC48D"/>
                </a:solidFill>
                <a:latin typeface="Menlo" panose="020B0609030804020204" pitchFamily="49" charset="0"/>
              </a:rPr>
              <a:t>@sap/</a:t>
            </a:r>
            <a:r>
              <a:rPr lang="en-GB" sz="1600" dirty="0" err="1">
                <a:solidFill>
                  <a:srgbClr val="ECC48D"/>
                </a:solidFill>
                <a:latin typeface="Menlo" panose="020B0609030804020204" pitchFamily="49" charset="0"/>
              </a:rPr>
              <a:t>cds</a:t>
            </a:r>
            <a:r>
              <a:rPr lang="en-GB" sz="1600" dirty="0">
                <a:solidFill>
                  <a:srgbClr val="ECC48D"/>
                </a:solidFill>
                <a:latin typeface="Menlo" panose="020B0609030804020204" pitchFamily="49" charset="0"/>
              </a:rPr>
              <a:t>/common</a:t>
            </a:r>
            <a:r>
              <a:rPr lang="en-GB" sz="1600" dirty="0">
                <a:solidFill>
                  <a:srgbClr val="D9F5DD"/>
                </a:solidFill>
                <a:latin typeface="Menlo" panose="020B0609030804020204" pitchFamily="49" charset="0"/>
              </a:rPr>
              <a:t>'</a:t>
            </a:r>
            <a:r>
              <a:rPr lang="en-GB" sz="1600" dirty="0">
                <a:solidFill>
                  <a:srgbClr val="D6DEEB"/>
                </a:solidFill>
                <a:latin typeface="Menlo" panose="020B0609030804020204" pitchFamily="49" charset="0"/>
              </a:rPr>
              <a:t>;</a:t>
            </a:r>
          </a:p>
          <a:p>
            <a:r>
              <a:rPr lang="en-GB" sz="1600" dirty="0">
                <a:solidFill>
                  <a:srgbClr val="C792EA"/>
                </a:solidFill>
                <a:latin typeface="Menlo" panose="020B0609030804020204" pitchFamily="49" charset="0"/>
              </a:rPr>
              <a:t>entity</a:t>
            </a:r>
            <a:r>
              <a:rPr lang="en-GB" sz="1600" dirty="0">
                <a:solidFill>
                  <a:srgbClr val="D6DEEB"/>
                </a:solidFill>
                <a:latin typeface="Menlo" panose="020B0609030804020204" pitchFamily="49" charset="0"/>
              </a:rPr>
              <a:t> Foo </a:t>
            </a:r>
            <a:r>
              <a:rPr lang="en-GB" sz="1600" dirty="0">
                <a:solidFill>
                  <a:srgbClr val="ADDB67"/>
                </a:solidFill>
                <a:latin typeface="Menlo" panose="020B0609030804020204" pitchFamily="49" charset="0"/>
              </a:rPr>
              <a:t>@bar</a:t>
            </a:r>
            <a:r>
              <a:rPr lang="en-GB" sz="1600" dirty="0">
                <a:solidFill>
                  <a:srgbClr val="D6DEEB"/>
                </a:solidFill>
                <a:latin typeface="Menlo" panose="020B0609030804020204" pitchFamily="49" charset="0"/>
              </a:rPr>
              <a:t> </a:t>
            </a:r>
            <a:r>
              <a:rPr lang="en-GB" sz="1600" dirty="0">
                <a:solidFill>
                  <a:srgbClr val="7FDBCA"/>
                </a:solidFill>
                <a:latin typeface="Menlo" panose="020B0609030804020204" pitchFamily="49" charset="0"/>
              </a:rPr>
              <a:t>:</a:t>
            </a:r>
            <a:r>
              <a:rPr lang="en-GB" sz="1600" dirty="0">
                <a:solidFill>
                  <a:srgbClr val="D6DEEB"/>
                </a:solidFill>
                <a:latin typeface="Menlo" panose="020B0609030804020204" pitchFamily="49" charset="0"/>
              </a:rPr>
              <a:t> </a:t>
            </a:r>
            <a:r>
              <a:rPr lang="en-GB" sz="1600" dirty="0" err="1">
                <a:solidFill>
                  <a:srgbClr val="D6DEEB"/>
                </a:solidFill>
                <a:latin typeface="Menlo" panose="020B0609030804020204" pitchFamily="49" charset="0"/>
              </a:rPr>
              <a:t>cuid</a:t>
            </a:r>
            <a:r>
              <a:rPr lang="en-GB" sz="1600" dirty="0">
                <a:solidFill>
                  <a:srgbClr val="D6DEEB"/>
                </a:solidFill>
                <a:latin typeface="Menlo" panose="020B0609030804020204" pitchFamily="49" charset="0"/>
              </a:rPr>
              <a:t>, managed { </a:t>
            </a:r>
            <a:r>
              <a:rPr lang="en-GB" sz="1600" dirty="0" err="1">
                <a:solidFill>
                  <a:srgbClr val="D6DEEB"/>
                </a:solidFill>
                <a:latin typeface="Menlo" panose="020B0609030804020204" pitchFamily="49" charset="0"/>
              </a:rPr>
              <a:t>bar</a:t>
            </a:r>
            <a:r>
              <a:rPr lang="en-GB" sz="1600" dirty="0" err="1">
                <a:solidFill>
                  <a:srgbClr val="7FDBCA"/>
                </a:solidFill>
                <a:latin typeface="Menlo" panose="020B0609030804020204" pitchFamily="49" charset="0"/>
              </a:rPr>
              <a:t>:</a:t>
            </a:r>
            <a:r>
              <a:rPr lang="en-GB" sz="1600" dirty="0" err="1">
                <a:solidFill>
                  <a:srgbClr val="D6DEEB"/>
                </a:solidFill>
                <a:latin typeface="Menlo" panose="020B0609030804020204" pitchFamily="49" charset="0"/>
              </a:rPr>
              <a:t>Car</a:t>
            </a:r>
            <a:r>
              <a:rPr lang="en-GB" sz="1600" dirty="0">
                <a:solidFill>
                  <a:srgbClr val="D6DEEB"/>
                </a:solidFill>
                <a:latin typeface="Menlo" panose="020B0609030804020204" pitchFamily="49" charset="0"/>
              </a:rPr>
              <a:t>; }</a:t>
            </a:r>
          </a:p>
          <a:p>
            <a:br>
              <a:rPr lang="en-GB" sz="1600" dirty="0">
                <a:solidFill>
                  <a:srgbClr val="D6DEEB"/>
                </a:solidFill>
                <a:latin typeface="Menlo" panose="020B0609030804020204" pitchFamily="49" charset="0"/>
              </a:rPr>
            </a:br>
            <a:r>
              <a:rPr lang="en-GB" sz="1600" dirty="0">
                <a:solidFill>
                  <a:srgbClr val="637777"/>
                </a:solidFill>
                <a:latin typeface="Menlo" panose="020B0609030804020204" pitchFamily="49" charset="0"/>
              </a:rPr>
              <a:t>// Equivalent to Foo:</a:t>
            </a:r>
            <a:endParaRPr lang="en-GB" sz="1600" dirty="0">
              <a:solidFill>
                <a:srgbClr val="D6DEEB"/>
              </a:solidFill>
              <a:latin typeface="Menlo" panose="020B0609030804020204" pitchFamily="49" charset="0"/>
            </a:endParaRPr>
          </a:p>
          <a:p>
            <a:r>
              <a:rPr lang="en-GB" sz="1600" dirty="0">
                <a:solidFill>
                  <a:srgbClr val="C792EA"/>
                </a:solidFill>
                <a:latin typeface="Menlo" panose="020B0609030804020204" pitchFamily="49" charset="0"/>
              </a:rPr>
              <a:t>entity</a:t>
            </a:r>
            <a:r>
              <a:rPr lang="en-GB" sz="1600" dirty="0">
                <a:solidFill>
                  <a:srgbClr val="D6DEEB"/>
                </a:solidFill>
                <a:latin typeface="Menlo" panose="020B0609030804020204" pitchFamily="49" charset="0"/>
              </a:rPr>
              <a:t> Boo {}</a:t>
            </a:r>
          </a:p>
          <a:p>
            <a:r>
              <a:rPr lang="en-GB" sz="1600" dirty="0">
                <a:solidFill>
                  <a:srgbClr val="C792EA"/>
                </a:solidFill>
                <a:latin typeface="Menlo" panose="020B0609030804020204" pitchFamily="49" charset="0"/>
              </a:rPr>
              <a:t>extend</a:t>
            </a:r>
            <a:r>
              <a:rPr lang="en-GB" sz="1600" dirty="0">
                <a:solidFill>
                  <a:srgbClr val="D6DEEB"/>
                </a:solidFill>
                <a:latin typeface="Menlo" panose="020B0609030804020204" pitchFamily="49" charset="0"/>
              </a:rPr>
              <a:t> Boo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a:t>
            </a:r>
            <a:r>
              <a:rPr lang="en-GB" sz="1600" dirty="0" err="1">
                <a:solidFill>
                  <a:srgbClr val="D6DEEB"/>
                </a:solidFill>
                <a:latin typeface="Menlo" panose="020B0609030804020204" pitchFamily="49" charset="0"/>
              </a:rPr>
              <a:t>cuid</a:t>
            </a:r>
            <a:r>
              <a:rPr lang="en-GB" sz="1600" dirty="0">
                <a:solidFill>
                  <a:srgbClr val="D6DEEB"/>
                </a:solidFill>
                <a:latin typeface="Menlo" panose="020B0609030804020204" pitchFamily="49" charset="0"/>
              </a:rPr>
              <a:t>;</a:t>
            </a:r>
          </a:p>
          <a:p>
            <a:r>
              <a:rPr lang="en-GB" sz="1600" dirty="0">
                <a:solidFill>
                  <a:srgbClr val="C792EA"/>
                </a:solidFill>
                <a:latin typeface="Menlo" panose="020B0609030804020204" pitchFamily="49" charset="0"/>
              </a:rPr>
              <a:t>extend</a:t>
            </a:r>
            <a:r>
              <a:rPr lang="en-GB" sz="1600" dirty="0">
                <a:solidFill>
                  <a:srgbClr val="D6DEEB"/>
                </a:solidFill>
                <a:latin typeface="Menlo" panose="020B0609030804020204" pitchFamily="49" charset="0"/>
              </a:rPr>
              <a:t> Boo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managed;</a:t>
            </a:r>
          </a:p>
          <a:p>
            <a:r>
              <a:rPr lang="en-GB" sz="1600" dirty="0">
                <a:solidFill>
                  <a:srgbClr val="C792EA"/>
                </a:solidFill>
                <a:latin typeface="Menlo" panose="020B0609030804020204" pitchFamily="49" charset="0"/>
              </a:rPr>
              <a:t>extend</a:t>
            </a:r>
            <a:r>
              <a:rPr lang="en-GB" sz="1600" dirty="0">
                <a:solidFill>
                  <a:srgbClr val="D6DEEB"/>
                </a:solidFill>
                <a:latin typeface="Menlo" panose="020B0609030804020204" pitchFamily="49" charset="0"/>
              </a:rPr>
              <a:t> Boo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 </a:t>
            </a:r>
            <a:r>
              <a:rPr lang="en-GB" sz="1600" dirty="0" err="1">
                <a:solidFill>
                  <a:srgbClr val="D6DEEB"/>
                </a:solidFill>
                <a:latin typeface="Menlo" panose="020B0609030804020204" pitchFamily="49" charset="0"/>
              </a:rPr>
              <a:t>bar</a:t>
            </a:r>
            <a:r>
              <a:rPr lang="en-GB" sz="1600" dirty="0" err="1">
                <a:solidFill>
                  <a:srgbClr val="7FDBCA"/>
                </a:solidFill>
                <a:latin typeface="Menlo" panose="020B0609030804020204" pitchFamily="49" charset="0"/>
              </a:rPr>
              <a:t>:</a:t>
            </a:r>
            <a:r>
              <a:rPr lang="en-GB" sz="1600" dirty="0" err="1">
                <a:solidFill>
                  <a:srgbClr val="D6DEEB"/>
                </a:solidFill>
                <a:latin typeface="Menlo" panose="020B0609030804020204" pitchFamily="49" charset="0"/>
              </a:rPr>
              <a:t>Car</a:t>
            </a:r>
            <a:r>
              <a:rPr lang="en-GB" sz="1600" dirty="0">
                <a:solidFill>
                  <a:srgbClr val="D6DEEB"/>
                </a:solidFill>
                <a:latin typeface="Menlo" panose="020B0609030804020204" pitchFamily="49" charset="0"/>
              </a:rPr>
              <a:t>; }</a:t>
            </a:r>
          </a:p>
          <a:p>
            <a:r>
              <a:rPr lang="en-GB" sz="1600" dirty="0">
                <a:solidFill>
                  <a:srgbClr val="C792EA"/>
                </a:solidFill>
                <a:latin typeface="Menlo" panose="020B0609030804020204" pitchFamily="49" charset="0"/>
              </a:rPr>
              <a:t>annotate</a:t>
            </a:r>
            <a:r>
              <a:rPr lang="en-GB" sz="1600" dirty="0">
                <a:solidFill>
                  <a:srgbClr val="D6DEEB"/>
                </a:solidFill>
                <a:latin typeface="Menlo" panose="020B0609030804020204" pitchFamily="49" charset="0"/>
              </a:rPr>
              <a:t> Boo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a:t>
            </a:r>
            <a:r>
              <a:rPr lang="en-GB" sz="1600" dirty="0">
                <a:solidFill>
                  <a:srgbClr val="ADDB67"/>
                </a:solidFill>
                <a:latin typeface="Menlo" panose="020B0609030804020204" pitchFamily="49" charset="0"/>
              </a:rPr>
              <a:t>@bar</a:t>
            </a:r>
            <a:r>
              <a:rPr lang="en-GB" sz="1600" dirty="0">
                <a:solidFill>
                  <a:srgbClr val="D6DEEB"/>
                </a:solidFill>
                <a:latin typeface="Menlo" panose="020B0609030804020204" pitchFamily="49" charset="0"/>
              </a:rPr>
              <a:t>;</a:t>
            </a:r>
          </a:p>
          <a:p>
            <a:br>
              <a:rPr lang="en-GB" sz="1600" dirty="0">
                <a:solidFill>
                  <a:srgbClr val="D6DEEB"/>
                </a:solidFill>
                <a:latin typeface="Menlo" panose="020B0609030804020204" pitchFamily="49" charset="0"/>
              </a:rPr>
            </a:br>
            <a:r>
              <a:rPr lang="en-GB" sz="1600" dirty="0">
                <a:solidFill>
                  <a:srgbClr val="637777"/>
                </a:solidFill>
                <a:latin typeface="Menlo" panose="020B0609030804020204" pitchFamily="49" charset="0"/>
              </a:rPr>
              <a:t>// Equivalent to above:</a:t>
            </a:r>
            <a:endParaRPr lang="en-GB" sz="1600" dirty="0">
              <a:solidFill>
                <a:srgbClr val="D6DEEB"/>
              </a:solidFill>
              <a:latin typeface="Menlo" panose="020B0609030804020204" pitchFamily="49" charset="0"/>
            </a:endParaRPr>
          </a:p>
          <a:p>
            <a:r>
              <a:rPr lang="en-GB" sz="1600" dirty="0">
                <a:solidFill>
                  <a:srgbClr val="C792EA"/>
                </a:solidFill>
                <a:latin typeface="Menlo" panose="020B0609030804020204" pitchFamily="49" charset="0"/>
              </a:rPr>
              <a:t>entity</a:t>
            </a:r>
            <a:r>
              <a:rPr lang="en-GB" sz="1600" dirty="0">
                <a:solidFill>
                  <a:srgbClr val="D6DEEB"/>
                </a:solidFill>
                <a:latin typeface="Menlo" panose="020B0609030804020204" pitchFamily="49" charset="0"/>
              </a:rPr>
              <a:t> Moo {}</a:t>
            </a:r>
          </a:p>
          <a:p>
            <a:r>
              <a:rPr lang="en-GB" sz="1600" dirty="0">
                <a:solidFill>
                  <a:srgbClr val="C792EA"/>
                </a:solidFill>
                <a:latin typeface="Menlo" panose="020B0609030804020204" pitchFamily="49" charset="0"/>
              </a:rPr>
              <a:t>extend</a:t>
            </a:r>
            <a:r>
              <a:rPr lang="en-GB" sz="1600" dirty="0">
                <a:solidFill>
                  <a:srgbClr val="D6DEEB"/>
                </a:solidFill>
                <a:latin typeface="Menlo" panose="020B0609030804020204" pitchFamily="49" charset="0"/>
              </a:rPr>
              <a:t> Moo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Boo;</a:t>
            </a:r>
          </a:p>
          <a:p>
            <a:br>
              <a:rPr lang="en-GB" sz="1600" dirty="0">
                <a:solidFill>
                  <a:srgbClr val="D6DEEB"/>
                </a:solidFill>
                <a:latin typeface="Menlo" panose="020B0609030804020204" pitchFamily="49" charset="0"/>
              </a:rPr>
            </a:br>
            <a:r>
              <a:rPr lang="en-GB" sz="1600" dirty="0">
                <a:solidFill>
                  <a:srgbClr val="C792EA"/>
                </a:solidFill>
                <a:latin typeface="Menlo" panose="020B0609030804020204" pitchFamily="49" charset="0"/>
              </a:rPr>
              <a:t>type</a:t>
            </a:r>
            <a:r>
              <a:rPr lang="en-GB" sz="1600" dirty="0">
                <a:solidFill>
                  <a:srgbClr val="D6DEEB"/>
                </a:solidFill>
                <a:latin typeface="Menlo" panose="020B0609030804020204" pitchFamily="49" charset="0"/>
              </a:rPr>
              <a:t> Car </a:t>
            </a:r>
            <a:r>
              <a:rPr lang="en-GB" sz="1600" dirty="0">
                <a:solidFill>
                  <a:srgbClr val="7FDBCA"/>
                </a:solidFill>
                <a:latin typeface="Menlo" panose="020B0609030804020204" pitchFamily="49" charset="0"/>
              </a:rPr>
              <a:t>:</a:t>
            </a:r>
            <a:r>
              <a:rPr lang="en-GB" sz="1600" dirty="0">
                <a:solidFill>
                  <a:srgbClr val="D6DEEB"/>
                </a:solidFill>
                <a:latin typeface="Menlo" panose="020B0609030804020204" pitchFamily="49" charset="0"/>
              </a:rPr>
              <a:t> </a:t>
            </a:r>
            <a:r>
              <a:rPr lang="en-GB" sz="1600" dirty="0">
                <a:solidFill>
                  <a:srgbClr val="ADDB67"/>
                </a:solidFill>
                <a:latin typeface="Menlo" panose="020B0609030804020204" pitchFamily="49" charset="0"/>
              </a:rPr>
              <a:t>String</a:t>
            </a:r>
            <a:r>
              <a:rPr lang="en-GB" sz="1600" dirty="0">
                <a:solidFill>
                  <a:srgbClr val="D6DEEB"/>
                </a:solidFill>
                <a:latin typeface="Menlo" panose="020B0609030804020204" pitchFamily="49" charset="0"/>
              </a:rPr>
              <a:t>;</a:t>
            </a:r>
          </a:p>
          <a:p>
            <a:r>
              <a:rPr lang="en-GB" sz="1600" dirty="0">
                <a:solidFill>
                  <a:srgbClr val="C792EA"/>
                </a:solidFill>
                <a:latin typeface="Menlo" panose="020B0609030804020204" pitchFamily="49" charset="0"/>
              </a:rPr>
              <a:t>annotate</a:t>
            </a:r>
            <a:r>
              <a:rPr lang="en-GB" sz="1600" dirty="0">
                <a:solidFill>
                  <a:srgbClr val="D6DEEB"/>
                </a:solidFill>
                <a:latin typeface="Menlo" panose="020B0609030804020204" pitchFamily="49" charset="0"/>
              </a:rPr>
              <a:t> Car </a:t>
            </a:r>
            <a:r>
              <a:rPr lang="en-GB" sz="1600" dirty="0">
                <a:solidFill>
                  <a:srgbClr val="C792EA"/>
                </a:solidFill>
                <a:latin typeface="Menlo" panose="020B0609030804020204" pitchFamily="49" charset="0"/>
              </a:rPr>
              <a:t>with</a:t>
            </a:r>
            <a:r>
              <a:rPr lang="en-GB" sz="1600" dirty="0">
                <a:solidFill>
                  <a:srgbClr val="D6DEEB"/>
                </a:solidFill>
                <a:latin typeface="Menlo" panose="020B0609030804020204" pitchFamily="49" charset="0"/>
              </a:rPr>
              <a:t> </a:t>
            </a:r>
            <a:r>
              <a:rPr lang="en-GB" sz="1600" dirty="0">
                <a:solidFill>
                  <a:srgbClr val="ADDB67"/>
                </a:solidFill>
                <a:latin typeface="Menlo" panose="020B0609030804020204" pitchFamily="49" charset="0"/>
              </a:rPr>
              <a:t>@car</a:t>
            </a:r>
            <a:r>
              <a:rPr lang="en-GB" sz="1600" dirty="0">
                <a:solidFill>
                  <a:srgbClr val="D6DEEB"/>
                </a:solidFill>
                <a:latin typeface="Menlo" panose="020B0609030804020204" pitchFamily="49" charset="0"/>
              </a:rPr>
              <a:t>;</a:t>
            </a:r>
          </a:p>
          <a:p>
            <a:br>
              <a:rPr lang="en-GB" sz="1600" dirty="0">
                <a:solidFill>
                  <a:srgbClr val="D6DEEB"/>
                </a:solidFill>
                <a:latin typeface="Menlo" panose="020B0609030804020204" pitchFamily="49" charset="0"/>
              </a:rPr>
            </a:br>
            <a:endParaRPr lang="en-GB" sz="1600" b="0" dirty="0">
              <a:solidFill>
                <a:srgbClr val="D6DEEB"/>
              </a:solidFill>
              <a:effectLst/>
              <a:latin typeface="Menlo" panose="020B0609030804020204" pitchFamily="49" charset="0"/>
            </a:endParaRPr>
          </a:p>
        </p:txBody>
      </p:sp>
      <p:sp>
        <p:nvSpPr>
          <p:cNvPr id="5" name="Agenda">
            <a:extLst>
              <a:ext uri="{FF2B5EF4-FFF2-40B4-BE49-F238E27FC236}">
                <a16:creationId xmlns:a16="http://schemas.microsoft.com/office/drawing/2014/main" id="{F1970490-164C-D64A-8CE7-693FC2139300}"/>
              </a:ext>
            </a:extLst>
          </p:cNvPr>
          <p:cNvSpPr>
            <a:spLocks noGrp="1"/>
          </p:cNvSpPr>
          <p:nvPr>
            <p:ph type="title"/>
          </p:nvPr>
        </p:nvSpPr>
        <p:spPr>
          <a:xfrm>
            <a:off x="504001" y="504000"/>
            <a:ext cx="11186476" cy="369332"/>
          </a:xfrm>
        </p:spPr>
        <p:txBody>
          <a:bodyPr/>
          <a:lstStyle/>
          <a:p>
            <a:r>
              <a:rPr lang="en-US" b="0" dirty="0">
                <a:solidFill>
                  <a:schemeClr val="accent1"/>
                </a:solidFill>
                <a:latin typeface="Avenir Next" panose="020B0503020202020204" pitchFamily="34" charset="0"/>
              </a:rPr>
              <a:t>Aspects</a:t>
            </a:r>
          </a:p>
        </p:txBody>
      </p:sp>
    </p:spTree>
    <p:extLst>
      <p:ext uri="{BB962C8B-B14F-4D97-AF65-F5344CB8AC3E}">
        <p14:creationId xmlns:p14="http://schemas.microsoft.com/office/powerpoint/2010/main" val="2421312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a:xfrm>
            <a:off x="2621496" y="3001959"/>
            <a:ext cx="6952224" cy="854080"/>
          </a:xfrm>
        </p:spPr>
        <p:txBody>
          <a:bodyPr wrap="none" anchor="ctr">
            <a:spAutoFit/>
          </a:bodyPr>
          <a:lstStyle/>
          <a:p>
            <a:pPr algn="ctr"/>
            <a:r>
              <a:rPr lang="en-US" sz="6000" b="0" dirty="0">
                <a:solidFill>
                  <a:schemeClr val="accent1"/>
                </a:solidFill>
                <a:latin typeface="Avenir Next" panose="020B0503020202020204" pitchFamily="34" charset="0"/>
                <a:cs typeface="Gill Sans Nova Cond Lt" panose="020F0302020204030204" pitchFamily="34" charset="0"/>
              </a:rPr>
              <a:t>focus on modularity</a:t>
            </a:r>
            <a:endParaRPr lang="de-DE" sz="6000" b="0" dirty="0">
              <a:solidFill>
                <a:schemeClr val="accent1"/>
              </a:solidFill>
              <a:latin typeface="Avenir Next" panose="020B0503020202020204" pitchFamily="34" charset="0"/>
              <a:cs typeface="Gill Sans Nova Cond Lt" panose="020F0302020204030204" pitchFamily="34" charset="0"/>
            </a:endParaRPr>
          </a:p>
        </p:txBody>
      </p:sp>
      <p:sp>
        <p:nvSpPr>
          <p:cNvPr id="3" name="Presentation Title">
            <a:hlinkClick r:id="rId3"/>
            <a:extLst>
              <a:ext uri="{FF2B5EF4-FFF2-40B4-BE49-F238E27FC236}">
                <a16:creationId xmlns:a16="http://schemas.microsoft.com/office/drawing/2014/main" id="{3B7291B9-994B-3947-8FAE-375ED19E531A}"/>
              </a:ext>
            </a:extLst>
          </p:cNvPr>
          <p:cNvSpPr txBox="1">
            <a:spLocks/>
          </p:cNvSpPr>
          <p:nvPr/>
        </p:nvSpPr>
        <p:spPr bwMode="black">
          <a:xfrm>
            <a:off x="5323342" y="4267388"/>
            <a:ext cx="1548501" cy="284693"/>
          </a:xfrm>
          <a:prstGeom prst="rect">
            <a:avLst/>
          </a:prstGeom>
        </p:spPr>
        <p:txBody>
          <a:bodyPr vert="horz" wrap="none" lIns="0" tIns="0" rIns="0" bIns="0" rtlCol="0" anchor="ctr" anchorCtr="0">
            <a:spAutoFit/>
          </a:bodyPr>
          <a:lstStyle>
            <a:lvl1pPr algn="l" defTabSz="1088558" rtl="0" eaLnBrk="1" latinLnBrk="0" hangingPunct="1">
              <a:lnSpc>
                <a:spcPct val="90000"/>
              </a:lnSpc>
              <a:spcBef>
                <a:spcPct val="0"/>
              </a:spcBef>
              <a:buNone/>
              <a:defRPr lang="de-DE" sz="3600" b="1" kern="1200" baseline="0" dirty="0">
                <a:solidFill>
                  <a:schemeClr val="tx1"/>
                </a:solidFill>
                <a:latin typeface="+mn-lt"/>
                <a:ea typeface="+mn-ea"/>
                <a:cs typeface="+mn-cs"/>
              </a:defRPr>
            </a:lvl1pPr>
          </a:lstStyle>
          <a:p>
            <a:pPr algn="ctr"/>
            <a:r>
              <a:rPr lang="en-US" sz="2000" b="0" dirty="0">
                <a:solidFill>
                  <a:schemeClr val="accent1"/>
                </a:solidFill>
                <a:latin typeface="Avenir Next" panose="020B0503020202020204" pitchFamily="34" charset="0"/>
                <a:cs typeface="Gill Sans Nova Cond Lt" panose="020F0302020204030204" pitchFamily="34" charset="0"/>
              </a:rPr>
              <a:t>@sap/</a:t>
            </a:r>
            <a:r>
              <a:rPr lang="en-US" sz="2000" b="0" dirty="0" err="1">
                <a:solidFill>
                  <a:schemeClr val="accent1"/>
                </a:solidFill>
                <a:latin typeface="Avenir Next" panose="020B0503020202020204" pitchFamily="34" charset="0"/>
                <a:cs typeface="Gill Sans Nova Cond Lt" panose="020F0302020204030204" pitchFamily="34" charset="0"/>
              </a:rPr>
              <a:t>cds</a:t>
            </a:r>
            <a:r>
              <a:rPr lang="en-US" sz="2000" b="0" dirty="0">
                <a:solidFill>
                  <a:schemeClr val="accent1"/>
                </a:solidFill>
                <a:latin typeface="Avenir Next" panose="020B0503020202020204" pitchFamily="34" charset="0"/>
                <a:cs typeface="Gill Sans Nova Cond Lt" panose="020F0302020204030204" pitchFamily="34" charset="0"/>
              </a:rPr>
              <a:t> 4.0</a:t>
            </a:r>
          </a:p>
        </p:txBody>
      </p:sp>
    </p:spTree>
    <p:extLst>
      <p:ext uri="{BB962C8B-B14F-4D97-AF65-F5344CB8AC3E}">
        <p14:creationId xmlns:p14="http://schemas.microsoft.com/office/powerpoint/2010/main" val="3929191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9" ma:contentTypeDescription="Create a new document." ma:contentTypeScope="" ma:versionID="a42faf35c90a130c1955c63f9ee5a08c">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8557469a740560d230d60e5a784dfafa"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3.xml><?xml version="1.0" encoding="utf-8"?>
<ds:datastoreItem xmlns:ds="http://schemas.openxmlformats.org/officeDocument/2006/customXml" ds:itemID="{CB7AF150-15BA-4F09-8AE4-484B0CFCFED2}"/>
</file>

<file path=docProps/app.xml><?xml version="1.0" encoding="utf-8"?>
<Properties xmlns="http://schemas.openxmlformats.org/officeDocument/2006/extended-properties" xmlns:vt="http://schemas.openxmlformats.org/officeDocument/2006/docPropsVTypes">
  <Template>SAP 2020 16x9 black</Template>
  <TotalTime>488</TotalTime>
  <Words>364</Words>
  <Application>Microsoft Macintosh PowerPoint</Application>
  <PresentationFormat>Custom</PresentationFormat>
  <Paragraphs>76</Paragraphs>
  <Slides>15</Slides>
  <Notes>11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 Next</vt:lpstr>
      <vt:lpstr>Avenir Next Ultra Light</vt:lpstr>
      <vt:lpstr>Consolas</vt:lpstr>
      <vt:lpstr>Courier New</vt:lpstr>
      <vt:lpstr>Menlo</vt:lpstr>
      <vt:lpstr>Symbol</vt:lpstr>
      <vt:lpstr>wingdings</vt:lpstr>
      <vt:lpstr>wingdings</vt:lpstr>
      <vt:lpstr>SAP 2020 16x9 black</vt:lpstr>
      <vt:lpstr>re: cap</vt:lpstr>
      <vt:lpstr>Disclaimer</vt:lpstr>
      <vt:lpstr>Agenda</vt:lpstr>
      <vt:lpstr>capire</vt:lpstr>
      <vt:lpstr>cap/samples</vt:lpstr>
      <vt:lpstr>Streamlined and Evolutionary Development</vt:lpstr>
      <vt:lpstr>CDS Language and Compiler</vt:lpstr>
      <vt:lpstr>Aspects</vt:lpstr>
      <vt:lpstr>focus on modularity</vt:lpstr>
      <vt:lpstr>Key Concepts</vt:lpstr>
      <vt:lpstr>Scalable Design</vt:lpstr>
      <vt:lpstr>cap/matters</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Hutzel, Daniel</dc:creator>
  <cp:keywords>2020/16:9/black</cp:keywords>
  <cp:lastModifiedBy>Hutzel, Daniel</cp:lastModifiedBy>
  <cp:revision>35</cp:revision>
  <dcterms:created xsi:type="dcterms:W3CDTF">2020-05-15T00:10:39Z</dcterms:created>
  <dcterms:modified xsi:type="dcterms:W3CDTF">2020-05-15T13:53:23Z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y fmtid="{D5CDD505-2E9C-101B-9397-08002B2CF9AE}" pid="8" name="ContentTypeId">
    <vt:lpwstr>0x0101001B2F4EB8BBE5954EBA420B6DF3451F56</vt:lpwstr>
  </property>
</Properties>
</file>