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7" r:id="rId4"/>
    <p:sldId id="258" r:id="rId5"/>
    <p:sldId id="274" r:id="rId6"/>
    <p:sldId id="259" r:id="rId7"/>
    <p:sldId id="281" r:id="rId8"/>
    <p:sldId id="260" r:id="rId9"/>
    <p:sldId id="282" r:id="rId10"/>
    <p:sldId id="283" r:id="rId11"/>
    <p:sldId id="261" r:id="rId12"/>
    <p:sldId id="290" r:id="rId13"/>
    <p:sldId id="288" r:id="rId14"/>
    <p:sldId id="262" r:id="rId15"/>
    <p:sldId id="285" r:id="rId16"/>
    <p:sldId id="263" r:id="rId17"/>
    <p:sldId id="284" r:id="rId18"/>
    <p:sldId id="264" r:id="rId19"/>
    <p:sldId id="265" r:id="rId20"/>
    <p:sldId id="291" r:id="rId21"/>
    <p:sldId id="292" r:id="rId22"/>
    <p:sldId id="286" r:id="rId23"/>
    <p:sldId id="267" r:id="rId24"/>
    <p:sldId id="268" r:id="rId25"/>
    <p:sldId id="275" r:id="rId26"/>
    <p:sldId id="280" r:id="rId27"/>
    <p:sldId id="270" r:id="rId28"/>
    <p:sldId id="276" r:id="rId29"/>
    <p:sldId id="277" r:id="rId30"/>
    <p:sldId id="271" r:id="rId31"/>
    <p:sldId id="278" r:id="rId32"/>
    <p:sldId id="279" r:id="rId33"/>
    <p:sldId id="289" r:id="rId34"/>
    <p:sldId id="27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8/24/2021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8/24/2021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implilearn.com/stakeholders-impact-on-the-projects-artic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lucidchart.com/blog/how-to-do-a-stakeholder-analysi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wallstreetmojo.com/feasibility-study-exampl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projectmanager.com/training/how-to-conduct-a-feasibility-study?wvideo=flor5bihx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umsl.edu/~sauterv/analysis/F08papers/Katimuneetorn_Feasibility_Study.html" TargetMode="External"/><Relationship Id="rId3" Type="http://schemas.openxmlformats.org/officeDocument/2006/relationships/hyperlink" Target="https://www.geeksforgeeks.org/types-of-feasibility-study-in-software-project-development/" TargetMode="External"/><Relationship Id="rId7" Type="http://schemas.openxmlformats.org/officeDocument/2006/relationships/hyperlink" Target="https://relevant.software/blog/software-feasibility-study/" TargetMode="External"/><Relationship Id="rId2" Type="http://schemas.openxmlformats.org/officeDocument/2006/relationships/hyperlink" Target="https://horticulture.ucdavis.edu/information/d-lab-toolkit-teaching-feasibility-studies" TargetMode="External"/><Relationship Id="rId1" Type="http://schemas.openxmlformats.org/officeDocument/2006/relationships/slideLayout" Target="../slideLayouts/slideLayout2.xml"/><Relationship Id="rId6" Type="http://schemas.openxmlformats.org/officeDocument/2006/relationships/hyperlink" Target="https://www.geeksforgeeks.org/types-of-feasibility-study-in-software-project-development/#:~:text=Legal%20Feasibility%20%E2%80%93&amp;text=This%20includes%20analyzing%20barriers%20of,conform%20legal%20and%20ethical%20requirements" TargetMode="External"/><Relationship Id="rId5" Type="http://schemas.openxmlformats.org/officeDocument/2006/relationships/hyperlink" Target="https://www.cs.toronto.edu/~sme/CSC340F/2005/slides/07-feasibility.pdf" TargetMode="External"/><Relationship Id="rId4" Type="http://schemas.openxmlformats.org/officeDocument/2006/relationships/hyperlink" Target="http://depts.washington.edu/cssinfo/gcsdd-self-assessment/506/css506-class-project-02-feasibility.htm" TargetMode="External"/><Relationship Id="rId9" Type="http://schemas.openxmlformats.org/officeDocument/2006/relationships/hyperlink" Target="http://www.cs.cornell.edu/courses/cs5150/2018sp/slides/4-feasibility.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C3E67C-7E1E-43DF-912D-1305945169DC}"/>
              </a:ext>
            </a:extLst>
          </p:cNvPr>
          <p:cNvSpPr>
            <a:spLocks noGrp="1"/>
          </p:cNvSpPr>
          <p:nvPr>
            <p:ph type="ctrTitle"/>
          </p:nvPr>
        </p:nvSpPr>
        <p:spPr/>
        <p:txBody>
          <a:bodyPr/>
          <a:lstStyle/>
          <a:p>
            <a:r>
              <a:rPr lang="fr-FR" dirty="0" err="1"/>
              <a:t>Feasability</a:t>
            </a:r>
            <a:r>
              <a:rPr lang="fr-FR" dirty="0"/>
              <a:t> </a:t>
            </a:r>
            <a:r>
              <a:rPr lang="fr-FR" dirty="0" err="1"/>
              <a:t>study</a:t>
            </a:r>
            <a:r>
              <a:rPr lang="fr-FR" dirty="0"/>
              <a:t>	</a:t>
            </a:r>
          </a:p>
        </p:txBody>
      </p:sp>
      <p:sp>
        <p:nvSpPr>
          <p:cNvPr id="3" name="Sous-titre 2">
            <a:extLst>
              <a:ext uri="{FF2B5EF4-FFF2-40B4-BE49-F238E27FC236}">
                <a16:creationId xmlns:a16="http://schemas.microsoft.com/office/drawing/2014/main" id="{0EA7D712-3D17-4A7F-B618-F4CECF57BD8F}"/>
              </a:ext>
            </a:extLst>
          </p:cNvPr>
          <p:cNvSpPr>
            <a:spLocks noGrp="1"/>
          </p:cNvSpPr>
          <p:nvPr>
            <p:ph type="subTitle" idx="1"/>
          </p:nvPr>
        </p:nvSpPr>
        <p:spPr/>
        <p:txBody>
          <a:bodyPr/>
          <a:lstStyle/>
          <a:p>
            <a:r>
              <a:rPr lang="fr-FR" dirty="0"/>
              <a:t>A </a:t>
            </a:r>
            <a:r>
              <a:rPr lang="fr-FR" dirty="0" err="1"/>
              <a:t>preliminary</a:t>
            </a:r>
            <a:r>
              <a:rPr lang="fr-FR" dirty="0"/>
              <a:t> stage for </a:t>
            </a:r>
            <a:r>
              <a:rPr lang="fr-FR" dirty="0" err="1"/>
              <a:t>developping</a:t>
            </a:r>
            <a:r>
              <a:rPr lang="fr-FR" dirty="0"/>
              <a:t> innovation </a:t>
            </a:r>
            <a:r>
              <a:rPr lang="fr-FR" dirty="0" err="1"/>
              <a:t>projects</a:t>
            </a:r>
            <a:endParaRPr lang="fr-FR" dirty="0"/>
          </a:p>
        </p:txBody>
      </p:sp>
    </p:spTree>
    <p:extLst>
      <p:ext uri="{BB962C8B-B14F-4D97-AF65-F5344CB8AC3E}">
        <p14:creationId xmlns:p14="http://schemas.microsoft.com/office/powerpoint/2010/main" val="33425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able&#10;&#10;Description générée automatiquement">
            <a:extLst>
              <a:ext uri="{FF2B5EF4-FFF2-40B4-BE49-F238E27FC236}">
                <a16:creationId xmlns:a16="http://schemas.microsoft.com/office/drawing/2014/main" id="{06253D29-F375-4D5B-8BD7-FEFD8C358D05}"/>
              </a:ext>
            </a:extLst>
          </p:cNvPr>
          <p:cNvPicPr>
            <a:picLocks noChangeAspect="1"/>
          </p:cNvPicPr>
          <p:nvPr/>
        </p:nvPicPr>
        <p:blipFill>
          <a:blip r:embed="rId2"/>
          <a:stretch>
            <a:fillRect/>
          </a:stretch>
        </p:blipFill>
        <p:spPr>
          <a:xfrm>
            <a:off x="2025371" y="293614"/>
            <a:ext cx="8001772" cy="5482206"/>
          </a:xfrm>
          <a:prstGeom prst="rect">
            <a:avLst/>
          </a:prstGeom>
        </p:spPr>
      </p:pic>
    </p:spTree>
    <p:extLst>
      <p:ext uri="{BB962C8B-B14F-4D97-AF65-F5344CB8AC3E}">
        <p14:creationId xmlns:p14="http://schemas.microsoft.com/office/powerpoint/2010/main" val="2991805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24E66-BA19-47EF-A740-7BBDC6B900C9}"/>
              </a:ext>
            </a:extLst>
          </p:cNvPr>
          <p:cNvSpPr>
            <a:spLocks noGrp="1"/>
          </p:cNvSpPr>
          <p:nvPr>
            <p:ph type="title"/>
          </p:nvPr>
        </p:nvSpPr>
        <p:spPr/>
        <p:txBody>
          <a:bodyPr/>
          <a:lstStyle/>
          <a:p>
            <a:r>
              <a:rPr lang="fr-FR" b="0" i="0" dirty="0">
                <a:solidFill>
                  <a:srgbClr val="272C37"/>
                </a:solidFill>
                <a:effectLst/>
                <a:latin typeface="Roboto" panose="02000000000000000000" pitchFamily="2" charset="0"/>
              </a:rPr>
              <a:t>Legal </a:t>
            </a:r>
            <a:r>
              <a:rPr lang="fr-FR" b="0" i="0" dirty="0" err="1">
                <a:solidFill>
                  <a:srgbClr val="272C37"/>
                </a:solidFill>
                <a:effectLst/>
                <a:latin typeface="Roboto" panose="02000000000000000000" pitchFamily="2" charset="0"/>
              </a:rPr>
              <a:t>Feasibility</a:t>
            </a:r>
            <a:br>
              <a:rPr lang="fr-FR" b="0" i="0" dirty="0">
                <a:solidFill>
                  <a:srgbClr val="272C37"/>
                </a:solidFill>
                <a:effectLst/>
                <a:latin typeface="Roboto" panose="02000000000000000000" pitchFamily="2" charset="0"/>
              </a:rPr>
            </a:br>
            <a:endParaRPr lang="fr-FR" dirty="0"/>
          </a:p>
        </p:txBody>
      </p:sp>
      <p:sp>
        <p:nvSpPr>
          <p:cNvPr id="3" name="Espace réservé du contenu 2">
            <a:extLst>
              <a:ext uri="{FF2B5EF4-FFF2-40B4-BE49-F238E27FC236}">
                <a16:creationId xmlns:a16="http://schemas.microsoft.com/office/drawing/2014/main" id="{D2BC77B2-F43A-4747-8D06-F9DDF46450B8}"/>
              </a:ext>
            </a:extLst>
          </p:cNvPr>
          <p:cNvSpPr>
            <a:spLocks noGrp="1"/>
          </p:cNvSpPr>
          <p:nvPr>
            <p:ph idx="1"/>
          </p:nvPr>
        </p:nvSpPr>
        <p:spPr/>
        <p:txBody>
          <a:bodyPr>
            <a:normAutofit fontScale="92500" lnSpcReduction="10000"/>
          </a:bodyPr>
          <a:lstStyle/>
          <a:p>
            <a:r>
              <a:rPr lang="en-US" b="0" i="0" dirty="0">
                <a:solidFill>
                  <a:srgbClr val="51565E"/>
                </a:solidFill>
                <a:effectLst/>
                <a:latin typeface="Roboto" panose="02000000000000000000" pitchFamily="2" charset="0"/>
              </a:rPr>
              <a:t>This assessment investigates whether any aspect of the proposed project conflicts with legal requirements like zoning laws, data protection acts or social media laws. </a:t>
            </a:r>
            <a:r>
              <a:rPr lang="en-US" b="0" i="0" dirty="0">
                <a:solidFill>
                  <a:srgbClr val="444444"/>
                </a:solidFill>
                <a:effectLst/>
                <a:latin typeface="Ubuntu"/>
              </a:rPr>
              <a:t>Legal feasibility study is to know if the proposed project conform the legal and ethical requirement.  It is important that the project or business is following the requirements needed to start a business or a project including business licenses, certificates, copyrights, business insurance, tax number, health and safety measures, and many more.</a:t>
            </a:r>
          </a:p>
          <a:p>
            <a:r>
              <a:rPr lang="en-US" b="0" i="0" dirty="0">
                <a:solidFill>
                  <a:srgbClr val="51565E"/>
                </a:solidFill>
                <a:effectLst/>
                <a:latin typeface="Roboto" panose="02000000000000000000" pitchFamily="2" charset="0"/>
              </a:rPr>
              <a:t>Let’s say an organization wants to construct a new office building in a specific location. A feasibility study might reveal the organization’s ideal location isn’t zoned for that type of business. That organization has just saved considerable time and effort by learning that their project was not feasible right from the beginning.</a:t>
            </a:r>
            <a:endParaRPr lang="fr-FR" dirty="0"/>
          </a:p>
        </p:txBody>
      </p:sp>
    </p:spTree>
    <p:extLst>
      <p:ext uri="{BB962C8B-B14F-4D97-AF65-F5344CB8AC3E}">
        <p14:creationId xmlns:p14="http://schemas.microsoft.com/office/powerpoint/2010/main" val="96005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C69868-3D32-427D-AFD0-71F59CF29B8B}"/>
              </a:ext>
            </a:extLst>
          </p:cNvPr>
          <p:cNvSpPr>
            <a:spLocks noGrp="1"/>
          </p:cNvSpPr>
          <p:nvPr>
            <p:ph type="title"/>
          </p:nvPr>
        </p:nvSpPr>
        <p:spPr/>
        <p:txBody>
          <a:bodyPr/>
          <a:lstStyle/>
          <a:p>
            <a:r>
              <a:rPr lang="en-US" dirty="0"/>
              <a:t>Is this plan </a:t>
            </a:r>
            <a:r>
              <a:rPr lang="en-US" i="1" dirty="0"/>
              <a:t>legal</a:t>
            </a:r>
            <a:r>
              <a:rPr lang="en-US" dirty="0"/>
              <a:t>?</a:t>
            </a:r>
            <a:br>
              <a:rPr lang="en-US" dirty="0"/>
            </a:br>
            <a:endParaRPr lang="fr-FR" dirty="0"/>
          </a:p>
        </p:txBody>
      </p:sp>
      <p:sp>
        <p:nvSpPr>
          <p:cNvPr id="3" name="Espace réservé du contenu 2">
            <a:extLst>
              <a:ext uri="{FF2B5EF4-FFF2-40B4-BE49-F238E27FC236}">
                <a16:creationId xmlns:a16="http://schemas.microsoft.com/office/drawing/2014/main" id="{C3D11016-6E9E-49F5-9499-17D4CCD5BF23}"/>
              </a:ext>
            </a:extLst>
          </p:cNvPr>
          <p:cNvSpPr>
            <a:spLocks noGrp="1"/>
          </p:cNvSpPr>
          <p:nvPr>
            <p:ph idx="1"/>
          </p:nvPr>
        </p:nvSpPr>
        <p:spPr/>
        <p:txBody>
          <a:bodyPr>
            <a:normAutofit fontScale="92500"/>
          </a:bodyPr>
          <a:lstStyle/>
          <a:p>
            <a:r>
              <a:rPr lang="en-US" dirty="0"/>
              <a:t>Does your organization meet all of the requirements, laws, and regulations to complete this project?</a:t>
            </a:r>
          </a:p>
          <a:p>
            <a:endParaRPr lang="en-US" dirty="0"/>
          </a:p>
          <a:p>
            <a:r>
              <a:rPr lang="en-US" dirty="0"/>
              <a:t>It’s a complete nonstarter if your project doesn’t meet the legal threshold for completion, which includes anything from data protection laws to building requirements.</a:t>
            </a:r>
          </a:p>
          <a:p>
            <a:endParaRPr lang="en-US" dirty="0"/>
          </a:p>
          <a:p>
            <a:r>
              <a:rPr lang="en-US" dirty="0"/>
              <a:t>Otherwise, you’ll make it halfway through your project before you realize that your team isn’t meeting some overlooked regulation that’ll waste more time and resources to rectify later.</a:t>
            </a:r>
            <a:endParaRPr lang="fr-FR" dirty="0"/>
          </a:p>
        </p:txBody>
      </p:sp>
    </p:spTree>
    <p:extLst>
      <p:ext uri="{BB962C8B-B14F-4D97-AF65-F5344CB8AC3E}">
        <p14:creationId xmlns:p14="http://schemas.microsoft.com/office/powerpoint/2010/main" val="321424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77B006-6D01-406D-9A17-B218F0B2AF0F}"/>
              </a:ext>
            </a:extLst>
          </p:cNvPr>
          <p:cNvSpPr>
            <a:spLocks noGrp="1"/>
          </p:cNvSpPr>
          <p:nvPr>
            <p:ph type="title"/>
          </p:nvPr>
        </p:nvSpPr>
        <p:spPr/>
        <p:txBody>
          <a:bodyPr/>
          <a:lstStyle/>
          <a:p>
            <a:r>
              <a:rPr lang="fr-FR" dirty="0"/>
              <a:t>Legal and </a:t>
            </a:r>
            <a:r>
              <a:rPr lang="fr-FR" dirty="0" err="1"/>
              <a:t>Contractual</a:t>
            </a:r>
            <a:r>
              <a:rPr lang="fr-FR" dirty="0"/>
              <a:t> </a:t>
            </a:r>
            <a:r>
              <a:rPr lang="fr-FR" dirty="0" err="1"/>
              <a:t>Feasibility</a:t>
            </a:r>
            <a:endParaRPr lang="fr-FR" dirty="0"/>
          </a:p>
        </p:txBody>
      </p:sp>
      <p:sp>
        <p:nvSpPr>
          <p:cNvPr id="3" name="Espace réservé du contenu 2">
            <a:extLst>
              <a:ext uri="{FF2B5EF4-FFF2-40B4-BE49-F238E27FC236}">
                <a16:creationId xmlns:a16="http://schemas.microsoft.com/office/drawing/2014/main" id="{0E84120E-80DC-4C1D-B5BD-FF28BDF15057}"/>
              </a:ext>
            </a:extLst>
          </p:cNvPr>
          <p:cNvSpPr>
            <a:spLocks noGrp="1"/>
          </p:cNvSpPr>
          <p:nvPr>
            <p:ph idx="1"/>
          </p:nvPr>
        </p:nvSpPr>
        <p:spPr/>
        <p:txBody>
          <a:bodyPr>
            <a:normAutofit fontScale="62500" lnSpcReduction="20000"/>
          </a:bodyPr>
          <a:lstStyle/>
          <a:p>
            <a:pPr algn="just"/>
            <a:r>
              <a:rPr lang="en-US" b="0" i="0" dirty="0">
                <a:solidFill>
                  <a:srgbClr val="000000"/>
                </a:solidFill>
                <a:effectLst/>
                <a:latin typeface="Arial" panose="020B0604020202020204" pitchFamily="34" charset="0"/>
              </a:rPr>
              <a:t>Legal feasibility determines whether the proposed system conflicts with the legal requirement or not. A project may face legal issues after completion if this factor is not considered at the first stage.</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European Union has taken quite a different tack from American's market-driven approach to online privacy. The EU's 1998 Data </a:t>
            </a:r>
            <a:r>
              <a:rPr lang="en-US" b="0" i="0" dirty="0" err="1">
                <a:solidFill>
                  <a:srgbClr val="000000"/>
                </a:solidFill>
                <a:effectLst/>
                <a:latin typeface="Arial" panose="020B0604020202020204" pitchFamily="34" charset="0"/>
              </a:rPr>
              <a:t>Protaction</a:t>
            </a:r>
            <a:r>
              <a:rPr lang="en-US" b="0" i="0" dirty="0">
                <a:solidFill>
                  <a:srgbClr val="000000"/>
                </a:solidFill>
                <a:effectLst/>
                <a:latin typeface="Arial" panose="020B0604020202020204" pitchFamily="34" charset="0"/>
              </a:rPr>
              <a:t> Directive basically allows individuals to decide how their collected data can be used. Thus, if a European consumer </a:t>
            </a:r>
            <a:r>
              <a:rPr lang="en-US" b="0" i="0" dirty="0" err="1">
                <a:solidFill>
                  <a:srgbClr val="000000"/>
                </a:solidFill>
                <a:effectLst/>
                <a:latin typeface="Arial" panose="020B0604020202020204" pitchFamily="34" charset="0"/>
              </a:rPr>
              <a:t>provieds</a:t>
            </a:r>
            <a:r>
              <a:rPr lang="en-US" b="0" i="0" dirty="0">
                <a:solidFill>
                  <a:srgbClr val="000000"/>
                </a:solidFill>
                <a:effectLst/>
                <a:latin typeface="Arial" panose="020B0604020202020204" pitchFamily="34" charset="0"/>
              </a:rPr>
              <a:t> personal information such as an address when buying from an online store, the store cannot legally send an ad to the purchaser without first seeking permission. The directive also prohibits the transfer data to countries outside the European Union that do not have "adequate" privacy rules." (McAdams, </a:t>
            </a:r>
            <a:r>
              <a:rPr lang="en-US" b="0" i="0" dirty="0" err="1">
                <a:solidFill>
                  <a:srgbClr val="000000"/>
                </a:solidFill>
                <a:effectLst/>
                <a:latin typeface="Arial" panose="020B0604020202020204" pitchFamily="34" charset="0"/>
              </a:rPr>
              <a:t>Neslund</a:t>
            </a:r>
            <a:r>
              <a:rPr lang="en-US" b="0" i="0" dirty="0">
                <a:solidFill>
                  <a:srgbClr val="000000"/>
                </a:solidFill>
                <a:effectLst/>
                <a:latin typeface="Arial" panose="020B0604020202020204" pitchFamily="34" charset="0"/>
              </a:rPr>
              <a:t> N., and </a:t>
            </a:r>
            <a:r>
              <a:rPr lang="en-US" b="0" i="0" dirty="0" err="1">
                <a:solidFill>
                  <a:srgbClr val="000000"/>
                </a:solidFill>
                <a:effectLst/>
                <a:latin typeface="Arial" panose="020B0604020202020204" pitchFamily="34" charset="0"/>
              </a:rPr>
              <a:t>Neslund</a:t>
            </a:r>
            <a:r>
              <a:rPr lang="en-US" b="0" i="0" dirty="0">
                <a:solidFill>
                  <a:srgbClr val="000000"/>
                </a:solidFill>
                <a:effectLst/>
                <a:latin typeface="Arial" panose="020B0604020202020204" pitchFamily="34" charset="0"/>
              </a:rPr>
              <a:t> K.)</a:t>
            </a:r>
            <a:br>
              <a:rPr lang="en-US" b="0" i="0" dirty="0">
                <a:solidFill>
                  <a:srgbClr val="000000"/>
                </a:solidFill>
                <a:effectLst/>
                <a:latin typeface="Arial" panose="020B0604020202020204" pitchFamily="34" charset="0"/>
              </a:rPr>
            </a:br>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rPr>
              <a:t>Today's software can track every keystroke, file download, and Internet page that appear on an employee's computer screen. In a recent survey of 840 U.S. companies by the American Management Association, 60 percent said they now use some type of software to monitor their employees' coming and outgoing e-mail, up from 47 percent in 2001. Therefore, companies may adopt some of these strategies to protect themselves from lawsuits. Employers wishing to implement the monitoring program should advise their employees of that fact and have all employees sign an acknowledgment so there is no question about whether an employee has any expectation of privacy on computer systems. (McAdams, </a:t>
            </a:r>
            <a:r>
              <a:rPr lang="en-US" b="0" i="0" dirty="0" err="1">
                <a:solidFill>
                  <a:srgbClr val="000000"/>
                </a:solidFill>
                <a:effectLst/>
                <a:latin typeface="Arial" panose="020B0604020202020204" pitchFamily="34" charset="0"/>
              </a:rPr>
              <a:t>Neslund</a:t>
            </a:r>
            <a:r>
              <a:rPr lang="en-US" b="0" i="0" dirty="0">
                <a:solidFill>
                  <a:srgbClr val="000000"/>
                </a:solidFill>
                <a:effectLst/>
                <a:latin typeface="Arial" panose="020B0604020202020204" pitchFamily="34" charset="0"/>
              </a:rPr>
              <a:t> N., and </a:t>
            </a:r>
            <a:r>
              <a:rPr lang="en-US" b="0" i="0" dirty="0" err="1">
                <a:solidFill>
                  <a:srgbClr val="000000"/>
                </a:solidFill>
                <a:effectLst/>
                <a:latin typeface="Arial" panose="020B0604020202020204" pitchFamily="34" charset="0"/>
              </a:rPr>
              <a:t>Neslund</a:t>
            </a:r>
            <a:r>
              <a:rPr lang="en-US" b="0" i="0" dirty="0">
                <a:solidFill>
                  <a:srgbClr val="000000"/>
                </a:solidFill>
                <a:effectLst/>
                <a:latin typeface="Arial" panose="020B0604020202020204" pitchFamily="34" charset="0"/>
              </a:rPr>
              <a:t> K.)</a:t>
            </a:r>
          </a:p>
          <a:p>
            <a:endParaRPr lang="fr-FR" dirty="0"/>
          </a:p>
        </p:txBody>
      </p:sp>
    </p:spTree>
    <p:extLst>
      <p:ext uri="{BB962C8B-B14F-4D97-AF65-F5344CB8AC3E}">
        <p14:creationId xmlns:p14="http://schemas.microsoft.com/office/powerpoint/2010/main" val="124109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3E9C2-60BD-420D-8C88-2A94DDFE8E5D}"/>
              </a:ext>
            </a:extLst>
          </p:cNvPr>
          <p:cNvSpPr>
            <a:spLocks noGrp="1"/>
          </p:cNvSpPr>
          <p:nvPr>
            <p:ph type="title"/>
          </p:nvPr>
        </p:nvSpPr>
        <p:spPr/>
        <p:txBody>
          <a:bodyPr/>
          <a:lstStyle/>
          <a:p>
            <a:r>
              <a:rPr lang="fr-FR" b="0" i="0" dirty="0" err="1">
                <a:solidFill>
                  <a:srgbClr val="272C37"/>
                </a:solidFill>
                <a:effectLst/>
                <a:latin typeface="Roboto" panose="02000000000000000000" pitchFamily="2" charset="0"/>
              </a:rPr>
              <a:t>Operational</a:t>
            </a:r>
            <a:r>
              <a:rPr lang="fr-FR" b="0" i="0" dirty="0">
                <a:solidFill>
                  <a:srgbClr val="272C37"/>
                </a:solidFill>
                <a:effectLst/>
                <a:latin typeface="Roboto" panose="02000000000000000000" pitchFamily="2" charset="0"/>
              </a:rPr>
              <a:t> </a:t>
            </a:r>
            <a:r>
              <a:rPr lang="fr-FR" b="0" i="0" dirty="0" err="1">
                <a:solidFill>
                  <a:srgbClr val="272C37"/>
                </a:solidFill>
                <a:effectLst/>
                <a:latin typeface="Roboto" panose="02000000000000000000" pitchFamily="2" charset="0"/>
              </a:rPr>
              <a:t>Feasibility</a:t>
            </a:r>
            <a:br>
              <a:rPr lang="fr-FR" b="0" i="0" dirty="0">
                <a:solidFill>
                  <a:srgbClr val="272C37"/>
                </a:solidFill>
                <a:effectLst/>
                <a:latin typeface="Roboto" panose="02000000000000000000" pitchFamily="2" charset="0"/>
              </a:rPr>
            </a:br>
            <a:endParaRPr lang="fr-FR" dirty="0"/>
          </a:p>
        </p:txBody>
      </p:sp>
      <p:sp>
        <p:nvSpPr>
          <p:cNvPr id="3" name="Espace réservé du contenu 2">
            <a:extLst>
              <a:ext uri="{FF2B5EF4-FFF2-40B4-BE49-F238E27FC236}">
                <a16:creationId xmlns:a16="http://schemas.microsoft.com/office/drawing/2014/main" id="{1AE4AE26-2B04-42FF-8ECB-BFF4A984BCDE}"/>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This assessment involves undertaking a study to analyze and determine whether—and how well—the organization’s needs can be met by completing the project. Operational feasibility studies also examine how a project plan satisfies the requirements identified in the requirements analysis phase of system development.</a:t>
            </a:r>
            <a:endParaRPr lang="fr-FR" dirty="0"/>
          </a:p>
        </p:txBody>
      </p:sp>
    </p:spTree>
    <p:extLst>
      <p:ext uri="{BB962C8B-B14F-4D97-AF65-F5344CB8AC3E}">
        <p14:creationId xmlns:p14="http://schemas.microsoft.com/office/powerpoint/2010/main" val="393532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15AD-2DF4-4117-93CA-67211213EDC6}"/>
              </a:ext>
            </a:extLst>
          </p:cNvPr>
          <p:cNvSpPr>
            <a:spLocks noGrp="1"/>
          </p:cNvSpPr>
          <p:nvPr>
            <p:ph type="title"/>
          </p:nvPr>
        </p:nvSpPr>
        <p:spPr/>
        <p:txBody>
          <a:bodyPr/>
          <a:lstStyle/>
          <a:p>
            <a:r>
              <a:rPr lang="fr-FR" dirty="0" err="1"/>
              <a:t>Operational</a:t>
            </a:r>
            <a:r>
              <a:rPr lang="fr-FR" dirty="0"/>
              <a:t> </a:t>
            </a:r>
            <a:r>
              <a:rPr lang="fr-FR" dirty="0" err="1"/>
              <a:t>Feasibility</a:t>
            </a:r>
            <a:r>
              <a:rPr lang="fr-FR" dirty="0"/>
              <a:t>: </a:t>
            </a:r>
            <a:r>
              <a:rPr lang="fr-FR" dirty="0" err="1"/>
              <a:t>examples</a:t>
            </a:r>
            <a:r>
              <a:rPr lang="fr-FR" dirty="0"/>
              <a:t> of questions</a:t>
            </a:r>
          </a:p>
        </p:txBody>
      </p:sp>
      <p:sp>
        <p:nvSpPr>
          <p:cNvPr id="3" name="Espace réservé du contenu 2">
            <a:extLst>
              <a:ext uri="{FF2B5EF4-FFF2-40B4-BE49-F238E27FC236}">
                <a16:creationId xmlns:a16="http://schemas.microsoft.com/office/drawing/2014/main" id="{F754B156-88E7-48B9-AE38-6EF24D26576D}"/>
              </a:ext>
            </a:extLst>
          </p:cNvPr>
          <p:cNvSpPr>
            <a:spLocks noGrp="1"/>
          </p:cNvSpPr>
          <p:nvPr>
            <p:ph idx="1"/>
          </p:nvPr>
        </p:nvSpPr>
        <p:spPr/>
        <p:txBody>
          <a:bodyPr>
            <a:normAutofit fontScale="55000" lnSpcReduction="20000"/>
          </a:bodyPr>
          <a:lstStyle/>
          <a:p>
            <a:r>
              <a:rPr lang="en-US" dirty="0"/>
              <a:t> How do end-users and managers feel about…</a:t>
            </a:r>
          </a:p>
          <a:p>
            <a:pPr lvl="1"/>
            <a:r>
              <a:rPr lang="en-US" dirty="0"/>
              <a:t> …the problem you identified?</a:t>
            </a:r>
          </a:p>
          <a:p>
            <a:pPr lvl="1"/>
            <a:r>
              <a:rPr lang="en-US" dirty="0"/>
              <a:t>…the alternative solutions you are exploring?</a:t>
            </a:r>
          </a:p>
          <a:p>
            <a:r>
              <a:rPr lang="en-US" dirty="0"/>
              <a:t> You must evaluate:</a:t>
            </a:r>
          </a:p>
          <a:p>
            <a:pPr lvl="1"/>
            <a:r>
              <a:rPr lang="en-US" dirty="0"/>
              <a:t> Not just whether a system can work…</a:t>
            </a:r>
          </a:p>
          <a:p>
            <a:pPr lvl="1"/>
            <a:r>
              <a:rPr lang="en-US" dirty="0"/>
              <a:t> … but also whether a system will work.</a:t>
            </a:r>
          </a:p>
          <a:p>
            <a:r>
              <a:rPr lang="en-US" dirty="0"/>
              <a:t> Any solution might meet with resistance:</a:t>
            </a:r>
          </a:p>
          <a:p>
            <a:pPr lvl="1"/>
            <a:r>
              <a:rPr lang="en-US" dirty="0"/>
              <a:t> Does management support the project?</a:t>
            </a:r>
          </a:p>
          <a:p>
            <a:pPr lvl="1"/>
            <a:r>
              <a:rPr lang="en-US" dirty="0"/>
              <a:t> How do the end users feel about their role in the new system?</a:t>
            </a:r>
          </a:p>
          <a:p>
            <a:pPr lvl="1"/>
            <a:r>
              <a:rPr lang="en-US" dirty="0"/>
              <a:t> Which users or managers may resist (or not use) the system?</a:t>
            </a:r>
          </a:p>
          <a:p>
            <a:pPr lvl="2"/>
            <a:r>
              <a:rPr lang="en-US" dirty="0"/>
              <a:t>People tend to resist change.</a:t>
            </a:r>
          </a:p>
          <a:p>
            <a:pPr lvl="2"/>
            <a:r>
              <a:rPr lang="en-US" dirty="0"/>
              <a:t> Can this problem be overcome? If so, how?</a:t>
            </a:r>
          </a:p>
          <a:p>
            <a:pPr lvl="1"/>
            <a:r>
              <a:rPr lang="en-US" dirty="0"/>
              <a:t> How will the working environment of the end users change?</a:t>
            </a:r>
          </a:p>
          <a:p>
            <a:pPr lvl="1"/>
            <a:r>
              <a:rPr lang="en-US" dirty="0"/>
              <a:t> Can or will end users and management adapt to the change?</a:t>
            </a:r>
            <a:endParaRPr lang="fr-FR" dirty="0"/>
          </a:p>
        </p:txBody>
      </p:sp>
    </p:spTree>
    <p:extLst>
      <p:ext uri="{BB962C8B-B14F-4D97-AF65-F5344CB8AC3E}">
        <p14:creationId xmlns:p14="http://schemas.microsoft.com/office/powerpoint/2010/main" val="162288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F3769D-F55F-476F-A39A-0DBFD5006D26}"/>
              </a:ext>
            </a:extLst>
          </p:cNvPr>
          <p:cNvSpPr>
            <a:spLocks noGrp="1"/>
          </p:cNvSpPr>
          <p:nvPr>
            <p:ph type="title"/>
          </p:nvPr>
        </p:nvSpPr>
        <p:spPr/>
        <p:txBody>
          <a:bodyPr/>
          <a:lstStyle/>
          <a:p>
            <a:r>
              <a:rPr lang="fr-FR" b="0" i="0" dirty="0" err="1">
                <a:solidFill>
                  <a:srgbClr val="272C37"/>
                </a:solidFill>
                <a:effectLst/>
                <a:latin typeface="Roboto" panose="02000000000000000000" pitchFamily="2" charset="0"/>
              </a:rPr>
              <a:t>Scheduling</a:t>
            </a:r>
            <a:r>
              <a:rPr lang="fr-FR" b="0" i="0" dirty="0">
                <a:solidFill>
                  <a:srgbClr val="272C37"/>
                </a:solidFill>
                <a:effectLst/>
                <a:latin typeface="Roboto" panose="02000000000000000000" pitchFamily="2" charset="0"/>
              </a:rPr>
              <a:t> </a:t>
            </a:r>
            <a:r>
              <a:rPr lang="fr-FR" b="0" i="0" dirty="0" err="1">
                <a:solidFill>
                  <a:srgbClr val="272C37"/>
                </a:solidFill>
                <a:effectLst/>
                <a:latin typeface="Roboto" panose="02000000000000000000" pitchFamily="2" charset="0"/>
              </a:rPr>
              <a:t>Feasibility</a:t>
            </a:r>
            <a:br>
              <a:rPr lang="fr-FR" b="0" i="0" dirty="0">
                <a:solidFill>
                  <a:srgbClr val="272C37"/>
                </a:solidFill>
                <a:effectLst/>
                <a:latin typeface="Roboto" panose="02000000000000000000" pitchFamily="2" charset="0"/>
              </a:rPr>
            </a:br>
            <a:endParaRPr lang="fr-FR" dirty="0"/>
          </a:p>
        </p:txBody>
      </p:sp>
      <p:sp>
        <p:nvSpPr>
          <p:cNvPr id="3" name="Espace réservé du contenu 2">
            <a:extLst>
              <a:ext uri="{FF2B5EF4-FFF2-40B4-BE49-F238E27FC236}">
                <a16:creationId xmlns:a16="http://schemas.microsoft.com/office/drawing/2014/main" id="{55DA70F9-8DFC-4DF6-9683-8FE977763944}"/>
              </a:ext>
            </a:extLst>
          </p:cNvPr>
          <p:cNvSpPr>
            <a:spLocks noGrp="1"/>
          </p:cNvSpPr>
          <p:nvPr>
            <p:ph idx="1"/>
          </p:nvPr>
        </p:nvSpPr>
        <p:spPr/>
        <p:txBody>
          <a:bodyPr>
            <a:normAutofit lnSpcReduction="10000"/>
          </a:bodyPr>
          <a:lstStyle/>
          <a:p>
            <a:pPr algn="l"/>
            <a:r>
              <a:rPr lang="en-US" b="0" i="0" dirty="0">
                <a:solidFill>
                  <a:srgbClr val="51565E"/>
                </a:solidFill>
                <a:effectLst/>
                <a:latin typeface="Roboto" panose="02000000000000000000" pitchFamily="2" charset="0"/>
              </a:rPr>
              <a:t>This assessment is the most important for project success; after all, a project will fail if not completed on time. In scheduling feasibility, an organization estimates how much time the project will take to complete.</a:t>
            </a:r>
          </a:p>
          <a:p>
            <a:pPr algn="l"/>
            <a:r>
              <a:rPr lang="en-US" b="0" i="0" dirty="0">
                <a:solidFill>
                  <a:srgbClr val="51565E"/>
                </a:solidFill>
                <a:effectLst/>
                <a:latin typeface="Roboto" panose="02000000000000000000" pitchFamily="2" charset="0"/>
              </a:rPr>
              <a:t>When these areas have all been examined, the feasibility analysis helps identify any constraints the proposed project may face, including:</a:t>
            </a:r>
          </a:p>
          <a:p>
            <a:pPr algn="l">
              <a:buFont typeface="Arial" panose="020B0604020202020204" pitchFamily="34" charset="0"/>
              <a:buChar char="•"/>
            </a:pPr>
            <a:r>
              <a:rPr lang="en-US" b="0" i="0" dirty="0">
                <a:solidFill>
                  <a:srgbClr val="51565E"/>
                </a:solidFill>
                <a:effectLst/>
                <a:latin typeface="Roboto" panose="02000000000000000000" pitchFamily="2" charset="0"/>
              </a:rPr>
              <a:t>Internal Project Constraints: Technical, Technology, Budget, Resource, etc.</a:t>
            </a:r>
          </a:p>
          <a:p>
            <a:pPr algn="l">
              <a:buFont typeface="Arial" panose="020B0604020202020204" pitchFamily="34" charset="0"/>
              <a:buChar char="•"/>
            </a:pPr>
            <a:r>
              <a:rPr lang="en-US" b="0" i="0" dirty="0">
                <a:solidFill>
                  <a:srgbClr val="51565E"/>
                </a:solidFill>
                <a:effectLst/>
                <a:latin typeface="Roboto" panose="02000000000000000000" pitchFamily="2" charset="0"/>
              </a:rPr>
              <a:t>Internal Corporate Constraints: Financial, Marketing, Export, etc.</a:t>
            </a:r>
          </a:p>
          <a:p>
            <a:pPr algn="l">
              <a:buFont typeface="Arial" panose="020B0604020202020204" pitchFamily="34" charset="0"/>
              <a:buChar char="•"/>
            </a:pPr>
            <a:r>
              <a:rPr lang="en-US" b="0" i="0" dirty="0">
                <a:solidFill>
                  <a:srgbClr val="51565E"/>
                </a:solidFill>
                <a:effectLst/>
                <a:latin typeface="Roboto" panose="02000000000000000000" pitchFamily="2" charset="0"/>
              </a:rPr>
              <a:t>External Constraints: Logistics, Environment, Laws, and Regulations, etc.</a:t>
            </a:r>
          </a:p>
          <a:p>
            <a:endParaRPr lang="fr-FR" dirty="0"/>
          </a:p>
        </p:txBody>
      </p:sp>
    </p:spTree>
    <p:extLst>
      <p:ext uri="{BB962C8B-B14F-4D97-AF65-F5344CB8AC3E}">
        <p14:creationId xmlns:p14="http://schemas.microsoft.com/office/powerpoint/2010/main" val="21046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921F39-F2FD-4860-BB13-26227F37807C}"/>
              </a:ext>
            </a:extLst>
          </p:cNvPr>
          <p:cNvSpPr>
            <a:spLocks noGrp="1"/>
          </p:cNvSpPr>
          <p:nvPr>
            <p:ph type="title"/>
          </p:nvPr>
        </p:nvSpPr>
        <p:spPr/>
        <p:txBody>
          <a:bodyPr/>
          <a:lstStyle/>
          <a:p>
            <a:r>
              <a:rPr lang="en-US" dirty="0"/>
              <a:t>Schedule Feasibility: example of questions</a:t>
            </a:r>
            <a:br>
              <a:rPr lang="en-US" dirty="0"/>
            </a:br>
            <a:endParaRPr lang="fr-FR" dirty="0"/>
          </a:p>
        </p:txBody>
      </p:sp>
      <p:sp>
        <p:nvSpPr>
          <p:cNvPr id="3" name="Espace réservé du contenu 2">
            <a:extLst>
              <a:ext uri="{FF2B5EF4-FFF2-40B4-BE49-F238E27FC236}">
                <a16:creationId xmlns:a16="http://schemas.microsoft.com/office/drawing/2014/main" id="{4C615C69-8E41-4AB8-90E0-AA958B4D784F}"/>
              </a:ext>
            </a:extLst>
          </p:cNvPr>
          <p:cNvSpPr>
            <a:spLocks noGrp="1"/>
          </p:cNvSpPr>
          <p:nvPr>
            <p:ph idx="1"/>
          </p:nvPr>
        </p:nvSpPr>
        <p:spPr/>
        <p:txBody>
          <a:bodyPr>
            <a:normAutofit fontScale="62500" lnSpcReduction="20000"/>
          </a:bodyPr>
          <a:lstStyle/>
          <a:p>
            <a:r>
              <a:rPr lang="en-US" dirty="0"/>
              <a:t>How long will it take to get the technical expertise?</a:t>
            </a:r>
          </a:p>
          <a:p>
            <a:pPr lvl="1"/>
            <a:r>
              <a:rPr lang="en-US" dirty="0"/>
              <a:t> We may have the technology, but that doesn't mean we have the skills required to properly apply that technology.</a:t>
            </a:r>
          </a:p>
          <a:p>
            <a:pPr lvl="2"/>
            <a:r>
              <a:rPr lang="en-US" dirty="0"/>
              <a:t> May need to hire new people</a:t>
            </a:r>
          </a:p>
          <a:p>
            <a:pPr lvl="2"/>
            <a:r>
              <a:rPr lang="en-US" dirty="0"/>
              <a:t> Or re-train existing systems staff</a:t>
            </a:r>
          </a:p>
          <a:p>
            <a:pPr lvl="2"/>
            <a:r>
              <a:rPr lang="en-US" dirty="0"/>
              <a:t>Whether hiring or training, it will impact the schedule.</a:t>
            </a:r>
          </a:p>
          <a:p>
            <a:r>
              <a:rPr lang="en-US" dirty="0"/>
              <a:t> Assess the schedule risk:</a:t>
            </a:r>
          </a:p>
          <a:p>
            <a:pPr lvl="1"/>
            <a:r>
              <a:rPr lang="en-US" dirty="0"/>
              <a:t> Given our technical expertise, are the project deadlines reasonable?</a:t>
            </a:r>
          </a:p>
          <a:p>
            <a:pPr lvl="1"/>
            <a:r>
              <a:rPr lang="en-US" dirty="0"/>
              <a:t> If there are specific deadlines, are they mandatory or desirable?</a:t>
            </a:r>
          </a:p>
          <a:p>
            <a:pPr lvl="2"/>
            <a:r>
              <a:rPr lang="en-US" dirty="0"/>
              <a:t> If the deadlines are not mandatory, the analyst can propose several alternative schedules.</a:t>
            </a:r>
          </a:p>
          <a:p>
            <a:r>
              <a:rPr lang="en-US" dirty="0"/>
              <a:t> What are the real constraints on project deadlines?</a:t>
            </a:r>
          </a:p>
          <a:p>
            <a:pPr lvl="1"/>
            <a:r>
              <a:rPr lang="en-US" dirty="0"/>
              <a:t> If the project overruns, what are the consequences?</a:t>
            </a:r>
          </a:p>
          <a:p>
            <a:pPr lvl="2"/>
            <a:r>
              <a:rPr lang="en-US" dirty="0"/>
              <a:t> Deliver a properly functioning information system two months late…</a:t>
            </a:r>
          </a:p>
          <a:p>
            <a:pPr lvl="2"/>
            <a:r>
              <a:rPr lang="en-US" dirty="0"/>
              <a:t> …or deliver an error-prone, useless information system on time?</a:t>
            </a:r>
          </a:p>
          <a:p>
            <a:pPr lvl="1"/>
            <a:r>
              <a:rPr lang="en-US" dirty="0"/>
              <a:t> Missed schedules are bad, but inadequate systems are worse!</a:t>
            </a:r>
            <a:endParaRPr lang="fr-FR" dirty="0"/>
          </a:p>
        </p:txBody>
      </p:sp>
    </p:spTree>
    <p:extLst>
      <p:ext uri="{BB962C8B-B14F-4D97-AF65-F5344CB8AC3E}">
        <p14:creationId xmlns:p14="http://schemas.microsoft.com/office/powerpoint/2010/main" val="4281086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916C2-2988-4992-8E6A-5D9019D3F97D}"/>
              </a:ext>
            </a:extLst>
          </p:cNvPr>
          <p:cNvSpPr>
            <a:spLocks noGrp="1"/>
          </p:cNvSpPr>
          <p:nvPr>
            <p:ph type="title"/>
          </p:nvPr>
        </p:nvSpPr>
        <p:spPr/>
        <p:txBody>
          <a:bodyPr/>
          <a:lstStyle/>
          <a:p>
            <a:r>
              <a:rPr lang="fr-FR" b="0" i="0" dirty="0">
                <a:solidFill>
                  <a:srgbClr val="272C37"/>
                </a:solidFill>
                <a:effectLst/>
                <a:latin typeface="Roboto" panose="02000000000000000000" pitchFamily="2" charset="0"/>
              </a:rPr>
              <a:t>Importance of </a:t>
            </a:r>
            <a:r>
              <a:rPr lang="fr-FR" b="0" i="0" dirty="0" err="1">
                <a:solidFill>
                  <a:srgbClr val="272C37"/>
                </a:solidFill>
                <a:effectLst/>
                <a:latin typeface="Roboto" panose="02000000000000000000" pitchFamily="2" charset="0"/>
              </a:rPr>
              <a:t>Feasibility</a:t>
            </a:r>
            <a:r>
              <a:rPr lang="fr-FR" b="0" i="0" dirty="0">
                <a:solidFill>
                  <a:srgbClr val="272C37"/>
                </a:solidFill>
                <a:effectLst/>
                <a:latin typeface="Roboto" panose="02000000000000000000" pitchFamily="2" charset="0"/>
              </a:rPr>
              <a:t> </a:t>
            </a:r>
            <a:r>
              <a:rPr lang="fr-FR" b="0" i="0" dirty="0" err="1">
                <a:solidFill>
                  <a:srgbClr val="272C37"/>
                </a:solidFill>
                <a:effectLst/>
                <a:latin typeface="Roboto" panose="02000000000000000000" pitchFamily="2" charset="0"/>
              </a:rPr>
              <a:t>Study</a:t>
            </a:r>
            <a:br>
              <a:rPr lang="fr-FR" b="0" i="0" dirty="0">
                <a:solidFill>
                  <a:srgbClr val="272C37"/>
                </a:solidFill>
                <a:effectLst/>
                <a:latin typeface="Roboto" panose="02000000000000000000" pitchFamily="2" charset="0"/>
              </a:rPr>
            </a:br>
            <a:endParaRPr lang="fr-FR" dirty="0"/>
          </a:p>
        </p:txBody>
      </p:sp>
      <p:sp>
        <p:nvSpPr>
          <p:cNvPr id="3" name="Espace réservé du contenu 2">
            <a:extLst>
              <a:ext uri="{FF2B5EF4-FFF2-40B4-BE49-F238E27FC236}">
                <a16:creationId xmlns:a16="http://schemas.microsoft.com/office/drawing/2014/main" id="{E91AE698-F1CA-406F-B8AB-7BA2A1D0CE8F}"/>
              </a:ext>
            </a:extLst>
          </p:cNvPr>
          <p:cNvSpPr>
            <a:spLocks noGrp="1"/>
          </p:cNvSpPr>
          <p:nvPr>
            <p:ph idx="1"/>
          </p:nvPr>
        </p:nvSpPr>
        <p:spPr/>
        <p:txBody>
          <a:bodyPr>
            <a:normAutofit fontScale="55000" lnSpcReduction="20000"/>
          </a:bodyPr>
          <a:lstStyle/>
          <a:p>
            <a:pPr algn="l"/>
            <a:r>
              <a:rPr lang="en-US" b="0" i="0" dirty="0">
                <a:solidFill>
                  <a:srgbClr val="51565E"/>
                </a:solidFill>
                <a:effectLst/>
                <a:latin typeface="Roboto" panose="02000000000000000000" pitchFamily="2" charset="0"/>
              </a:rPr>
              <a:t>The importance of a feasibility study is based on organizational desire to “get it right” before committing resources, time, or budget. A feasibility study might uncover new ideas that could completely change a project’s scope. It’s best to make these determinations in advance, rather than to jump in and to learn that the project won’t work. Conducting a feasibility study is always beneficial to the project as it gives you and other </a:t>
            </a:r>
            <a:r>
              <a:rPr lang="en-US" b="0" i="0" u="none" strike="noStrike" dirty="0">
                <a:solidFill>
                  <a:srgbClr val="1179EF"/>
                </a:solidFill>
                <a:effectLst/>
                <a:latin typeface="Roboto" panose="02000000000000000000" pitchFamily="2" charset="0"/>
                <a:hlinkClick r:id="rId2"/>
              </a:rPr>
              <a:t>stakeholders</a:t>
            </a:r>
            <a:r>
              <a:rPr lang="en-US" b="0" i="0" dirty="0">
                <a:solidFill>
                  <a:srgbClr val="51565E"/>
                </a:solidFill>
                <a:effectLst/>
                <a:latin typeface="Roboto" panose="02000000000000000000" pitchFamily="2" charset="0"/>
              </a:rPr>
              <a:t> a clear picture of the proposed project. </a:t>
            </a:r>
          </a:p>
          <a:p>
            <a:pPr algn="l"/>
            <a:r>
              <a:rPr lang="en-US" b="0" i="0" dirty="0">
                <a:solidFill>
                  <a:srgbClr val="51565E"/>
                </a:solidFill>
                <a:effectLst/>
                <a:latin typeface="Roboto" panose="02000000000000000000" pitchFamily="2" charset="0"/>
              </a:rPr>
              <a:t>Below are some key benefits of conducting a feasibility study:</a:t>
            </a:r>
          </a:p>
          <a:p>
            <a:pPr algn="l">
              <a:buFont typeface="Arial" panose="020B0604020202020204" pitchFamily="34" charset="0"/>
              <a:buChar char="•"/>
            </a:pPr>
            <a:r>
              <a:rPr lang="en-US" b="0" i="0" dirty="0">
                <a:solidFill>
                  <a:srgbClr val="51565E"/>
                </a:solidFill>
                <a:effectLst/>
                <a:latin typeface="Roboto" panose="02000000000000000000" pitchFamily="2" charset="0"/>
              </a:rPr>
              <a:t>Improves project teams’ focus</a:t>
            </a:r>
          </a:p>
          <a:p>
            <a:pPr algn="l">
              <a:buFont typeface="Arial" panose="020B0604020202020204" pitchFamily="34" charset="0"/>
              <a:buChar char="•"/>
            </a:pPr>
            <a:r>
              <a:rPr lang="en-US" b="0" i="0" dirty="0">
                <a:solidFill>
                  <a:srgbClr val="51565E"/>
                </a:solidFill>
                <a:effectLst/>
                <a:latin typeface="Roboto" panose="02000000000000000000" pitchFamily="2" charset="0"/>
              </a:rPr>
              <a:t>Identifies new opportunities</a:t>
            </a:r>
          </a:p>
          <a:p>
            <a:pPr algn="l">
              <a:buFont typeface="Arial" panose="020B0604020202020204" pitchFamily="34" charset="0"/>
              <a:buChar char="•"/>
            </a:pPr>
            <a:r>
              <a:rPr lang="en-US" b="0" i="0" dirty="0">
                <a:solidFill>
                  <a:srgbClr val="51565E"/>
                </a:solidFill>
                <a:effectLst/>
                <a:latin typeface="Roboto" panose="02000000000000000000" pitchFamily="2" charset="0"/>
              </a:rPr>
              <a:t>Provides valuable information for a “go/no-go” decision</a:t>
            </a:r>
          </a:p>
          <a:p>
            <a:pPr algn="l">
              <a:buFont typeface="Arial" panose="020B0604020202020204" pitchFamily="34" charset="0"/>
              <a:buChar char="•"/>
            </a:pPr>
            <a:r>
              <a:rPr lang="en-US" b="0" i="0" dirty="0">
                <a:solidFill>
                  <a:srgbClr val="51565E"/>
                </a:solidFill>
                <a:effectLst/>
                <a:latin typeface="Roboto" panose="02000000000000000000" pitchFamily="2" charset="0"/>
              </a:rPr>
              <a:t>Narrows the business alternatives</a:t>
            </a:r>
          </a:p>
          <a:p>
            <a:pPr algn="l">
              <a:buFont typeface="Arial" panose="020B0604020202020204" pitchFamily="34" charset="0"/>
              <a:buChar char="•"/>
            </a:pPr>
            <a:r>
              <a:rPr lang="en-US" b="0" i="0" dirty="0">
                <a:solidFill>
                  <a:srgbClr val="51565E"/>
                </a:solidFill>
                <a:effectLst/>
                <a:latin typeface="Roboto" panose="02000000000000000000" pitchFamily="2" charset="0"/>
              </a:rPr>
              <a:t>Identifies a valid reason to undertake the project</a:t>
            </a:r>
          </a:p>
          <a:p>
            <a:pPr algn="l">
              <a:buFont typeface="Arial" panose="020B0604020202020204" pitchFamily="34" charset="0"/>
              <a:buChar char="•"/>
            </a:pPr>
            <a:r>
              <a:rPr lang="en-US" b="0" i="0" dirty="0">
                <a:solidFill>
                  <a:srgbClr val="51565E"/>
                </a:solidFill>
                <a:effectLst/>
                <a:latin typeface="Roboto" panose="02000000000000000000" pitchFamily="2" charset="0"/>
              </a:rPr>
              <a:t>Enhances the success rate by evaluating multiple parameters</a:t>
            </a:r>
          </a:p>
          <a:p>
            <a:pPr algn="l">
              <a:buFont typeface="Arial" panose="020B0604020202020204" pitchFamily="34" charset="0"/>
              <a:buChar char="•"/>
            </a:pPr>
            <a:r>
              <a:rPr lang="en-US" b="0" i="0" dirty="0">
                <a:solidFill>
                  <a:srgbClr val="51565E"/>
                </a:solidFill>
                <a:effectLst/>
                <a:latin typeface="Roboto" panose="02000000000000000000" pitchFamily="2" charset="0"/>
              </a:rPr>
              <a:t>Aids decision-making on the project</a:t>
            </a:r>
          </a:p>
          <a:p>
            <a:pPr algn="l">
              <a:buFont typeface="Arial" panose="020B0604020202020204" pitchFamily="34" charset="0"/>
              <a:buChar char="•"/>
            </a:pPr>
            <a:r>
              <a:rPr lang="en-US" b="0" i="0" dirty="0">
                <a:solidFill>
                  <a:srgbClr val="51565E"/>
                </a:solidFill>
                <a:effectLst/>
                <a:latin typeface="Roboto" panose="02000000000000000000" pitchFamily="2" charset="0"/>
              </a:rPr>
              <a:t>Identifies reasons not to proceed</a:t>
            </a:r>
          </a:p>
          <a:p>
            <a:endParaRPr lang="fr-FR" dirty="0"/>
          </a:p>
        </p:txBody>
      </p:sp>
    </p:spTree>
    <p:extLst>
      <p:ext uri="{BB962C8B-B14F-4D97-AF65-F5344CB8AC3E}">
        <p14:creationId xmlns:p14="http://schemas.microsoft.com/office/powerpoint/2010/main" val="4056089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58B4CD-10F2-42A2-84C4-180ABB7B4259}"/>
              </a:ext>
            </a:extLst>
          </p:cNvPr>
          <p:cNvSpPr>
            <a:spLocks noGrp="1"/>
          </p:cNvSpPr>
          <p:nvPr>
            <p:ph type="title"/>
          </p:nvPr>
        </p:nvSpPr>
        <p:spPr/>
        <p:txBody>
          <a:bodyPr/>
          <a:lstStyle/>
          <a:p>
            <a:r>
              <a:rPr lang="fr-FR" dirty="0"/>
              <a:t>More to </a:t>
            </a:r>
            <a:r>
              <a:rPr lang="fr-FR" dirty="0" err="1"/>
              <a:t>it</a:t>
            </a:r>
            <a:r>
              <a:rPr lang="fr-FR"/>
              <a:t>…</a:t>
            </a:r>
            <a:endParaRPr lang="fr-FR" dirty="0"/>
          </a:p>
        </p:txBody>
      </p:sp>
      <p:sp>
        <p:nvSpPr>
          <p:cNvPr id="3" name="Espace réservé du contenu 2">
            <a:extLst>
              <a:ext uri="{FF2B5EF4-FFF2-40B4-BE49-F238E27FC236}">
                <a16:creationId xmlns:a16="http://schemas.microsoft.com/office/drawing/2014/main" id="{EF2705E4-B2A7-4F7E-B393-2EC7C67EB93A}"/>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Apart from the approaches to feasibility study listed above, some projects also require other constraints to be analyzed -</a:t>
            </a:r>
          </a:p>
          <a:p>
            <a:pPr algn="l">
              <a:buFont typeface="Arial" panose="020B0604020202020204" pitchFamily="34" charset="0"/>
              <a:buChar char="•"/>
            </a:pPr>
            <a:r>
              <a:rPr lang="en-US" b="0" i="0" dirty="0">
                <a:solidFill>
                  <a:srgbClr val="51565E"/>
                </a:solidFill>
                <a:effectLst/>
                <a:latin typeface="Roboto" panose="02000000000000000000" pitchFamily="2" charset="0"/>
              </a:rPr>
              <a:t>Internal Project Constraints: Technical, Technology, Budget, Resource, etc.</a:t>
            </a:r>
          </a:p>
          <a:p>
            <a:pPr algn="l">
              <a:buFont typeface="Arial" panose="020B0604020202020204" pitchFamily="34" charset="0"/>
              <a:buChar char="•"/>
            </a:pPr>
            <a:r>
              <a:rPr lang="en-US" b="0" i="0" dirty="0">
                <a:solidFill>
                  <a:srgbClr val="51565E"/>
                </a:solidFill>
                <a:effectLst/>
                <a:latin typeface="Roboto" panose="02000000000000000000" pitchFamily="2" charset="0"/>
              </a:rPr>
              <a:t>Internal Corporate Constraints: Financial, Marketing, Export, etc.</a:t>
            </a:r>
          </a:p>
          <a:p>
            <a:pPr algn="l">
              <a:buFont typeface="Arial" panose="020B0604020202020204" pitchFamily="34" charset="0"/>
              <a:buChar char="•"/>
            </a:pPr>
            <a:r>
              <a:rPr lang="en-US" b="0" i="0" dirty="0">
                <a:solidFill>
                  <a:srgbClr val="51565E"/>
                </a:solidFill>
                <a:effectLst/>
                <a:latin typeface="Roboto" panose="02000000000000000000" pitchFamily="2" charset="0"/>
              </a:rPr>
              <a:t>External Constraints: Logistics, Environment, Laws, and Regulations, </a:t>
            </a:r>
            <a:r>
              <a:rPr lang="en-US" b="0" i="0" dirty="0" err="1">
                <a:solidFill>
                  <a:srgbClr val="51565E"/>
                </a:solidFill>
                <a:effectLst/>
                <a:latin typeface="Roboto" panose="02000000000000000000" pitchFamily="2" charset="0"/>
              </a:rPr>
              <a:t>etc</a:t>
            </a:r>
            <a:endParaRPr lang="en-US" b="0" i="0" dirty="0">
              <a:solidFill>
                <a:srgbClr val="51565E"/>
              </a:solidFill>
              <a:effectLst/>
              <a:latin typeface="Roboto" panose="02000000000000000000" pitchFamily="2" charset="0"/>
            </a:endParaRPr>
          </a:p>
          <a:p>
            <a:endParaRPr lang="fr-FR" dirty="0"/>
          </a:p>
        </p:txBody>
      </p:sp>
    </p:spTree>
    <p:extLst>
      <p:ext uri="{BB962C8B-B14F-4D97-AF65-F5344CB8AC3E}">
        <p14:creationId xmlns:p14="http://schemas.microsoft.com/office/powerpoint/2010/main" val="11269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C0F43E-7885-4970-8E66-C95D294A818F}"/>
              </a:ext>
            </a:extLst>
          </p:cNvPr>
          <p:cNvSpPr>
            <a:spLocks noGrp="1"/>
          </p:cNvSpPr>
          <p:nvPr>
            <p:ph type="title"/>
          </p:nvPr>
        </p:nvSpPr>
        <p:spPr/>
        <p:txBody>
          <a:bodyPr/>
          <a:lstStyle/>
          <a:p>
            <a:r>
              <a:rPr lang="fr-FR" b="0" i="0" dirty="0">
                <a:solidFill>
                  <a:srgbClr val="272C37"/>
                </a:solidFill>
                <a:effectLst/>
                <a:latin typeface="Roboto" panose="02000000000000000000" pitchFamily="2" charset="0"/>
              </a:rPr>
              <a:t>Types of </a:t>
            </a:r>
            <a:r>
              <a:rPr lang="fr-FR" b="0" i="0" dirty="0" err="1">
                <a:solidFill>
                  <a:srgbClr val="272C37"/>
                </a:solidFill>
                <a:effectLst/>
                <a:latin typeface="Roboto" panose="02000000000000000000" pitchFamily="2" charset="0"/>
              </a:rPr>
              <a:t>Feasibility</a:t>
            </a:r>
            <a:r>
              <a:rPr lang="fr-FR" b="0" i="0" dirty="0">
                <a:solidFill>
                  <a:srgbClr val="272C37"/>
                </a:solidFill>
                <a:effectLst/>
                <a:latin typeface="Roboto" panose="02000000000000000000" pitchFamily="2" charset="0"/>
              </a:rPr>
              <a:t> </a:t>
            </a:r>
            <a:r>
              <a:rPr lang="fr-FR" b="0" i="0" dirty="0" err="1">
                <a:solidFill>
                  <a:srgbClr val="272C37"/>
                </a:solidFill>
                <a:effectLst/>
                <a:latin typeface="Roboto" panose="02000000000000000000" pitchFamily="2" charset="0"/>
              </a:rPr>
              <a:t>Study</a:t>
            </a:r>
            <a:endParaRPr lang="fr-FR" dirty="0"/>
          </a:p>
        </p:txBody>
      </p:sp>
      <p:sp>
        <p:nvSpPr>
          <p:cNvPr id="3" name="Espace réservé du contenu 2">
            <a:extLst>
              <a:ext uri="{FF2B5EF4-FFF2-40B4-BE49-F238E27FC236}">
                <a16:creationId xmlns:a16="http://schemas.microsoft.com/office/drawing/2014/main" id="{4F078ACB-C3BC-48D3-AA44-8605D074AFFB}"/>
              </a:ext>
            </a:extLst>
          </p:cNvPr>
          <p:cNvSpPr>
            <a:spLocks noGrp="1"/>
          </p:cNvSpPr>
          <p:nvPr>
            <p:ph idx="1"/>
          </p:nvPr>
        </p:nvSpPr>
        <p:spPr/>
        <p:txBody>
          <a:bodyPr/>
          <a:lstStyle/>
          <a:p>
            <a:r>
              <a:rPr lang="en-US" b="0" i="0" dirty="0">
                <a:solidFill>
                  <a:srgbClr val="51565E"/>
                </a:solidFill>
                <a:effectLst/>
                <a:latin typeface="Roboto" panose="02000000000000000000" pitchFamily="2" charset="0"/>
              </a:rPr>
              <a:t>As the name implies, a feasibility analysis is used to determine the viability of an idea, such as ensuring a project is legally and technically feasible as well as economically justifiable. It tells us whether a project is worth the investment—in some cases, a project may not be doable. There can be many reasons for this, including requiring too many resources, which not only prevents those resources from performing other tasks but also may cost more than an organization would earn back by taking on a project that isn’t profitable.</a:t>
            </a:r>
            <a:endParaRPr lang="en-US" dirty="0">
              <a:solidFill>
                <a:srgbClr val="51565E"/>
              </a:solidFill>
              <a:latin typeface="Roboto" panose="02000000000000000000" pitchFamily="2" charset="0"/>
            </a:endParaRPr>
          </a:p>
        </p:txBody>
      </p:sp>
    </p:spTree>
    <p:extLst>
      <p:ext uri="{BB962C8B-B14F-4D97-AF65-F5344CB8AC3E}">
        <p14:creationId xmlns:p14="http://schemas.microsoft.com/office/powerpoint/2010/main" val="2342267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24D46C48-E28A-477E-9A18-4D2D0594C656}"/>
              </a:ext>
            </a:extLst>
          </p:cNvPr>
          <p:cNvPicPr>
            <a:picLocks noChangeAspect="1"/>
          </p:cNvPicPr>
          <p:nvPr/>
        </p:nvPicPr>
        <p:blipFill>
          <a:blip r:embed="rId2"/>
          <a:stretch>
            <a:fillRect/>
          </a:stretch>
        </p:blipFill>
        <p:spPr>
          <a:xfrm>
            <a:off x="3491200" y="224352"/>
            <a:ext cx="5209599" cy="6247833"/>
          </a:xfrm>
          <a:prstGeom prst="rect">
            <a:avLst/>
          </a:prstGeom>
        </p:spPr>
      </p:pic>
    </p:spTree>
    <p:extLst>
      <p:ext uri="{BB962C8B-B14F-4D97-AF65-F5344CB8AC3E}">
        <p14:creationId xmlns:p14="http://schemas.microsoft.com/office/powerpoint/2010/main" val="132196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3D54327-41A6-4581-B22B-BD8DE5F8E8FA}"/>
              </a:ext>
            </a:extLst>
          </p:cNvPr>
          <p:cNvPicPr>
            <a:picLocks noChangeAspect="1"/>
          </p:cNvPicPr>
          <p:nvPr/>
        </p:nvPicPr>
        <p:blipFill>
          <a:blip r:embed="rId2"/>
          <a:stretch>
            <a:fillRect/>
          </a:stretch>
        </p:blipFill>
        <p:spPr>
          <a:xfrm>
            <a:off x="4120444" y="425819"/>
            <a:ext cx="3951112" cy="2194545"/>
          </a:xfrm>
          <a:prstGeom prst="rect">
            <a:avLst/>
          </a:prstGeom>
        </p:spPr>
      </p:pic>
      <p:pic>
        <p:nvPicPr>
          <p:cNvPr id="7" name="Image 6">
            <a:extLst>
              <a:ext uri="{FF2B5EF4-FFF2-40B4-BE49-F238E27FC236}">
                <a16:creationId xmlns:a16="http://schemas.microsoft.com/office/drawing/2014/main" id="{9C493A7A-4FF5-4694-B42E-540B5F51A665}"/>
              </a:ext>
            </a:extLst>
          </p:cNvPr>
          <p:cNvPicPr>
            <a:picLocks noChangeAspect="1"/>
          </p:cNvPicPr>
          <p:nvPr/>
        </p:nvPicPr>
        <p:blipFill>
          <a:blip r:embed="rId3"/>
          <a:stretch>
            <a:fillRect/>
          </a:stretch>
        </p:blipFill>
        <p:spPr>
          <a:xfrm>
            <a:off x="4120444" y="2620364"/>
            <a:ext cx="3951112" cy="3951112"/>
          </a:xfrm>
          <a:prstGeom prst="rect">
            <a:avLst/>
          </a:prstGeom>
        </p:spPr>
      </p:pic>
    </p:spTree>
    <p:extLst>
      <p:ext uri="{BB962C8B-B14F-4D97-AF65-F5344CB8AC3E}">
        <p14:creationId xmlns:p14="http://schemas.microsoft.com/office/powerpoint/2010/main" val="4064578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9019692-EAE8-4214-95E3-D00D413FB6D6}"/>
              </a:ext>
            </a:extLst>
          </p:cNvPr>
          <p:cNvPicPr>
            <a:picLocks noChangeAspect="1"/>
          </p:cNvPicPr>
          <p:nvPr/>
        </p:nvPicPr>
        <p:blipFill>
          <a:blip r:embed="rId2"/>
          <a:stretch>
            <a:fillRect/>
          </a:stretch>
        </p:blipFill>
        <p:spPr>
          <a:xfrm>
            <a:off x="5189464" y="2734811"/>
            <a:ext cx="6289995" cy="3062811"/>
          </a:xfrm>
          <a:prstGeom prst="rect">
            <a:avLst/>
          </a:prstGeom>
        </p:spPr>
      </p:pic>
      <p:sp>
        <p:nvSpPr>
          <p:cNvPr id="5" name="ZoneTexte 4">
            <a:extLst>
              <a:ext uri="{FF2B5EF4-FFF2-40B4-BE49-F238E27FC236}">
                <a16:creationId xmlns:a16="http://schemas.microsoft.com/office/drawing/2014/main" id="{65B69395-8B3F-49BD-9F07-464F74825F22}"/>
              </a:ext>
            </a:extLst>
          </p:cNvPr>
          <p:cNvSpPr txBox="1"/>
          <p:nvPr/>
        </p:nvSpPr>
        <p:spPr>
          <a:xfrm>
            <a:off x="232794" y="153952"/>
            <a:ext cx="9797613" cy="3416320"/>
          </a:xfrm>
          <a:prstGeom prst="rect">
            <a:avLst/>
          </a:prstGeom>
          <a:noFill/>
        </p:spPr>
        <p:txBody>
          <a:bodyPr wrap="square">
            <a:spAutoFit/>
          </a:bodyPr>
          <a:lstStyle/>
          <a:p>
            <a:r>
              <a:rPr lang="en-US" dirty="0"/>
              <a:t>Why are Feasibility Studies Difficult?	</a:t>
            </a:r>
          </a:p>
          <a:p>
            <a:r>
              <a:rPr lang="en-US" dirty="0">
                <a:solidFill>
                  <a:srgbClr val="FF0000"/>
                </a:solidFill>
              </a:rPr>
              <a:t>Uncertainty</a:t>
            </a:r>
          </a:p>
          <a:p>
            <a:r>
              <a:rPr lang="en-US" dirty="0"/>
              <a:t>• Clients may be unsure of the scope of the project.</a:t>
            </a:r>
          </a:p>
          <a:p>
            <a:r>
              <a:rPr lang="en-US" dirty="0"/>
              <a:t>• Benefits are usually very hard to quantify.</a:t>
            </a:r>
          </a:p>
          <a:p>
            <a:r>
              <a:rPr lang="en-US" dirty="0"/>
              <a:t>• Approach is usually ill-defined.</a:t>
            </a:r>
          </a:p>
          <a:p>
            <a:r>
              <a:rPr lang="en-US" dirty="0"/>
              <a:t>•  Estimates of resources and timetable are very rough. </a:t>
            </a:r>
          </a:p>
          <a:p>
            <a:r>
              <a:rPr lang="en-US" dirty="0"/>
              <a:t>• Organizational changes may be needed.</a:t>
            </a:r>
          </a:p>
          <a:p>
            <a:r>
              <a:rPr lang="en-US" dirty="0"/>
              <a:t>Therefore,  feasibility studies rely heavily on the judgment of experienced people.</a:t>
            </a:r>
          </a:p>
          <a:p>
            <a:endParaRPr lang="en-US" dirty="0"/>
          </a:p>
          <a:p>
            <a:br>
              <a:rPr lang="en-US" dirty="0">
                <a:solidFill>
                  <a:srgbClr val="FF0000"/>
                </a:solidFill>
              </a:rPr>
            </a:br>
            <a:r>
              <a:rPr lang="en-US" dirty="0">
                <a:solidFill>
                  <a:srgbClr val="FF0000"/>
                </a:solidFill>
              </a:rPr>
              <a:t>Mistakes made at the beginning of a project </a:t>
            </a:r>
            <a:br>
              <a:rPr lang="en-US" dirty="0">
                <a:solidFill>
                  <a:srgbClr val="FF0000"/>
                </a:solidFill>
              </a:rPr>
            </a:br>
            <a:r>
              <a:rPr lang="en-US" dirty="0">
                <a:solidFill>
                  <a:srgbClr val="FF0000"/>
                </a:solidFill>
              </a:rPr>
              <a:t>are the most difficult to correct.</a:t>
            </a:r>
            <a:endParaRPr lang="fr-FR" dirty="0">
              <a:solidFill>
                <a:srgbClr val="FF0000"/>
              </a:solidFill>
            </a:endParaRPr>
          </a:p>
        </p:txBody>
      </p:sp>
    </p:spTree>
    <p:extLst>
      <p:ext uri="{BB962C8B-B14F-4D97-AF65-F5344CB8AC3E}">
        <p14:creationId xmlns:p14="http://schemas.microsoft.com/office/powerpoint/2010/main" val="319490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AFCDBD-4733-4DA1-B5EE-15B288CBF461}"/>
              </a:ext>
            </a:extLst>
          </p:cNvPr>
          <p:cNvSpPr>
            <a:spLocks noGrp="1"/>
          </p:cNvSpPr>
          <p:nvPr>
            <p:ph type="title"/>
          </p:nvPr>
        </p:nvSpPr>
        <p:spPr/>
        <p:txBody>
          <a:bodyPr/>
          <a:lstStyle/>
          <a:p>
            <a:r>
              <a:rPr lang="fr-FR" dirty="0"/>
              <a:t>HOW TO?</a:t>
            </a:r>
          </a:p>
        </p:txBody>
      </p:sp>
      <p:sp>
        <p:nvSpPr>
          <p:cNvPr id="3" name="Espace réservé du contenu 2">
            <a:extLst>
              <a:ext uri="{FF2B5EF4-FFF2-40B4-BE49-F238E27FC236}">
                <a16:creationId xmlns:a16="http://schemas.microsoft.com/office/drawing/2014/main" id="{0422CD51-29F4-4510-B58D-BEBA71444B9A}"/>
              </a:ext>
            </a:extLst>
          </p:cNvPr>
          <p:cNvSpPr>
            <a:spLocks noGrp="1"/>
          </p:cNvSpPr>
          <p:nvPr>
            <p:ph idx="1"/>
          </p:nvPr>
        </p:nvSpPr>
        <p:spPr/>
        <p:txBody>
          <a:bodyPr>
            <a:normAutofit fontScale="92500"/>
          </a:bodyPr>
          <a:lstStyle/>
          <a:p>
            <a:pPr algn="l" rtl="0"/>
            <a:r>
              <a:rPr lang="en-US" b="0" i="0" dirty="0">
                <a:solidFill>
                  <a:srgbClr val="282C33"/>
                </a:solidFill>
                <a:effectLst/>
                <a:latin typeface="Graphik"/>
              </a:rPr>
              <a:t>Simply put, a feasibility study is an assessment of the practicality of a proposed plan or method. Just as the name implies, the study answers the question, “Is this project feasible?” </a:t>
            </a:r>
          </a:p>
          <a:p>
            <a:pPr algn="l" rtl="0"/>
            <a:r>
              <a:rPr lang="en-US" b="0" i="0" dirty="0">
                <a:solidFill>
                  <a:srgbClr val="282C33"/>
                </a:solidFill>
                <a:effectLst/>
                <a:latin typeface="Graphik"/>
              </a:rPr>
              <a:t>To determine this, start by answering the who, what, when, when, and how of your project. Conduct an analysis to </a:t>
            </a:r>
            <a:r>
              <a:rPr lang="en-US" b="0" i="0" dirty="0">
                <a:solidFill>
                  <a:srgbClr val="282C33"/>
                </a:solidFill>
                <a:effectLst/>
                <a:latin typeface="Graphik"/>
                <a:hlinkClick r:id="rId2"/>
              </a:rPr>
              <a:t>determine who needs to be involved in the project</a:t>
            </a:r>
            <a:r>
              <a:rPr lang="en-US" b="0" i="0" dirty="0">
                <a:solidFill>
                  <a:srgbClr val="282C33"/>
                </a:solidFill>
                <a:effectLst/>
                <a:latin typeface="Graphik"/>
              </a:rPr>
              <a:t>, what needs to be done, when it needs to be completed, and how everything will come together to make the project successful. This process of evaluation is at the core of a feasibility study, a common process to complete when results are uncertain and stakes are high.</a:t>
            </a:r>
          </a:p>
          <a:p>
            <a:r>
              <a:rPr lang="fr-FR" dirty="0"/>
              <a:t>You </a:t>
            </a:r>
            <a:r>
              <a:rPr lang="fr-FR" dirty="0" err="1"/>
              <a:t>may</a:t>
            </a:r>
            <a:r>
              <a:rPr lang="fr-FR" dirty="0"/>
              <a:t> </a:t>
            </a:r>
            <a:r>
              <a:rPr lang="fr-FR" dirty="0" err="1"/>
              <a:t>be</a:t>
            </a:r>
            <a:r>
              <a:rPr lang="fr-FR" dirty="0"/>
              <a:t> </a:t>
            </a:r>
            <a:r>
              <a:rPr lang="fr-FR" dirty="0" err="1"/>
              <a:t>interested</a:t>
            </a:r>
            <a:r>
              <a:rPr lang="fr-FR" dirty="0"/>
              <a:t> in </a:t>
            </a:r>
            <a:r>
              <a:rPr lang="fr-FR" dirty="0" err="1"/>
              <a:t>this</a:t>
            </a:r>
            <a:r>
              <a:rPr lang="fr-FR" dirty="0"/>
              <a:t> short </a:t>
            </a:r>
            <a:r>
              <a:rPr lang="fr-FR" dirty="0" err="1"/>
              <a:t>sum</a:t>
            </a:r>
            <a:r>
              <a:rPr lang="fr-FR" dirty="0"/>
              <a:t>-up </a:t>
            </a:r>
            <a:r>
              <a:rPr lang="fr-FR" dirty="0" err="1"/>
              <a:t>video</a:t>
            </a:r>
            <a:r>
              <a:rPr lang="fr-FR" dirty="0"/>
              <a:t>: </a:t>
            </a:r>
          </a:p>
          <a:p>
            <a:endParaRPr lang="fr-FR" dirty="0"/>
          </a:p>
        </p:txBody>
      </p:sp>
    </p:spTree>
    <p:extLst>
      <p:ext uri="{BB962C8B-B14F-4D97-AF65-F5344CB8AC3E}">
        <p14:creationId xmlns:p14="http://schemas.microsoft.com/office/powerpoint/2010/main" val="1918197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FFC2C5-6C74-406B-91E3-250252688498}"/>
              </a:ext>
            </a:extLst>
          </p:cNvPr>
          <p:cNvSpPr>
            <a:spLocks noGrp="1"/>
          </p:cNvSpPr>
          <p:nvPr>
            <p:ph type="title"/>
          </p:nvPr>
        </p:nvSpPr>
        <p:spPr/>
        <p:txBody>
          <a:bodyPr/>
          <a:lstStyle/>
          <a:p>
            <a:r>
              <a:rPr lang="en-US" b="1" i="1" dirty="0">
                <a:solidFill>
                  <a:srgbClr val="282C33"/>
                </a:solidFill>
                <a:latin typeface="Graphik"/>
              </a:rPr>
              <a:t>Example of Feasibility study for software development:</a:t>
            </a:r>
            <a:r>
              <a:rPr lang="en-US" i="1" dirty="0">
                <a:solidFill>
                  <a:srgbClr val="282C33"/>
                </a:solidFill>
                <a:latin typeface="Graphik"/>
              </a:rPr>
              <a:t> </a:t>
            </a:r>
            <a:endParaRPr lang="fr-FR" dirty="0"/>
          </a:p>
        </p:txBody>
      </p:sp>
      <p:sp>
        <p:nvSpPr>
          <p:cNvPr id="3" name="Espace réservé du contenu 2">
            <a:extLst>
              <a:ext uri="{FF2B5EF4-FFF2-40B4-BE49-F238E27FC236}">
                <a16:creationId xmlns:a16="http://schemas.microsoft.com/office/drawing/2014/main" id="{3057904F-847D-4959-B7E5-7F20DA7288EF}"/>
              </a:ext>
            </a:extLst>
          </p:cNvPr>
          <p:cNvSpPr>
            <a:spLocks noGrp="1"/>
          </p:cNvSpPr>
          <p:nvPr>
            <p:ph idx="1"/>
          </p:nvPr>
        </p:nvSpPr>
        <p:spPr/>
        <p:txBody>
          <a:bodyPr/>
          <a:lstStyle/>
          <a:p>
            <a:r>
              <a:rPr lang="en-US" b="0" i="1" dirty="0">
                <a:solidFill>
                  <a:srgbClr val="282C33"/>
                </a:solidFill>
                <a:effectLst/>
                <a:latin typeface="Graphik"/>
              </a:rPr>
              <a:t>Company A is looking to invest in a new software-as-a-service (SaaS) solution. First, the stakeholders in the investment will analyze what technology or workflow problem the investment will address. The team will also take contractual or subscription costs into account, plus what resources will be required for training and implementation. The study may also need to gauge what kind of change management will be required to gain buy-in. Those conducting the study evaluate all the project data, as well as pros and cons. Finally, they can make an informed decision on whether the investment is a go. </a:t>
            </a:r>
          </a:p>
          <a:p>
            <a:r>
              <a:rPr lang="en-US" i="1" dirty="0">
                <a:solidFill>
                  <a:srgbClr val="282C33"/>
                </a:solidFill>
                <a:latin typeface="Graphik"/>
              </a:rPr>
              <a:t>Other </a:t>
            </a:r>
            <a:r>
              <a:rPr lang="en-US" i="1" dirty="0">
                <a:solidFill>
                  <a:srgbClr val="282C33"/>
                </a:solidFill>
                <a:latin typeface="Graphik"/>
                <a:hlinkClick r:id="rId2"/>
              </a:rPr>
              <a:t>generic examples here</a:t>
            </a:r>
            <a:endParaRPr lang="fr-FR" dirty="0"/>
          </a:p>
        </p:txBody>
      </p:sp>
    </p:spTree>
    <p:extLst>
      <p:ext uri="{BB962C8B-B14F-4D97-AF65-F5344CB8AC3E}">
        <p14:creationId xmlns:p14="http://schemas.microsoft.com/office/powerpoint/2010/main" val="1993232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5F95FD-899A-437D-9A97-62375B0E5B6C}"/>
              </a:ext>
            </a:extLst>
          </p:cNvPr>
          <p:cNvSpPr>
            <a:spLocks noGrp="1"/>
          </p:cNvSpPr>
          <p:nvPr>
            <p:ph type="title"/>
          </p:nvPr>
        </p:nvSpPr>
        <p:spPr/>
        <p:txBody>
          <a:bodyPr/>
          <a:lstStyle/>
          <a:p>
            <a:r>
              <a:rPr lang="fr-FR" dirty="0"/>
              <a:t>How to </a:t>
            </a:r>
            <a:r>
              <a:rPr lang="fr-FR" dirty="0" err="1"/>
              <a:t>conduct</a:t>
            </a:r>
            <a:r>
              <a:rPr lang="fr-FR" dirty="0"/>
              <a:t> a </a:t>
            </a:r>
            <a:r>
              <a:rPr lang="fr-FR" dirty="0" err="1"/>
              <a:t>Feasibility</a:t>
            </a:r>
            <a:r>
              <a:rPr lang="fr-FR" dirty="0"/>
              <a:t> </a:t>
            </a:r>
            <a:r>
              <a:rPr lang="fr-FR" dirty="0" err="1"/>
              <a:t>study</a:t>
            </a:r>
            <a:endParaRPr lang="fr-FR" dirty="0"/>
          </a:p>
        </p:txBody>
      </p:sp>
      <p:sp>
        <p:nvSpPr>
          <p:cNvPr id="3" name="Espace réservé du contenu 2">
            <a:extLst>
              <a:ext uri="{FF2B5EF4-FFF2-40B4-BE49-F238E27FC236}">
                <a16:creationId xmlns:a16="http://schemas.microsoft.com/office/drawing/2014/main" id="{1E9F524D-536A-4FC7-8471-F92B419C483A}"/>
              </a:ext>
            </a:extLst>
          </p:cNvPr>
          <p:cNvSpPr>
            <a:spLocks noGrp="1"/>
          </p:cNvSpPr>
          <p:nvPr>
            <p:ph idx="1"/>
          </p:nvPr>
        </p:nvSpPr>
        <p:spPr/>
        <p:txBody>
          <a:bodyPr/>
          <a:lstStyle/>
          <a:p>
            <a:r>
              <a:rPr lang="fr-FR" dirty="0"/>
              <a:t>You </a:t>
            </a:r>
            <a:r>
              <a:rPr lang="fr-FR" dirty="0" err="1"/>
              <a:t>may</a:t>
            </a:r>
            <a:r>
              <a:rPr lang="fr-FR" dirty="0"/>
              <a:t> </a:t>
            </a:r>
            <a:r>
              <a:rPr lang="fr-FR" dirty="0" err="1"/>
              <a:t>be</a:t>
            </a:r>
            <a:r>
              <a:rPr lang="fr-FR" dirty="0"/>
              <a:t> </a:t>
            </a:r>
            <a:r>
              <a:rPr lang="fr-FR" dirty="0" err="1"/>
              <a:t>interested</a:t>
            </a:r>
            <a:r>
              <a:rPr lang="fr-FR" dirty="0"/>
              <a:t> in </a:t>
            </a:r>
            <a:r>
              <a:rPr lang="fr-FR" dirty="0" err="1"/>
              <a:t>this</a:t>
            </a:r>
            <a:r>
              <a:rPr lang="fr-FR" dirty="0"/>
              <a:t> short </a:t>
            </a:r>
            <a:r>
              <a:rPr lang="fr-FR" dirty="0" err="1"/>
              <a:t>sum</a:t>
            </a:r>
            <a:r>
              <a:rPr lang="fr-FR" dirty="0"/>
              <a:t>-up </a:t>
            </a:r>
            <a:r>
              <a:rPr lang="fr-FR" dirty="0" err="1"/>
              <a:t>video</a:t>
            </a:r>
            <a:r>
              <a:rPr lang="fr-FR" dirty="0"/>
              <a:t>: </a:t>
            </a:r>
          </a:p>
          <a:p>
            <a:endParaRPr lang="fr-FR" dirty="0"/>
          </a:p>
        </p:txBody>
      </p:sp>
      <p:sp>
        <p:nvSpPr>
          <p:cNvPr id="4" name="Rectangle 1">
            <a:extLst>
              <a:ext uri="{FF2B5EF4-FFF2-40B4-BE49-F238E27FC236}">
                <a16:creationId xmlns:a16="http://schemas.microsoft.com/office/drawing/2014/main" id="{F239FD47-C6DE-4294-877C-F95EFAB8B533}"/>
              </a:ext>
            </a:extLst>
          </p:cNvPr>
          <p:cNvSpPr>
            <a:spLocks noChangeArrowheads="1"/>
          </p:cNvSpPr>
          <p:nvPr/>
        </p:nvSpPr>
        <p:spPr bwMode="auto">
          <a:xfrm>
            <a:off x="1325461" y="-545440"/>
            <a:ext cx="4160113"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3500" b="0" i="0" u="none" strike="noStrike" cap="none" normalizeH="0" baseline="0" dirty="0">
                <a:ln>
                  <a:noFill/>
                </a:ln>
                <a:solidFill>
                  <a:schemeClr val="tx1"/>
                </a:solidFill>
                <a:effectLst/>
                <a:latin typeface="Arial" panose="020B0604020202020204" pitchFamily="34"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hlinkClick r:id="rId2"/>
            <a:extLst>
              <a:ext uri="{FF2B5EF4-FFF2-40B4-BE49-F238E27FC236}">
                <a16:creationId xmlns:a16="http://schemas.microsoft.com/office/drawing/2014/main" id="{9642748E-3537-4B68-A2F4-391621521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567" y="2511037"/>
            <a:ext cx="38100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22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026AE5-BC4C-433F-9C4A-7C4CDBB8DF21}"/>
              </a:ext>
            </a:extLst>
          </p:cNvPr>
          <p:cNvSpPr>
            <a:spLocks noGrp="1"/>
          </p:cNvSpPr>
          <p:nvPr>
            <p:ph type="title"/>
          </p:nvPr>
        </p:nvSpPr>
        <p:spPr/>
        <p:txBody>
          <a:bodyPr/>
          <a:lstStyle/>
          <a:p>
            <a:r>
              <a:rPr lang="fr-FR" dirty="0"/>
              <a:t>A </a:t>
            </a:r>
            <a:r>
              <a:rPr lang="fr-FR" dirty="0" err="1"/>
              <a:t>tool</a:t>
            </a:r>
            <a:r>
              <a:rPr lang="fr-FR" dirty="0"/>
              <a:t>: the « P.I.E.C.E.S. » </a:t>
            </a:r>
            <a:r>
              <a:rPr lang="fr-FR" dirty="0" err="1"/>
              <a:t>framework</a:t>
            </a:r>
            <a:endParaRPr lang="fr-FR" dirty="0"/>
          </a:p>
        </p:txBody>
      </p:sp>
      <p:sp>
        <p:nvSpPr>
          <p:cNvPr id="7" name="Espace réservé du contenu 6">
            <a:extLst>
              <a:ext uri="{FF2B5EF4-FFF2-40B4-BE49-F238E27FC236}">
                <a16:creationId xmlns:a16="http://schemas.microsoft.com/office/drawing/2014/main" id="{5A04AA51-94A1-48F4-BD46-D125AA554364}"/>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solidFill>
                  <a:srgbClr val="000000"/>
                </a:solidFill>
                <a:effectLst/>
                <a:latin typeface="Gotham Pro"/>
              </a:rPr>
              <a:t>Performance</a:t>
            </a:r>
            <a:r>
              <a:rPr lang="en-US" b="0" i="0" dirty="0">
                <a:solidFill>
                  <a:srgbClr val="000000"/>
                </a:solidFill>
                <a:effectLst/>
                <a:latin typeface="Gotham Pro"/>
              </a:rPr>
              <a:t>: Does the current system or operation offer adequate flow and response time? It also relates to the maximum amount of processing that the system can perform.</a:t>
            </a:r>
          </a:p>
          <a:p>
            <a:pPr algn="l">
              <a:buFont typeface="Arial" panose="020B0604020202020204" pitchFamily="34" charset="0"/>
              <a:buChar char="•"/>
            </a:pPr>
            <a:r>
              <a:rPr lang="en-US" b="1" i="0" dirty="0">
                <a:solidFill>
                  <a:srgbClr val="000000"/>
                </a:solidFill>
                <a:effectLst/>
                <a:latin typeface="Gotham Pro"/>
              </a:rPr>
              <a:t>Information</a:t>
            </a:r>
            <a:r>
              <a:rPr lang="en-US" b="0" i="0" dirty="0">
                <a:solidFill>
                  <a:srgbClr val="000000"/>
                </a:solidFill>
                <a:effectLst/>
                <a:latin typeface="Gotham Pro"/>
              </a:rPr>
              <a:t>: Does the current operation provide stakeholders with correct, useful, and timely information? Is the information organized and easily found?</a:t>
            </a:r>
          </a:p>
          <a:p>
            <a:pPr algn="l">
              <a:buFont typeface="Arial" panose="020B0604020202020204" pitchFamily="34" charset="0"/>
              <a:buChar char="•"/>
            </a:pPr>
            <a:r>
              <a:rPr lang="en-US" b="1" i="0" dirty="0">
                <a:solidFill>
                  <a:srgbClr val="000000"/>
                </a:solidFill>
                <a:effectLst/>
                <a:latin typeface="Gotham Pro"/>
              </a:rPr>
              <a:t>Economy</a:t>
            </a:r>
            <a:r>
              <a:rPr lang="en-US" b="0" i="0" dirty="0">
                <a:solidFill>
                  <a:srgbClr val="000000"/>
                </a:solidFill>
                <a:effectLst/>
                <a:latin typeface="Gotham Pro"/>
              </a:rPr>
              <a:t>: does the current operation offer information services such as cost/efficiency suitable for the organization? Can there be cost savings? How to increase profit?</a:t>
            </a:r>
          </a:p>
          <a:p>
            <a:pPr algn="l">
              <a:buFont typeface="Arial" panose="020B0604020202020204" pitchFamily="34" charset="0"/>
              <a:buChar char="•"/>
            </a:pPr>
            <a:r>
              <a:rPr lang="en-US" b="1" i="0" dirty="0">
                <a:solidFill>
                  <a:srgbClr val="000000"/>
                </a:solidFill>
                <a:effectLst/>
                <a:latin typeface="Gotham Pro"/>
              </a:rPr>
              <a:t>Control</a:t>
            </a:r>
            <a:r>
              <a:rPr lang="en-US" b="0" i="0" dirty="0">
                <a:solidFill>
                  <a:srgbClr val="000000"/>
                </a:solidFill>
                <a:effectLst/>
                <a:latin typeface="Gotham Pro"/>
              </a:rPr>
              <a:t>: involves security. How to manage information security to prevent fraud or potential breaches of privacy, but without bureaucratizing or creating controls that delay operation.</a:t>
            </a:r>
          </a:p>
          <a:p>
            <a:pPr algn="l">
              <a:buFont typeface="Arial" panose="020B0604020202020204" pitchFamily="34" charset="0"/>
              <a:buChar char="•"/>
            </a:pPr>
            <a:r>
              <a:rPr lang="en-US" b="1" i="0" dirty="0">
                <a:solidFill>
                  <a:srgbClr val="000000"/>
                </a:solidFill>
                <a:effectLst/>
                <a:latin typeface="Gotham Pro"/>
              </a:rPr>
              <a:t>Efficiency</a:t>
            </a:r>
            <a:r>
              <a:rPr lang="en-US" b="0" i="0" dirty="0">
                <a:solidFill>
                  <a:srgbClr val="000000"/>
                </a:solidFill>
                <a:effectLst/>
                <a:latin typeface="Gotham Pro"/>
              </a:rPr>
              <a:t>: analyze activities that waste time, mainly caused by redundancy. How are resources being used?</a:t>
            </a:r>
          </a:p>
          <a:p>
            <a:pPr algn="l">
              <a:buFont typeface="Arial" panose="020B0604020202020204" pitchFamily="34" charset="0"/>
              <a:buChar char="•"/>
            </a:pPr>
            <a:r>
              <a:rPr lang="en-US" b="1" i="0" dirty="0">
                <a:solidFill>
                  <a:srgbClr val="000000"/>
                </a:solidFill>
                <a:effectLst/>
                <a:latin typeface="Gotham Pro"/>
              </a:rPr>
              <a:t>Services</a:t>
            </a:r>
            <a:r>
              <a:rPr lang="en-US" b="0" i="0" dirty="0">
                <a:solidFill>
                  <a:srgbClr val="000000"/>
                </a:solidFill>
                <a:effectLst/>
                <a:latin typeface="Gotham Pro"/>
              </a:rPr>
              <a:t>: how accurate is the system? Do you offer reliable services?</a:t>
            </a:r>
          </a:p>
        </p:txBody>
      </p:sp>
    </p:spTree>
    <p:extLst>
      <p:ext uri="{BB962C8B-B14F-4D97-AF65-F5344CB8AC3E}">
        <p14:creationId xmlns:p14="http://schemas.microsoft.com/office/powerpoint/2010/main" val="2579462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1741AE-3D3C-4E4E-944B-89C80F016C8F}"/>
              </a:ext>
            </a:extLst>
          </p:cNvPr>
          <p:cNvSpPr>
            <a:spLocks noGrp="1"/>
          </p:cNvSpPr>
          <p:nvPr>
            <p:ph type="title"/>
          </p:nvPr>
        </p:nvSpPr>
        <p:spPr/>
        <p:txBody>
          <a:bodyPr/>
          <a:lstStyle/>
          <a:p>
            <a:r>
              <a:rPr lang="fr-FR" dirty="0" err="1"/>
              <a:t>Let’s</a:t>
            </a:r>
            <a:r>
              <a:rPr lang="fr-FR" dirty="0"/>
              <a:t> have an </a:t>
            </a:r>
            <a:r>
              <a:rPr lang="fr-FR" dirty="0" err="1"/>
              <a:t>exercise</a:t>
            </a:r>
            <a:r>
              <a:rPr lang="fr-FR" dirty="0"/>
              <a:t> to train of </a:t>
            </a:r>
            <a:r>
              <a:rPr lang="fr-FR" dirty="0" err="1"/>
              <a:t>this</a:t>
            </a:r>
            <a:r>
              <a:rPr lang="fr-FR" dirty="0"/>
              <a:t> notion</a:t>
            </a:r>
          </a:p>
        </p:txBody>
      </p:sp>
      <p:sp>
        <p:nvSpPr>
          <p:cNvPr id="3" name="Espace réservé du contenu 2">
            <a:extLst>
              <a:ext uri="{FF2B5EF4-FFF2-40B4-BE49-F238E27FC236}">
                <a16:creationId xmlns:a16="http://schemas.microsoft.com/office/drawing/2014/main" id="{A4DD5CBC-A496-4BD5-8F7C-2625D621D635}"/>
              </a:ext>
            </a:extLst>
          </p:cNvPr>
          <p:cNvSpPr>
            <a:spLocks noGrp="1"/>
          </p:cNvSpPr>
          <p:nvPr>
            <p:ph idx="1"/>
          </p:nvPr>
        </p:nvSpPr>
        <p:spPr/>
        <p:txBody>
          <a:bodyPr/>
          <a:lstStyle/>
          <a:p>
            <a:r>
              <a:rPr lang="fr-FR" dirty="0"/>
              <a:t>You </a:t>
            </a:r>
            <a:r>
              <a:rPr lang="fr-FR" dirty="0" err="1"/>
              <a:t>would</a:t>
            </a:r>
            <a:r>
              <a:rPr lang="fr-FR" dirty="0"/>
              <a:t> like to </a:t>
            </a:r>
            <a:r>
              <a:rPr lang="fr-FR" dirty="0" err="1"/>
              <a:t>create</a:t>
            </a:r>
            <a:r>
              <a:rPr lang="fr-FR" dirty="0"/>
              <a:t> an app to help </a:t>
            </a:r>
            <a:r>
              <a:rPr lang="fr-FR" dirty="0" err="1"/>
              <a:t>charities</a:t>
            </a:r>
            <a:r>
              <a:rPr lang="fr-FR" dirty="0"/>
              <a:t> </a:t>
            </a:r>
            <a:r>
              <a:rPr lang="fr-FR" dirty="0" err="1"/>
              <a:t>supporting</a:t>
            </a:r>
            <a:r>
              <a:rPr lang="fr-FR" dirty="0"/>
              <a:t> </a:t>
            </a:r>
            <a:r>
              <a:rPr lang="fr-FR" dirty="0" err="1"/>
              <a:t>homeless</a:t>
            </a:r>
            <a:r>
              <a:rPr lang="fr-FR" dirty="0"/>
              <a:t> people do </a:t>
            </a:r>
            <a:r>
              <a:rPr lang="fr-FR" dirty="0" err="1"/>
              <a:t>their</a:t>
            </a:r>
            <a:r>
              <a:rPr lang="fr-FR" dirty="0"/>
              <a:t> job more </a:t>
            </a:r>
            <a:r>
              <a:rPr lang="fr-FR" dirty="0" err="1"/>
              <a:t>easily</a:t>
            </a:r>
            <a:r>
              <a:rPr lang="fr-FR" dirty="0"/>
              <a:t>.</a:t>
            </a:r>
          </a:p>
          <a:p>
            <a:r>
              <a:rPr lang="fr-FR" dirty="0"/>
              <a:t>You </a:t>
            </a:r>
            <a:r>
              <a:rPr lang="fr-FR" dirty="0" err="1"/>
              <a:t>spent</a:t>
            </a:r>
            <a:r>
              <a:rPr lang="fr-FR" dirty="0"/>
              <a:t> </a:t>
            </a:r>
            <a:r>
              <a:rPr lang="fr-FR" dirty="0" err="1"/>
              <a:t>some</a:t>
            </a:r>
            <a:r>
              <a:rPr lang="fr-FR" dirty="0"/>
              <a:t> time </a:t>
            </a:r>
            <a:r>
              <a:rPr lang="fr-FR" dirty="0" err="1"/>
              <a:t>with</a:t>
            </a:r>
            <a:r>
              <a:rPr lang="fr-FR" dirty="0"/>
              <a:t> </a:t>
            </a:r>
            <a:r>
              <a:rPr lang="fr-FR" dirty="0" err="1"/>
              <a:t>them</a:t>
            </a:r>
            <a:r>
              <a:rPr lang="fr-FR" dirty="0"/>
              <a:t>, and </a:t>
            </a:r>
            <a:r>
              <a:rPr lang="fr-FR" dirty="0" err="1"/>
              <a:t>went</a:t>
            </a:r>
            <a:r>
              <a:rPr lang="fr-FR" dirty="0"/>
              <a:t> </a:t>
            </a:r>
            <a:r>
              <a:rPr lang="fr-FR" dirty="0" err="1"/>
              <a:t>around</a:t>
            </a:r>
            <a:r>
              <a:rPr lang="fr-FR" dirty="0"/>
              <a:t> </a:t>
            </a:r>
            <a:r>
              <a:rPr lang="fr-FR" dirty="0" err="1"/>
              <a:t>discussing</a:t>
            </a:r>
            <a:r>
              <a:rPr lang="fr-FR" dirty="0"/>
              <a:t> </a:t>
            </a:r>
            <a:r>
              <a:rPr lang="fr-FR" dirty="0" err="1"/>
              <a:t>with</a:t>
            </a:r>
            <a:r>
              <a:rPr lang="fr-FR" dirty="0"/>
              <a:t> the stakeholders: </a:t>
            </a:r>
            <a:r>
              <a:rPr lang="fr-FR" dirty="0" err="1"/>
              <a:t>it</a:t>
            </a:r>
            <a:r>
              <a:rPr lang="fr-FR" dirty="0"/>
              <a:t> </a:t>
            </a:r>
            <a:r>
              <a:rPr lang="fr-FR" dirty="0" err="1"/>
              <a:t>appears</a:t>
            </a:r>
            <a:r>
              <a:rPr lang="fr-FR" dirty="0"/>
              <a:t> to </a:t>
            </a:r>
            <a:r>
              <a:rPr lang="fr-FR" dirty="0" err="1"/>
              <a:t>you</a:t>
            </a:r>
            <a:r>
              <a:rPr lang="fr-FR" dirty="0"/>
              <a:t> </a:t>
            </a:r>
            <a:r>
              <a:rPr lang="fr-FR" dirty="0" err="1"/>
              <a:t>that</a:t>
            </a:r>
            <a:r>
              <a:rPr lang="fr-FR" dirty="0"/>
              <a:t> the main pain point </a:t>
            </a:r>
            <a:r>
              <a:rPr lang="fr-FR" dirty="0" err="1"/>
              <a:t>is</a:t>
            </a:r>
            <a:r>
              <a:rPr lang="fr-FR" dirty="0"/>
              <a:t> time </a:t>
            </a:r>
            <a:r>
              <a:rPr lang="fr-FR" dirty="0" err="1"/>
              <a:t>waste</a:t>
            </a:r>
            <a:r>
              <a:rPr lang="fr-FR" dirty="0"/>
              <a:t>. Indeed, </a:t>
            </a:r>
            <a:r>
              <a:rPr lang="fr-FR" dirty="0" err="1"/>
              <a:t>volunteers</a:t>
            </a:r>
            <a:r>
              <a:rPr lang="fr-FR" dirty="0"/>
              <a:t> </a:t>
            </a:r>
            <a:r>
              <a:rPr lang="fr-FR" dirty="0" err="1"/>
              <a:t>spend</a:t>
            </a:r>
            <a:r>
              <a:rPr lang="fr-FR" dirty="0"/>
              <a:t> a lot of time </a:t>
            </a:r>
            <a:r>
              <a:rPr lang="fr-FR" dirty="0" err="1"/>
              <a:t>looking</a:t>
            </a:r>
            <a:r>
              <a:rPr lang="fr-FR" dirty="0"/>
              <a:t> for the </a:t>
            </a:r>
            <a:r>
              <a:rPr lang="fr-FR" dirty="0" err="1"/>
              <a:t>homeless</a:t>
            </a:r>
            <a:r>
              <a:rPr lang="fr-FR" dirty="0"/>
              <a:t> </a:t>
            </a:r>
            <a:r>
              <a:rPr lang="fr-FR" dirty="0" err="1"/>
              <a:t>who</a:t>
            </a:r>
            <a:r>
              <a:rPr lang="fr-FR" dirty="0"/>
              <a:t> are in </a:t>
            </a:r>
            <a:r>
              <a:rPr lang="fr-FR" dirty="0" err="1"/>
              <a:t>need</a:t>
            </a:r>
            <a:r>
              <a:rPr lang="fr-FR" dirty="0"/>
              <a:t> of assistance (</a:t>
            </a:r>
            <a:r>
              <a:rPr lang="fr-FR" dirty="0" err="1"/>
              <a:t>need</a:t>
            </a:r>
            <a:r>
              <a:rPr lang="fr-FR" dirty="0"/>
              <a:t> a </a:t>
            </a:r>
            <a:r>
              <a:rPr lang="fr-FR" dirty="0" err="1"/>
              <a:t>doctor</a:t>
            </a:r>
            <a:r>
              <a:rPr lang="fr-FR" dirty="0"/>
              <a:t>, </a:t>
            </a:r>
            <a:r>
              <a:rPr lang="fr-FR" dirty="0" err="1"/>
              <a:t>need</a:t>
            </a:r>
            <a:r>
              <a:rPr lang="fr-FR" dirty="0"/>
              <a:t> </a:t>
            </a:r>
            <a:r>
              <a:rPr lang="fr-FR" dirty="0" err="1"/>
              <a:t>clothes</a:t>
            </a:r>
            <a:r>
              <a:rPr lang="fr-FR" dirty="0"/>
              <a:t>, </a:t>
            </a:r>
            <a:r>
              <a:rPr lang="fr-FR" dirty="0" err="1"/>
              <a:t>need</a:t>
            </a:r>
            <a:r>
              <a:rPr lang="fr-FR" dirty="0"/>
              <a:t> </a:t>
            </a:r>
            <a:r>
              <a:rPr lang="fr-FR" dirty="0" err="1"/>
              <a:t>food</a:t>
            </a:r>
            <a:r>
              <a:rPr lang="fr-FR" dirty="0"/>
              <a:t>…).</a:t>
            </a:r>
          </a:p>
        </p:txBody>
      </p:sp>
    </p:spTree>
    <p:extLst>
      <p:ext uri="{BB962C8B-B14F-4D97-AF65-F5344CB8AC3E}">
        <p14:creationId xmlns:p14="http://schemas.microsoft.com/office/powerpoint/2010/main" val="2934097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DC9E2B-D649-4135-9305-9FBDF13CFB93}"/>
              </a:ext>
            </a:extLst>
          </p:cNvPr>
          <p:cNvSpPr>
            <a:spLocks noGrp="1"/>
          </p:cNvSpPr>
          <p:nvPr>
            <p:ph type="title"/>
          </p:nvPr>
        </p:nvSpPr>
        <p:spPr/>
        <p:txBody>
          <a:bodyPr/>
          <a:lstStyle/>
          <a:p>
            <a:r>
              <a:rPr lang="fr-FR" dirty="0" err="1"/>
              <a:t>Your</a:t>
            </a:r>
            <a:r>
              <a:rPr lang="fr-FR" dirty="0"/>
              <a:t> </a:t>
            </a:r>
            <a:r>
              <a:rPr lang="fr-FR" dirty="0" err="1"/>
              <a:t>idea</a:t>
            </a:r>
            <a:endParaRPr lang="fr-FR" dirty="0"/>
          </a:p>
        </p:txBody>
      </p:sp>
      <p:sp>
        <p:nvSpPr>
          <p:cNvPr id="3" name="Espace réservé du contenu 2">
            <a:extLst>
              <a:ext uri="{FF2B5EF4-FFF2-40B4-BE49-F238E27FC236}">
                <a16:creationId xmlns:a16="http://schemas.microsoft.com/office/drawing/2014/main" id="{290B7B4D-3473-4749-9EB5-572E6C0AC2F5}"/>
              </a:ext>
            </a:extLst>
          </p:cNvPr>
          <p:cNvSpPr>
            <a:spLocks noGrp="1"/>
          </p:cNvSpPr>
          <p:nvPr>
            <p:ph idx="1"/>
          </p:nvPr>
        </p:nvSpPr>
        <p:spPr/>
        <p:txBody>
          <a:bodyPr/>
          <a:lstStyle/>
          <a:p>
            <a:r>
              <a:rPr lang="fr-FR" dirty="0"/>
              <a:t>For </a:t>
            </a:r>
            <a:r>
              <a:rPr lang="fr-FR" dirty="0" err="1"/>
              <a:t>you</a:t>
            </a:r>
            <a:r>
              <a:rPr lang="fr-FR" dirty="0"/>
              <a:t>, the </a:t>
            </a:r>
            <a:r>
              <a:rPr lang="fr-FR" dirty="0" err="1"/>
              <a:t>answer</a:t>
            </a:r>
            <a:r>
              <a:rPr lang="fr-FR" dirty="0"/>
              <a:t> -</a:t>
            </a:r>
            <a:r>
              <a:rPr lang="fr-FR" dirty="0" err="1"/>
              <a:t>within</a:t>
            </a:r>
            <a:r>
              <a:rPr lang="fr-FR" dirty="0"/>
              <a:t> </a:t>
            </a:r>
            <a:r>
              <a:rPr lang="fr-FR" dirty="0" err="1"/>
              <a:t>you</a:t>
            </a:r>
            <a:r>
              <a:rPr lang="fr-FR" dirty="0"/>
              <a:t> </a:t>
            </a:r>
            <a:r>
              <a:rPr lang="fr-FR" dirty="0" err="1"/>
              <a:t>field</a:t>
            </a:r>
            <a:r>
              <a:rPr lang="fr-FR" dirty="0"/>
              <a:t> of expertise - </a:t>
            </a:r>
            <a:r>
              <a:rPr lang="fr-FR" dirty="0" err="1"/>
              <a:t>is</a:t>
            </a:r>
            <a:r>
              <a:rPr lang="fr-FR" dirty="0"/>
              <a:t> to </a:t>
            </a:r>
            <a:r>
              <a:rPr lang="fr-FR" dirty="0" err="1"/>
              <a:t>create</a:t>
            </a:r>
            <a:r>
              <a:rPr lang="fr-FR" dirty="0"/>
              <a:t> an app, to </a:t>
            </a:r>
            <a:r>
              <a:rPr lang="fr-FR" dirty="0" err="1"/>
              <a:t>which</a:t>
            </a:r>
            <a:r>
              <a:rPr lang="fr-FR" dirty="0"/>
              <a:t> the </a:t>
            </a:r>
            <a:r>
              <a:rPr lang="fr-FR" dirty="0" err="1"/>
              <a:t>homeless</a:t>
            </a:r>
            <a:r>
              <a:rPr lang="fr-FR" dirty="0"/>
              <a:t> can </a:t>
            </a:r>
            <a:r>
              <a:rPr lang="fr-FR" dirty="0" err="1"/>
              <a:t>connect</a:t>
            </a:r>
            <a:r>
              <a:rPr lang="fr-FR" dirty="0"/>
              <a:t> to, by </a:t>
            </a:r>
            <a:r>
              <a:rPr lang="fr-FR" dirty="0" err="1"/>
              <a:t>using</a:t>
            </a:r>
            <a:r>
              <a:rPr lang="fr-FR" dirty="0"/>
              <a:t> </a:t>
            </a:r>
            <a:r>
              <a:rPr lang="fr-FR" dirty="0" err="1"/>
              <a:t>their</a:t>
            </a:r>
            <a:r>
              <a:rPr lang="fr-FR" dirty="0"/>
              <a:t> phones (</a:t>
            </a:r>
            <a:r>
              <a:rPr lang="fr-FR" dirty="0" err="1"/>
              <a:t>you</a:t>
            </a:r>
            <a:r>
              <a:rPr lang="fr-FR" dirty="0"/>
              <a:t> know for sure </a:t>
            </a:r>
            <a:r>
              <a:rPr lang="fr-FR" dirty="0" err="1"/>
              <a:t>that</a:t>
            </a:r>
            <a:r>
              <a:rPr lang="fr-FR" dirty="0"/>
              <a:t> </a:t>
            </a:r>
            <a:r>
              <a:rPr lang="fr-FR" dirty="0" err="1"/>
              <a:t>homeless</a:t>
            </a:r>
            <a:r>
              <a:rPr lang="fr-FR" dirty="0"/>
              <a:t> people do have smartphones, and </a:t>
            </a:r>
            <a:r>
              <a:rPr lang="fr-FR" dirty="0" err="1"/>
              <a:t>that</a:t>
            </a:r>
            <a:r>
              <a:rPr lang="fr-FR" dirty="0"/>
              <a:t> </a:t>
            </a:r>
            <a:r>
              <a:rPr lang="fr-FR" dirty="0" err="1"/>
              <a:t>they</a:t>
            </a:r>
            <a:r>
              <a:rPr lang="fr-FR" dirty="0"/>
              <a:t> use public locations’ </a:t>
            </a:r>
            <a:r>
              <a:rPr lang="fr-FR" dirty="0" err="1"/>
              <a:t>wi-fi</a:t>
            </a:r>
            <a:r>
              <a:rPr lang="fr-FR" dirty="0"/>
              <a:t> connections).</a:t>
            </a:r>
          </a:p>
          <a:p>
            <a:r>
              <a:rPr lang="fr-FR" dirty="0"/>
              <a:t>The </a:t>
            </a:r>
            <a:r>
              <a:rPr lang="fr-FR" dirty="0" err="1"/>
              <a:t>charities</a:t>
            </a:r>
            <a:r>
              <a:rPr lang="fr-FR" dirty="0"/>
              <a:t> </a:t>
            </a:r>
            <a:r>
              <a:rPr lang="fr-FR" dirty="0" err="1"/>
              <a:t>will</a:t>
            </a:r>
            <a:r>
              <a:rPr lang="fr-FR" dirty="0"/>
              <a:t> have a </a:t>
            </a:r>
            <a:r>
              <a:rPr lang="fr-FR" dirty="0" err="1"/>
              <a:t>dedicated</a:t>
            </a:r>
            <a:r>
              <a:rPr lang="fr-FR" dirty="0"/>
              <a:t> </a:t>
            </a:r>
            <a:r>
              <a:rPr lang="fr-FR" dirty="0" err="1"/>
              <a:t>space</a:t>
            </a:r>
            <a:r>
              <a:rPr lang="fr-FR" dirty="0"/>
              <a:t> in </a:t>
            </a:r>
            <a:r>
              <a:rPr lang="fr-FR" dirty="0" err="1"/>
              <a:t>which</a:t>
            </a:r>
            <a:r>
              <a:rPr lang="fr-FR" dirty="0"/>
              <a:t> </a:t>
            </a:r>
            <a:r>
              <a:rPr lang="fr-FR" dirty="0" err="1"/>
              <a:t>they</a:t>
            </a:r>
            <a:r>
              <a:rPr lang="fr-FR" dirty="0"/>
              <a:t> </a:t>
            </a:r>
            <a:r>
              <a:rPr lang="fr-FR" dirty="0" err="1"/>
              <a:t>will</a:t>
            </a:r>
            <a:r>
              <a:rPr lang="fr-FR" dirty="0"/>
              <a:t> store the info, </a:t>
            </a:r>
            <a:r>
              <a:rPr lang="fr-FR" dirty="0" err="1"/>
              <a:t>so</a:t>
            </a:r>
            <a:r>
              <a:rPr lang="fr-FR" dirty="0"/>
              <a:t> </a:t>
            </a:r>
            <a:r>
              <a:rPr lang="fr-FR" dirty="0" err="1"/>
              <a:t>that</a:t>
            </a:r>
            <a:r>
              <a:rPr lang="fr-FR" dirty="0"/>
              <a:t> </a:t>
            </a:r>
            <a:r>
              <a:rPr lang="fr-FR" dirty="0" err="1"/>
              <a:t>they</a:t>
            </a:r>
            <a:r>
              <a:rPr lang="fr-FR" dirty="0"/>
              <a:t> know </a:t>
            </a:r>
            <a:r>
              <a:rPr lang="fr-FR" dirty="0" err="1"/>
              <a:t>specifically</a:t>
            </a:r>
            <a:r>
              <a:rPr lang="fr-FR" dirty="0"/>
              <a:t> if a </a:t>
            </a:r>
            <a:r>
              <a:rPr lang="fr-FR" dirty="0" err="1"/>
              <a:t>homeless</a:t>
            </a:r>
            <a:r>
              <a:rPr lang="fr-FR" dirty="0"/>
              <a:t> </a:t>
            </a:r>
            <a:r>
              <a:rPr lang="fr-FR" dirty="0" err="1"/>
              <a:t>person</a:t>
            </a:r>
            <a:r>
              <a:rPr lang="fr-FR" dirty="0"/>
              <a:t> has a </a:t>
            </a:r>
            <a:r>
              <a:rPr lang="fr-FR" dirty="0" err="1"/>
              <a:t>health</a:t>
            </a:r>
            <a:r>
              <a:rPr lang="fr-FR" dirty="0"/>
              <a:t> condition </a:t>
            </a:r>
            <a:r>
              <a:rPr lang="fr-FR" dirty="0" err="1"/>
              <a:t>that</a:t>
            </a:r>
            <a:r>
              <a:rPr lang="fr-FR" dirty="0"/>
              <a:t> </a:t>
            </a:r>
            <a:r>
              <a:rPr lang="fr-FR" dirty="0" err="1"/>
              <a:t>needs</a:t>
            </a:r>
            <a:r>
              <a:rPr lang="fr-FR" dirty="0"/>
              <a:t> </a:t>
            </a:r>
            <a:r>
              <a:rPr lang="fr-FR" dirty="0" err="1"/>
              <a:t>peculiar</a:t>
            </a:r>
            <a:r>
              <a:rPr lang="fr-FR" dirty="0"/>
              <a:t> attention, for </a:t>
            </a:r>
            <a:r>
              <a:rPr lang="fr-FR" dirty="0" err="1"/>
              <a:t>example</a:t>
            </a:r>
            <a:r>
              <a:rPr lang="fr-FR" dirty="0"/>
              <a:t>, or if a couple has kids and </a:t>
            </a:r>
            <a:r>
              <a:rPr lang="fr-FR" dirty="0" err="1"/>
              <a:t>needs</a:t>
            </a:r>
            <a:r>
              <a:rPr lang="fr-FR" dirty="0"/>
              <a:t> </a:t>
            </a:r>
            <a:r>
              <a:rPr lang="fr-FR" dirty="0" err="1"/>
              <a:t>regular</a:t>
            </a:r>
            <a:r>
              <a:rPr lang="fr-FR" dirty="0"/>
              <a:t> </a:t>
            </a:r>
            <a:r>
              <a:rPr lang="fr-FR" dirty="0" err="1"/>
              <a:t>cloth</a:t>
            </a:r>
            <a:r>
              <a:rPr lang="fr-FR" dirty="0"/>
              <a:t> changes.</a:t>
            </a:r>
          </a:p>
          <a:p>
            <a:r>
              <a:rPr lang="fr-FR" dirty="0" err="1"/>
              <a:t>You’d</a:t>
            </a:r>
            <a:r>
              <a:rPr lang="fr-FR" dirty="0"/>
              <a:t> </a:t>
            </a:r>
            <a:r>
              <a:rPr lang="fr-FR" dirty="0" err="1"/>
              <a:t>also</a:t>
            </a:r>
            <a:r>
              <a:rPr lang="fr-FR" dirty="0"/>
              <a:t> like to have </a:t>
            </a:r>
            <a:r>
              <a:rPr lang="fr-FR" dirty="0" err="1"/>
              <a:t>municipalities</a:t>
            </a:r>
            <a:r>
              <a:rPr lang="fr-FR" dirty="0"/>
              <a:t> and public services to </a:t>
            </a:r>
            <a:r>
              <a:rPr lang="fr-FR" dirty="0" err="1"/>
              <a:t>access</a:t>
            </a:r>
            <a:r>
              <a:rPr lang="fr-FR" dirty="0"/>
              <a:t> </a:t>
            </a:r>
            <a:r>
              <a:rPr lang="fr-FR" dirty="0" err="1"/>
              <a:t>this</a:t>
            </a:r>
            <a:r>
              <a:rPr lang="fr-FR" dirty="0"/>
              <a:t> app, </a:t>
            </a:r>
            <a:r>
              <a:rPr lang="fr-FR" dirty="0" err="1"/>
              <a:t>so</a:t>
            </a:r>
            <a:r>
              <a:rPr lang="fr-FR" dirty="0"/>
              <a:t> </a:t>
            </a:r>
            <a:r>
              <a:rPr lang="fr-FR" dirty="0" err="1"/>
              <a:t>that</a:t>
            </a:r>
            <a:r>
              <a:rPr lang="fr-FR" dirty="0"/>
              <a:t> </a:t>
            </a:r>
            <a:r>
              <a:rPr lang="fr-FR" dirty="0" err="1"/>
              <a:t>they</a:t>
            </a:r>
            <a:r>
              <a:rPr lang="fr-FR" dirty="0"/>
              <a:t> can </a:t>
            </a:r>
            <a:r>
              <a:rPr lang="fr-FR" dirty="0" err="1"/>
              <a:t>make</a:t>
            </a:r>
            <a:r>
              <a:rPr lang="fr-FR" dirty="0"/>
              <a:t> </a:t>
            </a:r>
            <a:r>
              <a:rPr lang="fr-FR" dirty="0" err="1"/>
              <a:t>shelters</a:t>
            </a:r>
            <a:r>
              <a:rPr lang="fr-FR" dirty="0"/>
              <a:t> </a:t>
            </a:r>
            <a:r>
              <a:rPr lang="fr-FR" dirty="0" err="1"/>
              <a:t>easily</a:t>
            </a:r>
            <a:r>
              <a:rPr lang="fr-FR" dirty="0"/>
              <a:t> </a:t>
            </a:r>
            <a:r>
              <a:rPr lang="fr-FR" dirty="0" err="1"/>
              <a:t>available</a:t>
            </a:r>
            <a:r>
              <a:rPr lang="fr-FR" dirty="0"/>
              <a:t>.</a:t>
            </a:r>
          </a:p>
          <a:p>
            <a:endParaRPr lang="fr-FR" dirty="0"/>
          </a:p>
        </p:txBody>
      </p:sp>
    </p:spTree>
    <p:extLst>
      <p:ext uri="{BB962C8B-B14F-4D97-AF65-F5344CB8AC3E}">
        <p14:creationId xmlns:p14="http://schemas.microsoft.com/office/powerpoint/2010/main" val="2942828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F2F2D2-AF84-409B-BFA8-15ABE38E5464}"/>
              </a:ext>
            </a:extLst>
          </p:cNvPr>
          <p:cNvSpPr>
            <a:spLocks noGrp="1"/>
          </p:cNvSpPr>
          <p:nvPr>
            <p:ph type="title"/>
          </p:nvPr>
        </p:nvSpPr>
        <p:spPr/>
        <p:txBody>
          <a:bodyPr/>
          <a:lstStyle/>
          <a:p>
            <a:r>
              <a:rPr lang="fr-FR" dirty="0" err="1"/>
              <a:t>Conduct</a:t>
            </a:r>
            <a:r>
              <a:rPr lang="fr-FR" dirty="0"/>
              <a:t> a </a:t>
            </a:r>
            <a:r>
              <a:rPr lang="fr-FR" dirty="0" err="1"/>
              <a:t>very</a:t>
            </a:r>
            <a:r>
              <a:rPr lang="fr-FR" dirty="0"/>
              <a:t> light </a:t>
            </a:r>
            <a:r>
              <a:rPr lang="fr-FR" dirty="0" err="1"/>
              <a:t>feasibility</a:t>
            </a:r>
            <a:r>
              <a:rPr lang="fr-FR" dirty="0"/>
              <a:t> </a:t>
            </a:r>
            <a:r>
              <a:rPr lang="fr-FR" dirty="0" err="1"/>
              <a:t>study</a:t>
            </a:r>
            <a:endParaRPr lang="fr-FR" dirty="0"/>
          </a:p>
        </p:txBody>
      </p:sp>
      <p:sp>
        <p:nvSpPr>
          <p:cNvPr id="3" name="Espace réservé du contenu 2">
            <a:extLst>
              <a:ext uri="{FF2B5EF4-FFF2-40B4-BE49-F238E27FC236}">
                <a16:creationId xmlns:a16="http://schemas.microsoft.com/office/drawing/2014/main" id="{30D8A984-12B9-436E-9DCE-A26AAE76B05D}"/>
              </a:ext>
            </a:extLst>
          </p:cNvPr>
          <p:cNvSpPr>
            <a:spLocks noGrp="1"/>
          </p:cNvSpPr>
          <p:nvPr>
            <p:ph idx="1"/>
          </p:nvPr>
        </p:nvSpPr>
        <p:spPr/>
        <p:txBody>
          <a:bodyPr/>
          <a:lstStyle/>
          <a:p>
            <a:r>
              <a:rPr lang="fr-FR" dirty="0" err="1"/>
              <a:t>Meditate</a:t>
            </a:r>
            <a:r>
              <a:rPr lang="fr-FR" dirty="0"/>
              <a:t> the </a:t>
            </a:r>
            <a:r>
              <a:rPr lang="fr-FR" dirty="0" err="1"/>
              <a:t>project</a:t>
            </a:r>
            <a:r>
              <a:rPr lang="fr-FR" dirty="0"/>
              <a:t>, and </a:t>
            </a:r>
            <a:r>
              <a:rPr lang="fr-FR" dirty="0" err="1"/>
              <a:t>write</a:t>
            </a:r>
            <a:r>
              <a:rPr lang="fr-FR" dirty="0"/>
              <a:t> down 5 questions for </a:t>
            </a:r>
            <a:r>
              <a:rPr lang="fr-FR" dirty="0" err="1"/>
              <a:t>each</a:t>
            </a:r>
            <a:r>
              <a:rPr lang="fr-FR" dirty="0"/>
              <a:t> </a:t>
            </a:r>
            <a:r>
              <a:rPr lang="fr-FR" dirty="0" err="1"/>
              <a:t>category</a:t>
            </a:r>
            <a:r>
              <a:rPr lang="fr-FR" dirty="0"/>
              <a:t>, </a:t>
            </a:r>
            <a:r>
              <a:rPr lang="fr-FR" dirty="0" err="1"/>
              <a:t>that</a:t>
            </a:r>
            <a:r>
              <a:rPr lang="fr-FR" dirty="0"/>
              <a:t> </a:t>
            </a:r>
            <a:r>
              <a:rPr lang="fr-FR" dirty="0" err="1"/>
              <a:t>you</a:t>
            </a:r>
            <a:r>
              <a:rPr lang="fr-FR" dirty="0"/>
              <a:t> </a:t>
            </a:r>
            <a:r>
              <a:rPr lang="fr-FR" dirty="0" err="1"/>
              <a:t>should</a:t>
            </a:r>
            <a:r>
              <a:rPr lang="fr-FR" dirty="0"/>
              <a:t> </a:t>
            </a:r>
            <a:r>
              <a:rPr lang="fr-FR" dirty="0" err="1"/>
              <a:t>investigate</a:t>
            </a:r>
            <a:r>
              <a:rPr lang="fr-FR" dirty="0"/>
              <a:t> </a:t>
            </a:r>
            <a:r>
              <a:rPr lang="fr-FR" dirty="0" err="1"/>
              <a:t>before</a:t>
            </a:r>
            <a:r>
              <a:rPr lang="fr-FR" dirty="0"/>
              <a:t> </a:t>
            </a:r>
            <a:r>
              <a:rPr lang="fr-FR" dirty="0" err="1"/>
              <a:t>launching</a:t>
            </a:r>
            <a:r>
              <a:rPr lang="fr-FR" dirty="0"/>
              <a:t> the </a:t>
            </a:r>
            <a:r>
              <a:rPr lang="fr-FR" dirty="0" err="1"/>
              <a:t>project</a:t>
            </a:r>
            <a:r>
              <a:rPr lang="fr-FR" dirty="0"/>
              <a:t>.</a:t>
            </a:r>
          </a:p>
          <a:p>
            <a:r>
              <a:rPr lang="fr-FR" dirty="0" err="1"/>
              <a:t>Insist</a:t>
            </a:r>
            <a:r>
              <a:rPr lang="fr-FR" dirty="0"/>
              <a:t> on the </a:t>
            </a:r>
            <a:r>
              <a:rPr lang="fr-FR" dirty="0" err="1"/>
              <a:t>legal</a:t>
            </a:r>
            <a:r>
              <a:rPr lang="fr-FR" dirty="0"/>
              <a:t> </a:t>
            </a:r>
            <a:r>
              <a:rPr lang="fr-FR" dirty="0" err="1"/>
              <a:t>study</a:t>
            </a:r>
            <a:r>
              <a:rPr lang="fr-FR" dirty="0"/>
              <a:t> </a:t>
            </a:r>
            <a:r>
              <a:rPr lang="fr-FR" dirty="0" err="1"/>
              <a:t>some</a:t>
            </a:r>
            <a:r>
              <a:rPr lang="fr-FR" dirty="0"/>
              <a:t> more: </a:t>
            </a:r>
            <a:r>
              <a:rPr lang="fr-FR" dirty="0" err="1"/>
              <a:t>is</a:t>
            </a:r>
            <a:r>
              <a:rPr lang="fr-FR" dirty="0"/>
              <a:t> </a:t>
            </a:r>
            <a:r>
              <a:rPr lang="fr-FR" dirty="0" err="1"/>
              <a:t>that</a:t>
            </a:r>
            <a:r>
              <a:rPr lang="fr-FR" dirty="0"/>
              <a:t> </a:t>
            </a:r>
            <a:r>
              <a:rPr lang="fr-FR" dirty="0" err="1"/>
              <a:t>feasible</a:t>
            </a:r>
            <a:r>
              <a:rPr lang="fr-FR" dirty="0"/>
              <a:t>?</a:t>
            </a:r>
          </a:p>
        </p:txBody>
      </p:sp>
    </p:spTree>
    <p:extLst>
      <p:ext uri="{BB962C8B-B14F-4D97-AF65-F5344CB8AC3E}">
        <p14:creationId xmlns:p14="http://schemas.microsoft.com/office/powerpoint/2010/main" val="346823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9531561-D433-46D2-9A61-397DD716C048}"/>
              </a:ext>
            </a:extLst>
          </p:cNvPr>
          <p:cNvPicPr>
            <a:picLocks noChangeAspect="1"/>
          </p:cNvPicPr>
          <p:nvPr/>
        </p:nvPicPr>
        <p:blipFill>
          <a:blip r:embed="rId2"/>
          <a:stretch>
            <a:fillRect/>
          </a:stretch>
        </p:blipFill>
        <p:spPr>
          <a:xfrm>
            <a:off x="4529137" y="409225"/>
            <a:ext cx="3133725" cy="5200650"/>
          </a:xfrm>
          <a:prstGeom prst="rect">
            <a:avLst/>
          </a:prstGeom>
        </p:spPr>
      </p:pic>
    </p:spTree>
    <p:extLst>
      <p:ext uri="{BB962C8B-B14F-4D97-AF65-F5344CB8AC3E}">
        <p14:creationId xmlns:p14="http://schemas.microsoft.com/office/powerpoint/2010/main" val="3163576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re 1">
            <a:extLst>
              <a:ext uri="{FF2B5EF4-FFF2-40B4-BE49-F238E27FC236}">
                <a16:creationId xmlns:a16="http://schemas.microsoft.com/office/drawing/2014/main" id="{D78E5603-2125-4A59-9B38-B7436E74F6DB}"/>
              </a:ext>
            </a:extLst>
          </p:cNvPr>
          <p:cNvSpPr>
            <a:spLocks noGrp="1"/>
          </p:cNvSpPr>
          <p:nvPr>
            <p:ph type="title"/>
          </p:nvPr>
        </p:nvSpPr>
        <p:spPr>
          <a:xfrm>
            <a:off x="1451580" y="804520"/>
            <a:ext cx="3530157" cy="1049235"/>
          </a:xfrm>
        </p:spPr>
        <p:txBody>
          <a:bodyPr>
            <a:normAutofit/>
          </a:bodyPr>
          <a:lstStyle/>
          <a:p>
            <a:r>
              <a:rPr lang="fr-FR" sz="2700"/>
              <a:t>A matrix </a:t>
            </a:r>
            <a:r>
              <a:rPr lang="fr-FR" sz="2700" err="1"/>
              <a:t>you</a:t>
            </a:r>
            <a:r>
              <a:rPr lang="fr-FR" sz="2700"/>
              <a:t> can use as a guide</a:t>
            </a:r>
          </a:p>
        </p:txBody>
      </p:sp>
      <p:sp>
        <p:nvSpPr>
          <p:cNvPr id="16" name="Rectangle 15">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452603B8-9500-4D69-8CFE-0C7DE20DAC48}"/>
              </a:ext>
            </a:extLst>
          </p:cNvPr>
          <p:cNvSpPr>
            <a:spLocks noGrp="1"/>
          </p:cNvSpPr>
          <p:nvPr>
            <p:ph idx="1"/>
          </p:nvPr>
        </p:nvSpPr>
        <p:spPr>
          <a:xfrm>
            <a:off x="1451581" y="2015732"/>
            <a:ext cx="3526523" cy="3450613"/>
          </a:xfrm>
        </p:spPr>
        <p:txBody>
          <a:bodyPr>
            <a:normAutofit/>
          </a:bodyPr>
          <a:lstStyle/>
          <a:p>
            <a:r>
              <a:rPr lang="en-US" dirty="0"/>
              <a:t>Use the categories as a guideline to think out your questions and find relevant questions to ask yourself (the question is more important than the actual answer, in this exercise)</a:t>
            </a:r>
          </a:p>
        </p:txBody>
      </p:sp>
      <p:grpSp>
        <p:nvGrpSpPr>
          <p:cNvPr id="18" name="Group 17">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9" name="Rectangle 18">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C2126021-35C2-46D4-A4B6-579211E0B9FB}"/>
              </a:ext>
            </a:extLst>
          </p:cNvPr>
          <p:cNvPicPr>
            <a:picLocks noChangeAspect="1"/>
          </p:cNvPicPr>
          <p:nvPr/>
        </p:nvPicPr>
        <p:blipFill>
          <a:blip r:embed="rId2"/>
          <a:stretch>
            <a:fillRect/>
          </a:stretch>
        </p:blipFill>
        <p:spPr>
          <a:xfrm>
            <a:off x="6093926" y="1187107"/>
            <a:ext cx="4821551" cy="3724648"/>
          </a:xfrm>
          <a:prstGeom prst="rect">
            <a:avLst/>
          </a:prstGeom>
        </p:spPr>
      </p:pic>
      <p:pic>
        <p:nvPicPr>
          <p:cNvPr id="24" name="Picture 23">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997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2CDE12-E781-4592-A8A0-70A054AE3D80}"/>
              </a:ext>
            </a:extLst>
          </p:cNvPr>
          <p:cNvSpPr>
            <a:spLocks noGrp="1"/>
          </p:cNvSpPr>
          <p:nvPr>
            <p:ph type="title"/>
          </p:nvPr>
        </p:nvSpPr>
        <p:spPr/>
        <p:txBody>
          <a:bodyPr/>
          <a:lstStyle/>
          <a:p>
            <a:r>
              <a:rPr lang="fr-FR" dirty="0"/>
              <a:t>To go </a:t>
            </a:r>
            <a:r>
              <a:rPr lang="fr-FR" dirty="0" err="1"/>
              <a:t>further</a:t>
            </a:r>
            <a:r>
              <a:rPr lang="fr-FR" dirty="0"/>
              <a:t>:</a:t>
            </a:r>
            <a:br>
              <a:rPr lang="fr-FR" dirty="0"/>
            </a:br>
            <a:r>
              <a:rPr lang="fr-FR" dirty="0"/>
              <a:t>For </a:t>
            </a:r>
            <a:r>
              <a:rPr lang="fr-FR" dirty="0" err="1"/>
              <a:t>your</a:t>
            </a:r>
            <a:r>
              <a:rPr lang="fr-FR" dirty="0"/>
              <a:t> </a:t>
            </a:r>
            <a:r>
              <a:rPr lang="fr-FR" dirty="0" err="1"/>
              <a:t>own</a:t>
            </a:r>
            <a:r>
              <a:rPr lang="fr-FR" dirty="0"/>
              <a:t> </a:t>
            </a:r>
            <a:r>
              <a:rPr lang="fr-FR" dirty="0" err="1"/>
              <a:t>projects</a:t>
            </a:r>
            <a:r>
              <a:rPr lang="fr-FR" dirty="0"/>
              <a:t> in the IT </a:t>
            </a:r>
            <a:r>
              <a:rPr lang="fr-FR" dirty="0" err="1"/>
              <a:t>field</a:t>
            </a:r>
            <a:endParaRPr lang="fr-FR" dirty="0"/>
          </a:p>
        </p:txBody>
      </p:sp>
      <p:sp>
        <p:nvSpPr>
          <p:cNvPr id="3" name="Espace réservé du contenu 2">
            <a:extLst>
              <a:ext uri="{FF2B5EF4-FFF2-40B4-BE49-F238E27FC236}">
                <a16:creationId xmlns:a16="http://schemas.microsoft.com/office/drawing/2014/main" id="{CC01B2C0-4F83-4F7B-87E2-FFD23AE07350}"/>
              </a:ext>
            </a:extLst>
          </p:cNvPr>
          <p:cNvSpPr>
            <a:spLocks noGrp="1"/>
          </p:cNvSpPr>
          <p:nvPr>
            <p:ph idx="1"/>
          </p:nvPr>
        </p:nvSpPr>
        <p:spPr/>
        <p:txBody>
          <a:bodyPr>
            <a:normAutofit fontScale="55000" lnSpcReduction="20000"/>
          </a:bodyPr>
          <a:lstStyle/>
          <a:p>
            <a:r>
              <a:rPr lang="en-US" b="0" i="0" dirty="0">
                <a:solidFill>
                  <a:srgbClr val="000000"/>
                </a:solidFill>
                <a:effectLst/>
                <a:latin typeface="Calibri" panose="020F0502020204030204" pitchFamily="34" charset="0"/>
              </a:rPr>
              <a:t>When discussing the feasibility study, we are at the inception phase which has high risk because of the unknowns. Almost all SDLCs (including Agile) suggest a methodological approach should be taken to determining project feasibility and eliciting requirements.</a:t>
            </a:r>
          </a:p>
          <a:p>
            <a:r>
              <a:rPr lang="en-US" dirty="0"/>
              <a:t>Project feasibility is about addressing major risk leading catastrophic failure of effort. Project feasibility considers internal and external factors to analysis and identify overall project risk, suggest methods to mitigate unknowns, make a "go" / "no go" recommendation of the project. Project feasibility is based on:</a:t>
            </a:r>
          </a:p>
          <a:p>
            <a:endParaRPr lang="en-US" dirty="0"/>
          </a:p>
          <a:p>
            <a:r>
              <a:rPr lang="en-US" dirty="0"/>
              <a:t>technical feasibility -- can we actually create the software system?</a:t>
            </a:r>
          </a:p>
          <a:p>
            <a:r>
              <a:rPr lang="en-US" dirty="0"/>
              <a:t>economic feasibility -- can we afford the software system -- development, infrastructure, and ongoing costs?</a:t>
            </a:r>
          </a:p>
          <a:p>
            <a:r>
              <a:rPr lang="en-US" dirty="0"/>
              <a:t>operational feasibility -- can the system operate within the organizational constraints and processes?</a:t>
            </a:r>
          </a:p>
          <a:p>
            <a:r>
              <a:rPr lang="en-US" dirty="0"/>
              <a:t>team and project feasibility -- do we have skills, tools, and resources (including people) to create / maintain the system?</a:t>
            </a:r>
          </a:p>
          <a:p>
            <a:r>
              <a:rPr lang="en-US" dirty="0"/>
              <a:t>legal / regulatory feasibility -- will the developing or operating the system create liabilities?</a:t>
            </a:r>
          </a:p>
          <a:p>
            <a:r>
              <a:rPr lang="en-US" dirty="0"/>
              <a:t>and others ....</a:t>
            </a:r>
            <a:endParaRPr lang="fr-FR" dirty="0"/>
          </a:p>
        </p:txBody>
      </p:sp>
    </p:spTree>
    <p:extLst>
      <p:ext uri="{BB962C8B-B14F-4D97-AF65-F5344CB8AC3E}">
        <p14:creationId xmlns:p14="http://schemas.microsoft.com/office/powerpoint/2010/main" val="558349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D10A57-D09B-4640-90A2-BF7A08C91177}"/>
              </a:ext>
            </a:extLst>
          </p:cNvPr>
          <p:cNvSpPr>
            <a:spLocks noGrp="1"/>
          </p:cNvSpPr>
          <p:nvPr>
            <p:ph type="title"/>
          </p:nvPr>
        </p:nvSpPr>
        <p:spPr/>
        <p:txBody>
          <a:bodyPr>
            <a:normAutofit/>
          </a:bodyPr>
          <a:lstStyle/>
          <a:p>
            <a:r>
              <a:rPr lang="fr-FR" dirty="0"/>
              <a:t>Tools: How can </a:t>
            </a:r>
            <a:r>
              <a:rPr lang="fr-FR" dirty="0" err="1"/>
              <a:t>you</a:t>
            </a:r>
            <a:r>
              <a:rPr lang="fr-FR" dirty="0"/>
              <a:t> </a:t>
            </a:r>
            <a:r>
              <a:rPr lang="fr-FR" dirty="0" err="1"/>
              <a:t>investigate</a:t>
            </a:r>
            <a:r>
              <a:rPr lang="fr-FR" dirty="0"/>
              <a:t> </a:t>
            </a:r>
            <a:r>
              <a:rPr lang="fr-FR" dirty="0" err="1"/>
              <a:t>such</a:t>
            </a:r>
            <a:r>
              <a:rPr lang="fr-FR" dirty="0"/>
              <a:t> questions for </a:t>
            </a:r>
            <a:r>
              <a:rPr lang="fr-FR" dirty="0" err="1"/>
              <a:t>your</a:t>
            </a:r>
            <a:r>
              <a:rPr lang="fr-FR" dirty="0"/>
              <a:t> </a:t>
            </a:r>
            <a:r>
              <a:rPr lang="fr-FR" dirty="0" err="1"/>
              <a:t>projectS</a:t>
            </a:r>
            <a:r>
              <a:rPr lang="fr-FR" dirty="0"/>
              <a:t>?</a:t>
            </a:r>
          </a:p>
        </p:txBody>
      </p:sp>
      <p:sp>
        <p:nvSpPr>
          <p:cNvPr id="3" name="Espace réservé du contenu 2">
            <a:extLst>
              <a:ext uri="{FF2B5EF4-FFF2-40B4-BE49-F238E27FC236}">
                <a16:creationId xmlns:a16="http://schemas.microsoft.com/office/drawing/2014/main" id="{824570D0-B73C-4A83-8752-5E9F312EA9C7}"/>
              </a:ext>
            </a:extLst>
          </p:cNvPr>
          <p:cNvSpPr>
            <a:spLocks noGrp="1"/>
          </p:cNvSpPr>
          <p:nvPr>
            <p:ph idx="1"/>
          </p:nvPr>
        </p:nvSpPr>
        <p:spPr/>
        <p:txBody>
          <a:bodyPr>
            <a:normAutofit fontScale="40000" lnSpcReduction="20000"/>
          </a:bodyPr>
          <a:lstStyle/>
          <a:p>
            <a:r>
              <a:rPr lang="en-US" dirty="0"/>
              <a:t>After feasibility, we need to begin to identify the details of the system -- what are we expected to develop? Software developers during this analysis phase need to interact with stakeholders to elicit and validate project requirements. From a tactical sense, we can use a variety of different elicitation methods such:</a:t>
            </a:r>
          </a:p>
          <a:p>
            <a:endParaRPr lang="en-US" dirty="0"/>
          </a:p>
          <a:p>
            <a:r>
              <a:rPr lang="en-US" dirty="0"/>
              <a:t>Review of existing systems including documents, papers, forms, reports, process flow</a:t>
            </a:r>
          </a:p>
          <a:p>
            <a:r>
              <a:rPr lang="en-US" dirty="0"/>
              <a:t>Formal ("focus groups") and informal interviews</a:t>
            </a:r>
          </a:p>
          <a:p>
            <a:r>
              <a:rPr lang="en-US" dirty="0"/>
              <a:t>Surveys and questionnaires</a:t>
            </a:r>
          </a:p>
          <a:p>
            <a:r>
              <a:rPr lang="en-US" dirty="0"/>
              <a:t>Mock-ups and prototypes</a:t>
            </a:r>
          </a:p>
          <a:p>
            <a:r>
              <a:rPr lang="en-US" dirty="0"/>
              <a:t>Formal ("usability studies") and informal observation</a:t>
            </a:r>
          </a:p>
          <a:p>
            <a:r>
              <a:rPr lang="en-US" dirty="0"/>
              <a:t>Joint application development (JAD) and JAD sessions</a:t>
            </a:r>
          </a:p>
          <a:p>
            <a:r>
              <a:rPr lang="en-US" dirty="0"/>
              <a:t>Group synergy such as brainstorming sessions, fish-bone analysis, etc.</a:t>
            </a:r>
          </a:p>
          <a:p>
            <a:r>
              <a:rPr lang="en-US" dirty="0"/>
              <a:t>Ethnography</a:t>
            </a:r>
          </a:p>
          <a:p>
            <a:r>
              <a:rPr lang="en-US" dirty="0"/>
              <a:t>Viewpoint Analysis</a:t>
            </a:r>
          </a:p>
          <a:p>
            <a:r>
              <a:rPr lang="en-US" dirty="0"/>
              <a:t>The benefits and costs associated will each different method should be considered along with expected value of method in providing real requirements for this type of project. </a:t>
            </a:r>
            <a:endParaRPr lang="fr-FR" dirty="0"/>
          </a:p>
        </p:txBody>
      </p:sp>
    </p:spTree>
    <p:extLst>
      <p:ext uri="{BB962C8B-B14F-4D97-AF65-F5344CB8AC3E}">
        <p14:creationId xmlns:p14="http://schemas.microsoft.com/office/powerpoint/2010/main" val="675382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C5E9A-C0C7-45E7-A374-BAAD551BE041}"/>
              </a:ext>
            </a:extLst>
          </p:cNvPr>
          <p:cNvSpPr>
            <a:spLocks noGrp="1"/>
          </p:cNvSpPr>
          <p:nvPr>
            <p:ph type="title"/>
          </p:nvPr>
        </p:nvSpPr>
        <p:spPr/>
        <p:txBody>
          <a:bodyPr/>
          <a:lstStyle/>
          <a:p>
            <a:r>
              <a:rPr lang="fr-FR" dirty="0"/>
              <a:t>All in all…</a:t>
            </a:r>
          </a:p>
        </p:txBody>
      </p:sp>
      <p:sp>
        <p:nvSpPr>
          <p:cNvPr id="3" name="Espace réservé du contenu 2">
            <a:extLst>
              <a:ext uri="{FF2B5EF4-FFF2-40B4-BE49-F238E27FC236}">
                <a16:creationId xmlns:a16="http://schemas.microsoft.com/office/drawing/2014/main" id="{6B49DBA2-4105-40A6-87FC-76E41F2D88BB}"/>
              </a:ext>
            </a:extLst>
          </p:cNvPr>
          <p:cNvSpPr>
            <a:spLocks noGrp="1"/>
          </p:cNvSpPr>
          <p:nvPr>
            <p:ph idx="1"/>
          </p:nvPr>
        </p:nvSpPr>
        <p:spPr/>
        <p:txBody>
          <a:bodyPr/>
          <a:lstStyle/>
          <a:p>
            <a:r>
              <a:rPr lang="en-US" dirty="0"/>
              <a:t>A feasibility study is a study made before committing to a project and leads to a decision:</a:t>
            </a:r>
          </a:p>
          <a:p>
            <a:r>
              <a:rPr lang="en-US" dirty="0"/>
              <a:t> go ahead </a:t>
            </a:r>
          </a:p>
          <a:p>
            <a:r>
              <a:rPr lang="en-US" dirty="0"/>
              <a:t>do not go ahead </a:t>
            </a:r>
          </a:p>
          <a:p>
            <a:r>
              <a:rPr lang="en-US" dirty="0"/>
              <a:t> think again</a:t>
            </a:r>
          </a:p>
          <a:p>
            <a:r>
              <a:rPr lang="en-US" dirty="0"/>
              <a:t> In production projects, the feasibility study often leads to a budget request. </a:t>
            </a:r>
          </a:p>
          <a:p>
            <a:endParaRPr lang="en-US" dirty="0"/>
          </a:p>
          <a:p>
            <a:pPr marL="0" indent="0">
              <a:buNone/>
            </a:pPr>
            <a:r>
              <a:rPr lang="en-US" dirty="0"/>
              <a:t>A feasibility study may be in the form of a proposal.</a:t>
            </a:r>
            <a:endParaRPr lang="fr-FR" dirty="0"/>
          </a:p>
        </p:txBody>
      </p:sp>
    </p:spTree>
    <p:extLst>
      <p:ext uri="{BB962C8B-B14F-4D97-AF65-F5344CB8AC3E}">
        <p14:creationId xmlns:p14="http://schemas.microsoft.com/office/powerpoint/2010/main" val="595453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851E4E-D874-422A-90AD-41FED8DBFE9E}"/>
              </a:ext>
            </a:extLst>
          </p:cNvPr>
          <p:cNvSpPr>
            <a:spLocks noGrp="1"/>
          </p:cNvSpPr>
          <p:nvPr>
            <p:ph type="title"/>
          </p:nvPr>
        </p:nvSpPr>
        <p:spPr/>
        <p:txBody>
          <a:bodyPr/>
          <a:lstStyle/>
          <a:p>
            <a:r>
              <a:rPr lang="fr-FR" dirty="0"/>
              <a:t>If </a:t>
            </a:r>
            <a:r>
              <a:rPr lang="fr-FR" dirty="0" err="1"/>
              <a:t>you’re</a:t>
            </a:r>
            <a:r>
              <a:rPr lang="fr-FR" dirty="0"/>
              <a:t> </a:t>
            </a:r>
            <a:r>
              <a:rPr lang="fr-FR" dirty="0" err="1"/>
              <a:t>interested</a:t>
            </a:r>
            <a:r>
              <a:rPr lang="fr-FR" dirty="0"/>
              <a:t> in </a:t>
            </a:r>
            <a:r>
              <a:rPr lang="fr-FR" dirty="0" err="1"/>
              <a:t>this</a:t>
            </a:r>
            <a:r>
              <a:rPr lang="fr-FR" dirty="0"/>
              <a:t> topic…</a:t>
            </a:r>
          </a:p>
        </p:txBody>
      </p:sp>
      <p:sp>
        <p:nvSpPr>
          <p:cNvPr id="3" name="Espace réservé du contenu 2">
            <a:extLst>
              <a:ext uri="{FF2B5EF4-FFF2-40B4-BE49-F238E27FC236}">
                <a16:creationId xmlns:a16="http://schemas.microsoft.com/office/drawing/2014/main" id="{1AF01171-EAFE-4D5F-A2BC-5073677061D3}"/>
              </a:ext>
            </a:extLst>
          </p:cNvPr>
          <p:cNvSpPr>
            <a:spLocks noGrp="1"/>
          </p:cNvSpPr>
          <p:nvPr>
            <p:ph idx="1"/>
          </p:nvPr>
        </p:nvSpPr>
        <p:spPr/>
        <p:txBody>
          <a:bodyPr>
            <a:normAutofit fontScale="62500" lnSpcReduction="20000"/>
          </a:bodyPr>
          <a:lstStyle/>
          <a:p>
            <a:r>
              <a:rPr lang="fr-FR" dirty="0">
                <a:hlinkClick r:id="rId2"/>
              </a:rPr>
              <a:t>https://horticulture.ucdavis.edu/information/d-lab-toolkit-teaching-feasibility-studies</a:t>
            </a:r>
            <a:endParaRPr lang="fr-FR" dirty="0"/>
          </a:p>
          <a:p>
            <a:r>
              <a:rPr lang="fr-FR" dirty="0">
                <a:hlinkClick r:id="rId3"/>
              </a:rPr>
              <a:t>https://www.geeksforgeeks.org/types-of-feasibility-study-in-software-project-development/</a:t>
            </a:r>
            <a:endParaRPr lang="fr-FR" dirty="0"/>
          </a:p>
          <a:p>
            <a:r>
              <a:rPr lang="fr-FR" dirty="0">
                <a:hlinkClick r:id="rId4"/>
              </a:rPr>
              <a:t>http://depts.washington.edu/cssinfo/gcsdd-self-assessment/506/css506-class-project-02-feasibility.htm</a:t>
            </a:r>
            <a:endParaRPr lang="fr-FR" dirty="0"/>
          </a:p>
          <a:p>
            <a:r>
              <a:rPr lang="fr-FR" dirty="0">
                <a:hlinkClick r:id="rId5"/>
              </a:rPr>
              <a:t>https://www.cs.toronto.edu/~sme/CSC340F/2005/slides/07-feasibility.pdf</a:t>
            </a:r>
            <a:endParaRPr lang="fr-FR" dirty="0"/>
          </a:p>
          <a:p>
            <a:r>
              <a:rPr lang="fr-FR" dirty="0">
                <a:hlinkClick r:id="rId6"/>
              </a:rPr>
              <a:t>https://www.geeksforgeeks.org/types-of-feasibility-study-in-software-project-development/#:~:text=Legal%20Feasibility%20%E2%80%93&amp;text=This%20includes%20analyzing%20barriers%20of,conform%20legal%20and%20ethical%20requirements</a:t>
            </a:r>
            <a:r>
              <a:rPr lang="fr-FR" dirty="0"/>
              <a:t>.</a:t>
            </a:r>
          </a:p>
          <a:p>
            <a:r>
              <a:rPr lang="fr-FR" dirty="0">
                <a:hlinkClick r:id="rId7"/>
              </a:rPr>
              <a:t>https://relevant.software/blog/software-feasibility-study/</a:t>
            </a:r>
            <a:endParaRPr lang="fr-FR" dirty="0"/>
          </a:p>
          <a:p>
            <a:r>
              <a:rPr lang="fr-FR" dirty="0">
                <a:hlinkClick r:id="rId8"/>
              </a:rPr>
              <a:t>https://www.umsl.edu/~sauterv/analysis/F08papers/Katimuneetorn_Feasibility_Study.html</a:t>
            </a:r>
            <a:endParaRPr lang="fr-FR" dirty="0"/>
          </a:p>
          <a:p>
            <a:r>
              <a:rPr lang="fr-FR" dirty="0">
                <a:hlinkClick r:id="rId9"/>
              </a:rPr>
              <a:t>http://www.cs.cornell.edu/courses/cs5150/2018sp/slides/4-feasibility.pdf</a:t>
            </a:r>
            <a:endParaRPr lang="fr-FR" dirty="0"/>
          </a:p>
          <a:p>
            <a:r>
              <a:rPr lang="fr-FR" dirty="0"/>
              <a:t>https://www.fool.com/the-blueprint/feasibility-study/</a:t>
            </a:r>
          </a:p>
        </p:txBody>
      </p:sp>
    </p:spTree>
    <p:extLst>
      <p:ext uri="{BB962C8B-B14F-4D97-AF65-F5344CB8AC3E}">
        <p14:creationId xmlns:p14="http://schemas.microsoft.com/office/powerpoint/2010/main" val="4706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07E802-40B1-4379-9E34-76734FCEB586}"/>
              </a:ext>
            </a:extLst>
          </p:cNvPr>
          <p:cNvSpPr>
            <a:spLocks noGrp="1"/>
          </p:cNvSpPr>
          <p:nvPr>
            <p:ph type="title"/>
          </p:nvPr>
        </p:nvSpPr>
        <p:spPr/>
        <p:txBody>
          <a:bodyPr>
            <a:normAutofit/>
          </a:bodyPr>
          <a:lstStyle/>
          <a:p>
            <a:r>
              <a:rPr lang="fr-FR" dirty="0" err="1"/>
              <a:t>What</a:t>
            </a:r>
            <a:r>
              <a:rPr lang="fr-FR" dirty="0"/>
              <a:t> are </a:t>
            </a:r>
            <a:r>
              <a:rPr lang="fr-FR" dirty="0" err="1"/>
              <a:t>we</a:t>
            </a:r>
            <a:r>
              <a:rPr lang="fr-FR" dirty="0"/>
              <a:t> </a:t>
            </a:r>
            <a:r>
              <a:rPr lang="fr-FR" dirty="0" err="1"/>
              <a:t>discussing</a:t>
            </a:r>
            <a:r>
              <a:rPr lang="fr-FR" dirty="0"/>
              <a:t>?</a:t>
            </a:r>
          </a:p>
        </p:txBody>
      </p:sp>
      <p:sp>
        <p:nvSpPr>
          <p:cNvPr id="3" name="Espace réservé du contenu 2">
            <a:extLst>
              <a:ext uri="{FF2B5EF4-FFF2-40B4-BE49-F238E27FC236}">
                <a16:creationId xmlns:a16="http://schemas.microsoft.com/office/drawing/2014/main" id="{060F3D56-F40D-478E-A86E-D981AC1F6DE1}"/>
              </a:ext>
            </a:extLst>
          </p:cNvPr>
          <p:cNvSpPr>
            <a:spLocks noGrp="1"/>
          </p:cNvSpPr>
          <p:nvPr>
            <p:ph idx="1"/>
          </p:nvPr>
        </p:nvSpPr>
        <p:spPr/>
        <p:txBody>
          <a:bodyPr>
            <a:normAutofit fontScale="92500" lnSpcReduction="10000"/>
          </a:bodyPr>
          <a:lstStyle/>
          <a:p>
            <a:r>
              <a:rPr lang="en-US" dirty="0"/>
              <a:t>Before investing, starting a new business or developing an existing activity, finding the answer of two questions is essential.</a:t>
            </a:r>
          </a:p>
          <a:p>
            <a:endParaRPr lang="en-US" dirty="0"/>
          </a:p>
          <a:p>
            <a:r>
              <a:rPr lang="en-US" dirty="0"/>
              <a:t>Is your business activity justifiable?</a:t>
            </a:r>
          </a:p>
          <a:p>
            <a:r>
              <a:rPr lang="en-US" dirty="0"/>
              <a:t>What is your practical business plan for turning a business idea into a business activity?</a:t>
            </a:r>
          </a:p>
          <a:p>
            <a:r>
              <a:rPr lang="en-US" dirty="0"/>
              <a:t>The answer to the first question will be given to you through Feasibility Studies.</a:t>
            </a:r>
          </a:p>
          <a:p>
            <a:endParaRPr lang="en-US" dirty="0"/>
          </a:p>
          <a:p>
            <a:pPr marL="0" indent="0">
              <a:buNone/>
            </a:pPr>
            <a:r>
              <a:rPr lang="en-US" dirty="0"/>
              <a:t>(The answer to the second question will be given to you by a business plan.)</a:t>
            </a:r>
            <a:endParaRPr lang="fr-FR" dirty="0"/>
          </a:p>
        </p:txBody>
      </p:sp>
    </p:spTree>
    <p:extLst>
      <p:ext uri="{BB962C8B-B14F-4D97-AF65-F5344CB8AC3E}">
        <p14:creationId xmlns:p14="http://schemas.microsoft.com/office/powerpoint/2010/main" val="207861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671311-961C-407C-BAF2-F8099C9604C4}"/>
              </a:ext>
            </a:extLst>
          </p:cNvPr>
          <p:cNvSpPr>
            <a:spLocks noGrp="1"/>
          </p:cNvSpPr>
          <p:nvPr>
            <p:ph type="title"/>
          </p:nvPr>
        </p:nvSpPr>
        <p:spPr>
          <a:xfrm>
            <a:off x="1266738" y="804519"/>
            <a:ext cx="9788117" cy="1217228"/>
          </a:xfrm>
        </p:spPr>
        <p:txBody>
          <a:bodyPr>
            <a:normAutofit fontScale="90000"/>
          </a:bodyPr>
          <a:lstStyle/>
          <a:p>
            <a:r>
              <a:rPr lang="en-US" sz="2900" b="0" i="0" dirty="0">
                <a:solidFill>
                  <a:srgbClr val="51565E"/>
                </a:solidFill>
                <a:effectLst/>
                <a:latin typeface="Roboto" panose="02000000000000000000" pitchFamily="2" charset="0"/>
              </a:rPr>
              <a:t>There are five types of feasibility study—separate areas that a feasibility study examines, described in this presentation</a:t>
            </a:r>
            <a:br>
              <a:rPr lang="fr-FR" dirty="0"/>
            </a:br>
            <a:endParaRPr lang="fr-FR" dirty="0"/>
          </a:p>
        </p:txBody>
      </p:sp>
    </p:spTree>
    <p:extLst>
      <p:ext uri="{BB962C8B-B14F-4D97-AF65-F5344CB8AC3E}">
        <p14:creationId xmlns:p14="http://schemas.microsoft.com/office/powerpoint/2010/main" val="107242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F4F2FA-C259-4EF6-ADBC-AEA63BD2E598}"/>
              </a:ext>
            </a:extLst>
          </p:cNvPr>
          <p:cNvSpPr>
            <a:spLocks noGrp="1"/>
          </p:cNvSpPr>
          <p:nvPr>
            <p:ph type="title"/>
          </p:nvPr>
        </p:nvSpPr>
        <p:spPr/>
        <p:txBody>
          <a:bodyPr/>
          <a:lstStyle/>
          <a:p>
            <a:r>
              <a:rPr lang="fr-FR" b="0" i="0" dirty="0" err="1">
                <a:solidFill>
                  <a:srgbClr val="272C37"/>
                </a:solidFill>
                <a:effectLst/>
                <a:latin typeface="Roboto" panose="02000000000000000000" pitchFamily="2" charset="0"/>
              </a:rPr>
              <a:t>Technical</a:t>
            </a:r>
            <a:r>
              <a:rPr lang="fr-FR" b="0" i="0" dirty="0">
                <a:solidFill>
                  <a:srgbClr val="272C37"/>
                </a:solidFill>
                <a:effectLst/>
                <a:latin typeface="Roboto" panose="02000000000000000000" pitchFamily="2" charset="0"/>
              </a:rPr>
              <a:t> </a:t>
            </a:r>
            <a:r>
              <a:rPr lang="fr-FR" b="0" i="0" dirty="0" err="1">
                <a:solidFill>
                  <a:srgbClr val="272C37"/>
                </a:solidFill>
                <a:effectLst/>
                <a:latin typeface="Roboto" panose="02000000000000000000" pitchFamily="2" charset="0"/>
              </a:rPr>
              <a:t>Feasibility</a:t>
            </a:r>
            <a:br>
              <a:rPr lang="fr-FR" b="0" i="0" dirty="0">
                <a:solidFill>
                  <a:srgbClr val="272C37"/>
                </a:solidFill>
                <a:effectLst/>
                <a:latin typeface="Roboto" panose="02000000000000000000" pitchFamily="2" charset="0"/>
              </a:rPr>
            </a:br>
            <a:endParaRPr lang="fr-FR" dirty="0"/>
          </a:p>
        </p:txBody>
      </p:sp>
      <p:sp>
        <p:nvSpPr>
          <p:cNvPr id="3" name="Espace réservé du contenu 2">
            <a:extLst>
              <a:ext uri="{FF2B5EF4-FFF2-40B4-BE49-F238E27FC236}">
                <a16:creationId xmlns:a16="http://schemas.microsoft.com/office/drawing/2014/main" id="{1C0ABD99-CD2B-4A2B-9FB6-1469249E5302}"/>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This assessment focuses on the technical resources available to the organization. It helps organizations determine whether the technical resources meet capacity and whether the technical team is capable of converting the ideas into working systems. Technical feasibility also involves the evaluation of the hardware, software, and other technical requirements of the proposed system. </a:t>
            </a:r>
          </a:p>
          <a:p>
            <a:r>
              <a:rPr lang="en-US" b="0" i="0" dirty="0">
                <a:solidFill>
                  <a:srgbClr val="51565E"/>
                </a:solidFill>
                <a:effectLst/>
                <a:latin typeface="Roboto" panose="02000000000000000000" pitchFamily="2" charset="0"/>
              </a:rPr>
              <a:t>As an exaggerated example, an organization wouldn’t want to try to put Star Trek’s transporters in their building—currently, this project is not technically feasible.</a:t>
            </a:r>
            <a:endParaRPr lang="fr-FR" dirty="0"/>
          </a:p>
        </p:txBody>
      </p:sp>
    </p:spTree>
    <p:extLst>
      <p:ext uri="{BB962C8B-B14F-4D97-AF65-F5344CB8AC3E}">
        <p14:creationId xmlns:p14="http://schemas.microsoft.com/office/powerpoint/2010/main" val="357086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FEFB42-A5E4-4ED8-A9BF-1AE23D540B93}"/>
              </a:ext>
            </a:extLst>
          </p:cNvPr>
          <p:cNvSpPr>
            <a:spLocks noGrp="1"/>
          </p:cNvSpPr>
          <p:nvPr>
            <p:ph type="title"/>
          </p:nvPr>
        </p:nvSpPr>
        <p:spPr/>
        <p:txBody>
          <a:bodyPr/>
          <a:lstStyle/>
          <a:p>
            <a:r>
              <a:rPr lang="en-US" dirty="0"/>
              <a:t>Technical Feasibility: examples of questions</a:t>
            </a:r>
            <a:br>
              <a:rPr lang="en-US" dirty="0"/>
            </a:br>
            <a:endParaRPr lang="fr-FR" dirty="0"/>
          </a:p>
        </p:txBody>
      </p:sp>
      <p:sp>
        <p:nvSpPr>
          <p:cNvPr id="3" name="Espace réservé du contenu 2">
            <a:extLst>
              <a:ext uri="{FF2B5EF4-FFF2-40B4-BE49-F238E27FC236}">
                <a16:creationId xmlns:a16="http://schemas.microsoft.com/office/drawing/2014/main" id="{E40BD34D-01FD-4665-9807-8C5ABD3E43D4}"/>
              </a:ext>
            </a:extLst>
          </p:cNvPr>
          <p:cNvSpPr>
            <a:spLocks noGrp="1"/>
          </p:cNvSpPr>
          <p:nvPr>
            <p:ph idx="1"/>
          </p:nvPr>
        </p:nvSpPr>
        <p:spPr/>
        <p:txBody>
          <a:bodyPr>
            <a:normAutofit fontScale="62500" lnSpcReduction="20000"/>
          </a:bodyPr>
          <a:lstStyle/>
          <a:p>
            <a:r>
              <a:rPr lang="en-US" dirty="0"/>
              <a:t> Is the proposed technology or solution practical?</a:t>
            </a:r>
          </a:p>
          <a:p>
            <a:pPr lvl="1"/>
            <a:r>
              <a:rPr lang="en-US" dirty="0"/>
              <a:t> Do we currently possess the necessary technology?</a:t>
            </a:r>
          </a:p>
          <a:p>
            <a:pPr lvl="1"/>
            <a:r>
              <a:rPr lang="en-US" dirty="0"/>
              <a:t>Do we possess the necessary technical expertise…and is the schedule reasonable for this team?</a:t>
            </a:r>
          </a:p>
          <a:p>
            <a:pPr lvl="1"/>
            <a:r>
              <a:rPr lang="en-US" dirty="0"/>
              <a:t>Is relevant technology mature enough to be easily applied to our problem?</a:t>
            </a:r>
          </a:p>
          <a:p>
            <a:r>
              <a:rPr lang="en-US" dirty="0"/>
              <a:t>What kinds of technology will we need?</a:t>
            </a:r>
          </a:p>
          <a:p>
            <a:pPr lvl="1"/>
            <a:r>
              <a:rPr lang="en-US" dirty="0"/>
              <a:t> Some organizations like to use state-of-the-art technology</a:t>
            </a:r>
          </a:p>
          <a:p>
            <a:pPr lvl="1"/>
            <a:r>
              <a:rPr lang="en-US" dirty="0"/>
              <a:t>…but most prefer to use mature and proven technology.</a:t>
            </a:r>
          </a:p>
          <a:p>
            <a:pPr lvl="1"/>
            <a:r>
              <a:rPr lang="en-US" dirty="0"/>
              <a:t> A mature technology has a larger customer base for obtaining advice concerning problems and improvements.</a:t>
            </a:r>
          </a:p>
          <a:p>
            <a:r>
              <a:rPr lang="en-US" dirty="0"/>
              <a:t>Is the required technology available “in house”?</a:t>
            </a:r>
          </a:p>
          <a:p>
            <a:pPr lvl="1"/>
            <a:r>
              <a:rPr lang="en-US" dirty="0"/>
              <a:t> If the technology is available:</a:t>
            </a:r>
          </a:p>
          <a:p>
            <a:pPr lvl="1"/>
            <a:r>
              <a:rPr lang="en-US" dirty="0"/>
              <a:t> …does it have the capacity to handle the solution?</a:t>
            </a:r>
          </a:p>
          <a:p>
            <a:pPr lvl="1"/>
            <a:r>
              <a:rPr lang="en-US" dirty="0"/>
              <a:t> If the technology is not available:</a:t>
            </a:r>
          </a:p>
          <a:p>
            <a:pPr lvl="1"/>
            <a:r>
              <a:rPr lang="en-US" dirty="0"/>
              <a:t>…can it be acquired?</a:t>
            </a:r>
            <a:endParaRPr lang="fr-FR" dirty="0"/>
          </a:p>
        </p:txBody>
      </p:sp>
    </p:spTree>
    <p:extLst>
      <p:ext uri="{BB962C8B-B14F-4D97-AF65-F5344CB8AC3E}">
        <p14:creationId xmlns:p14="http://schemas.microsoft.com/office/powerpoint/2010/main" val="386354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290A72-D553-4B44-B9DA-524D8FD00162}"/>
              </a:ext>
            </a:extLst>
          </p:cNvPr>
          <p:cNvSpPr>
            <a:spLocks noGrp="1"/>
          </p:cNvSpPr>
          <p:nvPr>
            <p:ph type="title"/>
          </p:nvPr>
        </p:nvSpPr>
        <p:spPr/>
        <p:txBody>
          <a:bodyPr/>
          <a:lstStyle/>
          <a:p>
            <a:r>
              <a:rPr lang="fr-FR" b="0" i="0" dirty="0" err="1">
                <a:solidFill>
                  <a:srgbClr val="272C37"/>
                </a:solidFill>
                <a:effectLst/>
                <a:latin typeface="Roboto" panose="02000000000000000000" pitchFamily="2" charset="0"/>
              </a:rPr>
              <a:t>Economic</a:t>
            </a:r>
            <a:r>
              <a:rPr lang="fr-FR" b="0" i="0" dirty="0">
                <a:solidFill>
                  <a:srgbClr val="272C37"/>
                </a:solidFill>
                <a:effectLst/>
                <a:latin typeface="Roboto" panose="02000000000000000000" pitchFamily="2" charset="0"/>
              </a:rPr>
              <a:t> </a:t>
            </a:r>
            <a:r>
              <a:rPr lang="fr-FR" b="0" i="0" dirty="0" err="1">
                <a:solidFill>
                  <a:srgbClr val="272C37"/>
                </a:solidFill>
                <a:effectLst/>
                <a:latin typeface="Roboto" panose="02000000000000000000" pitchFamily="2" charset="0"/>
              </a:rPr>
              <a:t>Feasibility</a:t>
            </a:r>
            <a:br>
              <a:rPr lang="fr-FR" b="0" i="0" dirty="0">
                <a:solidFill>
                  <a:srgbClr val="272C37"/>
                </a:solidFill>
                <a:effectLst/>
                <a:latin typeface="Roboto" panose="02000000000000000000" pitchFamily="2" charset="0"/>
              </a:rPr>
            </a:br>
            <a:endParaRPr lang="fr-FR" dirty="0"/>
          </a:p>
        </p:txBody>
      </p:sp>
      <p:sp>
        <p:nvSpPr>
          <p:cNvPr id="3" name="Espace réservé du contenu 2">
            <a:extLst>
              <a:ext uri="{FF2B5EF4-FFF2-40B4-BE49-F238E27FC236}">
                <a16:creationId xmlns:a16="http://schemas.microsoft.com/office/drawing/2014/main" id="{993E2649-3E79-4CE5-8D13-A7CB1D11DD2C}"/>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This assessment typically involves a cost/ benefits analysis of the project, helping organizations determine the viability, cost, and benefits associated with a project before financial resources are allocated. It also serves as an independent project assessment and enhances project credibility—helping decision-makers determine the positive economic benefits to the organization that the proposed project will provide.</a:t>
            </a:r>
            <a:endParaRPr lang="fr-FR" dirty="0"/>
          </a:p>
        </p:txBody>
      </p:sp>
    </p:spTree>
    <p:extLst>
      <p:ext uri="{BB962C8B-B14F-4D97-AF65-F5344CB8AC3E}">
        <p14:creationId xmlns:p14="http://schemas.microsoft.com/office/powerpoint/2010/main" val="132163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5067E-CFBB-4FFD-B07B-F6A7628C9B47}"/>
              </a:ext>
            </a:extLst>
          </p:cNvPr>
          <p:cNvSpPr>
            <a:spLocks noGrp="1"/>
          </p:cNvSpPr>
          <p:nvPr>
            <p:ph type="title"/>
          </p:nvPr>
        </p:nvSpPr>
        <p:spPr/>
        <p:txBody>
          <a:bodyPr/>
          <a:lstStyle/>
          <a:p>
            <a:r>
              <a:rPr lang="fr-FR" dirty="0" err="1"/>
              <a:t>Economic</a:t>
            </a:r>
            <a:r>
              <a:rPr lang="fr-FR" dirty="0"/>
              <a:t> </a:t>
            </a:r>
            <a:r>
              <a:rPr lang="fr-FR" dirty="0" err="1"/>
              <a:t>Feasibility</a:t>
            </a:r>
            <a:r>
              <a:rPr lang="fr-FR" dirty="0"/>
              <a:t>: </a:t>
            </a:r>
            <a:r>
              <a:rPr lang="fr-FR" dirty="0" err="1"/>
              <a:t>examples</a:t>
            </a:r>
            <a:r>
              <a:rPr lang="fr-FR" dirty="0"/>
              <a:t> of questions</a:t>
            </a:r>
          </a:p>
        </p:txBody>
      </p:sp>
      <p:sp>
        <p:nvSpPr>
          <p:cNvPr id="3" name="Espace réservé du contenu 2">
            <a:extLst>
              <a:ext uri="{FF2B5EF4-FFF2-40B4-BE49-F238E27FC236}">
                <a16:creationId xmlns:a16="http://schemas.microsoft.com/office/drawing/2014/main" id="{F9B79384-AD01-4294-B98C-F7C2B1CADDE2}"/>
              </a:ext>
            </a:extLst>
          </p:cNvPr>
          <p:cNvSpPr>
            <a:spLocks noGrp="1"/>
          </p:cNvSpPr>
          <p:nvPr>
            <p:ph idx="1"/>
          </p:nvPr>
        </p:nvSpPr>
        <p:spPr/>
        <p:txBody>
          <a:bodyPr>
            <a:normAutofit fontScale="47500" lnSpcReduction="20000"/>
          </a:bodyPr>
          <a:lstStyle/>
          <a:p>
            <a:r>
              <a:rPr lang="en-US" dirty="0"/>
              <a:t>Can the bottom line be quantified yet?</a:t>
            </a:r>
          </a:p>
          <a:p>
            <a:pPr lvl="1"/>
            <a:r>
              <a:rPr lang="en-US" dirty="0"/>
              <a:t>Very early in the project…</a:t>
            </a:r>
          </a:p>
          <a:p>
            <a:pPr lvl="2"/>
            <a:r>
              <a:rPr lang="en-US" dirty="0"/>
              <a:t>… judgement of whether solving the problem is worthwhile.</a:t>
            </a:r>
          </a:p>
          <a:p>
            <a:pPr lvl="1"/>
            <a:r>
              <a:rPr lang="en-US" dirty="0"/>
              <a:t>Once specific requirements and solutions have been identified…</a:t>
            </a:r>
          </a:p>
          <a:p>
            <a:pPr lvl="2"/>
            <a:r>
              <a:rPr lang="en-US" dirty="0"/>
              <a:t>…the costs and benefits of each alternative can be calculated</a:t>
            </a:r>
          </a:p>
          <a:p>
            <a:r>
              <a:rPr lang="en-US" dirty="0"/>
              <a:t>Cost-benefit analysis</a:t>
            </a:r>
          </a:p>
          <a:p>
            <a:pPr lvl="1"/>
            <a:r>
              <a:rPr lang="en-US" dirty="0"/>
              <a:t>Purpose - answer questions such as:</a:t>
            </a:r>
          </a:p>
          <a:p>
            <a:pPr lvl="2"/>
            <a:r>
              <a:rPr lang="en-US" dirty="0"/>
              <a:t> Is the project justified (I.e. will benefits outweigh costs)?</a:t>
            </a:r>
          </a:p>
          <a:p>
            <a:pPr lvl="2"/>
            <a:r>
              <a:rPr lang="en-US" dirty="0"/>
              <a:t> What is the minimal cost to attain a certain system?</a:t>
            </a:r>
          </a:p>
          <a:p>
            <a:pPr lvl="2"/>
            <a:r>
              <a:rPr lang="en-US" dirty="0"/>
              <a:t> How soon will the benefits accrue?</a:t>
            </a:r>
          </a:p>
          <a:p>
            <a:pPr lvl="2"/>
            <a:r>
              <a:rPr lang="en-US" dirty="0"/>
              <a:t> Which alternative offers the best return on investment?</a:t>
            </a:r>
          </a:p>
          <a:p>
            <a:pPr lvl="1"/>
            <a:r>
              <a:rPr lang="en-US" dirty="0"/>
              <a:t> Examples of things to consider:</a:t>
            </a:r>
          </a:p>
          <a:p>
            <a:pPr lvl="2"/>
            <a:r>
              <a:rPr lang="en-US" dirty="0"/>
              <a:t> Hardware/software selection</a:t>
            </a:r>
          </a:p>
          <a:p>
            <a:pPr lvl="2"/>
            <a:r>
              <a:rPr lang="en-US" dirty="0"/>
              <a:t> Selection among alternative financing arrangements (rent/lease/purchase)</a:t>
            </a:r>
          </a:p>
          <a:p>
            <a:pPr lvl="1"/>
            <a:r>
              <a:rPr lang="en-US" dirty="0"/>
              <a:t> Difficulties</a:t>
            </a:r>
          </a:p>
          <a:p>
            <a:pPr lvl="2"/>
            <a:r>
              <a:rPr lang="en-US" dirty="0"/>
              <a:t> benefits and costs can both be intangible, hidden and/or hard to estimate</a:t>
            </a:r>
          </a:p>
          <a:p>
            <a:pPr lvl="2"/>
            <a:r>
              <a:rPr lang="en-US" dirty="0"/>
              <a:t> ranking multi-criteria alternatives</a:t>
            </a:r>
            <a:endParaRPr lang="fr-FR" dirty="0"/>
          </a:p>
        </p:txBody>
      </p:sp>
    </p:spTree>
    <p:extLst>
      <p:ext uri="{BB962C8B-B14F-4D97-AF65-F5344CB8AC3E}">
        <p14:creationId xmlns:p14="http://schemas.microsoft.com/office/powerpoint/2010/main" val="2748013267"/>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Galerie</Template>
  <TotalTime>377</TotalTime>
  <Words>3244</Words>
  <Application>Microsoft Office PowerPoint</Application>
  <PresentationFormat>Grand écran</PresentationFormat>
  <Paragraphs>197</Paragraphs>
  <Slides>34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34</vt:i4>
      </vt:variant>
    </vt:vector>
  </HeadingPairs>
  <TitlesOfParts>
    <vt:vector size="42" baseType="lpstr">
      <vt:lpstr>Arial</vt:lpstr>
      <vt:lpstr>Calibri</vt:lpstr>
      <vt:lpstr>Gill Sans MT</vt:lpstr>
      <vt:lpstr>Gotham Pro</vt:lpstr>
      <vt:lpstr>Graphik</vt:lpstr>
      <vt:lpstr>Roboto</vt:lpstr>
      <vt:lpstr>Ubuntu</vt:lpstr>
      <vt:lpstr>Galerie</vt:lpstr>
      <vt:lpstr>Feasability study </vt:lpstr>
      <vt:lpstr>Types of Feasibility Study</vt:lpstr>
      <vt:lpstr>Présentation PowerPoint</vt:lpstr>
      <vt:lpstr>What are we discussing?</vt:lpstr>
      <vt:lpstr>There are five types of feasibility study—separate areas that a feasibility study examines, described in this presentation </vt:lpstr>
      <vt:lpstr>Technical Feasibility </vt:lpstr>
      <vt:lpstr>Technical Feasibility: examples of questions </vt:lpstr>
      <vt:lpstr>Economic Feasibility </vt:lpstr>
      <vt:lpstr>Economic Feasibility: examples of questions</vt:lpstr>
      <vt:lpstr>Présentation PowerPoint</vt:lpstr>
      <vt:lpstr>Legal Feasibility </vt:lpstr>
      <vt:lpstr>Is this plan legal? </vt:lpstr>
      <vt:lpstr>Legal and Contractual Feasibility</vt:lpstr>
      <vt:lpstr>Operational Feasibility </vt:lpstr>
      <vt:lpstr>Operational Feasibility: examples of questions</vt:lpstr>
      <vt:lpstr>Scheduling Feasibility </vt:lpstr>
      <vt:lpstr>Schedule Feasibility: example of questions </vt:lpstr>
      <vt:lpstr>Importance of Feasibility Study </vt:lpstr>
      <vt:lpstr>More to it…</vt:lpstr>
      <vt:lpstr>Présentation PowerPoint</vt:lpstr>
      <vt:lpstr>Présentation PowerPoint</vt:lpstr>
      <vt:lpstr>Présentation PowerPoint</vt:lpstr>
      <vt:lpstr>HOW TO?</vt:lpstr>
      <vt:lpstr>Example of Feasibility study for software development: </vt:lpstr>
      <vt:lpstr>How to conduct a Feasibility study</vt:lpstr>
      <vt:lpstr>A tool: the « P.I.E.C.E.S. » framework</vt:lpstr>
      <vt:lpstr>Let’s have an exercise to train of this notion</vt:lpstr>
      <vt:lpstr>Your idea</vt:lpstr>
      <vt:lpstr>Conduct a very light feasibility study</vt:lpstr>
      <vt:lpstr>A matrix you can use as a guide</vt:lpstr>
      <vt:lpstr>To go further: For your own projects in the IT field</vt:lpstr>
      <vt:lpstr>Tools: How can you investigate such questions for your projectS?</vt:lpstr>
      <vt:lpstr>All in all…</vt:lpstr>
      <vt:lpstr>If you’re interested in this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Feasability study </dc:title>
  <dc:creator>claudia migliaccio</dc:creator>
  <cp:lastModifiedBy>gaspard varennes</cp:lastModifiedBy>
  <cp:revision>12</cp:revision>
  <dcterms:created xsi:type="dcterms:W3CDTF">2021-08-02T09:13:59Z</dcterms:created>
  <dcterms:modified xsi:type="dcterms:W3CDTF">2021-08-24T09:20:56Z</dcterms:modified>
</cp:coreProperties>
</file>