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321" r:id="rId3"/>
    <p:sldId id="320" r:id="rId4"/>
    <p:sldId id="258" r:id="rId5"/>
    <p:sldId id="303" r:id="rId6"/>
    <p:sldId id="302" r:id="rId7"/>
    <p:sldId id="277" r:id="rId8"/>
    <p:sldId id="265" r:id="rId9"/>
    <p:sldId id="278" r:id="rId10"/>
    <p:sldId id="280" r:id="rId11"/>
    <p:sldId id="281" r:id="rId12"/>
    <p:sldId id="304" r:id="rId13"/>
    <p:sldId id="285" r:id="rId14"/>
    <p:sldId id="322" r:id="rId15"/>
    <p:sldId id="317" r:id="rId16"/>
    <p:sldId id="323" r:id="rId17"/>
    <p:sldId id="324" r:id="rId18"/>
    <p:sldId id="316" r:id="rId19"/>
    <p:sldId id="327" r:id="rId20"/>
    <p:sldId id="326" r:id="rId21"/>
    <p:sldId id="318" r:id="rId22"/>
    <p:sldId id="325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ie Azelart" initials="LA" lastIdx="1" clrIdx="0">
    <p:extLst>
      <p:ext uri="{19B8F6BF-5375-455C-9EA6-DF929625EA0E}">
        <p15:presenceInfo xmlns:p15="http://schemas.microsoft.com/office/powerpoint/2012/main" userId="ae26dc6ac64aeee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0919"/>
    <a:srgbClr val="8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64"/>
    <p:restoredTop sz="68999"/>
  </p:normalViewPr>
  <p:slideViewPr>
    <p:cSldViewPr snapToGrid="0" snapToObjects="1">
      <p:cViewPr varScale="1">
        <p:scale>
          <a:sx n="79" d="100"/>
          <a:sy n="79" d="100"/>
        </p:scale>
        <p:origin x="10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348245-9A60-DF4E-8619-C0104F3F80FD}" type="datetimeFigureOut">
              <a:rPr lang="fr-FR" smtClean="0"/>
              <a:t>24/08/2021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CAFB2-65FD-B04A-9367-14B9A6365B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9694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CAFB2-65FD-B04A-9367-14B9A6365BD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8571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CAFB2-65FD-B04A-9367-14B9A6365BD7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3839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CAFB2-65FD-B04A-9367-14B9A6365BD7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3177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CAFB2-65FD-B04A-9367-14B9A6365BD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8726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CAFB2-65FD-B04A-9367-14B9A6365BD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3635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CAFB2-65FD-B04A-9367-14B9A6365BD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3329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CAFB2-65FD-B04A-9367-14B9A6365BD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3647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CAFB2-65FD-B04A-9367-14B9A6365BD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0062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CAFB2-65FD-B04A-9367-14B9A6365BD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5042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CAFB2-65FD-B04A-9367-14B9A6365BD7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1748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CAFB2-65FD-B04A-9367-14B9A6365BD7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5874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41F2E1-0A6A-9B44-AD0B-35D4056E4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1BA6E2C-EB03-6145-91B2-70FBAFD79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139527-579C-2446-95FA-190FE00D1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A59E-1744-F940-8BEC-4ED53F6CBDCD}" type="datetimeFigureOut">
              <a:rPr lang="fr-FR" smtClean="0"/>
              <a:t>24/08/2021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BEAD1E-48F7-E241-9AF2-40C98E3F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54B3A2-ABF8-2E40-89CB-D863B3336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0D4B-DEA2-C74B-9BD2-D68EA5D8A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3032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1FBFF4-020A-3A48-8C15-F4105551E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A7DE458-E610-AF4B-A2DF-F51E0FA41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C4DF23-C623-9341-806D-58816FA8D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A59E-1744-F940-8BEC-4ED53F6CBDCD}" type="datetimeFigureOut">
              <a:rPr lang="fr-FR" smtClean="0"/>
              <a:t>24/08/2021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4CAC15-377B-7D45-BF22-3BDA7EAAC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C5A600-F922-C146-A6E1-5FAAA62B2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0D4B-DEA2-C74B-9BD2-D68EA5D8A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0629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73544DA-EA93-F243-B18F-DE383BD103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D5F498F-BC0F-794A-9159-B80FAA458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8A8284-F60D-4345-94A8-69817F6A3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A59E-1744-F940-8BEC-4ED53F6CBDCD}" type="datetimeFigureOut">
              <a:rPr lang="fr-FR" smtClean="0"/>
              <a:t>24/08/2021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21DA4F-38B3-2E40-829B-F186281C3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082211-B9D9-734D-B28F-35D7D00DE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0D4B-DEA2-C74B-9BD2-D68EA5D8A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7477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340FF4-DA2E-EF42-86F6-24527289A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C2F4BA-3BB5-5146-8295-E53334841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9E9D03-2447-4542-8CB9-7F77644A0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A59E-1744-F940-8BEC-4ED53F6CBDCD}" type="datetimeFigureOut">
              <a:rPr lang="fr-FR" smtClean="0"/>
              <a:t>24/08/2021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B26800-2ACD-9C4C-8F6E-666F0807A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A8AA42-6BD8-224F-A682-2748C8C30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0D4B-DEA2-C74B-9BD2-D68EA5D8A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3800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02A008-3210-B942-A030-D19E84D64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416B61-5295-B046-B118-0A34E98FF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634339-4239-ED4F-A4EF-40F5B7C2B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A59E-1744-F940-8BEC-4ED53F6CBDCD}" type="datetimeFigureOut">
              <a:rPr lang="fr-FR" smtClean="0"/>
              <a:t>24/08/2021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0DC299-F481-FB47-A61A-684A664C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C1BD5A-6674-924B-8708-EAC96BF7A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0D4B-DEA2-C74B-9BD2-D68EA5D8A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5515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9BAE49-9F06-844F-A3CD-79B55EF12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D62DE1-8BEA-284A-829A-6D1836A502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4AAF830-86F9-974A-B7B8-618CE905B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2DCC58-F564-4744-8312-2DC459319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A59E-1744-F940-8BEC-4ED53F6CBDCD}" type="datetimeFigureOut">
              <a:rPr lang="fr-FR" smtClean="0"/>
              <a:t>24/08/2021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DF12EF-80E4-A44C-BCEA-986432E12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C35ACB-031E-BE42-900C-7E3A6DDFB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0D4B-DEA2-C74B-9BD2-D68EA5D8A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0420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554D9F-561B-064F-9B70-A167CEC28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8BE28E-4583-2042-B9C4-8A6DE08DB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AAA020C-D37B-3A42-8C69-AD68A8BF7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5927630-B733-2942-9E30-607D30FF90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2539EF5-FA85-BF45-97CA-42F67404D0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D84FB0E-0674-1B46-8DC1-634FEDD93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A59E-1744-F940-8BEC-4ED53F6CBDCD}" type="datetimeFigureOut">
              <a:rPr lang="fr-FR" smtClean="0"/>
              <a:t>24/08/2021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9A25776-93C7-BA4E-A80C-051D9AFB8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A5E0E04-3765-D946-B3B6-4137BA6FF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0D4B-DEA2-C74B-9BD2-D68EA5D8A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7889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1584C8-BFB9-954E-BF39-B7DFBE959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5D4231F-B1E4-7B49-B7A6-90F02728F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A59E-1744-F940-8BEC-4ED53F6CBDCD}" type="datetimeFigureOut">
              <a:rPr lang="fr-FR" smtClean="0"/>
              <a:t>24/08/2021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B66BE6-D50D-304E-8BBC-417D82C32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F668C71-D7C1-9841-A502-D38D8BE67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0D4B-DEA2-C74B-9BD2-D68EA5D8A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840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8E29E7F-72DA-0343-94A5-26DC165D1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A59E-1744-F940-8BEC-4ED53F6CBDCD}" type="datetimeFigureOut">
              <a:rPr lang="fr-FR" smtClean="0"/>
              <a:t>24/08/2021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CF397A2-17B4-BA4F-A58E-4C19A8F6C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5A81961-AE8F-4145-9BF8-C7614ABBC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0D4B-DEA2-C74B-9BD2-D68EA5D8A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2398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65DB5F-DB6A-5942-9116-DE99C591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8C7399-8732-DB43-8F15-8324E1A5E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5AF3FBB-E1A9-5A4D-98A0-88928A700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826853F-D004-C24D-B739-9D0F09B2F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A59E-1744-F940-8BEC-4ED53F6CBDCD}" type="datetimeFigureOut">
              <a:rPr lang="fr-FR" smtClean="0"/>
              <a:t>24/08/2021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1B6D51B-C386-774B-81B0-D161D6845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DE6890F-0BAE-F549-ABEC-F8809864D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0D4B-DEA2-C74B-9BD2-D68EA5D8A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837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2A8469-6057-C844-8622-562AA339A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FC20F66-81B5-0442-AE9E-41BC46AAD8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BB875C6-D4D9-0A4B-B685-2F87FD1B9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2CE8FCC-2BA5-A646-99AD-6AE88EF11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A59E-1744-F940-8BEC-4ED53F6CBDCD}" type="datetimeFigureOut">
              <a:rPr lang="fr-FR" smtClean="0"/>
              <a:t>24/08/2021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24F3FE7-A6DE-6D4E-8F61-BDA4D8C3C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D63520D-DAC0-4142-9BBB-7BF1A3322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0D4B-DEA2-C74B-9BD2-D68EA5D8A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3728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139B1F-E394-B540-AF28-F1A6EC848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CC06397-D57F-5446-ABFD-8D5E52E0E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F02D23-C3D9-3443-B84B-CCDD641FB3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6A59E-1744-F940-8BEC-4ED53F6CBDCD}" type="datetimeFigureOut">
              <a:rPr lang="fr-FR" smtClean="0"/>
              <a:t>24/08/2021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767510-D286-CB4C-9D6E-2EB61534B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876EC8-D805-4045-80F5-07AEFF4A6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00D4B-DEA2-C74B-9BD2-D68EA5D8A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676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ngroup.com/articles/ux-mapping-cheat-shee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ngroup.com/articles/ux-mapping-cheat-sheet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B7143F-8987-684E-8036-F7266FED9D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STORYMAP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111E7C4-1E4F-A045-B10F-749790D14C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STEP BY STEP GUIDE</a:t>
            </a:r>
          </a:p>
        </p:txBody>
      </p:sp>
    </p:spTree>
    <p:extLst>
      <p:ext uri="{BB962C8B-B14F-4D97-AF65-F5344CB8AC3E}">
        <p14:creationId xmlns:p14="http://schemas.microsoft.com/office/powerpoint/2010/main" val="3073457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1D2DE3-AB67-D541-B267-97ED37723EDE}"/>
              </a:ext>
            </a:extLst>
          </p:cNvPr>
          <p:cNvSpPr/>
          <p:nvPr/>
        </p:nvSpPr>
        <p:spPr>
          <a:xfrm>
            <a:off x="460744" y="609726"/>
            <a:ext cx="11270512" cy="56385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008000"/>
              </a:highlight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CFA24F0-123B-8D4A-A767-AB0F613C5169}"/>
              </a:ext>
            </a:extLst>
          </p:cNvPr>
          <p:cNvSpPr txBox="1"/>
          <p:nvPr/>
        </p:nvSpPr>
        <p:spPr>
          <a:xfrm>
            <a:off x="1786269" y="2350385"/>
            <a:ext cx="93991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800" dirty="0">
                <a:solidFill>
                  <a:schemeClr val="bg1"/>
                </a:solidFill>
              </a:rPr>
              <a:t>02&gt; </a:t>
            </a:r>
            <a:r>
              <a:rPr lang="fr-FR" sz="6000" dirty="0">
                <a:solidFill>
                  <a:schemeClr val="bg1"/>
                </a:solidFill>
              </a:rPr>
              <a:t>Write the </a:t>
            </a:r>
            <a:r>
              <a:rPr lang="fr-FR" sz="6000" dirty="0" err="1">
                <a:solidFill>
                  <a:schemeClr val="bg1"/>
                </a:solidFill>
              </a:rPr>
              <a:t>activities</a:t>
            </a:r>
            <a:endParaRPr lang="fr-FR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250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37E889-B9A8-7443-ADE7-3BFE29254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 err="1"/>
              <a:t>Writing</a:t>
            </a:r>
            <a:r>
              <a:rPr lang="fr-FR" sz="4000" dirty="0"/>
              <a:t> the </a:t>
            </a:r>
            <a:r>
              <a:rPr lang="fr-FR" sz="4000" dirty="0" err="1"/>
              <a:t>activities</a:t>
            </a:r>
            <a:endParaRPr lang="fr-FR" sz="40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3FEBBA-7A95-D441-A771-9976DB73C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9943"/>
            <a:ext cx="10515600" cy="424183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Collectively, the objective is to describe the main steps the user will take through the solution. We will call them activities.</a:t>
            </a:r>
          </a:p>
          <a:p>
            <a:r>
              <a:rPr lang="en-US" dirty="0"/>
              <a:t>Write the activities making up the user journey on post-it notes (1 post-it per activity). Always start with a verb in the infinitive.</a:t>
            </a:r>
          </a:p>
          <a:p>
            <a:r>
              <a:rPr lang="en-US" dirty="0"/>
              <a:t>Arrange them in chronological order on a first line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 for a sports club site:</a:t>
            </a:r>
          </a:p>
          <a:p>
            <a:pPr lvl="1"/>
            <a:r>
              <a:rPr lang="en-US" dirty="0"/>
              <a:t>Find a match date</a:t>
            </a:r>
          </a:p>
          <a:p>
            <a:pPr lvl="1"/>
            <a:r>
              <a:rPr lang="en-US" dirty="0"/>
              <a:t>Buy my tickets</a:t>
            </a:r>
          </a:p>
          <a:p>
            <a:pPr lvl="1"/>
            <a:r>
              <a:rPr lang="en-US" dirty="0"/>
              <a:t>Collect my tickets</a:t>
            </a:r>
            <a:br>
              <a:rPr lang="fr-FR" dirty="0"/>
            </a:b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B32D1C-6E1D-9A41-9E7B-EF58B51B3203}"/>
              </a:ext>
            </a:extLst>
          </p:cNvPr>
          <p:cNvSpPr/>
          <p:nvPr/>
        </p:nvSpPr>
        <p:spPr>
          <a:xfrm>
            <a:off x="0" y="868578"/>
            <a:ext cx="706582" cy="3186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008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55164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5930D37-4B7F-944C-9933-FE2B69284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348" y="1871742"/>
            <a:ext cx="3505494" cy="442522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Examples of ACTIVITIES for a ready-to-wear website: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View a product category</a:t>
            </a:r>
          </a:p>
          <a:p>
            <a:pPr marL="0" indent="0">
              <a:buNone/>
            </a:pPr>
            <a:r>
              <a:rPr lang="en-US" dirty="0"/>
              <a:t>See the detail of a product</a:t>
            </a:r>
          </a:p>
          <a:p>
            <a:pPr marL="0" indent="0">
              <a:buNone/>
            </a:pPr>
            <a:r>
              <a:rPr lang="en-US" dirty="0"/>
              <a:t>- Know the delivery information</a:t>
            </a:r>
          </a:p>
          <a:p>
            <a:pPr marL="0" indent="0">
              <a:buNone/>
            </a:pPr>
            <a:r>
              <a:rPr lang="en-US" dirty="0"/>
              <a:t>- Find out about current offers</a:t>
            </a:r>
          </a:p>
          <a:p>
            <a:pPr marL="0" indent="0">
              <a:buNone/>
            </a:pPr>
            <a:r>
              <a:rPr lang="en-US" dirty="0"/>
              <a:t>- Pay</a:t>
            </a:r>
          </a:p>
          <a:p>
            <a:pPr marL="0" indent="0">
              <a:buNone/>
            </a:pPr>
            <a:r>
              <a:rPr lang="en-US" dirty="0"/>
              <a:t>- Track a package</a:t>
            </a:r>
            <a:endParaRPr lang="fr-FR" sz="2400" dirty="0"/>
          </a:p>
          <a:p>
            <a:endParaRPr lang="fr-FR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E564FC08-2AB5-A940-A797-00B7159CFD08}"/>
              </a:ext>
            </a:extLst>
          </p:cNvPr>
          <p:cNvSpPr txBox="1">
            <a:spLocks/>
          </p:cNvSpPr>
          <p:nvPr/>
        </p:nvSpPr>
        <p:spPr>
          <a:xfrm>
            <a:off x="838200" y="3651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 err="1"/>
              <a:t>Writing</a:t>
            </a:r>
            <a:r>
              <a:rPr lang="fr-FR" sz="4000" dirty="0"/>
              <a:t> the </a:t>
            </a:r>
            <a:r>
              <a:rPr lang="fr-FR" sz="4000" dirty="0" err="1"/>
              <a:t>activities</a:t>
            </a:r>
            <a:endParaRPr lang="fr-FR" sz="4000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C5E99F6-6386-0F44-AA07-EEFB5C0340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10" t="26621" r="25059" b="17730"/>
          <a:stretch/>
        </p:blipFill>
        <p:spPr>
          <a:xfrm>
            <a:off x="5306754" y="868578"/>
            <a:ext cx="6178664" cy="4970880"/>
          </a:xfrm>
          <a:prstGeom prst="rect">
            <a:avLst/>
          </a:prstGeom>
        </p:spPr>
      </p:pic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3B8EE6DD-9905-EA4E-A755-9ED6666F57AE}"/>
              </a:ext>
            </a:extLst>
          </p:cNvPr>
          <p:cNvCxnSpPr>
            <a:cxnSpLocks/>
          </p:cNvCxnSpPr>
          <p:nvPr/>
        </p:nvCxnSpPr>
        <p:spPr>
          <a:xfrm flipV="1">
            <a:off x="3705726" y="1414229"/>
            <a:ext cx="1828800" cy="16658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9E6FAC1-259B-A441-8358-57BFDF330740}"/>
              </a:ext>
            </a:extLst>
          </p:cNvPr>
          <p:cNvSpPr/>
          <p:nvPr/>
        </p:nvSpPr>
        <p:spPr>
          <a:xfrm>
            <a:off x="0" y="868578"/>
            <a:ext cx="706582" cy="3186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008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78530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1D2DE3-AB67-D541-B267-97ED37723EDE}"/>
              </a:ext>
            </a:extLst>
          </p:cNvPr>
          <p:cNvSpPr/>
          <p:nvPr/>
        </p:nvSpPr>
        <p:spPr>
          <a:xfrm>
            <a:off x="460744" y="609726"/>
            <a:ext cx="11270512" cy="56385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008000"/>
              </a:highlight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CFA24F0-123B-8D4A-A767-AB0F613C5169}"/>
              </a:ext>
            </a:extLst>
          </p:cNvPr>
          <p:cNvSpPr txBox="1"/>
          <p:nvPr/>
        </p:nvSpPr>
        <p:spPr>
          <a:xfrm>
            <a:off x="1786269" y="2350385"/>
            <a:ext cx="93991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800" dirty="0">
                <a:solidFill>
                  <a:schemeClr val="bg1"/>
                </a:solidFill>
              </a:rPr>
              <a:t>03&gt; </a:t>
            </a:r>
            <a:r>
              <a:rPr lang="fr-FR" sz="6000" dirty="0">
                <a:solidFill>
                  <a:schemeClr val="bg1"/>
                </a:solidFill>
              </a:rPr>
              <a:t>Write the </a:t>
            </a:r>
            <a:r>
              <a:rPr lang="fr-FR" sz="6000" dirty="0" err="1">
                <a:solidFill>
                  <a:schemeClr val="bg1"/>
                </a:solidFill>
              </a:rPr>
              <a:t>tasks</a:t>
            </a:r>
            <a:endParaRPr lang="fr-FR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679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5930D37-4B7F-944C-9933-FE2B69284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582" y="1930875"/>
            <a:ext cx="4274492" cy="442522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/>
              <a:t>Example </a:t>
            </a:r>
            <a:r>
              <a:rPr lang="en-US" dirty="0"/>
              <a:t>for the activity “see a product in detail” (product sheet):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Read the material and composition description of the product</a:t>
            </a:r>
          </a:p>
          <a:p>
            <a:pPr marL="0" indent="0">
              <a:buNone/>
            </a:pPr>
            <a:r>
              <a:rPr lang="en-US" dirty="0"/>
              <a:t>- See product zoom</a:t>
            </a:r>
          </a:p>
          <a:p>
            <a:pPr marL="0" indent="0">
              <a:buNone/>
            </a:pPr>
            <a:r>
              <a:rPr lang="en-US" dirty="0"/>
              <a:t>- Read reviews</a:t>
            </a:r>
          </a:p>
          <a:p>
            <a:pPr marL="0" indent="0">
              <a:buNone/>
            </a:pPr>
            <a:r>
              <a:rPr lang="en-US" dirty="0"/>
              <a:t>- See complementary products</a:t>
            </a:r>
          </a:p>
          <a:p>
            <a:pPr marL="0" indent="0">
              <a:buNone/>
            </a:pPr>
            <a:r>
              <a:rPr lang="en-US" dirty="0"/>
              <a:t>- See additional photos</a:t>
            </a:r>
          </a:p>
          <a:p>
            <a:pPr marL="0" indent="0">
              <a:buNone/>
            </a:pPr>
            <a:r>
              <a:rPr lang="en-US" dirty="0"/>
              <a:t>- Watch a product video</a:t>
            </a:r>
          </a:p>
          <a:p>
            <a:pPr marL="0" indent="0">
              <a:buNone/>
            </a:pPr>
            <a:r>
              <a:rPr lang="en-US" dirty="0"/>
              <a:t>- Add to Cart</a:t>
            </a:r>
          </a:p>
          <a:p>
            <a:pPr marL="0" indent="0">
              <a:buNone/>
            </a:pPr>
            <a:r>
              <a:rPr lang="en-US" dirty="0"/>
              <a:t>- Share to a friend</a:t>
            </a:r>
            <a:r>
              <a:rPr lang="fr-FR" dirty="0"/>
              <a:t>….</a:t>
            </a:r>
          </a:p>
          <a:p>
            <a:endParaRPr lang="fr-FR" dirty="0"/>
          </a:p>
          <a:p>
            <a:pPr marL="0" indent="0">
              <a:buNone/>
            </a:pPr>
            <a:endParaRPr lang="fr-FR" sz="2400" dirty="0"/>
          </a:p>
          <a:p>
            <a:endParaRPr lang="fr-FR" sz="2000" dirty="0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E564FC08-2AB5-A940-A797-00B7159CFD08}"/>
              </a:ext>
            </a:extLst>
          </p:cNvPr>
          <p:cNvSpPr txBox="1">
            <a:spLocks/>
          </p:cNvSpPr>
          <p:nvPr/>
        </p:nvSpPr>
        <p:spPr>
          <a:xfrm>
            <a:off x="838200" y="3651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Write the macro functionalities or "tasks"</a:t>
            </a:r>
            <a:endParaRPr lang="fr-FR" sz="4000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FB878310-6A83-F242-BB15-6189DC4983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10" t="26621" r="25059" b="17730"/>
          <a:stretch/>
        </p:blipFill>
        <p:spPr>
          <a:xfrm>
            <a:off x="5709762" y="1552457"/>
            <a:ext cx="6178664" cy="4970880"/>
          </a:xfrm>
          <a:prstGeom prst="rect">
            <a:avLst/>
          </a:prstGeom>
        </p:spPr>
      </p:pic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3B8EE6DD-9905-EA4E-A755-9ED6666F57AE}"/>
              </a:ext>
            </a:extLst>
          </p:cNvPr>
          <p:cNvCxnSpPr>
            <a:cxnSpLocks/>
          </p:cNvCxnSpPr>
          <p:nvPr/>
        </p:nvCxnSpPr>
        <p:spPr>
          <a:xfrm flipV="1">
            <a:off x="3595948" y="3080084"/>
            <a:ext cx="2684536" cy="4414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0D1544F-0DDE-584A-A966-21E747F48E27}"/>
              </a:ext>
            </a:extLst>
          </p:cNvPr>
          <p:cNvSpPr/>
          <p:nvPr/>
        </p:nvSpPr>
        <p:spPr>
          <a:xfrm>
            <a:off x="0" y="868578"/>
            <a:ext cx="706582" cy="3186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008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45860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1D2DE3-AB67-D541-B267-97ED37723EDE}"/>
              </a:ext>
            </a:extLst>
          </p:cNvPr>
          <p:cNvSpPr/>
          <p:nvPr/>
        </p:nvSpPr>
        <p:spPr>
          <a:xfrm>
            <a:off x="460744" y="609726"/>
            <a:ext cx="11270512" cy="56385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008000"/>
              </a:highlight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CFA24F0-123B-8D4A-A767-AB0F613C5169}"/>
              </a:ext>
            </a:extLst>
          </p:cNvPr>
          <p:cNvSpPr txBox="1"/>
          <p:nvPr/>
        </p:nvSpPr>
        <p:spPr>
          <a:xfrm>
            <a:off x="1786269" y="2350385"/>
            <a:ext cx="939918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800" dirty="0">
                <a:solidFill>
                  <a:schemeClr val="bg1"/>
                </a:solidFill>
              </a:rPr>
              <a:t>04&gt; </a:t>
            </a:r>
            <a:r>
              <a:rPr lang="en-US" sz="6000" dirty="0">
                <a:solidFill>
                  <a:schemeClr val="bg1"/>
                </a:solidFill>
              </a:rPr>
              <a:t>REVIEW OF THE STORYMAP PATH</a:t>
            </a:r>
            <a:endParaRPr lang="fr-FR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619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37E889-B9A8-7443-ADE7-3BFE29254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Path of the </a:t>
            </a:r>
            <a:r>
              <a:rPr lang="fr-FR" sz="4000" dirty="0" err="1"/>
              <a:t>storymap</a:t>
            </a:r>
            <a:endParaRPr lang="fr-FR" sz="40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3FEBBA-7A95-D441-A771-9976DB73C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9943"/>
            <a:ext cx="10515600" cy="4241837"/>
          </a:xfrm>
        </p:spPr>
        <p:txBody>
          <a:bodyPr>
            <a:normAutofit/>
          </a:bodyPr>
          <a:lstStyle/>
          <a:p>
            <a:r>
              <a:rPr lang="en-US" dirty="0"/>
              <a:t>Once the team achieves a satisfactory result, they should take a step back and review all the tasks in order to see if it makes sense based on the user journey.</a:t>
            </a:r>
          </a:p>
          <a:p>
            <a:pPr lvl="1"/>
            <a:r>
              <a:rPr lang="en-US" dirty="0"/>
              <a:t>Reread all the tasks in order</a:t>
            </a:r>
          </a:p>
          <a:p>
            <a:pPr lvl="1"/>
            <a:r>
              <a:rPr lang="en-US" dirty="0"/>
              <a:t>Reorder tasks if necessary</a:t>
            </a:r>
          </a:p>
          <a:p>
            <a:pPr lvl="1"/>
            <a:r>
              <a:rPr lang="en-US" dirty="0"/>
              <a:t>Add the elements that we could have forgotten</a:t>
            </a:r>
          </a:p>
          <a:p>
            <a:pPr lvl="1"/>
            <a:r>
              <a:rPr lang="en-US" dirty="0"/>
              <a:t>Think about alternative routes and add tasks or activities accordingly</a:t>
            </a:r>
          </a:p>
          <a:p>
            <a:pPr lvl="2"/>
            <a:r>
              <a:rPr lang="en-US" dirty="0" err="1"/>
              <a:t>eg</a:t>
            </a:r>
            <a:r>
              <a:rPr lang="en-US" dirty="0"/>
              <a:t> in the case of our ready-to-wear site: "I return a product from my customer area"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7D4429-EC52-AA41-83D1-D0C8B5496C91}"/>
              </a:ext>
            </a:extLst>
          </p:cNvPr>
          <p:cNvSpPr/>
          <p:nvPr/>
        </p:nvSpPr>
        <p:spPr>
          <a:xfrm>
            <a:off x="0" y="868578"/>
            <a:ext cx="706582" cy="3186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008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88429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1D2DE3-AB67-D541-B267-97ED37723EDE}"/>
              </a:ext>
            </a:extLst>
          </p:cNvPr>
          <p:cNvSpPr/>
          <p:nvPr/>
        </p:nvSpPr>
        <p:spPr>
          <a:xfrm>
            <a:off x="460744" y="609726"/>
            <a:ext cx="11270512" cy="56385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008000"/>
              </a:highlight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CFA24F0-123B-8D4A-A767-AB0F613C5169}"/>
              </a:ext>
            </a:extLst>
          </p:cNvPr>
          <p:cNvSpPr txBox="1"/>
          <p:nvPr/>
        </p:nvSpPr>
        <p:spPr>
          <a:xfrm>
            <a:off x="1786269" y="2350385"/>
            <a:ext cx="93991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800" dirty="0">
                <a:solidFill>
                  <a:schemeClr val="bg1"/>
                </a:solidFill>
              </a:rPr>
              <a:t>05&gt; </a:t>
            </a:r>
            <a:r>
              <a:rPr lang="fr-FR" sz="6000" dirty="0">
                <a:solidFill>
                  <a:schemeClr val="bg1"/>
                </a:solidFill>
              </a:rPr>
              <a:t>PRIORITIZE TASKS</a:t>
            </a:r>
          </a:p>
        </p:txBody>
      </p:sp>
    </p:spTree>
    <p:extLst>
      <p:ext uri="{BB962C8B-B14F-4D97-AF65-F5344CB8AC3E}">
        <p14:creationId xmlns:p14="http://schemas.microsoft.com/office/powerpoint/2010/main" val="3733797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965C25F-16F6-3542-A913-5EF439584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4000" dirty="0"/>
              <a:t>PRIORITIZE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ABFF6AF-A298-5D48-AF89-7F0D94DD6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55" t="26621" r="25059" b="17730"/>
          <a:stretch/>
        </p:blipFill>
        <p:spPr>
          <a:xfrm>
            <a:off x="4637662" y="868578"/>
            <a:ext cx="7598924" cy="5193831"/>
          </a:xfrm>
          <a:prstGeom prst="rect">
            <a:avLst/>
          </a:prstGeom>
        </p:spPr>
      </p:pic>
      <p:sp>
        <p:nvSpPr>
          <p:cNvPr id="8" name="Espace réservé du contenu 5">
            <a:extLst>
              <a:ext uri="{FF2B5EF4-FFF2-40B4-BE49-F238E27FC236}">
                <a16:creationId xmlns:a16="http://schemas.microsoft.com/office/drawing/2014/main" id="{A83DAAED-79E9-804B-B3D4-EEE45ED58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291" y="1602573"/>
            <a:ext cx="4284371" cy="519383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 the left of the post-it notes, draw 2 horizontal lines. In the first third, they are the MUST HAVE post-it notes, in the 2nd third they are the SHOULD HAVE post-it notes, in the 3rd third they are the NICE TO HAVE.</a:t>
            </a:r>
          </a:p>
          <a:p>
            <a:r>
              <a:rPr lang="en-US" dirty="0"/>
              <a:t>Prioritize tasks, column by column (this means moving the post-it vertically).</a:t>
            </a:r>
          </a:p>
          <a:p>
            <a:r>
              <a:rPr lang="en-US" dirty="0"/>
              <a:t>In the end, we have our </a:t>
            </a:r>
            <a:r>
              <a:rPr lang="en-US" dirty="0" err="1"/>
              <a:t>storymap</a:t>
            </a:r>
            <a:r>
              <a:rPr lang="en-US" dirty="0"/>
              <a:t> which is categorized and prioritized.</a:t>
            </a:r>
            <a:endParaRPr lang="fr-FR" sz="2400" dirty="0"/>
          </a:p>
          <a:p>
            <a:endParaRPr lang="fr-FR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2A505E-C205-1840-8707-2A7D70E5CF4C}"/>
              </a:ext>
            </a:extLst>
          </p:cNvPr>
          <p:cNvSpPr/>
          <p:nvPr/>
        </p:nvSpPr>
        <p:spPr>
          <a:xfrm>
            <a:off x="0" y="868578"/>
            <a:ext cx="706582" cy="3186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008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02094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7DD5F1F-D059-434E-9B3C-9D163C9EF851}"/>
              </a:ext>
            </a:extLst>
          </p:cNvPr>
          <p:cNvSpPr/>
          <p:nvPr/>
        </p:nvSpPr>
        <p:spPr>
          <a:xfrm>
            <a:off x="7396138" y="3528024"/>
            <a:ext cx="2782577" cy="19079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008000"/>
              </a:highlight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5965C25F-16F6-3542-A913-5EF439584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4000" dirty="0" err="1"/>
              <a:t>Prioritize</a:t>
            </a:r>
            <a:endParaRPr lang="fr-FR" sz="4000" dirty="0"/>
          </a:p>
        </p:txBody>
      </p:sp>
      <p:sp>
        <p:nvSpPr>
          <p:cNvPr id="8" name="Espace réservé du contenu 5">
            <a:extLst>
              <a:ext uri="{FF2B5EF4-FFF2-40B4-BE49-F238E27FC236}">
                <a16:creationId xmlns:a16="http://schemas.microsoft.com/office/drawing/2014/main" id="{A83DAAED-79E9-804B-B3D4-EEE45ED58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291" y="1422033"/>
            <a:ext cx="11197025" cy="543596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Example with the tasks identified above from our ready-to-wear site: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MUST HAVE</a:t>
            </a:r>
          </a:p>
          <a:p>
            <a:pPr marL="0" indent="0">
              <a:buNone/>
            </a:pPr>
            <a:r>
              <a:rPr lang="en-US" dirty="0"/>
              <a:t>Read the material and composition description of the product</a:t>
            </a:r>
          </a:p>
          <a:p>
            <a:pPr marL="0" indent="0">
              <a:buNone/>
            </a:pPr>
            <a:r>
              <a:rPr lang="en-US" dirty="0"/>
              <a:t>Add to Cart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SHOULD HAVE</a:t>
            </a:r>
          </a:p>
          <a:p>
            <a:pPr marL="0" indent="0">
              <a:buNone/>
            </a:pPr>
            <a:r>
              <a:rPr lang="en-US" dirty="0"/>
              <a:t>See product zoom</a:t>
            </a:r>
          </a:p>
          <a:p>
            <a:pPr marL="0" indent="0">
              <a:buNone/>
            </a:pPr>
            <a:r>
              <a:rPr lang="en-US" dirty="0"/>
              <a:t>Read reviews</a:t>
            </a:r>
          </a:p>
          <a:p>
            <a:pPr marL="0" indent="0">
              <a:buNone/>
            </a:pPr>
            <a:r>
              <a:rPr lang="en-US" dirty="0"/>
              <a:t>See complementary products</a:t>
            </a:r>
          </a:p>
          <a:p>
            <a:pPr marL="0" indent="0">
              <a:buNone/>
            </a:pPr>
            <a:r>
              <a:rPr lang="en-US" dirty="0"/>
              <a:t>See additional photos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NICE TO HAVE</a:t>
            </a:r>
          </a:p>
          <a:p>
            <a:pPr marL="0" indent="0">
              <a:buNone/>
            </a:pPr>
            <a:r>
              <a:rPr lang="en-US" dirty="0"/>
              <a:t>Watch a product video</a:t>
            </a:r>
          </a:p>
          <a:p>
            <a:pPr marL="0" indent="0">
              <a:buNone/>
            </a:pPr>
            <a:r>
              <a:rPr lang="en-US" dirty="0"/>
              <a:t>Share to a friend</a:t>
            </a:r>
            <a:endParaRPr lang="fr-FR" dirty="0"/>
          </a:p>
          <a:p>
            <a:pPr marL="0" indent="0">
              <a:buNone/>
            </a:pPr>
            <a:endParaRPr lang="fr-FR" sz="2400" dirty="0"/>
          </a:p>
          <a:p>
            <a:endParaRPr lang="fr-FR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2A505E-C205-1840-8707-2A7D70E5CF4C}"/>
              </a:ext>
            </a:extLst>
          </p:cNvPr>
          <p:cNvSpPr/>
          <p:nvPr/>
        </p:nvSpPr>
        <p:spPr>
          <a:xfrm>
            <a:off x="0" y="868578"/>
            <a:ext cx="706582" cy="3186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008000"/>
              </a:highligh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9C7974-DF9A-0445-8741-56546ED985A6}"/>
              </a:ext>
            </a:extLst>
          </p:cNvPr>
          <p:cNvSpPr/>
          <p:nvPr/>
        </p:nvSpPr>
        <p:spPr>
          <a:xfrm>
            <a:off x="7396139" y="3804751"/>
            <a:ext cx="278257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Warning: there is not just one right answer. It's just a choice of the team at a specific moment.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408656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1D2DE3-AB67-D541-B267-97ED37723EDE}"/>
              </a:ext>
            </a:extLst>
          </p:cNvPr>
          <p:cNvSpPr/>
          <p:nvPr/>
        </p:nvSpPr>
        <p:spPr>
          <a:xfrm>
            <a:off x="460744" y="609726"/>
            <a:ext cx="11270512" cy="56385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008000"/>
              </a:highlight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CFA24F0-123B-8D4A-A767-AB0F613C5169}"/>
              </a:ext>
            </a:extLst>
          </p:cNvPr>
          <p:cNvSpPr txBox="1"/>
          <p:nvPr/>
        </p:nvSpPr>
        <p:spPr>
          <a:xfrm>
            <a:off x="1200481" y="1720840"/>
            <a:ext cx="93991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THE STORY MAP, AN EFFECTIVE TOOL FOR VIEWING AND ORGANIZING THE REALIZATION OF A NEW PRODUCT.</a:t>
            </a:r>
            <a:endParaRPr lang="fr-FR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674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1D2DE3-AB67-D541-B267-97ED37723EDE}"/>
              </a:ext>
            </a:extLst>
          </p:cNvPr>
          <p:cNvSpPr/>
          <p:nvPr/>
        </p:nvSpPr>
        <p:spPr>
          <a:xfrm>
            <a:off x="460744" y="609726"/>
            <a:ext cx="11270512" cy="56385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008000"/>
              </a:highlight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CFA24F0-123B-8D4A-A767-AB0F613C5169}"/>
              </a:ext>
            </a:extLst>
          </p:cNvPr>
          <p:cNvSpPr txBox="1"/>
          <p:nvPr/>
        </p:nvSpPr>
        <p:spPr>
          <a:xfrm>
            <a:off x="1786269" y="2350385"/>
            <a:ext cx="93991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800" dirty="0">
                <a:solidFill>
                  <a:schemeClr val="bg1"/>
                </a:solidFill>
              </a:rPr>
              <a:t>06&gt; </a:t>
            </a:r>
            <a:r>
              <a:rPr lang="fr-FR" sz="6000" dirty="0">
                <a:solidFill>
                  <a:schemeClr val="bg1"/>
                </a:solidFill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3312583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22624C-44C2-0248-AF38-095B28B5F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0057"/>
            <a:ext cx="10515600" cy="4351338"/>
          </a:xfrm>
        </p:spPr>
        <p:txBody>
          <a:bodyPr>
            <a:normAutofit/>
          </a:bodyPr>
          <a:lstStyle/>
          <a:p>
            <a:endParaRPr lang="fr-FR" dirty="0"/>
          </a:p>
          <a:p>
            <a:r>
              <a:rPr lang="en-US" dirty="0"/>
              <a:t>And don't forget your </a:t>
            </a:r>
            <a:r>
              <a:rPr lang="en-US" dirty="0" err="1"/>
              <a:t>storymap</a:t>
            </a:r>
            <a:r>
              <a:rPr lang="en-US" dirty="0"/>
              <a:t> is an AGILE tool! It evolves every day (modification, deletion, addition of tasks). Between theory and practice, there is a gap.</a:t>
            </a:r>
          </a:p>
          <a:p>
            <a:endParaRPr lang="en-US" dirty="0"/>
          </a:p>
          <a:p>
            <a:r>
              <a:rPr lang="en-US" dirty="0"/>
              <a:t>The next step is prototyping. The designers will then be able to create the first models by relying only on the MUST HAVE post-it notes. This will allow us to project more simply into the future solution (and precisely analyze this gap between what we imagine and what we actually do).</a:t>
            </a:r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35ADA13-1B0B-104D-8C4E-A6EFCD33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4000" dirty="0"/>
              <a:t>Next </a:t>
            </a:r>
            <a:r>
              <a:rPr lang="fr-FR" sz="4000" dirty="0" err="1"/>
              <a:t>step</a:t>
            </a:r>
            <a:endParaRPr lang="fr-FR" sz="4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DB1046-D60B-6541-95E1-0ECC629BD49B}"/>
              </a:ext>
            </a:extLst>
          </p:cNvPr>
          <p:cNvSpPr/>
          <p:nvPr/>
        </p:nvSpPr>
        <p:spPr>
          <a:xfrm>
            <a:off x="0" y="868578"/>
            <a:ext cx="706582" cy="3186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008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20207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1D2DE3-AB67-D541-B267-97ED37723EDE}"/>
              </a:ext>
            </a:extLst>
          </p:cNvPr>
          <p:cNvSpPr/>
          <p:nvPr/>
        </p:nvSpPr>
        <p:spPr>
          <a:xfrm>
            <a:off x="460744" y="609726"/>
            <a:ext cx="11270512" cy="56385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008000"/>
              </a:highlight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CFA24F0-123B-8D4A-A767-AB0F613C5169}"/>
              </a:ext>
            </a:extLst>
          </p:cNvPr>
          <p:cNvSpPr txBox="1"/>
          <p:nvPr/>
        </p:nvSpPr>
        <p:spPr>
          <a:xfrm>
            <a:off x="1200481" y="1720840"/>
            <a:ext cx="93991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THE STORY MAP, AN EFFECTIVE TOOL FOR VIEWING AND ORGANIZING THE REALIZATION OF A NEW PRODUCT.</a:t>
            </a:r>
            <a:endParaRPr lang="fr-FR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476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37E889-B9A8-7443-ADE7-3BFE29254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STORY MAP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3FEBBA-7A95-D441-A771-9976DB73C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261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en-US" dirty="0"/>
              <a:t>The objective of this </a:t>
            </a:r>
            <a:r>
              <a:rPr lang="en-US" dirty="0" err="1"/>
              <a:t>Jarviss</a:t>
            </a:r>
            <a:r>
              <a:rPr lang="en-US" dirty="0"/>
              <a:t> is to introduce you to the STORY MAP tool and to guide you step by step towards its realization.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BAF3EF-AB94-A84D-B78E-31BE7E7A2C7F}"/>
              </a:ext>
            </a:extLst>
          </p:cNvPr>
          <p:cNvSpPr/>
          <p:nvPr/>
        </p:nvSpPr>
        <p:spPr>
          <a:xfrm>
            <a:off x="0" y="868578"/>
            <a:ext cx="706582" cy="3186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008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21496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37E889-B9A8-7443-ADE7-3BFE29254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 err="1">
                <a:hlinkClick r:id="rId3"/>
              </a:rPr>
              <a:t>What</a:t>
            </a:r>
            <a:r>
              <a:rPr lang="fr-FR" sz="4000" dirty="0">
                <a:hlinkClick r:id="rId3"/>
              </a:rPr>
              <a:t> </a:t>
            </a:r>
            <a:r>
              <a:rPr lang="fr-FR" sz="4000" dirty="0" err="1">
                <a:hlinkClick r:id="rId3"/>
              </a:rPr>
              <a:t>is</a:t>
            </a:r>
            <a:r>
              <a:rPr lang="fr-FR" sz="4000" dirty="0">
                <a:hlinkClick r:id="rId3"/>
              </a:rPr>
              <a:t> </a:t>
            </a:r>
            <a:r>
              <a:rPr lang="fr-FR" sz="4000" dirty="0" err="1">
                <a:hlinkClick r:id="rId3"/>
              </a:rPr>
              <a:t>it</a:t>
            </a:r>
            <a:r>
              <a:rPr lang="fr-FR" sz="4000" dirty="0"/>
              <a:t>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3FEBBA-7A95-D441-A771-9976DB73C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261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>
                <a:solidFill>
                  <a:schemeClr val="accent6">
                    <a:lumMod val="50000"/>
                  </a:schemeClr>
                </a:solidFill>
              </a:rPr>
              <a:t>A STORY MAP</a:t>
            </a:r>
          </a:p>
          <a:p>
            <a:pPr marL="0" indent="0">
              <a:buNone/>
            </a:pPr>
            <a:r>
              <a:rPr lang="en-US" dirty="0"/>
              <a:t>is a tool allowing you to visually map all the new functionalities of a product and collectively plan their realization.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2D981F-1829-DA49-B2E3-32B6B6746645}"/>
              </a:ext>
            </a:extLst>
          </p:cNvPr>
          <p:cNvSpPr/>
          <p:nvPr/>
        </p:nvSpPr>
        <p:spPr>
          <a:xfrm>
            <a:off x="0" y="868578"/>
            <a:ext cx="706582" cy="3186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008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0768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37E889-B9A8-7443-ADE7-3BFE29254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4451"/>
            <a:ext cx="10515600" cy="1325563"/>
          </a:xfrm>
        </p:spPr>
        <p:txBody>
          <a:bodyPr>
            <a:normAutofit/>
          </a:bodyPr>
          <a:lstStyle/>
          <a:p>
            <a:r>
              <a:rPr lang="fr-FR" sz="4000" dirty="0" err="1"/>
              <a:t>What</a:t>
            </a:r>
            <a:r>
              <a:rPr lang="fr-FR" sz="4000" dirty="0"/>
              <a:t> </a:t>
            </a:r>
            <a:r>
              <a:rPr lang="fr-FR" sz="4000" dirty="0" err="1"/>
              <a:t>does</a:t>
            </a:r>
            <a:r>
              <a:rPr lang="fr-FR" sz="4000" dirty="0"/>
              <a:t> </a:t>
            </a:r>
            <a:r>
              <a:rPr lang="fr-FR" sz="4000" dirty="0" err="1"/>
              <a:t>it</a:t>
            </a:r>
            <a:r>
              <a:rPr lang="fr-FR" sz="4000" dirty="0"/>
              <a:t> look like? </a:t>
            </a:r>
            <a:br>
              <a:rPr lang="fr-FR" sz="4000" dirty="0"/>
            </a:br>
            <a:endParaRPr lang="fr-FR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FC46B2-C2E0-FC4F-A261-43D1D3770AF3}"/>
              </a:ext>
            </a:extLst>
          </p:cNvPr>
          <p:cNvSpPr/>
          <p:nvPr/>
        </p:nvSpPr>
        <p:spPr>
          <a:xfrm>
            <a:off x="0" y="868578"/>
            <a:ext cx="706582" cy="3186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008000"/>
              </a:highlight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5A716D0-C08D-CD43-BBD5-A44F321515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055" t="26621" r="25059" b="17730"/>
          <a:stretch/>
        </p:blipFill>
        <p:spPr>
          <a:xfrm>
            <a:off x="3506694" y="1470157"/>
            <a:ext cx="7598924" cy="519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404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37E889-B9A8-7443-ADE7-3BFE29254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 err="1"/>
              <a:t>What</a:t>
            </a:r>
            <a:r>
              <a:rPr lang="fr-FR" sz="4000" dirty="0"/>
              <a:t> </a:t>
            </a:r>
            <a:r>
              <a:rPr lang="fr-FR" sz="4000" dirty="0" err="1"/>
              <a:t>is</a:t>
            </a:r>
            <a:r>
              <a:rPr lang="fr-FR" sz="4000" dirty="0"/>
              <a:t> </a:t>
            </a:r>
            <a:r>
              <a:rPr lang="fr-FR" sz="4000" dirty="0" err="1"/>
              <a:t>it</a:t>
            </a:r>
            <a:r>
              <a:rPr lang="fr-FR" sz="4000" dirty="0"/>
              <a:t> </a:t>
            </a:r>
            <a:r>
              <a:rPr lang="fr-FR" sz="4000" dirty="0" err="1"/>
              <a:t>used</a:t>
            </a:r>
            <a:r>
              <a:rPr lang="fr-FR" sz="4000" dirty="0"/>
              <a:t> for?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3FEBBA-7A95-D441-A771-9976DB73C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2610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sz="5400" dirty="0">
                <a:solidFill>
                  <a:schemeClr val="accent6">
                    <a:lumMod val="50000"/>
                  </a:schemeClr>
                </a:solidFill>
              </a:rPr>
              <a:t>STORY MAP</a:t>
            </a:r>
          </a:p>
          <a:p>
            <a:pPr marL="0" indent="0">
              <a:buNone/>
            </a:pPr>
            <a:r>
              <a:rPr lang="en-US" dirty="0"/>
              <a:t>Used by agile teams at the start of a project, </a:t>
            </a:r>
            <a:r>
              <a:rPr lang="en-US" dirty="0">
                <a:hlinkClick r:id="rId3"/>
              </a:rPr>
              <a:t>User Story Mapping </a:t>
            </a:r>
            <a:r>
              <a:rPr lang="en-US" dirty="0"/>
              <a:t>is a tool that allows you to visually organize and prioritize the long list of tasks to be performed, called User Stories, to create a new product.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is a great user-centric task prioritization tool that allows the team to ask themselves 3 important questions when choosing features:</a:t>
            </a:r>
          </a:p>
          <a:p>
            <a:pPr marL="0" indent="0">
              <a:buNone/>
            </a:pPr>
            <a:r>
              <a:rPr lang="en-US" dirty="0"/>
              <a:t>Why is this feature important for business?</a:t>
            </a:r>
          </a:p>
          <a:p>
            <a:pPr marL="0" indent="0">
              <a:buNone/>
            </a:pPr>
            <a:r>
              <a:rPr lang="en-US" dirty="0"/>
              <a:t>What value will it bring to our user?</a:t>
            </a:r>
          </a:p>
          <a:p>
            <a:pPr marL="0" indent="0">
              <a:buNone/>
            </a:pPr>
            <a:r>
              <a:rPr lang="en-US" dirty="0"/>
              <a:t>Is it technically feasible?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pPr marL="0" indent="0">
              <a:buNone/>
            </a:pPr>
            <a:r>
              <a:rPr lang="en-US" dirty="0"/>
              <a:t>It is a particularly effective tool in the workshop for making people understand where the pain and satisfaction points are in a user journey.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444819-90CA-604F-BD61-8F732E802872}"/>
              </a:ext>
            </a:extLst>
          </p:cNvPr>
          <p:cNvSpPr/>
          <p:nvPr/>
        </p:nvSpPr>
        <p:spPr>
          <a:xfrm>
            <a:off x="0" y="868578"/>
            <a:ext cx="706582" cy="3186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008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01466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3CFD0D35-DEDA-114E-B050-4C97B4B58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345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goal is to have an overview of the subject to be framed, categorized and prioritized by the whole team.</a:t>
            </a:r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F528D7A4-01B1-754B-BEF3-145487E87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4000" dirty="0"/>
              <a:t>Objective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812531-2E32-7145-8FEC-1928C9549286}"/>
              </a:ext>
            </a:extLst>
          </p:cNvPr>
          <p:cNvSpPr/>
          <p:nvPr/>
        </p:nvSpPr>
        <p:spPr>
          <a:xfrm>
            <a:off x="0" y="868578"/>
            <a:ext cx="706582" cy="3186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008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77347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1D2DE3-AB67-D541-B267-97ED37723EDE}"/>
              </a:ext>
            </a:extLst>
          </p:cNvPr>
          <p:cNvSpPr/>
          <p:nvPr/>
        </p:nvSpPr>
        <p:spPr>
          <a:xfrm>
            <a:off x="460744" y="609726"/>
            <a:ext cx="11270512" cy="56385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008000"/>
              </a:highlight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CFA24F0-123B-8D4A-A767-AB0F613C5169}"/>
              </a:ext>
            </a:extLst>
          </p:cNvPr>
          <p:cNvSpPr txBox="1"/>
          <p:nvPr/>
        </p:nvSpPr>
        <p:spPr>
          <a:xfrm>
            <a:off x="1786269" y="2350385"/>
            <a:ext cx="884628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800" dirty="0">
                <a:solidFill>
                  <a:schemeClr val="bg1"/>
                </a:solidFill>
              </a:rPr>
              <a:t>01&gt; </a:t>
            </a:r>
            <a:r>
              <a:rPr lang="en-US" sz="6000" dirty="0">
                <a:solidFill>
                  <a:schemeClr val="bg1"/>
                </a:solidFill>
              </a:rPr>
              <a:t>EVERYTHING STARTS WITH THE SHARING OF THE USER JOURNEY</a:t>
            </a:r>
            <a:endParaRPr lang="fr-FR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772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37E889-B9A8-7443-ADE7-3BFE29254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User </a:t>
            </a:r>
            <a:r>
              <a:rPr lang="fr-FR" sz="4000" dirty="0" err="1"/>
              <a:t>path</a:t>
            </a:r>
            <a:endParaRPr lang="fr-FR" sz="40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3FEBBA-7A95-D441-A771-9976DB73C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5125"/>
            <a:ext cx="10515600" cy="424183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First, as a team, build the customer journey of your targets in contact with your future product and sequence the main stages of the journey in activity.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E0B7479-45DE-0543-B810-F8E6A4A9B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051" y="3062120"/>
            <a:ext cx="7475621" cy="311484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9AB8D24-26E8-C840-818D-54255592440A}"/>
              </a:ext>
            </a:extLst>
          </p:cNvPr>
          <p:cNvSpPr/>
          <p:nvPr/>
        </p:nvSpPr>
        <p:spPr>
          <a:xfrm>
            <a:off x="610328" y="3822626"/>
            <a:ext cx="278257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/>
              <a:t>More </a:t>
            </a:r>
            <a:r>
              <a:rPr lang="fr-FR" sz="2000" b="1" dirty="0" err="1"/>
              <a:t>details</a:t>
            </a:r>
            <a:r>
              <a:rPr lang="fr-FR" sz="2000" b="1" dirty="0"/>
              <a:t> in the </a:t>
            </a:r>
            <a:r>
              <a:rPr lang="fr-FR" sz="2000" b="1" dirty="0" err="1"/>
              <a:t>Jarviss</a:t>
            </a:r>
            <a:r>
              <a:rPr lang="fr-FR" sz="2000" b="1" dirty="0"/>
              <a:t> CUSTOMER JOURNEY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57F4F7-CF0A-9548-B267-EB2D6961EDCD}"/>
              </a:ext>
            </a:extLst>
          </p:cNvPr>
          <p:cNvSpPr/>
          <p:nvPr/>
        </p:nvSpPr>
        <p:spPr>
          <a:xfrm>
            <a:off x="0" y="868578"/>
            <a:ext cx="706582" cy="3186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008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868674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3097</TotalTime>
  <Words>839</Words>
  <Application>Microsoft Office PowerPoint</Application>
  <PresentationFormat>Grand écran</PresentationFormat>
  <Paragraphs>107</Paragraphs>
  <Slides>22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Thème Office</vt:lpstr>
      <vt:lpstr>STORYMAP</vt:lpstr>
      <vt:lpstr>Présentation PowerPoint</vt:lpstr>
      <vt:lpstr>STORY MAP</vt:lpstr>
      <vt:lpstr>What is it?</vt:lpstr>
      <vt:lpstr>What does it look like?  </vt:lpstr>
      <vt:lpstr>What is it used for?</vt:lpstr>
      <vt:lpstr>Objective</vt:lpstr>
      <vt:lpstr>Présentation PowerPoint</vt:lpstr>
      <vt:lpstr>User path</vt:lpstr>
      <vt:lpstr>Présentation PowerPoint</vt:lpstr>
      <vt:lpstr>Writing the activities</vt:lpstr>
      <vt:lpstr>Présentation PowerPoint</vt:lpstr>
      <vt:lpstr>Présentation PowerPoint</vt:lpstr>
      <vt:lpstr>Présentation PowerPoint</vt:lpstr>
      <vt:lpstr>Présentation PowerPoint</vt:lpstr>
      <vt:lpstr>Path of the storymap</vt:lpstr>
      <vt:lpstr>Présentation PowerPoint</vt:lpstr>
      <vt:lpstr>PRIORITIZE</vt:lpstr>
      <vt:lpstr>Prioritize</vt:lpstr>
      <vt:lpstr>Présentation PowerPoint</vt:lpstr>
      <vt:lpstr>Next step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JOURNEY</dc:title>
  <dc:creator>Lucie Azelart</dc:creator>
  <cp:lastModifiedBy>gaspard varennes</cp:lastModifiedBy>
  <cp:revision>15</cp:revision>
  <dcterms:created xsi:type="dcterms:W3CDTF">2021-04-19T08:54:37Z</dcterms:created>
  <dcterms:modified xsi:type="dcterms:W3CDTF">2021-08-24T08:59:31Z</dcterms:modified>
</cp:coreProperties>
</file>