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38"/>
  </p:notesMasterIdLst>
  <p:handoutMasterIdLst>
    <p:handoutMasterId r:id="rId39"/>
  </p:handoutMasterIdLst>
  <p:sldIdLst>
    <p:sldId id="798" r:id="rId5"/>
    <p:sldId id="739" r:id="rId6"/>
    <p:sldId id="890" r:id="rId7"/>
    <p:sldId id="946" r:id="rId8"/>
    <p:sldId id="905" r:id="rId9"/>
    <p:sldId id="891" r:id="rId10"/>
    <p:sldId id="900" r:id="rId11"/>
    <p:sldId id="897" r:id="rId12"/>
    <p:sldId id="906" r:id="rId13"/>
    <p:sldId id="893" r:id="rId14"/>
    <p:sldId id="901" r:id="rId15"/>
    <p:sldId id="904" r:id="rId16"/>
    <p:sldId id="895" r:id="rId17"/>
    <p:sldId id="896" r:id="rId18"/>
    <p:sldId id="903" r:id="rId19"/>
    <p:sldId id="908" r:id="rId20"/>
    <p:sldId id="950" r:id="rId21"/>
    <p:sldId id="907" r:id="rId22"/>
    <p:sldId id="909" r:id="rId23"/>
    <p:sldId id="912" r:id="rId24"/>
    <p:sldId id="913" r:id="rId25"/>
    <p:sldId id="914" r:id="rId26"/>
    <p:sldId id="924" r:id="rId27"/>
    <p:sldId id="925" r:id="rId28"/>
    <p:sldId id="915" r:id="rId29"/>
    <p:sldId id="916" r:id="rId30"/>
    <p:sldId id="917" r:id="rId31"/>
    <p:sldId id="918" r:id="rId32"/>
    <p:sldId id="928" r:id="rId33"/>
    <p:sldId id="952" r:id="rId34"/>
    <p:sldId id="953" r:id="rId35"/>
    <p:sldId id="676" r:id="rId36"/>
    <p:sldId id="949" r:id="rId37"/>
  </p:sldIdLst>
  <p:sldSz cx="12436475" cy="6994525"/>
  <p:notesSz cx="6781800" cy="9067800"/>
  <p:custDataLst>
    <p:tags r:id="rId40"/>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98"/>
            <p14:sldId id="739"/>
          </p14:sldIdLst>
        </p14:section>
        <p14:section name="Is AD a target?" id="{F8E9ECDE-4E6E-4741-BFCF-45497C7AFF73}">
          <p14:sldIdLst>
            <p14:sldId id="890"/>
            <p14:sldId id="946"/>
            <p14:sldId id="905"/>
            <p14:sldId id="891"/>
          </p14:sldIdLst>
        </p14:section>
        <p14:section name="Attackers and attacks" id="{1072CDAA-FA54-4F51-BA44-452E0307F5A1}">
          <p14:sldIdLst>
            <p14:sldId id="900"/>
            <p14:sldId id="897"/>
            <p14:sldId id="906"/>
            <p14:sldId id="893"/>
            <p14:sldId id="901"/>
            <p14:sldId id="904"/>
            <p14:sldId id="895"/>
            <p14:sldId id="896"/>
            <p14:sldId id="903"/>
            <p14:sldId id="908"/>
          </p14:sldIdLst>
        </p14:section>
        <p14:section name="Exchange" id="{89BE5F63-4B68-426A-B6B3-973091DAE970}">
          <p14:sldIdLst>
            <p14:sldId id="950"/>
            <p14:sldId id="907"/>
            <p14:sldId id="909"/>
            <p14:sldId id="912"/>
            <p14:sldId id="913"/>
            <p14:sldId id="914"/>
            <p14:sldId id="924"/>
            <p14:sldId id="925"/>
            <p14:sldId id="915"/>
            <p14:sldId id="916"/>
            <p14:sldId id="917"/>
            <p14:sldId id="918"/>
            <p14:sldId id="928"/>
            <p14:sldId id="952"/>
            <p14:sldId id="953"/>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eu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18F3A-0702-43B8-8B60-CF4877E2523D}" v="43" dt="2018-06-15T21:37:04.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09" autoAdjust="0"/>
  </p:normalViewPr>
  <p:slideViewPr>
    <p:cSldViewPr snapToGrid="0">
      <p:cViewPr varScale="1">
        <p:scale>
          <a:sx n="79" d="100"/>
          <a:sy n="79" d="100"/>
        </p:scale>
        <p:origin x="1734" y="96"/>
      </p:cViewPr>
      <p:guideLst/>
    </p:cSldViewPr>
  </p:slideViewPr>
  <p:notesTextViewPr>
    <p:cViewPr>
      <p:scale>
        <a:sx n="1" d="1"/>
        <a:sy n="1" d="1"/>
      </p:scale>
      <p:origin x="0" y="0"/>
    </p:cViewPr>
  </p:notesTextViewPr>
  <p:notesViewPr>
    <p:cSldViewPr snapToGrid="0">
      <p:cViewPr>
        <p:scale>
          <a:sx n="1" d="2"/>
          <a:sy n="1" d="2"/>
        </p:scale>
        <p:origin x="4644" y="13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a:solidFill>
                  <a:schemeClr val="bg1"/>
                </a:solidFill>
              </a:rPr>
              <a:t>Exploit Breakdown H1 2011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fr-FR"/>
        </a:p>
      </c:txPr>
    </c:title>
    <c:autoTitleDeleted val="0"/>
    <c:view3D>
      <c:rotX val="30"/>
      <c:rotY val="45"/>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 of Exploits that were Zero-Day H1 2011</c:v>
                </c:pt>
              </c:strCache>
            </c:strRef>
          </c:tx>
          <c:spPr>
            <a:solidFill>
              <a:schemeClr val="accent1">
                <a:lumMod val="50000"/>
                <a:lumOff val="50000"/>
              </a:schemeClr>
            </a:solidFill>
          </c:spPr>
          <c:dPt>
            <c:idx val="0"/>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F95D-4FC5-BDB0-9F6BA8199C67}"/>
              </c:ext>
            </c:extLst>
          </c:dPt>
          <c:dPt>
            <c:idx val="1"/>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F95D-4FC5-BDB0-9F6BA8199C67}"/>
              </c:ext>
            </c:extLst>
          </c:dPt>
          <c:dLbls>
            <c:dLbl>
              <c:idx val="0"/>
              <c:layout>
                <c:manualLayout>
                  <c:x val="0.25873717772316218"/>
                  <c:y val="-0.18003392687243336"/>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50000"/>
                        </a:schemeClr>
                      </a:solidFill>
                      <a:latin typeface="+mn-lt"/>
                      <a:ea typeface="+mn-ea"/>
                      <a:cs typeface="+mn-cs"/>
                    </a:defRPr>
                  </a:pPr>
                  <a:endParaRPr lang="fr-FR"/>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95D-4FC5-BDB0-9F6BA8199C6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50000"/>
                      </a:schemeClr>
                    </a:solidFill>
                    <a:latin typeface="+mn-lt"/>
                    <a:ea typeface="+mn-ea"/>
                    <a:cs typeface="+mn-cs"/>
                  </a:defRPr>
                </a:pPr>
                <a:endParaRPr lang="fr-FR"/>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Non-Zero-Day Exploits</c:v>
                </c:pt>
                <c:pt idx="1">
                  <c:v>Zero-Day Exploits</c:v>
                </c:pt>
              </c:strCache>
            </c:strRef>
          </c:cat>
          <c:val>
            <c:numRef>
              <c:f>Sheet1!$B$2:$B$3</c:f>
              <c:numCache>
                <c:formatCode>0.00%</c:formatCode>
                <c:ptCount val="2"/>
                <c:pt idx="0">
                  <c:v>0.99880000000000002</c:v>
                </c:pt>
                <c:pt idx="1">
                  <c:v>1.1999999999999999E-3</c:v>
                </c:pt>
              </c:numCache>
            </c:numRef>
          </c:val>
          <c:extLst>
            <c:ext xmlns:c16="http://schemas.microsoft.com/office/drawing/2014/chart" uri="{C3380CC4-5D6E-409C-BE32-E72D297353CC}">
              <c16:uniqueId val="{00000004-F95D-4FC5-BDB0-9F6BA8199C67}"/>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section we are having a closer look at what type of attacks and attackers Active Directory is dealing with.</a:t>
            </a:r>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0"/>
              <a:t>This is the typical timeline for an attack.</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b="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0"/>
              <a:t>“</a:t>
            </a:r>
            <a:r>
              <a:rPr kumimoji="0" lang="en-US" sz="1400" b="0" i="0" u="none" strike="noStrike" kern="0" cap="none" spc="0" normalizeH="0" baseline="0" noProof="0">
                <a:ln>
                  <a:noFill/>
                </a:ln>
                <a:solidFill>
                  <a:schemeClr val="bg1"/>
                </a:solidFill>
                <a:effectLst/>
                <a:uLnTx/>
                <a:uFillTx/>
                <a:latin typeface="Segoe UI Light" panose="020B0502040204020203" pitchFamily="34" charset="0"/>
                <a:cs typeface="Segoe UI Light" panose="020B0502040204020203" pitchFamily="34" charset="0"/>
              </a:rPr>
              <a:t>In 81% of breaches, the affected organization did not detect the breach themselves but were notified by others.” Verizon report 2016</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kumimoji="0" lang="en-US" sz="1400" b="0" i="0" u="none" strike="noStrike" kern="0" cap="none" spc="0" normalizeH="0" baseline="0" noProof="0">
              <a:ln>
                <a:noFill/>
              </a:ln>
              <a:solidFill>
                <a:schemeClr val="bg1"/>
              </a:solidFill>
              <a:effectLst/>
              <a:uLnTx/>
              <a:uFillTx/>
              <a:latin typeface="Segoe UI Light" panose="020B0502040204020203" pitchFamily="34" charset="0"/>
              <a:cs typeface="Segoe UI Light" panose="020B0502040204020203" pitchFamily="34" charset="0"/>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kumimoji="0" lang="en-US" sz="1400" b="0" i="0" u="none" strike="noStrike" kern="0" cap="none" spc="0" normalizeH="0" baseline="0" noProof="0">
                <a:ln>
                  <a:noFill/>
                </a:ln>
                <a:solidFill>
                  <a:schemeClr val="bg1"/>
                </a:solidFill>
                <a:effectLst/>
                <a:uLnTx/>
                <a:uFillTx/>
                <a:latin typeface="Segoe UI Light" panose="020B0502040204020203" pitchFamily="34" charset="0"/>
                <a:cs typeface="Segoe UI Light" panose="020B0502040204020203" pitchFamily="34" charset="0"/>
              </a:rPr>
              <a:t>So what is happening during this yellow phase? Principally two things:</a:t>
            </a: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AutoNum type="arabicPeriod"/>
              <a:tabLst/>
              <a:defRPr/>
            </a:pPr>
            <a:r>
              <a:rPr kumimoji="0" lang="en-US" sz="1400" b="0" i="0" u="none" strike="noStrike" kern="0" cap="none" spc="0" normalizeH="0" baseline="0" noProof="0">
                <a:ln>
                  <a:noFill/>
                </a:ln>
                <a:solidFill>
                  <a:schemeClr val="bg1"/>
                </a:solidFill>
                <a:effectLst/>
                <a:uLnTx/>
                <a:uFillTx/>
                <a:latin typeface="Segoe UI Light" panose="020B0502040204020203" pitchFamily="34" charset="0"/>
                <a:cs typeface="Segoe UI Light" panose="020B0502040204020203" pitchFamily="34" charset="0"/>
              </a:rPr>
              <a:t>Privilege escalation </a:t>
            </a: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AutoNum type="arabicPeriod"/>
              <a:tabLst/>
              <a:defRPr/>
            </a:pPr>
            <a:r>
              <a:rPr kumimoji="0" lang="en-US" sz="1400" b="0" i="0" u="none" strike="noStrike" kern="0" cap="none" spc="0" normalizeH="0" baseline="0" noProof="0">
                <a:ln>
                  <a:noFill/>
                </a:ln>
                <a:solidFill>
                  <a:schemeClr val="bg1"/>
                </a:solidFill>
                <a:effectLst/>
                <a:uLnTx/>
                <a:uFillTx/>
                <a:latin typeface="Segoe UI Light" panose="020B0502040204020203" pitchFamily="34" charset="0"/>
                <a:cs typeface="Segoe UI Light" panose="020B0502040204020203" pitchFamily="34" charset="0"/>
              </a:rPr>
              <a:t>Lateral movement leveraging credential theft techniques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1310822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b="0"/>
              <a:t>The attacker gets local administrative access to a wide range of machines. It connects to each of them harvesting the credentials being cached in the systems. This is called </a:t>
            </a:r>
            <a:r>
              <a:rPr lang="en-US" sz="1400" b="1">
                <a:gradFill>
                  <a:gsLst>
                    <a:gs pos="1250">
                      <a:srgbClr val="505050"/>
                    </a:gs>
                    <a:gs pos="100000">
                      <a:srgbClr val="505050"/>
                    </a:gs>
                  </a:gsLst>
                  <a:lin ang="5400000" scaled="0"/>
                </a:gradFill>
              </a:rPr>
              <a:t>Lateral Movement.</a:t>
            </a:r>
            <a:r>
              <a:rPr lang="en-US" b="0"/>
              <a:t> In this slide, the attacker finally connects to a machine where Bob (an AD admin) is connected. Hence, Bob’s credentials are harvested and used to access DC directly. </a:t>
            </a:r>
          </a:p>
          <a:p>
            <a:pPr marL="0" indent="0" rtl="0">
              <a:buFont typeface="Arial" panose="020B0604020202020204" pitchFamily="34" charset="0"/>
              <a:buNone/>
            </a:pPr>
            <a:r>
              <a:rPr lang="en-US" b="0"/>
              <a:t> </a:t>
            </a:r>
          </a:p>
          <a:p>
            <a:pPr marL="0" indent="0" rtl="0">
              <a:buFont typeface="Arial" panose="020B0604020202020204" pitchFamily="34" charset="0"/>
              <a:buNone/>
            </a:pPr>
            <a:r>
              <a:rPr lang="en-US" b="1"/>
              <a:t>THIS IS A BIG DEAL! </a:t>
            </a:r>
            <a:r>
              <a:rPr lang="en-US" b="0"/>
              <a:t>Credentials theft is used by all types of bad actors, from the commodity malwares to the state sponsored attackers.</a:t>
            </a:r>
          </a:p>
          <a:p>
            <a:pPr marL="0" indent="0" rtl="0">
              <a:buFont typeface="Arial" panose="020B0604020202020204" pitchFamily="34" charset="0"/>
              <a:buNone/>
            </a:pPr>
            <a:endParaRPr lang="en-US" b="0"/>
          </a:p>
          <a:p>
            <a:pPr marL="0" indent="0" rtl="0">
              <a:buFont typeface="Arial" panose="020B0604020202020204" pitchFamily="34" charset="0"/>
              <a:buNone/>
            </a:pPr>
            <a:r>
              <a:rPr lang="en-US" b="0"/>
              <a:t>Most of the time it requires that the user is a member of the local administrator group as credential theft techniques often involve extracting credentials directly from the LSASS memory (requires </a:t>
            </a:r>
            <a:r>
              <a:rPr lang="en-US" b="0" err="1"/>
              <a:t>seDebugPrivilege</a:t>
            </a:r>
            <a:r>
              <a:rPr lang="en-US" b="0"/>
              <a:t> or to run as a driver). However, some credentials are also available for the regular user (</a:t>
            </a:r>
            <a:r>
              <a:rPr lang="en-US" b="0" err="1"/>
              <a:t>ie</a:t>
            </a:r>
            <a:r>
              <a:rPr lang="en-US" b="0"/>
              <a:t>. credential manager) and a key logger can also run in the user’s context. Malwares and attackers’ tools can also find ways to escalate their privilege to local admin or local system to be able to harvest credentials from the memory.</a:t>
            </a:r>
          </a:p>
          <a:p>
            <a:pPr marL="0" indent="0" rtl="0">
              <a:buFont typeface="Arial" panose="020B0604020202020204" pitchFamily="34" charset="0"/>
              <a:buNone/>
            </a:pPr>
            <a:endParaRPr lang="en-US" b="0"/>
          </a:p>
          <a:p>
            <a:pPr marL="0" indent="0" rtl="0">
              <a:buFont typeface="Arial" panose="020B0604020202020204" pitchFamily="34" charset="0"/>
              <a:buNone/>
            </a:pPr>
            <a:r>
              <a:rPr lang="en-US" b="0"/>
              <a:t>A keylogger written in PowerShell? With no pre-requisites? Like you copy/paste a code and run it on a console? Well, be my guest: https://github.com/PowerShellMafia/PowerSploit/blob/master/Exfiltration/Get-Keystrokes.ps1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18233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Yes crabs walk sideways… So do malwares and attackers in an environment. There is often no network restriction for peer-to-peer traffic within an enterprise. Also, users’ credentials are stored in workstations’ memory, or servers’ memory, so moving laterally across those systems makes sense when the objective is to harvest as many valid credentials as possible.</a:t>
            </a:r>
          </a:p>
          <a:p>
            <a:pPr marL="0" indent="0" rtl="0">
              <a:buFont typeface="Arial" panose="020B0604020202020204" pitchFamily="34" charset="0"/>
              <a:buNone/>
            </a:pPr>
            <a:r>
              <a:rPr lang="en-US"/>
              <a:t>But it is not because I can reach a machine on the network that I can remotely extract all credentials (well… it is if you are using the Eternal Blue exploit… but that’s an exception and you can learn more about it here: https://cve.mitre.org/cgi-bin/cvename.cgi?name=CVE-2017-0144). You need administrative permissions on the other systems. And this is where poor administrative practices make the job easier for the bad guys… It is a very common practice in enterprises to use the same local administrator password on a large number of systems…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805030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Because credential theft is most of the time happening on-premises, and what gives access to critical assets are these credentials, the identity becomes the new perimeter (resources accessed by an identity are not only located inside the corporate network perimeter anymore).</a:t>
            </a:r>
          </a:p>
          <a:p>
            <a:pPr marL="0" indent="0" rtl="0">
              <a:buFont typeface="Arial" panose="020B0604020202020204" pitchFamily="34" charset="0"/>
              <a:buNone/>
            </a:pPr>
            <a:endParaRPr lang="en-US" dirty="0"/>
          </a:p>
          <a:p>
            <a:r>
              <a:rPr lang="en-US" baseline="0" dirty="0"/>
              <a:t>Adversaries have realized they get more “Bang for the buck” or return on investment (ROI) by targeting administrative identities</a:t>
            </a:r>
          </a:p>
          <a:p>
            <a:r>
              <a:rPr lang="en-US" baseline="0" dirty="0"/>
              <a:t>Most attack teams focus on attacking privileged admins (or tools with equivalent access) and then using those to acquire business assets, create fake accounts, and implant malware for persistence. </a:t>
            </a:r>
          </a:p>
          <a:p>
            <a:endParaRPr lang="en-US" dirty="0"/>
          </a:p>
          <a:p>
            <a:r>
              <a:rPr lang="en-US" b="0" i="0" baseline="0" dirty="0"/>
              <a:t>Attackers frequently set up attack websites and try to get to admin workstation identity with a targeted phishing attack and clever social engineering. </a:t>
            </a:r>
          </a:p>
          <a:p>
            <a:r>
              <a:rPr lang="en-US" b="0" i="0" baseline="0" dirty="0"/>
              <a:t>Attackers can also </a:t>
            </a:r>
          </a:p>
          <a:p>
            <a:pPr marL="171450" indent="-171450">
              <a:buFont typeface="Arial" panose="020B0604020202020204" pitchFamily="34" charset="0"/>
              <a:buChar char="•"/>
            </a:pPr>
            <a:r>
              <a:rPr lang="en-US" b="0" i="0" baseline="0" dirty="0"/>
              <a:t>Deliver malware by purchasing advertisement keywords</a:t>
            </a:r>
          </a:p>
          <a:p>
            <a:pPr marL="171450" indent="-171450">
              <a:buFont typeface="Arial" panose="020B0604020202020204" pitchFamily="34" charset="0"/>
              <a:buChar char="•"/>
            </a:pPr>
            <a:r>
              <a:rPr lang="en-US" b="0" i="0" baseline="0" dirty="0"/>
              <a:t>Attack standard users and move laterally to admin workstation</a:t>
            </a:r>
          </a:p>
          <a:p>
            <a:pPr marL="171450" indent="-171450">
              <a:buFont typeface="Arial" panose="020B0604020202020204" pitchFamily="34" charset="0"/>
              <a:buChar char="•"/>
            </a:pPr>
            <a:r>
              <a:rPr lang="en-US" b="0" i="0" baseline="0" dirty="0"/>
              <a:t>Rents access to an already-compromised host on your network from “commercial” botnet</a:t>
            </a:r>
          </a:p>
          <a:p>
            <a:endParaRPr lang="en-US" b="1" i="1" dirty="0"/>
          </a:p>
          <a:p>
            <a:r>
              <a:rPr lang="en-US" b="0" i="0" u="none" dirty="0"/>
              <a:t>A single click</a:t>
            </a:r>
            <a:r>
              <a:rPr lang="en-US" b="0" i="0" u="none" baseline="0" dirty="0"/>
              <a:t> by a domain administrative account can immediately grant attackers control of an administrator workstation and identity. </a:t>
            </a:r>
          </a:p>
          <a:p>
            <a:r>
              <a:rPr lang="en-US" b="0" i="0" u="none" baseline="0" dirty="0"/>
              <a:t>This gives the attacker full control of all of your IT assets in the production environment administered by this account. </a:t>
            </a:r>
            <a:endParaRPr lang="en-US" b="0" i="0" u="none" dirty="0"/>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So the challenges are to secure the identities and monitor them to limit their chances to be compromises and if they become compromised, that you have detection capabilities. Note that we are going to talk about some identity monitoring products in the section 5.</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70094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In the spirit of making the initial breach less likely, it is important to make sure that the users are not administrators of their workstations. Many attacks require the user to be a local admin to be successful. Although it is not a golden rule, some malware (specifically ransomwares) just need the permission of the user to encrypt the files for which the user has modification permissions. Of course, these types of malwares are even more disruptive if they are ran with local administrative privileges. </a:t>
            </a:r>
          </a:p>
          <a:p>
            <a:pPr marL="0" indent="0" rtl="0">
              <a:buFont typeface="Arial" panose="020B0604020202020204" pitchFamily="34" charset="0"/>
              <a:buNone/>
            </a:pPr>
            <a:endParaRPr lang="en-US"/>
          </a:p>
          <a:p>
            <a:r>
              <a:rPr lang="en-US" sz="1400" b="0" i="0" kern="1200">
                <a:solidFill>
                  <a:schemeClr val="tx1"/>
                </a:solidFill>
                <a:effectLst/>
                <a:latin typeface="Arial"/>
                <a:ea typeface="+mn-ea"/>
                <a:cs typeface="Arial" charset="0"/>
                <a:sym typeface="Arial"/>
              </a:rPr>
              <a:t>Ref: https://docs.microsoft.com/en-us/windows/security/identity-protection/user-account-control/how-user-account-control-works</a:t>
            </a:r>
          </a:p>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107367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These are means to indirectly get credentials which can perform actions on domain controller.</a:t>
            </a:r>
          </a:p>
          <a:p>
            <a:pPr marL="0" indent="0" rtl="0">
              <a:buFont typeface="Arial" panose="020B0604020202020204" pitchFamily="34" charset="0"/>
              <a:buNone/>
            </a:pPr>
            <a:endParaRPr lang="en-US"/>
          </a:p>
          <a:p>
            <a:pPr marL="0" indent="0" rtl="0">
              <a:buFont typeface="Arial" panose="020B0604020202020204" pitchFamily="34" charset="0"/>
              <a:buNone/>
            </a:pPr>
            <a:r>
              <a:rPr lang="en-US"/>
              <a:t>If a solution is using an agent running under the local system context on a domain controller, and this agent takes orders from a server, whoever owns this server controls the domain controllers where the agent is installed.</a:t>
            </a:r>
          </a:p>
          <a:p>
            <a:pPr marL="0" indent="0" rtl="0">
              <a:buFont typeface="Arial" panose="020B0604020202020204" pitchFamily="34" charset="0"/>
              <a:buNone/>
            </a:pPr>
            <a:endParaRPr lang="en-US"/>
          </a:p>
          <a:p>
            <a:pPr marL="0" indent="0" rtl="0">
              <a:buFont typeface="Arial" panose="020B0604020202020204" pitchFamily="34" charset="0"/>
              <a:buNone/>
            </a:pPr>
            <a:r>
              <a:rPr lang="en-US"/>
              <a:t>Those are often forgotten when it comes to building security initiatives in enterprises. Yet they provide a perfect mean for an attacker to compromise the AD environment (perfect because not so obvious for the defenders).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4078120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a:solidFill>
                  <a:schemeClr val="tx1"/>
                </a:solidFill>
                <a:effectLst/>
                <a:latin typeface="Arial"/>
                <a:ea typeface="+mn-ea"/>
                <a:cs typeface="Arial" charset="0"/>
                <a:sym typeface="Arial"/>
              </a:rPr>
              <a:t>For attackers, it’s a numbers game: they know that there are some passwords out there that are </a:t>
            </a:r>
            <a:r>
              <a:rPr lang="en-US" sz="1400" b="0" i="1" u="none" strike="noStrike" kern="1200">
                <a:solidFill>
                  <a:schemeClr val="tx1"/>
                </a:solidFill>
                <a:effectLst/>
                <a:latin typeface="Arial"/>
                <a:ea typeface="+mn-ea"/>
                <a:cs typeface="Arial" charset="0"/>
                <a:sym typeface="Arial"/>
              </a:rPr>
              <a:t>very</a:t>
            </a:r>
            <a:r>
              <a:rPr lang="en-US" sz="1400" b="0" i="0" u="none" strike="noStrike" kern="1200">
                <a:solidFill>
                  <a:schemeClr val="tx1"/>
                </a:solidFill>
                <a:effectLst/>
                <a:latin typeface="Arial"/>
                <a:ea typeface="+mn-ea"/>
                <a:cs typeface="Arial" charset="0"/>
                <a:sym typeface="Arial"/>
              </a:rPr>
              <a:t> common. Even though these most common passwords account for only 0.5-1.0% of accounts, the attacker will get a few successes for every thousand accounts attacked, and that’s enough to be effective.</a:t>
            </a:r>
          </a:p>
          <a:p>
            <a:endParaRPr lang="en-US" sz="1400" b="0" i="0" u="none" strike="noStrike" kern="1200">
              <a:solidFill>
                <a:schemeClr val="tx1"/>
              </a:solidFill>
              <a:effectLst/>
              <a:latin typeface="Arial"/>
              <a:ea typeface="+mn-ea"/>
              <a:cs typeface="Arial" charset="0"/>
              <a:sym typeface="Arial"/>
            </a:endParaRPr>
          </a:p>
          <a:p>
            <a:r>
              <a:rPr lang="en-US" sz="1400" b="0" i="0" u="none" strike="noStrike" kern="1200">
                <a:solidFill>
                  <a:schemeClr val="tx1"/>
                </a:solidFill>
                <a:effectLst/>
                <a:latin typeface="Arial"/>
                <a:ea typeface="+mn-ea"/>
                <a:cs typeface="Arial" charset="0"/>
                <a:sym typeface="Arial"/>
              </a:rPr>
              <a:t>If successful, it enables an external actor to get a foot on the environment. Usually password sprays are targeting services that are known to be available externally:</a:t>
            </a:r>
          </a:p>
          <a:p>
            <a:pPr marL="285750" indent="-285750">
              <a:buFontTx/>
              <a:buChar char="-"/>
            </a:pPr>
            <a:r>
              <a:rPr lang="en-US" sz="1400" b="0" i="0" u="none" strike="noStrike" kern="1200">
                <a:solidFill>
                  <a:schemeClr val="tx1"/>
                </a:solidFill>
                <a:effectLst/>
                <a:latin typeface="Arial"/>
                <a:ea typeface="+mn-ea"/>
                <a:cs typeface="Arial" charset="0"/>
                <a:sym typeface="Arial"/>
              </a:rPr>
              <a:t>Published intranet websites (the link is often available on a public website)</a:t>
            </a:r>
          </a:p>
          <a:p>
            <a:pPr marL="285750" indent="-285750">
              <a:buFontTx/>
              <a:buChar char="-"/>
            </a:pPr>
            <a:r>
              <a:rPr lang="en-US" sz="1400" b="0" i="0" u="none" strike="noStrike" kern="1200">
                <a:solidFill>
                  <a:schemeClr val="tx1"/>
                </a:solidFill>
                <a:effectLst/>
                <a:latin typeface="Arial"/>
                <a:ea typeface="+mn-ea"/>
                <a:cs typeface="Arial" charset="0"/>
                <a:sym typeface="Arial"/>
              </a:rPr>
              <a:t>Webmail (or Active Sync endpoints on messaging systems)</a:t>
            </a:r>
          </a:p>
          <a:p>
            <a:pPr marL="285750" indent="-285750">
              <a:buFontTx/>
              <a:buChar char="-"/>
            </a:pPr>
            <a:r>
              <a:rPr lang="en-CA"/>
              <a:t>Remote Desktop Gateway servers or SSH servers </a:t>
            </a:r>
          </a:p>
          <a:p>
            <a:pPr marL="285750" indent="-285750">
              <a:buFontTx/>
              <a:buChar char="-"/>
            </a:pPr>
            <a:r>
              <a:rPr lang="en-CA"/>
              <a:t>Federation services (such as ADFS servers, Ping Federate, </a:t>
            </a:r>
            <a:r>
              <a:rPr lang="en-CA" err="1"/>
              <a:t>Okta</a:t>
            </a:r>
            <a:r>
              <a:rPr lang="en-CA"/>
              <a:t>…)</a:t>
            </a:r>
          </a:p>
          <a:p>
            <a:pPr marL="285750" indent="-285750">
              <a:buFontTx/>
              <a:buChar char="-"/>
            </a:pP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3740112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2840353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Refer to </a:t>
            </a:r>
            <a:r>
              <a:rPr lang="fr-FR" sz="1400" b="0" i="0" u="none" strike="noStrike" kern="1200">
                <a:solidFill>
                  <a:schemeClr val="tx1"/>
                </a:solidFill>
                <a:effectLst/>
                <a:latin typeface="Arial"/>
                <a:ea typeface="+mn-ea"/>
                <a:cs typeface="Arial" charset="0"/>
                <a:sym typeface="Arial"/>
              </a:rPr>
              <a:t>Exchange 2013 </a:t>
            </a:r>
            <a:r>
              <a:rPr lang="fr-FR" sz="1400" b="0" i="0" u="none" strike="noStrike" kern="1200" err="1">
                <a:solidFill>
                  <a:schemeClr val="tx1"/>
                </a:solidFill>
                <a:effectLst/>
                <a:latin typeface="Arial"/>
                <a:ea typeface="+mn-ea"/>
                <a:cs typeface="Arial" charset="0"/>
                <a:sym typeface="Arial"/>
              </a:rPr>
              <a:t>deployment</a:t>
            </a:r>
            <a:r>
              <a:rPr lang="fr-FR" sz="1400" b="0" i="0" u="none" strike="noStrike" kern="1200">
                <a:solidFill>
                  <a:schemeClr val="tx1"/>
                </a:solidFill>
                <a:effectLst/>
                <a:latin typeface="Arial"/>
                <a:ea typeface="+mn-ea"/>
                <a:cs typeface="Arial" charset="0"/>
                <a:sym typeface="Arial"/>
              </a:rPr>
              <a:t> permissions </a:t>
            </a:r>
            <a:r>
              <a:rPr lang="fr-FR" sz="1400" b="0" i="0" u="none" strike="noStrike" kern="1200" err="1">
                <a:solidFill>
                  <a:schemeClr val="tx1"/>
                </a:solidFill>
                <a:effectLst/>
                <a:latin typeface="Arial"/>
                <a:ea typeface="+mn-ea"/>
                <a:cs typeface="Arial" charset="0"/>
                <a:sym typeface="Arial"/>
              </a:rPr>
              <a:t>reference</a:t>
            </a:r>
            <a:r>
              <a:rPr lang="fr-FR" sz="1400" b="0" i="0" u="none" strike="noStrike" kern="1200">
                <a:solidFill>
                  <a:schemeClr val="tx1"/>
                </a:solidFill>
                <a:effectLst/>
                <a:latin typeface="Arial"/>
                <a:ea typeface="+mn-ea"/>
                <a:cs typeface="Arial" charset="0"/>
                <a:sym typeface="Arial"/>
              </a:rPr>
              <a:t> for </a:t>
            </a:r>
            <a:r>
              <a:rPr lang="fr-FR" sz="1400" b="0" i="0" u="none" strike="noStrike" kern="1200" err="1">
                <a:solidFill>
                  <a:schemeClr val="tx1"/>
                </a:solidFill>
                <a:effectLst/>
                <a:latin typeface="Arial"/>
                <a:ea typeface="+mn-ea"/>
                <a:cs typeface="Arial" charset="0"/>
                <a:sym typeface="Arial"/>
              </a:rPr>
              <a:t>having</a:t>
            </a:r>
            <a:r>
              <a:rPr lang="fr-FR" sz="1400" b="0" i="0" u="none" strike="noStrike" kern="1200">
                <a:solidFill>
                  <a:schemeClr val="tx1"/>
                </a:solidFill>
                <a:effectLst/>
                <a:latin typeface="Arial"/>
                <a:ea typeface="+mn-ea"/>
                <a:cs typeface="Arial" charset="0"/>
                <a:sym typeface="Arial"/>
              </a:rPr>
              <a:t> an </a:t>
            </a:r>
            <a:r>
              <a:rPr lang="fr-FR" sz="1400" b="0" i="0" u="none" strike="noStrike" kern="1200" err="1">
                <a:solidFill>
                  <a:schemeClr val="tx1"/>
                </a:solidFill>
                <a:effectLst/>
                <a:latin typeface="Arial"/>
                <a:ea typeface="+mn-ea"/>
                <a:cs typeface="Arial" charset="0"/>
                <a:sym typeface="Arial"/>
              </a:rPr>
              <a:t>overview</a:t>
            </a:r>
            <a:r>
              <a:rPr lang="fr-FR" sz="1400" b="0" i="0" u="none" strike="noStrike" kern="1200">
                <a:solidFill>
                  <a:schemeClr val="tx1"/>
                </a:solidFill>
                <a:effectLst/>
                <a:latin typeface="Arial"/>
                <a:ea typeface="+mn-ea"/>
                <a:cs typeface="Arial" charset="0"/>
                <a:sym typeface="Arial"/>
              </a:rPr>
              <a:t> of Exchange permissions in AD</a:t>
            </a:r>
            <a:endParaRPr lang="en-US"/>
          </a:p>
          <a:p>
            <a:pPr marL="0" indent="0" rtl="0">
              <a:buFont typeface="Arial" panose="020B0604020202020204" pitchFamily="34" charset="0"/>
              <a:buNone/>
            </a:pPr>
            <a:r>
              <a:rPr lang="en-US"/>
              <a:t>https://technet.microsoft.com/en-us/library/ee681663(v=exchg.150).aspx</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340815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308303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DAGs stands for </a:t>
            </a:r>
            <a:r>
              <a:rPr lang="en-US"/>
              <a:t>Database availability groups</a:t>
            </a:r>
          </a:p>
          <a:p>
            <a:r>
              <a:rPr lang="en-US"/>
              <a:t>Ref: https://technet.microsoft.com/en-us/library/mt697595(v=exchg.160).aspx</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1930334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3675791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606734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These are actions that members of the local administrator group can perform.</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2899373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a:p>
        </p:txBody>
      </p:sp>
    </p:spTree>
    <p:extLst>
      <p:ext uri="{BB962C8B-B14F-4D97-AF65-F5344CB8AC3E}">
        <p14:creationId xmlns:p14="http://schemas.microsoft.com/office/powerpoint/2010/main" val="1095095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4235660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1602965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a:p>
        </p:txBody>
      </p:sp>
    </p:spTree>
    <p:extLst>
      <p:ext uri="{BB962C8B-B14F-4D97-AF65-F5344CB8AC3E}">
        <p14:creationId xmlns:p14="http://schemas.microsoft.com/office/powerpoint/2010/main" val="1421411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a:p>
        </p:txBody>
      </p:sp>
    </p:spTree>
    <p:extLst>
      <p:ext uri="{BB962C8B-B14F-4D97-AF65-F5344CB8AC3E}">
        <p14:creationId xmlns:p14="http://schemas.microsoft.com/office/powerpoint/2010/main" val="3334352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7654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You break into a bank not because you want to p0wn it, it is because you want to get the money!</a:t>
            </a:r>
          </a:p>
          <a:p>
            <a:pPr marL="0" indent="0" rtl="0">
              <a:buFont typeface="Arial" panose="020B0604020202020204" pitchFamily="34" charset="0"/>
              <a:buNone/>
            </a:pPr>
            <a:r>
              <a:rPr lang="en-US"/>
              <a:t>With AD, the ultimate goal of an attacker is not to break AD, it is to monetize the attack. This can be by deploying a malware to access and extract information (can also be a ransomware, or just a botnet membership). </a:t>
            </a:r>
          </a:p>
          <a:p>
            <a:pPr marL="0" indent="0" rtl="0">
              <a:buFont typeface="Arial" panose="020B0604020202020204" pitchFamily="34" charset="0"/>
              <a:buNone/>
            </a:pPr>
            <a:endParaRPr lang="en-US"/>
          </a:p>
          <a:p>
            <a:r>
              <a:rPr lang="en-US" i="1"/>
              <a:t>Adversaries often attack Identity Stores because</a:t>
            </a:r>
          </a:p>
          <a:p>
            <a:r>
              <a:rPr lang="en-US" i="1"/>
              <a:t>This approach is more efficient than compromising individual systems (central security dependency)</a:t>
            </a:r>
          </a:p>
          <a:p>
            <a:r>
              <a:rPr lang="en-US" i="1"/>
              <a:t>It allows for stealth through legitimate (but stolen) credentials</a:t>
            </a:r>
          </a:p>
          <a:p>
            <a:r>
              <a:rPr lang="en-US" i="1"/>
              <a:t>It allows for long term persistence</a:t>
            </a:r>
          </a:p>
          <a:p>
            <a:endParaRPr lang="en-US" i="1"/>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a:gradFill>
                  <a:gsLst>
                    <a:gs pos="0">
                      <a:srgbClr val="AC00AC"/>
                    </a:gs>
                    <a:gs pos="86000">
                      <a:srgbClr val="AC00AC"/>
                    </a:gs>
                  </a:gsLst>
                  <a:lin ang="5400000" scaled="0"/>
                </a:gradFill>
              </a:rPr>
              <a:t>Initial foothold&gt; </a:t>
            </a:r>
            <a:r>
              <a:rPr lang="en-US">
                <a:gradFill>
                  <a:gsLst>
                    <a:gs pos="0">
                      <a:srgbClr val="AC00AC"/>
                    </a:gs>
                    <a:gs pos="86000">
                      <a:srgbClr val="AC00AC"/>
                    </a:gs>
                  </a:gsLst>
                  <a:lin ang="5400000" scaled="0"/>
                </a:gradFill>
              </a:rPr>
              <a:t>This is usually</a:t>
            </a:r>
            <a:r>
              <a:rPr lang="en-US" baseline="0">
                <a:gradFill>
                  <a:gsLst>
                    <a:gs pos="0">
                      <a:srgbClr val="AC00AC"/>
                    </a:gs>
                    <a:gs pos="86000">
                      <a:srgbClr val="AC00AC"/>
                    </a:gs>
                  </a:gsLst>
                  <a:lin ang="5400000" scaled="0"/>
                </a:gradFill>
              </a:rPr>
              <a:t> a phishing attack but can also be done by compromising a website frequently visited by your users, by delivering malware through advertising, or other techniques. It can also use a </a:t>
            </a:r>
            <a:r>
              <a:rPr lang="en-US" baseline="0" err="1">
                <a:gradFill>
                  <a:gsLst>
                    <a:gs pos="0">
                      <a:srgbClr val="AC00AC"/>
                    </a:gs>
                    <a:gs pos="86000">
                      <a:srgbClr val="AC00AC"/>
                    </a:gs>
                  </a:gsLst>
                  <a:lin ang="5400000" scaled="0"/>
                </a:gradFill>
              </a:rPr>
              <a:t>bruteforce</a:t>
            </a:r>
            <a:r>
              <a:rPr lang="en-US" baseline="0">
                <a:gradFill>
                  <a:gsLst>
                    <a:gs pos="0">
                      <a:srgbClr val="AC00AC"/>
                    </a:gs>
                    <a:gs pos="86000">
                      <a:srgbClr val="AC00AC"/>
                    </a:gs>
                  </a:gsLst>
                  <a:lin ang="5400000" scaled="0"/>
                </a:gradFill>
              </a:rPr>
              <a:t> or a password spray attack against an endpoint exposed on the internet (</a:t>
            </a:r>
            <a:r>
              <a:rPr lang="en-US" baseline="0" err="1">
                <a:gradFill>
                  <a:gsLst>
                    <a:gs pos="0">
                      <a:srgbClr val="AC00AC"/>
                    </a:gs>
                    <a:gs pos="86000">
                      <a:srgbClr val="AC00AC"/>
                    </a:gs>
                  </a:gsLst>
                  <a:lin ang="5400000" scaled="0"/>
                </a:gradFill>
              </a:rPr>
              <a:t>cf</a:t>
            </a:r>
            <a:r>
              <a:rPr lang="en-US" baseline="0">
                <a:gradFill>
                  <a:gsLst>
                    <a:gs pos="0">
                      <a:srgbClr val="AC00AC"/>
                    </a:gs>
                    <a:gs pos="86000">
                      <a:srgbClr val="AC00AC"/>
                    </a:gs>
                  </a:gsLst>
                  <a:lin ang="5400000" scaled="0"/>
                </a:gradFill>
              </a:rPr>
              <a:t> later in this section).</a:t>
            </a:r>
          </a:p>
          <a:p>
            <a:endParaRPr lang="en-US" i="1"/>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2433104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2170491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30</a:t>
            </a:fld>
            <a:endParaRPr lang="en-GB"/>
          </a:p>
        </p:txBody>
      </p:sp>
    </p:spTree>
    <p:extLst>
      <p:ext uri="{BB962C8B-B14F-4D97-AF65-F5344CB8AC3E}">
        <p14:creationId xmlns:p14="http://schemas.microsoft.com/office/powerpoint/2010/main" val="2742543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31</a:t>
            </a:fld>
            <a:endParaRPr lang="en-GB"/>
          </a:p>
        </p:txBody>
      </p:sp>
    </p:spTree>
    <p:extLst>
      <p:ext uri="{BB962C8B-B14F-4D97-AF65-F5344CB8AC3E}">
        <p14:creationId xmlns:p14="http://schemas.microsoft.com/office/powerpoint/2010/main" val="152486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a:p>
        </p:txBody>
      </p:sp>
    </p:spTree>
    <p:extLst>
      <p:ext uri="{BB962C8B-B14F-4D97-AF65-F5344CB8AC3E}">
        <p14:creationId xmlns:p14="http://schemas.microsoft.com/office/powerpoint/2010/main" val="236523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data is from a 2011 Verizon report. More recent statistics show similar results. </a:t>
            </a:r>
          </a:p>
          <a:p>
            <a:endParaRPr lang="en-CA"/>
          </a:p>
          <a:p>
            <a:endParaRPr lang="en-CA" b="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408865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What kind of access can I get by getting the right credentials from Active Directory?</a:t>
            </a:r>
          </a:p>
          <a:p>
            <a:endParaRPr lang="en-CA"/>
          </a:p>
          <a:p>
            <a:r>
              <a:rPr lang="en-CA"/>
              <a:t>Domain administrators are local administrators of all domain joined systems. And even if we remove their access from the local machines, then we can still re-add it via group policies. Or reset the password of an account which has access to a specific system and then use that account.</a:t>
            </a:r>
          </a:p>
          <a:p>
            <a:r>
              <a:rPr lang="en-CA"/>
              <a:t>Even non domain joined systems can be accessed. Unix systems integrating with AD for Kerberos for example. An AD admin can access the mailbox of the Unix operator to retrieve its emails containing information about the Unix accounts and infrastructure.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3884808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There are several ways to compromise an Active Directory environment.</a:t>
            </a:r>
          </a:p>
          <a:p>
            <a:endParaRPr lang="en-CA"/>
          </a:p>
          <a:p>
            <a:r>
              <a:rPr lang="en-CA" b="1"/>
              <a:t>Domain Controller Host</a:t>
            </a:r>
          </a:p>
          <a:p>
            <a:r>
              <a:rPr lang="en-CA"/>
              <a:t>If you can execute code on the host, you own the domain controller.</a:t>
            </a:r>
          </a:p>
          <a:p>
            <a:endParaRPr lang="en-CA"/>
          </a:p>
          <a:p>
            <a:r>
              <a:rPr lang="en-CA" b="1"/>
              <a:t>Credentials</a:t>
            </a:r>
          </a:p>
          <a:p>
            <a:r>
              <a:rPr lang="en-CA"/>
              <a:t>Stealing privileged credentials.</a:t>
            </a:r>
          </a:p>
          <a:p>
            <a:endParaRPr lang="en-CA"/>
          </a:p>
          <a:p>
            <a:r>
              <a:rPr lang="en-CA" b="1"/>
              <a:t>Security Dependencies</a:t>
            </a:r>
          </a:p>
          <a:p>
            <a:r>
              <a:rPr lang="en-CA"/>
              <a:t>External systems which can impose control over AD or run code on DC (like SCCM, SCOM…). An administrator of these external systems.</a:t>
            </a:r>
          </a:p>
          <a:p>
            <a:endParaRPr lang="en-CA"/>
          </a:p>
          <a:p>
            <a:r>
              <a:rPr lang="en-CA" b="1"/>
              <a:t>Active Directory Data</a:t>
            </a:r>
          </a:p>
          <a:p>
            <a:r>
              <a:rPr lang="en-CA"/>
              <a:t>If you can change permission on some specific objects in AD, you can elevate your privileges. </a:t>
            </a:r>
          </a:p>
          <a:p>
            <a:endParaRPr lang="en-CA"/>
          </a:p>
          <a:p>
            <a:r>
              <a:rPr lang="en-CA"/>
              <a:t>All of these areas have to be looked at and related risks addressed.</a:t>
            </a:r>
          </a:p>
          <a:p>
            <a:endParaRPr lang="en-CA"/>
          </a:p>
          <a:p>
            <a:r>
              <a:rPr lang="en-CA"/>
              <a:t>Slide taken from: https://mva.microsoft.com/en-us/training-courses/defending-active-directory-against-cyberattacks-16327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394298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b="0"/>
              <a:t>Different actors have different motivations. </a:t>
            </a:r>
          </a:p>
          <a:p>
            <a:pPr marL="0" indent="0" rtl="0">
              <a:buFont typeface="Arial" panose="020B0604020202020204" pitchFamily="34" charset="0"/>
              <a:buNone/>
            </a:pPr>
            <a:endParaRPr lang="en-US" b="0"/>
          </a:p>
          <a:p>
            <a:pPr marL="0" indent="0" rtl="0">
              <a:buFont typeface="Arial" panose="020B0604020202020204" pitchFamily="34" charset="0"/>
              <a:buNone/>
            </a:pPr>
            <a:r>
              <a:rPr lang="en-US" b="1"/>
              <a:t>Determined Human Adversaries </a:t>
            </a:r>
            <a:r>
              <a:rPr lang="en-US"/>
              <a:t>&gt; Widely know as Advanced Persistent Threats (APTs)</a:t>
            </a:r>
          </a:p>
          <a:p>
            <a:pPr marL="0" indent="0" rtl="0">
              <a:buFont typeface="Arial" panose="020B0604020202020204" pitchFamily="34" charset="0"/>
              <a:buNone/>
            </a:pPr>
            <a:r>
              <a:rPr lang="en-US" b="1"/>
              <a:t>Cybercriminals</a:t>
            </a:r>
            <a:r>
              <a:rPr lang="en-US"/>
              <a:t> &gt; Focused on monetization</a:t>
            </a:r>
          </a:p>
          <a:p>
            <a:pPr marL="0" indent="0" rtl="0">
              <a:buFont typeface="Arial" panose="020B0604020202020204" pitchFamily="34" charset="0"/>
              <a:buNone/>
            </a:pPr>
            <a:r>
              <a:rPr lang="en-US" b="1"/>
              <a:t>Hacktivists</a:t>
            </a:r>
            <a:r>
              <a:rPr lang="en-US"/>
              <a:t> &gt;  Focused on promoting a cause through high-visibility hacks </a:t>
            </a:r>
          </a:p>
          <a:p>
            <a:pPr marL="0" indent="0" rtl="0">
              <a:buFont typeface="Arial" panose="020B0604020202020204" pitchFamily="34" charset="0"/>
              <a:buNone/>
            </a:pPr>
            <a:r>
              <a:rPr lang="en-US" b="1"/>
              <a:t>Cyberterrorists</a:t>
            </a:r>
            <a:r>
              <a:rPr lang="en-US"/>
              <a:t> &gt; Focused on recruitment and propaganda </a:t>
            </a:r>
          </a:p>
          <a:p>
            <a:pPr marL="0" indent="0" rtl="0">
              <a:buFont typeface="Arial" panose="020B0604020202020204" pitchFamily="34" charset="0"/>
              <a:buNone/>
            </a:pPr>
            <a:r>
              <a:rPr lang="en-US" b="1"/>
              <a:t>Insider Threats </a:t>
            </a:r>
            <a:r>
              <a:rPr lang="en-US"/>
              <a:t>&gt; Leveraging legitimate access for illegitimate actions</a:t>
            </a:r>
          </a:p>
          <a:p>
            <a:pPr marL="0" indent="0" rtl="0">
              <a:buFont typeface="Arial" panose="020B0604020202020204" pitchFamily="34" charset="0"/>
              <a:buNone/>
            </a:pPr>
            <a:endParaRPr lang="en-US"/>
          </a:p>
          <a:p>
            <a:pPr marL="0" indent="0" rtl="0">
              <a:buFont typeface="Arial" panose="020B0604020202020204" pitchFamily="34" charset="0"/>
              <a:buNone/>
            </a:pPr>
            <a:r>
              <a:rPr lang="en-US"/>
              <a:t>Interesting, the complexity of an attack does not always depends on the type of attacker. APT also leverages commodity malwares in combination of other off the shell tools during their campaign.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1761583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What is Tier-0</a:t>
            </a:r>
          </a:p>
          <a:p>
            <a:pPr marL="571500" indent="-571500">
              <a:buFont typeface="Arial" panose="020B0604020202020204" pitchFamily="34" charset="0"/>
              <a:buChar char="•"/>
            </a:pPr>
            <a:r>
              <a:rPr lang="en-US" sz="2400"/>
              <a:t>Tier-0 is the Administration “layer” that allows changes to the infrastructure and security of Active Directory</a:t>
            </a:r>
          </a:p>
          <a:p>
            <a:pPr marL="571500" lvl="1" indent="-571500">
              <a:buFont typeface="Arial" panose="020B0604020202020204" pitchFamily="34" charset="0"/>
              <a:buChar char="•"/>
            </a:pPr>
            <a:r>
              <a:rPr lang="en-US" sz="2400" kern="1200">
                <a:gradFill>
                  <a:gsLst>
                    <a:gs pos="1250">
                      <a:schemeClr val="tx2"/>
                    </a:gs>
                    <a:gs pos="99000">
                      <a:schemeClr val="tx2"/>
                    </a:gs>
                  </a:gsLst>
                  <a:lin ang="5400000" scaled="0"/>
                </a:gradFill>
                <a:latin typeface="Arial"/>
                <a:ea typeface="+mn-ea"/>
                <a:cs typeface="Arial" charset="0"/>
                <a:sym typeface="Arial"/>
              </a:rPr>
              <a:t>Tier1 and Tier2 administration tasks are performed on data (Computers, Users, Groups) within Active Directory, not AD itself.</a:t>
            </a:r>
          </a:p>
          <a:p>
            <a:pPr marL="571500" indent="-571500">
              <a:buFont typeface="Arial" panose="020B0604020202020204" pitchFamily="34" charset="0"/>
              <a:buChar char="•"/>
            </a:pPr>
            <a:r>
              <a:rPr lang="en-US" sz="2400"/>
              <a:t>Tier-0 Includes the account and workstation (PAW, we will see this in the module 3) used for Tier-0 Administration</a:t>
            </a:r>
          </a:p>
          <a:p>
            <a:pPr marL="571500" indent="-571500">
              <a:buFont typeface="Arial" panose="020B0604020202020204" pitchFamily="34" charset="0"/>
              <a:buChar char="•"/>
            </a:pPr>
            <a:r>
              <a:rPr lang="en-US" sz="2400"/>
              <a:t>Tier-0 assets do not include user accounts, groups, member servers, or workstations that are used for administration that does not change the security or infrastructure of Active Directory.</a:t>
            </a:r>
          </a:p>
          <a:p>
            <a:r>
              <a:rPr lang="en-US" sz="3600"/>
              <a:t>Other Tiers (mostly out of scope for Tier-0 discovery/remediation):</a:t>
            </a:r>
          </a:p>
          <a:p>
            <a:pPr marL="571500" indent="-571500">
              <a:buFont typeface="Arial" panose="020B0604020202020204" pitchFamily="34" charset="0"/>
              <a:buChar char="•"/>
            </a:pPr>
            <a:r>
              <a:rPr lang="en-US" sz="2400"/>
              <a:t>Tier-1 – Member Servers</a:t>
            </a:r>
          </a:p>
          <a:p>
            <a:pPr marL="571500" indent="-571500">
              <a:buFont typeface="Arial" panose="020B0604020202020204" pitchFamily="34" charset="0"/>
              <a:buChar char="•"/>
            </a:pPr>
            <a:r>
              <a:rPr lang="en-US" sz="2400"/>
              <a:t>Tier-2 – Workstations </a:t>
            </a:r>
          </a:p>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2736133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579667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24.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25.emf"/><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8.emf"/><Relationship Id="rId11" Type="http://schemas.openxmlformats.org/officeDocument/2006/relationships/image" Target="../media/image33.png"/><Relationship Id="rId5" Type="http://schemas.openxmlformats.org/officeDocument/2006/relationships/image" Target="../media/image27.emf"/><Relationship Id="rId15" Type="http://schemas.openxmlformats.org/officeDocument/2006/relationships/image" Target="../media/image37.png"/><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 Id="rId14" Type="http://schemas.openxmlformats.org/officeDocument/2006/relationships/image" Target="../media/image3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12">
            <a:extLst>
              <a:ext uri="{FF2B5EF4-FFF2-40B4-BE49-F238E27FC236}">
                <a16:creationId xmlns:a16="http://schemas.microsoft.com/office/drawing/2014/main" id="{556E7584-92AA-43F4-B3AB-44EDA2A584A6}"/>
              </a:ext>
            </a:extLst>
          </p:cNvPr>
          <p:cNvPicPr>
            <a:picLocks noChangeAspect="1"/>
          </p:cNvPicPr>
          <p:nvPr/>
        </p:nvPicPr>
        <p:blipFill>
          <a:blip r:embed="rId3"/>
          <a:stretch>
            <a:fillRect/>
          </a:stretch>
        </p:blipFill>
        <p:spPr>
          <a:xfrm>
            <a:off x="8171690" y="3101926"/>
            <a:ext cx="3237197" cy="3102867"/>
          </a:xfrm>
          <a:prstGeom prst="rect">
            <a:avLst/>
          </a:prstGeom>
        </p:spPr>
      </p:pic>
      <p:sp>
        <p:nvSpPr>
          <p:cNvPr id="10" name="Title 2">
            <a:extLst>
              <a:ext uri="{FF2B5EF4-FFF2-40B4-BE49-F238E27FC236}">
                <a16:creationId xmlns:a16="http://schemas.microsoft.com/office/drawing/2014/main" id="{80257991-E6F1-4EF9-8850-5CC03C8FF055}"/>
              </a:ext>
            </a:extLst>
          </p:cNvPr>
          <p:cNvSpPr>
            <a:spLocks noGrp="1"/>
          </p:cNvSpPr>
          <p:nvPr>
            <p:ph type="title"/>
          </p:nvPr>
        </p:nvSpPr>
        <p:spPr>
          <a:xfrm>
            <a:off x="274701" y="1822976"/>
            <a:ext cx="10310171" cy="1948607"/>
          </a:xfrm>
        </p:spPr>
        <p:txBody>
          <a:bodyPr/>
          <a:lstStyle/>
          <a:p>
            <a:r>
              <a:rPr lang="en-US" sz="4800" spc="-50" dirty="0"/>
              <a:t>Module 2</a:t>
            </a:r>
            <a:br>
              <a:rPr lang="en-US" sz="4800" spc="-50" dirty="0"/>
            </a:br>
            <a:r>
              <a:rPr lang="en-US" sz="4800" spc="-50" dirty="0"/>
              <a:t>Active Directory Threats Landscape</a:t>
            </a:r>
          </a:p>
        </p:txBody>
      </p:sp>
      <p:sp>
        <p:nvSpPr>
          <p:cNvPr id="11" name="Espace réservé du texte 3">
            <a:extLst>
              <a:ext uri="{FF2B5EF4-FFF2-40B4-BE49-F238E27FC236}">
                <a16:creationId xmlns:a16="http://schemas.microsoft.com/office/drawing/2014/main" id="{7DFC8822-3887-464C-A8D4-D924997DBF63}"/>
              </a:ext>
            </a:extLst>
          </p:cNvPr>
          <p:cNvSpPr>
            <a:spLocks noGrp="1"/>
          </p:cNvSpPr>
          <p:nvPr>
            <p:ph type="body" sz="quarter" idx="12"/>
          </p:nvPr>
        </p:nvSpPr>
        <p:spPr>
          <a:xfrm>
            <a:off x="276540" y="4930346"/>
            <a:ext cx="6399213" cy="825080"/>
          </a:xfrm>
        </p:spPr>
        <p:txBody>
          <a:bodyPr/>
          <a:lstStyle/>
          <a:p>
            <a:r>
              <a:rPr lang="fr-FR" dirty="0"/>
              <a:t>June 2018</a:t>
            </a:r>
          </a:p>
        </p:txBody>
      </p:sp>
      <p:sp>
        <p:nvSpPr>
          <p:cNvPr id="12" name="TextBox 4">
            <a:extLst>
              <a:ext uri="{FF2B5EF4-FFF2-40B4-BE49-F238E27FC236}">
                <a16:creationId xmlns:a16="http://schemas.microsoft.com/office/drawing/2014/main" id="{DC7F26D7-5253-4B4A-B8C7-1FD2858B1400}"/>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1 - Know the adversaries</a:t>
            </a: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Attack timeline</a:t>
            </a:r>
            <a:endParaRPr lang="fr-FR"/>
          </a:p>
        </p:txBody>
      </p:sp>
      <p:cxnSp>
        <p:nvCxnSpPr>
          <p:cNvPr id="5" name="Straight Connector 4">
            <a:extLst>
              <a:ext uri="{FF2B5EF4-FFF2-40B4-BE49-F238E27FC236}">
                <a16:creationId xmlns:a16="http://schemas.microsoft.com/office/drawing/2014/main" id="{8392A51A-C906-46FC-83A2-DA9275A59A63}"/>
              </a:ext>
            </a:extLst>
          </p:cNvPr>
          <p:cNvCxnSpPr/>
          <p:nvPr/>
        </p:nvCxnSpPr>
        <p:spPr>
          <a:xfrm>
            <a:off x="12077106" y="2338401"/>
            <a:ext cx="0" cy="684076"/>
          </a:xfrm>
          <a:prstGeom prst="line">
            <a:avLst/>
          </a:prstGeom>
          <a:noFill/>
          <a:ln w="28575">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0AD5A86C-876A-474B-A407-B88A66D29F19}"/>
              </a:ext>
            </a:extLst>
          </p:cNvPr>
          <p:cNvCxnSpPr/>
          <p:nvPr/>
        </p:nvCxnSpPr>
        <p:spPr>
          <a:xfrm>
            <a:off x="8293562" y="3022477"/>
            <a:ext cx="0" cy="684076"/>
          </a:xfrm>
          <a:prstGeom prst="line">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7" name="Rectangle 6">
            <a:extLst>
              <a:ext uri="{FF2B5EF4-FFF2-40B4-BE49-F238E27FC236}">
                <a16:creationId xmlns:a16="http://schemas.microsoft.com/office/drawing/2014/main" id="{BDE97186-2C0F-44C3-95EC-DF155AA8607A}"/>
              </a:ext>
            </a:extLst>
          </p:cNvPr>
          <p:cNvSpPr/>
          <p:nvPr/>
        </p:nvSpPr>
        <p:spPr bwMode="auto">
          <a:xfrm>
            <a:off x="6295213" y="3725418"/>
            <a:ext cx="4891103" cy="530352"/>
          </a:xfrm>
          <a:prstGeom prst="rect">
            <a:avLst/>
          </a:prstGeom>
          <a:noFill/>
          <a:ln w="635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1"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More than 140 days (varies by industry)</a:t>
            </a:r>
          </a:p>
        </p:txBody>
      </p:sp>
      <p:cxnSp>
        <p:nvCxnSpPr>
          <p:cNvPr id="8" name="Straight Connector 7">
            <a:extLst>
              <a:ext uri="{FF2B5EF4-FFF2-40B4-BE49-F238E27FC236}">
                <a16:creationId xmlns:a16="http://schemas.microsoft.com/office/drawing/2014/main" id="{2DBA139B-D4CD-408D-A05E-9AE185389B37}"/>
              </a:ext>
            </a:extLst>
          </p:cNvPr>
          <p:cNvCxnSpPr/>
          <p:nvPr/>
        </p:nvCxnSpPr>
        <p:spPr>
          <a:xfrm>
            <a:off x="3942176" y="3022477"/>
            <a:ext cx="0" cy="684076"/>
          </a:xfrm>
          <a:prstGeom prst="line">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9" name="Straight Connector 8">
            <a:extLst>
              <a:ext uri="{FF2B5EF4-FFF2-40B4-BE49-F238E27FC236}">
                <a16:creationId xmlns:a16="http://schemas.microsoft.com/office/drawing/2014/main" id="{5817A660-EAA8-42ED-BC21-025D80BB6DF5}"/>
              </a:ext>
            </a:extLst>
          </p:cNvPr>
          <p:cNvCxnSpPr/>
          <p:nvPr/>
        </p:nvCxnSpPr>
        <p:spPr>
          <a:xfrm>
            <a:off x="4475576" y="2490801"/>
            <a:ext cx="0" cy="684076"/>
          </a:xfrm>
          <a:prstGeom prst="line">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0" name="Straight Connector 9">
            <a:extLst>
              <a:ext uri="{FF2B5EF4-FFF2-40B4-BE49-F238E27FC236}">
                <a16:creationId xmlns:a16="http://schemas.microsoft.com/office/drawing/2014/main" id="{7ACE2012-D34A-44F9-A3F9-63F579F0B39C}"/>
              </a:ext>
            </a:extLst>
          </p:cNvPr>
          <p:cNvCxnSpPr/>
          <p:nvPr/>
        </p:nvCxnSpPr>
        <p:spPr>
          <a:xfrm>
            <a:off x="3394994" y="2490801"/>
            <a:ext cx="0" cy="684076"/>
          </a:xfrm>
          <a:prstGeom prst="line">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1" name="Rectangle 10">
            <a:extLst>
              <a:ext uri="{FF2B5EF4-FFF2-40B4-BE49-F238E27FC236}">
                <a16:creationId xmlns:a16="http://schemas.microsoft.com/office/drawing/2014/main" id="{A83913BA-C21D-46BC-BE3F-6769FED700D3}"/>
              </a:ext>
            </a:extLst>
          </p:cNvPr>
          <p:cNvSpPr/>
          <p:nvPr/>
        </p:nvSpPr>
        <p:spPr bwMode="auto">
          <a:xfrm>
            <a:off x="1429840" y="1753156"/>
            <a:ext cx="2970778" cy="530352"/>
          </a:xfrm>
          <a:prstGeom prst="rect">
            <a:avLst/>
          </a:prstGeom>
          <a:noFill/>
          <a:ln w="635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1" indent="0"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72C6"/>
                </a:solidFill>
                <a:effectLst/>
                <a:uLnTx/>
                <a:uFillTx/>
                <a:latin typeface="Segoe UI"/>
                <a:ea typeface="Segoe UI" pitchFamily="34" charset="0"/>
                <a:cs typeface="Segoe UI" pitchFamily="34" charset="0"/>
              </a:rPr>
              <a:t>First Host </a:t>
            </a:r>
            <a:br>
              <a:rPr kumimoji="0" lang="en-US" sz="1800" b="1" i="0" u="none" strike="noStrike" kern="1200" cap="none" spc="0" normalizeH="0" baseline="0" noProof="0">
                <a:ln>
                  <a:noFill/>
                </a:ln>
                <a:solidFill>
                  <a:srgbClr val="0072C6"/>
                </a:solidFill>
                <a:effectLst/>
                <a:uLnTx/>
                <a:uFillTx/>
                <a:latin typeface="Segoe UI"/>
                <a:ea typeface="Segoe UI" pitchFamily="34" charset="0"/>
                <a:cs typeface="Segoe UI" pitchFamily="34" charset="0"/>
              </a:rPr>
            </a:br>
            <a:r>
              <a:rPr kumimoji="0" lang="en-US" sz="1800" b="1" i="0" u="none" strike="noStrike" kern="1200" cap="none" spc="0" normalizeH="0" baseline="0" noProof="0">
                <a:ln>
                  <a:noFill/>
                </a:ln>
                <a:solidFill>
                  <a:srgbClr val="0072C6"/>
                </a:solidFill>
                <a:effectLst/>
                <a:uLnTx/>
                <a:uFillTx/>
                <a:latin typeface="Segoe UI"/>
                <a:ea typeface="Segoe UI" pitchFamily="34" charset="0"/>
                <a:cs typeface="Segoe UI" pitchFamily="34" charset="0"/>
              </a:rPr>
              <a:t>compromised</a:t>
            </a:r>
          </a:p>
        </p:txBody>
      </p:sp>
      <p:sp>
        <p:nvSpPr>
          <p:cNvPr id="12" name="Rectangle 11">
            <a:extLst>
              <a:ext uri="{FF2B5EF4-FFF2-40B4-BE49-F238E27FC236}">
                <a16:creationId xmlns:a16="http://schemas.microsoft.com/office/drawing/2014/main" id="{9BB4A31E-C518-4B1F-9FCB-06C4A8EC8017}"/>
              </a:ext>
            </a:extLst>
          </p:cNvPr>
          <p:cNvSpPr/>
          <p:nvPr/>
        </p:nvSpPr>
        <p:spPr bwMode="auto">
          <a:xfrm>
            <a:off x="3004094" y="1763104"/>
            <a:ext cx="3636291" cy="530352"/>
          </a:xfrm>
          <a:prstGeom prst="rect">
            <a:avLst/>
          </a:prstGeom>
          <a:noFill/>
          <a:ln w="635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1" indent="0"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CD116"/>
                </a:solidFill>
                <a:effectLst/>
                <a:uLnTx/>
                <a:uFillTx/>
                <a:latin typeface="Segoe UI"/>
                <a:ea typeface="Segoe UI" pitchFamily="34" charset="0"/>
                <a:cs typeface="Segoe UI" pitchFamily="34" charset="0"/>
              </a:rPr>
              <a:t>Domain Admin</a:t>
            </a:r>
          </a:p>
          <a:p>
            <a:pPr marL="0" marR="0" lvl="1" indent="0"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CD116"/>
                </a:solidFill>
                <a:effectLst/>
                <a:uLnTx/>
                <a:uFillTx/>
                <a:latin typeface="Segoe UI"/>
                <a:ea typeface="Segoe UI" pitchFamily="34" charset="0"/>
                <a:cs typeface="Segoe UI" pitchFamily="34" charset="0"/>
              </a:rPr>
              <a:t>compromised</a:t>
            </a:r>
          </a:p>
        </p:txBody>
      </p:sp>
      <p:sp>
        <p:nvSpPr>
          <p:cNvPr id="13" name="Rectangle 12">
            <a:extLst>
              <a:ext uri="{FF2B5EF4-FFF2-40B4-BE49-F238E27FC236}">
                <a16:creationId xmlns:a16="http://schemas.microsoft.com/office/drawing/2014/main" id="{754B2033-0D53-49F6-A737-CD6C5AE2FE08}"/>
              </a:ext>
            </a:extLst>
          </p:cNvPr>
          <p:cNvSpPr/>
          <p:nvPr/>
        </p:nvSpPr>
        <p:spPr bwMode="auto">
          <a:xfrm>
            <a:off x="10006562" y="1875880"/>
            <a:ext cx="2359508" cy="530352"/>
          </a:xfrm>
          <a:prstGeom prst="rect">
            <a:avLst/>
          </a:prstGeom>
          <a:noFill/>
          <a:ln w="635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1" indent="0" algn="l"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a:ln>
                  <a:noFill/>
                </a:ln>
                <a:solidFill>
                  <a:srgbClr val="E81123"/>
                </a:solidFill>
                <a:effectLst/>
                <a:uLnTx/>
                <a:uFillTx/>
                <a:latin typeface="Segoe UI"/>
                <a:ea typeface="Segoe UI" pitchFamily="34" charset="0"/>
                <a:cs typeface="Segoe UI" pitchFamily="34" charset="0"/>
              </a:rPr>
              <a:t>Attack Discovered</a:t>
            </a:r>
          </a:p>
        </p:txBody>
      </p:sp>
      <p:sp>
        <p:nvSpPr>
          <p:cNvPr id="14" name="Rectangle 13">
            <a:extLst>
              <a:ext uri="{FF2B5EF4-FFF2-40B4-BE49-F238E27FC236}">
                <a16:creationId xmlns:a16="http://schemas.microsoft.com/office/drawing/2014/main" id="{9FC89D56-8CCC-4966-A5CB-E1902B814841}"/>
              </a:ext>
            </a:extLst>
          </p:cNvPr>
          <p:cNvSpPr/>
          <p:nvPr/>
        </p:nvSpPr>
        <p:spPr bwMode="auto">
          <a:xfrm>
            <a:off x="3394994" y="2934684"/>
            <a:ext cx="1080582" cy="396044"/>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89E79BB9-ECB2-41EF-94D7-3850D0366DE5}"/>
              </a:ext>
            </a:extLst>
          </p:cNvPr>
          <p:cNvSpPr/>
          <p:nvPr/>
        </p:nvSpPr>
        <p:spPr bwMode="auto">
          <a:xfrm>
            <a:off x="208059" y="2934684"/>
            <a:ext cx="3186937" cy="3960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ctr" defTabSz="95065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Research &amp; Preparation</a:t>
            </a:r>
          </a:p>
        </p:txBody>
      </p:sp>
      <p:sp>
        <p:nvSpPr>
          <p:cNvPr id="16" name="Rectangle 15">
            <a:extLst>
              <a:ext uri="{FF2B5EF4-FFF2-40B4-BE49-F238E27FC236}">
                <a16:creationId xmlns:a16="http://schemas.microsoft.com/office/drawing/2014/main" id="{33A88572-5CC7-4BA1-ACE5-53487C4BB9F7}"/>
              </a:ext>
            </a:extLst>
          </p:cNvPr>
          <p:cNvSpPr/>
          <p:nvPr/>
        </p:nvSpPr>
        <p:spPr bwMode="auto">
          <a:xfrm>
            <a:off x="4475576" y="2934684"/>
            <a:ext cx="7617308" cy="396044"/>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marL="0" marR="0" lvl="0" indent="0" algn="ctr" defTabSz="951363" eaLnBrk="1" fontAlgn="base"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Attacker Undetected</a:t>
            </a:r>
            <a:r>
              <a:rPr kumimoji="0" lang="en-US" sz="1400" b="0" i="0" u="none" strike="noStrike" kern="0" cap="none" spc="0" normalizeH="0" baseline="0" noProof="0">
                <a:ln>
                  <a:noFill/>
                </a:ln>
                <a:solidFill>
                  <a:srgbClr val="FFFFFF"/>
                </a:solidFill>
                <a:effectLst/>
                <a:uLnTx/>
                <a:uFillTx/>
                <a:latin typeface="Segoe UI"/>
                <a:cs typeface="Segoe UI" panose="020B0502040204020203" pitchFamily="34" charset="0"/>
              </a:rPr>
              <a:t> (</a:t>
            </a:r>
            <a:r>
              <a:rPr kumimoji="0" lang="en-US" sz="1400" b="0" i="0" u="none" strike="noStrike" kern="0" cap="none" spc="0" normalizeH="0" baseline="0" noProof="0">
                <a:ln>
                  <a:noFill/>
                </a:ln>
                <a:solidFill>
                  <a:srgbClr val="FFFFFF"/>
                </a:solidFill>
                <a:effectLst/>
                <a:uLnTx/>
                <a:uFillTx/>
                <a:ea typeface="Segoe UI" pitchFamily="34" charset="0"/>
                <a:cs typeface="Segoe UI" pitchFamily="34" charset="0"/>
              </a:rPr>
              <a:t>Data Exfiltration)</a:t>
            </a:r>
            <a:endParaRPr kumimoji="0" lang="en-US" sz="1400" b="0" i="0" u="none" strike="noStrike" kern="0" cap="none" spc="0" normalizeH="0" baseline="0" noProof="0">
              <a:ln>
                <a:noFill/>
              </a:ln>
              <a:solidFill>
                <a:srgbClr val="FFFFFF"/>
              </a:solidFill>
              <a:effectLst/>
              <a:uLnTx/>
              <a:uFillTx/>
              <a:latin typeface="Segoe UI"/>
              <a:ea typeface="+mn-ea"/>
              <a:cs typeface="Segoe UI" panose="020B0502040204020203" pitchFamily="34" charset="0"/>
            </a:endParaRPr>
          </a:p>
        </p:txBody>
      </p:sp>
      <p:sp>
        <p:nvSpPr>
          <p:cNvPr id="17" name="Rectangle 16">
            <a:extLst>
              <a:ext uri="{FF2B5EF4-FFF2-40B4-BE49-F238E27FC236}">
                <a16:creationId xmlns:a16="http://schemas.microsoft.com/office/drawing/2014/main" id="{FAC11DEA-B23A-43B3-AAFA-4ACEAF62A3DD}"/>
              </a:ext>
            </a:extLst>
          </p:cNvPr>
          <p:cNvSpPr/>
          <p:nvPr/>
        </p:nvSpPr>
        <p:spPr bwMode="auto">
          <a:xfrm>
            <a:off x="2626581" y="3663797"/>
            <a:ext cx="2876844" cy="530352"/>
          </a:xfrm>
          <a:prstGeom prst="rect">
            <a:avLst/>
          </a:prstGeom>
          <a:noFill/>
          <a:ln w="635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1"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a:ea typeface="Segoe UI" pitchFamily="34" charset="0"/>
                <a:cs typeface="Segoe UI" pitchFamily="34" charset="0"/>
              </a:rPr>
              <a:t>24-48 Hours</a:t>
            </a:r>
          </a:p>
        </p:txBody>
      </p:sp>
      <p:sp>
        <p:nvSpPr>
          <p:cNvPr id="18" name="Espace réservé du texte 2">
            <a:extLst>
              <a:ext uri="{FF2B5EF4-FFF2-40B4-BE49-F238E27FC236}">
                <a16:creationId xmlns:a16="http://schemas.microsoft.com/office/drawing/2014/main" id="{4FA647DB-EE18-407B-894F-95FF767DD21C}"/>
              </a:ext>
            </a:extLst>
          </p:cNvPr>
          <p:cNvSpPr txBox="1">
            <a:spLocks/>
          </p:cNvSpPr>
          <p:nvPr/>
        </p:nvSpPr>
        <p:spPr>
          <a:xfrm>
            <a:off x="478870" y="4588839"/>
            <a:ext cx="11887200" cy="11695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In 81% of the cases, a third party is detecting the attack </a:t>
            </a: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829824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2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0-#ppt_w/2"/>
                                          </p:val>
                                        </p:tav>
                                        <p:tav tm="100000">
                                          <p:val>
                                            <p:strVal val="#ppt_x"/>
                                          </p:val>
                                        </p:tav>
                                      </p:tavLst>
                                    </p:anim>
                                    <p:anim calcmode="lin" valueType="num">
                                      <p:cBhvr additive="base">
                                        <p:cTn id="49" dur="500" fill="hold"/>
                                        <p:tgtEl>
                                          <p:spTgt spid="5"/>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10" presetClass="entr" presetSubtype="0" fill="hold" nodeType="afterEffect">
                                  <p:stCondLst>
                                    <p:cond delay="20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10" presetClass="entr" presetSubtype="0" fill="hold" grpId="0" nodeType="withEffect">
                                  <p:stCondLst>
                                    <p:cond delay="20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animBg="1"/>
      <p:bldP spid="15" grpId="0" animBg="1"/>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Credential Theft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28038" y="1942112"/>
            <a:ext cx="3380346" cy="266534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800" b="1">
                <a:gradFill>
                  <a:gsLst>
                    <a:gs pos="1250">
                      <a:srgbClr val="505050"/>
                    </a:gs>
                    <a:gs pos="100000">
                      <a:srgbClr val="505050"/>
                    </a:gs>
                  </a:gsLst>
                  <a:lin ang="5400000" scaled="0"/>
                </a:gradFill>
              </a:rPr>
              <a:t>Credentials are collected at each hop, until the credentials of a tier-0 admin is caught…</a:t>
            </a: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pic>
        <p:nvPicPr>
          <p:cNvPr id="4" name="Picture 3">
            <a:extLst>
              <a:ext uri="{FF2B5EF4-FFF2-40B4-BE49-F238E27FC236}">
                <a16:creationId xmlns:a16="http://schemas.microsoft.com/office/drawing/2014/main" id="{95BDE163-048B-4EB4-A397-4A1A0006D827}"/>
              </a:ext>
            </a:extLst>
          </p:cNvPr>
          <p:cNvPicPr>
            <a:picLocks noChangeAspect="1"/>
          </p:cNvPicPr>
          <p:nvPr/>
        </p:nvPicPr>
        <p:blipFill>
          <a:blip r:embed="rId3"/>
          <a:stretch>
            <a:fillRect/>
          </a:stretch>
        </p:blipFill>
        <p:spPr>
          <a:xfrm>
            <a:off x="715292" y="4397405"/>
            <a:ext cx="773170" cy="2490247"/>
          </a:xfrm>
          <a:prstGeom prst="rect">
            <a:avLst/>
          </a:prstGeom>
        </p:spPr>
      </p:pic>
      <p:cxnSp>
        <p:nvCxnSpPr>
          <p:cNvPr id="6" name="Straight Connector 5">
            <a:extLst>
              <a:ext uri="{FF2B5EF4-FFF2-40B4-BE49-F238E27FC236}">
                <a16:creationId xmlns:a16="http://schemas.microsoft.com/office/drawing/2014/main" id="{5ADE3607-9D45-44C1-B251-1DC55FDFA9A9}"/>
              </a:ext>
            </a:extLst>
          </p:cNvPr>
          <p:cNvCxnSpPr>
            <a:cxnSpLocks/>
          </p:cNvCxnSpPr>
          <p:nvPr/>
        </p:nvCxnSpPr>
        <p:spPr>
          <a:xfrm>
            <a:off x="3948206" y="3387903"/>
            <a:ext cx="7317190" cy="0"/>
          </a:xfrm>
          <a:prstGeom prst="line">
            <a:avLst/>
          </a:prstGeom>
          <a:ln w="57150">
            <a:solidFill>
              <a:schemeClr val="accent2">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5AE722A-6888-49B6-B5C1-AB1E512B38DA}"/>
              </a:ext>
            </a:extLst>
          </p:cNvPr>
          <p:cNvSpPr/>
          <p:nvPr/>
        </p:nvSpPr>
        <p:spPr>
          <a:xfrm>
            <a:off x="3948802" y="4855404"/>
            <a:ext cx="7316594" cy="1163420"/>
          </a:xfrm>
          <a:prstGeom prst="rect">
            <a:avLst/>
          </a:prstGeom>
          <a:solidFill>
            <a:srgbClr val="696969"/>
          </a:solidFill>
          <a:ln w="10795" cap="flat" cmpd="sng" algn="ctr">
            <a:noFill/>
            <a:prstDash val="solid"/>
          </a:ln>
          <a:effectLst/>
        </p:spPr>
        <p:txBody>
          <a:bodyPr rtlCol="0" anchor="ctr"/>
          <a:lstStyle/>
          <a:p>
            <a:pPr marL="0" marR="0" lvl="0" indent="0" algn="ctr" defTabSz="1027310" eaLnBrk="1" fontAlgn="auto" latinLnBrk="0" hangingPunct="1">
              <a:lnSpc>
                <a:spcPct val="100000"/>
              </a:lnSpc>
              <a:spcBef>
                <a:spcPts val="0"/>
              </a:spcBef>
              <a:spcAft>
                <a:spcPts val="0"/>
              </a:spcAft>
              <a:buClrTx/>
              <a:buSzTx/>
              <a:buFontTx/>
              <a:buNone/>
              <a:tabLst/>
              <a:defRPr/>
            </a:pPr>
            <a:endParaRPr kumimoji="0" lang="en-US" sz="2023" b="0" i="0" u="none" strike="noStrike" kern="0" cap="none" spc="0" normalizeH="0" baseline="0" noProof="0">
              <a:ln>
                <a:noFill/>
              </a:ln>
              <a:solidFill>
                <a:prstClr val="white"/>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6EF51033-2954-4A41-B73B-3334261F5EA0}"/>
              </a:ext>
            </a:extLst>
          </p:cNvPr>
          <p:cNvSpPr/>
          <p:nvPr/>
        </p:nvSpPr>
        <p:spPr>
          <a:xfrm>
            <a:off x="3950195" y="3442940"/>
            <a:ext cx="7315201" cy="1300616"/>
          </a:xfrm>
          <a:prstGeom prst="rect">
            <a:avLst/>
          </a:prstGeom>
          <a:solidFill>
            <a:srgbClr val="025599"/>
          </a:solidFill>
          <a:ln w="10795" cap="flat" cmpd="sng" algn="ctr">
            <a:noFill/>
            <a:prstDash val="solid"/>
          </a:ln>
          <a:effectLst/>
        </p:spPr>
        <p:txBody>
          <a:bodyPr rtlCol="0" anchor="ctr"/>
          <a:lstStyle/>
          <a:p>
            <a:pPr marL="0" marR="0" lvl="0" indent="0" algn="ctr" defTabSz="1027310" eaLnBrk="1" fontAlgn="auto" latinLnBrk="0" hangingPunct="1">
              <a:lnSpc>
                <a:spcPct val="100000"/>
              </a:lnSpc>
              <a:spcBef>
                <a:spcPts val="0"/>
              </a:spcBef>
              <a:spcAft>
                <a:spcPts val="0"/>
              </a:spcAft>
              <a:buClrTx/>
              <a:buSzTx/>
              <a:buFontTx/>
              <a:buNone/>
              <a:tabLst/>
              <a:defRPr/>
            </a:pPr>
            <a:endParaRPr kumimoji="0" lang="en-US" sz="2023"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7F9F2289-944A-4EAA-89FF-67D3CB1EEBBE}"/>
              </a:ext>
            </a:extLst>
          </p:cNvPr>
          <p:cNvSpPr/>
          <p:nvPr/>
        </p:nvSpPr>
        <p:spPr>
          <a:xfrm>
            <a:off x="3948802" y="2032436"/>
            <a:ext cx="7316594" cy="1300616"/>
          </a:xfrm>
          <a:prstGeom prst="rect">
            <a:avLst/>
          </a:prstGeom>
          <a:solidFill>
            <a:srgbClr val="FDBC17"/>
          </a:solidFill>
          <a:ln w="10795" cap="flat" cmpd="sng" algn="ctr">
            <a:noFill/>
            <a:prstDash val="solid"/>
          </a:ln>
          <a:effectLst/>
        </p:spPr>
        <p:txBody>
          <a:bodyPr rtlCol="0" anchor="ctr"/>
          <a:lstStyle/>
          <a:p>
            <a:pPr marL="0" marR="0" lvl="0" indent="0" algn="ctr" defTabSz="1027310" eaLnBrk="1" fontAlgn="auto" latinLnBrk="0" hangingPunct="1">
              <a:lnSpc>
                <a:spcPct val="100000"/>
              </a:lnSpc>
              <a:spcBef>
                <a:spcPts val="0"/>
              </a:spcBef>
              <a:spcAft>
                <a:spcPts val="0"/>
              </a:spcAft>
              <a:buClrTx/>
              <a:buSzTx/>
              <a:buFontTx/>
              <a:buNone/>
              <a:tabLst/>
              <a:defRPr/>
            </a:pPr>
            <a:endParaRPr kumimoji="0" lang="en-US" sz="2023" b="0" i="0" u="none" strike="noStrike" kern="0" cap="none" spc="0" normalizeH="0" baseline="0" noProof="0">
              <a:ln>
                <a:noFill/>
              </a:ln>
              <a:solidFill>
                <a:prstClr val="white"/>
              </a:solidFill>
              <a:effectLst/>
              <a:uLnTx/>
              <a:uFillTx/>
              <a:latin typeface="Segoe UI"/>
              <a:ea typeface="+mn-ea"/>
              <a:cs typeface="+mn-cs"/>
            </a:endParaRPr>
          </a:p>
        </p:txBody>
      </p:sp>
      <p:pic>
        <p:nvPicPr>
          <p:cNvPr id="10" name="Picture 9">
            <a:extLst>
              <a:ext uri="{FF2B5EF4-FFF2-40B4-BE49-F238E27FC236}">
                <a16:creationId xmlns:a16="http://schemas.microsoft.com/office/drawing/2014/main" id="{B2493FC8-FD48-4722-9D6C-A8B5D9516B2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0767" y="2400758"/>
            <a:ext cx="467544" cy="880082"/>
          </a:xfrm>
          <a:prstGeom prst="rect">
            <a:avLst/>
          </a:prstGeom>
        </p:spPr>
      </p:pic>
      <p:pic>
        <p:nvPicPr>
          <p:cNvPr id="11" name="Picture 10">
            <a:extLst>
              <a:ext uri="{FF2B5EF4-FFF2-40B4-BE49-F238E27FC236}">
                <a16:creationId xmlns:a16="http://schemas.microsoft.com/office/drawing/2014/main" id="{B3E47C39-9C05-421A-8C6A-E4B7F70344F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99315" y="2397731"/>
            <a:ext cx="467544" cy="880082"/>
          </a:xfrm>
          <a:prstGeom prst="rect">
            <a:avLst/>
          </a:prstGeom>
        </p:spPr>
      </p:pic>
      <p:pic>
        <p:nvPicPr>
          <p:cNvPr id="12" name="Picture 11">
            <a:extLst>
              <a:ext uri="{FF2B5EF4-FFF2-40B4-BE49-F238E27FC236}">
                <a16:creationId xmlns:a16="http://schemas.microsoft.com/office/drawing/2014/main" id="{DD6DC6C0-5E45-495D-B91A-DC355A38FF9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82234" y="2955208"/>
            <a:ext cx="406217" cy="262349"/>
          </a:xfrm>
          <a:prstGeom prst="rect">
            <a:avLst/>
          </a:prstGeom>
        </p:spPr>
      </p:pic>
      <p:pic>
        <p:nvPicPr>
          <p:cNvPr id="13" name="Picture 12">
            <a:extLst>
              <a:ext uri="{FF2B5EF4-FFF2-40B4-BE49-F238E27FC236}">
                <a16:creationId xmlns:a16="http://schemas.microsoft.com/office/drawing/2014/main" id="{10E55814-BD8A-4CDA-B32B-96DEB4DD593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31572" y="2399992"/>
            <a:ext cx="467544" cy="880082"/>
          </a:xfrm>
          <a:prstGeom prst="rect">
            <a:avLst/>
          </a:prstGeom>
        </p:spPr>
      </p:pic>
      <p:pic>
        <p:nvPicPr>
          <p:cNvPr id="14" name="Picture 13">
            <a:extLst>
              <a:ext uri="{FF2B5EF4-FFF2-40B4-BE49-F238E27FC236}">
                <a16:creationId xmlns:a16="http://schemas.microsoft.com/office/drawing/2014/main" id="{A0EA4242-9EEA-442B-9DA7-44530002ADA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98457" y="2957419"/>
            <a:ext cx="288479" cy="293208"/>
          </a:xfrm>
          <a:prstGeom prst="rect">
            <a:avLst/>
          </a:prstGeom>
        </p:spPr>
      </p:pic>
      <p:pic>
        <p:nvPicPr>
          <p:cNvPr id="15" name="Picture 14">
            <a:extLst>
              <a:ext uri="{FF2B5EF4-FFF2-40B4-BE49-F238E27FC236}">
                <a16:creationId xmlns:a16="http://schemas.microsoft.com/office/drawing/2014/main" id="{D4A284FA-ABC4-4ED3-A699-59980DE37CE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09993" y="2399992"/>
            <a:ext cx="467544" cy="880082"/>
          </a:xfrm>
          <a:prstGeom prst="rect">
            <a:avLst/>
          </a:prstGeom>
        </p:spPr>
      </p:pic>
      <p:pic>
        <p:nvPicPr>
          <p:cNvPr id="16" name="Picture 15">
            <a:extLst>
              <a:ext uri="{FF2B5EF4-FFF2-40B4-BE49-F238E27FC236}">
                <a16:creationId xmlns:a16="http://schemas.microsoft.com/office/drawing/2014/main" id="{2973CE4A-B1AA-4757-8A5F-2F3854D1CF7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857282" y="2914600"/>
            <a:ext cx="348394" cy="397007"/>
          </a:xfrm>
          <a:prstGeom prst="rect">
            <a:avLst/>
          </a:prstGeom>
        </p:spPr>
      </p:pic>
      <p:pic>
        <p:nvPicPr>
          <p:cNvPr id="17" name="Picture 16">
            <a:extLst>
              <a:ext uri="{FF2B5EF4-FFF2-40B4-BE49-F238E27FC236}">
                <a16:creationId xmlns:a16="http://schemas.microsoft.com/office/drawing/2014/main" id="{C234BD63-A577-4867-9AD1-B60DD3713BE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92851" y="3809761"/>
            <a:ext cx="467544" cy="880082"/>
          </a:xfrm>
          <a:prstGeom prst="rect">
            <a:avLst/>
          </a:prstGeom>
        </p:spPr>
      </p:pic>
      <p:pic>
        <p:nvPicPr>
          <p:cNvPr id="18" name="Picture 17">
            <a:extLst>
              <a:ext uri="{FF2B5EF4-FFF2-40B4-BE49-F238E27FC236}">
                <a16:creationId xmlns:a16="http://schemas.microsoft.com/office/drawing/2014/main" id="{B6E397CA-EA95-455D-8F77-1A971614AA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51892" y="3809024"/>
            <a:ext cx="467544" cy="880082"/>
          </a:xfrm>
          <a:prstGeom prst="rect">
            <a:avLst/>
          </a:prstGeom>
        </p:spPr>
      </p:pic>
      <p:pic>
        <p:nvPicPr>
          <p:cNvPr id="19" name="Picture 18">
            <a:extLst>
              <a:ext uri="{FF2B5EF4-FFF2-40B4-BE49-F238E27FC236}">
                <a16:creationId xmlns:a16="http://schemas.microsoft.com/office/drawing/2014/main" id="{5585C661-3C26-45A0-BA49-5634B849057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16200000">
            <a:off x="10613445" y="4296941"/>
            <a:ext cx="307706" cy="392589"/>
          </a:xfrm>
          <a:prstGeom prst="rect">
            <a:avLst/>
          </a:prstGeom>
        </p:spPr>
      </p:pic>
      <p:pic>
        <p:nvPicPr>
          <p:cNvPr id="20" name="Picture 19">
            <a:extLst>
              <a:ext uri="{FF2B5EF4-FFF2-40B4-BE49-F238E27FC236}">
                <a16:creationId xmlns:a16="http://schemas.microsoft.com/office/drawing/2014/main" id="{35861912-E255-451A-A9F3-EC0BD61420E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15266" y="3804501"/>
            <a:ext cx="467544" cy="880082"/>
          </a:xfrm>
          <a:prstGeom prst="rect">
            <a:avLst/>
          </a:prstGeom>
        </p:spPr>
      </p:pic>
      <p:pic>
        <p:nvPicPr>
          <p:cNvPr id="21" name="Picture 20">
            <a:extLst>
              <a:ext uri="{FF2B5EF4-FFF2-40B4-BE49-F238E27FC236}">
                <a16:creationId xmlns:a16="http://schemas.microsoft.com/office/drawing/2014/main" id="{1022C071-76EA-4C4F-B43B-CFBBBE84C2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34985" y="3797200"/>
            <a:ext cx="467544" cy="880082"/>
          </a:xfrm>
          <a:prstGeom prst="rect">
            <a:avLst/>
          </a:prstGeom>
        </p:spPr>
      </p:pic>
      <p:pic>
        <p:nvPicPr>
          <p:cNvPr id="22" name="Picture 21">
            <a:extLst>
              <a:ext uri="{FF2B5EF4-FFF2-40B4-BE49-F238E27FC236}">
                <a16:creationId xmlns:a16="http://schemas.microsoft.com/office/drawing/2014/main" id="{4E3D2F19-D40D-4DF1-B51A-DA9354DF8A5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889269" y="4327334"/>
            <a:ext cx="348632" cy="352616"/>
          </a:xfrm>
          <a:prstGeom prst="rect">
            <a:avLst/>
          </a:prstGeom>
        </p:spPr>
      </p:pic>
      <p:cxnSp>
        <p:nvCxnSpPr>
          <p:cNvPr id="23" name="Straight Connector 22">
            <a:extLst>
              <a:ext uri="{FF2B5EF4-FFF2-40B4-BE49-F238E27FC236}">
                <a16:creationId xmlns:a16="http://schemas.microsoft.com/office/drawing/2014/main" id="{763C10D6-4C3E-4394-86BF-8486A91FB210}"/>
              </a:ext>
            </a:extLst>
          </p:cNvPr>
          <p:cNvCxnSpPr>
            <a:cxnSpLocks/>
          </p:cNvCxnSpPr>
          <p:nvPr/>
        </p:nvCxnSpPr>
        <p:spPr>
          <a:xfrm>
            <a:off x="3948803" y="4796770"/>
            <a:ext cx="7316593" cy="0"/>
          </a:xfrm>
          <a:prstGeom prst="line">
            <a:avLst/>
          </a:prstGeom>
          <a:ln w="57150">
            <a:solidFill>
              <a:schemeClr val="accent2">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4" name="Group 284">
            <a:extLst>
              <a:ext uri="{FF2B5EF4-FFF2-40B4-BE49-F238E27FC236}">
                <a16:creationId xmlns:a16="http://schemas.microsoft.com/office/drawing/2014/main" id="{8ECD40A2-5C4F-4E31-8628-F89C721C0653}"/>
              </a:ext>
            </a:extLst>
          </p:cNvPr>
          <p:cNvGrpSpPr>
            <a:grpSpLocks noChangeAspect="1"/>
          </p:cNvGrpSpPr>
          <p:nvPr/>
        </p:nvGrpSpPr>
        <p:grpSpPr bwMode="auto">
          <a:xfrm>
            <a:off x="9206468" y="4316216"/>
            <a:ext cx="400402" cy="395063"/>
            <a:chOff x="5983" y="3772"/>
            <a:chExt cx="525" cy="518"/>
          </a:xfrm>
        </p:grpSpPr>
        <p:sp>
          <p:nvSpPr>
            <p:cNvPr id="25" name="Freeform 287">
              <a:extLst>
                <a:ext uri="{FF2B5EF4-FFF2-40B4-BE49-F238E27FC236}">
                  <a16:creationId xmlns:a16="http://schemas.microsoft.com/office/drawing/2014/main" id="{48D39CC6-230F-4907-8416-7FF5640E34A3}"/>
                </a:ext>
              </a:extLst>
            </p:cNvPr>
            <p:cNvSpPr>
              <a:spLocks noEditPoints="1"/>
            </p:cNvSpPr>
            <p:nvPr/>
          </p:nvSpPr>
          <p:spPr bwMode="auto">
            <a:xfrm>
              <a:off x="5983" y="3772"/>
              <a:ext cx="423" cy="42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288">
              <a:extLst>
                <a:ext uri="{FF2B5EF4-FFF2-40B4-BE49-F238E27FC236}">
                  <a16:creationId xmlns:a16="http://schemas.microsoft.com/office/drawing/2014/main" id="{E6B7C7A4-C398-4ED6-B5C1-904167B5B1E3}"/>
                </a:ext>
              </a:extLst>
            </p:cNvPr>
            <p:cNvSpPr>
              <a:spLocks noEditPoints="1"/>
            </p:cNvSpPr>
            <p:nvPr/>
          </p:nvSpPr>
          <p:spPr bwMode="auto">
            <a:xfrm>
              <a:off x="6313" y="4094"/>
              <a:ext cx="195" cy="19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27" name="Group 26">
            <a:extLst>
              <a:ext uri="{FF2B5EF4-FFF2-40B4-BE49-F238E27FC236}">
                <a16:creationId xmlns:a16="http://schemas.microsoft.com/office/drawing/2014/main" id="{A59921C5-4702-44B2-A2B6-D05A31656848}"/>
              </a:ext>
            </a:extLst>
          </p:cNvPr>
          <p:cNvGrpSpPr/>
          <p:nvPr/>
        </p:nvGrpSpPr>
        <p:grpSpPr>
          <a:xfrm>
            <a:off x="9120894" y="2400214"/>
            <a:ext cx="611679" cy="880082"/>
            <a:chOff x="6748776" y="2393252"/>
            <a:chExt cx="611679" cy="880082"/>
          </a:xfrm>
        </p:grpSpPr>
        <p:pic>
          <p:nvPicPr>
            <p:cNvPr id="28" name="Picture 27">
              <a:extLst>
                <a:ext uri="{FF2B5EF4-FFF2-40B4-BE49-F238E27FC236}">
                  <a16:creationId xmlns:a16="http://schemas.microsoft.com/office/drawing/2014/main" id="{5305E36D-D2DD-4FB7-B91B-35E3CF6DB01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29" name="Isosceles Triangle 28">
              <a:extLst>
                <a:ext uri="{FF2B5EF4-FFF2-40B4-BE49-F238E27FC236}">
                  <a16:creationId xmlns:a16="http://schemas.microsoft.com/office/drawing/2014/main" id="{354DA289-DB52-45D0-8C61-BD9168776F3F}"/>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30" name="Picture 29">
              <a:extLst>
                <a:ext uri="{FF2B5EF4-FFF2-40B4-BE49-F238E27FC236}">
                  <a16:creationId xmlns:a16="http://schemas.microsoft.com/office/drawing/2014/main" id="{D8FADE7F-EED9-4238-900D-1824E95D2DCE}"/>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grpSp>
        <p:nvGrpSpPr>
          <p:cNvPr id="31" name="Group 30">
            <a:extLst>
              <a:ext uri="{FF2B5EF4-FFF2-40B4-BE49-F238E27FC236}">
                <a16:creationId xmlns:a16="http://schemas.microsoft.com/office/drawing/2014/main" id="{19EFEAA1-D7C4-4487-8BC9-87697F3995F8}"/>
              </a:ext>
            </a:extLst>
          </p:cNvPr>
          <p:cNvGrpSpPr/>
          <p:nvPr/>
        </p:nvGrpSpPr>
        <p:grpSpPr>
          <a:xfrm>
            <a:off x="9739805" y="2400214"/>
            <a:ext cx="611679" cy="880082"/>
            <a:chOff x="6748776" y="2393252"/>
            <a:chExt cx="611679" cy="880082"/>
          </a:xfrm>
        </p:grpSpPr>
        <p:pic>
          <p:nvPicPr>
            <p:cNvPr id="32" name="Picture 31">
              <a:extLst>
                <a:ext uri="{FF2B5EF4-FFF2-40B4-BE49-F238E27FC236}">
                  <a16:creationId xmlns:a16="http://schemas.microsoft.com/office/drawing/2014/main" id="{165754B5-BCBE-48B0-B687-FD98F431288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33" name="Isosceles Triangle 32">
              <a:extLst>
                <a:ext uri="{FF2B5EF4-FFF2-40B4-BE49-F238E27FC236}">
                  <a16:creationId xmlns:a16="http://schemas.microsoft.com/office/drawing/2014/main" id="{1C0968C6-96CD-4E5C-A2D0-F7A2D7B274EE}"/>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34" name="Picture 33">
              <a:extLst>
                <a:ext uri="{FF2B5EF4-FFF2-40B4-BE49-F238E27FC236}">
                  <a16:creationId xmlns:a16="http://schemas.microsoft.com/office/drawing/2014/main" id="{834B99B2-EFD0-4A6C-AD38-5C2C06497710}"/>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grpSp>
        <p:nvGrpSpPr>
          <p:cNvPr id="35" name="Group 34">
            <a:extLst>
              <a:ext uri="{FF2B5EF4-FFF2-40B4-BE49-F238E27FC236}">
                <a16:creationId xmlns:a16="http://schemas.microsoft.com/office/drawing/2014/main" id="{3C83A081-1647-47D5-8F7C-A20BA1CE61A4}"/>
              </a:ext>
            </a:extLst>
          </p:cNvPr>
          <p:cNvGrpSpPr/>
          <p:nvPr/>
        </p:nvGrpSpPr>
        <p:grpSpPr>
          <a:xfrm>
            <a:off x="10359532" y="2400214"/>
            <a:ext cx="611679" cy="880082"/>
            <a:chOff x="6748776" y="2393252"/>
            <a:chExt cx="611679" cy="880082"/>
          </a:xfrm>
        </p:grpSpPr>
        <p:pic>
          <p:nvPicPr>
            <p:cNvPr id="36" name="Picture 35">
              <a:extLst>
                <a:ext uri="{FF2B5EF4-FFF2-40B4-BE49-F238E27FC236}">
                  <a16:creationId xmlns:a16="http://schemas.microsoft.com/office/drawing/2014/main" id="{5E577825-252E-4A91-AC7D-B788B573EFF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37" name="Isosceles Triangle 36">
              <a:extLst>
                <a:ext uri="{FF2B5EF4-FFF2-40B4-BE49-F238E27FC236}">
                  <a16:creationId xmlns:a16="http://schemas.microsoft.com/office/drawing/2014/main" id="{4A943492-93B9-4683-88CC-B605C673830C}"/>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38" name="Picture 37">
              <a:extLst>
                <a:ext uri="{FF2B5EF4-FFF2-40B4-BE49-F238E27FC236}">
                  <a16:creationId xmlns:a16="http://schemas.microsoft.com/office/drawing/2014/main" id="{E1F4C467-6B01-44D6-8062-06D30EE2EC8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sp>
        <p:nvSpPr>
          <p:cNvPr id="39" name="TextBox 38">
            <a:extLst>
              <a:ext uri="{FF2B5EF4-FFF2-40B4-BE49-F238E27FC236}">
                <a16:creationId xmlns:a16="http://schemas.microsoft.com/office/drawing/2014/main" id="{1F9D6EDE-F85A-42CE-9719-6EC14108531B}"/>
              </a:ext>
            </a:extLst>
          </p:cNvPr>
          <p:cNvSpPr txBox="1"/>
          <p:nvPr/>
        </p:nvSpPr>
        <p:spPr>
          <a:xfrm>
            <a:off x="3949715" y="3443163"/>
            <a:ext cx="1053607" cy="1015406"/>
          </a:xfrm>
          <a:prstGeom prst="rect">
            <a:avLst/>
          </a:prstGeom>
          <a:noFill/>
        </p:spPr>
        <p:txBody>
          <a:bodyPr wrap="square" lIns="182880" tIns="146304" rIns="182880" bIns="146304" rtlCol="0" anchor="t">
            <a:spAutoFit/>
          </a:bodyPr>
          <a:lstStyle/>
          <a:p>
            <a:pPr>
              <a:lnSpc>
                <a:spcPct val="90000"/>
              </a:lnSpc>
              <a:spcAft>
                <a:spcPts val="600"/>
              </a:spcAft>
            </a:pPr>
            <a:r>
              <a:rPr lang="en-US" sz="2400" kern="800">
                <a:solidFill>
                  <a:srgbClr val="FFFFFF"/>
                </a:solidFill>
                <a:latin typeface="Segoe UI Semilight" panose="020B0402040204020203" pitchFamily="34" charset="0"/>
                <a:cs typeface="Segoe UI Semilight" panose="020B0402040204020203" pitchFamily="34" charset="0"/>
              </a:rPr>
              <a:t>Tier 1  </a:t>
            </a:r>
            <a:r>
              <a:rPr lang="en-US" sz="1300" kern="800">
                <a:solidFill>
                  <a:srgbClr val="FFFFFF"/>
                </a:solidFill>
                <a:latin typeface="Segoe UI Semilight" panose="020B0402040204020203" pitchFamily="34" charset="0"/>
                <a:cs typeface="Segoe UI Semilight" panose="020B0402040204020203" pitchFamily="34" charset="0"/>
              </a:rPr>
              <a:t>Server   Admins </a:t>
            </a:r>
          </a:p>
        </p:txBody>
      </p:sp>
      <p:sp>
        <p:nvSpPr>
          <p:cNvPr id="40" name="TextBox 39">
            <a:extLst>
              <a:ext uri="{FF2B5EF4-FFF2-40B4-BE49-F238E27FC236}">
                <a16:creationId xmlns:a16="http://schemas.microsoft.com/office/drawing/2014/main" id="{431D78D2-B9DE-4B1E-B950-A7E8ADD8916C}"/>
              </a:ext>
            </a:extLst>
          </p:cNvPr>
          <p:cNvSpPr txBox="1"/>
          <p:nvPr/>
        </p:nvSpPr>
        <p:spPr>
          <a:xfrm>
            <a:off x="3948206" y="4853956"/>
            <a:ext cx="1299678" cy="1264962"/>
          </a:xfrm>
          <a:prstGeom prst="rect">
            <a:avLst/>
          </a:prstGeom>
          <a:noFill/>
        </p:spPr>
        <p:txBody>
          <a:bodyPr wrap="square" lIns="182880" tIns="146304" rIns="182880" bIns="146304" rtlCol="0" anchor="t">
            <a:spAutoFit/>
          </a:bodyPr>
          <a:lstStyle/>
          <a:p>
            <a:pPr defTabSz="932100">
              <a:defRPr/>
            </a:pPr>
            <a:r>
              <a:rPr lang="en-US" sz="2400" kern="800">
                <a:solidFill>
                  <a:srgbClr val="FFFFFF"/>
                </a:solidFill>
                <a:latin typeface="Segoe UI Semilight" panose="020B0402040204020203" pitchFamily="34" charset="0"/>
                <a:cs typeface="Segoe UI Semilight" panose="020B0402040204020203" pitchFamily="34" charset="0"/>
              </a:rPr>
              <a:t>Tier 2</a:t>
            </a:r>
            <a:r>
              <a:rPr lang="en-US" sz="2400">
                <a:solidFill>
                  <a:srgbClr val="FFFFFF"/>
                </a:solidFill>
                <a:latin typeface="Segoe UI Semilight" panose="020B0402040204020203" pitchFamily="34" charset="0"/>
                <a:cs typeface="Segoe UI Semilight" panose="020B0402040204020203" pitchFamily="34" charset="0"/>
              </a:rPr>
              <a:t>  </a:t>
            </a:r>
            <a:r>
              <a:rPr lang="en-US" sz="1300" kern="800">
                <a:solidFill>
                  <a:srgbClr val="FFFFFF"/>
                </a:solidFill>
                <a:latin typeface="Segoe UI Semilight" panose="020B0402040204020203" pitchFamily="34" charset="0"/>
                <a:cs typeface="Segoe UI Semilight" panose="020B0402040204020203" pitchFamily="34" charset="0"/>
              </a:rPr>
              <a:t>Workstation &amp; Device Admins</a:t>
            </a:r>
          </a:p>
        </p:txBody>
      </p:sp>
      <p:pic>
        <p:nvPicPr>
          <p:cNvPr id="41" name="Picture 40">
            <a:extLst>
              <a:ext uri="{FF2B5EF4-FFF2-40B4-BE49-F238E27FC236}">
                <a16:creationId xmlns:a16="http://schemas.microsoft.com/office/drawing/2014/main" id="{4722B0C4-FAD8-4A7B-BB83-6CA316F62914}"/>
              </a:ext>
            </a:extLst>
          </p:cNvPr>
          <p:cNvPicPr>
            <a:picLocks noChangeAspect="1"/>
          </p:cNvPicPr>
          <p:nvPr/>
        </p:nvPicPr>
        <p:blipFill>
          <a:blip r:embed="rId11"/>
          <a:stretch>
            <a:fillRect/>
          </a:stretch>
        </p:blipFill>
        <p:spPr>
          <a:xfrm>
            <a:off x="7603837" y="5393766"/>
            <a:ext cx="811691" cy="467454"/>
          </a:xfrm>
          <a:prstGeom prst="rect">
            <a:avLst/>
          </a:prstGeom>
        </p:spPr>
      </p:pic>
      <p:pic>
        <p:nvPicPr>
          <p:cNvPr id="42" name="Picture 41">
            <a:extLst>
              <a:ext uri="{FF2B5EF4-FFF2-40B4-BE49-F238E27FC236}">
                <a16:creationId xmlns:a16="http://schemas.microsoft.com/office/drawing/2014/main" id="{91BFCC72-DE24-479E-8488-AB2C9D2FBC1C}"/>
              </a:ext>
            </a:extLst>
          </p:cNvPr>
          <p:cNvPicPr>
            <a:picLocks noChangeAspect="1"/>
          </p:cNvPicPr>
          <p:nvPr/>
        </p:nvPicPr>
        <p:blipFill>
          <a:blip r:embed="rId11"/>
          <a:stretch>
            <a:fillRect/>
          </a:stretch>
        </p:blipFill>
        <p:spPr>
          <a:xfrm>
            <a:off x="8479121" y="5393068"/>
            <a:ext cx="811691" cy="467454"/>
          </a:xfrm>
          <a:prstGeom prst="rect">
            <a:avLst/>
          </a:prstGeom>
        </p:spPr>
      </p:pic>
      <p:pic>
        <p:nvPicPr>
          <p:cNvPr id="43" name="Picture 42">
            <a:extLst>
              <a:ext uri="{FF2B5EF4-FFF2-40B4-BE49-F238E27FC236}">
                <a16:creationId xmlns:a16="http://schemas.microsoft.com/office/drawing/2014/main" id="{872E3F59-3223-4393-B2A0-F60810E63ED8}"/>
              </a:ext>
            </a:extLst>
          </p:cNvPr>
          <p:cNvPicPr>
            <a:picLocks noChangeAspect="1"/>
          </p:cNvPicPr>
          <p:nvPr/>
        </p:nvPicPr>
        <p:blipFill>
          <a:blip r:embed="rId11"/>
          <a:stretch>
            <a:fillRect/>
          </a:stretch>
        </p:blipFill>
        <p:spPr>
          <a:xfrm>
            <a:off x="9342192" y="5393068"/>
            <a:ext cx="811691" cy="467454"/>
          </a:xfrm>
          <a:prstGeom prst="rect">
            <a:avLst/>
          </a:prstGeom>
        </p:spPr>
      </p:pic>
      <p:pic>
        <p:nvPicPr>
          <p:cNvPr id="44" name="Picture 43">
            <a:extLst>
              <a:ext uri="{FF2B5EF4-FFF2-40B4-BE49-F238E27FC236}">
                <a16:creationId xmlns:a16="http://schemas.microsoft.com/office/drawing/2014/main" id="{49229018-9AC0-4E5C-8B53-29A57195EBD2}"/>
              </a:ext>
            </a:extLst>
          </p:cNvPr>
          <p:cNvPicPr>
            <a:picLocks noChangeAspect="1"/>
          </p:cNvPicPr>
          <p:nvPr/>
        </p:nvPicPr>
        <p:blipFill>
          <a:blip r:embed="rId11"/>
          <a:stretch>
            <a:fillRect/>
          </a:stretch>
        </p:blipFill>
        <p:spPr>
          <a:xfrm>
            <a:off x="10203295" y="5390687"/>
            <a:ext cx="811691" cy="467454"/>
          </a:xfrm>
          <a:prstGeom prst="rect">
            <a:avLst/>
          </a:prstGeom>
        </p:spPr>
      </p:pic>
      <p:pic>
        <p:nvPicPr>
          <p:cNvPr id="45" name="Picture 44">
            <a:extLst>
              <a:ext uri="{FF2B5EF4-FFF2-40B4-BE49-F238E27FC236}">
                <a16:creationId xmlns:a16="http://schemas.microsoft.com/office/drawing/2014/main" id="{A65B569A-CEAD-45BD-B564-B9748D2CAAE2}"/>
              </a:ext>
            </a:extLst>
          </p:cNvPr>
          <p:cNvPicPr>
            <a:picLocks noChangeAspect="1"/>
          </p:cNvPicPr>
          <p:nvPr/>
        </p:nvPicPr>
        <p:blipFill>
          <a:blip r:embed="rId11"/>
          <a:stretch>
            <a:fillRect/>
          </a:stretch>
        </p:blipFill>
        <p:spPr>
          <a:xfrm>
            <a:off x="6730102" y="5393068"/>
            <a:ext cx="811691" cy="467454"/>
          </a:xfrm>
          <a:prstGeom prst="rect">
            <a:avLst/>
          </a:prstGeom>
        </p:spPr>
      </p:pic>
      <p:sp>
        <p:nvSpPr>
          <p:cNvPr id="46" name="TextBox 45">
            <a:extLst>
              <a:ext uri="{FF2B5EF4-FFF2-40B4-BE49-F238E27FC236}">
                <a16:creationId xmlns:a16="http://schemas.microsoft.com/office/drawing/2014/main" id="{E9035F60-1481-4930-8CE5-4596912A3BD8}"/>
              </a:ext>
            </a:extLst>
          </p:cNvPr>
          <p:cNvSpPr txBox="1"/>
          <p:nvPr/>
        </p:nvSpPr>
        <p:spPr>
          <a:xfrm>
            <a:off x="3949262" y="2031485"/>
            <a:ext cx="1330135" cy="1264962"/>
          </a:xfrm>
          <a:prstGeom prst="rect">
            <a:avLst/>
          </a:prstGeom>
          <a:noFill/>
        </p:spPr>
        <p:txBody>
          <a:bodyPr wrap="square" lIns="182880" tIns="146304" rIns="182880" bIns="146304" rtlCol="0" anchor="t">
            <a:spAutoFit/>
          </a:bodyPr>
          <a:lstStyle/>
          <a:p>
            <a:pPr defTabSz="932100">
              <a:defRPr/>
            </a:pPr>
            <a:r>
              <a:rPr lang="en-US" sz="2400" kern="800">
                <a:solidFill>
                  <a:schemeClr val="tx1">
                    <a:lumMod val="75000"/>
                  </a:schemeClr>
                </a:solidFill>
                <a:latin typeface="Segoe UI Semilight" panose="020B0402040204020203" pitchFamily="34" charset="0"/>
                <a:cs typeface="Segoe UI Semilight" panose="020B0402040204020203" pitchFamily="34" charset="0"/>
              </a:rPr>
              <a:t>Tier 0</a:t>
            </a:r>
            <a:r>
              <a:rPr lang="en-US" sz="2400">
                <a:solidFill>
                  <a:schemeClr val="tx1">
                    <a:lumMod val="75000"/>
                  </a:schemeClr>
                </a:solidFill>
                <a:latin typeface="Segoe UI Semilight" panose="020B0402040204020203" pitchFamily="34" charset="0"/>
                <a:cs typeface="Segoe UI Semilight" panose="020B0402040204020203" pitchFamily="34" charset="0"/>
              </a:rPr>
              <a:t>  </a:t>
            </a:r>
            <a:endParaRPr lang="en-US" sz="1300" kern="800">
              <a:solidFill>
                <a:schemeClr val="tx1">
                  <a:lumMod val="75000"/>
                </a:schemeClr>
              </a:solidFill>
              <a:latin typeface="Segoe UI Semilight" panose="020B0402040204020203" pitchFamily="34" charset="0"/>
              <a:cs typeface="Segoe UI Semilight" panose="020B0402040204020203" pitchFamily="34" charset="0"/>
            </a:endParaRPr>
          </a:p>
          <a:p>
            <a:pPr defTabSz="932100">
              <a:defRPr/>
            </a:pPr>
            <a:r>
              <a:rPr lang="en-US" sz="1300" kern="800">
                <a:solidFill>
                  <a:schemeClr val="tx1">
                    <a:lumMod val="75000"/>
                  </a:schemeClr>
                </a:solidFill>
                <a:latin typeface="Segoe UI Semilight" panose="020B0402040204020203" pitchFamily="34" charset="0"/>
                <a:cs typeface="Segoe UI Semilight" panose="020B0402040204020203" pitchFamily="34" charset="0"/>
              </a:rPr>
              <a:t>Domain &amp; Enterprise Admins</a:t>
            </a:r>
          </a:p>
        </p:txBody>
      </p:sp>
      <p:pic>
        <p:nvPicPr>
          <p:cNvPr id="47" name="Picture 46">
            <a:extLst>
              <a:ext uri="{FF2B5EF4-FFF2-40B4-BE49-F238E27FC236}">
                <a16:creationId xmlns:a16="http://schemas.microsoft.com/office/drawing/2014/main" id="{A6FE38F5-B5C9-41C7-92B3-D66026DE5986}"/>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998120" y="2981732"/>
            <a:ext cx="514804" cy="357503"/>
          </a:xfrm>
          <a:prstGeom prst="rect">
            <a:avLst/>
          </a:prstGeom>
        </p:spPr>
      </p:pic>
      <p:pic>
        <p:nvPicPr>
          <p:cNvPr id="48" name="Picture 47">
            <a:extLst>
              <a:ext uri="{FF2B5EF4-FFF2-40B4-BE49-F238E27FC236}">
                <a16:creationId xmlns:a16="http://schemas.microsoft.com/office/drawing/2014/main" id="{20E28E86-E293-4107-B685-56A2492EE42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66314" y="3804501"/>
            <a:ext cx="467544" cy="880082"/>
          </a:xfrm>
          <a:prstGeom prst="rect">
            <a:avLst/>
          </a:prstGeom>
        </p:spPr>
      </p:pic>
      <p:sp>
        <p:nvSpPr>
          <p:cNvPr id="49" name="Freeform 5">
            <a:extLst>
              <a:ext uri="{FF2B5EF4-FFF2-40B4-BE49-F238E27FC236}">
                <a16:creationId xmlns:a16="http://schemas.microsoft.com/office/drawing/2014/main" id="{7DCEFB55-BBCB-474E-94B2-E2DF913F9A4F}"/>
              </a:ext>
            </a:extLst>
          </p:cNvPr>
          <p:cNvSpPr>
            <a:spLocks noChangeAspect="1"/>
          </p:cNvSpPr>
          <p:nvPr/>
        </p:nvSpPr>
        <p:spPr bwMode="black">
          <a:xfrm>
            <a:off x="7114970" y="4372823"/>
            <a:ext cx="464066" cy="27444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50" name="Freeform 103">
            <a:extLst>
              <a:ext uri="{FF2B5EF4-FFF2-40B4-BE49-F238E27FC236}">
                <a16:creationId xmlns:a16="http://schemas.microsoft.com/office/drawing/2014/main" id="{35C5557A-B573-45C7-9A30-D0AF665EFCBB}"/>
              </a:ext>
            </a:extLst>
          </p:cNvPr>
          <p:cNvSpPr>
            <a:spLocks noChangeAspect="1"/>
          </p:cNvSpPr>
          <p:nvPr/>
        </p:nvSpPr>
        <p:spPr bwMode="black">
          <a:xfrm>
            <a:off x="8600621" y="4329556"/>
            <a:ext cx="275651" cy="334535"/>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 name="connsiteX0" fmla="*/ 541228 w 979570"/>
              <a:gd name="connsiteY0" fmla="*/ 776993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0 w 979570"/>
              <a:gd name="connsiteY20" fmla="*/ 531962 h 887227"/>
              <a:gd name="connsiteX21" fmla="*/ 760036 w 979570"/>
              <a:gd name="connsiteY21" fmla="*/ 322411 h 887227"/>
              <a:gd name="connsiteX22" fmla="*/ 978844 w 979570"/>
              <a:gd name="connsiteY22" fmla="*/ 444386 h 887227"/>
              <a:gd name="connsiteX23" fmla="*/ 760036 w 979570"/>
              <a:gd name="connsiteY23" fmla="*/ 566361 h 887227"/>
              <a:gd name="connsiteX24" fmla="*/ 541228 w 979570"/>
              <a:gd name="connsiteY24" fmla="*/ 444386 h 887227"/>
              <a:gd name="connsiteX25" fmla="*/ 760036 w 979570"/>
              <a:gd name="connsiteY25" fmla="*/ 322411 h 887227"/>
              <a:gd name="connsiteX26" fmla="*/ 0 w 979570"/>
              <a:gd name="connsiteY26" fmla="*/ 209552 h 887227"/>
              <a:gd name="connsiteX27" fmla="*/ 5927 w 979570"/>
              <a:gd name="connsiteY27" fmla="*/ 215739 h 887227"/>
              <a:gd name="connsiteX28" fmla="*/ 219171 w 979570"/>
              <a:gd name="connsiteY28" fmla="*/ 279574 h 887227"/>
              <a:gd name="connsiteX29" fmla="*/ 432415 w 979570"/>
              <a:gd name="connsiteY29" fmla="*/ 215739 h 887227"/>
              <a:gd name="connsiteX30" fmla="*/ 438342 w 979570"/>
              <a:gd name="connsiteY30" fmla="*/ 209552 h 887227"/>
              <a:gd name="connsiteX31" fmla="*/ 438342 w 979570"/>
              <a:gd name="connsiteY31" fmla="*/ 454580 h 887227"/>
              <a:gd name="connsiteX32" fmla="*/ 438342 w 979570"/>
              <a:gd name="connsiteY32" fmla="*/ 454583 h 887227"/>
              <a:gd name="connsiteX33" fmla="*/ 219171 w 979570"/>
              <a:gd name="connsiteY33" fmla="*/ 564817 h 887227"/>
              <a:gd name="connsiteX34" fmla="*/ 0 w 979570"/>
              <a:gd name="connsiteY34" fmla="*/ 454583 h 887227"/>
              <a:gd name="connsiteX35" fmla="*/ 0 w 979570"/>
              <a:gd name="connsiteY35" fmla="*/ 454582 h 887227"/>
              <a:gd name="connsiteX36" fmla="*/ 0 w 979570"/>
              <a:gd name="connsiteY36" fmla="*/ 209552 h 887227"/>
              <a:gd name="connsiteX37" fmla="*/ 218808 w 979570"/>
              <a:gd name="connsiteY37" fmla="*/ 0 h 887227"/>
              <a:gd name="connsiteX38" fmla="*/ 437616 w 979570"/>
              <a:gd name="connsiteY38" fmla="*/ 121975 h 887227"/>
              <a:gd name="connsiteX39" fmla="*/ 218808 w 979570"/>
              <a:gd name="connsiteY39" fmla="*/ 243950 h 887227"/>
              <a:gd name="connsiteX40" fmla="*/ 0 w 979570"/>
              <a:gd name="connsiteY40" fmla="*/ 121975 h 887227"/>
              <a:gd name="connsiteX41" fmla="*/ 218808 w 979570"/>
              <a:gd name="connsiteY41" fmla="*/ 0 h 887227"/>
              <a:gd name="connsiteX0" fmla="*/ 541228 w 979570"/>
              <a:gd name="connsiteY0" fmla="*/ 776993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0 w 979570"/>
              <a:gd name="connsiteY9" fmla="*/ 531962 h 887227"/>
              <a:gd name="connsiteX10" fmla="*/ 5927 w 979570"/>
              <a:gd name="connsiteY10" fmla="*/ 538150 h 887227"/>
              <a:gd name="connsiteX11" fmla="*/ 219171 w 979570"/>
              <a:gd name="connsiteY11" fmla="*/ 601984 h 887227"/>
              <a:gd name="connsiteX12" fmla="*/ 432415 w 979570"/>
              <a:gd name="connsiteY12" fmla="*/ 538150 h 887227"/>
              <a:gd name="connsiteX13" fmla="*/ 438342 w 979570"/>
              <a:gd name="connsiteY13" fmla="*/ 531962 h 887227"/>
              <a:gd name="connsiteX14" fmla="*/ 438342 w 979570"/>
              <a:gd name="connsiteY14" fmla="*/ 776991 h 887227"/>
              <a:gd name="connsiteX15" fmla="*/ 438342 w 979570"/>
              <a:gd name="connsiteY15" fmla="*/ 776993 h 887227"/>
              <a:gd name="connsiteX16" fmla="*/ 219171 w 979570"/>
              <a:gd name="connsiteY16" fmla="*/ 887227 h 887227"/>
              <a:gd name="connsiteX17" fmla="*/ 0 w 979570"/>
              <a:gd name="connsiteY17" fmla="*/ 776993 h 887227"/>
              <a:gd name="connsiteX18" fmla="*/ 0 w 979570"/>
              <a:gd name="connsiteY18" fmla="*/ 776993 h 887227"/>
              <a:gd name="connsiteX19" fmla="*/ 0 w 979570"/>
              <a:gd name="connsiteY19" fmla="*/ 531962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0 w 979570"/>
              <a:gd name="connsiteY35" fmla="*/ 209552 h 887227"/>
              <a:gd name="connsiteX36" fmla="*/ 218808 w 979570"/>
              <a:gd name="connsiteY36" fmla="*/ 0 h 887227"/>
              <a:gd name="connsiteX37" fmla="*/ 437616 w 979570"/>
              <a:gd name="connsiteY37" fmla="*/ 121975 h 887227"/>
              <a:gd name="connsiteX38" fmla="*/ 218808 w 979570"/>
              <a:gd name="connsiteY38" fmla="*/ 243950 h 887227"/>
              <a:gd name="connsiteX39" fmla="*/ 0 w 979570"/>
              <a:gd name="connsiteY39" fmla="*/ 121975 h 887227"/>
              <a:gd name="connsiteX40" fmla="*/ 218808 w 979570"/>
              <a:gd name="connsiteY40" fmla="*/ 0 h 887227"/>
              <a:gd name="connsiteX0" fmla="*/ 760399 w 979570"/>
              <a:gd name="connsiteY0" fmla="*/ 887227 h 897121"/>
              <a:gd name="connsiteX1" fmla="*/ 547155 w 979570"/>
              <a:gd name="connsiteY1" fmla="*/ 538150 h 897121"/>
              <a:gd name="connsiteX2" fmla="*/ 760399 w 979570"/>
              <a:gd name="connsiteY2" fmla="*/ 601984 h 897121"/>
              <a:gd name="connsiteX3" fmla="*/ 973643 w 979570"/>
              <a:gd name="connsiteY3" fmla="*/ 538150 h 897121"/>
              <a:gd name="connsiteX4" fmla="*/ 979570 w 979570"/>
              <a:gd name="connsiteY4" fmla="*/ 531962 h 897121"/>
              <a:gd name="connsiteX5" fmla="*/ 979570 w 979570"/>
              <a:gd name="connsiteY5" fmla="*/ 776991 h 897121"/>
              <a:gd name="connsiteX6" fmla="*/ 979570 w 979570"/>
              <a:gd name="connsiteY6" fmla="*/ 776993 h 897121"/>
              <a:gd name="connsiteX7" fmla="*/ 760399 w 979570"/>
              <a:gd name="connsiteY7" fmla="*/ 887227 h 897121"/>
              <a:gd name="connsiteX8" fmla="*/ 0 w 979570"/>
              <a:gd name="connsiteY8" fmla="*/ 531962 h 897121"/>
              <a:gd name="connsiteX9" fmla="*/ 5927 w 979570"/>
              <a:gd name="connsiteY9" fmla="*/ 538150 h 897121"/>
              <a:gd name="connsiteX10" fmla="*/ 219171 w 979570"/>
              <a:gd name="connsiteY10" fmla="*/ 601984 h 897121"/>
              <a:gd name="connsiteX11" fmla="*/ 432415 w 979570"/>
              <a:gd name="connsiteY11" fmla="*/ 538150 h 897121"/>
              <a:gd name="connsiteX12" fmla="*/ 438342 w 979570"/>
              <a:gd name="connsiteY12" fmla="*/ 531962 h 897121"/>
              <a:gd name="connsiteX13" fmla="*/ 438342 w 979570"/>
              <a:gd name="connsiteY13" fmla="*/ 776991 h 897121"/>
              <a:gd name="connsiteX14" fmla="*/ 438342 w 979570"/>
              <a:gd name="connsiteY14" fmla="*/ 776993 h 897121"/>
              <a:gd name="connsiteX15" fmla="*/ 219171 w 979570"/>
              <a:gd name="connsiteY15" fmla="*/ 887227 h 897121"/>
              <a:gd name="connsiteX16" fmla="*/ 0 w 979570"/>
              <a:gd name="connsiteY16" fmla="*/ 776993 h 897121"/>
              <a:gd name="connsiteX17" fmla="*/ 0 w 979570"/>
              <a:gd name="connsiteY17" fmla="*/ 776993 h 897121"/>
              <a:gd name="connsiteX18" fmla="*/ 0 w 979570"/>
              <a:gd name="connsiteY18" fmla="*/ 531962 h 897121"/>
              <a:gd name="connsiteX19" fmla="*/ 760036 w 979570"/>
              <a:gd name="connsiteY19" fmla="*/ 322411 h 897121"/>
              <a:gd name="connsiteX20" fmla="*/ 978844 w 979570"/>
              <a:gd name="connsiteY20" fmla="*/ 444386 h 897121"/>
              <a:gd name="connsiteX21" fmla="*/ 760036 w 979570"/>
              <a:gd name="connsiteY21" fmla="*/ 566361 h 897121"/>
              <a:gd name="connsiteX22" fmla="*/ 541228 w 979570"/>
              <a:gd name="connsiteY22" fmla="*/ 444386 h 897121"/>
              <a:gd name="connsiteX23" fmla="*/ 760036 w 979570"/>
              <a:gd name="connsiteY23" fmla="*/ 322411 h 897121"/>
              <a:gd name="connsiteX24" fmla="*/ 0 w 979570"/>
              <a:gd name="connsiteY24" fmla="*/ 209552 h 897121"/>
              <a:gd name="connsiteX25" fmla="*/ 5927 w 979570"/>
              <a:gd name="connsiteY25" fmla="*/ 215739 h 897121"/>
              <a:gd name="connsiteX26" fmla="*/ 219171 w 979570"/>
              <a:gd name="connsiteY26" fmla="*/ 279574 h 897121"/>
              <a:gd name="connsiteX27" fmla="*/ 432415 w 979570"/>
              <a:gd name="connsiteY27" fmla="*/ 215739 h 897121"/>
              <a:gd name="connsiteX28" fmla="*/ 438342 w 979570"/>
              <a:gd name="connsiteY28" fmla="*/ 209552 h 897121"/>
              <a:gd name="connsiteX29" fmla="*/ 438342 w 979570"/>
              <a:gd name="connsiteY29" fmla="*/ 454580 h 897121"/>
              <a:gd name="connsiteX30" fmla="*/ 438342 w 979570"/>
              <a:gd name="connsiteY30" fmla="*/ 454583 h 897121"/>
              <a:gd name="connsiteX31" fmla="*/ 219171 w 979570"/>
              <a:gd name="connsiteY31" fmla="*/ 564817 h 897121"/>
              <a:gd name="connsiteX32" fmla="*/ 0 w 979570"/>
              <a:gd name="connsiteY32" fmla="*/ 454583 h 897121"/>
              <a:gd name="connsiteX33" fmla="*/ 0 w 979570"/>
              <a:gd name="connsiteY33" fmla="*/ 454582 h 897121"/>
              <a:gd name="connsiteX34" fmla="*/ 0 w 979570"/>
              <a:gd name="connsiteY34" fmla="*/ 209552 h 897121"/>
              <a:gd name="connsiteX35" fmla="*/ 218808 w 979570"/>
              <a:gd name="connsiteY35" fmla="*/ 0 h 897121"/>
              <a:gd name="connsiteX36" fmla="*/ 437616 w 979570"/>
              <a:gd name="connsiteY36" fmla="*/ 121975 h 897121"/>
              <a:gd name="connsiteX37" fmla="*/ 218808 w 979570"/>
              <a:gd name="connsiteY37" fmla="*/ 243950 h 897121"/>
              <a:gd name="connsiteX38" fmla="*/ 0 w 979570"/>
              <a:gd name="connsiteY38" fmla="*/ 121975 h 897121"/>
              <a:gd name="connsiteX39" fmla="*/ 218808 w 979570"/>
              <a:gd name="connsiteY39" fmla="*/ 0 h 897121"/>
              <a:gd name="connsiteX0" fmla="*/ 979570 w 979570"/>
              <a:gd name="connsiteY0" fmla="*/ 776993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0 w 979570"/>
              <a:gd name="connsiteY7" fmla="*/ 531962 h 887227"/>
              <a:gd name="connsiteX8" fmla="*/ 5927 w 979570"/>
              <a:gd name="connsiteY8" fmla="*/ 538150 h 887227"/>
              <a:gd name="connsiteX9" fmla="*/ 219171 w 979570"/>
              <a:gd name="connsiteY9" fmla="*/ 601984 h 887227"/>
              <a:gd name="connsiteX10" fmla="*/ 432415 w 979570"/>
              <a:gd name="connsiteY10" fmla="*/ 538150 h 887227"/>
              <a:gd name="connsiteX11" fmla="*/ 438342 w 979570"/>
              <a:gd name="connsiteY11" fmla="*/ 531962 h 887227"/>
              <a:gd name="connsiteX12" fmla="*/ 438342 w 979570"/>
              <a:gd name="connsiteY12" fmla="*/ 776991 h 887227"/>
              <a:gd name="connsiteX13" fmla="*/ 438342 w 979570"/>
              <a:gd name="connsiteY13" fmla="*/ 776993 h 887227"/>
              <a:gd name="connsiteX14" fmla="*/ 219171 w 979570"/>
              <a:gd name="connsiteY14" fmla="*/ 887227 h 887227"/>
              <a:gd name="connsiteX15" fmla="*/ 0 w 979570"/>
              <a:gd name="connsiteY15" fmla="*/ 776993 h 887227"/>
              <a:gd name="connsiteX16" fmla="*/ 0 w 979570"/>
              <a:gd name="connsiteY16" fmla="*/ 776993 h 887227"/>
              <a:gd name="connsiteX17" fmla="*/ 0 w 979570"/>
              <a:gd name="connsiteY17" fmla="*/ 531962 h 887227"/>
              <a:gd name="connsiteX18" fmla="*/ 760036 w 979570"/>
              <a:gd name="connsiteY18" fmla="*/ 322411 h 887227"/>
              <a:gd name="connsiteX19" fmla="*/ 978844 w 979570"/>
              <a:gd name="connsiteY19" fmla="*/ 444386 h 887227"/>
              <a:gd name="connsiteX20" fmla="*/ 760036 w 979570"/>
              <a:gd name="connsiteY20" fmla="*/ 566361 h 887227"/>
              <a:gd name="connsiteX21" fmla="*/ 541228 w 979570"/>
              <a:gd name="connsiteY21" fmla="*/ 444386 h 887227"/>
              <a:gd name="connsiteX22" fmla="*/ 760036 w 979570"/>
              <a:gd name="connsiteY22" fmla="*/ 322411 h 887227"/>
              <a:gd name="connsiteX23" fmla="*/ 0 w 979570"/>
              <a:gd name="connsiteY23" fmla="*/ 209552 h 887227"/>
              <a:gd name="connsiteX24" fmla="*/ 5927 w 979570"/>
              <a:gd name="connsiteY24" fmla="*/ 215739 h 887227"/>
              <a:gd name="connsiteX25" fmla="*/ 219171 w 979570"/>
              <a:gd name="connsiteY25" fmla="*/ 279574 h 887227"/>
              <a:gd name="connsiteX26" fmla="*/ 432415 w 979570"/>
              <a:gd name="connsiteY26" fmla="*/ 215739 h 887227"/>
              <a:gd name="connsiteX27" fmla="*/ 438342 w 979570"/>
              <a:gd name="connsiteY27" fmla="*/ 209552 h 887227"/>
              <a:gd name="connsiteX28" fmla="*/ 438342 w 979570"/>
              <a:gd name="connsiteY28" fmla="*/ 454580 h 887227"/>
              <a:gd name="connsiteX29" fmla="*/ 438342 w 979570"/>
              <a:gd name="connsiteY29" fmla="*/ 454583 h 887227"/>
              <a:gd name="connsiteX30" fmla="*/ 219171 w 979570"/>
              <a:gd name="connsiteY30" fmla="*/ 564817 h 887227"/>
              <a:gd name="connsiteX31" fmla="*/ 0 w 979570"/>
              <a:gd name="connsiteY31" fmla="*/ 454583 h 887227"/>
              <a:gd name="connsiteX32" fmla="*/ 0 w 979570"/>
              <a:gd name="connsiteY32" fmla="*/ 454582 h 887227"/>
              <a:gd name="connsiteX33" fmla="*/ 0 w 979570"/>
              <a:gd name="connsiteY33" fmla="*/ 209552 h 887227"/>
              <a:gd name="connsiteX34" fmla="*/ 218808 w 979570"/>
              <a:gd name="connsiteY34" fmla="*/ 0 h 887227"/>
              <a:gd name="connsiteX35" fmla="*/ 437616 w 979570"/>
              <a:gd name="connsiteY35" fmla="*/ 121975 h 887227"/>
              <a:gd name="connsiteX36" fmla="*/ 218808 w 979570"/>
              <a:gd name="connsiteY36" fmla="*/ 243950 h 887227"/>
              <a:gd name="connsiteX37" fmla="*/ 0 w 979570"/>
              <a:gd name="connsiteY37" fmla="*/ 121975 h 887227"/>
              <a:gd name="connsiteX38" fmla="*/ 218808 w 979570"/>
              <a:gd name="connsiteY38" fmla="*/ 0 h 887227"/>
              <a:gd name="connsiteX0" fmla="*/ 979570 w 979570"/>
              <a:gd name="connsiteY0" fmla="*/ 776991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0 w 979570"/>
              <a:gd name="connsiteY6" fmla="*/ 531962 h 887227"/>
              <a:gd name="connsiteX7" fmla="*/ 5927 w 979570"/>
              <a:gd name="connsiteY7" fmla="*/ 538150 h 887227"/>
              <a:gd name="connsiteX8" fmla="*/ 219171 w 979570"/>
              <a:gd name="connsiteY8" fmla="*/ 601984 h 887227"/>
              <a:gd name="connsiteX9" fmla="*/ 432415 w 979570"/>
              <a:gd name="connsiteY9" fmla="*/ 538150 h 887227"/>
              <a:gd name="connsiteX10" fmla="*/ 438342 w 979570"/>
              <a:gd name="connsiteY10" fmla="*/ 531962 h 887227"/>
              <a:gd name="connsiteX11" fmla="*/ 438342 w 979570"/>
              <a:gd name="connsiteY11" fmla="*/ 776991 h 887227"/>
              <a:gd name="connsiteX12" fmla="*/ 438342 w 979570"/>
              <a:gd name="connsiteY12" fmla="*/ 776993 h 887227"/>
              <a:gd name="connsiteX13" fmla="*/ 219171 w 979570"/>
              <a:gd name="connsiteY13" fmla="*/ 887227 h 887227"/>
              <a:gd name="connsiteX14" fmla="*/ 0 w 979570"/>
              <a:gd name="connsiteY14" fmla="*/ 776993 h 887227"/>
              <a:gd name="connsiteX15" fmla="*/ 0 w 979570"/>
              <a:gd name="connsiteY15" fmla="*/ 776993 h 887227"/>
              <a:gd name="connsiteX16" fmla="*/ 0 w 979570"/>
              <a:gd name="connsiteY16" fmla="*/ 531962 h 887227"/>
              <a:gd name="connsiteX17" fmla="*/ 760036 w 979570"/>
              <a:gd name="connsiteY17" fmla="*/ 322411 h 887227"/>
              <a:gd name="connsiteX18" fmla="*/ 978844 w 979570"/>
              <a:gd name="connsiteY18" fmla="*/ 444386 h 887227"/>
              <a:gd name="connsiteX19" fmla="*/ 760036 w 979570"/>
              <a:gd name="connsiteY19" fmla="*/ 566361 h 887227"/>
              <a:gd name="connsiteX20" fmla="*/ 541228 w 979570"/>
              <a:gd name="connsiteY20" fmla="*/ 444386 h 887227"/>
              <a:gd name="connsiteX21" fmla="*/ 760036 w 979570"/>
              <a:gd name="connsiteY21" fmla="*/ 322411 h 887227"/>
              <a:gd name="connsiteX22" fmla="*/ 0 w 979570"/>
              <a:gd name="connsiteY22" fmla="*/ 209552 h 887227"/>
              <a:gd name="connsiteX23" fmla="*/ 5927 w 979570"/>
              <a:gd name="connsiteY23" fmla="*/ 215739 h 887227"/>
              <a:gd name="connsiteX24" fmla="*/ 219171 w 979570"/>
              <a:gd name="connsiteY24" fmla="*/ 279574 h 887227"/>
              <a:gd name="connsiteX25" fmla="*/ 432415 w 979570"/>
              <a:gd name="connsiteY25" fmla="*/ 215739 h 887227"/>
              <a:gd name="connsiteX26" fmla="*/ 438342 w 979570"/>
              <a:gd name="connsiteY26" fmla="*/ 209552 h 887227"/>
              <a:gd name="connsiteX27" fmla="*/ 438342 w 979570"/>
              <a:gd name="connsiteY27" fmla="*/ 454580 h 887227"/>
              <a:gd name="connsiteX28" fmla="*/ 438342 w 979570"/>
              <a:gd name="connsiteY28" fmla="*/ 454583 h 887227"/>
              <a:gd name="connsiteX29" fmla="*/ 219171 w 979570"/>
              <a:gd name="connsiteY29" fmla="*/ 564817 h 887227"/>
              <a:gd name="connsiteX30" fmla="*/ 0 w 979570"/>
              <a:gd name="connsiteY30" fmla="*/ 454583 h 887227"/>
              <a:gd name="connsiteX31" fmla="*/ 0 w 979570"/>
              <a:gd name="connsiteY31" fmla="*/ 454582 h 887227"/>
              <a:gd name="connsiteX32" fmla="*/ 0 w 979570"/>
              <a:gd name="connsiteY32" fmla="*/ 209552 h 887227"/>
              <a:gd name="connsiteX33" fmla="*/ 218808 w 979570"/>
              <a:gd name="connsiteY33" fmla="*/ 0 h 887227"/>
              <a:gd name="connsiteX34" fmla="*/ 437616 w 979570"/>
              <a:gd name="connsiteY34" fmla="*/ 121975 h 887227"/>
              <a:gd name="connsiteX35" fmla="*/ 218808 w 979570"/>
              <a:gd name="connsiteY35" fmla="*/ 243950 h 887227"/>
              <a:gd name="connsiteX36" fmla="*/ 0 w 979570"/>
              <a:gd name="connsiteY36" fmla="*/ 121975 h 887227"/>
              <a:gd name="connsiteX37" fmla="*/ 218808 w 979570"/>
              <a:gd name="connsiteY37" fmla="*/ 0 h 887227"/>
              <a:gd name="connsiteX0" fmla="*/ 979570 w 979570"/>
              <a:gd name="connsiteY0" fmla="*/ 776991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776991 h 887227"/>
              <a:gd name="connsiteX5" fmla="*/ 0 w 979570"/>
              <a:gd name="connsiteY5" fmla="*/ 531962 h 887227"/>
              <a:gd name="connsiteX6" fmla="*/ 5927 w 979570"/>
              <a:gd name="connsiteY6" fmla="*/ 538150 h 887227"/>
              <a:gd name="connsiteX7" fmla="*/ 219171 w 979570"/>
              <a:gd name="connsiteY7" fmla="*/ 601984 h 887227"/>
              <a:gd name="connsiteX8" fmla="*/ 432415 w 979570"/>
              <a:gd name="connsiteY8" fmla="*/ 538150 h 887227"/>
              <a:gd name="connsiteX9" fmla="*/ 438342 w 979570"/>
              <a:gd name="connsiteY9" fmla="*/ 531962 h 887227"/>
              <a:gd name="connsiteX10" fmla="*/ 438342 w 979570"/>
              <a:gd name="connsiteY10" fmla="*/ 776991 h 887227"/>
              <a:gd name="connsiteX11" fmla="*/ 438342 w 979570"/>
              <a:gd name="connsiteY11" fmla="*/ 776993 h 887227"/>
              <a:gd name="connsiteX12" fmla="*/ 219171 w 979570"/>
              <a:gd name="connsiteY12" fmla="*/ 887227 h 887227"/>
              <a:gd name="connsiteX13" fmla="*/ 0 w 979570"/>
              <a:gd name="connsiteY13" fmla="*/ 776993 h 887227"/>
              <a:gd name="connsiteX14" fmla="*/ 0 w 979570"/>
              <a:gd name="connsiteY14" fmla="*/ 776993 h 887227"/>
              <a:gd name="connsiteX15" fmla="*/ 0 w 979570"/>
              <a:gd name="connsiteY15" fmla="*/ 531962 h 887227"/>
              <a:gd name="connsiteX16" fmla="*/ 760036 w 979570"/>
              <a:gd name="connsiteY16" fmla="*/ 322411 h 887227"/>
              <a:gd name="connsiteX17" fmla="*/ 978844 w 979570"/>
              <a:gd name="connsiteY17" fmla="*/ 444386 h 887227"/>
              <a:gd name="connsiteX18" fmla="*/ 760036 w 979570"/>
              <a:gd name="connsiteY18" fmla="*/ 566361 h 887227"/>
              <a:gd name="connsiteX19" fmla="*/ 541228 w 979570"/>
              <a:gd name="connsiteY19" fmla="*/ 444386 h 887227"/>
              <a:gd name="connsiteX20" fmla="*/ 760036 w 979570"/>
              <a:gd name="connsiteY20" fmla="*/ 322411 h 887227"/>
              <a:gd name="connsiteX21" fmla="*/ 0 w 979570"/>
              <a:gd name="connsiteY21" fmla="*/ 209552 h 887227"/>
              <a:gd name="connsiteX22" fmla="*/ 5927 w 979570"/>
              <a:gd name="connsiteY22" fmla="*/ 215739 h 887227"/>
              <a:gd name="connsiteX23" fmla="*/ 219171 w 979570"/>
              <a:gd name="connsiteY23" fmla="*/ 279574 h 887227"/>
              <a:gd name="connsiteX24" fmla="*/ 432415 w 979570"/>
              <a:gd name="connsiteY24" fmla="*/ 215739 h 887227"/>
              <a:gd name="connsiteX25" fmla="*/ 438342 w 979570"/>
              <a:gd name="connsiteY25" fmla="*/ 209552 h 887227"/>
              <a:gd name="connsiteX26" fmla="*/ 438342 w 979570"/>
              <a:gd name="connsiteY26" fmla="*/ 454580 h 887227"/>
              <a:gd name="connsiteX27" fmla="*/ 438342 w 979570"/>
              <a:gd name="connsiteY27" fmla="*/ 454583 h 887227"/>
              <a:gd name="connsiteX28" fmla="*/ 219171 w 979570"/>
              <a:gd name="connsiteY28" fmla="*/ 564817 h 887227"/>
              <a:gd name="connsiteX29" fmla="*/ 0 w 979570"/>
              <a:gd name="connsiteY29" fmla="*/ 454583 h 887227"/>
              <a:gd name="connsiteX30" fmla="*/ 0 w 979570"/>
              <a:gd name="connsiteY30" fmla="*/ 454582 h 887227"/>
              <a:gd name="connsiteX31" fmla="*/ 0 w 979570"/>
              <a:gd name="connsiteY31" fmla="*/ 209552 h 887227"/>
              <a:gd name="connsiteX32" fmla="*/ 218808 w 979570"/>
              <a:gd name="connsiteY32" fmla="*/ 0 h 887227"/>
              <a:gd name="connsiteX33" fmla="*/ 437616 w 979570"/>
              <a:gd name="connsiteY33" fmla="*/ 121975 h 887227"/>
              <a:gd name="connsiteX34" fmla="*/ 218808 w 979570"/>
              <a:gd name="connsiteY34" fmla="*/ 243950 h 887227"/>
              <a:gd name="connsiteX35" fmla="*/ 0 w 979570"/>
              <a:gd name="connsiteY35" fmla="*/ 121975 h 887227"/>
              <a:gd name="connsiteX36" fmla="*/ 218808 w 979570"/>
              <a:gd name="connsiteY36" fmla="*/ 0 h 887227"/>
              <a:gd name="connsiteX0" fmla="*/ 973643 w 978844"/>
              <a:gd name="connsiteY0" fmla="*/ 538150 h 887227"/>
              <a:gd name="connsiteX1" fmla="*/ 547155 w 978844"/>
              <a:gd name="connsiteY1" fmla="*/ 538150 h 887227"/>
              <a:gd name="connsiteX2" fmla="*/ 760399 w 978844"/>
              <a:gd name="connsiteY2" fmla="*/ 601984 h 887227"/>
              <a:gd name="connsiteX3" fmla="*/ 973643 w 978844"/>
              <a:gd name="connsiteY3" fmla="*/ 538150 h 887227"/>
              <a:gd name="connsiteX4" fmla="*/ 0 w 978844"/>
              <a:gd name="connsiteY4" fmla="*/ 531962 h 887227"/>
              <a:gd name="connsiteX5" fmla="*/ 5927 w 978844"/>
              <a:gd name="connsiteY5" fmla="*/ 538150 h 887227"/>
              <a:gd name="connsiteX6" fmla="*/ 219171 w 978844"/>
              <a:gd name="connsiteY6" fmla="*/ 601984 h 887227"/>
              <a:gd name="connsiteX7" fmla="*/ 432415 w 978844"/>
              <a:gd name="connsiteY7" fmla="*/ 538150 h 887227"/>
              <a:gd name="connsiteX8" fmla="*/ 438342 w 978844"/>
              <a:gd name="connsiteY8" fmla="*/ 531962 h 887227"/>
              <a:gd name="connsiteX9" fmla="*/ 438342 w 978844"/>
              <a:gd name="connsiteY9" fmla="*/ 776991 h 887227"/>
              <a:gd name="connsiteX10" fmla="*/ 438342 w 978844"/>
              <a:gd name="connsiteY10" fmla="*/ 776993 h 887227"/>
              <a:gd name="connsiteX11" fmla="*/ 219171 w 978844"/>
              <a:gd name="connsiteY11" fmla="*/ 887227 h 887227"/>
              <a:gd name="connsiteX12" fmla="*/ 0 w 978844"/>
              <a:gd name="connsiteY12" fmla="*/ 776993 h 887227"/>
              <a:gd name="connsiteX13" fmla="*/ 0 w 978844"/>
              <a:gd name="connsiteY13" fmla="*/ 776993 h 887227"/>
              <a:gd name="connsiteX14" fmla="*/ 0 w 978844"/>
              <a:gd name="connsiteY14" fmla="*/ 531962 h 887227"/>
              <a:gd name="connsiteX15" fmla="*/ 760036 w 978844"/>
              <a:gd name="connsiteY15" fmla="*/ 322411 h 887227"/>
              <a:gd name="connsiteX16" fmla="*/ 978844 w 978844"/>
              <a:gd name="connsiteY16" fmla="*/ 444386 h 887227"/>
              <a:gd name="connsiteX17" fmla="*/ 760036 w 978844"/>
              <a:gd name="connsiteY17" fmla="*/ 566361 h 887227"/>
              <a:gd name="connsiteX18" fmla="*/ 541228 w 978844"/>
              <a:gd name="connsiteY18" fmla="*/ 444386 h 887227"/>
              <a:gd name="connsiteX19" fmla="*/ 760036 w 978844"/>
              <a:gd name="connsiteY19" fmla="*/ 322411 h 887227"/>
              <a:gd name="connsiteX20" fmla="*/ 0 w 978844"/>
              <a:gd name="connsiteY20" fmla="*/ 209552 h 887227"/>
              <a:gd name="connsiteX21" fmla="*/ 5927 w 978844"/>
              <a:gd name="connsiteY21" fmla="*/ 215739 h 887227"/>
              <a:gd name="connsiteX22" fmla="*/ 219171 w 978844"/>
              <a:gd name="connsiteY22" fmla="*/ 279574 h 887227"/>
              <a:gd name="connsiteX23" fmla="*/ 432415 w 978844"/>
              <a:gd name="connsiteY23" fmla="*/ 215739 h 887227"/>
              <a:gd name="connsiteX24" fmla="*/ 438342 w 978844"/>
              <a:gd name="connsiteY24" fmla="*/ 209552 h 887227"/>
              <a:gd name="connsiteX25" fmla="*/ 438342 w 978844"/>
              <a:gd name="connsiteY25" fmla="*/ 454580 h 887227"/>
              <a:gd name="connsiteX26" fmla="*/ 438342 w 978844"/>
              <a:gd name="connsiteY26" fmla="*/ 454583 h 887227"/>
              <a:gd name="connsiteX27" fmla="*/ 219171 w 978844"/>
              <a:gd name="connsiteY27" fmla="*/ 564817 h 887227"/>
              <a:gd name="connsiteX28" fmla="*/ 0 w 978844"/>
              <a:gd name="connsiteY28" fmla="*/ 454583 h 887227"/>
              <a:gd name="connsiteX29" fmla="*/ 0 w 978844"/>
              <a:gd name="connsiteY29" fmla="*/ 454582 h 887227"/>
              <a:gd name="connsiteX30" fmla="*/ 0 w 978844"/>
              <a:gd name="connsiteY30" fmla="*/ 209552 h 887227"/>
              <a:gd name="connsiteX31" fmla="*/ 218808 w 978844"/>
              <a:gd name="connsiteY31" fmla="*/ 0 h 887227"/>
              <a:gd name="connsiteX32" fmla="*/ 437616 w 978844"/>
              <a:gd name="connsiteY32" fmla="*/ 121975 h 887227"/>
              <a:gd name="connsiteX33" fmla="*/ 218808 w 978844"/>
              <a:gd name="connsiteY33" fmla="*/ 243950 h 887227"/>
              <a:gd name="connsiteX34" fmla="*/ 0 w 978844"/>
              <a:gd name="connsiteY34" fmla="*/ 121975 h 887227"/>
              <a:gd name="connsiteX35" fmla="*/ 218808 w 978844"/>
              <a:gd name="connsiteY35" fmla="*/ 0 h 887227"/>
              <a:gd name="connsiteX0" fmla="*/ 760399 w 978844"/>
              <a:gd name="connsiteY0" fmla="*/ 601984 h 887227"/>
              <a:gd name="connsiteX1" fmla="*/ 547155 w 978844"/>
              <a:gd name="connsiteY1" fmla="*/ 538150 h 887227"/>
              <a:gd name="connsiteX2" fmla="*/ 760399 w 978844"/>
              <a:gd name="connsiteY2" fmla="*/ 601984 h 887227"/>
              <a:gd name="connsiteX3" fmla="*/ 0 w 978844"/>
              <a:gd name="connsiteY3" fmla="*/ 531962 h 887227"/>
              <a:gd name="connsiteX4" fmla="*/ 5927 w 978844"/>
              <a:gd name="connsiteY4" fmla="*/ 538150 h 887227"/>
              <a:gd name="connsiteX5" fmla="*/ 219171 w 978844"/>
              <a:gd name="connsiteY5" fmla="*/ 601984 h 887227"/>
              <a:gd name="connsiteX6" fmla="*/ 432415 w 978844"/>
              <a:gd name="connsiteY6" fmla="*/ 538150 h 887227"/>
              <a:gd name="connsiteX7" fmla="*/ 438342 w 978844"/>
              <a:gd name="connsiteY7" fmla="*/ 531962 h 887227"/>
              <a:gd name="connsiteX8" fmla="*/ 438342 w 978844"/>
              <a:gd name="connsiteY8" fmla="*/ 776991 h 887227"/>
              <a:gd name="connsiteX9" fmla="*/ 438342 w 978844"/>
              <a:gd name="connsiteY9" fmla="*/ 776993 h 887227"/>
              <a:gd name="connsiteX10" fmla="*/ 219171 w 978844"/>
              <a:gd name="connsiteY10" fmla="*/ 887227 h 887227"/>
              <a:gd name="connsiteX11" fmla="*/ 0 w 978844"/>
              <a:gd name="connsiteY11" fmla="*/ 776993 h 887227"/>
              <a:gd name="connsiteX12" fmla="*/ 0 w 978844"/>
              <a:gd name="connsiteY12" fmla="*/ 776993 h 887227"/>
              <a:gd name="connsiteX13" fmla="*/ 0 w 978844"/>
              <a:gd name="connsiteY13" fmla="*/ 531962 h 887227"/>
              <a:gd name="connsiteX14" fmla="*/ 760036 w 978844"/>
              <a:gd name="connsiteY14" fmla="*/ 322411 h 887227"/>
              <a:gd name="connsiteX15" fmla="*/ 978844 w 978844"/>
              <a:gd name="connsiteY15" fmla="*/ 444386 h 887227"/>
              <a:gd name="connsiteX16" fmla="*/ 760036 w 978844"/>
              <a:gd name="connsiteY16" fmla="*/ 566361 h 887227"/>
              <a:gd name="connsiteX17" fmla="*/ 541228 w 978844"/>
              <a:gd name="connsiteY17" fmla="*/ 444386 h 887227"/>
              <a:gd name="connsiteX18" fmla="*/ 760036 w 978844"/>
              <a:gd name="connsiteY18" fmla="*/ 322411 h 887227"/>
              <a:gd name="connsiteX19" fmla="*/ 0 w 978844"/>
              <a:gd name="connsiteY19" fmla="*/ 209552 h 887227"/>
              <a:gd name="connsiteX20" fmla="*/ 5927 w 978844"/>
              <a:gd name="connsiteY20" fmla="*/ 215739 h 887227"/>
              <a:gd name="connsiteX21" fmla="*/ 219171 w 978844"/>
              <a:gd name="connsiteY21" fmla="*/ 279574 h 887227"/>
              <a:gd name="connsiteX22" fmla="*/ 432415 w 978844"/>
              <a:gd name="connsiteY22" fmla="*/ 215739 h 887227"/>
              <a:gd name="connsiteX23" fmla="*/ 438342 w 978844"/>
              <a:gd name="connsiteY23" fmla="*/ 209552 h 887227"/>
              <a:gd name="connsiteX24" fmla="*/ 438342 w 978844"/>
              <a:gd name="connsiteY24" fmla="*/ 454580 h 887227"/>
              <a:gd name="connsiteX25" fmla="*/ 438342 w 978844"/>
              <a:gd name="connsiteY25" fmla="*/ 454583 h 887227"/>
              <a:gd name="connsiteX26" fmla="*/ 219171 w 978844"/>
              <a:gd name="connsiteY26" fmla="*/ 564817 h 887227"/>
              <a:gd name="connsiteX27" fmla="*/ 0 w 978844"/>
              <a:gd name="connsiteY27" fmla="*/ 454583 h 887227"/>
              <a:gd name="connsiteX28" fmla="*/ 0 w 978844"/>
              <a:gd name="connsiteY28" fmla="*/ 454582 h 887227"/>
              <a:gd name="connsiteX29" fmla="*/ 0 w 978844"/>
              <a:gd name="connsiteY29" fmla="*/ 209552 h 887227"/>
              <a:gd name="connsiteX30" fmla="*/ 218808 w 978844"/>
              <a:gd name="connsiteY30" fmla="*/ 0 h 887227"/>
              <a:gd name="connsiteX31" fmla="*/ 437616 w 978844"/>
              <a:gd name="connsiteY31" fmla="*/ 121975 h 887227"/>
              <a:gd name="connsiteX32" fmla="*/ 218808 w 978844"/>
              <a:gd name="connsiteY32" fmla="*/ 243950 h 887227"/>
              <a:gd name="connsiteX33" fmla="*/ 0 w 978844"/>
              <a:gd name="connsiteY33" fmla="*/ 121975 h 887227"/>
              <a:gd name="connsiteX34" fmla="*/ 218808 w 978844"/>
              <a:gd name="connsiteY34" fmla="*/ 0 h 887227"/>
              <a:gd name="connsiteX0" fmla="*/ 760399 w 984927"/>
              <a:gd name="connsiteY0" fmla="*/ 601984 h 887227"/>
              <a:gd name="connsiteX1" fmla="*/ 547155 w 984927"/>
              <a:gd name="connsiteY1" fmla="*/ 538150 h 887227"/>
              <a:gd name="connsiteX2" fmla="*/ 760399 w 984927"/>
              <a:gd name="connsiteY2" fmla="*/ 601984 h 887227"/>
              <a:gd name="connsiteX3" fmla="*/ 0 w 984927"/>
              <a:gd name="connsiteY3" fmla="*/ 531962 h 887227"/>
              <a:gd name="connsiteX4" fmla="*/ 5927 w 984927"/>
              <a:gd name="connsiteY4" fmla="*/ 538150 h 887227"/>
              <a:gd name="connsiteX5" fmla="*/ 219171 w 984927"/>
              <a:gd name="connsiteY5" fmla="*/ 601984 h 887227"/>
              <a:gd name="connsiteX6" fmla="*/ 432415 w 984927"/>
              <a:gd name="connsiteY6" fmla="*/ 538150 h 887227"/>
              <a:gd name="connsiteX7" fmla="*/ 438342 w 984927"/>
              <a:gd name="connsiteY7" fmla="*/ 531962 h 887227"/>
              <a:gd name="connsiteX8" fmla="*/ 438342 w 984927"/>
              <a:gd name="connsiteY8" fmla="*/ 776991 h 887227"/>
              <a:gd name="connsiteX9" fmla="*/ 438342 w 984927"/>
              <a:gd name="connsiteY9" fmla="*/ 776993 h 887227"/>
              <a:gd name="connsiteX10" fmla="*/ 219171 w 984927"/>
              <a:gd name="connsiteY10" fmla="*/ 887227 h 887227"/>
              <a:gd name="connsiteX11" fmla="*/ 0 w 984927"/>
              <a:gd name="connsiteY11" fmla="*/ 776993 h 887227"/>
              <a:gd name="connsiteX12" fmla="*/ 0 w 984927"/>
              <a:gd name="connsiteY12" fmla="*/ 776993 h 887227"/>
              <a:gd name="connsiteX13" fmla="*/ 0 w 984927"/>
              <a:gd name="connsiteY13" fmla="*/ 531962 h 887227"/>
              <a:gd name="connsiteX14" fmla="*/ 760036 w 984927"/>
              <a:gd name="connsiteY14" fmla="*/ 322411 h 887227"/>
              <a:gd name="connsiteX15" fmla="*/ 978844 w 984927"/>
              <a:gd name="connsiteY15" fmla="*/ 444386 h 887227"/>
              <a:gd name="connsiteX16" fmla="*/ 541228 w 984927"/>
              <a:gd name="connsiteY16" fmla="*/ 444386 h 887227"/>
              <a:gd name="connsiteX17" fmla="*/ 760036 w 984927"/>
              <a:gd name="connsiteY17" fmla="*/ 322411 h 887227"/>
              <a:gd name="connsiteX18" fmla="*/ 0 w 984927"/>
              <a:gd name="connsiteY18" fmla="*/ 209552 h 887227"/>
              <a:gd name="connsiteX19" fmla="*/ 5927 w 984927"/>
              <a:gd name="connsiteY19" fmla="*/ 215739 h 887227"/>
              <a:gd name="connsiteX20" fmla="*/ 219171 w 984927"/>
              <a:gd name="connsiteY20" fmla="*/ 279574 h 887227"/>
              <a:gd name="connsiteX21" fmla="*/ 432415 w 984927"/>
              <a:gd name="connsiteY21" fmla="*/ 215739 h 887227"/>
              <a:gd name="connsiteX22" fmla="*/ 438342 w 984927"/>
              <a:gd name="connsiteY22" fmla="*/ 209552 h 887227"/>
              <a:gd name="connsiteX23" fmla="*/ 438342 w 984927"/>
              <a:gd name="connsiteY23" fmla="*/ 454580 h 887227"/>
              <a:gd name="connsiteX24" fmla="*/ 438342 w 984927"/>
              <a:gd name="connsiteY24" fmla="*/ 454583 h 887227"/>
              <a:gd name="connsiteX25" fmla="*/ 219171 w 984927"/>
              <a:gd name="connsiteY25" fmla="*/ 564817 h 887227"/>
              <a:gd name="connsiteX26" fmla="*/ 0 w 984927"/>
              <a:gd name="connsiteY26" fmla="*/ 454583 h 887227"/>
              <a:gd name="connsiteX27" fmla="*/ 0 w 984927"/>
              <a:gd name="connsiteY27" fmla="*/ 454582 h 887227"/>
              <a:gd name="connsiteX28" fmla="*/ 0 w 984927"/>
              <a:gd name="connsiteY28" fmla="*/ 209552 h 887227"/>
              <a:gd name="connsiteX29" fmla="*/ 218808 w 984927"/>
              <a:gd name="connsiteY29" fmla="*/ 0 h 887227"/>
              <a:gd name="connsiteX30" fmla="*/ 437616 w 984927"/>
              <a:gd name="connsiteY30" fmla="*/ 121975 h 887227"/>
              <a:gd name="connsiteX31" fmla="*/ 218808 w 984927"/>
              <a:gd name="connsiteY31" fmla="*/ 243950 h 887227"/>
              <a:gd name="connsiteX32" fmla="*/ 0 w 984927"/>
              <a:gd name="connsiteY32" fmla="*/ 121975 h 887227"/>
              <a:gd name="connsiteX33" fmla="*/ 218808 w 984927"/>
              <a:gd name="connsiteY33" fmla="*/ 0 h 887227"/>
              <a:gd name="connsiteX0" fmla="*/ 0 w 984927"/>
              <a:gd name="connsiteY0" fmla="*/ 531962 h 887227"/>
              <a:gd name="connsiteX1" fmla="*/ 5927 w 984927"/>
              <a:gd name="connsiteY1" fmla="*/ 538150 h 887227"/>
              <a:gd name="connsiteX2" fmla="*/ 219171 w 984927"/>
              <a:gd name="connsiteY2" fmla="*/ 601984 h 887227"/>
              <a:gd name="connsiteX3" fmla="*/ 432415 w 984927"/>
              <a:gd name="connsiteY3" fmla="*/ 538150 h 887227"/>
              <a:gd name="connsiteX4" fmla="*/ 438342 w 984927"/>
              <a:gd name="connsiteY4" fmla="*/ 531962 h 887227"/>
              <a:gd name="connsiteX5" fmla="*/ 438342 w 984927"/>
              <a:gd name="connsiteY5" fmla="*/ 776991 h 887227"/>
              <a:gd name="connsiteX6" fmla="*/ 438342 w 984927"/>
              <a:gd name="connsiteY6" fmla="*/ 776993 h 887227"/>
              <a:gd name="connsiteX7" fmla="*/ 219171 w 984927"/>
              <a:gd name="connsiteY7" fmla="*/ 887227 h 887227"/>
              <a:gd name="connsiteX8" fmla="*/ 0 w 984927"/>
              <a:gd name="connsiteY8" fmla="*/ 776993 h 887227"/>
              <a:gd name="connsiteX9" fmla="*/ 0 w 984927"/>
              <a:gd name="connsiteY9" fmla="*/ 776993 h 887227"/>
              <a:gd name="connsiteX10" fmla="*/ 0 w 984927"/>
              <a:gd name="connsiteY10" fmla="*/ 531962 h 887227"/>
              <a:gd name="connsiteX11" fmla="*/ 760036 w 984927"/>
              <a:gd name="connsiteY11" fmla="*/ 322411 h 887227"/>
              <a:gd name="connsiteX12" fmla="*/ 978844 w 984927"/>
              <a:gd name="connsiteY12" fmla="*/ 444386 h 887227"/>
              <a:gd name="connsiteX13" fmla="*/ 541228 w 984927"/>
              <a:gd name="connsiteY13" fmla="*/ 444386 h 887227"/>
              <a:gd name="connsiteX14" fmla="*/ 760036 w 984927"/>
              <a:gd name="connsiteY14" fmla="*/ 322411 h 887227"/>
              <a:gd name="connsiteX15" fmla="*/ 0 w 984927"/>
              <a:gd name="connsiteY15" fmla="*/ 209552 h 887227"/>
              <a:gd name="connsiteX16" fmla="*/ 5927 w 984927"/>
              <a:gd name="connsiteY16" fmla="*/ 215739 h 887227"/>
              <a:gd name="connsiteX17" fmla="*/ 219171 w 984927"/>
              <a:gd name="connsiteY17" fmla="*/ 279574 h 887227"/>
              <a:gd name="connsiteX18" fmla="*/ 432415 w 984927"/>
              <a:gd name="connsiteY18" fmla="*/ 215739 h 887227"/>
              <a:gd name="connsiteX19" fmla="*/ 438342 w 984927"/>
              <a:gd name="connsiteY19" fmla="*/ 209552 h 887227"/>
              <a:gd name="connsiteX20" fmla="*/ 438342 w 984927"/>
              <a:gd name="connsiteY20" fmla="*/ 454580 h 887227"/>
              <a:gd name="connsiteX21" fmla="*/ 438342 w 984927"/>
              <a:gd name="connsiteY21" fmla="*/ 454583 h 887227"/>
              <a:gd name="connsiteX22" fmla="*/ 219171 w 984927"/>
              <a:gd name="connsiteY22" fmla="*/ 564817 h 887227"/>
              <a:gd name="connsiteX23" fmla="*/ 0 w 984927"/>
              <a:gd name="connsiteY23" fmla="*/ 454583 h 887227"/>
              <a:gd name="connsiteX24" fmla="*/ 0 w 984927"/>
              <a:gd name="connsiteY24" fmla="*/ 454582 h 887227"/>
              <a:gd name="connsiteX25" fmla="*/ 0 w 984927"/>
              <a:gd name="connsiteY25" fmla="*/ 209552 h 887227"/>
              <a:gd name="connsiteX26" fmla="*/ 218808 w 984927"/>
              <a:gd name="connsiteY26" fmla="*/ 0 h 887227"/>
              <a:gd name="connsiteX27" fmla="*/ 437616 w 984927"/>
              <a:gd name="connsiteY27" fmla="*/ 121975 h 887227"/>
              <a:gd name="connsiteX28" fmla="*/ 218808 w 984927"/>
              <a:gd name="connsiteY28" fmla="*/ 243950 h 887227"/>
              <a:gd name="connsiteX29" fmla="*/ 0 w 984927"/>
              <a:gd name="connsiteY29" fmla="*/ 121975 h 887227"/>
              <a:gd name="connsiteX30" fmla="*/ 218808 w 984927"/>
              <a:gd name="connsiteY30" fmla="*/ 0 h 887227"/>
              <a:gd name="connsiteX0" fmla="*/ 0 w 978844"/>
              <a:gd name="connsiteY0" fmla="*/ 531962 h 887227"/>
              <a:gd name="connsiteX1" fmla="*/ 5927 w 978844"/>
              <a:gd name="connsiteY1" fmla="*/ 538150 h 887227"/>
              <a:gd name="connsiteX2" fmla="*/ 219171 w 978844"/>
              <a:gd name="connsiteY2" fmla="*/ 601984 h 887227"/>
              <a:gd name="connsiteX3" fmla="*/ 432415 w 978844"/>
              <a:gd name="connsiteY3" fmla="*/ 538150 h 887227"/>
              <a:gd name="connsiteX4" fmla="*/ 438342 w 978844"/>
              <a:gd name="connsiteY4" fmla="*/ 531962 h 887227"/>
              <a:gd name="connsiteX5" fmla="*/ 438342 w 978844"/>
              <a:gd name="connsiteY5" fmla="*/ 776991 h 887227"/>
              <a:gd name="connsiteX6" fmla="*/ 438342 w 978844"/>
              <a:gd name="connsiteY6" fmla="*/ 776993 h 887227"/>
              <a:gd name="connsiteX7" fmla="*/ 219171 w 978844"/>
              <a:gd name="connsiteY7" fmla="*/ 887227 h 887227"/>
              <a:gd name="connsiteX8" fmla="*/ 0 w 978844"/>
              <a:gd name="connsiteY8" fmla="*/ 776993 h 887227"/>
              <a:gd name="connsiteX9" fmla="*/ 0 w 978844"/>
              <a:gd name="connsiteY9" fmla="*/ 776993 h 887227"/>
              <a:gd name="connsiteX10" fmla="*/ 0 w 978844"/>
              <a:gd name="connsiteY10" fmla="*/ 531962 h 887227"/>
              <a:gd name="connsiteX11" fmla="*/ 760036 w 978844"/>
              <a:gd name="connsiteY11" fmla="*/ 322411 h 887227"/>
              <a:gd name="connsiteX12" fmla="*/ 978844 w 978844"/>
              <a:gd name="connsiteY12" fmla="*/ 444386 h 887227"/>
              <a:gd name="connsiteX13" fmla="*/ 760036 w 978844"/>
              <a:gd name="connsiteY13" fmla="*/ 322411 h 887227"/>
              <a:gd name="connsiteX14" fmla="*/ 0 w 978844"/>
              <a:gd name="connsiteY14" fmla="*/ 209552 h 887227"/>
              <a:gd name="connsiteX15" fmla="*/ 5927 w 978844"/>
              <a:gd name="connsiteY15" fmla="*/ 215739 h 887227"/>
              <a:gd name="connsiteX16" fmla="*/ 219171 w 978844"/>
              <a:gd name="connsiteY16" fmla="*/ 279574 h 887227"/>
              <a:gd name="connsiteX17" fmla="*/ 432415 w 978844"/>
              <a:gd name="connsiteY17" fmla="*/ 215739 h 887227"/>
              <a:gd name="connsiteX18" fmla="*/ 438342 w 978844"/>
              <a:gd name="connsiteY18" fmla="*/ 209552 h 887227"/>
              <a:gd name="connsiteX19" fmla="*/ 438342 w 978844"/>
              <a:gd name="connsiteY19" fmla="*/ 454580 h 887227"/>
              <a:gd name="connsiteX20" fmla="*/ 438342 w 978844"/>
              <a:gd name="connsiteY20" fmla="*/ 454583 h 887227"/>
              <a:gd name="connsiteX21" fmla="*/ 219171 w 978844"/>
              <a:gd name="connsiteY21" fmla="*/ 564817 h 887227"/>
              <a:gd name="connsiteX22" fmla="*/ 0 w 978844"/>
              <a:gd name="connsiteY22" fmla="*/ 454583 h 887227"/>
              <a:gd name="connsiteX23" fmla="*/ 0 w 978844"/>
              <a:gd name="connsiteY23" fmla="*/ 454582 h 887227"/>
              <a:gd name="connsiteX24" fmla="*/ 0 w 978844"/>
              <a:gd name="connsiteY24" fmla="*/ 209552 h 887227"/>
              <a:gd name="connsiteX25" fmla="*/ 218808 w 978844"/>
              <a:gd name="connsiteY25" fmla="*/ 0 h 887227"/>
              <a:gd name="connsiteX26" fmla="*/ 437616 w 978844"/>
              <a:gd name="connsiteY26" fmla="*/ 121975 h 887227"/>
              <a:gd name="connsiteX27" fmla="*/ 218808 w 978844"/>
              <a:gd name="connsiteY27" fmla="*/ 243950 h 887227"/>
              <a:gd name="connsiteX28" fmla="*/ 0 w 978844"/>
              <a:gd name="connsiteY28" fmla="*/ 121975 h 887227"/>
              <a:gd name="connsiteX29" fmla="*/ 218808 w 978844"/>
              <a:gd name="connsiteY29" fmla="*/ 0 h 887227"/>
              <a:gd name="connsiteX0" fmla="*/ 0 w 438343"/>
              <a:gd name="connsiteY0" fmla="*/ 531962 h 887227"/>
              <a:gd name="connsiteX1" fmla="*/ 5927 w 438343"/>
              <a:gd name="connsiteY1" fmla="*/ 538150 h 887227"/>
              <a:gd name="connsiteX2" fmla="*/ 219171 w 438343"/>
              <a:gd name="connsiteY2" fmla="*/ 601984 h 887227"/>
              <a:gd name="connsiteX3" fmla="*/ 432415 w 438343"/>
              <a:gd name="connsiteY3" fmla="*/ 538150 h 887227"/>
              <a:gd name="connsiteX4" fmla="*/ 438342 w 438343"/>
              <a:gd name="connsiteY4" fmla="*/ 531962 h 887227"/>
              <a:gd name="connsiteX5" fmla="*/ 438342 w 438343"/>
              <a:gd name="connsiteY5" fmla="*/ 776991 h 887227"/>
              <a:gd name="connsiteX6" fmla="*/ 438342 w 438343"/>
              <a:gd name="connsiteY6" fmla="*/ 776993 h 887227"/>
              <a:gd name="connsiteX7" fmla="*/ 219171 w 438343"/>
              <a:gd name="connsiteY7" fmla="*/ 887227 h 887227"/>
              <a:gd name="connsiteX8" fmla="*/ 0 w 438343"/>
              <a:gd name="connsiteY8" fmla="*/ 776993 h 887227"/>
              <a:gd name="connsiteX9" fmla="*/ 0 w 438343"/>
              <a:gd name="connsiteY9" fmla="*/ 776993 h 887227"/>
              <a:gd name="connsiteX10" fmla="*/ 0 w 438343"/>
              <a:gd name="connsiteY10" fmla="*/ 531962 h 887227"/>
              <a:gd name="connsiteX11" fmla="*/ 0 w 438343"/>
              <a:gd name="connsiteY11" fmla="*/ 209552 h 887227"/>
              <a:gd name="connsiteX12" fmla="*/ 5927 w 438343"/>
              <a:gd name="connsiteY12" fmla="*/ 215739 h 887227"/>
              <a:gd name="connsiteX13" fmla="*/ 219171 w 438343"/>
              <a:gd name="connsiteY13" fmla="*/ 279574 h 887227"/>
              <a:gd name="connsiteX14" fmla="*/ 432415 w 438343"/>
              <a:gd name="connsiteY14" fmla="*/ 215739 h 887227"/>
              <a:gd name="connsiteX15" fmla="*/ 438342 w 438343"/>
              <a:gd name="connsiteY15" fmla="*/ 209552 h 887227"/>
              <a:gd name="connsiteX16" fmla="*/ 438342 w 438343"/>
              <a:gd name="connsiteY16" fmla="*/ 454580 h 887227"/>
              <a:gd name="connsiteX17" fmla="*/ 438342 w 438343"/>
              <a:gd name="connsiteY17" fmla="*/ 454583 h 887227"/>
              <a:gd name="connsiteX18" fmla="*/ 219171 w 438343"/>
              <a:gd name="connsiteY18" fmla="*/ 564817 h 887227"/>
              <a:gd name="connsiteX19" fmla="*/ 0 w 438343"/>
              <a:gd name="connsiteY19" fmla="*/ 454583 h 887227"/>
              <a:gd name="connsiteX20" fmla="*/ 0 w 438343"/>
              <a:gd name="connsiteY20" fmla="*/ 454582 h 887227"/>
              <a:gd name="connsiteX21" fmla="*/ 0 w 438343"/>
              <a:gd name="connsiteY21" fmla="*/ 209552 h 887227"/>
              <a:gd name="connsiteX22" fmla="*/ 218808 w 438343"/>
              <a:gd name="connsiteY22" fmla="*/ 0 h 887227"/>
              <a:gd name="connsiteX23" fmla="*/ 437616 w 438343"/>
              <a:gd name="connsiteY23" fmla="*/ 121975 h 887227"/>
              <a:gd name="connsiteX24" fmla="*/ 218808 w 438343"/>
              <a:gd name="connsiteY24" fmla="*/ 243950 h 887227"/>
              <a:gd name="connsiteX25" fmla="*/ 0 w 438343"/>
              <a:gd name="connsiteY25" fmla="*/ 121975 h 887227"/>
              <a:gd name="connsiteX26" fmla="*/ 218808 w 438343"/>
              <a:gd name="connsiteY26"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8343" h="887227">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lnTo>
                  <a:pt x="0" y="531962"/>
                </a:ln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lnTo>
                  <a:pt x="0" y="20955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rgbClr val="FDBC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a:gradFill>
                <a:gsLst>
                  <a:gs pos="0">
                    <a:srgbClr val="FFFFFF"/>
                  </a:gs>
                  <a:gs pos="100000">
                    <a:srgbClr val="FFFFFF"/>
                  </a:gs>
                </a:gsLst>
                <a:lin ang="5400000" scaled="0"/>
              </a:gradFill>
              <a:ea typeface="Segoe UI" pitchFamily="34" charset="0"/>
              <a:cs typeface="Segoe UI" pitchFamily="34" charset="0"/>
            </a:endParaRPr>
          </a:p>
        </p:txBody>
      </p:sp>
      <p:grpSp>
        <p:nvGrpSpPr>
          <p:cNvPr id="51" name="Group 50">
            <a:extLst>
              <a:ext uri="{FF2B5EF4-FFF2-40B4-BE49-F238E27FC236}">
                <a16:creationId xmlns:a16="http://schemas.microsoft.com/office/drawing/2014/main" id="{3780FE95-C3BC-4861-BBCD-4D9D4AC696A7}"/>
              </a:ext>
            </a:extLst>
          </p:cNvPr>
          <p:cNvGrpSpPr/>
          <p:nvPr/>
        </p:nvGrpSpPr>
        <p:grpSpPr>
          <a:xfrm>
            <a:off x="9678679" y="3809761"/>
            <a:ext cx="596140" cy="880082"/>
            <a:chOff x="6233114" y="3239918"/>
            <a:chExt cx="596140" cy="880082"/>
          </a:xfrm>
        </p:grpSpPr>
        <p:pic>
          <p:nvPicPr>
            <p:cNvPr id="52" name="Picture 51">
              <a:extLst>
                <a:ext uri="{FF2B5EF4-FFF2-40B4-BE49-F238E27FC236}">
                  <a16:creationId xmlns:a16="http://schemas.microsoft.com/office/drawing/2014/main" id="{90C5F048-F64F-4E7E-96A7-63E23DDDCF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33114" y="3239918"/>
              <a:ext cx="467544" cy="880082"/>
            </a:xfrm>
            <a:prstGeom prst="rect">
              <a:avLst/>
            </a:prstGeom>
          </p:spPr>
        </p:pic>
        <p:grpSp>
          <p:nvGrpSpPr>
            <p:cNvPr id="53" name="Group 52">
              <a:extLst>
                <a:ext uri="{FF2B5EF4-FFF2-40B4-BE49-F238E27FC236}">
                  <a16:creationId xmlns:a16="http://schemas.microsoft.com/office/drawing/2014/main" id="{49E6692D-7046-4C88-B5CB-AD47D6228A9B}"/>
                </a:ext>
              </a:extLst>
            </p:cNvPr>
            <p:cNvGrpSpPr/>
            <p:nvPr/>
          </p:nvGrpSpPr>
          <p:grpSpPr>
            <a:xfrm>
              <a:off x="6472392" y="3730594"/>
              <a:ext cx="356862" cy="350009"/>
              <a:chOff x="7888501" y="1034902"/>
              <a:chExt cx="448095" cy="439490"/>
            </a:xfrm>
          </p:grpSpPr>
          <p:sp>
            <p:nvSpPr>
              <p:cNvPr id="54" name="Rectangle: Rounded Corners 53">
                <a:extLst>
                  <a:ext uri="{FF2B5EF4-FFF2-40B4-BE49-F238E27FC236}">
                    <a16:creationId xmlns:a16="http://schemas.microsoft.com/office/drawing/2014/main" id="{79AC83C4-B60F-4772-AEA9-6E1932802526}"/>
                  </a:ext>
                </a:extLst>
              </p:cNvPr>
              <p:cNvSpPr/>
              <p:nvPr/>
            </p:nvSpPr>
            <p:spPr bwMode="auto">
              <a:xfrm>
                <a:off x="8213634" y="1235242"/>
                <a:ext cx="100012" cy="176212"/>
              </a:xfrm>
              <a:prstGeom prst="round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AB6EEF8E-4983-447A-B2D4-5D4FA3F97E54}"/>
                  </a:ext>
                </a:extLst>
              </p:cNvPr>
              <p:cNvSpPr/>
              <p:nvPr/>
            </p:nvSpPr>
            <p:spPr bwMode="auto">
              <a:xfrm>
                <a:off x="8087589" y="1070935"/>
                <a:ext cx="100012" cy="340519"/>
              </a:xfrm>
              <a:prstGeom prst="roundRect">
                <a:avLst/>
              </a:prstGeom>
              <a:solidFill>
                <a:srgbClr val="00A4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A8D0FA8F-B983-4ACA-8119-296FDF872E05}"/>
                  </a:ext>
                </a:extLst>
              </p:cNvPr>
              <p:cNvSpPr/>
              <p:nvPr/>
            </p:nvSpPr>
            <p:spPr bwMode="auto">
              <a:xfrm>
                <a:off x="7956852" y="1156660"/>
                <a:ext cx="100012" cy="256396"/>
              </a:xfrm>
              <a:prstGeom prst="round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Shape 56">
                <a:extLst>
                  <a:ext uri="{FF2B5EF4-FFF2-40B4-BE49-F238E27FC236}">
                    <a16:creationId xmlns:a16="http://schemas.microsoft.com/office/drawing/2014/main" id="{FEAFD036-BC52-4063-B86B-CF5A91AB39AE}"/>
                  </a:ext>
                </a:extLst>
              </p:cNvPr>
              <p:cNvSpPr/>
              <p:nvPr/>
            </p:nvSpPr>
            <p:spPr bwMode="auto">
              <a:xfrm rot="5400000">
                <a:off x="7892804" y="1030599"/>
                <a:ext cx="439490" cy="448095"/>
              </a:xfrm>
              <a:custGeom>
                <a:avLst/>
                <a:gdLst>
                  <a:gd name="connsiteX0" fmla="*/ 843003 w 888676"/>
                  <a:gd name="connsiteY0" fmla="*/ 886068 h 886069"/>
                  <a:gd name="connsiteX1" fmla="*/ 843003 w 888676"/>
                  <a:gd name="connsiteY1" fmla="*/ 886068 h 886069"/>
                  <a:gd name="connsiteX2" fmla="*/ 843004 w 888676"/>
                  <a:gd name="connsiteY2" fmla="*/ 886068 h 886069"/>
                  <a:gd name="connsiteX3" fmla="*/ 0 w 888676"/>
                  <a:gd name="connsiteY3" fmla="*/ 840397 h 886069"/>
                  <a:gd name="connsiteX4" fmla="*/ 3589 w 888676"/>
                  <a:gd name="connsiteY4" fmla="*/ 822620 h 886069"/>
                  <a:gd name="connsiteX5" fmla="*/ 45672 w 888676"/>
                  <a:gd name="connsiteY5" fmla="*/ 794725 h 886069"/>
                  <a:gd name="connsiteX6" fmla="*/ 797332 w 888676"/>
                  <a:gd name="connsiteY6" fmla="*/ 794725 h 886069"/>
                  <a:gd name="connsiteX7" fmla="*/ 797332 w 888676"/>
                  <a:gd name="connsiteY7" fmla="*/ 45672 h 886069"/>
                  <a:gd name="connsiteX8" fmla="*/ 843004 w 888676"/>
                  <a:gd name="connsiteY8" fmla="*/ 0 h 886069"/>
                  <a:gd name="connsiteX9" fmla="*/ 843004 w 888676"/>
                  <a:gd name="connsiteY9" fmla="*/ 1 h 886069"/>
                  <a:gd name="connsiteX10" fmla="*/ 888676 w 888676"/>
                  <a:gd name="connsiteY10" fmla="*/ 45673 h 886069"/>
                  <a:gd name="connsiteX11" fmla="*/ 888675 w 888676"/>
                  <a:gd name="connsiteY11" fmla="*/ 840396 h 886069"/>
                  <a:gd name="connsiteX12" fmla="*/ 860780 w 888676"/>
                  <a:gd name="connsiteY12" fmla="*/ 882479 h 886069"/>
                  <a:gd name="connsiteX13" fmla="*/ 843003 w 888676"/>
                  <a:gd name="connsiteY13" fmla="*/ 886068 h 886069"/>
                  <a:gd name="connsiteX14" fmla="*/ 841703 w 888676"/>
                  <a:gd name="connsiteY14" fmla="*/ 885805 h 886069"/>
                  <a:gd name="connsiteX15" fmla="*/ 840394 w 888676"/>
                  <a:gd name="connsiteY15" fmla="*/ 886069 h 886069"/>
                  <a:gd name="connsiteX16" fmla="*/ 45672 w 888676"/>
                  <a:gd name="connsiteY16" fmla="*/ 886068 h 886069"/>
                  <a:gd name="connsiteX17" fmla="*/ 3589 w 888676"/>
                  <a:gd name="connsiteY17" fmla="*/ 858174 h 886069"/>
                  <a:gd name="connsiteX18" fmla="*/ 0 w 888676"/>
                  <a:gd name="connsiteY18" fmla="*/ 840397 h 886069"/>
                  <a:gd name="connsiteX19" fmla="*/ 0 w 888676"/>
                  <a:gd name="connsiteY19" fmla="*/ 840396 h 886069"/>
                  <a:gd name="connsiteX20" fmla="*/ 0 w 888676"/>
                  <a:gd name="connsiteY20" fmla="*/ 840397 h 8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676" h="886069">
                    <a:moveTo>
                      <a:pt x="843003" y="886068"/>
                    </a:moveTo>
                    <a:lnTo>
                      <a:pt x="843003" y="886068"/>
                    </a:lnTo>
                    <a:lnTo>
                      <a:pt x="843004" y="886068"/>
                    </a:lnTo>
                    <a:close/>
                    <a:moveTo>
                      <a:pt x="0" y="840397"/>
                    </a:moveTo>
                    <a:lnTo>
                      <a:pt x="3589" y="822620"/>
                    </a:lnTo>
                    <a:cubicBezTo>
                      <a:pt x="10523" y="806227"/>
                      <a:pt x="26754" y="794725"/>
                      <a:pt x="45672" y="794725"/>
                    </a:cubicBezTo>
                    <a:lnTo>
                      <a:pt x="797332" y="794725"/>
                    </a:lnTo>
                    <a:lnTo>
                      <a:pt x="797332" y="45672"/>
                    </a:lnTo>
                    <a:cubicBezTo>
                      <a:pt x="797332" y="20448"/>
                      <a:pt x="817780" y="0"/>
                      <a:pt x="843004" y="0"/>
                    </a:cubicBezTo>
                    <a:lnTo>
                      <a:pt x="843004" y="1"/>
                    </a:lnTo>
                    <a:cubicBezTo>
                      <a:pt x="868228" y="1"/>
                      <a:pt x="888676" y="20449"/>
                      <a:pt x="888676" y="45673"/>
                    </a:cubicBezTo>
                    <a:lnTo>
                      <a:pt x="888675" y="840396"/>
                    </a:lnTo>
                    <a:cubicBezTo>
                      <a:pt x="888675" y="859314"/>
                      <a:pt x="877173" y="875545"/>
                      <a:pt x="860780" y="882479"/>
                    </a:cubicBezTo>
                    <a:lnTo>
                      <a:pt x="843003" y="886068"/>
                    </a:lnTo>
                    <a:lnTo>
                      <a:pt x="841703" y="885805"/>
                    </a:lnTo>
                    <a:lnTo>
                      <a:pt x="840394" y="886069"/>
                    </a:lnTo>
                    <a:lnTo>
                      <a:pt x="45672" y="886068"/>
                    </a:lnTo>
                    <a:cubicBezTo>
                      <a:pt x="26754" y="886068"/>
                      <a:pt x="10523" y="874566"/>
                      <a:pt x="3589" y="858174"/>
                    </a:cubicBezTo>
                    <a:close/>
                    <a:moveTo>
                      <a:pt x="0" y="840397"/>
                    </a:moveTo>
                    <a:lnTo>
                      <a:pt x="0" y="840396"/>
                    </a:lnTo>
                    <a:lnTo>
                      <a:pt x="0" y="840397"/>
                    </a:lnTo>
                    <a:close/>
                  </a:path>
                </a:pathLst>
              </a:cu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 name="Arrow: U-Turn 2">
            <a:extLst>
              <a:ext uri="{FF2B5EF4-FFF2-40B4-BE49-F238E27FC236}">
                <a16:creationId xmlns:a16="http://schemas.microsoft.com/office/drawing/2014/main" id="{90BD301E-43BD-4B7C-9233-4F3A112A0F2F}"/>
              </a:ext>
            </a:extLst>
          </p:cNvPr>
          <p:cNvSpPr/>
          <p:nvPr/>
        </p:nvSpPr>
        <p:spPr bwMode="auto">
          <a:xfrm flipV="1">
            <a:off x="1866032" y="5827010"/>
            <a:ext cx="5426778" cy="631862"/>
          </a:xfrm>
          <a:prstGeom prst="utur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Arrow: U-Turn 57">
            <a:extLst>
              <a:ext uri="{FF2B5EF4-FFF2-40B4-BE49-F238E27FC236}">
                <a16:creationId xmlns:a16="http://schemas.microsoft.com/office/drawing/2014/main" id="{2ED48CD3-78D2-4D21-8016-3C2299599EEE}"/>
              </a:ext>
            </a:extLst>
          </p:cNvPr>
          <p:cNvSpPr/>
          <p:nvPr/>
        </p:nvSpPr>
        <p:spPr bwMode="auto">
          <a:xfrm flipV="1">
            <a:off x="1866032" y="5830543"/>
            <a:ext cx="6310559" cy="631862"/>
          </a:xfrm>
          <a:prstGeom prst="utur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Arrow: U-Turn 58">
            <a:extLst>
              <a:ext uri="{FF2B5EF4-FFF2-40B4-BE49-F238E27FC236}">
                <a16:creationId xmlns:a16="http://schemas.microsoft.com/office/drawing/2014/main" id="{B643F432-93A7-404C-B956-61BABFECD112}"/>
              </a:ext>
            </a:extLst>
          </p:cNvPr>
          <p:cNvSpPr/>
          <p:nvPr/>
        </p:nvSpPr>
        <p:spPr bwMode="auto">
          <a:xfrm flipV="1">
            <a:off x="1866032" y="5830543"/>
            <a:ext cx="7206318" cy="631862"/>
          </a:xfrm>
          <a:prstGeom prst="utur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Arrow: Up 59">
            <a:extLst>
              <a:ext uri="{FF2B5EF4-FFF2-40B4-BE49-F238E27FC236}">
                <a16:creationId xmlns:a16="http://schemas.microsoft.com/office/drawing/2014/main" id="{81D07CEF-AED4-447D-BA97-B75B4171128A}"/>
              </a:ext>
            </a:extLst>
          </p:cNvPr>
          <p:cNvSpPr/>
          <p:nvPr/>
        </p:nvSpPr>
        <p:spPr bwMode="auto">
          <a:xfrm>
            <a:off x="8746697" y="3311255"/>
            <a:ext cx="315356" cy="2009922"/>
          </a:xfrm>
          <a:prstGeom prst="up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61" name="Arrow: U-Turn 60">
            <a:extLst>
              <a:ext uri="{FF2B5EF4-FFF2-40B4-BE49-F238E27FC236}">
                <a16:creationId xmlns:a16="http://schemas.microsoft.com/office/drawing/2014/main" id="{4179DFE5-A257-4538-86AB-0F27EE71B48E}"/>
              </a:ext>
            </a:extLst>
          </p:cNvPr>
          <p:cNvSpPr/>
          <p:nvPr/>
        </p:nvSpPr>
        <p:spPr bwMode="auto">
          <a:xfrm>
            <a:off x="8689988" y="1786959"/>
            <a:ext cx="857528" cy="570730"/>
          </a:xfrm>
          <a:prstGeom prst="utur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a:extLst>
              <a:ext uri="{FF2B5EF4-FFF2-40B4-BE49-F238E27FC236}">
                <a16:creationId xmlns:a16="http://schemas.microsoft.com/office/drawing/2014/main" id="{E410FBD6-8E71-4CAD-B355-959287A67FCA}"/>
              </a:ext>
            </a:extLst>
          </p:cNvPr>
          <p:cNvPicPr>
            <a:picLocks noChangeAspect="1"/>
          </p:cNvPicPr>
          <p:nvPr/>
        </p:nvPicPr>
        <p:blipFill>
          <a:blip r:embed="rId11"/>
          <a:stretch>
            <a:fillRect/>
          </a:stretch>
        </p:blipFill>
        <p:spPr>
          <a:xfrm>
            <a:off x="1552433" y="5321177"/>
            <a:ext cx="811691" cy="467454"/>
          </a:xfrm>
          <a:prstGeom prst="rect">
            <a:avLst/>
          </a:prstGeom>
        </p:spPr>
      </p:pic>
      <p:grpSp>
        <p:nvGrpSpPr>
          <p:cNvPr id="63" name="Group 62">
            <a:extLst>
              <a:ext uri="{FF2B5EF4-FFF2-40B4-BE49-F238E27FC236}">
                <a16:creationId xmlns:a16="http://schemas.microsoft.com/office/drawing/2014/main" id="{175F6592-CE81-487B-9156-303A30C6877B}"/>
              </a:ext>
            </a:extLst>
          </p:cNvPr>
          <p:cNvGrpSpPr/>
          <p:nvPr/>
        </p:nvGrpSpPr>
        <p:grpSpPr>
          <a:xfrm>
            <a:off x="8968637" y="5577958"/>
            <a:ext cx="393822" cy="360755"/>
            <a:chOff x="3662363" y="1230946"/>
            <a:chExt cx="1057276" cy="1068388"/>
          </a:xfrm>
        </p:grpSpPr>
        <p:grpSp>
          <p:nvGrpSpPr>
            <p:cNvPr id="64" name="Group 4">
              <a:extLst>
                <a:ext uri="{FF2B5EF4-FFF2-40B4-BE49-F238E27FC236}">
                  <a16:creationId xmlns:a16="http://schemas.microsoft.com/office/drawing/2014/main" id="{032A0150-56A0-4BD1-B0CF-3ED16D835475}"/>
                </a:ext>
              </a:extLst>
            </p:cNvPr>
            <p:cNvGrpSpPr>
              <a:grpSpLocks noChangeAspect="1"/>
            </p:cNvGrpSpPr>
            <p:nvPr/>
          </p:nvGrpSpPr>
          <p:grpSpPr bwMode="auto">
            <a:xfrm>
              <a:off x="3662363" y="1230946"/>
              <a:ext cx="1057276" cy="1068388"/>
              <a:chOff x="2341" y="775"/>
              <a:chExt cx="666" cy="673"/>
            </a:xfrm>
          </p:grpSpPr>
          <p:sp>
            <p:nvSpPr>
              <p:cNvPr id="66" name="AutoShape 3">
                <a:extLst>
                  <a:ext uri="{FF2B5EF4-FFF2-40B4-BE49-F238E27FC236}">
                    <a16:creationId xmlns:a16="http://schemas.microsoft.com/office/drawing/2014/main" id="{57FF46E3-B310-480A-B8F3-375A6FBE0651}"/>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5">
                <a:extLst>
                  <a:ext uri="{FF2B5EF4-FFF2-40B4-BE49-F238E27FC236}">
                    <a16:creationId xmlns:a16="http://schemas.microsoft.com/office/drawing/2014/main" id="{A9A6EE07-9374-4E56-BC0C-B6D0E30D6F20}"/>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EBEC80CF-98CF-41B2-81E9-69D4DBFA343D}"/>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
                <a:extLst>
                  <a:ext uri="{FF2B5EF4-FFF2-40B4-BE49-F238E27FC236}">
                    <a16:creationId xmlns:a16="http://schemas.microsoft.com/office/drawing/2014/main" id="{8CB6026E-3206-43CD-B9F0-75F9D7CF1827}"/>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E842962F-1BF5-4A16-889C-A999EBE5EB14}"/>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
                <a:extLst>
                  <a:ext uri="{FF2B5EF4-FFF2-40B4-BE49-F238E27FC236}">
                    <a16:creationId xmlns:a16="http://schemas.microsoft.com/office/drawing/2014/main" id="{C683ED34-30FE-4C5B-B227-8DAB8271348E}"/>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
                <a:extLst>
                  <a:ext uri="{FF2B5EF4-FFF2-40B4-BE49-F238E27FC236}">
                    <a16:creationId xmlns:a16="http://schemas.microsoft.com/office/drawing/2014/main" id="{2CE7E50E-FBD4-4C6F-93D7-2A317464820C}"/>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1">
                <a:extLst>
                  <a:ext uri="{FF2B5EF4-FFF2-40B4-BE49-F238E27FC236}">
                    <a16:creationId xmlns:a16="http://schemas.microsoft.com/office/drawing/2014/main" id="{A4E41235-6370-42D5-ACBC-E985DC36A20C}"/>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
                <a:extLst>
                  <a:ext uri="{FF2B5EF4-FFF2-40B4-BE49-F238E27FC236}">
                    <a16:creationId xmlns:a16="http://schemas.microsoft.com/office/drawing/2014/main" id="{707B6937-AAF4-4DF4-AA05-57CFA517C292}"/>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3">
                <a:extLst>
                  <a:ext uri="{FF2B5EF4-FFF2-40B4-BE49-F238E27FC236}">
                    <a16:creationId xmlns:a16="http://schemas.microsoft.com/office/drawing/2014/main" id="{1AB21DCB-646B-4F9C-A492-1FC6205376E9}"/>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4">
                <a:extLst>
                  <a:ext uri="{FF2B5EF4-FFF2-40B4-BE49-F238E27FC236}">
                    <a16:creationId xmlns:a16="http://schemas.microsoft.com/office/drawing/2014/main" id="{73521796-A376-4C96-A009-D7E9536FA757}"/>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5">
                <a:extLst>
                  <a:ext uri="{FF2B5EF4-FFF2-40B4-BE49-F238E27FC236}">
                    <a16:creationId xmlns:a16="http://schemas.microsoft.com/office/drawing/2014/main" id="{496664C1-3BF2-4D09-9CD2-0B10AE962023}"/>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
                <a:extLst>
                  <a:ext uri="{FF2B5EF4-FFF2-40B4-BE49-F238E27FC236}">
                    <a16:creationId xmlns:a16="http://schemas.microsoft.com/office/drawing/2014/main" id="{F51DC464-9239-4245-903E-7F74DE43B985}"/>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7">
                <a:extLst>
                  <a:ext uri="{FF2B5EF4-FFF2-40B4-BE49-F238E27FC236}">
                    <a16:creationId xmlns:a16="http://schemas.microsoft.com/office/drawing/2014/main" id="{604270FE-AFA0-4A79-9AC8-8367EFB92A60}"/>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8">
                <a:extLst>
                  <a:ext uri="{FF2B5EF4-FFF2-40B4-BE49-F238E27FC236}">
                    <a16:creationId xmlns:a16="http://schemas.microsoft.com/office/drawing/2014/main" id="{3999B275-7626-4D0B-9795-EE17C67DF593}"/>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9">
                <a:extLst>
                  <a:ext uri="{FF2B5EF4-FFF2-40B4-BE49-F238E27FC236}">
                    <a16:creationId xmlns:a16="http://schemas.microsoft.com/office/drawing/2014/main" id="{C5FCD966-7B6B-42C7-B5CE-D468F90CDD80}"/>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0">
                <a:extLst>
                  <a:ext uri="{FF2B5EF4-FFF2-40B4-BE49-F238E27FC236}">
                    <a16:creationId xmlns:a16="http://schemas.microsoft.com/office/drawing/2014/main" id="{F48A43D4-1841-4C69-891C-33D206E819B1}"/>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1">
                <a:extLst>
                  <a:ext uri="{FF2B5EF4-FFF2-40B4-BE49-F238E27FC236}">
                    <a16:creationId xmlns:a16="http://schemas.microsoft.com/office/drawing/2014/main" id="{E99B1BA5-BAF0-44C7-BFED-CC7AD3B8148E}"/>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2">
                <a:extLst>
                  <a:ext uri="{FF2B5EF4-FFF2-40B4-BE49-F238E27FC236}">
                    <a16:creationId xmlns:a16="http://schemas.microsoft.com/office/drawing/2014/main" id="{22CB2C16-72E0-41D9-8C29-DB307BBE94A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4">
                <a:extLst>
                  <a:ext uri="{FF2B5EF4-FFF2-40B4-BE49-F238E27FC236}">
                    <a16:creationId xmlns:a16="http://schemas.microsoft.com/office/drawing/2014/main" id="{619D1863-4317-42A5-84F5-BE6C754C9FA8}"/>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69D7B641-CB76-484E-9026-B3E466B6B513}"/>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6">
                <a:extLst>
                  <a:ext uri="{FF2B5EF4-FFF2-40B4-BE49-F238E27FC236}">
                    <a16:creationId xmlns:a16="http://schemas.microsoft.com/office/drawing/2014/main" id="{F5329F7C-930E-4030-82E8-16ED5D97F12B}"/>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7">
                <a:extLst>
                  <a:ext uri="{FF2B5EF4-FFF2-40B4-BE49-F238E27FC236}">
                    <a16:creationId xmlns:a16="http://schemas.microsoft.com/office/drawing/2014/main" id="{82E79124-4787-495E-BA52-9D2AED6B7284}"/>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
                <a:extLst>
                  <a:ext uri="{FF2B5EF4-FFF2-40B4-BE49-F238E27FC236}">
                    <a16:creationId xmlns:a16="http://schemas.microsoft.com/office/drawing/2014/main" id="{B7E50390-EC6E-4C5A-9CE4-DCC0BC0FD8EF}"/>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5" name="Freeform 22">
              <a:extLst>
                <a:ext uri="{FF2B5EF4-FFF2-40B4-BE49-F238E27FC236}">
                  <a16:creationId xmlns:a16="http://schemas.microsoft.com/office/drawing/2014/main" id="{BA4520A2-CA02-4D0D-8DFD-89828520A3F2}"/>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C617C2CC-9B75-479C-80F3-38A783F9E6E4}"/>
              </a:ext>
            </a:extLst>
          </p:cNvPr>
          <p:cNvGrpSpPr/>
          <p:nvPr/>
        </p:nvGrpSpPr>
        <p:grpSpPr>
          <a:xfrm>
            <a:off x="9345983" y="2220609"/>
            <a:ext cx="393822" cy="360755"/>
            <a:chOff x="3662363" y="1230946"/>
            <a:chExt cx="1057276" cy="1068388"/>
          </a:xfrm>
        </p:grpSpPr>
        <p:grpSp>
          <p:nvGrpSpPr>
            <p:cNvPr id="91" name="Group 4">
              <a:extLst>
                <a:ext uri="{FF2B5EF4-FFF2-40B4-BE49-F238E27FC236}">
                  <a16:creationId xmlns:a16="http://schemas.microsoft.com/office/drawing/2014/main" id="{223A0639-16B4-4CC9-96E1-0C9ACCCE0417}"/>
                </a:ext>
              </a:extLst>
            </p:cNvPr>
            <p:cNvGrpSpPr>
              <a:grpSpLocks noChangeAspect="1"/>
            </p:cNvGrpSpPr>
            <p:nvPr/>
          </p:nvGrpSpPr>
          <p:grpSpPr bwMode="auto">
            <a:xfrm>
              <a:off x="3662363" y="1230946"/>
              <a:ext cx="1057276" cy="1068388"/>
              <a:chOff x="2341" y="775"/>
              <a:chExt cx="666" cy="673"/>
            </a:xfrm>
          </p:grpSpPr>
          <p:sp>
            <p:nvSpPr>
              <p:cNvPr id="93" name="AutoShape 3">
                <a:extLst>
                  <a:ext uri="{FF2B5EF4-FFF2-40B4-BE49-F238E27FC236}">
                    <a16:creationId xmlns:a16="http://schemas.microsoft.com/office/drawing/2014/main" id="{14AE32BB-5D03-463A-AFC4-24A7D37BE78D}"/>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5">
                <a:extLst>
                  <a:ext uri="{FF2B5EF4-FFF2-40B4-BE49-F238E27FC236}">
                    <a16:creationId xmlns:a16="http://schemas.microsoft.com/office/drawing/2014/main" id="{036BED49-209B-4AA7-872B-F5FD08914781}"/>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
                <a:extLst>
                  <a:ext uri="{FF2B5EF4-FFF2-40B4-BE49-F238E27FC236}">
                    <a16:creationId xmlns:a16="http://schemas.microsoft.com/office/drawing/2014/main" id="{3F556BC7-60FD-463E-B21F-F1C3C52FE92D}"/>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
                <a:extLst>
                  <a:ext uri="{FF2B5EF4-FFF2-40B4-BE49-F238E27FC236}">
                    <a16:creationId xmlns:a16="http://schemas.microsoft.com/office/drawing/2014/main" id="{B42BD2F2-CBEF-4569-BFE3-012725181219}"/>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9A2A493D-75EA-4DD7-BC7D-491F81A363CA}"/>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
                <a:extLst>
                  <a:ext uri="{FF2B5EF4-FFF2-40B4-BE49-F238E27FC236}">
                    <a16:creationId xmlns:a16="http://schemas.microsoft.com/office/drawing/2014/main" id="{89841FAF-EFC4-4A49-B01E-C16714A334CC}"/>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0">
                <a:extLst>
                  <a:ext uri="{FF2B5EF4-FFF2-40B4-BE49-F238E27FC236}">
                    <a16:creationId xmlns:a16="http://schemas.microsoft.com/office/drawing/2014/main" id="{F6BA2D9C-0D96-4D9D-96D7-F10C1DCB58DC}"/>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1">
                <a:extLst>
                  <a:ext uri="{FF2B5EF4-FFF2-40B4-BE49-F238E27FC236}">
                    <a16:creationId xmlns:a16="http://schemas.microsoft.com/office/drawing/2014/main" id="{CDBAC5E7-3C30-449B-87E8-DAD03B27B11A}"/>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a:extLst>
                  <a:ext uri="{FF2B5EF4-FFF2-40B4-BE49-F238E27FC236}">
                    <a16:creationId xmlns:a16="http://schemas.microsoft.com/office/drawing/2014/main" id="{0BB94528-1509-46EB-B1B8-09293C498CC9}"/>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3">
                <a:extLst>
                  <a:ext uri="{FF2B5EF4-FFF2-40B4-BE49-F238E27FC236}">
                    <a16:creationId xmlns:a16="http://schemas.microsoft.com/office/drawing/2014/main" id="{1E082A82-401C-496C-8235-A153624A3869}"/>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4">
                <a:extLst>
                  <a:ext uri="{FF2B5EF4-FFF2-40B4-BE49-F238E27FC236}">
                    <a16:creationId xmlns:a16="http://schemas.microsoft.com/office/drawing/2014/main" id="{9B3E003B-AE5A-4621-ABB3-0C644DFBC269}"/>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5">
                <a:extLst>
                  <a:ext uri="{FF2B5EF4-FFF2-40B4-BE49-F238E27FC236}">
                    <a16:creationId xmlns:a16="http://schemas.microsoft.com/office/drawing/2014/main" id="{1DD73DDD-5586-4F73-9B5D-6BA42B462D0F}"/>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6">
                <a:extLst>
                  <a:ext uri="{FF2B5EF4-FFF2-40B4-BE49-F238E27FC236}">
                    <a16:creationId xmlns:a16="http://schemas.microsoft.com/office/drawing/2014/main" id="{EDA60639-C27B-4330-8F90-4D1AE26D1548}"/>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
                <a:extLst>
                  <a:ext uri="{FF2B5EF4-FFF2-40B4-BE49-F238E27FC236}">
                    <a16:creationId xmlns:a16="http://schemas.microsoft.com/office/drawing/2014/main" id="{42A615D4-6DB5-477F-A7B2-D68B8F64ECC0}"/>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8">
                <a:extLst>
                  <a:ext uri="{FF2B5EF4-FFF2-40B4-BE49-F238E27FC236}">
                    <a16:creationId xmlns:a16="http://schemas.microsoft.com/office/drawing/2014/main" id="{70543630-6C42-4B60-9C1B-290CBF85D351}"/>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9">
                <a:extLst>
                  <a:ext uri="{FF2B5EF4-FFF2-40B4-BE49-F238E27FC236}">
                    <a16:creationId xmlns:a16="http://schemas.microsoft.com/office/drawing/2014/main" id="{9FF3223A-15DD-4F4B-8B30-4F39F2F2914E}"/>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0">
                <a:extLst>
                  <a:ext uri="{FF2B5EF4-FFF2-40B4-BE49-F238E27FC236}">
                    <a16:creationId xmlns:a16="http://schemas.microsoft.com/office/drawing/2014/main" id="{FBB0FD03-726B-4567-9BF9-D218B54742AB}"/>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1">
                <a:extLst>
                  <a:ext uri="{FF2B5EF4-FFF2-40B4-BE49-F238E27FC236}">
                    <a16:creationId xmlns:a16="http://schemas.microsoft.com/office/drawing/2014/main" id="{8F48746A-7164-43CA-80D0-BD6F07602045}"/>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2">
                <a:extLst>
                  <a:ext uri="{FF2B5EF4-FFF2-40B4-BE49-F238E27FC236}">
                    <a16:creationId xmlns:a16="http://schemas.microsoft.com/office/drawing/2014/main" id="{97FD8D88-1F3F-4397-9C14-1113094131E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4">
                <a:extLst>
                  <a:ext uri="{FF2B5EF4-FFF2-40B4-BE49-F238E27FC236}">
                    <a16:creationId xmlns:a16="http://schemas.microsoft.com/office/drawing/2014/main" id="{3345EFAA-0A76-4C83-BB75-44C308114D37}"/>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5">
                <a:extLst>
                  <a:ext uri="{FF2B5EF4-FFF2-40B4-BE49-F238E27FC236}">
                    <a16:creationId xmlns:a16="http://schemas.microsoft.com/office/drawing/2014/main" id="{2D141DCE-11AA-43C9-B392-7D4850E03FBC}"/>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6">
                <a:extLst>
                  <a:ext uri="{FF2B5EF4-FFF2-40B4-BE49-F238E27FC236}">
                    <a16:creationId xmlns:a16="http://schemas.microsoft.com/office/drawing/2014/main" id="{BA4B6756-3A9F-4811-B38E-B37AF0A1B345}"/>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7">
                <a:extLst>
                  <a:ext uri="{FF2B5EF4-FFF2-40B4-BE49-F238E27FC236}">
                    <a16:creationId xmlns:a16="http://schemas.microsoft.com/office/drawing/2014/main" id="{32D5DBF7-F532-4E01-BBAC-92E26751365C}"/>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8">
                <a:extLst>
                  <a:ext uri="{FF2B5EF4-FFF2-40B4-BE49-F238E27FC236}">
                    <a16:creationId xmlns:a16="http://schemas.microsoft.com/office/drawing/2014/main" id="{57BB1F2A-5674-409F-A6D1-899BC8A493C1}"/>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 name="Freeform 22">
              <a:extLst>
                <a:ext uri="{FF2B5EF4-FFF2-40B4-BE49-F238E27FC236}">
                  <a16:creationId xmlns:a16="http://schemas.microsoft.com/office/drawing/2014/main" id="{F429682F-1E5D-4EB1-BACB-38E787402A64}"/>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98352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ppt_x"/>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ppt_x"/>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ppt_x"/>
                                          </p:val>
                                        </p:tav>
                                        <p:tav tm="100000">
                                          <p:val>
                                            <p:strVal val="#ppt_x"/>
                                          </p:val>
                                        </p:tav>
                                      </p:tavLst>
                                    </p:anim>
                                    <p:anim calcmode="lin" valueType="num">
                                      <p:cBhvr additive="base">
                                        <p:cTn id="72" dur="500" fill="hold"/>
                                        <p:tgtEl>
                                          <p:spTgt spid="4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ppt_x"/>
                                          </p:val>
                                        </p:tav>
                                        <p:tav tm="100000">
                                          <p:val>
                                            <p:strVal val="#ppt_x"/>
                                          </p:val>
                                        </p:tav>
                                      </p:tavLst>
                                    </p:anim>
                                    <p:anim calcmode="lin" valueType="num">
                                      <p:cBhvr additive="base">
                                        <p:cTn id="76" dur="500" fill="hold"/>
                                        <p:tgtEl>
                                          <p:spTgt spid="4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additive="base">
                                        <p:cTn id="79" dur="500" fill="hold"/>
                                        <p:tgtEl>
                                          <p:spTgt spid="48"/>
                                        </p:tgtEl>
                                        <p:attrNameLst>
                                          <p:attrName>ppt_x</p:attrName>
                                        </p:attrNameLst>
                                      </p:cBhvr>
                                      <p:tavLst>
                                        <p:tav tm="0">
                                          <p:val>
                                            <p:strVal val="#ppt_x"/>
                                          </p:val>
                                        </p:tav>
                                        <p:tav tm="100000">
                                          <p:val>
                                            <p:strVal val="#ppt_x"/>
                                          </p:val>
                                        </p:tav>
                                      </p:tavLst>
                                    </p:anim>
                                    <p:anim calcmode="lin" valueType="num">
                                      <p:cBhvr additive="base">
                                        <p:cTn id="80" dur="500" fill="hold"/>
                                        <p:tgtEl>
                                          <p:spTgt spid="4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 calcmode="lin" valueType="num">
                                      <p:cBhvr additive="base">
                                        <p:cTn id="83" dur="500" fill="hold"/>
                                        <p:tgtEl>
                                          <p:spTgt spid="49"/>
                                        </p:tgtEl>
                                        <p:attrNameLst>
                                          <p:attrName>ppt_x</p:attrName>
                                        </p:attrNameLst>
                                      </p:cBhvr>
                                      <p:tavLst>
                                        <p:tav tm="0">
                                          <p:val>
                                            <p:strVal val="#ppt_x"/>
                                          </p:val>
                                        </p:tav>
                                        <p:tav tm="100000">
                                          <p:val>
                                            <p:strVal val="#ppt_x"/>
                                          </p:val>
                                        </p:tav>
                                      </p:tavLst>
                                    </p:anim>
                                    <p:anim calcmode="lin" valueType="num">
                                      <p:cBhvr additive="base">
                                        <p:cTn id="84" dur="500" fill="hold"/>
                                        <p:tgtEl>
                                          <p:spTgt spid="4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additive="base">
                                        <p:cTn id="91" dur="500" fill="hold"/>
                                        <p:tgtEl>
                                          <p:spTgt spid="51"/>
                                        </p:tgtEl>
                                        <p:attrNameLst>
                                          <p:attrName>ppt_x</p:attrName>
                                        </p:attrNameLst>
                                      </p:cBhvr>
                                      <p:tavLst>
                                        <p:tav tm="0">
                                          <p:val>
                                            <p:strVal val="#ppt_x"/>
                                          </p:val>
                                        </p:tav>
                                        <p:tav tm="100000">
                                          <p:val>
                                            <p:strVal val="#ppt_x"/>
                                          </p:val>
                                        </p:tav>
                                      </p:tavLst>
                                    </p:anim>
                                    <p:anim calcmode="lin" valueType="num">
                                      <p:cBhvr additive="base">
                                        <p:cTn id="92" dur="500" fill="hold"/>
                                        <p:tgtEl>
                                          <p:spTgt spid="5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additive="base">
                                        <p:cTn id="95" dur="500" fill="hold"/>
                                        <p:tgtEl>
                                          <p:spTgt spid="62"/>
                                        </p:tgtEl>
                                        <p:attrNameLst>
                                          <p:attrName>ppt_x</p:attrName>
                                        </p:attrNameLst>
                                      </p:cBhvr>
                                      <p:tavLst>
                                        <p:tav tm="0">
                                          <p:val>
                                            <p:strVal val="#ppt_x"/>
                                          </p:val>
                                        </p:tav>
                                        <p:tav tm="100000">
                                          <p:val>
                                            <p:strVal val="#ppt_x"/>
                                          </p:val>
                                        </p:tav>
                                      </p:tavLst>
                                    </p:anim>
                                    <p:anim calcmode="lin" valueType="num">
                                      <p:cBhvr additive="base">
                                        <p:cTn id="9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9" grpId="0"/>
      <p:bldP spid="40" grpId="0"/>
      <p:bldP spid="49"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The crab walk</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1852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Lateral movement is facilitated by the following factors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No network restriction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Same local administrator password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No logon restriction</a:t>
            </a: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sp>
        <p:nvSpPr>
          <p:cNvPr id="4" name="TextBox 3">
            <a:extLst>
              <a:ext uri="{FF2B5EF4-FFF2-40B4-BE49-F238E27FC236}">
                <a16:creationId xmlns:a16="http://schemas.microsoft.com/office/drawing/2014/main" id="{9301EDF4-70AA-48EE-B3C7-95DAB4DFEBA9}"/>
              </a:ext>
            </a:extLst>
          </p:cNvPr>
          <p:cNvSpPr txBox="1"/>
          <p:nvPr/>
        </p:nvSpPr>
        <p:spPr>
          <a:xfrm>
            <a:off x="2367040" y="3969777"/>
            <a:ext cx="7702394" cy="726353"/>
          </a:xfrm>
          <a:prstGeom prst="rect">
            <a:avLst/>
          </a:prstGeom>
          <a:noFill/>
          <a:ln w="19050">
            <a:solidFill>
              <a:srgbClr val="FF0000"/>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800" b="1">
                <a:solidFill>
                  <a:srgbClr val="FF0000"/>
                </a:solidFill>
                <a:latin typeface="+mj-lt"/>
                <a:cs typeface="+mn-cs"/>
              </a:rPr>
              <a:t>These are very common practices in enterprises!</a:t>
            </a:r>
          </a:p>
        </p:txBody>
      </p:sp>
    </p:spTree>
    <p:extLst>
      <p:ext uri="{BB962C8B-B14F-4D97-AF65-F5344CB8AC3E}">
        <p14:creationId xmlns:p14="http://schemas.microsoft.com/office/powerpoint/2010/main" val="588636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Identity is the new perimeter </a:t>
            </a:r>
            <a:endParaRPr lang="fr-FR"/>
          </a:p>
        </p:txBody>
      </p:sp>
      <p:sp>
        <p:nvSpPr>
          <p:cNvPr id="4" name="Rectangle 3">
            <a:extLst>
              <a:ext uri="{FF2B5EF4-FFF2-40B4-BE49-F238E27FC236}">
                <a16:creationId xmlns:a16="http://schemas.microsoft.com/office/drawing/2014/main" id="{5C8A4728-1A29-455D-A42A-589925D67E65}"/>
              </a:ext>
            </a:extLst>
          </p:cNvPr>
          <p:cNvSpPr/>
          <p:nvPr/>
        </p:nvSpPr>
        <p:spPr bwMode="auto">
          <a:xfrm>
            <a:off x="608011" y="1923266"/>
            <a:ext cx="7362826" cy="3849298"/>
          </a:xfrm>
          <a:prstGeom prst="rect">
            <a:avLst/>
          </a:prstGeom>
          <a:noFill/>
          <a:ln w="38100">
            <a:solidFill>
              <a:srgbClr val="289F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24">
            <a:extLst>
              <a:ext uri="{FF2B5EF4-FFF2-40B4-BE49-F238E27FC236}">
                <a16:creationId xmlns:a16="http://schemas.microsoft.com/office/drawing/2014/main" id="{9402D147-520E-4C39-8F83-B782026DE3F9}"/>
              </a:ext>
            </a:extLst>
          </p:cNvPr>
          <p:cNvGrpSpPr>
            <a:grpSpLocks noChangeAspect="1"/>
          </p:cNvGrpSpPr>
          <p:nvPr/>
        </p:nvGrpSpPr>
        <p:grpSpPr bwMode="auto">
          <a:xfrm>
            <a:off x="5290437" y="4077143"/>
            <a:ext cx="770290" cy="443254"/>
            <a:chOff x="1460" y="2835"/>
            <a:chExt cx="855" cy="492"/>
          </a:xfrm>
        </p:grpSpPr>
        <p:sp>
          <p:nvSpPr>
            <p:cNvPr id="7" name="AutoShape 23">
              <a:extLst>
                <a:ext uri="{FF2B5EF4-FFF2-40B4-BE49-F238E27FC236}">
                  <a16:creationId xmlns:a16="http://schemas.microsoft.com/office/drawing/2014/main" id="{13DC6F5F-EF12-485A-AABA-DA93D5E813B0}"/>
                </a:ext>
              </a:extLst>
            </p:cNvPr>
            <p:cNvSpPr>
              <a:spLocks noChangeAspect="1" noChangeArrowheads="1" noTextEdit="1"/>
            </p:cNvSpPr>
            <p:nvPr/>
          </p:nvSpPr>
          <p:spPr bwMode="auto">
            <a:xfrm>
              <a:off x="1577" y="2835"/>
              <a:ext cx="73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 name="Rectangle 25">
              <a:extLst>
                <a:ext uri="{FF2B5EF4-FFF2-40B4-BE49-F238E27FC236}">
                  <a16:creationId xmlns:a16="http://schemas.microsoft.com/office/drawing/2014/main" id="{3879A098-246F-4186-9CC6-6B933DE2DAD7}"/>
                </a:ext>
              </a:extLst>
            </p:cNvPr>
            <p:cNvSpPr>
              <a:spLocks noChangeArrowheads="1"/>
            </p:cNvSpPr>
            <p:nvPr/>
          </p:nvSpPr>
          <p:spPr bwMode="auto">
            <a:xfrm>
              <a:off x="1548" y="2905"/>
              <a:ext cx="563" cy="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Rectangle 27">
              <a:extLst>
                <a:ext uri="{FF2B5EF4-FFF2-40B4-BE49-F238E27FC236}">
                  <a16:creationId xmlns:a16="http://schemas.microsoft.com/office/drawing/2014/main" id="{96E16389-7713-42C7-89FB-E98C064FA20C}"/>
                </a:ext>
              </a:extLst>
            </p:cNvPr>
            <p:cNvSpPr>
              <a:spLocks noChangeArrowheads="1"/>
            </p:cNvSpPr>
            <p:nvPr/>
          </p:nvSpPr>
          <p:spPr bwMode="auto">
            <a:xfrm>
              <a:off x="1569" y="2934"/>
              <a:ext cx="525" cy="34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28">
              <a:extLst>
                <a:ext uri="{FF2B5EF4-FFF2-40B4-BE49-F238E27FC236}">
                  <a16:creationId xmlns:a16="http://schemas.microsoft.com/office/drawing/2014/main" id="{C7F194B1-A5B9-44D8-B38F-6C4683B70B8F}"/>
                </a:ext>
              </a:extLst>
            </p:cNvPr>
            <p:cNvSpPr>
              <a:spLocks/>
            </p:cNvSpPr>
            <p:nvPr/>
          </p:nvSpPr>
          <p:spPr bwMode="auto">
            <a:xfrm>
              <a:off x="1460" y="3297"/>
              <a:ext cx="730" cy="3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1" name="Freeform 140">
            <a:extLst>
              <a:ext uri="{FF2B5EF4-FFF2-40B4-BE49-F238E27FC236}">
                <a16:creationId xmlns:a16="http://schemas.microsoft.com/office/drawing/2014/main" id="{9B46C31D-994B-4262-BDCF-854FDB206717}"/>
              </a:ext>
            </a:extLst>
          </p:cNvPr>
          <p:cNvSpPr>
            <a:spLocks/>
          </p:cNvSpPr>
          <p:nvPr/>
        </p:nvSpPr>
        <p:spPr bwMode="auto">
          <a:xfrm>
            <a:off x="8589220" y="2445113"/>
            <a:ext cx="2283017" cy="1412570"/>
          </a:xfrm>
          <a:custGeom>
            <a:avLst/>
            <a:gdLst>
              <a:gd name="T0" fmla="*/ 1591 w 1591"/>
              <a:gd name="T1" fmla="*/ 804 h 988"/>
              <a:gd name="T2" fmla="*/ 1407 w 1591"/>
              <a:gd name="T3" fmla="*/ 620 h 988"/>
              <a:gd name="T4" fmla="*/ 1384 w 1591"/>
              <a:gd name="T5" fmla="*/ 621 h 988"/>
              <a:gd name="T6" fmla="*/ 1402 w 1591"/>
              <a:gd name="T7" fmla="*/ 491 h 988"/>
              <a:gd name="T8" fmla="*/ 911 w 1591"/>
              <a:gd name="T9" fmla="*/ 0 h 988"/>
              <a:gd name="T10" fmla="*/ 445 w 1591"/>
              <a:gd name="T11" fmla="*/ 335 h 988"/>
              <a:gd name="T12" fmla="*/ 336 w 1591"/>
              <a:gd name="T13" fmla="*/ 317 h 988"/>
              <a:gd name="T14" fmla="*/ 0 w 1591"/>
              <a:gd name="T15" fmla="*/ 652 h 988"/>
              <a:gd name="T16" fmla="*/ 336 w 1591"/>
              <a:gd name="T17" fmla="*/ 988 h 988"/>
              <a:gd name="T18" fmla="*/ 336 w 1591"/>
              <a:gd name="T19" fmla="*/ 988 h 988"/>
              <a:gd name="T20" fmla="*/ 336 w 1591"/>
              <a:gd name="T21" fmla="*/ 988 h 988"/>
              <a:gd name="T22" fmla="*/ 1422 w 1591"/>
              <a:gd name="T23" fmla="*/ 988 h 988"/>
              <a:gd name="T24" fmla="*/ 1422 w 1591"/>
              <a:gd name="T25" fmla="*/ 987 h 988"/>
              <a:gd name="T26" fmla="*/ 1591 w 1591"/>
              <a:gd name="T27" fmla="*/ 804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1" h="988">
                <a:moveTo>
                  <a:pt x="1591" y="804"/>
                </a:moveTo>
                <a:cubicBezTo>
                  <a:pt x="1591" y="702"/>
                  <a:pt x="1509" y="620"/>
                  <a:pt x="1407" y="620"/>
                </a:cubicBezTo>
                <a:cubicBezTo>
                  <a:pt x="1399" y="620"/>
                  <a:pt x="1392" y="620"/>
                  <a:pt x="1384" y="621"/>
                </a:cubicBezTo>
                <a:cubicBezTo>
                  <a:pt x="1396" y="580"/>
                  <a:pt x="1402" y="536"/>
                  <a:pt x="1402" y="491"/>
                </a:cubicBezTo>
                <a:cubicBezTo>
                  <a:pt x="1402" y="220"/>
                  <a:pt x="1182" y="0"/>
                  <a:pt x="911" y="0"/>
                </a:cubicBezTo>
                <a:cubicBezTo>
                  <a:pt x="694" y="0"/>
                  <a:pt x="510" y="141"/>
                  <a:pt x="445" y="335"/>
                </a:cubicBezTo>
                <a:cubicBezTo>
                  <a:pt x="411" y="323"/>
                  <a:pt x="374" y="317"/>
                  <a:pt x="336" y="317"/>
                </a:cubicBezTo>
                <a:cubicBezTo>
                  <a:pt x="150" y="317"/>
                  <a:pt x="0" y="467"/>
                  <a:pt x="0" y="652"/>
                </a:cubicBezTo>
                <a:cubicBezTo>
                  <a:pt x="0" y="838"/>
                  <a:pt x="150" y="988"/>
                  <a:pt x="336" y="988"/>
                </a:cubicBezTo>
                <a:cubicBezTo>
                  <a:pt x="336" y="988"/>
                  <a:pt x="336" y="988"/>
                  <a:pt x="336" y="988"/>
                </a:cubicBezTo>
                <a:cubicBezTo>
                  <a:pt x="336" y="988"/>
                  <a:pt x="336" y="988"/>
                  <a:pt x="336" y="988"/>
                </a:cubicBezTo>
                <a:cubicBezTo>
                  <a:pt x="1422" y="988"/>
                  <a:pt x="1422" y="988"/>
                  <a:pt x="1422" y="988"/>
                </a:cubicBezTo>
                <a:cubicBezTo>
                  <a:pt x="1422" y="987"/>
                  <a:pt x="1422" y="987"/>
                  <a:pt x="1422" y="987"/>
                </a:cubicBezTo>
                <a:cubicBezTo>
                  <a:pt x="1517" y="980"/>
                  <a:pt x="1591" y="901"/>
                  <a:pt x="1591" y="804"/>
                </a:cubicBezTo>
                <a:close/>
              </a:path>
            </a:pathLst>
          </a:custGeom>
          <a:solidFill>
            <a:schemeClr val="bg1">
              <a:lumMod val="50000"/>
              <a:lumOff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EDE8D08C-5E95-42FC-9155-2F63340D6E98}"/>
              </a:ext>
            </a:extLst>
          </p:cNvPr>
          <p:cNvGrpSpPr/>
          <p:nvPr/>
        </p:nvGrpSpPr>
        <p:grpSpPr>
          <a:xfrm>
            <a:off x="9973363" y="3114129"/>
            <a:ext cx="530225" cy="463550"/>
            <a:chOff x="5953125" y="3265488"/>
            <a:chExt cx="530225" cy="463550"/>
          </a:xfrm>
        </p:grpSpPr>
        <p:grpSp>
          <p:nvGrpSpPr>
            <p:cNvPr id="13" name="Group 8">
              <a:extLst>
                <a:ext uri="{FF2B5EF4-FFF2-40B4-BE49-F238E27FC236}">
                  <a16:creationId xmlns:a16="http://schemas.microsoft.com/office/drawing/2014/main" id="{3E38DCBF-D7E9-4B3A-82FE-6380CFAC6E8B}"/>
                </a:ext>
              </a:extLst>
            </p:cNvPr>
            <p:cNvGrpSpPr>
              <a:grpSpLocks noChangeAspect="1"/>
            </p:cNvGrpSpPr>
            <p:nvPr/>
          </p:nvGrpSpPr>
          <p:grpSpPr bwMode="auto">
            <a:xfrm>
              <a:off x="5953125" y="3265488"/>
              <a:ext cx="530225" cy="463550"/>
              <a:chOff x="3750" y="2057"/>
              <a:chExt cx="334" cy="292"/>
            </a:xfrm>
          </p:grpSpPr>
          <p:sp>
            <p:nvSpPr>
              <p:cNvPr id="16" name="AutoShape 7">
                <a:extLst>
                  <a:ext uri="{FF2B5EF4-FFF2-40B4-BE49-F238E27FC236}">
                    <a16:creationId xmlns:a16="http://schemas.microsoft.com/office/drawing/2014/main" id="{C4C52BFD-6E14-4209-9741-B5AA3DA2E15F}"/>
                  </a:ext>
                </a:extLst>
              </p:cNvPr>
              <p:cNvSpPr>
                <a:spLocks noChangeAspect="1" noChangeArrowheads="1" noTextEdit="1"/>
              </p:cNvSpPr>
              <p:nvPr/>
            </p:nvSpPr>
            <p:spPr bwMode="auto">
              <a:xfrm>
                <a:off x="3750" y="2057"/>
                <a:ext cx="33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Oval 10">
                <a:extLst>
                  <a:ext uri="{FF2B5EF4-FFF2-40B4-BE49-F238E27FC236}">
                    <a16:creationId xmlns:a16="http://schemas.microsoft.com/office/drawing/2014/main" id="{7155EC4B-0783-4470-9E2C-30B9573E7C15}"/>
                  </a:ext>
                </a:extLst>
              </p:cNvPr>
              <p:cNvSpPr>
                <a:spLocks noChangeArrowheads="1"/>
              </p:cNvSpPr>
              <p:nvPr/>
            </p:nvSpPr>
            <p:spPr bwMode="auto">
              <a:xfrm>
                <a:off x="3872" y="2057"/>
                <a:ext cx="97" cy="96"/>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11">
                <a:extLst>
                  <a:ext uri="{FF2B5EF4-FFF2-40B4-BE49-F238E27FC236}">
                    <a16:creationId xmlns:a16="http://schemas.microsoft.com/office/drawing/2014/main" id="{EBFDD142-FE75-47C8-BAB2-7EB260C20C43}"/>
                  </a:ext>
                </a:extLst>
              </p:cNvPr>
              <p:cNvSpPr>
                <a:spLocks/>
              </p:cNvSpPr>
              <p:nvPr/>
            </p:nvSpPr>
            <p:spPr bwMode="auto">
              <a:xfrm>
                <a:off x="3783" y="2088"/>
                <a:ext cx="82" cy="54"/>
              </a:xfrm>
              <a:custGeom>
                <a:avLst/>
                <a:gdLst>
                  <a:gd name="T0" fmla="*/ 64 w 82"/>
                  <a:gd name="T1" fmla="*/ 54 h 54"/>
                  <a:gd name="T2" fmla="*/ 54 w 82"/>
                  <a:gd name="T3" fmla="*/ 46 h 54"/>
                  <a:gd name="T4" fmla="*/ 37 w 82"/>
                  <a:gd name="T5" fmla="*/ 33 h 54"/>
                  <a:gd name="T6" fmla="*/ 14 w 82"/>
                  <a:gd name="T7" fmla="*/ 47 h 54"/>
                  <a:gd name="T8" fmla="*/ 0 w 82"/>
                  <a:gd name="T9" fmla="*/ 23 h 54"/>
                  <a:gd name="T10" fmla="*/ 40 w 82"/>
                  <a:gd name="T11" fmla="*/ 0 h 54"/>
                  <a:gd name="T12" fmla="*/ 70 w 82"/>
                  <a:gd name="T13" fmla="*/ 25 h 54"/>
                  <a:gd name="T14" fmla="*/ 82 w 82"/>
                  <a:gd name="T15" fmla="*/ 32 h 54"/>
                  <a:gd name="T16" fmla="*/ 64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64" y="54"/>
                    </a:moveTo>
                    <a:lnTo>
                      <a:pt x="54" y="46"/>
                    </a:lnTo>
                    <a:lnTo>
                      <a:pt x="37" y="33"/>
                    </a:lnTo>
                    <a:lnTo>
                      <a:pt x="14" y="47"/>
                    </a:lnTo>
                    <a:lnTo>
                      <a:pt x="0" y="23"/>
                    </a:lnTo>
                    <a:lnTo>
                      <a:pt x="40" y="0"/>
                    </a:lnTo>
                    <a:lnTo>
                      <a:pt x="70" y="25"/>
                    </a:lnTo>
                    <a:lnTo>
                      <a:pt x="82" y="32"/>
                    </a:lnTo>
                    <a:lnTo>
                      <a:pt x="6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12">
                <a:extLst>
                  <a:ext uri="{FF2B5EF4-FFF2-40B4-BE49-F238E27FC236}">
                    <a16:creationId xmlns:a16="http://schemas.microsoft.com/office/drawing/2014/main" id="{92CD9D32-7D8E-4580-B582-B763B1814194}"/>
                  </a:ext>
                </a:extLst>
              </p:cNvPr>
              <p:cNvSpPr>
                <a:spLocks/>
              </p:cNvSpPr>
              <p:nvPr/>
            </p:nvSpPr>
            <p:spPr bwMode="auto">
              <a:xfrm>
                <a:off x="3752" y="2163"/>
                <a:ext cx="71" cy="54"/>
              </a:xfrm>
              <a:custGeom>
                <a:avLst/>
                <a:gdLst>
                  <a:gd name="T0" fmla="*/ 24 w 71"/>
                  <a:gd name="T1" fmla="*/ 54 h 54"/>
                  <a:gd name="T2" fmla="*/ 0 w 71"/>
                  <a:gd name="T3" fmla="*/ 42 h 54"/>
                  <a:gd name="T4" fmla="*/ 19 w 71"/>
                  <a:gd name="T5" fmla="*/ 0 h 54"/>
                  <a:gd name="T6" fmla="*/ 57 w 71"/>
                  <a:gd name="T7" fmla="*/ 2 h 54"/>
                  <a:gd name="T8" fmla="*/ 71 w 71"/>
                  <a:gd name="T9" fmla="*/ 2 h 54"/>
                  <a:gd name="T10" fmla="*/ 71 w 71"/>
                  <a:gd name="T11" fmla="*/ 30 h 54"/>
                  <a:gd name="T12" fmla="*/ 57 w 71"/>
                  <a:gd name="T13" fmla="*/ 30 h 54"/>
                  <a:gd name="T14" fmla="*/ 36 w 71"/>
                  <a:gd name="T15" fmla="*/ 30 h 54"/>
                  <a:gd name="T16" fmla="*/ 24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24" y="54"/>
                    </a:moveTo>
                    <a:lnTo>
                      <a:pt x="0" y="42"/>
                    </a:lnTo>
                    <a:lnTo>
                      <a:pt x="19" y="0"/>
                    </a:lnTo>
                    <a:lnTo>
                      <a:pt x="57" y="2"/>
                    </a:lnTo>
                    <a:lnTo>
                      <a:pt x="71" y="2"/>
                    </a:lnTo>
                    <a:lnTo>
                      <a:pt x="71" y="30"/>
                    </a:lnTo>
                    <a:lnTo>
                      <a:pt x="57" y="30"/>
                    </a:lnTo>
                    <a:lnTo>
                      <a:pt x="36" y="30"/>
                    </a:lnTo>
                    <a:lnTo>
                      <a:pt x="2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13">
                <a:extLst>
                  <a:ext uri="{FF2B5EF4-FFF2-40B4-BE49-F238E27FC236}">
                    <a16:creationId xmlns:a16="http://schemas.microsoft.com/office/drawing/2014/main" id="{A1A7746F-E1FD-4804-928C-4A45F64D2910}"/>
                  </a:ext>
                </a:extLst>
              </p:cNvPr>
              <p:cNvSpPr>
                <a:spLocks/>
              </p:cNvSpPr>
              <p:nvPr/>
            </p:nvSpPr>
            <p:spPr bwMode="auto">
              <a:xfrm>
                <a:off x="3766" y="2226"/>
                <a:ext cx="60" cy="66"/>
              </a:xfrm>
              <a:custGeom>
                <a:avLst/>
                <a:gdLst>
                  <a:gd name="T0" fmla="*/ 27 w 60"/>
                  <a:gd name="T1" fmla="*/ 66 h 66"/>
                  <a:gd name="T2" fmla="*/ 0 w 60"/>
                  <a:gd name="T3" fmla="*/ 66 h 66"/>
                  <a:gd name="T4" fmla="*/ 1 w 60"/>
                  <a:gd name="T5" fmla="*/ 19 h 66"/>
                  <a:gd name="T6" fmla="*/ 36 w 60"/>
                  <a:gd name="T7" fmla="*/ 5 h 66"/>
                  <a:gd name="T8" fmla="*/ 48 w 60"/>
                  <a:gd name="T9" fmla="*/ 0 h 66"/>
                  <a:gd name="T10" fmla="*/ 60 w 60"/>
                  <a:gd name="T11" fmla="*/ 24 h 66"/>
                  <a:gd name="T12" fmla="*/ 48 w 60"/>
                  <a:gd name="T13" fmla="*/ 29 h 66"/>
                  <a:gd name="T14" fmla="*/ 27 w 60"/>
                  <a:gd name="T15" fmla="*/ 38 h 66"/>
                  <a:gd name="T16" fmla="*/ 27 w 60"/>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6">
                    <a:moveTo>
                      <a:pt x="27" y="66"/>
                    </a:moveTo>
                    <a:lnTo>
                      <a:pt x="0" y="66"/>
                    </a:lnTo>
                    <a:lnTo>
                      <a:pt x="1" y="19"/>
                    </a:lnTo>
                    <a:lnTo>
                      <a:pt x="36" y="5"/>
                    </a:lnTo>
                    <a:lnTo>
                      <a:pt x="48" y="0"/>
                    </a:lnTo>
                    <a:lnTo>
                      <a:pt x="60" y="24"/>
                    </a:lnTo>
                    <a:lnTo>
                      <a:pt x="48" y="29"/>
                    </a:lnTo>
                    <a:lnTo>
                      <a:pt x="27" y="38"/>
                    </a:lnTo>
                    <a:lnTo>
                      <a:pt x="27"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14">
                <a:extLst>
                  <a:ext uri="{FF2B5EF4-FFF2-40B4-BE49-F238E27FC236}">
                    <a16:creationId xmlns:a16="http://schemas.microsoft.com/office/drawing/2014/main" id="{C73E33C7-68CC-4F3E-AA21-406EBF57DFEF}"/>
                  </a:ext>
                </a:extLst>
              </p:cNvPr>
              <p:cNvSpPr>
                <a:spLocks/>
              </p:cNvSpPr>
              <p:nvPr/>
            </p:nvSpPr>
            <p:spPr bwMode="auto">
              <a:xfrm>
                <a:off x="3800" y="2280"/>
                <a:ext cx="61" cy="67"/>
              </a:xfrm>
              <a:custGeom>
                <a:avLst/>
                <a:gdLst>
                  <a:gd name="T0" fmla="*/ 2 w 61"/>
                  <a:gd name="T1" fmla="*/ 67 h 67"/>
                  <a:gd name="T2" fmla="*/ 0 w 61"/>
                  <a:gd name="T3" fmla="*/ 22 h 67"/>
                  <a:gd name="T4" fmla="*/ 37 w 61"/>
                  <a:gd name="T5" fmla="*/ 7 h 67"/>
                  <a:gd name="T6" fmla="*/ 49 w 61"/>
                  <a:gd name="T7" fmla="*/ 0 h 67"/>
                  <a:gd name="T8" fmla="*/ 61 w 61"/>
                  <a:gd name="T9" fmla="*/ 26 h 67"/>
                  <a:gd name="T10" fmla="*/ 49 w 61"/>
                  <a:gd name="T11" fmla="*/ 31 h 67"/>
                  <a:gd name="T12" fmla="*/ 28 w 61"/>
                  <a:gd name="T13" fmla="*/ 40 h 67"/>
                  <a:gd name="T14" fmla="*/ 30 w 61"/>
                  <a:gd name="T15" fmla="*/ 67 h 67"/>
                  <a:gd name="T16" fmla="*/ 2 w 6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7">
                    <a:moveTo>
                      <a:pt x="2" y="67"/>
                    </a:moveTo>
                    <a:lnTo>
                      <a:pt x="0" y="22"/>
                    </a:lnTo>
                    <a:lnTo>
                      <a:pt x="37" y="7"/>
                    </a:lnTo>
                    <a:lnTo>
                      <a:pt x="49" y="0"/>
                    </a:lnTo>
                    <a:lnTo>
                      <a:pt x="61" y="26"/>
                    </a:lnTo>
                    <a:lnTo>
                      <a:pt x="49" y="31"/>
                    </a:lnTo>
                    <a:lnTo>
                      <a:pt x="28" y="40"/>
                    </a:lnTo>
                    <a:lnTo>
                      <a:pt x="30" y="67"/>
                    </a:lnTo>
                    <a:lnTo>
                      <a:pt x="2"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15">
                <a:extLst>
                  <a:ext uri="{FF2B5EF4-FFF2-40B4-BE49-F238E27FC236}">
                    <a16:creationId xmlns:a16="http://schemas.microsoft.com/office/drawing/2014/main" id="{BECEA968-A730-4B3A-B36A-4E645F3F0EEC}"/>
                  </a:ext>
                </a:extLst>
              </p:cNvPr>
              <p:cNvSpPr>
                <a:spLocks/>
              </p:cNvSpPr>
              <p:nvPr/>
            </p:nvSpPr>
            <p:spPr bwMode="auto">
              <a:xfrm>
                <a:off x="3969" y="2088"/>
                <a:ext cx="82" cy="54"/>
              </a:xfrm>
              <a:custGeom>
                <a:avLst/>
                <a:gdLst>
                  <a:gd name="T0" fmla="*/ 18 w 82"/>
                  <a:gd name="T1" fmla="*/ 54 h 54"/>
                  <a:gd name="T2" fmla="*/ 0 w 82"/>
                  <a:gd name="T3" fmla="*/ 32 h 54"/>
                  <a:gd name="T4" fmla="*/ 12 w 82"/>
                  <a:gd name="T5" fmla="*/ 23 h 54"/>
                  <a:gd name="T6" fmla="*/ 42 w 82"/>
                  <a:gd name="T7" fmla="*/ 0 h 54"/>
                  <a:gd name="T8" fmla="*/ 82 w 82"/>
                  <a:gd name="T9" fmla="*/ 23 h 54"/>
                  <a:gd name="T10" fmla="*/ 68 w 82"/>
                  <a:gd name="T11" fmla="*/ 47 h 54"/>
                  <a:gd name="T12" fmla="*/ 45 w 82"/>
                  <a:gd name="T13" fmla="*/ 33 h 54"/>
                  <a:gd name="T14" fmla="*/ 28 w 82"/>
                  <a:gd name="T15" fmla="*/ 46 h 54"/>
                  <a:gd name="T16" fmla="*/ 18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18" y="54"/>
                    </a:moveTo>
                    <a:lnTo>
                      <a:pt x="0" y="32"/>
                    </a:lnTo>
                    <a:lnTo>
                      <a:pt x="12" y="23"/>
                    </a:lnTo>
                    <a:lnTo>
                      <a:pt x="42" y="0"/>
                    </a:lnTo>
                    <a:lnTo>
                      <a:pt x="82" y="23"/>
                    </a:lnTo>
                    <a:lnTo>
                      <a:pt x="68" y="47"/>
                    </a:lnTo>
                    <a:lnTo>
                      <a:pt x="45" y="33"/>
                    </a:lnTo>
                    <a:lnTo>
                      <a:pt x="28" y="46"/>
                    </a:lnTo>
                    <a:lnTo>
                      <a:pt x="18"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Freeform 16">
                <a:extLst>
                  <a:ext uri="{FF2B5EF4-FFF2-40B4-BE49-F238E27FC236}">
                    <a16:creationId xmlns:a16="http://schemas.microsoft.com/office/drawing/2014/main" id="{90C250CD-904E-4CF0-BFE4-87C8875CF524}"/>
                  </a:ext>
                </a:extLst>
              </p:cNvPr>
              <p:cNvSpPr>
                <a:spLocks/>
              </p:cNvSpPr>
              <p:nvPr/>
            </p:nvSpPr>
            <p:spPr bwMode="auto">
              <a:xfrm>
                <a:off x="4011" y="2163"/>
                <a:ext cx="71" cy="54"/>
              </a:xfrm>
              <a:custGeom>
                <a:avLst/>
                <a:gdLst>
                  <a:gd name="T0" fmla="*/ 47 w 71"/>
                  <a:gd name="T1" fmla="*/ 54 h 54"/>
                  <a:gd name="T2" fmla="*/ 35 w 71"/>
                  <a:gd name="T3" fmla="*/ 30 h 54"/>
                  <a:gd name="T4" fmla="*/ 14 w 71"/>
                  <a:gd name="T5" fmla="*/ 30 h 54"/>
                  <a:gd name="T6" fmla="*/ 0 w 71"/>
                  <a:gd name="T7" fmla="*/ 30 h 54"/>
                  <a:gd name="T8" fmla="*/ 0 w 71"/>
                  <a:gd name="T9" fmla="*/ 2 h 54"/>
                  <a:gd name="T10" fmla="*/ 14 w 71"/>
                  <a:gd name="T11" fmla="*/ 2 h 54"/>
                  <a:gd name="T12" fmla="*/ 52 w 71"/>
                  <a:gd name="T13" fmla="*/ 0 h 54"/>
                  <a:gd name="T14" fmla="*/ 71 w 71"/>
                  <a:gd name="T15" fmla="*/ 42 h 54"/>
                  <a:gd name="T16" fmla="*/ 47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47" y="54"/>
                    </a:moveTo>
                    <a:lnTo>
                      <a:pt x="35" y="30"/>
                    </a:lnTo>
                    <a:lnTo>
                      <a:pt x="14" y="30"/>
                    </a:lnTo>
                    <a:lnTo>
                      <a:pt x="0" y="30"/>
                    </a:lnTo>
                    <a:lnTo>
                      <a:pt x="0" y="2"/>
                    </a:lnTo>
                    <a:lnTo>
                      <a:pt x="14" y="2"/>
                    </a:lnTo>
                    <a:lnTo>
                      <a:pt x="52" y="0"/>
                    </a:lnTo>
                    <a:lnTo>
                      <a:pt x="71" y="42"/>
                    </a:lnTo>
                    <a:lnTo>
                      <a:pt x="47"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Freeform 17">
                <a:extLst>
                  <a:ext uri="{FF2B5EF4-FFF2-40B4-BE49-F238E27FC236}">
                    <a16:creationId xmlns:a16="http://schemas.microsoft.com/office/drawing/2014/main" id="{D0972587-4258-40BB-834D-C7BCACD1684C}"/>
                  </a:ext>
                </a:extLst>
              </p:cNvPr>
              <p:cNvSpPr>
                <a:spLocks/>
              </p:cNvSpPr>
              <p:nvPr/>
            </p:nvSpPr>
            <p:spPr bwMode="auto">
              <a:xfrm>
                <a:off x="4007" y="2226"/>
                <a:ext cx="61" cy="66"/>
              </a:xfrm>
              <a:custGeom>
                <a:avLst/>
                <a:gdLst>
                  <a:gd name="T0" fmla="*/ 33 w 61"/>
                  <a:gd name="T1" fmla="*/ 66 h 66"/>
                  <a:gd name="T2" fmla="*/ 33 w 61"/>
                  <a:gd name="T3" fmla="*/ 38 h 66"/>
                  <a:gd name="T4" fmla="*/ 14 w 61"/>
                  <a:gd name="T5" fmla="*/ 31 h 66"/>
                  <a:gd name="T6" fmla="*/ 0 w 61"/>
                  <a:gd name="T7" fmla="*/ 24 h 66"/>
                  <a:gd name="T8" fmla="*/ 13 w 61"/>
                  <a:gd name="T9" fmla="*/ 0 h 66"/>
                  <a:gd name="T10" fmla="*/ 25 w 61"/>
                  <a:gd name="T11" fmla="*/ 5 h 66"/>
                  <a:gd name="T12" fmla="*/ 60 w 61"/>
                  <a:gd name="T13" fmla="*/ 19 h 66"/>
                  <a:gd name="T14" fmla="*/ 61 w 61"/>
                  <a:gd name="T15" fmla="*/ 66 h 66"/>
                  <a:gd name="T16" fmla="*/ 33 w 61"/>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6">
                    <a:moveTo>
                      <a:pt x="33" y="66"/>
                    </a:moveTo>
                    <a:lnTo>
                      <a:pt x="33" y="38"/>
                    </a:lnTo>
                    <a:lnTo>
                      <a:pt x="14" y="31"/>
                    </a:lnTo>
                    <a:lnTo>
                      <a:pt x="0" y="24"/>
                    </a:lnTo>
                    <a:lnTo>
                      <a:pt x="13" y="0"/>
                    </a:lnTo>
                    <a:lnTo>
                      <a:pt x="25" y="5"/>
                    </a:lnTo>
                    <a:lnTo>
                      <a:pt x="60" y="19"/>
                    </a:lnTo>
                    <a:lnTo>
                      <a:pt x="61" y="66"/>
                    </a:lnTo>
                    <a:lnTo>
                      <a:pt x="33"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Freeform 18">
                <a:extLst>
                  <a:ext uri="{FF2B5EF4-FFF2-40B4-BE49-F238E27FC236}">
                    <a16:creationId xmlns:a16="http://schemas.microsoft.com/office/drawing/2014/main" id="{3DA5897D-D320-4BBC-B1F9-DAB404168A93}"/>
                  </a:ext>
                </a:extLst>
              </p:cNvPr>
              <p:cNvSpPr>
                <a:spLocks/>
              </p:cNvSpPr>
              <p:nvPr/>
            </p:nvSpPr>
            <p:spPr bwMode="auto">
              <a:xfrm>
                <a:off x="3973" y="2280"/>
                <a:ext cx="60" cy="67"/>
              </a:xfrm>
              <a:custGeom>
                <a:avLst/>
                <a:gdLst>
                  <a:gd name="T0" fmla="*/ 59 w 60"/>
                  <a:gd name="T1" fmla="*/ 67 h 67"/>
                  <a:gd name="T2" fmla="*/ 31 w 60"/>
                  <a:gd name="T3" fmla="*/ 67 h 67"/>
                  <a:gd name="T4" fmla="*/ 33 w 60"/>
                  <a:gd name="T5" fmla="*/ 40 h 67"/>
                  <a:gd name="T6" fmla="*/ 14 w 60"/>
                  <a:gd name="T7" fmla="*/ 31 h 67"/>
                  <a:gd name="T8" fmla="*/ 0 w 60"/>
                  <a:gd name="T9" fmla="*/ 26 h 67"/>
                  <a:gd name="T10" fmla="*/ 12 w 60"/>
                  <a:gd name="T11" fmla="*/ 0 h 67"/>
                  <a:gd name="T12" fmla="*/ 24 w 60"/>
                  <a:gd name="T13" fmla="*/ 7 h 67"/>
                  <a:gd name="T14" fmla="*/ 60 w 60"/>
                  <a:gd name="T15" fmla="*/ 22 h 67"/>
                  <a:gd name="T16" fmla="*/ 59 w 60"/>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7">
                    <a:moveTo>
                      <a:pt x="59" y="67"/>
                    </a:moveTo>
                    <a:lnTo>
                      <a:pt x="31" y="67"/>
                    </a:lnTo>
                    <a:lnTo>
                      <a:pt x="33" y="40"/>
                    </a:lnTo>
                    <a:lnTo>
                      <a:pt x="14" y="31"/>
                    </a:lnTo>
                    <a:lnTo>
                      <a:pt x="0" y="26"/>
                    </a:lnTo>
                    <a:lnTo>
                      <a:pt x="12" y="0"/>
                    </a:lnTo>
                    <a:lnTo>
                      <a:pt x="24" y="7"/>
                    </a:lnTo>
                    <a:lnTo>
                      <a:pt x="60" y="22"/>
                    </a:lnTo>
                    <a:lnTo>
                      <a:pt x="59"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Freeform 19">
                <a:extLst>
                  <a:ext uri="{FF2B5EF4-FFF2-40B4-BE49-F238E27FC236}">
                    <a16:creationId xmlns:a16="http://schemas.microsoft.com/office/drawing/2014/main" id="{A1F42785-F11E-4A80-838C-80E2F70B068D}"/>
                  </a:ext>
                </a:extLst>
              </p:cNvPr>
              <p:cNvSpPr>
                <a:spLocks noEditPoints="1"/>
              </p:cNvSpPr>
              <p:nvPr/>
            </p:nvSpPr>
            <p:spPr bwMode="auto">
              <a:xfrm>
                <a:off x="3861" y="2137"/>
                <a:ext cx="26" cy="42"/>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1" y="2"/>
                      <a:pt x="12" y="2"/>
                      <a:pt x="13" y="3"/>
                    </a:cubicBezTo>
                    <a:cubicBezTo>
                      <a:pt x="13" y="4"/>
                      <a:pt x="14" y="5"/>
                      <a:pt x="14" y="7"/>
                    </a:cubicBezTo>
                    <a:cubicBezTo>
                      <a:pt x="15" y="8"/>
                      <a:pt x="15" y="10"/>
                      <a:pt x="15" y="12"/>
                    </a:cubicBezTo>
                    <a:cubicBezTo>
                      <a:pt x="15" y="15"/>
                      <a:pt x="15" y="17"/>
                      <a:pt x="14" y="19"/>
                    </a:cubicBezTo>
                    <a:cubicBezTo>
                      <a:pt x="13" y="20"/>
                      <a:pt x="13" y="22"/>
                      <a:pt x="11"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1" y="18"/>
                      <a:pt x="12" y="16"/>
                      <a:pt x="12" y="12"/>
                    </a:cubicBezTo>
                    <a:cubicBezTo>
                      <a:pt x="12" y="8"/>
                      <a:pt x="11"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20">
                <a:extLst>
                  <a:ext uri="{FF2B5EF4-FFF2-40B4-BE49-F238E27FC236}">
                    <a16:creationId xmlns:a16="http://schemas.microsoft.com/office/drawing/2014/main" id="{4515E163-B47D-4B47-B32F-175389B16085}"/>
                  </a:ext>
                </a:extLst>
              </p:cNvPr>
              <p:cNvSpPr>
                <a:spLocks/>
              </p:cNvSpPr>
              <p:nvPr/>
            </p:nvSpPr>
            <p:spPr bwMode="auto">
              <a:xfrm>
                <a:off x="3896" y="2137"/>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2" y="8"/>
                      <a:pt x="1"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21">
                <a:extLst>
                  <a:ext uri="{FF2B5EF4-FFF2-40B4-BE49-F238E27FC236}">
                    <a16:creationId xmlns:a16="http://schemas.microsoft.com/office/drawing/2014/main" id="{91AD4F36-D904-41C9-887E-25E6F40CC77A}"/>
                  </a:ext>
                </a:extLst>
              </p:cNvPr>
              <p:cNvSpPr>
                <a:spLocks noEditPoints="1"/>
              </p:cNvSpPr>
              <p:nvPr/>
            </p:nvSpPr>
            <p:spPr bwMode="auto">
              <a:xfrm>
                <a:off x="3922" y="2137"/>
                <a:ext cx="26"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5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5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3" y="3"/>
                      <a:pt x="4" y="2"/>
                    </a:cubicBezTo>
                    <a:cubicBezTo>
                      <a:pt x="5" y="1"/>
                      <a:pt x="6" y="0"/>
                      <a:pt x="8" y="0"/>
                    </a:cubicBezTo>
                    <a:cubicBezTo>
                      <a:pt x="9" y="0"/>
                      <a:pt x="10" y="1"/>
                      <a:pt x="11" y="1"/>
                    </a:cubicBezTo>
                    <a:cubicBezTo>
                      <a:pt x="12" y="2"/>
                      <a:pt x="13" y="2"/>
                      <a:pt x="13" y="3"/>
                    </a:cubicBezTo>
                    <a:cubicBezTo>
                      <a:pt x="14" y="4"/>
                      <a:pt x="15" y="5"/>
                      <a:pt x="15" y="7"/>
                    </a:cubicBezTo>
                    <a:cubicBezTo>
                      <a:pt x="15" y="8"/>
                      <a:pt x="15" y="10"/>
                      <a:pt x="15" y="12"/>
                    </a:cubicBezTo>
                    <a:cubicBezTo>
                      <a:pt x="15" y="15"/>
                      <a:pt x="15" y="17"/>
                      <a:pt x="15" y="19"/>
                    </a:cubicBezTo>
                    <a:cubicBezTo>
                      <a:pt x="14" y="20"/>
                      <a:pt x="13" y="22"/>
                      <a:pt x="12" y="22"/>
                    </a:cubicBezTo>
                    <a:cubicBezTo>
                      <a:pt x="11" y="23"/>
                      <a:pt x="10" y="24"/>
                      <a:pt x="8" y="24"/>
                    </a:cubicBezTo>
                    <a:cubicBezTo>
                      <a:pt x="6" y="24"/>
                      <a:pt x="4" y="23"/>
                      <a:pt x="3" y="21"/>
                    </a:cubicBezTo>
                    <a:cubicBezTo>
                      <a:pt x="1" y="19"/>
                      <a:pt x="0" y="16"/>
                      <a:pt x="0" y="12"/>
                    </a:cubicBezTo>
                    <a:close/>
                    <a:moveTo>
                      <a:pt x="3" y="12"/>
                    </a:moveTo>
                    <a:cubicBezTo>
                      <a:pt x="3" y="16"/>
                      <a:pt x="4" y="18"/>
                      <a:pt x="5" y="20"/>
                    </a:cubicBezTo>
                    <a:cubicBezTo>
                      <a:pt x="6" y="21"/>
                      <a:pt x="7" y="21"/>
                      <a:pt x="8" y="21"/>
                    </a:cubicBezTo>
                    <a:cubicBezTo>
                      <a:pt x="9" y="21"/>
                      <a:pt x="10" y="21"/>
                      <a:pt x="11" y="20"/>
                    </a:cubicBezTo>
                    <a:cubicBezTo>
                      <a:pt x="12" y="18"/>
                      <a:pt x="12" y="16"/>
                      <a:pt x="12" y="12"/>
                    </a:cubicBezTo>
                    <a:cubicBezTo>
                      <a:pt x="12" y="8"/>
                      <a:pt x="12" y="6"/>
                      <a:pt x="11" y="5"/>
                    </a:cubicBezTo>
                    <a:cubicBezTo>
                      <a:pt x="10" y="3"/>
                      <a:pt x="9" y="3"/>
                      <a:pt x="8" y="3"/>
                    </a:cubicBezTo>
                    <a:cubicBezTo>
                      <a:pt x="7" y="3"/>
                      <a:pt x="6"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22">
                <a:extLst>
                  <a:ext uri="{FF2B5EF4-FFF2-40B4-BE49-F238E27FC236}">
                    <a16:creationId xmlns:a16="http://schemas.microsoft.com/office/drawing/2014/main" id="{A6769CDE-B1EB-4A7E-ADCC-DABA7AB769D5}"/>
                  </a:ext>
                </a:extLst>
              </p:cNvPr>
              <p:cNvSpPr>
                <a:spLocks/>
              </p:cNvSpPr>
              <p:nvPr/>
            </p:nvSpPr>
            <p:spPr bwMode="auto">
              <a:xfrm>
                <a:off x="3957" y="2137"/>
                <a:ext cx="16" cy="40"/>
              </a:xfrm>
              <a:custGeom>
                <a:avLst/>
                <a:gdLst>
                  <a:gd name="T0" fmla="*/ 9 w 9"/>
                  <a:gd name="T1" fmla="*/ 23 h 23"/>
                  <a:gd name="T2" fmla="*/ 6 w 9"/>
                  <a:gd name="T3" fmla="*/ 23 h 23"/>
                  <a:gd name="T4" fmla="*/ 6 w 9"/>
                  <a:gd name="T5" fmla="*/ 5 h 23"/>
                  <a:gd name="T6" fmla="*/ 3 w 9"/>
                  <a:gd name="T7" fmla="*/ 7 h 23"/>
                  <a:gd name="T8" fmla="*/ 0 w 9"/>
                  <a:gd name="T9" fmla="*/ 9 h 23"/>
                  <a:gd name="T10" fmla="*/ 0 w 9"/>
                  <a:gd name="T11" fmla="*/ 6 h 23"/>
                  <a:gd name="T12" fmla="*/ 5 w 9"/>
                  <a:gd name="T13" fmla="*/ 3 h 23"/>
                  <a:gd name="T14" fmla="*/ 7 w 9"/>
                  <a:gd name="T15" fmla="*/ 0 h 23"/>
                  <a:gd name="T16" fmla="*/ 9 w 9"/>
                  <a:gd name="T17" fmla="*/ 0 h 23"/>
                  <a:gd name="T18" fmla="*/ 9 w 9"/>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9"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5" y="3"/>
                    </a:cubicBezTo>
                    <a:cubicBezTo>
                      <a:pt x="6" y="2"/>
                      <a:pt x="7" y="1"/>
                      <a:pt x="7" y="0"/>
                    </a:cubicBezTo>
                    <a:cubicBezTo>
                      <a:pt x="9" y="0"/>
                      <a:pt x="9" y="0"/>
                      <a:pt x="9" y="0"/>
                    </a:cubicBezTo>
                    <a:lnTo>
                      <a:pt x="9"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23">
                <a:extLst>
                  <a:ext uri="{FF2B5EF4-FFF2-40B4-BE49-F238E27FC236}">
                    <a16:creationId xmlns:a16="http://schemas.microsoft.com/office/drawing/2014/main" id="{3C29C5DC-0511-41F0-A265-AD16725777CA}"/>
                  </a:ext>
                </a:extLst>
              </p:cNvPr>
              <p:cNvSpPr>
                <a:spLocks noEditPoints="1"/>
              </p:cNvSpPr>
              <p:nvPr/>
            </p:nvSpPr>
            <p:spPr bwMode="auto">
              <a:xfrm>
                <a:off x="3846" y="2193"/>
                <a:ext cx="26" cy="41"/>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2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2" y="2"/>
                      <a:pt x="12" y="2"/>
                      <a:pt x="13" y="3"/>
                    </a:cubicBezTo>
                    <a:cubicBezTo>
                      <a:pt x="14" y="4"/>
                      <a:pt x="14" y="5"/>
                      <a:pt x="14" y="7"/>
                    </a:cubicBezTo>
                    <a:cubicBezTo>
                      <a:pt x="15" y="8"/>
                      <a:pt x="15" y="10"/>
                      <a:pt x="15" y="12"/>
                    </a:cubicBezTo>
                    <a:cubicBezTo>
                      <a:pt x="15" y="15"/>
                      <a:pt x="15" y="17"/>
                      <a:pt x="14" y="19"/>
                    </a:cubicBezTo>
                    <a:cubicBezTo>
                      <a:pt x="14" y="20"/>
                      <a:pt x="13" y="22"/>
                      <a:pt x="12"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2" y="18"/>
                      <a:pt x="12" y="16"/>
                      <a:pt x="12" y="12"/>
                    </a:cubicBezTo>
                    <a:cubicBezTo>
                      <a:pt x="12" y="8"/>
                      <a:pt x="12"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24">
                <a:extLst>
                  <a:ext uri="{FF2B5EF4-FFF2-40B4-BE49-F238E27FC236}">
                    <a16:creationId xmlns:a16="http://schemas.microsoft.com/office/drawing/2014/main" id="{9970D6B3-C29B-4894-AC1B-C6DC11612DCE}"/>
                  </a:ext>
                </a:extLst>
              </p:cNvPr>
              <p:cNvSpPr>
                <a:spLocks/>
              </p:cNvSpPr>
              <p:nvPr/>
            </p:nvSpPr>
            <p:spPr bwMode="auto">
              <a:xfrm>
                <a:off x="3880" y="2193"/>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1"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25">
                <a:extLst>
                  <a:ext uri="{FF2B5EF4-FFF2-40B4-BE49-F238E27FC236}">
                    <a16:creationId xmlns:a16="http://schemas.microsoft.com/office/drawing/2014/main" id="{EBC0100C-CD77-424B-B6C6-04A344FFC2A3}"/>
                  </a:ext>
                </a:extLst>
              </p:cNvPr>
              <p:cNvSpPr>
                <a:spLocks noEditPoints="1"/>
              </p:cNvSpPr>
              <p:nvPr/>
            </p:nvSpPr>
            <p:spPr bwMode="auto">
              <a:xfrm>
                <a:off x="3908" y="2193"/>
                <a:ext cx="25" cy="41"/>
              </a:xfrm>
              <a:custGeom>
                <a:avLst/>
                <a:gdLst>
                  <a:gd name="T0" fmla="*/ 0 w 14"/>
                  <a:gd name="T1" fmla="*/ 12 h 24"/>
                  <a:gd name="T2" fmla="*/ 0 w 14"/>
                  <a:gd name="T3" fmla="*/ 6 h 24"/>
                  <a:gd name="T4" fmla="*/ 3 w 14"/>
                  <a:gd name="T5" fmla="*/ 2 h 24"/>
                  <a:gd name="T6" fmla="*/ 7 w 14"/>
                  <a:gd name="T7" fmla="*/ 0 h 24"/>
                  <a:gd name="T8" fmla="*/ 10 w 14"/>
                  <a:gd name="T9" fmla="*/ 1 h 24"/>
                  <a:gd name="T10" fmla="*/ 13 w 14"/>
                  <a:gd name="T11" fmla="*/ 3 h 24"/>
                  <a:gd name="T12" fmla="*/ 14 w 14"/>
                  <a:gd name="T13" fmla="*/ 7 h 24"/>
                  <a:gd name="T14" fmla="*/ 14 w 14"/>
                  <a:gd name="T15" fmla="*/ 12 h 24"/>
                  <a:gd name="T16" fmla="*/ 14 w 14"/>
                  <a:gd name="T17" fmla="*/ 19 h 24"/>
                  <a:gd name="T18" fmla="*/ 11 w 14"/>
                  <a:gd name="T19" fmla="*/ 22 h 24"/>
                  <a:gd name="T20" fmla="*/ 7 w 14"/>
                  <a:gd name="T21" fmla="*/ 24 h 24"/>
                  <a:gd name="T22" fmla="*/ 2 w 14"/>
                  <a:gd name="T23" fmla="*/ 21 h 24"/>
                  <a:gd name="T24" fmla="*/ 0 w 14"/>
                  <a:gd name="T25" fmla="*/ 12 h 24"/>
                  <a:gd name="T26" fmla="*/ 2 w 14"/>
                  <a:gd name="T27" fmla="*/ 12 h 24"/>
                  <a:gd name="T28" fmla="*/ 4 w 14"/>
                  <a:gd name="T29" fmla="*/ 20 h 24"/>
                  <a:gd name="T30" fmla="*/ 7 w 14"/>
                  <a:gd name="T31" fmla="*/ 21 h 24"/>
                  <a:gd name="T32" fmla="*/ 10 w 14"/>
                  <a:gd name="T33" fmla="*/ 20 h 24"/>
                  <a:gd name="T34" fmla="*/ 12 w 14"/>
                  <a:gd name="T35" fmla="*/ 12 h 24"/>
                  <a:gd name="T36" fmla="*/ 10 w 14"/>
                  <a:gd name="T37" fmla="*/ 5 h 24"/>
                  <a:gd name="T38" fmla="*/ 7 w 14"/>
                  <a:gd name="T39" fmla="*/ 3 h 24"/>
                  <a:gd name="T40" fmla="*/ 4 w 14"/>
                  <a:gd name="T41" fmla="*/ 4 h 24"/>
                  <a:gd name="T42" fmla="*/ 2 w 1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4" y="10"/>
                      <a:pt x="14" y="12"/>
                    </a:cubicBezTo>
                    <a:cubicBezTo>
                      <a:pt x="14"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2" y="12"/>
                    </a:moveTo>
                    <a:cubicBezTo>
                      <a:pt x="2"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2" y="8"/>
                      <a:pt x="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26">
                <a:extLst>
                  <a:ext uri="{FF2B5EF4-FFF2-40B4-BE49-F238E27FC236}">
                    <a16:creationId xmlns:a16="http://schemas.microsoft.com/office/drawing/2014/main" id="{ED99048D-0099-413B-B37B-FDA3D4BABAE8}"/>
                  </a:ext>
                </a:extLst>
              </p:cNvPr>
              <p:cNvSpPr>
                <a:spLocks/>
              </p:cNvSpPr>
              <p:nvPr/>
            </p:nvSpPr>
            <p:spPr bwMode="auto">
              <a:xfrm>
                <a:off x="3943" y="2193"/>
                <a:ext cx="14" cy="40"/>
              </a:xfrm>
              <a:custGeom>
                <a:avLst/>
                <a:gdLst>
                  <a:gd name="T0" fmla="*/ 8 w 8"/>
                  <a:gd name="T1" fmla="*/ 23 h 23"/>
                  <a:gd name="T2" fmla="*/ 5 w 8"/>
                  <a:gd name="T3" fmla="*/ 23 h 23"/>
                  <a:gd name="T4" fmla="*/ 5 w 8"/>
                  <a:gd name="T5" fmla="*/ 5 h 23"/>
                  <a:gd name="T6" fmla="*/ 2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4" y="6"/>
                      <a:pt x="4" y="7"/>
                      <a:pt x="2" y="7"/>
                    </a:cubicBezTo>
                    <a:cubicBezTo>
                      <a:pt x="1" y="8"/>
                      <a:pt x="0" y="9"/>
                      <a:pt x="0" y="9"/>
                    </a:cubicBezTo>
                    <a:cubicBezTo>
                      <a:pt x="0" y="6"/>
                      <a:pt x="0" y="6"/>
                      <a:pt x="0" y="6"/>
                    </a:cubicBezTo>
                    <a:cubicBezTo>
                      <a:pt x="1" y="5"/>
                      <a:pt x="2"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27">
                <a:extLst>
                  <a:ext uri="{FF2B5EF4-FFF2-40B4-BE49-F238E27FC236}">
                    <a16:creationId xmlns:a16="http://schemas.microsoft.com/office/drawing/2014/main" id="{F999133E-E027-4DD1-B2CE-13184EF48BC2}"/>
                  </a:ext>
                </a:extLst>
              </p:cNvPr>
              <p:cNvSpPr>
                <a:spLocks noEditPoints="1"/>
              </p:cNvSpPr>
              <p:nvPr/>
            </p:nvSpPr>
            <p:spPr bwMode="auto">
              <a:xfrm>
                <a:off x="3969" y="2193"/>
                <a:ext cx="26" cy="41"/>
              </a:xfrm>
              <a:custGeom>
                <a:avLst/>
                <a:gdLst>
                  <a:gd name="T0" fmla="*/ 0 w 15"/>
                  <a:gd name="T1" fmla="*/ 12 h 24"/>
                  <a:gd name="T2" fmla="*/ 1 w 15"/>
                  <a:gd name="T3" fmla="*/ 6 h 24"/>
                  <a:gd name="T4" fmla="*/ 3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2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2" y="4"/>
                      <a:pt x="2" y="3"/>
                      <a:pt x="3"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5" y="24"/>
                      <a:pt x="4" y="23"/>
                      <a:pt x="2" y="21"/>
                    </a:cubicBezTo>
                    <a:cubicBezTo>
                      <a:pt x="1" y="19"/>
                      <a:pt x="0" y="16"/>
                      <a:pt x="0" y="12"/>
                    </a:cubicBezTo>
                    <a:close/>
                    <a:moveTo>
                      <a:pt x="3" y="12"/>
                    </a:moveTo>
                    <a:cubicBezTo>
                      <a:pt x="3" y="16"/>
                      <a:pt x="3"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4"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28">
                <a:extLst>
                  <a:ext uri="{FF2B5EF4-FFF2-40B4-BE49-F238E27FC236}">
                    <a16:creationId xmlns:a16="http://schemas.microsoft.com/office/drawing/2014/main" id="{494E9C7B-35A8-4E3E-9EAC-6BBDC6AAB2B5}"/>
                  </a:ext>
                </a:extLst>
              </p:cNvPr>
              <p:cNvSpPr>
                <a:spLocks/>
              </p:cNvSpPr>
              <p:nvPr/>
            </p:nvSpPr>
            <p:spPr bwMode="auto">
              <a:xfrm>
                <a:off x="3865" y="2248"/>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29">
                <a:extLst>
                  <a:ext uri="{FF2B5EF4-FFF2-40B4-BE49-F238E27FC236}">
                    <a16:creationId xmlns:a16="http://schemas.microsoft.com/office/drawing/2014/main" id="{4AC5B211-5984-44DB-A580-6F22F73B51AA}"/>
                  </a:ext>
                </a:extLst>
              </p:cNvPr>
              <p:cNvSpPr>
                <a:spLocks noEditPoints="1"/>
              </p:cNvSpPr>
              <p:nvPr/>
            </p:nvSpPr>
            <p:spPr bwMode="auto">
              <a:xfrm>
                <a:off x="3893" y="2248"/>
                <a:ext cx="26" cy="42"/>
              </a:xfrm>
              <a:custGeom>
                <a:avLst/>
                <a:gdLst>
                  <a:gd name="T0" fmla="*/ 0 w 15"/>
                  <a:gd name="T1" fmla="*/ 12 h 24"/>
                  <a:gd name="T2" fmla="*/ 0 w 15"/>
                  <a:gd name="T3" fmla="*/ 6 h 24"/>
                  <a:gd name="T4" fmla="*/ 3 w 15"/>
                  <a:gd name="T5" fmla="*/ 2 h 24"/>
                  <a:gd name="T6" fmla="*/ 7 w 15"/>
                  <a:gd name="T7" fmla="*/ 0 h 24"/>
                  <a:gd name="T8" fmla="*/ 10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0 w 15"/>
                  <a:gd name="T33" fmla="*/ 20 h 24"/>
                  <a:gd name="T34" fmla="*/ 12 w 15"/>
                  <a:gd name="T35" fmla="*/ 12 h 24"/>
                  <a:gd name="T36" fmla="*/ 10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5" y="10"/>
                      <a:pt x="15" y="12"/>
                    </a:cubicBezTo>
                    <a:cubicBezTo>
                      <a:pt x="15"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3" y="12"/>
                    </a:moveTo>
                    <a:cubicBezTo>
                      <a:pt x="3"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30">
                <a:extLst>
                  <a:ext uri="{FF2B5EF4-FFF2-40B4-BE49-F238E27FC236}">
                    <a16:creationId xmlns:a16="http://schemas.microsoft.com/office/drawing/2014/main" id="{AD7CF9D2-4BEB-4CEA-8BE3-3B72815E31A5}"/>
                  </a:ext>
                </a:extLst>
              </p:cNvPr>
              <p:cNvSpPr>
                <a:spLocks/>
              </p:cNvSpPr>
              <p:nvPr/>
            </p:nvSpPr>
            <p:spPr bwMode="auto">
              <a:xfrm>
                <a:off x="3927" y="2248"/>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1" y="8"/>
                      <a:pt x="0"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31">
                <a:extLst>
                  <a:ext uri="{FF2B5EF4-FFF2-40B4-BE49-F238E27FC236}">
                    <a16:creationId xmlns:a16="http://schemas.microsoft.com/office/drawing/2014/main" id="{B912787A-FA87-4571-8211-5D4CBD669FC8}"/>
                  </a:ext>
                </a:extLst>
              </p:cNvPr>
              <p:cNvSpPr>
                <a:spLocks noEditPoints="1"/>
              </p:cNvSpPr>
              <p:nvPr/>
            </p:nvSpPr>
            <p:spPr bwMode="auto">
              <a:xfrm>
                <a:off x="3953" y="2248"/>
                <a:ext cx="27"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2" y="3"/>
                      <a:pt x="4"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6" y="24"/>
                      <a:pt x="4" y="23"/>
                      <a:pt x="3" y="21"/>
                    </a:cubicBezTo>
                    <a:cubicBezTo>
                      <a:pt x="1" y="19"/>
                      <a:pt x="0" y="16"/>
                      <a:pt x="0" y="12"/>
                    </a:cubicBezTo>
                    <a:close/>
                    <a:moveTo>
                      <a:pt x="3" y="12"/>
                    </a:moveTo>
                    <a:cubicBezTo>
                      <a:pt x="3" y="16"/>
                      <a:pt x="4"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4" name="Oval 9">
              <a:extLst>
                <a:ext uri="{FF2B5EF4-FFF2-40B4-BE49-F238E27FC236}">
                  <a16:creationId xmlns:a16="http://schemas.microsoft.com/office/drawing/2014/main" id="{28F012B3-A024-4A0E-9DE7-9BBCB06B1E64}"/>
                </a:ext>
              </a:extLst>
            </p:cNvPr>
            <p:cNvSpPr>
              <a:spLocks noChangeArrowheads="1"/>
            </p:cNvSpPr>
            <p:nvPr/>
          </p:nvSpPr>
          <p:spPr bwMode="auto">
            <a:xfrm>
              <a:off x="6049963" y="3324226"/>
              <a:ext cx="347663" cy="371475"/>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08">
              <a:extLst>
                <a:ext uri="{FF2B5EF4-FFF2-40B4-BE49-F238E27FC236}">
                  <a16:creationId xmlns:a16="http://schemas.microsoft.com/office/drawing/2014/main" id="{84D74AD3-7D2B-4569-8BE9-1C60A4FB91FA}"/>
                </a:ext>
              </a:extLst>
            </p:cNvPr>
            <p:cNvSpPr>
              <a:spLocks noChangeAspect="1" noEditPoints="1"/>
            </p:cNvSpPr>
            <p:nvPr/>
          </p:nvSpPr>
          <p:spPr bwMode="black">
            <a:xfrm>
              <a:off x="6137101" y="3407606"/>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505050"/>
                </a:solidFill>
                <a:effectLst/>
                <a:uLnTx/>
                <a:uFillTx/>
                <a:latin typeface="Segoe UI"/>
                <a:ea typeface="+mn-ea"/>
                <a:cs typeface="+mn-cs"/>
              </a:endParaRPr>
            </a:p>
          </p:txBody>
        </p:sp>
      </p:grpSp>
      <p:sp>
        <p:nvSpPr>
          <p:cNvPr id="39" name="TextBox 38">
            <a:extLst>
              <a:ext uri="{FF2B5EF4-FFF2-40B4-BE49-F238E27FC236}">
                <a16:creationId xmlns:a16="http://schemas.microsoft.com/office/drawing/2014/main" id="{96152A2B-8202-4CB6-9B37-D9CB63B2A8CE}"/>
              </a:ext>
            </a:extLst>
          </p:cNvPr>
          <p:cNvSpPr txBox="1"/>
          <p:nvPr/>
        </p:nvSpPr>
        <p:spPr>
          <a:xfrm>
            <a:off x="-85876" y="6163299"/>
            <a:ext cx="3293819" cy="646331"/>
          </a:xfrm>
          <a:prstGeom prst="rect">
            <a:avLst/>
          </a:prstGeom>
          <a:noFill/>
        </p:spPr>
        <p:txBody>
          <a:bodyPr wrap="square" rtlCol="0">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Segoe UI"/>
                <a:ea typeface="+mn-ea"/>
                <a:cs typeface="+mn-cs"/>
              </a:rPr>
              <a:t>One </a:t>
            </a:r>
            <a:r>
              <a:rPr kumimoji="0" lang="en-US" sz="1800" b="0" i="0" u="none" strike="noStrike" kern="1200" cap="none" spc="0" normalizeH="0" baseline="0" noProof="0">
                <a:ln>
                  <a:noFill/>
                </a:ln>
                <a:solidFill>
                  <a:srgbClr val="505050"/>
                </a:solidFill>
                <a:effectLst/>
                <a:uLnTx/>
                <a:uFillTx/>
                <a:latin typeface="Segoe UI"/>
                <a:ea typeface="+mn-ea"/>
                <a:cs typeface="+mn-cs"/>
              </a:rPr>
              <a:t>small mistake can </a:t>
            </a:r>
          </a:p>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mn-cs"/>
              </a:rPr>
              <a:t>lead to attacker control</a:t>
            </a:r>
          </a:p>
        </p:txBody>
      </p:sp>
      <p:grpSp>
        <p:nvGrpSpPr>
          <p:cNvPr id="40" name="Group 4">
            <a:extLst>
              <a:ext uri="{FF2B5EF4-FFF2-40B4-BE49-F238E27FC236}">
                <a16:creationId xmlns:a16="http://schemas.microsoft.com/office/drawing/2014/main" id="{EF913D2B-41AE-4E2B-8120-7769AA682417}"/>
              </a:ext>
            </a:extLst>
          </p:cNvPr>
          <p:cNvGrpSpPr>
            <a:grpSpLocks noChangeAspect="1"/>
          </p:cNvGrpSpPr>
          <p:nvPr/>
        </p:nvGrpSpPr>
        <p:grpSpPr bwMode="auto">
          <a:xfrm>
            <a:off x="8380925" y="5319159"/>
            <a:ext cx="712115" cy="440041"/>
            <a:chOff x="912" y="2039"/>
            <a:chExt cx="814" cy="503"/>
          </a:xfrm>
        </p:grpSpPr>
        <p:sp>
          <p:nvSpPr>
            <p:cNvPr id="41" name="AutoShape 3">
              <a:extLst>
                <a:ext uri="{FF2B5EF4-FFF2-40B4-BE49-F238E27FC236}">
                  <a16:creationId xmlns:a16="http://schemas.microsoft.com/office/drawing/2014/main" id="{B59AC886-EC2A-4EA1-B587-D2E338627735}"/>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
              <a:extLst>
                <a:ext uri="{FF2B5EF4-FFF2-40B4-BE49-F238E27FC236}">
                  <a16:creationId xmlns:a16="http://schemas.microsoft.com/office/drawing/2014/main" id="{1C2B3F52-FFA3-46EC-9B21-F9CB0CB51FA4}"/>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3" name="Rectangle 6">
              <a:extLst>
                <a:ext uri="{FF2B5EF4-FFF2-40B4-BE49-F238E27FC236}">
                  <a16:creationId xmlns:a16="http://schemas.microsoft.com/office/drawing/2014/main" id="{D191A66A-38A5-4BB9-A803-417070E3C5D4}"/>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7">
              <a:extLst>
                <a:ext uri="{FF2B5EF4-FFF2-40B4-BE49-F238E27FC236}">
                  <a16:creationId xmlns:a16="http://schemas.microsoft.com/office/drawing/2014/main" id="{2D09DAF4-5F32-49AA-A86E-89926EE5312B}"/>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8">
              <a:extLst>
                <a:ext uri="{FF2B5EF4-FFF2-40B4-BE49-F238E27FC236}">
                  <a16:creationId xmlns:a16="http://schemas.microsoft.com/office/drawing/2014/main" id="{6C8BF4C7-07B7-4EA9-BAD0-CE07E8CEDCE6}"/>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9">
              <a:extLst>
                <a:ext uri="{FF2B5EF4-FFF2-40B4-BE49-F238E27FC236}">
                  <a16:creationId xmlns:a16="http://schemas.microsoft.com/office/drawing/2014/main" id="{3B58CB9D-D5C4-41C2-8A92-15353755A939}"/>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7" name="Freeform 10">
              <a:extLst>
                <a:ext uri="{FF2B5EF4-FFF2-40B4-BE49-F238E27FC236}">
                  <a16:creationId xmlns:a16="http://schemas.microsoft.com/office/drawing/2014/main" id="{E2FA8D8A-2FF3-4992-9836-491FD57C682B}"/>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11">
              <a:extLst>
                <a:ext uri="{FF2B5EF4-FFF2-40B4-BE49-F238E27FC236}">
                  <a16:creationId xmlns:a16="http://schemas.microsoft.com/office/drawing/2014/main" id="{B64F89F4-A41A-4B3B-A17D-31AD299A5B62}"/>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12">
              <a:extLst>
                <a:ext uri="{FF2B5EF4-FFF2-40B4-BE49-F238E27FC236}">
                  <a16:creationId xmlns:a16="http://schemas.microsoft.com/office/drawing/2014/main" id="{D0880614-EA61-4AF3-B297-B75DD14D6EF7}"/>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Oval 13">
              <a:extLst>
                <a:ext uri="{FF2B5EF4-FFF2-40B4-BE49-F238E27FC236}">
                  <a16:creationId xmlns:a16="http://schemas.microsoft.com/office/drawing/2014/main" id="{BBEE2B13-C341-4EFA-8851-C4095E88E808}"/>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14">
              <a:extLst>
                <a:ext uri="{FF2B5EF4-FFF2-40B4-BE49-F238E27FC236}">
                  <a16:creationId xmlns:a16="http://schemas.microsoft.com/office/drawing/2014/main" id="{796E1EB4-3FD7-45A6-9D37-220381EA8CBE}"/>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2" name="Group 4">
            <a:extLst>
              <a:ext uri="{FF2B5EF4-FFF2-40B4-BE49-F238E27FC236}">
                <a16:creationId xmlns:a16="http://schemas.microsoft.com/office/drawing/2014/main" id="{25B55D58-A3AB-492B-8735-2D35590C75DD}"/>
              </a:ext>
            </a:extLst>
          </p:cNvPr>
          <p:cNvGrpSpPr>
            <a:grpSpLocks noChangeAspect="1"/>
          </p:cNvGrpSpPr>
          <p:nvPr/>
        </p:nvGrpSpPr>
        <p:grpSpPr bwMode="auto">
          <a:xfrm>
            <a:off x="8409774" y="5795586"/>
            <a:ext cx="367469" cy="227072"/>
            <a:chOff x="912" y="2039"/>
            <a:chExt cx="814" cy="503"/>
          </a:xfrm>
        </p:grpSpPr>
        <p:sp>
          <p:nvSpPr>
            <p:cNvPr id="53" name="AutoShape 3">
              <a:extLst>
                <a:ext uri="{FF2B5EF4-FFF2-40B4-BE49-F238E27FC236}">
                  <a16:creationId xmlns:a16="http://schemas.microsoft.com/office/drawing/2014/main" id="{893B0649-37B3-40CB-AC28-0D4CA9AD6A32}"/>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5">
              <a:extLst>
                <a:ext uri="{FF2B5EF4-FFF2-40B4-BE49-F238E27FC236}">
                  <a16:creationId xmlns:a16="http://schemas.microsoft.com/office/drawing/2014/main" id="{400C287D-A3D0-407B-8ED4-31B64C8AE7A0}"/>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Rectangle 6">
              <a:extLst>
                <a:ext uri="{FF2B5EF4-FFF2-40B4-BE49-F238E27FC236}">
                  <a16:creationId xmlns:a16="http://schemas.microsoft.com/office/drawing/2014/main" id="{29E21BC6-1436-4069-A367-8E26233B29C2}"/>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7">
              <a:extLst>
                <a:ext uri="{FF2B5EF4-FFF2-40B4-BE49-F238E27FC236}">
                  <a16:creationId xmlns:a16="http://schemas.microsoft.com/office/drawing/2014/main" id="{678C1147-80E8-4138-A9E9-1830EDEBC052}"/>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8">
              <a:extLst>
                <a:ext uri="{FF2B5EF4-FFF2-40B4-BE49-F238E27FC236}">
                  <a16:creationId xmlns:a16="http://schemas.microsoft.com/office/drawing/2014/main" id="{01EA3A86-853C-4E61-BFD3-BB9E54DEA6D9}"/>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9">
              <a:extLst>
                <a:ext uri="{FF2B5EF4-FFF2-40B4-BE49-F238E27FC236}">
                  <a16:creationId xmlns:a16="http://schemas.microsoft.com/office/drawing/2014/main" id="{F382F10B-1A9B-4D69-9873-B9CC5A091C88}"/>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10">
              <a:extLst>
                <a:ext uri="{FF2B5EF4-FFF2-40B4-BE49-F238E27FC236}">
                  <a16:creationId xmlns:a16="http://schemas.microsoft.com/office/drawing/2014/main" id="{B11D4FFE-87C2-4E59-BE8E-72B016AA9197}"/>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11">
              <a:extLst>
                <a:ext uri="{FF2B5EF4-FFF2-40B4-BE49-F238E27FC236}">
                  <a16:creationId xmlns:a16="http://schemas.microsoft.com/office/drawing/2014/main" id="{EB1A73D2-055C-432A-99B1-6E668A114DB0}"/>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12">
              <a:extLst>
                <a:ext uri="{FF2B5EF4-FFF2-40B4-BE49-F238E27FC236}">
                  <a16:creationId xmlns:a16="http://schemas.microsoft.com/office/drawing/2014/main" id="{6D67B80C-1CD1-4C46-B605-AA29F71690C2}"/>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Oval 13">
              <a:extLst>
                <a:ext uri="{FF2B5EF4-FFF2-40B4-BE49-F238E27FC236}">
                  <a16:creationId xmlns:a16="http://schemas.microsoft.com/office/drawing/2014/main" id="{8CC2F11D-4955-4781-98A3-E4B6F9FD2405}"/>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14">
              <a:extLst>
                <a:ext uri="{FF2B5EF4-FFF2-40B4-BE49-F238E27FC236}">
                  <a16:creationId xmlns:a16="http://schemas.microsoft.com/office/drawing/2014/main" id="{3F30DB96-E466-48EE-9C98-8D4381556E5B}"/>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4" name="Group 4">
            <a:extLst>
              <a:ext uri="{FF2B5EF4-FFF2-40B4-BE49-F238E27FC236}">
                <a16:creationId xmlns:a16="http://schemas.microsoft.com/office/drawing/2014/main" id="{9A0341AE-7BD3-4234-A7F0-5C64030B01E7}"/>
              </a:ext>
            </a:extLst>
          </p:cNvPr>
          <p:cNvGrpSpPr>
            <a:grpSpLocks noChangeAspect="1"/>
          </p:cNvGrpSpPr>
          <p:nvPr/>
        </p:nvGrpSpPr>
        <p:grpSpPr bwMode="auto">
          <a:xfrm>
            <a:off x="8483611" y="5870304"/>
            <a:ext cx="367469" cy="227072"/>
            <a:chOff x="912" y="2039"/>
            <a:chExt cx="814" cy="503"/>
          </a:xfrm>
        </p:grpSpPr>
        <p:sp>
          <p:nvSpPr>
            <p:cNvPr id="65" name="AutoShape 3">
              <a:extLst>
                <a:ext uri="{FF2B5EF4-FFF2-40B4-BE49-F238E27FC236}">
                  <a16:creationId xmlns:a16="http://schemas.microsoft.com/office/drawing/2014/main" id="{5AD32902-5DD8-4F8C-81C9-FCF05C05D12C}"/>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5">
              <a:extLst>
                <a:ext uri="{FF2B5EF4-FFF2-40B4-BE49-F238E27FC236}">
                  <a16:creationId xmlns:a16="http://schemas.microsoft.com/office/drawing/2014/main" id="{FFAC99B9-3E4C-4097-8766-98B955473CFC}"/>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7" name="Rectangle 6">
              <a:extLst>
                <a:ext uri="{FF2B5EF4-FFF2-40B4-BE49-F238E27FC236}">
                  <a16:creationId xmlns:a16="http://schemas.microsoft.com/office/drawing/2014/main" id="{DD8B370F-215C-4C6A-AA9B-4ABB6D092057}"/>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8" name="Freeform 7">
              <a:extLst>
                <a:ext uri="{FF2B5EF4-FFF2-40B4-BE49-F238E27FC236}">
                  <a16:creationId xmlns:a16="http://schemas.microsoft.com/office/drawing/2014/main" id="{1C483CBC-A933-4CE8-8DA6-CAE8B1537B8F}"/>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8">
              <a:extLst>
                <a:ext uri="{FF2B5EF4-FFF2-40B4-BE49-F238E27FC236}">
                  <a16:creationId xmlns:a16="http://schemas.microsoft.com/office/drawing/2014/main" id="{08142EF0-B82A-4E66-AE1E-6D5ADE753874}"/>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0" name="Freeform 9">
              <a:extLst>
                <a:ext uri="{FF2B5EF4-FFF2-40B4-BE49-F238E27FC236}">
                  <a16:creationId xmlns:a16="http://schemas.microsoft.com/office/drawing/2014/main" id="{091C607C-EBD9-45BD-AF34-5C8202ABB24B}"/>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 name="Freeform 10">
              <a:extLst>
                <a:ext uri="{FF2B5EF4-FFF2-40B4-BE49-F238E27FC236}">
                  <a16:creationId xmlns:a16="http://schemas.microsoft.com/office/drawing/2014/main" id="{9BC22AAA-D7DF-4EC0-B267-E64B5B6137C1}"/>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2" name="Freeform 11">
              <a:extLst>
                <a:ext uri="{FF2B5EF4-FFF2-40B4-BE49-F238E27FC236}">
                  <a16:creationId xmlns:a16="http://schemas.microsoft.com/office/drawing/2014/main" id="{79F41123-EAFB-43BC-B20E-992599A57AAB}"/>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3" name="Freeform 12">
              <a:extLst>
                <a:ext uri="{FF2B5EF4-FFF2-40B4-BE49-F238E27FC236}">
                  <a16:creationId xmlns:a16="http://schemas.microsoft.com/office/drawing/2014/main" id="{1277A3EA-8344-4BDC-A980-E0CC933D21B0}"/>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 name="Oval 13">
              <a:extLst>
                <a:ext uri="{FF2B5EF4-FFF2-40B4-BE49-F238E27FC236}">
                  <a16:creationId xmlns:a16="http://schemas.microsoft.com/office/drawing/2014/main" id="{3E8DA2A4-DFB1-41FF-B78B-9D0C91C0C27A}"/>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 name="Freeform 14">
              <a:extLst>
                <a:ext uri="{FF2B5EF4-FFF2-40B4-BE49-F238E27FC236}">
                  <a16:creationId xmlns:a16="http://schemas.microsoft.com/office/drawing/2014/main" id="{A0CD20C1-333B-4509-B9A2-7A3C1DF44C65}"/>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76" name="Group 4">
            <a:extLst>
              <a:ext uri="{FF2B5EF4-FFF2-40B4-BE49-F238E27FC236}">
                <a16:creationId xmlns:a16="http://schemas.microsoft.com/office/drawing/2014/main" id="{49435A7C-2B00-4D13-ABFE-139504E4DB3E}"/>
              </a:ext>
            </a:extLst>
          </p:cNvPr>
          <p:cNvGrpSpPr>
            <a:grpSpLocks noChangeAspect="1"/>
          </p:cNvGrpSpPr>
          <p:nvPr/>
        </p:nvGrpSpPr>
        <p:grpSpPr bwMode="auto">
          <a:xfrm>
            <a:off x="8570709" y="5937793"/>
            <a:ext cx="367469" cy="227072"/>
            <a:chOff x="912" y="2039"/>
            <a:chExt cx="814" cy="503"/>
          </a:xfrm>
        </p:grpSpPr>
        <p:sp>
          <p:nvSpPr>
            <p:cNvPr id="77" name="AutoShape 3">
              <a:extLst>
                <a:ext uri="{FF2B5EF4-FFF2-40B4-BE49-F238E27FC236}">
                  <a16:creationId xmlns:a16="http://schemas.microsoft.com/office/drawing/2014/main" id="{10FCF5F9-4C29-4AF8-AA2B-C8462AC59F95}"/>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5">
              <a:extLst>
                <a:ext uri="{FF2B5EF4-FFF2-40B4-BE49-F238E27FC236}">
                  <a16:creationId xmlns:a16="http://schemas.microsoft.com/office/drawing/2014/main" id="{679116E9-9402-4225-83D8-A17747AB6399}"/>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6">
              <a:extLst>
                <a:ext uri="{FF2B5EF4-FFF2-40B4-BE49-F238E27FC236}">
                  <a16:creationId xmlns:a16="http://schemas.microsoft.com/office/drawing/2014/main" id="{AB88011A-96B8-4CB3-AB74-53B14D9D7179}"/>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7">
              <a:extLst>
                <a:ext uri="{FF2B5EF4-FFF2-40B4-BE49-F238E27FC236}">
                  <a16:creationId xmlns:a16="http://schemas.microsoft.com/office/drawing/2014/main" id="{9BFB5B07-F4F7-4AF6-ABF2-78CBE006B160}"/>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8">
              <a:extLst>
                <a:ext uri="{FF2B5EF4-FFF2-40B4-BE49-F238E27FC236}">
                  <a16:creationId xmlns:a16="http://schemas.microsoft.com/office/drawing/2014/main" id="{CBCC6B8E-BE6F-44A0-8A26-EB1ACF4F540E}"/>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Freeform 9">
              <a:extLst>
                <a:ext uri="{FF2B5EF4-FFF2-40B4-BE49-F238E27FC236}">
                  <a16:creationId xmlns:a16="http://schemas.microsoft.com/office/drawing/2014/main" id="{1CB0EB82-C4C3-4F60-BFE7-4D8F636B78B1}"/>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3" name="Freeform 10">
              <a:extLst>
                <a:ext uri="{FF2B5EF4-FFF2-40B4-BE49-F238E27FC236}">
                  <a16:creationId xmlns:a16="http://schemas.microsoft.com/office/drawing/2014/main" id="{E7C18C06-2E1E-4956-8264-ABAD4936CF3B}"/>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4" name="Freeform 11">
              <a:extLst>
                <a:ext uri="{FF2B5EF4-FFF2-40B4-BE49-F238E27FC236}">
                  <a16:creationId xmlns:a16="http://schemas.microsoft.com/office/drawing/2014/main" id="{9E91373D-CA4C-4C2C-963D-797AB7ECD3C7}"/>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5" name="Freeform 12">
              <a:extLst>
                <a:ext uri="{FF2B5EF4-FFF2-40B4-BE49-F238E27FC236}">
                  <a16:creationId xmlns:a16="http://schemas.microsoft.com/office/drawing/2014/main" id="{EE413459-15AE-4183-8FAE-4C27D6E37B1F}"/>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6" name="Oval 13">
              <a:extLst>
                <a:ext uri="{FF2B5EF4-FFF2-40B4-BE49-F238E27FC236}">
                  <a16:creationId xmlns:a16="http://schemas.microsoft.com/office/drawing/2014/main" id="{980BD5FB-447C-408B-AE5C-13FA10594604}"/>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14">
              <a:extLst>
                <a:ext uri="{FF2B5EF4-FFF2-40B4-BE49-F238E27FC236}">
                  <a16:creationId xmlns:a16="http://schemas.microsoft.com/office/drawing/2014/main" id="{44C8F967-B139-40B9-A7EC-A18BE078F266}"/>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8" name="Group 4">
            <a:extLst>
              <a:ext uri="{FF2B5EF4-FFF2-40B4-BE49-F238E27FC236}">
                <a16:creationId xmlns:a16="http://schemas.microsoft.com/office/drawing/2014/main" id="{BD18C8F9-0BF3-4FD8-BB67-7E32142FAF6F}"/>
              </a:ext>
            </a:extLst>
          </p:cNvPr>
          <p:cNvGrpSpPr>
            <a:grpSpLocks noChangeAspect="1"/>
          </p:cNvGrpSpPr>
          <p:nvPr/>
        </p:nvGrpSpPr>
        <p:grpSpPr bwMode="auto">
          <a:xfrm>
            <a:off x="8686274" y="5987852"/>
            <a:ext cx="367469" cy="227072"/>
            <a:chOff x="912" y="2039"/>
            <a:chExt cx="814" cy="503"/>
          </a:xfrm>
        </p:grpSpPr>
        <p:sp>
          <p:nvSpPr>
            <p:cNvPr id="89" name="AutoShape 3">
              <a:extLst>
                <a:ext uri="{FF2B5EF4-FFF2-40B4-BE49-F238E27FC236}">
                  <a16:creationId xmlns:a16="http://schemas.microsoft.com/office/drawing/2014/main" id="{0CAD78CA-2172-4218-AFA5-1EFB42A6F960}"/>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0" name="Freeform 5">
              <a:extLst>
                <a:ext uri="{FF2B5EF4-FFF2-40B4-BE49-F238E27FC236}">
                  <a16:creationId xmlns:a16="http://schemas.microsoft.com/office/drawing/2014/main" id="{39C03B48-7E2D-493A-A836-B761F544106B}"/>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6">
              <a:extLst>
                <a:ext uri="{FF2B5EF4-FFF2-40B4-BE49-F238E27FC236}">
                  <a16:creationId xmlns:a16="http://schemas.microsoft.com/office/drawing/2014/main" id="{21828B3F-5D88-4047-B323-FEA6FDD42D23}"/>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2" name="Freeform 7">
              <a:extLst>
                <a:ext uri="{FF2B5EF4-FFF2-40B4-BE49-F238E27FC236}">
                  <a16:creationId xmlns:a16="http://schemas.microsoft.com/office/drawing/2014/main" id="{D15A78A8-C2C0-4B12-A3FE-A0017528BEE7}"/>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3" name="Freeform 8">
              <a:extLst>
                <a:ext uri="{FF2B5EF4-FFF2-40B4-BE49-F238E27FC236}">
                  <a16:creationId xmlns:a16="http://schemas.microsoft.com/office/drawing/2014/main" id="{DC20CAB1-13B3-4B67-9612-F572EE001347}"/>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4" name="Freeform 9">
              <a:extLst>
                <a:ext uri="{FF2B5EF4-FFF2-40B4-BE49-F238E27FC236}">
                  <a16:creationId xmlns:a16="http://schemas.microsoft.com/office/drawing/2014/main" id="{2C3B4571-C3EE-4A30-9372-F43C73A7D747}"/>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5" name="Freeform 10">
              <a:extLst>
                <a:ext uri="{FF2B5EF4-FFF2-40B4-BE49-F238E27FC236}">
                  <a16:creationId xmlns:a16="http://schemas.microsoft.com/office/drawing/2014/main" id="{A291D3F7-82B7-4351-A395-0D85B23B537C}"/>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6" name="Freeform 11">
              <a:extLst>
                <a:ext uri="{FF2B5EF4-FFF2-40B4-BE49-F238E27FC236}">
                  <a16:creationId xmlns:a16="http://schemas.microsoft.com/office/drawing/2014/main" id="{B4BB76CC-4716-4B3A-AED9-3CB462E19E50}"/>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7" name="Freeform 12">
              <a:extLst>
                <a:ext uri="{FF2B5EF4-FFF2-40B4-BE49-F238E27FC236}">
                  <a16:creationId xmlns:a16="http://schemas.microsoft.com/office/drawing/2014/main" id="{DB842ED7-6E42-407A-BD4C-0B7ED7A68EA3}"/>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8" name="Oval 13">
              <a:extLst>
                <a:ext uri="{FF2B5EF4-FFF2-40B4-BE49-F238E27FC236}">
                  <a16:creationId xmlns:a16="http://schemas.microsoft.com/office/drawing/2014/main" id="{27343595-BEC6-4B6D-80E7-EAC622549578}"/>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9" name="Freeform 14">
              <a:extLst>
                <a:ext uri="{FF2B5EF4-FFF2-40B4-BE49-F238E27FC236}">
                  <a16:creationId xmlns:a16="http://schemas.microsoft.com/office/drawing/2014/main" id="{D5AA080C-1FA6-4B56-9980-D972F6833552}"/>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00" name="Group 4">
            <a:extLst>
              <a:ext uri="{FF2B5EF4-FFF2-40B4-BE49-F238E27FC236}">
                <a16:creationId xmlns:a16="http://schemas.microsoft.com/office/drawing/2014/main" id="{9B8FC177-DAB2-4758-884D-B19C3A6403FD}"/>
              </a:ext>
            </a:extLst>
          </p:cNvPr>
          <p:cNvGrpSpPr>
            <a:grpSpLocks noChangeAspect="1"/>
          </p:cNvGrpSpPr>
          <p:nvPr/>
        </p:nvGrpSpPr>
        <p:grpSpPr bwMode="auto">
          <a:xfrm>
            <a:off x="8773827" y="6048970"/>
            <a:ext cx="367469" cy="227072"/>
            <a:chOff x="912" y="2039"/>
            <a:chExt cx="814" cy="503"/>
          </a:xfrm>
        </p:grpSpPr>
        <p:sp>
          <p:nvSpPr>
            <p:cNvPr id="101" name="AutoShape 3">
              <a:extLst>
                <a:ext uri="{FF2B5EF4-FFF2-40B4-BE49-F238E27FC236}">
                  <a16:creationId xmlns:a16="http://schemas.microsoft.com/office/drawing/2014/main" id="{C2F82155-8F61-421B-B702-D97FC0720262}"/>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2" name="Freeform 5">
              <a:extLst>
                <a:ext uri="{FF2B5EF4-FFF2-40B4-BE49-F238E27FC236}">
                  <a16:creationId xmlns:a16="http://schemas.microsoft.com/office/drawing/2014/main" id="{91E4473F-984D-4B1A-B584-8CFAD85F6D6C}"/>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6">
              <a:extLst>
                <a:ext uri="{FF2B5EF4-FFF2-40B4-BE49-F238E27FC236}">
                  <a16:creationId xmlns:a16="http://schemas.microsoft.com/office/drawing/2014/main" id="{1B111801-C7E5-43FA-9480-BDDDE7904BF0}"/>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4" name="Freeform 7">
              <a:extLst>
                <a:ext uri="{FF2B5EF4-FFF2-40B4-BE49-F238E27FC236}">
                  <a16:creationId xmlns:a16="http://schemas.microsoft.com/office/drawing/2014/main" id="{2954A9DC-4DBA-4DA1-AFE4-CA3683C7805F}"/>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5" name="Freeform 8">
              <a:extLst>
                <a:ext uri="{FF2B5EF4-FFF2-40B4-BE49-F238E27FC236}">
                  <a16:creationId xmlns:a16="http://schemas.microsoft.com/office/drawing/2014/main" id="{CAB9C5DB-A2BD-450E-B504-6269429DEC69}"/>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6" name="Freeform 9">
              <a:extLst>
                <a:ext uri="{FF2B5EF4-FFF2-40B4-BE49-F238E27FC236}">
                  <a16:creationId xmlns:a16="http://schemas.microsoft.com/office/drawing/2014/main" id="{89556DF3-9FE4-4191-AD27-A0AD632C9A61}"/>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7" name="Freeform 10">
              <a:extLst>
                <a:ext uri="{FF2B5EF4-FFF2-40B4-BE49-F238E27FC236}">
                  <a16:creationId xmlns:a16="http://schemas.microsoft.com/office/drawing/2014/main" id="{451C6CB0-9CEB-4E68-8CE8-A9AE4F2AF1FF}"/>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8" name="Freeform 11">
              <a:extLst>
                <a:ext uri="{FF2B5EF4-FFF2-40B4-BE49-F238E27FC236}">
                  <a16:creationId xmlns:a16="http://schemas.microsoft.com/office/drawing/2014/main" id="{0A8B1628-23FE-4A0C-98EA-14B3FADBEC05}"/>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9" name="Freeform 12">
              <a:extLst>
                <a:ext uri="{FF2B5EF4-FFF2-40B4-BE49-F238E27FC236}">
                  <a16:creationId xmlns:a16="http://schemas.microsoft.com/office/drawing/2014/main" id="{41E30FFD-C75A-43B6-BE09-4B9B32B58A16}"/>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0" name="Oval 13">
              <a:extLst>
                <a:ext uri="{FF2B5EF4-FFF2-40B4-BE49-F238E27FC236}">
                  <a16:creationId xmlns:a16="http://schemas.microsoft.com/office/drawing/2014/main" id="{907D1A73-3428-4C8E-BFAC-5F342804E813}"/>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1" name="Freeform 14">
              <a:extLst>
                <a:ext uri="{FF2B5EF4-FFF2-40B4-BE49-F238E27FC236}">
                  <a16:creationId xmlns:a16="http://schemas.microsoft.com/office/drawing/2014/main" id="{246F6799-D1D6-45DE-85B0-D1DC4694FF33}"/>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12" name="Group 4">
            <a:extLst>
              <a:ext uri="{FF2B5EF4-FFF2-40B4-BE49-F238E27FC236}">
                <a16:creationId xmlns:a16="http://schemas.microsoft.com/office/drawing/2014/main" id="{89581DE8-3DCE-4CC9-BB46-E50D02A9C7E3}"/>
              </a:ext>
            </a:extLst>
          </p:cNvPr>
          <p:cNvGrpSpPr>
            <a:grpSpLocks noChangeAspect="1"/>
          </p:cNvGrpSpPr>
          <p:nvPr/>
        </p:nvGrpSpPr>
        <p:grpSpPr bwMode="auto">
          <a:xfrm>
            <a:off x="8888505" y="6093503"/>
            <a:ext cx="367469" cy="227072"/>
            <a:chOff x="912" y="2039"/>
            <a:chExt cx="814" cy="503"/>
          </a:xfrm>
        </p:grpSpPr>
        <p:sp>
          <p:nvSpPr>
            <p:cNvPr id="113" name="AutoShape 3">
              <a:extLst>
                <a:ext uri="{FF2B5EF4-FFF2-40B4-BE49-F238E27FC236}">
                  <a16:creationId xmlns:a16="http://schemas.microsoft.com/office/drawing/2014/main" id="{4850A19C-51DB-4109-A98D-2701B881C87B}"/>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4" name="Freeform 5">
              <a:extLst>
                <a:ext uri="{FF2B5EF4-FFF2-40B4-BE49-F238E27FC236}">
                  <a16:creationId xmlns:a16="http://schemas.microsoft.com/office/drawing/2014/main" id="{78A8F7ED-3DB0-494F-8AB0-633D4B80BC18}"/>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6">
              <a:extLst>
                <a:ext uri="{FF2B5EF4-FFF2-40B4-BE49-F238E27FC236}">
                  <a16:creationId xmlns:a16="http://schemas.microsoft.com/office/drawing/2014/main" id="{EEE3FD1F-6197-4BD6-BCD5-B486927AFE59}"/>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6" name="Freeform 7">
              <a:extLst>
                <a:ext uri="{FF2B5EF4-FFF2-40B4-BE49-F238E27FC236}">
                  <a16:creationId xmlns:a16="http://schemas.microsoft.com/office/drawing/2014/main" id="{679D95D6-84C6-4EC9-8E03-B0756A760858}"/>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7" name="Freeform 8">
              <a:extLst>
                <a:ext uri="{FF2B5EF4-FFF2-40B4-BE49-F238E27FC236}">
                  <a16:creationId xmlns:a16="http://schemas.microsoft.com/office/drawing/2014/main" id="{E216178C-E9A6-424D-8E0D-C505893D0036}"/>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9">
              <a:extLst>
                <a:ext uri="{FF2B5EF4-FFF2-40B4-BE49-F238E27FC236}">
                  <a16:creationId xmlns:a16="http://schemas.microsoft.com/office/drawing/2014/main" id="{FDA9FC24-2A12-4ED6-8F4A-1FFFE6A3413E}"/>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Freeform 10">
              <a:extLst>
                <a:ext uri="{FF2B5EF4-FFF2-40B4-BE49-F238E27FC236}">
                  <a16:creationId xmlns:a16="http://schemas.microsoft.com/office/drawing/2014/main" id="{37F6CFDD-C3CB-4087-A7B0-0FAE546E2B61}"/>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
              <a:extLst>
                <a:ext uri="{FF2B5EF4-FFF2-40B4-BE49-F238E27FC236}">
                  <a16:creationId xmlns:a16="http://schemas.microsoft.com/office/drawing/2014/main" id="{EB88594E-1A73-49DD-BCA1-014D2DCB0C7C}"/>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
              <a:extLst>
                <a:ext uri="{FF2B5EF4-FFF2-40B4-BE49-F238E27FC236}">
                  <a16:creationId xmlns:a16="http://schemas.microsoft.com/office/drawing/2014/main" id="{3372C62E-414F-4B19-A865-5CA5B2E90154}"/>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Oval 13">
              <a:extLst>
                <a:ext uri="{FF2B5EF4-FFF2-40B4-BE49-F238E27FC236}">
                  <a16:creationId xmlns:a16="http://schemas.microsoft.com/office/drawing/2014/main" id="{B2C23517-AF77-4D59-B4E6-3ED7AC3B9797}"/>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4">
              <a:extLst>
                <a:ext uri="{FF2B5EF4-FFF2-40B4-BE49-F238E27FC236}">
                  <a16:creationId xmlns:a16="http://schemas.microsoft.com/office/drawing/2014/main" id="{C73454E4-E937-4CA7-B20E-3081706C4CB1}"/>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4" name="Group 4">
            <a:extLst>
              <a:ext uri="{FF2B5EF4-FFF2-40B4-BE49-F238E27FC236}">
                <a16:creationId xmlns:a16="http://schemas.microsoft.com/office/drawing/2014/main" id="{612D0A2B-C577-4ACC-8672-CDB7194B3CD5}"/>
              </a:ext>
            </a:extLst>
          </p:cNvPr>
          <p:cNvGrpSpPr>
            <a:grpSpLocks noChangeAspect="1"/>
          </p:cNvGrpSpPr>
          <p:nvPr/>
        </p:nvGrpSpPr>
        <p:grpSpPr bwMode="auto">
          <a:xfrm>
            <a:off x="8985989" y="6120407"/>
            <a:ext cx="367469" cy="227072"/>
            <a:chOff x="912" y="2039"/>
            <a:chExt cx="814" cy="503"/>
          </a:xfrm>
        </p:grpSpPr>
        <p:sp>
          <p:nvSpPr>
            <p:cNvPr id="125" name="AutoShape 3">
              <a:extLst>
                <a:ext uri="{FF2B5EF4-FFF2-40B4-BE49-F238E27FC236}">
                  <a16:creationId xmlns:a16="http://schemas.microsoft.com/office/drawing/2014/main" id="{F37AFDD0-6E05-42A8-9E0F-01D279BC8521}"/>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5">
              <a:extLst>
                <a:ext uri="{FF2B5EF4-FFF2-40B4-BE49-F238E27FC236}">
                  <a16:creationId xmlns:a16="http://schemas.microsoft.com/office/drawing/2014/main" id="{E7B2E2A3-04A4-465B-9021-839A0E3C568B}"/>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6">
              <a:extLst>
                <a:ext uri="{FF2B5EF4-FFF2-40B4-BE49-F238E27FC236}">
                  <a16:creationId xmlns:a16="http://schemas.microsoft.com/office/drawing/2014/main" id="{485C889B-B2DA-4DE3-AADF-54DDC91C3F99}"/>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7">
              <a:extLst>
                <a:ext uri="{FF2B5EF4-FFF2-40B4-BE49-F238E27FC236}">
                  <a16:creationId xmlns:a16="http://schemas.microsoft.com/office/drawing/2014/main" id="{6232F260-B9DA-4273-9509-347C185A237D}"/>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8">
              <a:extLst>
                <a:ext uri="{FF2B5EF4-FFF2-40B4-BE49-F238E27FC236}">
                  <a16:creationId xmlns:a16="http://schemas.microsoft.com/office/drawing/2014/main" id="{53257E09-2033-4BB7-B4C6-75E4F33A4F24}"/>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9">
              <a:extLst>
                <a:ext uri="{FF2B5EF4-FFF2-40B4-BE49-F238E27FC236}">
                  <a16:creationId xmlns:a16="http://schemas.microsoft.com/office/drawing/2014/main" id="{02290813-3038-4BA3-BD18-D98865265E74}"/>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10">
              <a:extLst>
                <a:ext uri="{FF2B5EF4-FFF2-40B4-BE49-F238E27FC236}">
                  <a16:creationId xmlns:a16="http://schemas.microsoft.com/office/drawing/2014/main" id="{8460E5F0-20C3-4CA8-9E89-21FBDBF1231D}"/>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1">
              <a:extLst>
                <a:ext uri="{FF2B5EF4-FFF2-40B4-BE49-F238E27FC236}">
                  <a16:creationId xmlns:a16="http://schemas.microsoft.com/office/drawing/2014/main" id="{F7E61DCF-FCA9-4FBE-A2E9-25D9A108ED32}"/>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12">
              <a:extLst>
                <a:ext uri="{FF2B5EF4-FFF2-40B4-BE49-F238E27FC236}">
                  <a16:creationId xmlns:a16="http://schemas.microsoft.com/office/drawing/2014/main" id="{7A6D8D56-9798-42EC-8945-CAFBEB92913D}"/>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Oval 13">
              <a:extLst>
                <a:ext uri="{FF2B5EF4-FFF2-40B4-BE49-F238E27FC236}">
                  <a16:creationId xmlns:a16="http://schemas.microsoft.com/office/drawing/2014/main" id="{372D8729-7338-4B23-A11B-E4B3858C9370}"/>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Freeform 14">
              <a:extLst>
                <a:ext uri="{FF2B5EF4-FFF2-40B4-BE49-F238E27FC236}">
                  <a16:creationId xmlns:a16="http://schemas.microsoft.com/office/drawing/2014/main" id="{8CB0E270-4545-408B-8968-E167B78AD06A}"/>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36" name="Group 4">
            <a:extLst>
              <a:ext uri="{FF2B5EF4-FFF2-40B4-BE49-F238E27FC236}">
                <a16:creationId xmlns:a16="http://schemas.microsoft.com/office/drawing/2014/main" id="{3697CCCC-1939-4E28-B14F-FACD869F1B28}"/>
              </a:ext>
            </a:extLst>
          </p:cNvPr>
          <p:cNvGrpSpPr>
            <a:grpSpLocks noChangeAspect="1"/>
          </p:cNvGrpSpPr>
          <p:nvPr/>
        </p:nvGrpSpPr>
        <p:grpSpPr bwMode="auto">
          <a:xfrm>
            <a:off x="9100667" y="6159549"/>
            <a:ext cx="367469" cy="227072"/>
            <a:chOff x="912" y="2039"/>
            <a:chExt cx="814" cy="503"/>
          </a:xfrm>
        </p:grpSpPr>
        <p:sp>
          <p:nvSpPr>
            <p:cNvPr id="137" name="AutoShape 3">
              <a:extLst>
                <a:ext uri="{FF2B5EF4-FFF2-40B4-BE49-F238E27FC236}">
                  <a16:creationId xmlns:a16="http://schemas.microsoft.com/office/drawing/2014/main" id="{C9379863-2ECE-4987-82D0-5D0FBEC8F4D1}"/>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
              <a:extLst>
                <a:ext uri="{FF2B5EF4-FFF2-40B4-BE49-F238E27FC236}">
                  <a16:creationId xmlns:a16="http://schemas.microsoft.com/office/drawing/2014/main" id="{E03E2C78-FCAA-4C6F-A60D-576B7C39C098}"/>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Rectangle 6">
              <a:extLst>
                <a:ext uri="{FF2B5EF4-FFF2-40B4-BE49-F238E27FC236}">
                  <a16:creationId xmlns:a16="http://schemas.microsoft.com/office/drawing/2014/main" id="{22E70E18-C36F-4640-9A88-2BC32F2BF0A1}"/>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7">
              <a:extLst>
                <a:ext uri="{FF2B5EF4-FFF2-40B4-BE49-F238E27FC236}">
                  <a16:creationId xmlns:a16="http://schemas.microsoft.com/office/drawing/2014/main" id="{7770356D-9A17-4986-9E67-F92C1E90FC4A}"/>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8">
              <a:extLst>
                <a:ext uri="{FF2B5EF4-FFF2-40B4-BE49-F238E27FC236}">
                  <a16:creationId xmlns:a16="http://schemas.microsoft.com/office/drawing/2014/main" id="{9B04B198-A97B-499A-84EC-9AFBA270017F}"/>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9">
              <a:extLst>
                <a:ext uri="{FF2B5EF4-FFF2-40B4-BE49-F238E27FC236}">
                  <a16:creationId xmlns:a16="http://schemas.microsoft.com/office/drawing/2014/main" id="{D187B744-1CD1-452E-920B-D564FD7B009E}"/>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10">
              <a:extLst>
                <a:ext uri="{FF2B5EF4-FFF2-40B4-BE49-F238E27FC236}">
                  <a16:creationId xmlns:a16="http://schemas.microsoft.com/office/drawing/2014/main" id="{BA49B75E-3CF4-444F-AF98-0A5993383D1C}"/>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11">
              <a:extLst>
                <a:ext uri="{FF2B5EF4-FFF2-40B4-BE49-F238E27FC236}">
                  <a16:creationId xmlns:a16="http://schemas.microsoft.com/office/drawing/2014/main" id="{27C7764D-66B8-4CBA-A324-4119C4B1D920}"/>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12">
              <a:extLst>
                <a:ext uri="{FF2B5EF4-FFF2-40B4-BE49-F238E27FC236}">
                  <a16:creationId xmlns:a16="http://schemas.microsoft.com/office/drawing/2014/main" id="{622B63CA-EBC5-4824-A819-0A1B35D59E1E}"/>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Oval 13">
              <a:extLst>
                <a:ext uri="{FF2B5EF4-FFF2-40B4-BE49-F238E27FC236}">
                  <a16:creationId xmlns:a16="http://schemas.microsoft.com/office/drawing/2014/main" id="{55471988-D2E1-4819-B99E-CA3603DA345A}"/>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
              <a:extLst>
                <a:ext uri="{FF2B5EF4-FFF2-40B4-BE49-F238E27FC236}">
                  <a16:creationId xmlns:a16="http://schemas.microsoft.com/office/drawing/2014/main" id="{E36DC3BA-4E54-4E74-AA40-E333183DF838}"/>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48" name="TextBox 147">
            <a:extLst>
              <a:ext uri="{FF2B5EF4-FFF2-40B4-BE49-F238E27FC236}">
                <a16:creationId xmlns:a16="http://schemas.microsoft.com/office/drawing/2014/main" id="{35294125-FA1F-4FE4-8695-B5A2C920F009}"/>
              </a:ext>
            </a:extLst>
          </p:cNvPr>
          <p:cNvSpPr txBox="1"/>
          <p:nvPr/>
        </p:nvSpPr>
        <p:spPr>
          <a:xfrm>
            <a:off x="10066197" y="4547835"/>
            <a:ext cx="2318342" cy="203132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Segoe UI"/>
                <a:ea typeface="+mn-ea"/>
                <a:cs typeface="+mn-cs"/>
              </a:rPr>
              <a:t>Attackers Can</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05050"/>
                </a:solidFill>
                <a:effectLst/>
                <a:uLnTx/>
                <a:uFillTx/>
                <a:latin typeface="Segoe UI"/>
                <a:ea typeface="+mn-ea"/>
                <a:cs typeface="+mn-cs"/>
              </a:rPr>
              <a:t>Steal any data</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05050"/>
                </a:solidFill>
                <a:effectLst/>
                <a:uLnTx/>
                <a:uFillTx/>
                <a:latin typeface="Segoe UI"/>
                <a:ea typeface="+mn-ea"/>
                <a:cs typeface="+mn-cs"/>
              </a:rPr>
              <a:t>Modify documents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05050"/>
                </a:solidFill>
                <a:effectLst/>
                <a:uLnTx/>
                <a:uFillTx/>
                <a:latin typeface="Segoe UI"/>
                <a:ea typeface="+mn-ea"/>
                <a:cs typeface="+mn-cs"/>
              </a:rPr>
              <a:t>Impersonate users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05050"/>
                </a:solidFill>
                <a:effectLst/>
                <a:uLnTx/>
                <a:uFillTx/>
                <a:latin typeface="Segoe UI"/>
                <a:ea typeface="+mn-ea"/>
                <a:cs typeface="+mn-cs"/>
              </a:rPr>
              <a:t>Disrupt business</a:t>
            </a:r>
            <a:br>
              <a:rPr kumimoji="0" lang="en-US" sz="1800" b="0" i="0" u="none" strike="noStrike" kern="1200" cap="none" spc="0" normalizeH="0" baseline="0" noProof="0">
                <a:ln>
                  <a:noFill/>
                </a:ln>
                <a:solidFill>
                  <a:srgbClr val="505050"/>
                </a:solidFill>
                <a:effectLst/>
                <a:uLnTx/>
                <a:uFillTx/>
                <a:latin typeface="Segoe UI"/>
                <a:ea typeface="+mn-ea"/>
                <a:cs typeface="+mn-cs"/>
              </a:rPr>
            </a:br>
            <a:r>
              <a:rPr kumimoji="0" lang="en-US" sz="1800" b="0" i="0" u="none" strike="noStrike" kern="1200" cap="none" spc="0" normalizeH="0" baseline="0" noProof="0">
                <a:ln>
                  <a:noFill/>
                </a:ln>
                <a:solidFill>
                  <a:srgbClr val="505050"/>
                </a:solidFill>
                <a:effectLst/>
                <a:uLnTx/>
                <a:uFillTx/>
                <a:latin typeface="Segoe UI"/>
                <a:ea typeface="+mn-ea"/>
                <a:cs typeface="+mn-cs"/>
              </a:rPr>
              <a:t>operations</a:t>
            </a:r>
          </a:p>
        </p:txBody>
      </p:sp>
      <p:cxnSp>
        <p:nvCxnSpPr>
          <p:cNvPr id="149" name="Straight Arrow Connector 148">
            <a:extLst>
              <a:ext uri="{FF2B5EF4-FFF2-40B4-BE49-F238E27FC236}">
                <a16:creationId xmlns:a16="http://schemas.microsoft.com/office/drawing/2014/main" id="{F862D8AE-B0D9-4149-9913-880AC81D9B87}"/>
              </a:ext>
            </a:extLst>
          </p:cNvPr>
          <p:cNvCxnSpPr/>
          <p:nvPr/>
        </p:nvCxnSpPr>
        <p:spPr>
          <a:xfrm flipH="1">
            <a:off x="9777123" y="3697222"/>
            <a:ext cx="288316" cy="784052"/>
          </a:xfrm>
          <a:prstGeom prst="straightConnector1">
            <a:avLst/>
          </a:prstGeom>
          <a:ln w="57150">
            <a:solidFill>
              <a:srgbClr val="E811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0" name="Group 4">
            <a:extLst>
              <a:ext uri="{FF2B5EF4-FFF2-40B4-BE49-F238E27FC236}">
                <a16:creationId xmlns:a16="http://schemas.microsoft.com/office/drawing/2014/main" id="{BFA6D4AD-9547-4D91-A7BC-404A56A2FB2F}"/>
              </a:ext>
            </a:extLst>
          </p:cNvPr>
          <p:cNvGrpSpPr>
            <a:grpSpLocks noChangeAspect="1"/>
          </p:cNvGrpSpPr>
          <p:nvPr/>
        </p:nvGrpSpPr>
        <p:grpSpPr bwMode="auto">
          <a:xfrm>
            <a:off x="9430861" y="4510764"/>
            <a:ext cx="428726" cy="1381596"/>
            <a:chOff x="5699" y="3125"/>
            <a:chExt cx="328" cy="1057"/>
          </a:xfrm>
        </p:grpSpPr>
        <p:sp>
          <p:nvSpPr>
            <p:cNvPr id="151" name="AutoShape 3">
              <a:extLst>
                <a:ext uri="{FF2B5EF4-FFF2-40B4-BE49-F238E27FC236}">
                  <a16:creationId xmlns:a16="http://schemas.microsoft.com/office/drawing/2014/main" id="{58F5C1B1-D3AD-47C5-99C4-BC896543BA03}"/>
                </a:ext>
              </a:extLst>
            </p:cNvPr>
            <p:cNvSpPr>
              <a:spLocks noChangeAspect="1" noChangeArrowheads="1" noTextEdit="1"/>
            </p:cNvSpPr>
            <p:nvPr/>
          </p:nvSpPr>
          <p:spPr bwMode="auto">
            <a:xfrm>
              <a:off x="5699" y="3125"/>
              <a:ext cx="328"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2" name="Freeform 5">
              <a:extLst>
                <a:ext uri="{FF2B5EF4-FFF2-40B4-BE49-F238E27FC236}">
                  <a16:creationId xmlns:a16="http://schemas.microsoft.com/office/drawing/2014/main" id="{A8E55E38-2A62-4053-890E-89DFA0EA82C6}"/>
                </a:ext>
              </a:extLst>
            </p:cNvPr>
            <p:cNvSpPr>
              <a:spLocks/>
            </p:cNvSpPr>
            <p:nvPr/>
          </p:nvSpPr>
          <p:spPr bwMode="auto">
            <a:xfrm>
              <a:off x="5708" y="3519"/>
              <a:ext cx="50" cy="295"/>
            </a:xfrm>
            <a:custGeom>
              <a:avLst/>
              <a:gdLst>
                <a:gd name="T0" fmla="*/ 50 w 50"/>
                <a:gd name="T1" fmla="*/ 0 h 295"/>
                <a:gd name="T2" fmla="*/ 0 w 50"/>
                <a:gd name="T3" fmla="*/ 0 h 295"/>
                <a:gd name="T4" fmla="*/ 0 w 50"/>
                <a:gd name="T5" fmla="*/ 295 h 295"/>
                <a:gd name="T6" fmla="*/ 50 w 50"/>
                <a:gd name="T7" fmla="*/ 295 h 295"/>
                <a:gd name="T8" fmla="*/ 50 w 50"/>
                <a:gd name="T9" fmla="*/ 0 h 295"/>
                <a:gd name="T10" fmla="*/ 50 w 50"/>
                <a:gd name="T11" fmla="*/ 0 h 295"/>
              </a:gdLst>
              <a:ahLst/>
              <a:cxnLst>
                <a:cxn ang="0">
                  <a:pos x="T0" y="T1"/>
                </a:cxn>
                <a:cxn ang="0">
                  <a:pos x="T2" y="T3"/>
                </a:cxn>
                <a:cxn ang="0">
                  <a:pos x="T4" y="T5"/>
                </a:cxn>
                <a:cxn ang="0">
                  <a:pos x="T6" y="T7"/>
                </a:cxn>
                <a:cxn ang="0">
                  <a:pos x="T8" y="T9"/>
                </a:cxn>
                <a:cxn ang="0">
                  <a:pos x="T10" y="T11"/>
                </a:cxn>
              </a:cxnLst>
              <a:rect l="0" t="0" r="r" b="b"/>
              <a:pathLst>
                <a:path w="50" h="295">
                  <a:moveTo>
                    <a:pt x="50" y="0"/>
                  </a:moveTo>
                  <a:lnTo>
                    <a:pt x="0" y="0"/>
                  </a:lnTo>
                  <a:lnTo>
                    <a:pt x="0" y="295"/>
                  </a:lnTo>
                  <a:lnTo>
                    <a:pt x="50" y="295"/>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3" name="Freeform 6">
              <a:extLst>
                <a:ext uri="{FF2B5EF4-FFF2-40B4-BE49-F238E27FC236}">
                  <a16:creationId xmlns:a16="http://schemas.microsoft.com/office/drawing/2014/main" id="{B9D908CA-6EF4-4E6E-BB63-77F5150514D2}"/>
                </a:ext>
              </a:extLst>
            </p:cNvPr>
            <p:cNvSpPr>
              <a:spLocks/>
            </p:cNvSpPr>
            <p:nvPr/>
          </p:nvSpPr>
          <p:spPr bwMode="auto">
            <a:xfrm>
              <a:off x="5708" y="3765"/>
              <a:ext cx="50" cy="97"/>
            </a:xfrm>
            <a:custGeom>
              <a:avLst/>
              <a:gdLst>
                <a:gd name="T0" fmla="*/ 29 w 29"/>
                <a:gd name="T1" fmla="*/ 0 h 57"/>
                <a:gd name="T2" fmla="*/ 29 w 29"/>
                <a:gd name="T3" fmla="*/ 57 h 57"/>
                <a:gd name="T4" fmla="*/ 0 w 29"/>
                <a:gd name="T5" fmla="*/ 29 h 57"/>
                <a:gd name="T6" fmla="*/ 29 w 29"/>
                <a:gd name="T7" fmla="*/ 0 h 57"/>
              </a:gdLst>
              <a:ahLst/>
              <a:cxnLst>
                <a:cxn ang="0">
                  <a:pos x="T0" y="T1"/>
                </a:cxn>
                <a:cxn ang="0">
                  <a:pos x="T2" y="T3"/>
                </a:cxn>
                <a:cxn ang="0">
                  <a:pos x="T4" y="T5"/>
                </a:cxn>
                <a:cxn ang="0">
                  <a:pos x="T6" y="T7"/>
                </a:cxn>
              </a:cxnLst>
              <a:rect l="0" t="0" r="r" b="b"/>
              <a:pathLst>
                <a:path w="29" h="57">
                  <a:moveTo>
                    <a:pt x="29" y="0"/>
                  </a:moveTo>
                  <a:cubicBezTo>
                    <a:pt x="29" y="57"/>
                    <a:pt x="29" y="57"/>
                    <a:pt x="29" y="57"/>
                  </a:cubicBezTo>
                  <a:cubicBezTo>
                    <a:pt x="13" y="57"/>
                    <a:pt x="0" y="45"/>
                    <a:pt x="0" y="29"/>
                  </a:cubicBezTo>
                  <a:cubicBezTo>
                    <a:pt x="0" y="13"/>
                    <a:pt x="13" y="0"/>
                    <a:pt x="29"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4" name="Freeform 7">
              <a:extLst>
                <a:ext uri="{FF2B5EF4-FFF2-40B4-BE49-F238E27FC236}">
                  <a16:creationId xmlns:a16="http://schemas.microsoft.com/office/drawing/2014/main" id="{087CA825-17A0-47C4-AA7B-597E596D92DE}"/>
                </a:ext>
              </a:extLst>
            </p:cNvPr>
            <p:cNvSpPr>
              <a:spLocks/>
            </p:cNvSpPr>
            <p:nvPr/>
          </p:nvSpPr>
          <p:spPr bwMode="auto">
            <a:xfrm>
              <a:off x="5708" y="3748"/>
              <a:ext cx="50" cy="32"/>
            </a:xfrm>
            <a:custGeom>
              <a:avLst/>
              <a:gdLst>
                <a:gd name="T0" fmla="*/ 50 w 50"/>
                <a:gd name="T1" fmla="*/ 0 h 32"/>
                <a:gd name="T2" fmla="*/ 0 w 50"/>
                <a:gd name="T3" fmla="*/ 0 h 32"/>
                <a:gd name="T4" fmla="*/ 0 w 50"/>
                <a:gd name="T5" fmla="*/ 32 h 32"/>
                <a:gd name="T6" fmla="*/ 50 w 50"/>
                <a:gd name="T7" fmla="*/ 32 h 32"/>
                <a:gd name="T8" fmla="*/ 50 w 50"/>
                <a:gd name="T9" fmla="*/ 0 h 32"/>
                <a:gd name="T10" fmla="*/ 50 w 50"/>
                <a:gd name="T11" fmla="*/ 0 h 32"/>
              </a:gdLst>
              <a:ahLst/>
              <a:cxnLst>
                <a:cxn ang="0">
                  <a:pos x="T0" y="T1"/>
                </a:cxn>
                <a:cxn ang="0">
                  <a:pos x="T2" y="T3"/>
                </a:cxn>
                <a:cxn ang="0">
                  <a:pos x="T4" y="T5"/>
                </a:cxn>
                <a:cxn ang="0">
                  <a:pos x="T6" y="T7"/>
                </a:cxn>
                <a:cxn ang="0">
                  <a:pos x="T8" y="T9"/>
                </a:cxn>
                <a:cxn ang="0">
                  <a:pos x="T10" y="T11"/>
                </a:cxn>
              </a:cxnLst>
              <a:rect l="0" t="0" r="r" b="b"/>
              <a:pathLst>
                <a:path w="50" h="32">
                  <a:moveTo>
                    <a:pt x="50" y="0"/>
                  </a:moveTo>
                  <a:lnTo>
                    <a:pt x="0" y="0"/>
                  </a:lnTo>
                  <a:lnTo>
                    <a:pt x="0" y="32"/>
                  </a:lnTo>
                  <a:lnTo>
                    <a:pt x="50" y="32"/>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5" name="Freeform 8">
              <a:extLst>
                <a:ext uri="{FF2B5EF4-FFF2-40B4-BE49-F238E27FC236}">
                  <a16:creationId xmlns:a16="http://schemas.microsoft.com/office/drawing/2014/main" id="{92469A7B-F9F2-4C2E-BC79-07AA4A43F35F}"/>
                </a:ext>
              </a:extLst>
            </p:cNvPr>
            <p:cNvSpPr>
              <a:spLocks/>
            </p:cNvSpPr>
            <p:nvPr/>
          </p:nvSpPr>
          <p:spPr bwMode="auto">
            <a:xfrm>
              <a:off x="5774" y="3265"/>
              <a:ext cx="166" cy="33"/>
            </a:xfrm>
            <a:custGeom>
              <a:avLst/>
              <a:gdLst>
                <a:gd name="T0" fmla="*/ 96 w 96"/>
                <a:gd name="T1" fmla="*/ 14 h 19"/>
                <a:gd name="T2" fmla="*/ 92 w 96"/>
                <a:gd name="T3" fmla="*/ 19 h 19"/>
                <a:gd name="T4" fmla="*/ 5 w 96"/>
                <a:gd name="T5" fmla="*/ 19 h 19"/>
                <a:gd name="T6" fmla="*/ 0 w 96"/>
                <a:gd name="T7" fmla="*/ 14 h 19"/>
                <a:gd name="T8" fmla="*/ 0 w 96"/>
                <a:gd name="T9" fmla="*/ 4 h 19"/>
                <a:gd name="T10" fmla="*/ 5 w 96"/>
                <a:gd name="T11" fmla="*/ 0 h 19"/>
                <a:gd name="T12" fmla="*/ 92 w 96"/>
                <a:gd name="T13" fmla="*/ 0 h 19"/>
                <a:gd name="T14" fmla="*/ 96 w 96"/>
                <a:gd name="T15" fmla="*/ 4 h 19"/>
                <a:gd name="T16" fmla="*/ 96 w 96"/>
                <a:gd name="T17" fmla="*/ 14 h 19"/>
                <a:gd name="T18" fmla="*/ 96 w 96"/>
                <a:gd name="T19"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9">
                  <a:moveTo>
                    <a:pt x="96" y="14"/>
                  </a:moveTo>
                  <a:cubicBezTo>
                    <a:pt x="96" y="17"/>
                    <a:pt x="94" y="19"/>
                    <a:pt x="92" y="19"/>
                  </a:cubicBezTo>
                  <a:cubicBezTo>
                    <a:pt x="5" y="19"/>
                    <a:pt x="5" y="19"/>
                    <a:pt x="5" y="19"/>
                  </a:cubicBezTo>
                  <a:cubicBezTo>
                    <a:pt x="2" y="19"/>
                    <a:pt x="0" y="17"/>
                    <a:pt x="0" y="14"/>
                  </a:cubicBezTo>
                  <a:cubicBezTo>
                    <a:pt x="0" y="4"/>
                    <a:pt x="0" y="4"/>
                    <a:pt x="0" y="4"/>
                  </a:cubicBezTo>
                  <a:cubicBezTo>
                    <a:pt x="0" y="2"/>
                    <a:pt x="2" y="0"/>
                    <a:pt x="5" y="0"/>
                  </a:cubicBezTo>
                  <a:cubicBezTo>
                    <a:pt x="92" y="0"/>
                    <a:pt x="92" y="0"/>
                    <a:pt x="92" y="0"/>
                  </a:cubicBezTo>
                  <a:cubicBezTo>
                    <a:pt x="94" y="0"/>
                    <a:pt x="96" y="2"/>
                    <a:pt x="96" y="4"/>
                  </a:cubicBezTo>
                  <a:cubicBezTo>
                    <a:pt x="96" y="14"/>
                    <a:pt x="96" y="14"/>
                    <a:pt x="96" y="14"/>
                  </a:cubicBezTo>
                  <a:cubicBezTo>
                    <a:pt x="96" y="14"/>
                    <a:pt x="96" y="14"/>
                    <a:pt x="96"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6" name="Freeform 9">
              <a:extLst>
                <a:ext uri="{FF2B5EF4-FFF2-40B4-BE49-F238E27FC236}">
                  <a16:creationId xmlns:a16="http://schemas.microsoft.com/office/drawing/2014/main" id="{51843DAC-6D7F-496D-A3DA-A251AD8E2B99}"/>
                </a:ext>
              </a:extLst>
            </p:cNvPr>
            <p:cNvSpPr>
              <a:spLocks/>
            </p:cNvSpPr>
            <p:nvPr/>
          </p:nvSpPr>
          <p:spPr bwMode="auto">
            <a:xfrm>
              <a:off x="5765" y="3724"/>
              <a:ext cx="184" cy="65"/>
            </a:xfrm>
            <a:custGeom>
              <a:avLst/>
              <a:gdLst>
                <a:gd name="T0" fmla="*/ 0 w 184"/>
                <a:gd name="T1" fmla="*/ 0 h 65"/>
                <a:gd name="T2" fmla="*/ 184 w 184"/>
                <a:gd name="T3" fmla="*/ 0 h 65"/>
                <a:gd name="T4" fmla="*/ 184 w 184"/>
                <a:gd name="T5" fmla="*/ 65 h 65"/>
                <a:gd name="T6" fmla="*/ 0 w 184"/>
                <a:gd name="T7" fmla="*/ 65 h 65"/>
                <a:gd name="T8" fmla="*/ 0 w 184"/>
                <a:gd name="T9" fmla="*/ 0 h 65"/>
                <a:gd name="T10" fmla="*/ 0 w 184"/>
                <a:gd name="T11" fmla="*/ 0 h 65"/>
              </a:gdLst>
              <a:ahLst/>
              <a:cxnLst>
                <a:cxn ang="0">
                  <a:pos x="T0" y="T1"/>
                </a:cxn>
                <a:cxn ang="0">
                  <a:pos x="T2" y="T3"/>
                </a:cxn>
                <a:cxn ang="0">
                  <a:pos x="T4" y="T5"/>
                </a:cxn>
                <a:cxn ang="0">
                  <a:pos x="T6" y="T7"/>
                </a:cxn>
                <a:cxn ang="0">
                  <a:pos x="T8" y="T9"/>
                </a:cxn>
                <a:cxn ang="0">
                  <a:pos x="T10" y="T11"/>
                </a:cxn>
              </a:cxnLst>
              <a:rect l="0" t="0" r="r" b="b"/>
              <a:pathLst>
                <a:path w="184" h="65">
                  <a:moveTo>
                    <a:pt x="0" y="0"/>
                  </a:moveTo>
                  <a:lnTo>
                    <a:pt x="184" y="0"/>
                  </a:lnTo>
                  <a:lnTo>
                    <a:pt x="184" y="65"/>
                  </a:lnTo>
                  <a:lnTo>
                    <a:pt x="0" y="6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7" name="Freeform 10">
              <a:extLst>
                <a:ext uri="{FF2B5EF4-FFF2-40B4-BE49-F238E27FC236}">
                  <a16:creationId xmlns:a16="http://schemas.microsoft.com/office/drawing/2014/main" id="{E18781B7-E7C9-48EB-9AF4-71B3AE1332D9}"/>
                </a:ext>
              </a:extLst>
            </p:cNvPr>
            <p:cNvSpPr>
              <a:spLocks/>
            </p:cNvSpPr>
            <p:nvPr/>
          </p:nvSpPr>
          <p:spPr bwMode="auto">
            <a:xfrm>
              <a:off x="5765" y="3724"/>
              <a:ext cx="50" cy="400"/>
            </a:xfrm>
            <a:custGeom>
              <a:avLst/>
              <a:gdLst>
                <a:gd name="T0" fmla="*/ 0 w 50"/>
                <a:gd name="T1" fmla="*/ 0 h 400"/>
                <a:gd name="T2" fmla="*/ 50 w 50"/>
                <a:gd name="T3" fmla="*/ 0 h 400"/>
                <a:gd name="T4" fmla="*/ 50 w 50"/>
                <a:gd name="T5" fmla="*/ 400 h 400"/>
                <a:gd name="T6" fmla="*/ 0 w 50"/>
                <a:gd name="T7" fmla="*/ 400 h 400"/>
                <a:gd name="T8" fmla="*/ 0 w 50"/>
                <a:gd name="T9" fmla="*/ 0 h 400"/>
                <a:gd name="T10" fmla="*/ 0 w 50"/>
                <a:gd name="T11" fmla="*/ 0 h 400"/>
              </a:gdLst>
              <a:ahLst/>
              <a:cxnLst>
                <a:cxn ang="0">
                  <a:pos x="T0" y="T1"/>
                </a:cxn>
                <a:cxn ang="0">
                  <a:pos x="T2" y="T3"/>
                </a:cxn>
                <a:cxn ang="0">
                  <a:pos x="T4" y="T5"/>
                </a:cxn>
                <a:cxn ang="0">
                  <a:pos x="T6" y="T7"/>
                </a:cxn>
                <a:cxn ang="0">
                  <a:pos x="T8" y="T9"/>
                </a:cxn>
                <a:cxn ang="0">
                  <a:pos x="T10" y="T11"/>
                </a:cxn>
              </a:cxnLst>
              <a:rect l="0" t="0" r="r" b="b"/>
              <a:pathLst>
                <a:path w="50" h="400">
                  <a:moveTo>
                    <a:pt x="0" y="0"/>
                  </a:moveTo>
                  <a:lnTo>
                    <a:pt x="50" y="0"/>
                  </a:lnTo>
                  <a:lnTo>
                    <a:pt x="50"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8" name="Freeform 11">
              <a:extLst>
                <a:ext uri="{FF2B5EF4-FFF2-40B4-BE49-F238E27FC236}">
                  <a16:creationId xmlns:a16="http://schemas.microsoft.com/office/drawing/2014/main" id="{A9E1A47A-046D-45A4-8915-06648A3218FD}"/>
                </a:ext>
              </a:extLst>
            </p:cNvPr>
            <p:cNvSpPr>
              <a:spLocks/>
            </p:cNvSpPr>
            <p:nvPr/>
          </p:nvSpPr>
          <p:spPr bwMode="auto">
            <a:xfrm>
              <a:off x="5699" y="4124"/>
              <a:ext cx="116" cy="58"/>
            </a:xfrm>
            <a:custGeom>
              <a:avLst/>
              <a:gdLst>
                <a:gd name="T0" fmla="*/ 38 w 67"/>
                <a:gd name="T1" fmla="*/ 0 h 34"/>
                <a:gd name="T2" fmla="*/ 0 w 67"/>
                <a:gd name="T3" fmla="*/ 34 h 34"/>
                <a:gd name="T4" fmla="*/ 38 w 67"/>
                <a:gd name="T5" fmla="*/ 34 h 34"/>
                <a:gd name="T6" fmla="*/ 67 w 67"/>
                <a:gd name="T7" fmla="*/ 34 h 34"/>
                <a:gd name="T8" fmla="*/ 67 w 67"/>
                <a:gd name="T9" fmla="*/ 0 h 34"/>
                <a:gd name="T10" fmla="*/ 38 w 67"/>
                <a:gd name="T11" fmla="*/ 0 h 34"/>
                <a:gd name="T12" fmla="*/ 38 w 67"/>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7" h="34">
                  <a:moveTo>
                    <a:pt x="38" y="0"/>
                  </a:moveTo>
                  <a:cubicBezTo>
                    <a:pt x="19" y="0"/>
                    <a:pt x="2" y="15"/>
                    <a:pt x="0" y="34"/>
                  </a:cubicBezTo>
                  <a:cubicBezTo>
                    <a:pt x="38" y="34"/>
                    <a:pt x="38" y="34"/>
                    <a:pt x="38" y="34"/>
                  </a:cubicBezTo>
                  <a:cubicBezTo>
                    <a:pt x="67" y="34"/>
                    <a:pt x="67" y="34"/>
                    <a:pt x="67" y="34"/>
                  </a:cubicBezTo>
                  <a:cubicBezTo>
                    <a:pt x="67" y="0"/>
                    <a:pt x="67" y="0"/>
                    <a:pt x="67" y="0"/>
                  </a:cubicBezTo>
                  <a:cubicBezTo>
                    <a:pt x="38" y="0"/>
                    <a:pt x="38" y="0"/>
                    <a:pt x="38" y="0"/>
                  </a:cubicBezTo>
                  <a:cubicBezTo>
                    <a:pt x="38" y="0"/>
                    <a:pt x="38" y="0"/>
                    <a:pt x="3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9" name="Freeform 12">
              <a:extLst>
                <a:ext uri="{FF2B5EF4-FFF2-40B4-BE49-F238E27FC236}">
                  <a16:creationId xmlns:a16="http://schemas.microsoft.com/office/drawing/2014/main" id="{AD074A46-880A-43C0-A044-FCC8AD97DB44}"/>
                </a:ext>
              </a:extLst>
            </p:cNvPr>
            <p:cNvSpPr>
              <a:spLocks/>
            </p:cNvSpPr>
            <p:nvPr/>
          </p:nvSpPr>
          <p:spPr bwMode="auto">
            <a:xfrm>
              <a:off x="5907" y="3724"/>
              <a:ext cx="42" cy="400"/>
            </a:xfrm>
            <a:custGeom>
              <a:avLst/>
              <a:gdLst>
                <a:gd name="T0" fmla="*/ 0 w 42"/>
                <a:gd name="T1" fmla="*/ 0 h 400"/>
                <a:gd name="T2" fmla="*/ 42 w 42"/>
                <a:gd name="T3" fmla="*/ 0 h 400"/>
                <a:gd name="T4" fmla="*/ 42 w 42"/>
                <a:gd name="T5" fmla="*/ 400 h 400"/>
                <a:gd name="T6" fmla="*/ 0 w 42"/>
                <a:gd name="T7" fmla="*/ 400 h 400"/>
                <a:gd name="T8" fmla="*/ 0 w 42"/>
                <a:gd name="T9" fmla="*/ 0 h 400"/>
                <a:gd name="T10" fmla="*/ 0 w 42"/>
                <a:gd name="T11" fmla="*/ 0 h 400"/>
              </a:gdLst>
              <a:ahLst/>
              <a:cxnLst>
                <a:cxn ang="0">
                  <a:pos x="T0" y="T1"/>
                </a:cxn>
                <a:cxn ang="0">
                  <a:pos x="T2" y="T3"/>
                </a:cxn>
                <a:cxn ang="0">
                  <a:pos x="T4" y="T5"/>
                </a:cxn>
                <a:cxn ang="0">
                  <a:pos x="T6" y="T7"/>
                </a:cxn>
                <a:cxn ang="0">
                  <a:pos x="T8" y="T9"/>
                </a:cxn>
                <a:cxn ang="0">
                  <a:pos x="T10" y="T11"/>
                </a:cxn>
              </a:cxnLst>
              <a:rect l="0" t="0" r="r" b="b"/>
              <a:pathLst>
                <a:path w="42" h="400">
                  <a:moveTo>
                    <a:pt x="0" y="0"/>
                  </a:moveTo>
                  <a:lnTo>
                    <a:pt x="42" y="0"/>
                  </a:lnTo>
                  <a:lnTo>
                    <a:pt x="42"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0" name="Freeform 13">
              <a:extLst>
                <a:ext uri="{FF2B5EF4-FFF2-40B4-BE49-F238E27FC236}">
                  <a16:creationId xmlns:a16="http://schemas.microsoft.com/office/drawing/2014/main" id="{E7A1477A-5825-4346-9130-3496B7C0467A}"/>
                </a:ext>
              </a:extLst>
            </p:cNvPr>
            <p:cNvSpPr>
              <a:spLocks/>
            </p:cNvSpPr>
            <p:nvPr/>
          </p:nvSpPr>
          <p:spPr bwMode="auto">
            <a:xfrm>
              <a:off x="5841" y="4124"/>
              <a:ext cx="108" cy="58"/>
            </a:xfrm>
            <a:custGeom>
              <a:avLst/>
              <a:gdLst>
                <a:gd name="T0" fmla="*/ 35 w 62"/>
                <a:gd name="T1" fmla="*/ 0 h 34"/>
                <a:gd name="T2" fmla="*/ 0 w 62"/>
                <a:gd name="T3" fmla="*/ 34 h 34"/>
                <a:gd name="T4" fmla="*/ 35 w 62"/>
                <a:gd name="T5" fmla="*/ 34 h 34"/>
                <a:gd name="T6" fmla="*/ 62 w 62"/>
                <a:gd name="T7" fmla="*/ 34 h 34"/>
                <a:gd name="T8" fmla="*/ 62 w 62"/>
                <a:gd name="T9" fmla="*/ 0 h 34"/>
                <a:gd name="T10" fmla="*/ 35 w 62"/>
                <a:gd name="T11" fmla="*/ 0 h 34"/>
                <a:gd name="T12" fmla="*/ 35 w 62"/>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2" h="34">
                  <a:moveTo>
                    <a:pt x="35" y="0"/>
                  </a:moveTo>
                  <a:cubicBezTo>
                    <a:pt x="17" y="0"/>
                    <a:pt x="1" y="15"/>
                    <a:pt x="0" y="34"/>
                  </a:cubicBezTo>
                  <a:cubicBezTo>
                    <a:pt x="35" y="34"/>
                    <a:pt x="35" y="34"/>
                    <a:pt x="35" y="34"/>
                  </a:cubicBezTo>
                  <a:cubicBezTo>
                    <a:pt x="62" y="34"/>
                    <a:pt x="62" y="34"/>
                    <a:pt x="62" y="34"/>
                  </a:cubicBezTo>
                  <a:cubicBezTo>
                    <a:pt x="62" y="0"/>
                    <a:pt x="62" y="0"/>
                    <a:pt x="62" y="0"/>
                  </a:cubicBezTo>
                  <a:cubicBezTo>
                    <a:pt x="35" y="0"/>
                    <a:pt x="35" y="0"/>
                    <a:pt x="35" y="0"/>
                  </a:cubicBezTo>
                  <a:cubicBezTo>
                    <a:pt x="35" y="0"/>
                    <a:pt x="35" y="0"/>
                    <a:pt x="35"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1" name="Freeform 14">
              <a:extLst>
                <a:ext uri="{FF2B5EF4-FFF2-40B4-BE49-F238E27FC236}">
                  <a16:creationId xmlns:a16="http://schemas.microsoft.com/office/drawing/2014/main" id="{2F70C25A-407A-441E-9F38-C148010B80D5}"/>
                </a:ext>
              </a:extLst>
            </p:cNvPr>
            <p:cNvSpPr>
              <a:spLocks/>
            </p:cNvSpPr>
            <p:nvPr/>
          </p:nvSpPr>
          <p:spPr bwMode="auto">
            <a:xfrm>
              <a:off x="5699" y="3395"/>
              <a:ext cx="326" cy="329"/>
            </a:xfrm>
            <a:custGeom>
              <a:avLst/>
              <a:gdLst>
                <a:gd name="T0" fmla="*/ 148 w 188"/>
                <a:gd name="T1" fmla="*/ 0 h 192"/>
                <a:gd name="T2" fmla="*/ 40 w 188"/>
                <a:gd name="T3" fmla="*/ 0 h 192"/>
                <a:gd name="T4" fmla="*/ 0 w 188"/>
                <a:gd name="T5" fmla="*/ 40 h 192"/>
                <a:gd name="T6" fmla="*/ 0 w 188"/>
                <a:gd name="T7" fmla="*/ 72 h 192"/>
                <a:gd name="T8" fmla="*/ 40 w 188"/>
                <a:gd name="T9" fmla="*/ 72 h 192"/>
                <a:gd name="T10" fmla="*/ 40 w 188"/>
                <a:gd name="T11" fmla="*/ 192 h 192"/>
                <a:gd name="T12" fmla="*/ 148 w 188"/>
                <a:gd name="T13" fmla="*/ 192 h 192"/>
                <a:gd name="T14" fmla="*/ 148 w 188"/>
                <a:gd name="T15" fmla="*/ 72 h 192"/>
                <a:gd name="T16" fmla="*/ 188 w 188"/>
                <a:gd name="T17" fmla="*/ 72 h 192"/>
                <a:gd name="T18" fmla="*/ 188 w 188"/>
                <a:gd name="T19" fmla="*/ 40 h 192"/>
                <a:gd name="T20" fmla="*/ 148 w 188"/>
                <a:gd name="T2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92">
                  <a:moveTo>
                    <a:pt x="148" y="0"/>
                  </a:moveTo>
                  <a:cubicBezTo>
                    <a:pt x="40" y="0"/>
                    <a:pt x="40" y="0"/>
                    <a:pt x="40" y="0"/>
                  </a:cubicBezTo>
                  <a:cubicBezTo>
                    <a:pt x="18" y="0"/>
                    <a:pt x="0" y="18"/>
                    <a:pt x="0" y="40"/>
                  </a:cubicBezTo>
                  <a:cubicBezTo>
                    <a:pt x="0" y="72"/>
                    <a:pt x="0" y="72"/>
                    <a:pt x="0" y="72"/>
                  </a:cubicBezTo>
                  <a:cubicBezTo>
                    <a:pt x="40" y="72"/>
                    <a:pt x="40" y="72"/>
                    <a:pt x="40" y="72"/>
                  </a:cubicBezTo>
                  <a:cubicBezTo>
                    <a:pt x="40" y="192"/>
                    <a:pt x="40" y="192"/>
                    <a:pt x="40" y="192"/>
                  </a:cubicBezTo>
                  <a:cubicBezTo>
                    <a:pt x="148" y="192"/>
                    <a:pt x="148" y="192"/>
                    <a:pt x="148" y="192"/>
                  </a:cubicBezTo>
                  <a:cubicBezTo>
                    <a:pt x="148" y="72"/>
                    <a:pt x="148" y="72"/>
                    <a:pt x="148" y="72"/>
                  </a:cubicBezTo>
                  <a:cubicBezTo>
                    <a:pt x="188" y="72"/>
                    <a:pt x="188" y="72"/>
                    <a:pt x="188" y="72"/>
                  </a:cubicBezTo>
                  <a:cubicBezTo>
                    <a:pt x="188" y="40"/>
                    <a:pt x="188" y="40"/>
                    <a:pt x="188" y="40"/>
                  </a:cubicBezTo>
                  <a:cubicBezTo>
                    <a:pt x="188" y="18"/>
                    <a:pt x="170" y="0"/>
                    <a:pt x="14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2" name="Freeform 15">
              <a:extLst>
                <a:ext uri="{FF2B5EF4-FFF2-40B4-BE49-F238E27FC236}">
                  <a16:creationId xmlns:a16="http://schemas.microsoft.com/office/drawing/2014/main" id="{6BE50B4E-8379-4736-A7E0-098254871E06}"/>
                </a:ext>
              </a:extLst>
            </p:cNvPr>
            <p:cNvSpPr>
              <a:spLocks/>
            </p:cNvSpPr>
            <p:nvPr/>
          </p:nvSpPr>
          <p:spPr bwMode="auto">
            <a:xfrm>
              <a:off x="5966" y="3519"/>
              <a:ext cx="51" cy="295"/>
            </a:xfrm>
            <a:custGeom>
              <a:avLst/>
              <a:gdLst>
                <a:gd name="T0" fmla="*/ 0 w 51"/>
                <a:gd name="T1" fmla="*/ 0 h 295"/>
                <a:gd name="T2" fmla="*/ 51 w 51"/>
                <a:gd name="T3" fmla="*/ 0 h 295"/>
                <a:gd name="T4" fmla="*/ 51 w 51"/>
                <a:gd name="T5" fmla="*/ 295 h 295"/>
                <a:gd name="T6" fmla="*/ 0 w 51"/>
                <a:gd name="T7" fmla="*/ 295 h 295"/>
                <a:gd name="T8" fmla="*/ 0 w 51"/>
                <a:gd name="T9" fmla="*/ 0 h 295"/>
                <a:gd name="T10" fmla="*/ 0 w 51"/>
                <a:gd name="T11" fmla="*/ 0 h 295"/>
              </a:gdLst>
              <a:ahLst/>
              <a:cxnLst>
                <a:cxn ang="0">
                  <a:pos x="T0" y="T1"/>
                </a:cxn>
                <a:cxn ang="0">
                  <a:pos x="T2" y="T3"/>
                </a:cxn>
                <a:cxn ang="0">
                  <a:pos x="T4" y="T5"/>
                </a:cxn>
                <a:cxn ang="0">
                  <a:pos x="T6" y="T7"/>
                </a:cxn>
                <a:cxn ang="0">
                  <a:pos x="T8" y="T9"/>
                </a:cxn>
                <a:cxn ang="0">
                  <a:pos x="T10" y="T11"/>
                </a:cxn>
              </a:cxnLst>
              <a:rect l="0" t="0" r="r" b="b"/>
              <a:pathLst>
                <a:path w="51" h="295">
                  <a:moveTo>
                    <a:pt x="0" y="0"/>
                  </a:moveTo>
                  <a:lnTo>
                    <a:pt x="51" y="0"/>
                  </a:lnTo>
                  <a:lnTo>
                    <a:pt x="51" y="295"/>
                  </a:lnTo>
                  <a:lnTo>
                    <a:pt x="0" y="29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3" name="Freeform 16">
              <a:extLst>
                <a:ext uri="{FF2B5EF4-FFF2-40B4-BE49-F238E27FC236}">
                  <a16:creationId xmlns:a16="http://schemas.microsoft.com/office/drawing/2014/main" id="{359EE87C-1E03-459A-9389-163F9A844FD2}"/>
                </a:ext>
              </a:extLst>
            </p:cNvPr>
            <p:cNvSpPr>
              <a:spLocks/>
            </p:cNvSpPr>
            <p:nvPr/>
          </p:nvSpPr>
          <p:spPr bwMode="auto">
            <a:xfrm>
              <a:off x="5966" y="3765"/>
              <a:ext cx="51" cy="97"/>
            </a:xfrm>
            <a:custGeom>
              <a:avLst/>
              <a:gdLst>
                <a:gd name="T0" fmla="*/ 0 w 29"/>
                <a:gd name="T1" fmla="*/ 0 h 57"/>
                <a:gd name="T2" fmla="*/ 0 w 29"/>
                <a:gd name="T3" fmla="*/ 57 h 57"/>
                <a:gd name="T4" fmla="*/ 29 w 29"/>
                <a:gd name="T5" fmla="*/ 29 h 57"/>
                <a:gd name="T6" fmla="*/ 0 w 29"/>
                <a:gd name="T7" fmla="*/ 0 h 57"/>
              </a:gdLst>
              <a:ahLst/>
              <a:cxnLst>
                <a:cxn ang="0">
                  <a:pos x="T0" y="T1"/>
                </a:cxn>
                <a:cxn ang="0">
                  <a:pos x="T2" y="T3"/>
                </a:cxn>
                <a:cxn ang="0">
                  <a:pos x="T4" y="T5"/>
                </a:cxn>
                <a:cxn ang="0">
                  <a:pos x="T6" y="T7"/>
                </a:cxn>
              </a:cxnLst>
              <a:rect l="0" t="0" r="r" b="b"/>
              <a:pathLst>
                <a:path w="29" h="57">
                  <a:moveTo>
                    <a:pt x="0" y="0"/>
                  </a:moveTo>
                  <a:cubicBezTo>
                    <a:pt x="0" y="57"/>
                    <a:pt x="0" y="57"/>
                    <a:pt x="0" y="57"/>
                  </a:cubicBezTo>
                  <a:cubicBezTo>
                    <a:pt x="16" y="57"/>
                    <a:pt x="29" y="45"/>
                    <a:pt x="29" y="29"/>
                  </a:cubicBezTo>
                  <a:cubicBezTo>
                    <a:pt x="29" y="13"/>
                    <a:pt x="16"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4" name="Freeform 17">
              <a:extLst>
                <a:ext uri="{FF2B5EF4-FFF2-40B4-BE49-F238E27FC236}">
                  <a16:creationId xmlns:a16="http://schemas.microsoft.com/office/drawing/2014/main" id="{ED822270-216E-4937-A6C9-F1B76ADF3095}"/>
                </a:ext>
              </a:extLst>
            </p:cNvPr>
            <p:cNvSpPr>
              <a:spLocks/>
            </p:cNvSpPr>
            <p:nvPr/>
          </p:nvSpPr>
          <p:spPr bwMode="auto">
            <a:xfrm>
              <a:off x="5966" y="3756"/>
              <a:ext cx="51" cy="24"/>
            </a:xfrm>
            <a:custGeom>
              <a:avLst/>
              <a:gdLst>
                <a:gd name="T0" fmla="*/ 0 w 51"/>
                <a:gd name="T1" fmla="*/ 0 h 24"/>
                <a:gd name="T2" fmla="*/ 51 w 51"/>
                <a:gd name="T3" fmla="*/ 0 h 24"/>
                <a:gd name="T4" fmla="*/ 51 w 51"/>
                <a:gd name="T5" fmla="*/ 24 h 24"/>
                <a:gd name="T6" fmla="*/ 0 w 51"/>
                <a:gd name="T7" fmla="*/ 24 h 24"/>
                <a:gd name="T8" fmla="*/ 0 w 51"/>
                <a:gd name="T9" fmla="*/ 0 h 24"/>
                <a:gd name="T10" fmla="*/ 0 w 51"/>
                <a:gd name="T11" fmla="*/ 0 h 24"/>
              </a:gdLst>
              <a:ahLst/>
              <a:cxnLst>
                <a:cxn ang="0">
                  <a:pos x="T0" y="T1"/>
                </a:cxn>
                <a:cxn ang="0">
                  <a:pos x="T2" y="T3"/>
                </a:cxn>
                <a:cxn ang="0">
                  <a:pos x="T4" y="T5"/>
                </a:cxn>
                <a:cxn ang="0">
                  <a:pos x="T6" y="T7"/>
                </a:cxn>
                <a:cxn ang="0">
                  <a:pos x="T8" y="T9"/>
                </a:cxn>
                <a:cxn ang="0">
                  <a:pos x="T10" y="T11"/>
                </a:cxn>
              </a:cxnLst>
              <a:rect l="0" t="0" r="r" b="b"/>
              <a:pathLst>
                <a:path w="51" h="24">
                  <a:moveTo>
                    <a:pt x="0" y="0"/>
                  </a:moveTo>
                  <a:lnTo>
                    <a:pt x="51" y="0"/>
                  </a:lnTo>
                  <a:lnTo>
                    <a:pt x="51"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5" name="Freeform 18">
              <a:extLst>
                <a:ext uri="{FF2B5EF4-FFF2-40B4-BE49-F238E27FC236}">
                  <a16:creationId xmlns:a16="http://schemas.microsoft.com/office/drawing/2014/main" id="{4337F79D-190A-4515-B195-0BAEC1493D32}"/>
                </a:ext>
              </a:extLst>
            </p:cNvPr>
            <p:cNvSpPr>
              <a:spLocks/>
            </p:cNvSpPr>
            <p:nvPr/>
          </p:nvSpPr>
          <p:spPr bwMode="auto">
            <a:xfrm>
              <a:off x="5833" y="3322"/>
              <a:ext cx="59" cy="99"/>
            </a:xfrm>
            <a:custGeom>
              <a:avLst/>
              <a:gdLst>
                <a:gd name="T0" fmla="*/ 29 w 59"/>
                <a:gd name="T1" fmla="*/ 99 h 99"/>
                <a:gd name="T2" fmla="*/ 0 w 59"/>
                <a:gd name="T3" fmla="*/ 70 h 99"/>
                <a:gd name="T4" fmla="*/ 0 w 59"/>
                <a:gd name="T5" fmla="*/ 0 h 99"/>
                <a:gd name="T6" fmla="*/ 59 w 59"/>
                <a:gd name="T7" fmla="*/ 0 h 99"/>
                <a:gd name="T8" fmla="*/ 59 w 59"/>
                <a:gd name="T9" fmla="*/ 70 h 99"/>
                <a:gd name="T10" fmla="*/ 29 w 59"/>
                <a:gd name="T11" fmla="*/ 99 h 99"/>
                <a:gd name="T12" fmla="*/ 29 w 59"/>
                <a:gd name="T13" fmla="*/ 99 h 99"/>
                <a:gd name="T14" fmla="*/ 29 w 59"/>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99">
                  <a:moveTo>
                    <a:pt x="29" y="99"/>
                  </a:moveTo>
                  <a:lnTo>
                    <a:pt x="0" y="70"/>
                  </a:lnTo>
                  <a:lnTo>
                    <a:pt x="0" y="0"/>
                  </a:lnTo>
                  <a:lnTo>
                    <a:pt x="59" y="0"/>
                  </a:lnTo>
                  <a:lnTo>
                    <a:pt x="59" y="70"/>
                  </a:lnTo>
                  <a:lnTo>
                    <a:pt x="29" y="99"/>
                  </a:lnTo>
                  <a:lnTo>
                    <a:pt x="29" y="99"/>
                  </a:lnTo>
                  <a:lnTo>
                    <a:pt x="29" y="99"/>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6" name="Freeform 19">
              <a:extLst>
                <a:ext uri="{FF2B5EF4-FFF2-40B4-BE49-F238E27FC236}">
                  <a16:creationId xmlns:a16="http://schemas.microsoft.com/office/drawing/2014/main" id="{77C42C52-EC22-49AA-8BA8-A7085634AB48}"/>
                </a:ext>
              </a:extLst>
            </p:cNvPr>
            <p:cNvSpPr>
              <a:spLocks/>
            </p:cNvSpPr>
            <p:nvPr/>
          </p:nvSpPr>
          <p:spPr bwMode="auto">
            <a:xfrm>
              <a:off x="5833" y="3322"/>
              <a:ext cx="59" cy="58"/>
            </a:xfrm>
            <a:custGeom>
              <a:avLst/>
              <a:gdLst>
                <a:gd name="T0" fmla="*/ 0 w 34"/>
                <a:gd name="T1" fmla="*/ 31 h 34"/>
                <a:gd name="T2" fmla="*/ 16 w 34"/>
                <a:gd name="T3" fmla="*/ 34 h 34"/>
                <a:gd name="T4" fmla="*/ 34 w 34"/>
                <a:gd name="T5" fmla="*/ 31 h 34"/>
                <a:gd name="T6" fmla="*/ 34 w 34"/>
                <a:gd name="T7" fmla="*/ 0 h 34"/>
                <a:gd name="T8" fmla="*/ 0 w 34"/>
                <a:gd name="T9" fmla="*/ 0 h 34"/>
                <a:gd name="T10" fmla="*/ 0 w 34"/>
                <a:gd name="T11" fmla="*/ 31 h 34"/>
                <a:gd name="T12" fmla="*/ 0 w 34"/>
                <a:gd name="T13" fmla="*/ 31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0" y="31"/>
                  </a:moveTo>
                  <a:cubicBezTo>
                    <a:pt x="5" y="33"/>
                    <a:pt x="11" y="34"/>
                    <a:pt x="16" y="34"/>
                  </a:cubicBezTo>
                  <a:cubicBezTo>
                    <a:pt x="22" y="34"/>
                    <a:pt x="28" y="33"/>
                    <a:pt x="34" y="31"/>
                  </a:cubicBezTo>
                  <a:cubicBezTo>
                    <a:pt x="34" y="0"/>
                    <a:pt x="34" y="0"/>
                    <a:pt x="34" y="0"/>
                  </a:cubicBezTo>
                  <a:cubicBezTo>
                    <a:pt x="0" y="0"/>
                    <a:pt x="0" y="0"/>
                    <a:pt x="0" y="0"/>
                  </a:cubicBezTo>
                  <a:cubicBezTo>
                    <a:pt x="0" y="31"/>
                    <a:pt x="0" y="31"/>
                    <a:pt x="0" y="31"/>
                  </a:cubicBezTo>
                  <a:cubicBezTo>
                    <a:pt x="0" y="31"/>
                    <a:pt x="0" y="31"/>
                    <a:pt x="0" y="31"/>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7" name="Freeform 20">
              <a:extLst>
                <a:ext uri="{FF2B5EF4-FFF2-40B4-BE49-F238E27FC236}">
                  <a16:creationId xmlns:a16="http://schemas.microsoft.com/office/drawing/2014/main" id="{C16E21FE-BED7-4E24-9716-27F8BB09C8EB}"/>
                </a:ext>
              </a:extLst>
            </p:cNvPr>
            <p:cNvSpPr>
              <a:spLocks/>
            </p:cNvSpPr>
            <p:nvPr/>
          </p:nvSpPr>
          <p:spPr bwMode="auto">
            <a:xfrm>
              <a:off x="5765" y="3216"/>
              <a:ext cx="184" cy="17"/>
            </a:xfrm>
            <a:custGeom>
              <a:avLst/>
              <a:gdLst>
                <a:gd name="T0" fmla="*/ 106 w 106"/>
                <a:gd name="T1" fmla="*/ 5 h 10"/>
                <a:gd name="T2" fmla="*/ 101 w 106"/>
                <a:gd name="T3" fmla="*/ 10 h 10"/>
                <a:gd name="T4" fmla="*/ 6 w 106"/>
                <a:gd name="T5" fmla="*/ 10 h 10"/>
                <a:gd name="T6" fmla="*/ 0 w 106"/>
                <a:gd name="T7" fmla="*/ 5 h 10"/>
                <a:gd name="T8" fmla="*/ 0 w 106"/>
                <a:gd name="T9" fmla="*/ 5 h 10"/>
                <a:gd name="T10" fmla="*/ 6 w 106"/>
                <a:gd name="T11" fmla="*/ 0 h 10"/>
                <a:gd name="T12" fmla="*/ 101 w 106"/>
                <a:gd name="T13" fmla="*/ 0 h 10"/>
                <a:gd name="T14" fmla="*/ 106 w 106"/>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
                  <a:moveTo>
                    <a:pt x="106" y="5"/>
                  </a:moveTo>
                  <a:cubicBezTo>
                    <a:pt x="106" y="7"/>
                    <a:pt x="104" y="10"/>
                    <a:pt x="101" y="10"/>
                  </a:cubicBezTo>
                  <a:cubicBezTo>
                    <a:pt x="6" y="10"/>
                    <a:pt x="6" y="10"/>
                    <a:pt x="6" y="10"/>
                  </a:cubicBezTo>
                  <a:cubicBezTo>
                    <a:pt x="3" y="10"/>
                    <a:pt x="0" y="7"/>
                    <a:pt x="0" y="5"/>
                  </a:cubicBezTo>
                  <a:cubicBezTo>
                    <a:pt x="0" y="5"/>
                    <a:pt x="0" y="5"/>
                    <a:pt x="0" y="5"/>
                  </a:cubicBezTo>
                  <a:cubicBezTo>
                    <a:pt x="0" y="3"/>
                    <a:pt x="3" y="0"/>
                    <a:pt x="6" y="0"/>
                  </a:cubicBezTo>
                  <a:cubicBezTo>
                    <a:pt x="101" y="0"/>
                    <a:pt x="101" y="0"/>
                    <a:pt x="101" y="0"/>
                  </a:cubicBezTo>
                  <a:cubicBezTo>
                    <a:pt x="104" y="0"/>
                    <a:pt x="106" y="3"/>
                    <a:pt x="106" y="5"/>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8" name="Freeform 21">
              <a:extLst>
                <a:ext uri="{FF2B5EF4-FFF2-40B4-BE49-F238E27FC236}">
                  <a16:creationId xmlns:a16="http://schemas.microsoft.com/office/drawing/2014/main" id="{F28D2A7E-7BAF-4AB4-853A-B31CE210753A}"/>
                </a:ext>
              </a:extLst>
            </p:cNvPr>
            <p:cNvSpPr>
              <a:spLocks/>
            </p:cNvSpPr>
            <p:nvPr/>
          </p:nvSpPr>
          <p:spPr bwMode="auto">
            <a:xfrm>
              <a:off x="5791" y="3125"/>
              <a:ext cx="142" cy="91"/>
            </a:xfrm>
            <a:custGeom>
              <a:avLst/>
              <a:gdLst>
                <a:gd name="T0" fmla="*/ 41 w 82"/>
                <a:gd name="T1" fmla="*/ 0 h 53"/>
                <a:gd name="T2" fmla="*/ 0 w 82"/>
                <a:gd name="T3" fmla="*/ 39 h 53"/>
                <a:gd name="T4" fmla="*/ 0 w 82"/>
                <a:gd name="T5" fmla="*/ 53 h 53"/>
                <a:gd name="T6" fmla="*/ 82 w 82"/>
                <a:gd name="T7" fmla="*/ 53 h 53"/>
                <a:gd name="T8" fmla="*/ 82 w 82"/>
                <a:gd name="T9" fmla="*/ 39 h 53"/>
                <a:gd name="T10" fmla="*/ 41 w 82"/>
                <a:gd name="T11" fmla="*/ 0 h 53"/>
              </a:gdLst>
              <a:ahLst/>
              <a:cxnLst>
                <a:cxn ang="0">
                  <a:pos x="T0" y="T1"/>
                </a:cxn>
                <a:cxn ang="0">
                  <a:pos x="T2" y="T3"/>
                </a:cxn>
                <a:cxn ang="0">
                  <a:pos x="T4" y="T5"/>
                </a:cxn>
                <a:cxn ang="0">
                  <a:pos x="T6" y="T7"/>
                </a:cxn>
                <a:cxn ang="0">
                  <a:pos x="T8" y="T9"/>
                </a:cxn>
                <a:cxn ang="0">
                  <a:pos x="T10" y="T11"/>
                </a:cxn>
              </a:cxnLst>
              <a:rect l="0" t="0" r="r" b="b"/>
              <a:pathLst>
                <a:path w="82" h="53">
                  <a:moveTo>
                    <a:pt x="41" y="0"/>
                  </a:moveTo>
                  <a:cubicBezTo>
                    <a:pt x="18" y="0"/>
                    <a:pt x="0" y="18"/>
                    <a:pt x="0" y="39"/>
                  </a:cubicBezTo>
                  <a:cubicBezTo>
                    <a:pt x="0" y="53"/>
                    <a:pt x="0" y="53"/>
                    <a:pt x="0" y="53"/>
                  </a:cubicBezTo>
                  <a:cubicBezTo>
                    <a:pt x="82" y="53"/>
                    <a:pt x="82" y="53"/>
                    <a:pt x="82" y="53"/>
                  </a:cubicBezTo>
                  <a:cubicBezTo>
                    <a:pt x="82" y="39"/>
                    <a:pt x="82" y="39"/>
                    <a:pt x="82" y="39"/>
                  </a:cubicBezTo>
                  <a:cubicBezTo>
                    <a:pt x="82" y="18"/>
                    <a:pt x="64" y="0"/>
                    <a:pt x="41"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9" name="Freeform 22">
              <a:extLst>
                <a:ext uri="{FF2B5EF4-FFF2-40B4-BE49-F238E27FC236}">
                  <a16:creationId xmlns:a16="http://schemas.microsoft.com/office/drawing/2014/main" id="{B62746A4-DDB1-4A94-B858-0DABDC4A9DA1}"/>
                </a:ext>
              </a:extLst>
            </p:cNvPr>
            <p:cNvSpPr>
              <a:spLocks/>
            </p:cNvSpPr>
            <p:nvPr/>
          </p:nvSpPr>
          <p:spPr bwMode="auto">
            <a:xfrm>
              <a:off x="5791" y="3192"/>
              <a:ext cx="142" cy="24"/>
            </a:xfrm>
            <a:custGeom>
              <a:avLst/>
              <a:gdLst>
                <a:gd name="T0" fmla="*/ 0 w 142"/>
                <a:gd name="T1" fmla="*/ 0 h 24"/>
                <a:gd name="T2" fmla="*/ 142 w 142"/>
                <a:gd name="T3" fmla="*/ 0 h 24"/>
                <a:gd name="T4" fmla="*/ 142 w 142"/>
                <a:gd name="T5" fmla="*/ 24 h 24"/>
                <a:gd name="T6" fmla="*/ 0 w 142"/>
                <a:gd name="T7" fmla="*/ 24 h 24"/>
                <a:gd name="T8" fmla="*/ 0 w 142"/>
                <a:gd name="T9" fmla="*/ 0 h 24"/>
                <a:gd name="T10" fmla="*/ 0 w 142"/>
                <a:gd name="T11" fmla="*/ 0 h 24"/>
              </a:gdLst>
              <a:ahLst/>
              <a:cxnLst>
                <a:cxn ang="0">
                  <a:pos x="T0" y="T1"/>
                </a:cxn>
                <a:cxn ang="0">
                  <a:pos x="T2" y="T3"/>
                </a:cxn>
                <a:cxn ang="0">
                  <a:pos x="T4" y="T5"/>
                </a:cxn>
                <a:cxn ang="0">
                  <a:pos x="T6" y="T7"/>
                </a:cxn>
                <a:cxn ang="0">
                  <a:pos x="T8" y="T9"/>
                </a:cxn>
                <a:cxn ang="0">
                  <a:pos x="T10" y="T11"/>
                </a:cxn>
              </a:cxnLst>
              <a:rect l="0" t="0" r="r" b="b"/>
              <a:pathLst>
                <a:path w="142" h="24">
                  <a:moveTo>
                    <a:pt x="0" y="0"/>
                  </a:moveTo>
                  <a:lnTo>
                    <a:pt x="142" y="0"/>
                  </a:lnTo>
                  <a:lnTo>
                    <a:pt x="142"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0" name="Freeform 23">
              <a:extLst>
                <a:ext uri="{FF2B5EF4-FFF2-40B4-BE49-F238E27FC236}">
                  <a16:creationId xmlns:a16="http://schemas.microsoft.com/office/drawing/2014/main" id="{F86C5BF7-9A23-49BF-98CE-4408D5296485}"/>
                </a:ext>
              </a:extLst>
            </p:cNvPr>
            <p:cNvSpPr>
              <a:spLocks/>
            </p:cNvSpPr>
            <p:nvPr/>
          </p:nvSpPr>
          <p:spPr bwMode="auto">
            <a:xfrm>
              <a:off x="5791" y="3233"/>
              <a:ext cx="142" cy="130"/>
            </a:xfrm>
            <a:custGeom>
              <a:avLst/>
              <a:gdLst>
                <a:gd name="T0" fmla="*/ 0 w 82"/>
                <a:gd name="T1" fmla="*/ 0 h 76"/>
                <a:gd name="T2" fmla="*/ 0 w 82"/>
                <a:gd name="T3" fmla="*/ 63 h 76"/>
                <a:gd name="T4" fmla="*/ 0 w 82"/>
                <a:gd name="T5" fmla="*/ 63 h 76"/>
                <a:gd name="T6" fmla="*/ 40 w 82"/>
                <a:gd name="T7" fmla="*/ 76 h 76"/>
                <a:gd name="T8" fmla="*/ 82 w 82"/>
                <a:gd name="T9" fmla="*/ 63 h 76"/>
                <a:gd name="T10" fmla="*/ 82 w 82"/>
                <a:gd name="T11" fmla="*/ 0 h 76"/>
                <a:gd name="T12" fmla="*/ 0 w 82"/>
                <a:gd name="T13" fmla="*/ 0 h 76"/>
                <a:gd name="T14" fmla="*/ 0 w 8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6">
                  <a:moveTo>
                    <a:pt x="0" y="0"/>
                  </a:moveTo>
                  <a:cubicBezTo>
                    <a:pt x="0" y="63"/>
                    <a:pt x="0" y="63"/>
                    <a:pt x="0" y="63"/>
                  </a:cubicBezTo>
                  <a:cubicBezTo>
                    <a:pt x="0" y="63"/>
                    <a:pt x="0" y="63"/>
                    <a:pt x="0" y="63"/>
                  </a:cubicBezTo>
                  <a:cubicBezTo>
                    <a:pt x="11" y="71"/>
                    <a:pt x="26" y="76"/>
                    <a:pt x="40" y="76"/>
                  </a:cubicBezTo>
                  <a:cubicBezTo>
                    <a:pt x="64" y="76"/>
                    <a:pt x="82" y="63"/>
                    <a:pt x="82" y="63"/>
                  </a:cubicBezTo>
                  <a:cubicBezTo>
                    <a:pt x="82" y="0"/>
                    <a:pt x="82" y="0"/>
                    <a:pt x="82"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1" name="Freeform 24">
              <a:extLst>
                <a:ext uri="{FF2B5EF4-FFF2-40B4-BE49-F238E27FC236}">
                  <a16:creationId xmlns:a16="http://schemas.microsoft.com/office/drawing/2014/main" id="{1DF0D58F-4971-48C5-99AE-0B5CCF2AD724}"/>
                </a:ext>
              </a:extLst>
            </p:cNvPr>
            <p:cNvSpPr>
              <a:spLocks/>
            </p:cNvSpPr>
            <p:nvPr/>
          </p:nvSpPr>
          <p:spPr bwMode="auto">
            <a:xfrm>
              <a:off x="5966" y="3519"/>
              <a:ext cx="51" cy="17"/>
            </a:xfrm>
            <a:custGeom>
              <a:avLst/>
              <a:gdLst>
                <a:gd name="T0" fmla="*/ 0 w 51"/>
                <a:gd name="T1" fmla="*/ 0 h 17"/>
                <a:gd name="T2" fmla="*/ 51 w 51"/>
                <a:gd name="T3" fmla="*/ 0 h 17"/>
                <a:gd name="T4" fmla="*/ 51 w 51"/>
                <a:gd name="T5" fmla="*/ 17 h 17"/>
                <a:gd name="T6" fmla="*/ 0 w 51"/>
                <a:gd name="T7" fmla="*/ 17 h 17"/>
                <a:gd name="T8" fmla="*/ 0 w 51"/>
                <a:gd name="T9" fmla="*/ 0 h 17"/>
                <a:gd name="T10" fmla="*/ 0 w 51"/>
                <a:gd name="T11" fmla="*/ 0 h 17"/>
              </a:gdLst>
              <a:ahLst/>
              <a:cxnLst>
                <a:cxn ang="0">
                  <a:pos x="T0" y="T1"/>
                </a:cxn>
                <a:cxn ang="0">
                  <a:pos x="T2" y="T3"/>
                </a:cxn>
                <a:cxn ang="0">
                  <a:pos x="T4" y="T5"/>
                </a:cxn>
                <a:cxn ang="0">
                  <a:pos x="T6" y="T7"/>
                </a:cxn>
                <a:cxn ang="0">
                  <a:pos x="T8" y="T9"/>
                </a:cxn>
                <a:cxn ang="0">
                  <a:pos x="T10" y="T11"/>
                </a:cxn>
              </a:cxnLst>
              <a:rect l="0" t="0" r="r" b="b"/>
              <a:pathLst>
                <a:path w="51" h="17">
                  <a:moveTo>
                    <a:pt x="0" y="0"/>
                  </a:moveTo>
                  <a:lnTo>
                    <a:pt x="51" y="0"/>
                  </a:lnTo>
                  <a:lnTo>
                    <a:pt x="51"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2" name="Freeform 25">
              <a:extLst>
                <a:ext uri="{FF2B5EF4-FFF2-40B4-BE49-F238E27FC236}">
                  <a16:creationId xmlns:a16="http://schemas.microsoft.com/office/drawing/2014/main" id="{7C896865-9800-412A-8860-A5206BB89FAD}"/>
                </a:ext>
              </a:extLst>
            </p:cNvPr>
            <p:cNvSpPr>
              <a:spLocks/>
            </p:cNvSpPr>
            <p:nvPr/>
          </p:nvSpPr>
          <p:spPr bwMode="auto">
            <a:xfrm>
              <a:off x="5708" y="3519"/>
              <a:ext cx="50" cy="17"/>
            </a:xfrm>
            <a:custGeom>
              <a:avLst/>
              <a:gdLst>
                <a:gd name="T0" fmla="*/ 0 w 50"/>
                <a:gd name="T1" fmla="*/ 0 h 17"/>
                <a:gd name="T2" fmla="*/ 50 w 50"/>
                <a:gd name="T3" fmla="*/ 0 h 17"/>
                <a:gd name="T4" fmla="*/ 50 w 50"/>
                <a:gd name="T5" fmla="*/ 17 h 17"/>
                <a:gd name="T6" fmla="*/ 0 w 50"/>
                <a:gd name="T7" fmla="*/ 17 h 17"/>
                <a:gd name="T8" fmla="*/ 0 w 50"/>
                <a:gd name="T9" fmla="*/ 0 h 17"/>
                <a:gd name="T10" fmla="*/ 0 w 50"/>
                <a:gd name="T11" fmla="*/ 0 h 17"/>
              </a:gdLst>
              <a:ahLst/>
              <a:cxnLst>
                <a:cxn ang="0">
                  <a:pos x="T0" y="T1"/>
                </a:cxn>
                <a:cxn ang="0">
                  <a:pos x="T2" y="T3"/>
                </a:cxn>
                <a:cxn ang="0">
                  <a:pos x="T4" y="T5"/>
                </a:cxn>
                <a:cxn ang="0">
                  <a:pos x="T6" y="T7"/>
                </a:cxn>
                <a:cxn ang="0">
                  <a:pos x="T8" y="T9"/>
                </a:cxn>
                <a:cxn ang="0">
                  <a:pos x="T10" y="T11"/>
                </a:cxn>
              </a:cxnLst>
              <a:rect l="0" t="0" r="r" b="b"/>
              <a:pathLst>
                <a:path w="50" h="17">
                  <a:moveTo>
                    <a:pt x="0" y="0"/>
                  </a:moveTo>
                  <a:lnTo>
                    <a:pt x="50" y="0"/>
                  </a:lnTo>
                  <a:lnTo>
                    <a:pt x="50"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3" name="Freeform 26">
              <a:extLst>
                <a:ext uri="{FF2B5EF4-FFF2-40B4-BE49-F238E27FC236}">
                  <a16:creationId xmlns:a16="http://schemas.microsoft.com/office/drawing/2014/main" id="{C196081A-A7D2-4A51-8C22-BA7C6B0294FC}"/>
                </a:ext>
              </a:extLst>
            </p:cNvPr>
            <p:cNvSpPr>
              <a:spLocks/>
            </p:cNvSpPr>
            <p:nvPr/>
          </p:nvSpPr>
          <p:spPr bwMode="auto">
            <a:xfrm>
              <a:off x="5808" y="3298"/>
              <a:ext cx="99" cy="24"/>
            </a:xfrm>
            <a:custGeom>
              <a:avLst/>
              <a:gdLst>
                <a:gd name="T0" fmla="*/ 52 w 57"/>
                <a:gd name="T1" fmla="*/ 14 h 14"/>
                <a:gd name="T2" fmla="*/ 51 w 57"/>
                <a:gd name="T3" fmla="*/ 14 h 14"/>
                <a:gd name="T4" fmla="*/ 55 w 57"/>
                <a:gd name="T5" fmla="*/ 9 h 14"/>
                <a:gd name="T6" fmla="*/ 52 w 57"/>
                <a:gd name="T7" fmla="*/ 4 h 14"/>
                <a:gd name="T8" fmla="*/ 37 w 57"/>
                <a:gd name="T9" fmla="*/ 10 h 14"/>
                <a:gd name="T10" fmla="*/ 29 w 57"/>
                <a:gd name="T11" fmla="*/ 4 h 14"/>
                <a:gd name="T12" fmla="*/ 20 w 57"/>
                <a:gd name="T13" fmla="*/ 10 h 14"/>
                <a:gd name="T14" fmla="*/ 5 w 57"/>
                <a:gd name="T15" fmla="*/ 4 h 14"/>
                <a:gd name="T16" fmla="*/ 2 w 57"/>
                <a:gd name="T17" fmla="*/ 9 h 14"/>
                <a:gd name="T18" fmla="*/ 6 w 57"/>
                <a:gd name="T19" fmla="*/ 14 h 14"/>
                <a:gd name="T20" fmla="*/ 5 w 57"/>
                <a:gd name="T21" fmla="*/ 14 h 14"/>
                <a:gd name="T22" fmla="*/ 0 w 57"/>
                <a:gd name="T23" fmla="*/ 7 h 14"/>
                <a:gd name="T24" fmla="*/ 5 w 57"/>
                <a:gd name="T25" fmla="*/ 0 h 14"/>
                <a:gd name="T26" fmla="*/ 28 w 57"/>
                <a:gd name="T27" fmla="*/ 0 h 14"/>
                <a:gd name="T28" fmla="*/ 30 w 57"/>
                <a:gd name="T29" fmla="*/ 0 h 14"/>
                <a:gd name="T30" fmla="*/ 52 w 57"/>
                <a:gd name="T31" fmla="*/ 0 h 14"/>
                <a:gd name="T32" fmla="*/ 57 w 57"/>
                <a:gd name="T33" fmla="*/ 7 h 14"/>
                <a:gd name="T34" fmla="*/ 52 w 57"/>
                <a:gd name="T3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4">
                  <a:moveTo>
                    <a:pt x="52" y="14"/>
                  </a:moveTo>
                  <a:cubicBezTo>
                    <a:pt x="51" y="14"/>
                    <a:pt x="51" y="14"/>
                    <a:pt x="51" y="14"/>
                  </a:cubicBezTo>
                  <a:cubicBezTo>
                    <a:pt x="53" y="14"/>
                    <a:pt x="55" y="12"/>
                    <a:pt x="55" y="9"/>
                  </a:cubicBezTo>
                  <a:cubicBezTo>
                    <a:pt x="55" y="6"/>
                    <a:pt x="54" y="4"/>
                    <a:pt x="52" y="4"/>
                  </a:cubicBezTo>
                  <a:cubicBezTo>
                    <a:pt x="44" y="4"/>
                    <a:pt x="43" y="10"/>
                    <a:pt x="37" y="10"/>
                  </a:cubicBezTo>
                  <a:cubicBezTo>
                    <a:pt x="32" y="10"/>
                    <a:pt x="30" y="7"/>
                    <a:pt x="29" y="4"/>
                  </a:cubicBezTo>
                  <a:cubicBezTo>
                    <a:pt x="27" y="7"/>
                    <a:pt x="25" y="10"/>
                    <a:pt x="20" y="10"/>
                  </a:cubicBezTo>
                  <a:cubicBezTo>
                    <a:pt x="14" y="10"/>
                    <a:pt x="12" y="4"/>
                    <a:pt x="5" y="4"/>
                  </a:cubicBezTo>
                  <a:cubicBezTo>
                    <a:pt x="3" y="4"/>
                    <a:pt x="2" y="6"/>
                    <a:pt x="2" y="9"/>
                  </a:cubicBezTo>
                  <a:cubicBezTo>
                    <a:pt x="2" y="12"/>
                    <a:pt x="4" y="14"/>
                    <a:pt x="6" y="14"/>
                  </a:cubicBezTo>
                  <a:cubicBezTo>
                    <a:pt x="6" y="14"/>
                    <a:pt x="6" y="14"/>
                    <a:pt x="5" y="14"/>
                  </a:cubicBezTo>
                  <a:cubicBezTo>
                    <a:pt x="2" y="14"/>
                    <a:pt x="0" y="11"/>
                    <a:pt x="0" y="7"/>
                  </a:cubicBezTo>
                  <a:cubicBezTo>
                    <a:pt x="0" y="3"/>
                    <a:pt x="2" y="0"/>
                    <a:pt x="5" y="0"/>
                  </a:cubicBezTo>
                  <a:cubicBezTo>
                    <a:pt x="8" y="0"/>
                    <a:pt x="22" y="0"/>
                    <a:pt x="28" y="0"/>
                  </a:cubicBezTo>
                  <a:cubicBezTo>
                    <a:pt x="29" y="0"/>
                    <a:pt x="30" y="0"/>
                    <a:pt x="30" y="0"/>
                  </a:cubicBezTo>
                  <a:cubicBezTo>
                    <a:pt x="35" y="0"/>
                    <a:pt x="48" y="0"/>
                    <a:pt x="52" y="0"/>
                  </a:cubicBezTo>
                  <a:cubicBezTo>
                    <a:pt x="55" y="0"/>
                    <a:pt x="57" y="3"/>
                    <a:pt x="57" y="7"/>
                  </a:cubicBezTo>
                  <a:cubicBezTo>
                    <a:pt x="57" y="11"/>
                    <a:pt x="55" y="14"/>
                    <a:pt x="52"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4" name="Freeform 27">
              <a:extLst>
                <a:ext uri="{FF2B5EF4-FFF2-40B4-BE49-F238E27FC236}">
                  <a16:creationId xmlns:a16="http://schemas.microsoft.com/office/drawing/2014/main" id="{226325CE-EAA5-4E7E-ABC1-D6EF0FE86675}"/>
                </a:ext>
              </a:extLst>
            </p:cNvPr>
            <p:cNvSpPr>
              <a:spLocks/>
            </p:cNvSpPr>
            <p:nvPr/>
          </p:nvSpPr>
          <p:spPr bwMode="auto">
            <a:xfrm>
              <a:off x="5791" y="3233"/>
              <a:ext cx="142" cy="7"/>
            </a:xfrm>
            <a:custGeom>
              <a:avLst/>
              <a:gdLst>
                <a:gd name="T0" fmla="*/ 0 w 142"/>
                <a:gd name="T1" fmla="*/ 0 h 7"/>
                <a:gd name="T2" fmla="*/ 142 w 142"/>
                <a:gd name="T3" fmla="*/ 0 h 7"/>
                <a:gd name="T4" fmla="*/ 142 w 142"/>
                <a:gd name="T5" fmla="*/ 7 h 7"/>
                <a:gd name="T6" fmla="*/ 0 w 142"/>
                <a:gd name="T7" fmla="*/ 7 h 7"/>
                <a:gd name="T8" fmla="*/ 0 w 142"/>
                <a:gd name="T9" fmla="*/ 0 h 7"/>
                <a:gd name="T10" fmla="*/ 0 w 142"/>
                <a:gd name="T11" fmla="*/ 0 h 7"/>
              </a:gdLst>
              <a:ahLst/>
              <a:cxnLst>
                <a:cxn ang="0">
                  <a:pos x="T0" y="T1"/>
                </a:cxn>
                <a:cxn ang="0">
                  <a:pos x="T2" y="T3"/>
                </a:cxn>
                <a:cxn ang="0">
                  <a:pos x="T4" y="T5"/>
                </a:cxn>
                <a:cxn ang="0">
                  <a:pos x="T6" y="T7"/>
                </a:cxn>
                <a:cxn ang="0">
                  <a:pos x="T8" y="T9"/>
                </a:cxn>
                <a:cxn ang="0">
                  <a:pos x="T10" y="T11"/>
                </a:cxn>
              </a:cxnLst>
              <a:rect l="0" t="0" r="r" b="b"/>
              <a:pathLst>
                <a:path w="142" h="7">
                  <a:moveTo>
                    <a:pt x="0" y="0"/>
                  </a:moveTo>
                  <a:lnTo>
                    <a:pt x="142" y="0"/>
                  </a:lnTo>
                  <a:lnTo>
                    <a:pt x="142" y="7"/>
                  </a:lnTo>
                  <a:lnTo>
                    <a:pt x="0" y="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5" name="Freeform 28">
              <a:extLst>
                <a:ext uri="{FF2B5EF4-FFF2-40B4-BE49-F238E27FC236}">
                  <a16:creationId xmlns:a16="http://schemas.microsoft.com/office/drawing/2014/main" id="{B7F8993D-EDDC-4BC0-9CC1-783271D487AE}"/>
                </a:ext>
              </a:extLst>
            </p:cNvPr>
            <p:cNvSpPr>
              <a:spLocks/>
            </p:cNvSpPr>
            <p:nvPr/>
          </p:nvSpPr>
          <p:spPr bwMode="auto">
            <a:xfrm>
              <a:off x="5833" y="3322"/>
              <a:ext cx="50" cy="17"/>
            </a:xfrm>
            <a:custGeom>
              <a:avLst/>
              <a:gdLst>
                <a:gd name="T0" fmla="*/ 0 w 29"/>
                <a:gd name="T1" fmla="*/ 0 h 10"/>
                <a:gd name="T2" fmla="*/ 15 w 29"/>
                <a:gd name="T3" fmla="*/ 10 h 10"/>
                <a:gd name="T4" fmla="*/ 29 w 29"/>
                <a:gd name="T5" fmla="*/ 0 h 10"/>
                <a:gd name="T6" fmla="*/ 0 w 29"/>
                <a:gd name="T7" fmla="*/ 0 h 10"/>
                <a:gd name="T8" fmla="*/ 0 w 29"/>
                <a:gd name="T9" fmla="*/ 0 h 10"/>
              </a:gdLst>
              <a:ahLst/>
              <a:cxnLst>
                <a:cxn ang="0">
                  <a:pos x="T0" y="T1"/>
                </a:cxn>
                <a:cxn ang="0">
                  <a:pos x="T2" y="T3"/>
                </a:cxn>
                <a:cxn ang="0">
                  <a:pos x="T4" y="T5"/>
                </a:cxn>
                <a:cxn ang="0">
                  <a:pos x="T6" y="T7"/>
                </a:cxn>
                <a:cxn ang="0">
                  <a:pos x="T8" y="T9"/>
                </a:cxn>
              </a:cxnLst>
              <a:rect l="0" t="0" r="r" b="b"/>
              <a:pathLst>
                <a:path w="29" h="10">
                  <a:moveTo>
                    <a:pt x="0" y="0"/>
                  </a:moveTo>
                  <a:cubicBezTo>
                    <a:pt x="2" y="6"/>
                    <a:pt x="8" y="10"/>
                    <a:pt x="15" y="10"/>
                  </a:cubicBezTo>
                  <a:cubicBezTo>
                    <a:pt x="21" y="10"/>
                    <a:pt x="27" y="6"/>
                    <a:pt x="29"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6" name="Freeform 29">
              <a:extLst>
                <a:ext uri="{FF2B5EF4-FFF2-40B4-BE49-F238E27FC236}">
                  <a16:creationId xmlns:a16="http://schemas.microsoft.com/office/drawing/2014/main" id="{89BBC03F-E34A-4F2D-848C-C211CFEA221B}"/>
                </a:ext>
              </a:extLst>
            </p:cNvPr>
            <p:cNvSpPr>
              <a:spLocks/>
            </p:cNvSpPr>
            <p:nvPr/>
          </p:nvSpPr>
          <p:spPr bwMode="auto">
            <a:xfrm>
              <a:off x="5791" y="3233"/>
              <a:ext cx="24" cy="130"/>
            </a:xfrm>
            <a:custGeom>
              <a:avLst/>
              <a:gdLst>
                <a:gd name="T0" fmla="*/ 14 w 24"/>
                <a:gd name="T1" fmla="*/ 104 h 130"/>
                <a:gd name="T2" fmla="*/ 14 w 24"/>
                <a:gd name="T3" fmla="*/ 0 h 130"/>
                <a:gd name="T4" fmla="*/ 0 w 24"/>
                <a:gd name="T5" fmla="*/ 0 h 130"/>
                <a:gd name="T6" fmla="*/ 0 w 24"/>
                <a:gd name="T7" fmla="*/ 116 h 130"/>
                <a:gd name="T8" fmla="*/ 24 w 24"/>
                <a:gd name="T9" fmla="*/ 130 h 130"/>
                <a:gd name="T10" fmla="*/ 24 w 24"/>
                <a:gd name="T11" fmla="*/ 111 h 130"/>
                <a:gd name="T12" fmla="*/ 14 w 24"/>
                <a:gd name="T13" fmla="*/ 104 h 130"/>
                <a:gd name="T14" fmla="*/ 14 w 24"/>
                <a:gd name="T15" fmla="*/ 104 h 130"/>
                <a:gd name="T16" fmla="*/ 14 w 2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0">
                  <a:moveTo>
                    <a:pt x="14" y="104"/>
                  </a:moveTo>
                  <a:lnTo>
                    <a:pt x="14" y="0"/>
                  </a:lnTo>
                  <a:lnTo>
                    <a:pt x="0" y="0"/>
                  </a:lnTo>
                  <a:lnTo>
                    <a:pt x="0" y="116"/>
                  </a:lnTo>
                  <a:lnTo>
                    <a:pt x="24" y="130"/>
                  </a:lnTo>
                  <a:lnTo>
                    <a:pt x="24" y="111"/>
                  </a:lnTo>
                  <a:lnTo>
                    <a:pt x="14" y="104"/>
                  </a:lnTo>
                  <a:lnTo>
                    <a:pt x="14" y="104"/>
                  </a:lnTo>
                  <a:lnTo>
                    <a:pt x="14"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7" name="Freeform 30">
              <a:extLst>
                <a:ext uri="{FF2B5EF4-FFF2-40B4-BE49-F238E27FC236}">
                  <a16:creationId xmlns:a16="http://schemas.microsoft.com/office/drawing/2014/main" id="{69F587CD-398A-4649-BF2B-1A3144DBCDD3}"/>
                </a:ext>
              </a:extLst>
            </p:cNvPr>
            <p:cNvSpPr>
              <a:spLocks/>
            </p:cNvSpPr>
            <p:nvPr/>
          </p:nvSpPr>
          <p:spPr bwMode="auto">
            <a:xfrm>
              <a:off x="5899" y="3233"/>
              <a:ext cx="34" cy="130"/>
            </a:xfrm>
            <a:custGeom>
              <a:avLst/>
              <a:gdLst>
                <a:gd name="T0" fmla="*/ 15 w 34"/>
                <a:gd name="T1" fmla="*/ 104 h 130"/>
                <a:gd name="T2" fmla="*/ 15 w 34"/>
                <a:gd name="T3" fmla="*/ 0 h 130"/>
                <a:gd name="T4" fmla="*/ 34 w 34"/>
                <a:gd name="T5" fmla="*/ 0 h 130"/>
                <a:gd name="T6" fmla="*/ 34 w 34"/>
                <a:gd name="T7" fmla="*/ 116 h 130"/>
                <a:gd name="T8" fmla="*/ 0 w 34"/>
                <a:gd name="T9" fmla="*/ 130 h 130"/>
                <a:gd name="T10" fmla="*/ 0 w 34"/>
                <a:gd name="T11" fmla="*/ 111 h 130"/>
                <a:gd name="T12" fmla="*/ 15 w 34"/>
                <a:gd name="T13" fmla="*/ 104 h 130"/>
                <a:gd name="T14" fmla="*/ 15 w 34"/>
                <a:gd name="T15" fmla="*/ 104 h 130"/>
                <a:gd name="T16" fmla="*/ 15 w 3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0">
                  <a:moveTo>
                    <a:pt x="15" y="104"/>
                  </a:moveTo>
                  <a:lnTo>
                    <a:pt x="15" y="0"/>
                  </a:lnTo>
                  <a:lnTo>
                    <a:pt x="34" y="0"/>
                  </a:lnTo>
                  <a:lnTo>
                    <a:pt x="34" y="116"/>
                  </a:lnTo>
                  <a:lnTo>
                    <a:pt x="0" y="130"/>
                  </a:lnTo>
                  <a:lnTo>
                    <a:pt x="0" y="111"/>
                  </a:lnTo>
                  <a:lnTo>
                    <a:pt x="15" y="104"/>
                  </a:lnTo>
                  <a:lnTo>
                    <a:pt x="15" y="104"/>
                  </a:lnTo>
                  <a:lnTo>
                    <a:pt x="15"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8" name="Freeform 31">
              <a:extLst>
                <a:ext uri="{FF2B5EF4-FFF2-40B4-BE49-F238E27FC236}">
                  <a16:creationId xmlns:a16="http://schemas.microsoft.com/office/drawing/2014/main" id="{D9467C56-40E5-418E-84F7-9BAAE72DE134}"/>
                </a:ext>
              </a:extLst>
            </p:cNvPr>
            <p:cNvSpPr>
              <a:spLocks/>
            </p:cNvSpPr>
            <p:nvPr/>
          </p:nvSpPr>
          <p:spPr bwMode="auto">
            <a:xfrm>
              <a:off x="5800" y="3462"/>
              <a:ext cx="24" cy="33"/>
            </a:xfrm>
            <a:custGeom>
              <a:avLst/>
              <a:gdLst>
                <a:gd name="T0" fmla="*/ 14 w 14"/>
                <a:gd name="T1" fmla="*/ 17 h 19"/>
                <a:gd name="T2" fmla="*/ 8 w 14"/>
                <a:gd name="T3" fmla="*/ 19 h 19"/>
                <a:gd name="T4" fmla="*/ 2 w 14"/>
                <a:gd name="T5" fmla="*/ 16 h 19"/>
                <a:gd name="T6" fmla="*/ 0 w 14"/>
                <a:gd name="T7" fmla="*/ 9 h 19"/>
                <a:gd name="T8" fmla="*/ 2 w 14"/>
                <a:gd name="T9" fmla="*/ 2 h 19"/>
                <a:gd name="T10" fmla="*/ 9 w 14"/>
                <a:gd name="T11" fmla="*/ 0 h 19"/>
                <a:gd name="T12" fmla="*/ 14 w 14"/>
                <a:gd name="T13" fmla="*/ 1 h 19"/>
                <a:gd name="T14" fmla="*/ 14 w 14"/>
                <a:gd name="T15" fmla="*/ 3 h 19"/>
                <a:gd name="T16" fmla="*/ 8 w 14"/>
                <a:gd name="T17" fmla="*/ 2 h 19"/>
                <a:gd name="T18" fmla="*/ 4 w 14"/>
                <a:gd name="T19" fmla="*/ 4 h 19"/>
                <a:gd name="T20" fmla="*/ 2 w 14"/>
                <a:gd name="T21" fmla="*/ 9 h 19"/>
                <a:gd name="T22" fmla="*/ 4 w 14"/>
                <a:gd name="T23" fmla="*/ 15 h 19"/>
                <a:gd name="T24" fmla="*/ 8 w 14"/>
                <a:gd name="T25" fmla="*/ 17 h 19"/>
                <a:gd name="T26" fmla="*/ 12 w 14"/>
                <a:gd name="T27" fmla="*/ 16 h 19"/>
                <a:gd name="T28" fmla="*/ 12 w 14"/>
                <a:gd name="T29" fmla="*/ 11 h 19"/>
                <a:gd name="T30" fmla="*/ 8 w 14"/>
                <a:gd name="T31" fmla="*/ 11 h 19"/>
                <a:gd name="T32" fmla="*/ 8 w 14"/>
                <a:gd name="T33" fmla="*/ 9 h 19"/>
                <a:gd name="T34" fmla="*/ 14 w 14"/>
                <a:gd name="T35" fmla="*/ 9 h 19"/>
                <a:gd name="T36" fmla="*/ 14 w 14"/>
                <a:gd name="T37" fmla="*/ 17 h 19"/>
                <a:gd name="T38" fmla="*/ 14 w 14"/>
                <a:gd name="T3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9">
                  <a:moveTo>
                    <a:pt x="14" y="17"/>
                  </a:moveTo>
                  <a:cubicBezTo>
                    <a:pt x="12" y="18"/>
                    <a:pt x="10" y="19"/>
                    <a:pt x="8" y="19"/>
                  </a:cubicBezTo>
                  <a:cubicBezTo>
                    <a:pt x="5" y="19"/>
                    <a:pt x="4" y="18"/>
                    <a:pt x="2" y="16"/>
                  </a:cubicBezTo>
                  <a:cubicBezTo>
                    <a:pt x="0" y="14"/>
                    <a:pt x="0" y="12"/>
                    <a:pt x="0" y="9"/>
                  </a:cubicBezTo>
                  <a:cubicBezTo>
                    <a:pt x="0" y="7"/>
                    <a:pt x="0" y="4"/>
                    <a:pt x="2" y="2"/>
                  </a:cubicBezTo>
                  <a:cubicBezTo>
                    <a:pt x="4" y="0"/>
                    <a:pt x="6" y="0"/>
                    <a:pt x="9" y="0"/>
                  </a:cubicBezTo>
                  <a:cubicBezTo>
                    <a:pt x="11" y="0"/>
                    <a:pt x="12" y="0"/>
                    <a:pt x="14" y="1"/>
                  </a:cubicBezTo>
                  <a:cubicBezTo>
                    <a:pt x="14" y="3"/>
                    <a:pt x="14" y="3"/>
                    <a:pt x="14" y="3"/>
                  </a:cubicBezTo>
                  <a:cubicBezTo>
                    <a:pt x="12" y="2"/>
                    <a:pt x="10" y="2"/>
                    <a:pt x="8" y="2"/>
                  </a:cubicBezTo>
                  <a:cubicBezTo>
                    <a:pt x="6" y="2"/>
                    <a:pt x="5" y="2"/>
                    <a:pt x="4" y="4"/>
                  </a:cubicBezTo>
                  <a:cubicBezTo>
                    <a:pt x="2" y="5"/>
                    <a:pt x="2" y="7"/>
                    <a:pt x="2" y="9"/>
                  </a:cubicBezTo>
                  <a:cubicBezTo>
                    <a:pt x="2" y="12"/>
                    <a:pt x="2" y="13"/>
                    <a:pt x="4" y="15"/>
                  </a:cubicBezTo>
                  <a:cubicBezTo>
                    <a:pt x="5" y="16"/>
                    <a:pt x="6" y="17"/>
                    <a:pt x="8" y="17"/>
                  </a:cubicBezTo>
                  <a:cubicBezTo>
                    <a:pt x="10" y="17"/>
                    <a:pt x="11" y="16"/>
                    <a:pt x="12" y="16"/>
                  </a:cubicBezTo>
                  <a:cubicBezTo>
                    <a:pt x="12" y="11"/>
                    <a:pt x="12" y="11"/>
                    <a:pt x="12" y="11"/>
                  </a:cubicBezTo>
                  <a:cubicBezTo>
                    <a:pt x="8" y="11"/>
                    <a:pt x="8" y="11"/>
                    <a:pt x="8" y="11"/>
                  </a:cubicBezTo>
                  <a:cubicBezTo>
                    <a:pt x="8" y="9"/>
                    <a:pt x="8" y="9"/>
                    <a:pt x="8" y="9"/>
                  </a:cubicBezTo>
                  <a:cubicBezTo>
                    <a:pt x="14" y="9"/>
                    <a:pt x="14" y="9"/>
                    <a:pt x="14" y="9"/>
                  </a:cubicBezTo>
                  <a:cubicBezTo>
                    <a:pt x="14" y="17"/>
                    <a:pt x="14" y="17"/>
                    <a:pt x="14" y="17"/>
                  </a:cubicBezTo>
                  <a:cubicBezTo>
                    <a:pt x="14" y="17"/>
                    <a:pt x="14" y="17"/>
                    <a:pt x="14" y="17"/>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9" name="Freeform 32">
              <a:extLst>
                <a:ext uri="{FF2B5EF4-FFF2-40B4-BE49-F238E27FC236}">
                  <a16:creationId xmlns:a16="http://schemas.microsoft.com/office/drawing/2014/main" id="{7CA75D34-2298-4437-BEEA-83871B56CDF9}"/>
                </a:ext>
              </a:extLst>
            </p:cNvPr>
            <p:cNvSpPr>
              <a:spLocks/>
            </p:cNvSpPr>
            <p:nvPr/>
          </p:nvSpPr>
          <p:spPr bwMode="auto">
            <a:xfrm>
              <a:off x="5841" y="3462"/>
              <a:ext cx="16" cy="33"/>
            </a:xfrm>
            <a:custGeom>
              <a:avLst/>
              <a:gdLst>
                <a:gd name="T0" fmla="*/ 16 w 16"/>
                <a:gd name="T1" fmla="*/ 33 h 33"/>
                <a:gd name="T2" fmla="*/ 0 w 16"/>
                <a:gd name="T3" fmla="*/ 33 h 33"/>
                <a:gd name="T4" fmla="*/ 0 w 16"/>
                <a:gd name="T5" fmla="*/ 0 h 33"/>
                <a:gd name="T6" fmla="*/ 16 w 16"/>
                <a:gd name="T7" fmla="*/ 0 h 33"/>
                <a:gd name="T8" fmla="*/ 16 w 16"/>
                <a:gd name="T9" fmla="*/ 3 h 33"/>
                <a:gd name="T10" fmla="*/ 4 w 16"/>
                <a:gd name="T11" fmla="*/ 3 h 33"/>
                <a:gd name="T12" fmla="*/ 4 w 16"/>
                <a:gd name="T13" fmla="*/ 15 h 33"/>
                <a:gd name="T14" fmla="*/ 14 w 16"/>
                <a:gd name="T15" fmla="*/ 15 h 33"/>
                <a:gd name="T16" fmla="*/ 14 w 16"/>
                <a:gd name="T17" fmla="*/ 17 h 33"/>
                <a:gd name="T18" fmla="*/ 4 w 16"/>
                <a:gd name="T19" fmla="*/ 17 h 33"/>
                <a:gd name="T20" fmla="*/ 4 w 16"/>
                <a:gd name="T21" fmla="*/ 29 h 33"/>
                <a:gd name="T22" fmla="*/ 16 w 16"/>
                <a:gd name="T23" fmla="*/ 29 h 33"/>
                <a:gd name="T24" fmla="*/ 16 w 16"/>
                <a:gd name="T25" fmla="*/ 33 h 33"/>
                <a:gd name="T26" fmla="*/ 16 w 16"/>
                <a:gd name="T27" fmla="*/ 33 h 33"/>
                <a:gd name="T28" fmla="*/ 16 w 16"/>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3">
                  <a:moveTo>
                    <a:pt x="16" y="33"/>
                  </a:moveTo>
                  <a:lnTo>
                    <a:pt x="0" y="33"/>
                  </a:lnTo>
                  <a:lnTo>
                    <a:pt x="0" y="0"/>
                  </a:lnTo>
                  <a:lnTo>
                    <a:pt x="16" y="0"/>
                  </a:lnTo>
                  <a:lnTo>
                    <a:pt x="16" y="3"/>
                  </a:lnTo>
                  <a:lnTo>
                    <a:pt x="4" y="3"/>
                  </a:lnTo>
                  <a:lnTo>
                    <a:pt x="4" y="15"/>
                  </a:lnTo>
                  <a:lnTo>
                    <a:pt x="14" y="15"/>
                  </a:lnTo>
                  <a:lnTo>
                    <a:pt x="14" y="17"/>
                  </a:lnTo>
                  <a:lnTo>
                    <a:pt x="4" y="17"/>
                  </a:lnTo>
                  <a:lnTo>
                    <a:pt x="4" y="29"/>
                  </a:lnTo>
                  <a:lnTo>
                    <a:pt x="16" y="29"/>
                  </a:lnTo>
                  <a:lnTo>
                    <a:pt x="16" y="33"/>
                  </a:lnTo>
                  <a:lnTo>
                    <a:pt x="16" y="33"/>
                  </a:lnTo>
                  <a:lnTo>
                    <a:pt x="16" y="3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0" name="Freeform 33">
              <a:extLst>
                <a:ext uri="{FF2B5EF4-FFF2-40B4-BE49-F238E27FC236}">
                  <a16:creationId xmlns:a16="http://schemas.microsoft.com/office/drawing/2014/main" id="{C9DC62B6-D581-4D39-999D-3665BA0EE04C}"/>
                </a:ext>
              </a:extLst>
            </p:cNvPr>
            <p:cNvSpPr>
              <a:spLocks/>
            </p:cNvSpPr>
            <p:nvPr/>
          </p:nvSpPr>
          <p:spPr bwMode="auto">
            <a:xfrm>
              <a:off x="5762" y="3250"/>
              <a:ext cx="201" cy="51"/>
            </a:xfrm>
            <a:custGeom>
              <a:avLst/>
              <a:gdLst>
                <a:gd name="T0" fmla="*/ 53 w 116"/>
                <a:gd name="T1" fmla="*/ 0 h 30"/>
                <a:gd name="T2" fmla="*/ 0 w 116"/>
                <a:gd name="T3" fmla="*/ 0 h 30"/>
                <a:gd name="T4" fmla="*/ 0 w 116"/>
                <a:gd name="T5" fmla="*/ 3 h 30"/>
                <a:gd name="T6" fmla="*/ 26 w 116"/>
                <a:gd name="T7" fmla="*/ 24 h 30"/>
                <a:gd name="T8" fmla="*/ 43 w 116"/>
                <a:gd name="T9" fmla="*/ 24 h 30"/>
                <a:gd name="T10" fmla="*/ 47 w 116"/>
                <a:gd name="T11" fmla="*/ 21 h 30"/>
                <a:gd name="T12" fmla="*/ 55 w 116"/>
                <a:gd name="T13" fmla="*/ 16 h 30"/>
                <a:gd name="T14" fmla="*/ 61 w 116"/>
                <a:gd name="T15" fmla="*/ 16 h 30"/>
                <a:gd name="T16" fmla="*/ 66 w 116"/>
                <a:gd name="T17" fmla="*/ 19 h 30"/>
                <a:gd name="T18" fmla="*/ 74 w 116"/>
                <a:gd name="T19" fmla="*/ 24 h 30"/>
                <a:gd name="T20" fmla="*/ 90 w 116"/>
                <a:gd name="T21" fmla="*/ 24 h 30"/>
                <a:gd name="T22" fmla="*/ 116 w 116"/>
                <a:gd name="T23" fmla="*/ 3 h 30"/>
                <a:gd name="T24" fmla="*/ 116 w 116"/>
                <a:gd name="T25" fmla="*/ 0 h 30"/>
                <a:gd name="T26" fmla="*/ 53 w 116"/>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0">
                  <a:moveTo>
                    <a:pt x="53" y="0"/>
                  </a:moveTo>
                  <a:cubicBezTo>
                    <a:pt x="0" y="0"/>
                    <a:pt x="0" y="0"/>
                    <a:pt x="0" y="0"/>
                  </a:cubicBezTo>
                  <a:cubicBezTo>
                    <a:pt x="0" y="3"/>
                    <a:pt x="0" y="3"/>
                    <a:pt x="0" y="3"/>
                  </a:cubicBezTo>
                  <a:cubicBezTo>
                    <a:pt x="26" y="24"/>
                    <a:pt x="26" y="24"/>
                    <a:pt x="26" y="24"/>
                  </a:cubicBezTo>
                  <a:cubicBezTo>
                    <a:pt x="26" y="24"/>
                    <a:pt x="33" y="30"/>
                    <a:pt x="43" y="24"/>
                  </a:cubicBezTo>
                  <a:cubicBezTo>
                    <a:pt x="44" y="23"/>
                    <a:pt x="45" y="22"/>
                    <a:pt x="47" y="21"/>
                  </a:cubicBezTo>
                  <a:cubicBezTo>
                    <a:pt x="55" y="16"/>
                    <a:pt x="55" y="16"/>
                    <a:pt x="55" y="16"/>
                  </a:cubicBezTo>
                  <a:cubicBezTo>
                    <a:pt x="55" y="16"/>
                    <a:pt x="58" y="14"/>
                    <a:pt x="61" y="16"/>
                  </a:cubicBezTo>
                  <a:cubicBezTo>
                    <a:pt x="66" y="19"/>
                    <a:pt x="66" y="19"/>
                    <a:pt x="66" y="19"/>
                  </a:cubicBezTo>
                  <a:cubicBezTo>
                    <a:pt x="68" y="20"/>
                    <a:pt x="70" y="21"/>
                    <a:pt x="74" y="24"/>
                  </a:cubicBezTo>
                  <a:cubicBezTo>
                    <a:pt x="84" y="30"/>
                    <a:pt x="90" y="24"/>
                    <a:pt x="90" y="24"/>
                  </a:cubicBezTo>
                  <a:cubicBezTo>
                    <a:pt x="116" y="3"/>
                    <a:pt x="116" y="3"/>
                    <a:pt x="116" y="3"/>
                  </a:cubicBezTo>
                  <a:cubicBezTo>
                    <a:pt x="116" y="0"/>
                    <a:pt x="116" y="0"/>
                    <a:pt x="116" y="0"/>
                  </a:cubicBezTo>
                  <a:cubicBezTo>
                    <a:pt x="53" y="0"/>
                    <a:pt x="53" y="0"/>
                    <a:pt x="5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1" name="Freeform 34">
              <a:extLst>
                <a:ext uri="{FF2B5EF4-FFF2-40B4-BE49-F238E27FC236}">
                  <a16:creationId xmlns:a16="http://schemas.microsoft.com/office/drawing/2014/main" id="{6742FDFB-5F19-43AD-BC91-3E8D533BDDC6}"/>
                </a:ext>
              </a:extLst>
            </p:cNvPr>
            <p:cNvSpPr>
              <a:spLocks/>
            </p:cNvSpPr>
            <p:nvPr/>
          </p:nvSpPr>
          <p:spPr bwMode="auto">
            <a:xfrm>
              <a:off x="5794" y="3264"/>
              <a:ext cx="46" cy="18"/>
            </a:xfrm>
            <a:custGeom>
              <a:avLst/>
              <a:gdLst>
                <a:gd name="T0" fmla="*/ 0 w 26"/>
                <a:gd name="T1" fmla="*/ 5 h 11"/>
                <a:gd name="T2" fmla="*/ 11 w 26"/>
                <a:gd name="T3" fmla="*/ 0 h 11"/>
                <a:gd name="T4" fmla="*/ 26 w 26"/>
                <a:gd name="T5" fmla="*/ 6 h 11"/>
                <a:gd name="T6" fmla="*/ 15 w 26"/>
                <a:gd name="T7" fmla="*/ 11 h 11"/>
                <a:gd name="T8" fmla="*/ 0 w 26"/>
                <a:gd name="T9" fmla="*/ 5 h 11"/>
              </a:gdLst>
              <a:ahLst/>
              <a:cxnLst>
                <a:cxn ang="0">
                  <a:pos x="T0" y="T1"/>
                </a:cxn>
                <a:cxn ang="0">
                  <a:pos x="T2" y="T3"/>
                </a:cxn>
                <a:cxn ang="0">
                  <a:pos x="T4" y="T5"/>
                </a:cxn>
                <a:cxn ang="0">
                  <a:pos x="T6" y="T7"/>
                </a:cxn>
                <a:cxn ang="0">
                  <a:pos x="T8" y="T9"/>
                </a:cxn>
              </a:cxnLst>
              <a:rect l="0" t="0" r="r" b="b"/>
              <a:pathLst>
                <a:path w="26" h="11">
                  <a:moveTo>
                    <a:pt x="0" y="5"/>
                  </a:moveTo>
                  <a:cubicBezTo>
                    <a:pt x="0" y="5"/>
                    <a:pt x="5" y="0"/>
                    <a:pt x="11" y="0"/>
                  </a:cubicBezTo>
                  <a:cubicBezTo>
                    <a:pt x="18" y="1"/>
                    <a:pt x="25" y="6"/>
                    <a:pt x="26" y="6"/>
                  </a:cubicBezTo>
                  <a:cubicBezTo>
                    <a:pt x="26" y="6"/>
                    <a:pt x="21" y="11"/>
                    <a:pt x="15" y="11"/>
                  </a:cubicBezTo>
                  <a:cubicBezTo>
                    <a:pt x="9" y="11"/>
                    <a:pt x="0" y="5"/>
                    <a:pt x="0"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35">
              <a:extLst>
                <a:ext uri="{FF2B5EF4-FFF2-40B4-BE49-F238E27FC236}">
                  <a16:creationId xmlns:a16="http://schemas.microsoft.com/office/drawing/2014/main" id="{5F6025DC-8B9C-4768-A00B-81CF690EE05D}"/>
                </a:ext>
              </a:extLst>
            </p:cNvPr>
            <p:cNvSpPr>
              <a:spLocks/>
            </p:cNvSpPr>
            <p:nvPr/>
          </p:nvSpPr>
          <p:spPr bwMode="auto">
            <a:xfrm>
              <a:off x="5881" y="3264"/>
              <a:ext cx="44" cy="18"/>
            </a:xfrm>
            <a:custGeom>
              <a:avLst/>
              <a:gdLst>
                <a:gd name="T0" fmla="*/ 25 w 25"/>
                <a:gd name="T1" fmla="*/ 5 h 11"/>
                <a:gd name="T2" fmla="*/ 14 w 25"/>
                <a:gd name="T3" fmla="*/ 0 h 11"/>
                <a:gd name="T4" fmla="*/ 0 w 25"/>
                <a:gd name="T5" fmla="*/ 6 h 11"/>
                <a:gd name="T6" fmla="*/ 11 w 25"/>
                <a:gd name="T7" fmla="*/ 11 h 11"/>
                <a:gd name="T8" fmla="*/ 25 w 25"/>
                <a:gd name="T9" fmla="*/ 5 h 11"/>
              </a:gdLst>
              <a:ahLst/>
              <a:cxnLst>
                <a:cxn ang="0">
                  <a:pos x="T0" y="T1"/>
                </a:cxn>
                <a:cxn ang="0">
                  <a:pos x="T2" y="T3"/>
                </a:cxn>
                <a:cxn ang="0">
                  <a:pos x="T4" y="T5"/>
                </a:cxn>
                <a:cxn ang="0">
                  <a:pos x="T6" y="T7"/>
                </a:cxn>
                <a:cxn ang="0">
                  <a:pos x="T8" y="T9"/>
                </a:cxn>
              </a:cxnLst>
              <a:rect l="0" t="0" r="r" b="b"/>
              <a:pathLst>
                <a:path w="25" h="11">
                  <a:moveTo>
                    <a:pt x="25" y="5"/>
                  </a:moveTo>
                  <a:cubicBezTo>
                    <a:pt x="25" y="5"/>
                    <a:pt x="21" y="0"/>
                    <a:pt x="14" y="0"/>
                  </a:cubicBezTo>
                  <a:cubicBezTo>
                    <a:pt x="8" y="1"/>
                    <a:pt x="1" y="6"/>
                    <a:pt x="0" y="6"/>
                  </a:cubicBezTo>
                  <a:cubicBezTo>
                    <a:pt x="0" y="6"/>
                    <a:pt x="5" y="11"/>
                    <a:pt x="11" y="11"/>
                  </a:cubicBezTo>
                  <a:cubicBezTo>
                    <a:pt x="17" y="11"/>
                    <a:pt x="25" y="5"/>
                    <a:pt x="25"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83" name="Group 182">
            <a:extLst>
              <a:ext uri="{FF2B5EF4-FFF2-40B4-BE49-F238E27FC236}">
                <a16:creationId xmlns:a16="http://schemas.microsoft.com/office/drawing/2014/main" id="{5E7A6096-9D37-42E0-A4CF-D216708469FE}"/>
              </a:ext>
            </a:extLst>
          </p:cNvPr>
          <p:cNvGrpSpPr/>
          <p:nvPr/>
        </p:nvGrpSpPr>
        <p:grpSpPr>
          <a:xfrm>
            <a:off x="1053182" y="2146108"/>
            <a:ext cx="6476426" cy="3214966"/>
            <a:chOff x="1053183" y="1812322"/>
            <a:chExt cx="4598438" cy="2282713"/>
          </a:xfrm>
        </p:grpSpPr>
        <p:grpSp>
          <p:nvGrpSpPr>
            <p:cNvPr id="184" name="Group 183">
              <a:extLst>
                <a:ext uri="{FF2B5EF4-FFF2-40B4-BE49-F238E27FC236}">
                  <a16:creationId xmlns:a16="http://schemas.microsoft.com/office/drawing/2014/main" id="{1C678C06-DE0D-4709-9C4D-99D77668FE27}"/>
                </a:ext>
              </a:extLst>
            </p:cNvPr>
            <p:cNvGrpSpPr/>
            <p:nvPr/>
          </p:nvGrpSpPr>
          <p:grpSpPr>
            <a:xfrm>
              <a:off x="1053183" y="1812322"/>
              <a:ext cx="4598438" cy="2282713"/>
              <a:chOff x="759552" y="709262"/>
              <a:chExt cx="11078359" cy="5499414"/>
            </a:xfrm>
          </p:grpSpPr>
          <p:sp>
            <p:nvSpPr>
              <p:cNvPr id="188" name="Rectangle 187">
                <a:extLst>
                  <a:ext uri="{FF2B5EF4-FFF2-40B4-BE49-F238E27FC236}">
                    <a16:creationId xmlns:a16="http://schemas.microsoft.com/office/drawing/2014/main" id="{507CE156-6641-487A-B440-E6D9CFA87F14}"/>
                  </a:ext>
                </a:extLst>
              </p:cNvPr>
              <p:cNvSpPr/>
              <p:nvPr/>
            </p:nvSpPr>
            <p:spPr bwMode="auto">
              <a:xfrm>
                <a:off x="9912668" y="1600784"/>
                <a:ext cx="1367794" cy="629491"/>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9" name="Group 188">
                <a:extLst>
                  <a:ext uri="{FF2B5EF4-FFF2-40B4-BE49-F238E27FC236}">
                    <a16:creationId xmlns:a16="http://schemas.microsoft.com/office/drawing/2014/main" id="{800B8CE0-353F-460C-9523-DB6A06D2BDCD}"/>
                  </a:ext>
                </a:extLst>
              </p:cNvPr>
              <p:cNvGrpSpPr/>
              <p:nvPr/>
            </p:nvGrpSpPr>
            <p:grpSpPr>
              <a:xfrm>
                <a:off x="4062508" y="709262"/>
                <a:ext cx="5485703" cy="2212092"/>
                <a:chOff x="4062508" y="704417"/>
                <a:chExt cx="5485703" cy="2212092"/>
              </a:xfrm>
            </p:grpSpPr>
            <p:pic>
              <p:nvPicPr>
                <p:cNvPr id="207" name="Picture 206">
                  <a:extLst>
                    <a:ext uri="{FF2B5EF4-FFF2-40B4-BE49-F238E27FC236}">
                      <a16:creationId xmlns:a16="http://schemas.microsoft.com/office/drawing/2014/main" id="{77172D79-AF5A-41C4-B672-3BEE74C70B53}"/>
                    </a:ext>
                  </a:extLst>
                </p:cNvPr>
                <p:cNvPicPr>
                  <a:picLocks noChangeAspect="1"/>
                </p:cNvPicPr>
                <p:nvPr/>
              </p:nvPicPr>
              <p:blipFill>
                <a:blip r:embed="rId3"/>
                <a:stretch>
                  <a:fillRect/>
                </a:stretch>
              </p:blipFill>
              <p:spPr>
                <a:xfrm>
                  <a:off x="4062508" y="704417"/>
                  <a:ext cx="5485703" cy="2212092"/>
                </a:xfrm>
                <a:prstGeom prst="rect">
                  <a:avLst/>
                </a:prstGeom>
              </p:spPr>
            </p:pic>
            <p:grpSp>
              <p:nvGrpSpPr>
                <p:cNvPr id="208" name="Group 4">
                  <a:extLst>
                    <a:ext uri="{FF2B5EF4-FFF2-40B4-BE49-F238E27FC236}">
                      <a16:creationId xmlns:a16="http://schemas.microsoft.com/office/drawing/2014/main" id="{8B950A4C-6EB0-4D83-A3E7-33C393C0B729}"/>
                    </a:ext>
                  </a:extLst>
                </p:cNvPr>
                <p:cNvGrpSpPr>
                  <a:grpSpLocks noChangeAspect="1"/>
                </p:cNvGrpSpPr>
                <p:nvPr/>
              </p:nvGrpSpPr>
              <p:grpSpPr bwMode="auto">
                <a:xfrm>
                  <a:off x="6701594" y="868831"/>
                  <a:ext cx="506480" cy="503288"/>
                  <a:chOff x="3125" y="1415"/>
                  <a:chExt cx="1586" cy="1576"/>
                </a:xfrm>
                <a:solidFill>
                  <a:srgbClr val="F2F2F2"/>
                </a:solidFill>
              </p:grpSpPr>
              <p:sp>
                <p:nvSpPr>
                  <p:cNvPr id="209" name="Freeform 5">
                    <a:extLst>
                      <a:ext uri="{FF2B5EF4-FFF2-40B4-BE49-F238E27FC236}">
                        <a16:creationId xmlns:a16="http://schemas.microsoft.com/office/drawing/2014/main" id="{0E4088ED-7375-4D88-B45D-A57E322AEDE8}"/>
                      </a:ext>
                    </a:extLst>
                  </p:cNvPr>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marL="0" marR="0" lvl="0" indent="0" algn="l" defTabSz="685068" rtl="0"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a:ln>
                        <a:noFill/>
                      </a:ln>
                      <a:solidFill>
                        <a:srgbClr val="FFFFFF"/>
                      </a:solidFill>
                      <a:effectLst/>
                      <a:uLnTx/>
                      <a:uFillTx/>
                      <a:latin typeface="Segoe UI"/>
                      <a:ea typeface="ＭＳ Ｐゴシック" charset="0"/>
                      <a:cs typeface="+mn-cs"/>
                    </a:endParaRPr>
                  </a:p>
                </p:txBody>
              </p:sp>
              <p:sp>
                <p:nvSpPr>
                  <p:cNvPr id="210" name="Freeform 6">
                    <a:extLst>
                      <a:ext uri="{FF2B5EF4-FFF2-40B4-BE49-F238E27FC236}">
                        <a16:creationId xmlns:a16="http://schemas.microsoft.com/office/drawing/2014/main" id="{2763CB77-A1F5-4CD6-B8D7-1C5858E15D98}"/>
                      </a:ext>
                    </a:extLst>
                  </p:cNvPr>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marL="0" marR="0" lvl="0" indent="0" algn="l" defTabSz="685068" rtl="0"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a:ln>
                        <a:noFill/>
                      </a:ln>
                      <a:solidFill>
                        <a:srgbClr val="FFFFFF"/>
                      </a:solidFill>
                      <a:effectLst/>
                      <a:uLnTx/>
                      <a:uFillTx/>
                      <a:latin typeface="Segoe UI"/>
                      <a:ea typeface="ＭＳ Ｐゴシック" charset="0"/>
                      <a:cs typeface="+mn-cs"/>
                    </a:endParaRPr>
                  </a:p>
                </p:txBody>
              </p:sp>
              <p:sp>
                <p:nvSpPr>
                  <p:cNvPr id="211" name="Freeform 7">
                    <a:extLst>
                      <a:ext uri="{FF2B5EF4-FFF2-40B4-BE49-F238E27FC236}">
                        <a16:creationId xmlns:a16="http://schemas.microsoft.com/office/drawing/2014/main" id="{70C9419C-C741-4C70-BE5B-11FD8DBE974D}"/>
                      </a:ext>
                    </a:extLst>
                  </p:cNvPr>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marL="0" marR="0" lvl="0" indent="0" algn="l" defTabSz="685068" rtl="0"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a:ln>
                        <a:noFill/>
                      </a:ln>
                      <a:solidFill>
                        <a:srgbClr val="FFFFFF"/>
                      </a:solidFill>
                      <a:effectLst/>
                      <a:uLnTx/>
                      <a:uFillTx/>
                      <a:latin typeface="Segoe UI"/>
                      <a:ea typeface="ＭＳ Ｐゴシック" charset="0"/>
                      <a:cs typeface="+mn-cs"/>
                    </a:endParaRPr>
                  </a:p>
                </p:txBody>
              </p:sp>
            </p:grpSp>
          </p:grpSp>
          <p:pic>
            <p:nvPicPr>
              <p:cNvPr id="190" name="Picture 189">
                <a:extLst>
                  <a:ext uri="{FF2B5EF4-FFF2-40B4-BE49-F238E27FC236}">
                    <a16:creationId xmlns:a16="http://schemas.microsoft.com/office/drawing/2014/main" id="{92C17D08-A608-4717-B365-4176D8BA7C5A}"/>
                  </a:ext>
                </a:extLst>
              </p:cNvPr>
              <p:cNvPicPr>
                <a:picLocks noChangeAspect="1"/>
              </p:cNvPicPr>
              <p:nvPr/>
            </p:nvPicPr>
            <p:blipFill>
              <a:blip r:embed="rId4"/>
              <a:stretch>
                <a:fillRect/>
              </a:stretch>
            </p:blipFill>
            <p:spPr>
              <a:xfrm>
                <a:off x="973065" y="1773502"/>
                <a:ext cx="1097280" cy="1169815"/>
              </a:xfrm>
              <a:prstGeom prst="rect">
                <a:avLst/>
              </a:prstGeom>
            </p:spPr>
          </p:pic>
          <p:pic>
            <p:nvPicPr>
              <p:cNvPr id="191" name="Picture 190">
                <a:extLst>
                  <a:ext uri="{FF2B5EF4-FFF2-40B4-BE49-F238E27FC236}">
                    <a16:creationId xmlns:a16="http://schemas.microsoft.com/office/drawing/2014/main" id="{64B7BE1D-41E4-41EE-A11A-4715B50F4DB1}"/>
                  </a:ext>
                </a:extLst>
              </p:cNvPr>
              <p:cNvPicPr>
                <a:picLocks noChangeAspect="1"/>
              </p:cNvPicPr>
              <p:nvPr/>
            </p:nvPicPr>
            <p:blipFill>
              <a:blip r:embed="rId5"/>
              <a:stretch>
                <a:fillRect/>
              </a:stretch>
            </p:blipFill>
            <p:spPr>
              <a:xfrm>
                <a:off x="2657566" y="1476053"/>
                <a:ext cx="914400" cy="839983"/>
              </a:xfrm>
              <a:prstGeom prst="rect">
                <a:avLst/>
              </a:prstGeom>
            </p:spPr>
          </p:pic>
          <p:pic>
            <p:nvPicPr>
              <p:cNvPr id="192" name="Picture 191">
                <a:extLst>
                  <a:ext uri="{FF2B5EF4-FFF2-40B4-BE49-F238E27FC236}">
                    <a16:creationId xmlns:a16="http://schemas.microsoft.com/office/drawing/2014/main" id="{446054CA-042A-4E28-A1DD-FC70835BB098}"/>
                  </a:ext>
                </a:extLst>
              </p:cNvPr>
              <p:cNvPicPr>
                <a:picLocks noChangeAspect="1"/>
              </p:cNvPicPr>
              <p:nvPr/>
            </p:nvPicPr>
            <p:blipFill>
              <a:blip r:embed="rId6"/>
              <a:stretch>
                <a:fillRect/>
              </a:stretch>
            </p:blipFill>
            <p:spPr>
              <a:xfrm>
                <a:off x="759552" y="3618380"/>
                <a:ext cx="1005840" cy="961880"/>
              </a:xfrm>
              <a:prstGeom prst="rect">
                <a:avLst/>
              </a:prstGeom>
            </p:spPr>
          </p:pic>
          <p:pic>
            <p:nvPicPr>
              <p:cNvPr id="193" name="Picture 192">
                <a:extLst>
                  <a:ext uri="{FF2B5EF4-FFF2-40B4-BE49-F238E27FC236}">
                    <a16:creationId xmlns:a16="http://schemas.microsoft.com/office/drawing/2014/main" id="{F428E5D8-5901-4741-B9AA-E4288BB4ED28}"/>
                  </a:ext>
                </a:extLst>
              </p:cNvPr>
              <p:cNvPicPr>
                <a:picLocks noChangeAspect="1"/>
              </p:cNvPicPr>
              <p:nvPr/>
            </p:nvPicPr>
            <p:blipFill>
              <a:blip r:embed="rId7"/>
              <a:stretch>
                <a:fillRect/>
              </a:stretch>
            </p:blipFill>
            <p:spPr>
              <a:xfrm>
                <a:off x="2957240" y="5390943"/>
                <a:ext cx="1433254" cy="810938"/>
              </a:xfrm>
              <a:prstGeom prst="rect">
                <a:avLst/>
              </a:prstGeom>
            </p:spPr>
          </p:pic>
          <p:grpSp>
            <p:nvGrpSpPr>
              <p:cNvPr id="194" name="Group 193">
                <a:extLst>
                  <a:ext uri="{FF2B5EF4-FFF2-40B4-BE49-F238E27FC236}">
                    <a16:creationId xmlns:a16="http://schemas.microsoft.com/office/drawing/2014/main" id="{1D79D763-6CD1-4A64-8C02-BBC0C6AC0D0A}"/>
                  </a:ext>
                </a:extLst>
              </p:cNvPr>
              <p:cNvGrpSpPr/>
              <p:nvPr/>
            </p:nvGrpSpPr>
            <p:grpSpPr>
              <a:xfrm>
                <a:off x="1005494" y="5133903"/>
                <a:ext cx="1165825" cy="812551"/>
                <a:chOff x="955154" y="5702161"/>
                <a:chExt cx="1165825" cy="812551"/>
              </a:xfrm>
            </p:grpSpPr>
            <p:pic>
              <p:nvPicPr>
                <p:cNvPr id="205" name="Picture 204">
                  <a:extLst>
                    <a:ext uri="{FF2B5EF4-FFF2-40B4-BE49-F238E27FC236}">
                      <a16:creationId xmlns:a16="http://schemas.microsoft.com/office/drawing/2014/main" id="{44617CD4-6D7D-4E67-A566-939EBA8D4329}"/>
                    </a:ext>
                  </a:extLst>
                </p:cNvPr>
                <p:cNvPicPr>
                  <a:picLocks noChangeAspect="1"/>
                </p:cNvPicPr>
                <p:nvPr/>
              </p:nvPicPr>
              <p:blipFill>
                <a:blip r:embed="rId5"/>
                <a:stretch>
                  <a:fillRect/>
                </a:stretch>
              </p:blipFill>
              <p:spPr>
                <a:xfrm>
                  <a:off x="955154" y="5702161"/>
                  <a:ext cx="884538" cy="812551"/>
                </a:xfrm>
                <a:prstGeom prst="rect">
                  <a:avLst/>
                </a:prstGeom>
              </p:spPr>
            </p:pic>
            <p:pic>
              <p:nvPicPr>
                <p:cNvPr id="206" name="Picture 205">
                  <a:extLst>
                    <a:ext uri="{FF2B5EF4-FFF2-40B4-BE49-F238E27FC236}">
                      <a16:creationId xmlns:a16="http://schemas.microsoft.com/office/drawing/2014/main" id="{24009E5F-666B-4624-BD59-44FA9B5A0328}"/>
                    </a:ext>
                  </a:extLst>
                </p:cNvPr>
                <p:cNvPicPr>
                  <a:picLocks noChangeAspect="1"/>
                </p:cNvPicPr>
                <p:nvPr/>
              </p:nvPicPr>
              <p:blipFill>
                <a:blip r:embed="rId5"/>
                <a:stretch>
                  <a:fillRect/>
                </a:stretch>
              </p:blipFill>
              <p:spPr>
                <a:xfrm>
                  <a:off x="1236441" y="5702161"/>
                  <a:ext cx="884538" cy="812551"/>
                </a:xfrm>
                <a:prstGeom prst="rect">
                  <a:avLst/>
                </a:prstGeom>
              </p:spPr>
            </p:pic>
          </p:grpSp>
          <p:pic>
            <p:nvPicPr>
              <p:cNvPr id="195" name="Picture 194">
                <a:extLst>
                  <a:ext uri="{FF2B5EF4-FFF2-40B4-BE49-F238E27FC236}">
                    <a16:creationId xmlns:a16="http://schemas.microsoft.com/office/drawing/2014/main" id="{13589976-F18E-4BDD-9B74-52B430093CEC}"/>
                  </a:ext>
                </a:extLst>
              </p:cNvPr>
              <p:cNvPicPr>
                <a:picLocks noChangeAspect="1"/>
              </p:cNvPicPr>
              <p:nvPr/>
            </p:nvPicPr>
            <p:blipFill>
              <a:blip r:embed="rId8"/>
              <a:stretch>
                <a:fillRect/>
              </a:stretch>
            </p:blipFill>
            <p:spPr>
              <a:xfrm>
                <a:off x="8374125" y="5384149"/>
                <a:ext cx="1140309" cy="824527"/>
              </a:xfrm>
              <a:prstGeom prst="rect">
                <a:avLst/>
              </a:prstGeom>
            </p:spPr>
          </p:pic>
          <p:pic>
            <p:nvPicPr>
              <p:cNvPr id="196" name="Picture 195">
                <a:extLst>
                  <a:ext uri="{FF2B5EF4-FFF2-40B4-BE49-F238E27FC236}">
                    <a16:creationId xmlns:a16="http://schemas.microsoft.com/office/drawing/2014/main" id="{FDF07BCA-407F-4348-98B1-12A5A31A91E7}"/>
                  </a:ext>
                </a:extLst>
              </p:cNvPr>
              <p:cNvPicPr>
                <a:picLocks noChangeAspect="1"/>
              </p:cNvPicPr>
              <p:nvPr/>
            </p:nvPicPr>
            <p:blipFill>
              <a:blip r:embed="rId9"/>
              <a:stretch>
                <a:fillRect/>
              </a:stretch>
            </p:blipFill>
            <p:spPr>
              <a:xfrm>
                <a:off x="10234193" y="4571623"/>
                <a:ext cx="1532854" cy="1234798"/>
              </a:xfrm>
              <a:prstGeom prst="rect">
                <a:avLst/>
              </a:prstGeom>
            </p:spPr>
          </p:pic>
          <p:grpSp>
            <p:nvGrpSpPr>
              <p:cNvPr id="197" name="Group 196">
                <a:extLst>
                  <a:ext uri="{FF2B5EF4-FFF2-40B4-BE49-F238E27FC236}">
                    <a16:creationId xmlns:a16="http://schemas.microsoft.com/office/drawing/2014/main" id="{3D358C13-F0DE-4EF5-93CC-F07F6CFB0E94}"/>
                  </a:ext>
                </a:extLst>
              </p:cNvPr>
              <p:cNvGrpSpPr/>
              <p:nvPr/>
            </p:nvGrpSpPr>
            <p:grpSpPr>
              <a:xfrm>
                <a:off x="10873494" y="2447818"/>
                <a:ext cx="964417" cy="993276"/>
                <a:chOff x="10848442" y="2587868"/>
                <a:chExt cx="1050510" cy="1081945"/>
              </a:xfrm>
            </p:grpSpPr>
            <p:pic>
              <p:nvPicPr>
                <p:cNvPr id="203" name="Picture 202">
                  <a:extLst>
                    <a:ext uri="{FF2B5EF4-FFF2-40B4-BE49-F238E27FC236}">
                      <a16:creationId xmlns:a16="http://schemas.microsoft.com/office/drawing/2014/main" id="{E7CE6CCD-896D-4A60-BBD4-1244BAD3FCD8}"/>
                    </a:ext>
                  </a:extLst>
                </p:cNvPr>
                <p:cNvPicPr>
                  <a:picLocks noChangeAspect="1"/>
                </p:cNvPicPr>
                <p:nvPr/>
              </p:nvPicPr>
              <p:blipFill>
                <a:blip r:embed="rId5"/>
                <a:stretch>
                  <a:fillRect/>
                </a:stretch>
              </p:blipFill>
              <p:spPr>
                <a:xfrm>
                  <a:off x="10848442" y="2704797"/>
                  <a:ext cx="1050510" cy="965016"/>
                </a:xfrm>
                <a:prstGeom prst="rect">
                  <a:avLst/>
                </a:prstGeom>
              </p:spPr>
            </p:pic>
            <p:pic>
              <p:nvPicPr>
                <p:cNvPr id="204" name="Picture 203">
                  <a:extLst>
                    <a:ext uri="{FF2B5EF4-FFF2-40B4-BE49-F238E27FC236}">
                      <a16:creationId xmlns:a16="http://schemas.microsoft.com/office/drawing/2014/main" id="{F6C0D75E-F7A9-4935-A632-F414685FA465}"/>
                    </a:ext>
                  </a:extLst>
                </p:cNvPr>
                <p:cNvPicPr>
                  <a:picLocks noChangeAspect="1"/>
                </p:cNvPicPr>
                <p:nvPr/>
              </p:nvPicPr>
              <p:blipFill>
                <a:blip r:embed="rId10"/>
                <a:stretch>
                  <a:fillRect/>
                </a:stretch>
              </p:blipFill>
              <p:spPr>
                <a:xfrm>
                  <a:off x="11113106" y="2587868"/>
                  <a:ext cx="521184" cy="510891"/>
                </a:xfrm>
                <a:prstGeom prst="rect">
                  <a:avLst/>
                </a:prstGeom>
              </p:spPr>
            </p:pic>
          </p:grpSp>
          <p:pic>
            <p:nvPicPr>
              <p:cNvPr id="198" name="Picture 197">
                <a:extLst>
                  <a:ext uri="{FF2B5EF4-FFF2-40B4-BE49-F238E27FC236}">
                    <a16:creationId xmlns:a16="http://schemas.microsoft.com/office/drawing/2014/main" id="{EA178F93-C423-4CCE-B747-352587D8364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39007" y="1644908"/>
                <a:ext cx="1115117" cy="523229"/>
              </a:xfrm>
              <a:prstGeom prst="rect">
                <a:avLst/>
              </a:prstGeom>
            </p:spPr>
          </p:pic>
          <p:pic>
            <p:nvPicPr>
              <p:cNvPr id="199" name="Picture 198">
                <a:extLst>
                  <a:ext uri="{FF2B5EF4-FFF2-40B4-BE49-F238E27FC236}">
                    <a16:creationId xmlns:a16="http://schemas.microsoft.com/office/drawing/2014/main" id="{C370A2E0-6747-4EEC-8F1F-12CAA4290AD2}"/>
                  </a:ext>
                </a:extLst>
              </p:cNvPr>
              <p:cNvPicPr>
                <a:picLocks noChangeAspect="1"/>
              </p:cNvPicPr>
              <p:nvPr/>
            </p:nvPicPr>
            <p:blipFill>
              <a:blip r:embed="rId12"/>
              <a:stretch>
                <a:fillRect/>
              </a:stretch>
            </p:blipFill>
            <p:spPr>
              <a:xfrm>
                <a:off x="7483160" y="1860318"/>
                <a:ext cx="439690" cy="415954"/>
              </a:xfrm>
              <a:prstGeom prst="rect">
                <a:avLst/>
              </a:prstGeom>
            </p:spPr>
          </p:pic>
          <p:pic>
            <p:nvPicPr>
              <p:cNvPr id="200" name="Picture 199">
                <a:extLst>
                  <a:ext uri="{FF2B5EF4-FFF2-40B4-BE49-F238E27FC236}">
                    <a16:creationId xmlns:a16="http://schemas.microsoft.com/office/drawing/2014/main" id="{46141B7C-643E-4909-A6E1-795CA981AA40}"/>
                  </a:ext>
                </a:extLst>
              </p:cNvPr>
              <p:cNvPicPr>
                <a:picLocks noChangeAspect="1"/>
              </p:cNvPicPr>
              <p:nvPr/>
            </p:nvPicPr>
            <p:blipFill>
              <a:blip r:embed="rId12"/>
              <a:stretch>
                <a:fillRect/>
              </a:stretch>
            </p:blipFill>
            <p:spPr>
              <a:xfrm>
                <a:off x="6076018" y="1735156"/>
                <a:ext cx="439690" cy="415954"/>
              </a:xfrm>
              <a:prstGeom prst="rect">
                <a:avLst/>
              </a:prstGeom>
            </p:spPr>
          </p:pic>
          <p:pic>
            <p:nvPicPr>
              <p:cNvPr id="201" name="Picture 200">
                <a:extLst>
                  <a:ext uri="{FF2B5EF4-FFF2-40B4-BE49-F238E27FC236}">
                    <a16:creationId xmlns:a16="http://schemas.microsoft.com/office/drawing/2014/main" id="{76B0D2BE-3CAE-47EC-96D2-5ED56E10FCEE}"/>
                  </a:ext>
                </a:extLst>
              </p:cNvPr>
              <p:cNvPicPr>
                <a:picLocks noChangeAspect="1"/>
              </p:cNvPicPr>
              <p:nvPr/>
            </p:nvPicPr>
            <p:blipFill>
              <a:blip r:embed="rId5"/>
              <a:stretch>
                <a:fillRect/>
              </a:stretch>
            </p:blipFill>
            <p:spPr>
              <a:xfrm>
                <a:off x="4536831" y="1639132"/>
                <a:ext cx="926828" cy="851399"/>
              </a:xfrm>
              <a:prstGeom prst="rect">
                <a:avLst/>
              </a:prstGeom>
            </p:spPr>
          </p:pic>
          <p:pic>
            <p:nvPicPr>
              <p:cNvPr id="202" name="Picture 201">
                <a:extLst>
                  <a:ext uri="{FF2B5EF4-FFF2-40B4-BE49-F238E27FC236}">
                    <a16:creationId xmlns:a16="http://schemas.microsoft.com/office/drawing/2014/main" id="{2C2E8326-1F0A-46EB-B68D-5A814005B320}"/>
                  </a:ext>
                </a:extLst>
              </p:cNvPr>
              <p:cNvPicPr>
                <a:picLocks noChangeAspect="1"/>
              </p:cNvPicPr>
              <p:nvPr/>
            </p:nvPicPr>
            <p:blipFill>
              <a:blip r:embed="rId5"/>
              <a:stretch>
                <a:fillRect/>
              </a:stretch>
            </p:blipFill>
            <p:spPr>
              <a:xfrm>
                <a:off x="8550819" y="1495001"/>
                <a:ext cx="943845" cy="867032"/>
              </a:xfrm>
              <a:prstGeom prst="rect">
                <a:avLst/>
              </a:prstGeom>
            </p:spPr>
          </p:pic>
        </p:grpSp>
        <p:grpSp>
          <p:nvGrpSpPr>
            <p:cNvPr id="185" name="Group 184">
              <a:extLst>
                <a:ext uri="{FF2B5EF4-FFF2-40B4-BE49-F238E27FC236}">
                  <a16:creationId xmlns:a16="http://schemas.microsoft.com/office/drawing/2014/main" id="{5A2239F2-7744-4725-B8C3-17AB8FA0AF7F}"/>
                </a:ext>
              </a:extLst>
            </p:cNvPr>
            <p:cNvGrpSpPr/>
            <p:nvPr/>
          </p:nvGrpSpPr>
          <p:grpSpPr>
            <a:xfrm>
              <a:off x="2857318" y="3696834"/>
              <a:ext cx="939125" cy="368440"/>
              <a:chOff x="5110086" y="5251179"/>
              <a:chExt cx="2260402" cy="886809"/>
            </a:xfrm>
          </p:grpSpPr>
          <p:pic>
            <p:nvPicPr>
              <p:cNvPr id="186" name="Picture 185">
                <a:extLst>
                  <a:ext uri="{FF2B5EF4-FFF2-40B4-BE49-F238E27FC236}">
                    <a16:creationId xmlns:a16="http://schemas.microsoft.com/office/drawing/2014/main" id="{263BF7B4-1373-4CD7-883A-4CE0989EBF5B}"/>
                  </a:ext>
                </a:extLst>
              </p:cNvPr>
              <p:cNvPicPr>
                <a:picLocks noChangeAspect="1"/>
              </p:cNvPicPr>
              <p:nvPr/>
            </p:nvPicPr>
            <p:blipFill>
              <a:blip r:embed="rId13"/>
              <a:stretch>
                <a:fillRect/>
              </a:stretch>
            </p:blipFill>
            <p:spPr>
              <a:xfrm>
                <a:off x="5110086" y="5475532"/>
                <a:ext cx="1077365" cy="627206"/>
              </a:xfrm>
              <a:prstGeom prst="rect">
                <a:avLst/>
              </a:prstGeom>
            </p:spPr>
          </p:pic>
          <p:pic>
            <p:nvPicPr>
              <p:cNvPr id="187" name="Picture 186">
                <a:extLst>
                  <a:ext uri="{FF2B5EF4-FFF2-40B4-BE49-F238E27FC236}">
                    <a16:creationId xmlns:a16="http://schemas.microsoft.com/office/drawing/2014/main" id="{00709681-2114-4158-86B6-82DE3C56ABB3}"/>
                  </a:ext>
                </a:extLst>
              </p:cNvPr>
              <p:cNvPicPr>
                <a:picLocks noChangeAspect="1"/>
              </p:cNvPicPr>
              <p:nvPr/>
            </p:nvPicPr>
            <p:blipFill>
              <a:blip r:embed="rId14"/>
              <a:stretch>
                <a:fillRect/>
              </a:stretch>
            </p:blipFill>
            <p:spPr>
              <a:xfrm>
                <a:off x="6519238" y="5251179"/>
                <a:ext cx="851250" cy="886809"/>
              </a:xfrm>
              <a:prstGeom prst="rect">
                <a:avLst/>
              </a:prstGeom>
            </p:spPr>
          </p:pic>
        </p:grpSp>
      </p:grpSp>
      <p:grpSp>
        <p:nvGrpSpPr>
          <p:cNvPr id="212" name="Group 211">
            <a:extLst>
              <a:ext uri="{FF2B5EF4-FFF2-40B4-BE49-F238E27FC236}">
                <a16:creationId xmlns:a16="http://schemas.microsoft.com/office/drawing/2014/main" id="{A8880D90-8983-44A3-992F-5209B88BBD23}"/>
              </a:ext>
            </a:extLst>
          </p:cNvPr>
          <p:cNvGrpSpPr/>
          <p:nvPr/>
        </p:nvGrpSpPr>
        <p:grpSpPr>
          <a:xfrm>
            <a:off x="6699103" y="5343859"/>
            <a:ext cx="973986" cy="914400"/>
            <a:chOff x="8870197" y="4479210"/>
            <a:chExt cx="973986" cy="914400"/>
          </a:xfrm>
        </p:grpSpPr>
        <p:sp>
          <p:nvSpPr>
            <p:cNvPr id="213" name="Oval 212">
              <a:extLst>
                <a:ext uri="{FF2B5EF4-FFF2-40B4-BE49-F238E27FC236}">
                  <a16:creationId xmlns:a16="http://schemas.microsoft.com/office/drawing/2014/main" id="{1B6A1C54-DEB5-4437-BAEB-116E4F0C491F}"/>
                </a:ext>
              </a:extLst>
            </p:cNvPr>
            <p:cNvSpPr/>
            <p:nvPr/>
          </p:nvSpPr>
          <p:spPr>
            <a:xfrm>
              <a:off x="8899990" y="4479210"/>
              <a:ext cx="914400" cy="914400"/>
            </a:xfrm>
            <a:prstGeom prst="ellipse">
              <a:avLst/>
            </a:prstGeom>
            <a:solidFill>
              <a:srgbClr val="0072C6"/>
            </a:solidFill>
            <a:ln w="10795" cap="flat" cmpd="sng" algn="ctr">
              <a:noFill/>
              <a:prstDash val="solid"/>
            </a:ln>
            <a:effectLst/>
          </p:spPr>
          <p:txBody>
            <a:bodyPr rtlCol="0" anchor="ctr"/>
            <a:lstStyle/>
            <a:p>
              <a:pPr marL="0" marR="0" lvl="0" indent="0" algn="ctr" defTabSz="1218712"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mn-ea"/>
                <a:cs typeface="+mn-cs"/>
              </a:endParaRPr>
            </a:p>
          </p:txBody>
        </p:sp>
        <p:pic>
          <p:nvPicPr>
            <p:cNvPr id="214" name="Picture 213">
              <a:extLst>
                <a:ext uri="{FF2B5EF4-FFF2-40B4-BE49-F238E27FC236}">
                  <a16:creationId xmlns:a16="http://schemas.microsoft.com/office/drawing/2014/main" id="{9A5424AE-04FC-4360-8096-CDB5657B84E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124990" y="4566665"/>
              <a:ext cx="464400" cy="310366"/>
            </a:xfrm>
            <a:prstGeom prst="rect">
              <a:avLst/>
            </a:prstGeom>
          </p:spPr>
        </p:pic>
        <p:sp>
          <p:nvSpPr>
            <p:cNvPr id="215" name="Rectangle 214">
              <a:extLst>
                <a:ext uri="{FF2B5EF4-FFF2-40B4-BE49-F238E27FC236}">
                  <a16:creationId xmlns:a16="http://schemas.microsoft.com/office/drawing/2014/main" id="{0129A4A0-7D6D-45C9-95AC-16520E2A3EE7}"/>
                </a:ext>
              </a:extLst>
            </p:cNvPr>
            <p:cNvSpPr/>
            <p:nvPr/>
          </p:nvSpPr>
          <p:spPr bwMode="auto">
            <a:xfrm>
              <a:off x="8870197" y="4833213"/>
              <a:ext cx="973986" cy="438125"/>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838667"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solidFill>
                      <a:srgbClr val="FFFFFF">
                        <a:alpha val="0"/>
                      </a:srgbClr>
                    </a:solidFill>
                  </a:ln>
                  <a:solidFill>
                    <a:srgbClr val="FFFFFF"/>
                  </a:solidFill>
                  <a:effectLst/>
                  <a:uLnTx/>
                  <a:uFillTx/>
                  <a:latin typeface="Segoe"/>
                  <a:ea typeface="+mn-ea"/>
                  <a:cs typeface="+mn-cs"/>
                </a:rPr>
                <a:t>Active</a:t>
              </a:r>
              <a:br>
                <a:rPr kumimoji="0" lang="en-US" sz="1000" b="0" i="0" u="none" strike="noStrike" kern="1200" cap="none" spc="0" normalizeH="0" baseline="0" noProof="0">
                  <a:ln>
                    <a:solidFill>
                      <a:srgbClr val="FFFFFF">
                        <a:alpha val="0"/>
                      </a:srgbClr>
                    </a:solidFill>
                  </a:ln>
                  <a:solidFill>
                    <a:srgbClr val="FFFFFF"/>
                  </a:solidFill>
                  <a:effectLst/>
                  <a:uLnTx/>
                  <a:uFillTx/>
                  <a:latin typeface="Segoe"/>
                  <a:ea typeface="+mn-ea"/>
                  <a:cs typeface="+mn-cs"/>
                </a:rPr>
              </a:br>
              <a:r>
                <a:rPr kumimoji="0" lang="en-US" sz="1000" b="0" i="0" u="none" strike="noStrike" kern="1200" cap="none" spc="0" normalizeH="0" baseline="0" noProof="0">
                  <a:ln>
                    <a:solidFill>
                      <a:srgbClr val="FFFFFF">
                        <a:alpha val="0"/>
                      </a:srgbClr>
                    </a:solidFill>
                  </a:ln>
                  <a:solidFill>
                    <a:srgbClr val="FFFFFF"/>
                  </a:solidFill>
                  <a:effectLst/>
                  <a:uLnTx/>
                  <a:uFillTx/>
                  <a:latin typeface="Segoe"/>
                  <a:ea typeface="+mn-ea"/>
                  <a:cs typeface="+mn-cs"/>
                </a:rPr>
                <a:t>Directory</a:t>
              </a:r>
            </a:p>
          </p:txBody>
        </p:sp>
      </p:grpSp>
      <p:grpSp>
        <p:nvGrpSpPr>
          <p:cNvPr id="216" name="Group 215">
            <a:extLst>
              <a:ext uri="{FF2B5EF4-FFF2-40B4-BE49-F238E27FC236}">
                <a16:creationId xmlns:a16="http://schemas.microsoft.com/office/drawing/2014/main" id="{59D6A9DD-B6E9-416D-9534-DB5A9A5C7ACD}"/>
              </a:ext>
            </a:extLst>
          </p:cNvPr>
          <p:cNvGrpSpPr/>
          <p:nvPr/>
        </p:nvGrpSpPr>
        <p:grpSpPr>
          <a:xfrm>
            <a:off x="5938998" y="5412442"/>
            <a:ext cx="914400" cy="914400"/>
            <a:chOff x="3453439" y="3767154"/>
            <a:chExt cx="914400" cy="914400"/>
          </a:xfrm>
        </p:grpSpPr>
        <p:sp>
          <p:nvSpPr>
            <p:cNvPr id="217" name="Oval 216">
              <a:extLst>
                <a:ext uri="{FF2B5EF4-FFF2-40B4-BE49-F238E27FC236}">
                  <a16:creationId xmlns:a16="http://schemas.microsoft.com/office/drawing/2014/main" id="{D9144DAD-B023-48E2-9E74-C71A4BC55E1C}"/>
                </a:ext>
              </a:extLst>
            </p:cNvPr>
            <p:cNvSpPr/>
            <p:nvPr/>
          </p:nvSpPr>
          <p:spPr>
            <a:xfrm>
              <a:off x="3453439" y="3767154"/>
              <a:ext cx="914400" cy="914400"/>
            </a:xfrm>
            <a:prstGeom prst="ellipse">
              <a:avLst/>
            </a:prstGeom>
            <a:solidFill>
              <a:srgbClr val="289FD7"/>
            </a:solidFill>
            <a:ln w="10795" cap="flat" cmpd="sng" algn="ctr">
              <a:noFill/>
              <a:prstDash val="solid"/>
            </a:ln>
            <a:effectLst/>
          </p:spPr>
          <p:txBody>
            <a:bodyPr rtlCol="0" anchor="ctr"/>
            <a:lstStyle/>
            <a:p>
              <a:pPr marL="0" marR="0" lvl="0" indent="0" algn="ctr" defTabSz="1218712"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505050"/>
                </a:solidFill>
                <a:effectLst/>
                <a:uLnTx/>
                <a:uFillTx/>
                <a:latin typeface="Segoe UI"/>
                <a:ea typeface="+mn-ea"/>
                <a:cs typeface="+mn-cs"/>
              </a:endParaRPr>
            </a:p>
          </p:txBody>
        </p:sp>
        <p:grpSp>
          <p:nvGrpSpPr>
            <p:cNvPr id="218" name="Group 217">
              <a:extLst>
                <a:ext uri="{FF2B5EF4-FFF2-40B4-BE49-F238E27FC236}">
                  <a16:creationId xmlns:a16="http://schemas.microsoft.com/office/drawing/2014/main" id="{409ABC8C-89FC-4605-B590-ED213DAE4256}"/>
                </a:ext>
              </a:extLst>
            </p:cNvPr>
            <p:cNvGrpSpPr/>
            <p:nvPr/>
          </p:nvGrpSpPr>
          <p:grpSpPr>
            <a:xfrm>
              <a:off x="3718527" y="3842550"/>
              <a:ext cx="384225" cy="381804"/>
              <a:chOff x="3725592" y="3854779"/>
              <a:chExt cx="348223" cy="346029"/>
            </a:xfrm>
          </p:grpSpPr>
          <p:sp>
            <p:nvSpPr>
              <p:cNvPr id="220" name="Freeform 5">
                <a:extLst>
                  <a:ext uri="{FF2B5EF4-FFF2-40B4-BE49-F238E27FC236}">
                    <a16:creationId xmlns:a16="http://schemas.microsoft.com/office/drawing/2014/main" id="{1B33E99D-54D4-4A5C-929B-D115E69F4641}"/>
                  </a:ext>
                </a:extLst>
              </p:cNvPr>
              <p:cNvSpPr>
                <a:spLocks/>
              </p:cNvSpPr>
              <p:nvPr/>
            </p:nvSpPr>
            <p:spPr bwMode="auto">
              <a:xfrm>
                <a:off x="3904973" y="3984540"/>
                <a:ext cx="59940" cy="108463"/>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marL="0" marR="0" lvl="0" indent="0" algn="l" defTabSz="685068" rtl="0"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a:ln>
                    <a:noFill/>
                  </a:ln>
                  <a:solidFill>
                    <a:srgbClr val="FFFFFF"/>
                  </a:solidFill>
                  <a:effectLst/>
                  <a:uLnTx/>
                  <a:uFillTx/>
                  <a:latin typeface="Segoe UI"/>
                  <a:ea typeface="ＭＳ Ｐゴシック" charset="0"/>
                  <a:cs typeface="+mn-cs"/>
                </a:endParaRPr>
              </a:p>
            </p:txBody>
          </p:sp>
          <p:sp>
            <p:nvSpPr>
              <p:cNvPr id="221" name="Freeform 6">
                <a:extLst>
                  <a:ext uri="{FF2B5EF4-FFF2-40B4-BE49-F238E27FC236}">
                    <a16:creationId xmlns:a16="http://schemas.microsoft.com/office/drawing/2014/main" id="{F4ED0FC1-5A66-4972-B69E-8E54DFA073D4}"/>
                  </a:ext>
                </a:extLst>
              </p:cNvPr>
              <p:cNvSpPr>
                <a:spLocks/>
              </p:cNvSpPr>
              <p:nvPr/>
            </p:nvSpPr>
            <p:spPr bwMode="auto">
              <a:xfrm>
                <a:off x="3829883" y="3986077"/>
                <a:ext cx="60379" cy="106926"/>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marL="0" marR="0" lvl="0" indent="0" algn="l" defTabSz="685068" rtl="0"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a:ln>
                    <a:noFill/>
                  </a:ln>
                  <a:solidFill>
                    <a:srgbClr val="FFFFFF"/>
                  </a:solidFill>
                  <a:effectLst/>
                  <a:uLnTx/>
                  <a:uFillTx/>
                  <a:latin typeface="Segoe UI"/>
                  <a:ea typeface="ＭＳ Ｐゴシック" charset="0"/>
                  <a:cs typeface="+mn-cs"/>
                </a:endParaRPr>
              </a:p>
            </p:txBody>
          </p:sp>
          <p:sp>
            <p:nvSpPr>
              <p:cNvPr id="222" name="Freeform 7">
                <a:extLst>
                  <a:ext uri="{FF2B5EF4-FFF2-40B4-BE49-F238E27FC236}">
                    <a16:creationId xmlns:a16="http://schemas.microsoft.com/office/drawing/2014/main" id="{1F9E34F1-8216-42CA-985E-56DDA36E0EBC}"/>
                  </a:ext>
                </a:extLst>
              </p:cNvPr>
              <p:cNvSpPr>
                <a:spLocks noEditPoints="1"/>
              </p:cNvSpPr>
              <p:nvPr/>
            </p:nvSpPr>
            <p:spPr bwMode="auto">
              <a:xfrm>
                <a:off x="3725592" y="3854779"/>
                <a:ext cx="348223" cy="346029"/>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marL="0" marR="0" lvl="0" indent="0" algn="l" defTabSz="685068" rtl="0" eaLnBrk="1" fontAlgn="base" latinLnBrk="0" hangingPunct="1">
                  <a:lnSpc>
                    <a:spcPct val="100000"/>
                  </a:lnSpc>
                  <a:spcBef>
                    <a:spcPct val="0"/>
                  </a:spcBef>
                  <a:spcAft>
                    <a:spcPct val="0"/>
                  </a:spcAft>
                  <a:buClrTx/>
                  <a:buSzTx/>
                  <a:buFontTx/>
                  <a:buNone/>
                  <a:tabLst/>
                  <a:defRPr/>
                </a:pPr>
                <a:endParaRPr kumimoji="0" lang="en-US" sz="1324" b="0" i="0" u="none" strike="noStrike" kern="0" cap="none" spc="0" normalizeH="0" baseline="0" noProof="0">
                  <a:ln>
                    <a:noFill/>
                  </a:ln>
                  <a:solidFill>
                    <a:srgbClr val="FFFFFF"/>
                  </a:solidFill>
                  <a:effectLst/>
                  <a:uLnTx/>
                  <a:uFillTx/>
                  <a:latin typeface="Segoe UI"/>
                  <a:ea typeface="ＭＳ Ｐゴシック" charset="0"/>
                  <a:cs typeface="+mn-cs"/>
                </a:endParaRPr>
              </a:p>
            </p:txBody>
          </p:sp>
        </p:grpSp>
        <p:sp>
          <p:nvSpPr>
            <p:cNvPr id="219" name="Rectangle 218">
              <a:extLst>
                <a:ext uri="{FF2B5EF4-FFF2-40B4-BE49-F238E27FC236}">
                  <a16:creationId xmlns:a16="http://schemas.microsoft.com/office/drawing/2014/main" id="{6BBCB920-6A8E-4C14-B615-CD173DD6D26F}"/>
                </a:ext>
              </a:extLst>
            </p:cNvPr>
            <p:cNvSpPr/>
            <p:nvPr/>
          </p:nvSpPr>
          <p:spPr>
            <a:xfrm>
              <a:off x="3499990" y="4228416"/>
              <a:ext cx="821299" cy="307777"/>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838667"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solidFill>
                      <a:srgbClr val="FFFFFF">
                        <a:alpha val="0"/>
                      </a:srgbClr>
                    </a:solidFill>
                  </a:ln>
                  <a:solidFill>
                    <a:srgbClr val="FFFFFF"/>
                  </a:solidFill>
                  <a:effectLst/>
                  <a:uLnTx/>
                  <a:uFillTx/>
                  <a:latin typeface="Segoe"/>
                  <a:ea typeface="+mn-ea"/>
                  <a:cs typeface="+mn-cs"/>
                </a:rPr>
                <a:t>Azure Active Directory</a:t>
              </a:r>
            </a:p>
          </p:txBody>
        </p:sp>
      </p:grpSp>
      <p:cxnSp>
        <p:nvCxnSpPr>
          <p:cNvPr id="223" name="Straight Arrow Connector 222">
            <a:extLst>
              <a:ext uri="{FF2B5EF4-FFF2-40B4-BE49-F238E27FC236}">
                <a16:creationId xmlns:a16="http://schemas.microsoft.com/office/drawing/2014/main" id="{0FEBEEBB-3B84-4DD3-8F13-0A2FB298CD6A}"/>
              </a:ext>
            </a:extLst>
          </p:cNvPr>
          <p:cNvCxnSpPr/>
          <p:nvPr/>
        </p:nvCxnSpPr>
        <p:spPr>
          <a:xfrm flipH="1" flipV="1">
            <a:off x="6060728" y="4542548"/>
            <a:ext cx="680963" cy="945290"/>
          </a:xfrm>
          <a:prstGeom prst="straightConnector1">
            <a:avLst/>
          </a:prstGeom>
          <a:ln w="57150">
            <a:solidFill>
              <a:srgbClr val="E811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7D2CAC09-0275-46E6-AA9F-82C63118E292}"/>
              </a:ext>
            </a:extLst>
          </p:cNvPr>
          <p:cNvSpPr/>
          <p:nvPr/>
        </p:nvSpPr>
        <p:spPr bwMode="auto">
          <a:xfrm>
            <a:off x="4666925" y="3558815"/>
            <a:ext cx="1393801" cy="1060757"/>
          </a:xfrm>
          <a:prstGeom prst="rect">
            <a:avLst/>
          </a:prstGeom>
          <a:ln w="57150">
            <a:solidFill>
              <a:srgbClr val="E811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5" name="Group 4">
            <a:extLst>
              <a:ext uri="{FF2B5EF4-FFF2-40B4-BE49-F238E27FC236}">
                <a16:creationId xmlns:a16="http://schemas.microsoft.com/office/drawing/2014/main" id="{1DF0EE50-DBCA-4FC1-85B4-40DEE2185044}"/>
              </a:ext>
            </a:extLst>
          </p:cNvPr>
          <p:cNvGrpSpPr>
            <a:grpSpLocks noChangeAspect="1"/>
          </p:cNvGrpSpPr>
          <p:nvPr/>
        </p:nvGrpSpPr>
        <p:grpSpPr bwMode="auto">
          <a:xfrm>
            <a:off x="5361598" y="3698993"/>
            <a:ext cx="628980" cy="326089"/>
            <a:chOff x="750" y="2039"/>
            <a:chExt cx="976" cy="506"/>
          </a:xfrm>
        </p:grpSpPr>
        <p:sp>
          <p:nvSpPr>
            <p:cNvPr id="226" name="AutoShape 3">
              <a:extLst>
                <a:ext uri="{FF2B5EF4-FFF2-40B4-BE49-F238E27FC236}">
                  <a16:creationId xmlns:a16="http://schemas.microsoft.com/office/drawing/2014/main" id="{B518AD64-9CE9-4C68-A9B3-3EFBE1FE4AF1}"/>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7" name="Freeform 5">
              <a:extLst>
                <a:ext uri="{FF2B5EF4-FFF2-40B4-BE49-F238E27FC236}">
                  <a16:creationId xmlns:a16="http://schemas.microsoft.com/office/drawing/2014/main" id="{1F855359-8C76-403E-8FF6-AA4D536D5A01}"/>
                </a:ext>
              </a:extLst>
            </p:cNvPr>
            <p:cNvSpPr>
              <a:spLocks/>
            </p:cNvSpPr>
            <p:nvPr/>
          </p:nvSpPr>
          <p:spPr bwMode="auto">
            <a:xfrm>
              <a:off x="750" y="2042"/>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6">
              <a:extLst>
                <a:ext uri="{FF2B5EF4-FFF2-40B4-BE49-F238E27FC236}">
                  <a16:creationId xmlns:a16="http://schemas.microsoft.com/office/drawing/2014/main" id="{D1E9E0BB-AA74-4750-BA03-F87A15878F9F}"/>
                </a:ext>
              </a:extLst>
            </p:cNvPr>
            <p:cNvSpPr>
              <a:spLocks noChangeArrowheads="1"/>
            </p:cNvSpPr>
            <p:nvPr/>
          </p:nvSpPr>
          <p:spPr bwMode="auto">
            <a:xfrm>
              <a:off x="839" y="2108"/>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9" name="Freeform 7">
              <a:extLst>
                <a:ext uri="{FF2B5EF4-FFF2-40B4-BE49-F238E27FC236}">
                  <a16:creationId xmlns:a16="http://schemas.microsoft.com/office/drawing/2014/main" id="{A62090F5-4522-4424-AA3F-F88D59D1C258}"/>
                </a:ext>
              </a:extLst>
            </p:cNvPr>
            <p:cNvSpPr>
              <a:spLocks/>
            </p:cNvSpPr>
            <p:nvPr/>
          </p:nvSpPr>
          <p:spPr bwMode="auto">
            <a:xfrm>
              <a:off x="1135" y="2099"/>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0" name="Freeform 8">
              <a:extLst>
                <a:ext uri="{FF2B5EF4-FFF2-40B4-BE49-F238E27FC236}">
                  <a16:creationId xmlns:a16="http://schemas.microsoft.com/office/drawing/2014/main" id="{DEA8186C-B1F9-4FA1-A484-7ADEB96F3537}"/>
                </a:ext>
              </a:extLst>
            </p:cNvPr>
            <p:cNvSpPr>
              <a:spLocks/>
            </p:cNvSpPr>
            <p:nvPr/>
          </p:nvSpPr>
          <p:spPr bwMode="auto">
            <a:xfrm>
              <a:off x="1135" y="2165"/>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1" name="Freeform 9">
              <a:extLst>
                <a:ext uri="{FF2B5EF4-FFF2-40B4-BE49-F238E27FC236}">
                  <a16:creationId xmlns:a16="http://schemas.microsoft.com/office/drawing/2014/main" id="{353342EC-EC12-454D-A2B8-B8DB20C2D367}"/>
                </a:ext>
              </a:extLst>
            </p:cNvPr>
            <p:cNvSpPr>
              <a:spLocks/>
            </p:cNvSpPr>
            <p:nvPr/>
          </p:nvSpPr>
          <p:spPr bwMode="auto">
            <a:xfrm>
              <a:off x="1135" y="2279"/>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2" name="Freeform 10">
              <a:extLst>
                <a:ext uri="{FF2B5EF4-FFF2-40B4-BE49-F238E27FC236}">
                  <a16:creationId xmlns:a16="http://schemas.microsoft.com/office/drawing/2014/main" id="{51EF286D-68CA-4BCB-AF04-DE25DBA0D804}"/>
                </a:ext>
              </a:extLst>
            </p:cNvPr>
            <p:cNvSpPr>
              <a:spLocks/>
            </p:cNvSpPr>
            <p:nvPr/>
          </p:nvSpPr>
          <p:spPr bwMode="auto">
            <a:xfrm>
              <a:off x="1135" y="2345"/>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3" name="Freeform 11">
              <a:extLst>
                <a:ext uri="{FF2B5EF4-FFF2-40B4-BE49-F238E27FC236}">
                  <a16:creationId xmlns:a16="http://schemas.microsoft.com/office/drawing/2014/main" id="{92C4E230-387E-465E-A3C6-863D9660A946}"/>
                </a:ext>
              </a:extLst>
            </p:cNvPr>
            <p:cNvSpPr>
              <a:spLocks/>
            </p:cNvSpPr>
            <p:nvPr/>
          </p:nvSpPr>
          <p:spPr bwMode="auto">
            <a:xfrm>
              <a:off x="831" y="2410"/>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4" name="Freeform 12">
              <a:extLst>
                <a:ext uri="{FF2B5EF4-FFF2-40B4-BE49-F238E27FC236}">
                  <a16:creationId xmlns:a16="http://schemas.microsoft.com/office/drawing/2014/main" id="{4562060C-44D4-440A-957A-0C3EE3AD7FEA}"/>
                </a:ext>
              </a:extLst>
            </p:cNvPr>
            <p:cNvSpPr>
              <a:spLocks/>
            </p:cNvSpPr>
            <p:nvPr/>
          </p:nvSpPr>
          <p:spPr bwMode="auto">
            <a:xfrm>
              <a:off x="831" y="2471"/>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5" name="Oval 13">
              <a:extLst>
                <a:ext uri="{FF2B5EF4-FFF2-40B4-BE49-F238E27FC236}">
                  <a16:creationId xmlns:a16="http://schemas.microsoft.com/office/drawing/2014/main" id="{DBE880BA-A9C6-410A-986B-D3EC3CE4C8A0}"/>
                </a:ext>
              </a:extLst>
            </p:cNvPr>
            <p:cNvSpPr>
              <a:spLocks noChangeArrowheads="1"/>
            </p:cNvSpPr>
            <p:nvPr/>
          </p:nvSpPr>
          <p:spPr bwMode="auto">
            <a:xfrm>
              <a:off x="904" y="2157"/>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6" name="Freeform 14">
              <a:extLst>
                <a:ext uri="{FF2B5EF4-FFF2-40B4-BE49-F238E27FC236}">
                  <a16:creationId xmlns:a16="http://schemas.microsoft.com/office/drawing/2014/main" id="{A9613E40-12C1-485A-BECA-021C8D212916}"/>
                </a:ext>
              </a:extLst>
            </p:cNvPr>
            <p:cNvSpPr>
              <a:spLocks/>
            </p:cNvSpPr>
            <p:nvPr/>
          </p:nvSpPr>
          <p:spPr bwMode="auto">
            <a:xfrm>
              <a:off x="884" y="2247"/>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7" name="Group 236">
            <a:extLst>
              <a:ext uri="{FF2B5EF4-FFF2-40B4-BE49-F238E27FC236}">
                <a16:creationId xmlns:a16="http://schemas.microsoft.com/office/drawing/2014/main" id="{8D888045-49DC-40CE-BCDE-1650BB835F21}"/>
              </a:ext>
            </a:extLst>
          </p:cNvPr>
          <p:cNvGrpSpPr/>
          <p:nvPr/>
        </p:nvGrpSpPr>
        <p:grpSpPr>
          <a:xfrm>
            <a:off x="4764686" y="3622883"/>
            <a:ext cx="364863" cy="934375"/>
            <a:chOff x="4641850" y="5064127"/>
            <a:chExt cx="495300" cy="1268413"/>
          </a:xfrm>
        </p:grpSpPr>
        <p:sp>
          <p:nvSpPr>
            <p:cNvPr id="238" name="Rectangle 17">
              <a:extLst>
                <a:ext uri="{FF2B5EF4-FFF2-40B4-BE49-F238E27FC236}">
                  <a16:creationId xmlns:a16="http://schemas.microsoft.com/office/drawing/2014/main" id="{F3F58FAA-5DDE-4C11-A7B4-6318C131890A}"/>
                </a:ext>
              </a:extLst>
            </p:cNvPr>
            <p:cNvSpPr>
              <a:spLocks noChangeArrowheads="1"/>
            </p:cNvSpPr>
            <p:nvPr/>
          </p:nvSpPr>
          <p:spPr bwMode="auto">
            <a:xfrm flipH="1">
              <a:off x="4739044" y="5499215"/>
              <a:ext cx="63500" cy="371475"/>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9" name="Freeform 20">
              <a:extLst>
                <a:ext uri="{FF2B5EF4-FFF2-40B4-BE49-F238E27FC236}">
                  <a16:creationId xmlns:a16="http://schemas.microsoft.com/office/drawing/2014/main" id="{E1573890-BB42-4A17-8868-62B8E6DDF105}"/>
                </a:ext>
              </a:extLst>
            </p:cNvPr>
            <p:cNvSpPr>
              <a:spLocks/>
            </p:cNvSpPr>
            <p:nvPr/>
          </p:nvSpPr>
          <p:spPr bwMode="auto">
            <a:xfrm flipH="1">
              <a:off x="4739044" y="5808778"/>
              <a:ext cx="63500" cy="125413"/>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40" name="Group 4">
              <a:extLst>
                <a:ext uri="{FF2B5EF4-FFF2-40B4-BE49-F238E27FC236}">
                  <a16:creationId xmlns:a16="http://schemas.microsoft.com/office/drawing/2014/main" id="{82960D3C-04E4-4232-9137-CF590D963BD6}"/>
                </a:ext>
              </a:extLst>
            </p:cNvPr>
            <p:cNvGrpSpPr>
              <a:grpSpLocks noChangeAspect="1"/>
            </p:cNvGrpSpPr>
            <p:nvPr/>
          </p:nvGrpSpPr>
          <p:grpSpPr bwMode="auto">
            <a:xfrm>
              <a:off x="4641850" y="5064127"/>
              <a:ext cx="495300" cy="1268413"/>
              <a:chOff x="2924" y="3190"/>
              <a:chExt cx="312" cy="799"/>
            </a:xfrm>
          </p:grpSpPr>
          <p:sp>
            <p:nvSpPr>
              <p:cNvPr id="241" name="Rectangle 5">
                <a:extLst>
                  <a:ext uri="{FF2B5EF4-FFF2-40B4-BE49-F238E27FC236}">
                    <a16:creationId xmlns:a16="http://schemas.microsoft.com/office/drawing/2014/main" id="{FF51C9CA-D242-4756-8A4F-C739FB43F780}"/>
                  </a:ext>
                </a:extLst>
              </p:cNvPr>
              <p:cNvSpPr>
                <a:spLocks noChangeArrowheads="1"/>
              </p:cNvSpPr>
              <p:nvPr/>
            </p:nvSpPr>
            <p:spPr bwMode="auto">
              <a:xfrm>
                <a:off x="3066" y="3720"/>
                <a:ext cx="92" cy="157"/>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2" name="Freeform 6">
                <a:extLst>
                  <a:ext uri="{FF2B5EF4-FFF2-40B4-BE49-F238E27FC236}">
                    <a16:creationId xmlns:a16="http://schemas.microsoft.com/office/drawing/2014/main" id="{C071D38C-675F-4DE6-A254-43B5B8155223}"/>
                  </a:ext>
                </a:extLst>
              </p:cNvPr>
              <p:cNvSpPr>
                <a:spLocks/>
              </p:cNvSpPr>
              <p:nvPr/>
            </p:nvSpPr>
            <p:spPr bwMode="auto">
              <a:xfrm>
                <a:off x="2993" y="3943"/>
                <a:ext cx="81" cy="29"/>
              </a:xfrm>
              <a:custGeom>
                <a:avLst/>
                <a:gdLst>
                  <a:gd name="T0" fmla="*/ 56 w 104"/>
                  <a:gd name="T1" fmla="*/ 0 h 37"/>
                  <a:gd name="T2" fmla="*/ 2 w 104"/>
                  <a:gd name="T3" fmla="*/ 29 h 37"/>
                  <a:gd name="T4" fmla="*/ 0 w 104"/>
                  <a:gd name="T5" fmla="*/ 36 h 37"/>
                  <a:gd name="T6" fmla="*/ 71 w 104"/>
                  <a:gd name="T7" fmla="*/ 37 h 37"/>
                  <a:gd name="T8" fmla="*/ 104 w 104"/>
                  <a:gd name="T9" fmla="*/ 0 h 37"/>
                  <a:gd name="T10" fmla="*/ 56 w 104"/>
                  <a:gd name="T11" fmla="*/ 0 h 37"/>
                </a:gdLst>
                <a:ahLst/>
                <a:cxnLst>
                  <a:cxn ang="0">
                    <a:pos x="T0" y="T1"/>
                  </a:cxn>
                  <a:cxn ang="0">
                    <a:pos x="T2" y="T3"/>
                  </a:cxn>
                  <a:cxn ang="0">
                    <a:pos x="T4" y="T5"/>
                  </a:cxn>
                  <a:cxn ang="0">
                    <a:pos x="T6" y="T7"/>
                  </a:cxn>
                  <a:cxn ang="0">
                    <a:pos x="T8" y="T9"/>
                  </a:cxn>
                  <a:cxn ang="0">
                    <a:pos x="T10" y="T11"/>
                  </a:cxn>
                </a:cxnLst>
                <a:rect l="0" t="0" r="r" b="b"/>
                <a:pathLst>
                  <a:path w="104" h="37">
                    <a:moveTo>
                      <a:pt x="56" y="0"/>
                    </a:moveTo>
                    <a:cubicBezTo>
                      <a:pt x="33" y="0"/>
                      <a:pt x="13" y="12"/>
                      <a:pt x="2" y="29"/>
                    </a:cubicBezTo>
                    <a:cubicBezTo>
                      <a:pt x="0" y="36"/>
                      <a:pt x="0" y="36"/>
                      <a:pt x="0" y="36"/>
                    </a:cubicBezTo>
                    <a:cubicBezTo>
                      <a:pt x="71" y="37"/>
                      <a:pt x="71" y="37"/>
                      <a:pt x="71" y="37"/>
                    </a:cubicBezTo>
                    <a:cubicBezTo>
                      <a:pt x="88" y="37"/>
                      <a:pt x="102" y="17"/>
                      <a:pt x="104" y="0"/>
                    </a:cubicBezTo>
                    <a:lnTo>
                      <a:pt x="56"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3" name="Rectangle 7">
                <a:extLst>
                  <a:ext uri="{FF2B5EF4-FFF2-40B4-BE49-F238E27FC236}">
                    <a16:creationId xmlns:a16="http://schemas.microsoft.com/office/drawing/2014/main" id="{2B83ED94-48A7-41AA-9962-F8128E841920}"/>
                  </a:ext>
                </a:extLst>
              </p:cNvPr>
              <p:cNvSpPr>
                <a:spLocks noChangeArrowheads="1"/>
              </p:cNvSpPr>
              <p:nvPr/>
            </p:nvSpPr>
            <p:spPr bwMode="auto">
              <a:xfrm>
                <a:off x="3055" y="3327"/>
                <a:ext cx="110" cy="66"/>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4" name="Freeform 8">
                <a:extLst>
                  <a:ext uri="{FF2B5EF4-FFF2-40B4-BE49-F238E27FC236}">
                    <a16:creationId xmlns:a16="http://schemas.microsoft.com/office/drawing/2014/main" id="{C732EDD5-9975-4D7B-8B0A-7E577407238B}"/>
                  </a:ext>
                </a:extLst>
              </p:cNvPr>
              <p:cNvSpPr>
                <a:spLocks/>
              </p:cNvSpPr>
              <p:nvPr/>
            </p:nvSpPr>
            <p:spPr bwMode="auto">
              <a:xfrm>
                <a:off x="3043" y="3264"/>
                <a:ext cx="133" cy="28"/>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5" name="Freeform 9">
                <a:extLst>
                  <a:ext uri="{FF2B5EF4-FFF2-40B4-BE49-F238E27FC236}">
                    <a16:creationId xmlns:a16="http://schemas.microsoft.com/office/drawing/2014/main" id="{E125BB2B-8CD7-47EF-B20E-AB03BD21B03B}"/>
                  </a:ext>
                </a:extLst>
              </p:cNvPr>
              <p:cNvSpPr>
                <a:spLocks/>
              </p:cNvSpPr>
              <p:nvPr/>
            </p:nvSpPr>
            <p:spPr bwMode="auto">
              <a:xfrm>
                <a:off x="3086" y="3325"/>
                <a:ext cx="47" cy="77"/>
              </a:xfrm>
              <a:custGeom>
                <a:avLst/>
                <a:gdLst>
                  <a:gd name="T0" fmla="*/ 23 w 47"/>
                  <a:gd name="T1" fmla="*/ 77 h 77"/>
                  <a:gd name="T2" fmla="*/ 0 w 47"/>
                  <a:gd name="T3" fmla="*/ 55 h 77"/>
                  <a:gd name="T4" fmla="*/ 0 w 47"/>
                  <a:gd name="T5" fmla="*/ 0 h 77"/>
                  <a:gd name="T6" fmla="*/ 47 w 47"/>
                  <a:gd name="T7" fmla="*/ 0 h 77"/>
                  <a:gd name="T8" fmla="*/ 47 w 47"/>
                  <a:gd name="T9" fmla="*/ 55 h 77"/>
                  <a:gd name="T10" fmla="*/ 23 w 47"/>
                  <a:gd name="T11" fmla="*/ 77 h 77"/>
                </a:gdLst>
                <a:ahLst/>
                <a:cxnLst>
                  <a:cxn ang="0">
                    <a:pos x="T0" y="T1"/>
                  </a:cxn>
                  <a:cxn ang="0">
                    <a:pos x="T2" y="T3"/>
                  </a:cxn>
                  <a:cxn ang="0">
                    <a:pos x="T4" y="T5"/>
                  </a:cxn>
                  <a:cxn ang="0">
                    <a:pos x="T6" y="T7"/>
                  </a:cxn>
                  <a:cxn ang="0">
                    <a:pos x="T8" y="T9"/>
                  </a:cxn>
                  <a:cxn ang="0">
                    <a:pos x="T10" y="T11"/>
                  </a:cxn>
                </a:cxnLst>
                <a:rect l="0" t="0" r="r" b="b"/>
                <a:pathLst>
                  <a:path w="47" h="77">
                    <a:moveTo>
                      <a:pt x="23" y="77"/>
                    </a:moveTo>
                    <a:lnTo>
                      <a:pt x="0" y="55"/>
                    </a:lnTo>
                    <a:lnTo>
                      <a:pt x="0" y="0"/>
                    </a:lnTo>
                    <a:lnTo>
                      <a:pt x="47" y="0"/>
                    </a:lnTo>
                    <a:lnTo>
                      <a:pt x="47" y="55"/>
                    </a:lnTo>
                    <a:lnTo>
                      <a:pt x="23" y="7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6" name="Freeform 10">
                <a:extLst>
                  <a:ext uri="{FF2B5EF4-FFF2-40B4-BE49-F238E27FC236}">
                    <a16:creationId xmlns:a16="http://schemas.microsoft.com/office/drawing/2014/main" id="{B65FEBD3-BDEF-49D7-9043-C340D234EBC7}"/>
                  </a:ext>
                </a:extLst>
              </p:cNvPr>
              <p:cNvSpPr>
                <a:spLocks/>
              </p:cNvSpPr>
              <p:nvPr/>
            </p:nvSpPr>
            <p:spPr bwMode="auto">
              <a:xfrm>
                <a:off x="3086" y="3314"/>
                <a:ext cx="47" cy="40"/>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7" name="Freeform 11">
                <a:extLst>
                  <a:ext uri="{FF2B5EF4-FFF2-40B4-BE49-F238E27FC236}">
                    <a16:creationId xmlns:a16="http://schemas.microsoft.com/office/drawing/2014/main" id="{09278255-AB65-4CAB-B85C-01C37943DDED}"/>
                  </a:ext>
                </a:extLst>
              </p:cNvPr>
              <p:cNvSpPr>
                <a:spLocks/>
              </p:cNvSpPr>
              <p:nvPr/>
            </p:nvSpPr>
            <p:spPr bwMode="auto">
              <a:xfrm>
                <a:off x="3055" y="3242"/>
                <a:ext cx="110" cy="103"/>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8" name="Freeform 12">
                <a:extLst>
                  <a:ext uri="{FF2B5EF4-FFF2-40B4-BE49-F238E27FC236}">
                    <a16:creationId xmlns:a16="http://schemas.microsoft.com/office/drawing/2014/main" id="{22D376DC-C6BA-44BD-862E-1E2F12D1741A}"/>
                  </a:ext>
                </a:extLst>
              </p:cNvPr>
              <p:cNvSpPr>
                <a:spLocks/>
              </p:cNvSpPr>
              <p:nvPr/>
            </p:nvSpPr>
            <p:spPr bwMode="auto">
              <a:xfrm>
                <a:off x="3054" y="3190"/>
                <a:ext cx="78" cy="82"/>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9" name="Freeform 13">
                <a:extLst>
                  <a:ext uri="{FF2B5EF4-FFF2-40B4-BE49-F238E27FC236}">
                    <a16:creationId xmlns:a16="http://schemas.microsoft.com/office/drawing/2014/main" id="{9C9103BB-A05D-49EE-AD7B-D42221CA4DA0}"/>
                  </a:ext>
                </a:extLst>
              </p:cNvPr>
              <p:cNvSpPr>
                <a:spLocks/>
              </p:cNvSpPr>
              <p:nvPr/>
            </p:nvSpPr>
            <p:spPr bwMode="auto">
              <a:xfrm>
                <a:off x="3087" y="3190"/>
                <a:ext cx="78" cy="82"/>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0" name="Rectangle 15">
                <a:extLst>
                  <a:ext uri="{FF2B5EF4-FFF2-40B4-BE49-F238E27FC236}">
                    <a16:creationId xmlns:a16="http://schemas.microsoft.com/office/drawing/2014/main" id="{DFBEE94D-4F75-4F67-9854-4FEC62E21E1A}"/>
                  </a:ext>
                </a:extLst>
              </p:cNvPr>
              <p:cNvSpPr>
                <a:spLocks noChangeArrowheads="1"/>
              </p:cNvSpPr>
              <p:nvPr/>
            </p:nvSpPr>
            <p:spPr bwMode="auto">
              <a:xfrm>
                <a:off x="3036"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1" name="Rectangle 16">
                <a:extLst>
                  <a:ext uri="{FF2B5EF4-FFF2-40B4-BE49-F238E27FC236}">
                    <a16:creationId xmlns:a16="http://schemas.microsoft.com/office/drawing/2014/main" id="{C7DEAED2-B6AF-401E-A833-48CF4FDB5981}"/>
                  </a:ext>
                </a:extLst>
              </p:cNvPr>
              <p:cNvSpPr>
                <a:spLocks noChangeArrowheads="1"/>
              </p:cNvSpPr>
              <p:nvPr/>
            </p:nvSpPr>
            <p:spPr bwMode="auto">
              <a:xfrm>
                <a:off x="3145"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2" name="Rectangle 17">
                <a:extLst>
                  <a:ext uri="{FF2B5EF4-FFF2-40B4-BE49-F238E27FC236}">
                    <a16:creationId xmlns:a16="http://schemas.microsoft.com/office/drawing/2014/main" id="{F0D03223-8F49-446D-A349-480A8EF96E25}"/>
                  </a:ext>
                </a:extLst>
              </p:cNvPr>
              <p:cNvSpPr>
                <a:spLocks noChangeArrowheads="1"/>
              </p:cNvSpPr>
              <p:nvPr/>
            </p:nvSpPr>
            <p:spPr bwMode="auto">
              <a:xfrm>
                <a:off x="3190" y="3467"/>
                <a:ext cx="40" cy="234"/>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3" name="Rectangle 18">
                <a:extLst>
                  <a:ext uri="{FF2B5EF4-FFF2-40B4-BE49-F238E27FC236}">
                    <a16:creationId xmlns:a16="http://schemas.microsoft.com/office/drawing/2014/main" id="{E749E0FD-6135-4651-93AB-7CE893F5EA1A}"/>
                  </a:ext>
                </a:extLst>
              </p:cNvPr>
              <p:cNvSpPr>
                <a:spLocks noChangeArrowheads="1"/>
              </p:cNvSpPr>
              <p:nvPr/>
            </p:nvSpPr>
            <p:spPr bwMode="auto">
              <a:xfrm>
                <a:off x="3037" y="3368"/>
                <a:ext cx="143" cy="59"/>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4" name="Freeform 19">
                <a:extLst>
                  <a:ext uri="{FF2B5EF4-FFF2-40B4-BE49-F238E27FC236}">
                    <a16:creationId xmlns:a16="http://schemas.microsoft.com/office/drawing/2014/main" id="{D7D8DE05-7B20-463B-8581-026E4EB3881C}"/>
                  </a:ext>
                </a:extLst>
              </p:cNvPr>
              <p:cNvSpPr>
                <a:spLocks/>
              </p:cNvSpPr>
              <p:nvPr/>
            </p:nvSpPr>
            <p:spPr bwMode="auto">
              <a:xfrm>
                <a:off x="2981" y="3368"/>
                <a:ext cx="255" cy="509"/>
              </a:xfrm>
              <a:custGeom>
                <a:avLst/>
                <a:gdLst>
                  <a:gd name="T0" fmla="*/ 259 w 328"/>
                  <a:gd name="T1" fmla="*/ 0 h 657"/>
                  <a:gd name="T2" fmla="*/ 252 w 328"/>
                  <a:gd name="T3" fmla="*/ 0 h 657"/>
                  <a:gd name="T4" fmla="*/ 164 w 328"/>
                  <a:gd name="T5" fmla="*/ 60 h 657"/>
                  <a:gd name="T6" fmla="*/ 76 w 328"/>
                  <a:gd name="T7" fmla="*/ 0 h 657"/>
                  <a:gd name="T8" fmla="*/ 70 w 328"/>
                  <a:gd name="T9" fmla="*/ 0 h 657"/>
                  <a:gd name="T10" fmla="*/ 0 w 328"/>
                  <a:gd name="T11" fmla="*/ 70 h 657"/>
                  <a:gd name="T12" fmla="*/ 0 w 328"/>
                  <a:gd name="T13" fmla="*/ 228 h 657"/>
                  <a:gd name="T14" fmla="*/ 58 w 328"/>
                  <a:gd name="T15" fmla="*/ 228 h 657"/>
                  <a:gd name="T16" fmla="*/ 58 w 328"/>
                  <a:gd name="T17" fmla="*/ 128 h 657"/>
                  <a:gd name="T18" fmla="*/ 70 w 328"/>
                  <a:gd name="T19" fmla="*/ 128 h 657"/>
                  <a:gd name="T20" fmla="*/ 70 w 328"/>
                  <a:gd name="T21" fmla="*/ 657 h 657"/>
                  <a:gd name="T22" fmla="*/ 211 w 328"/>
                  <a:gd name="T23" fmla="*/ 544 h 657"/>
                  <a:gd name="T24" fmla="*/ 260 w 328"/>
                  <a:gd name="T25" fmla="*/ 652 h 657"/>
                  <a:gd name="T26" fmla="*/ 260 w 328"/>
                  <a:gd name="T27" fmla="*/ 128 h 657"/>
                  <a:gd name="T28" fmla="*/ 269 w 328"/>
                  <a:gd name="T29" fmla="*/ 128 h 657"/>
                  <a:gd name="T30" fmla="*/ 269 w 328"/>
                  <a:gd name="T31" fmla="*/ 221 h 657"/>
                  <a:gd name="T32" fmla="*/ 328 w 328"/>
                  <a:gd name="T33" fmla="*/ 221 h 657"/>
                  <a:gd name="T34" fmla="*/ 328 w 328"/>
                  <a:gd name="T35" fmla="*/ 70 h 657"/>
                  <a:gd name="T36" fmla="*/ 259 w 328"/>
                  <a:gd name="T37"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657">
                    <a:moveTo>
                      <a:pt x="259" y="0"/>
                    </a:moveTo>
                    <a:cubicBezTo>
                      <a:pt x="252" y="0"/>
                      <a:pt x="252" y="0"/>
                      <a:pt x="252" y="0"/>
                    </a:cubicBezTo>
                    <a:cubicBezTo>
                      <a:pt x="238" y="35"/>
                      <a:pt x="204" y="60"/>
                      <a:pt x="164" y="60"/>
                    </a:cubicBezTo>
                    <a:cubicBezTo>
                      <a:pt x="124" y="60"/>
                      <a:pt x="90" y="35"/>
                      <a:pt x="76" y="0"/>
                    </a:cubicBezTo>
                    <a:cubicBezTo>
                      <a:pt x="70" y="0"/>
                      <a:pt x="70" y="0"/>
                      <a:pt x="70" y="0"/>
                    </a:cubicBezTo>
                    <a:cubicBezTo>
                      <a:pt x="31" y="0"/>
                      <a:pt x="0" y="31"/>
                      <a:pt x="0" y="70"/>
                    </a:cubicBezTo>
                    <a:cubicBezTo>
                      <a:pt x="0" y="228"/>
                      <a:pt x="0" y="228"/>
                      <a:pt x="0" y="228"/>
                    </a:cubicBezTo>
                    <a:cubicBezTo>
                      <a:pt x="58" y="228"/>
                      <a:pt x="58" y="228"/>
                      <a:pt x="58" y="228"/>
                    </a:cubicBezTo>
                    <a:cubicBezTo>
                      <a:pt x="58" y="128"/>
                      <a:pt x="58" y="128"/>
                      <a:pt x="58" y="128"/>
                    </a:cubicBezTo>
                    <a:cubicBezTo>
                      <a:pt x="70" y="128"/>
                      <a:pt x="70" y="128"/>
                      <a:pt x="70" y="128"/>
                    </a:cubicBezTo>
                    <a:cubicBezTo>
                      <a:pt x="70" y="657"/>
                      <a:pt x="70" y="657"/>
                      <a:pt x="70" y="657"/>
                    </a:cubicBezTo>
                    <a:cubicBezTo>
                      <a:pt x="211" y="544"/>
                      <a:pt x="211" y="544"/>
                      <a:pt x="211" y="544"/>
                    </a:cubicBezTo>
                    <a:cubicBezTo>
                      <a:pt x="260" y="652"/>
                      <a:pt x="260" y="652"/>
                      <a:pt x="260" y="652"/>
                    </a:cubicBezTo>
                    <a:cubicBezTo>
                      <a:pt x="260" y="128"/>
                      <a:pt x="260" y="128"/>
                      <a:pt x="260" y="128"/>
                    </a:cubicBezTo>
                    <a:cubicBezTo>
                      <a:pt x="269" y="128"/>
                      <a:pt x="269" y="128"/>
                      <a:pt x="269" y="128"/>
                    </a:cubicBezTo>
                    <a:cubicBezTo>
                      <a:pt x="269" y="221"/>
                      <a:pt x="269" y="221"/>
                      <a:pt x="269" y="221"/>
                    </a:cubicBezTo>
                    <a:cubicBezTo>
                      <a:pt x="328" y="221"/>
                      <a:pt x="328" y="221"/>
                      <a:pt x="328" y="221"/>
                    </a:cubicBezTo>
                    <a:cubicBezTo>
                      <a:pt x="328" y="70"/>
                      <a:pt x="328" y="70"/>
                      <a:pt x="328" y="70"/>
                    </a:cubicBezTo>
                    <a:cubicBezTo>
                      <a:pt x="328" y="31"/>
                      <a:pt x="297" y="0"/>
                      <a:pt x="25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5" name="Freeform 20">
                <a:extLst>
                  <a:ext uri="{FF2B5EF4-FFF2-40B4-BE49-F238E27FC236}">
                    <a16:creationId xmlns:a16="http://schemas.microsoft.com/office/drawing/2014/main" id="{08A61602-EAB3-47B6-A164-358BD43A5044}"/>
                  </a:ext>
                </a:extLst>
              </p:cNvPr>
              <p:cNvSpPr>
                <a:spLocks/>
              </p:cNvSpPr>
              <p:nvPr/>
            </p:nvSpPr>
            <p:spPr bwMode="auto">
              <a:xfrm>
                <a:off x="3190" y="3662"/>
                <a:ext cx="40" cy="79"/>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6" name="Rectangle 21">
                <a:extLst>
                  <a:ext uri="{FF2B5EF4-FFF2-40B4-BE49-F238E27FC236}">
                    <a16:creationId xmlns:a16="http://schemas.microsoft.com/office/drawing/2014/main" id="{3C54316E-783A-4638-8367-612F3F9BCA14}"/>
                  </a:ext>
                </a:extLst>
              </p:cNvPr>
              <p:cNvSpPr>
                <a:spLocks noChangeArrowheads="1"/>
              </p:cNvSpPr>
              <p:nvPr/>
            </p:nvSpPr>
            <p:spPr bwMode="auto">
              <a:xfrm>
                <a:off x="3036" y="3553"/>
                <a:ext cx="147" cy="1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7" name="Freeform 22">
                <a:extLst>
                  <a:ext uri="{FF2B5EF4-FFF2-40B4-BE49-F238E27FC236}">
                    <a16:creationId xmlns:a16="http://schemas.microsoft.com/office/drawing/2014/main" id="{95A54B0F-A60B-467B-8029-3290D2C5E751}"/>
                  </a:ext>
                </a:extLst>
              </p:cNvPr>
              <p:cNvSpPr>
                <a:spLocks/>
              </p:cNvSpPr>
              <p:nvPr/>
            </p:nvSpPr>
            <p:spPr bwMode="auto">
              <a:xfrm>
                <a:off x="2986" y="3943"/>
                <a:ext cx="88" cy="46"/>
              </a:xfrm>
              <a:custGeom>
                <a:avLst/>
                <a:gdLst>
                  <a:gd name="T0" fmla="*/ 113 w 113"/>
                  <a:gd name="T1" fmla="*/ 0 h 59"/>
                  <a:gd name="T2" fmla="*/ 80 w 113"/>
                  <a:gd name="T3" fmla="*/ 29 h 59"/>
                  <a:gd name="T4" fmla="*/ 11 w 113"/>
                  <a:gd name="T5" fmla="*/ 29 h 59"/>
                  <a:gd name="T6" fmla="*/ 0 w 113"/>
                  <a:gd name="T7" fmla="*/ 59 h 59"/>
                  <a:gd name="T8" fmla="*/ 64 w 113"/>
                  <a:gd name="T9" fmla="*/ 59 h 59"/>
                  <a:gd name="T10" fmla="*/ 113 w 113"/>
                  <a:gd name="T11" fmla="*/ 59 h 59"/>
                  <a:gd name="T12" fmla="*/ 113 w 11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13" h="59">
                    <a:moveTo>
                      <a:pt x="113" y="0"/>
                    </a:moveTo>
                    <a:cubicBezTo>
                      <a:pt x="111" y="17"/>
                      <a:pt x="97" y="29"/>
                      <a:pt x="80" y="29"/>
                    </a:cubicBezTo>
                    <a:cubicBezTo>
                      <a:pt x="11" y="29"/>
                      <a:pt x="11" y="29"/>
                      <a:pt x="11" y="29"/>
                    </a:cubicBezTo>
                    <a:cubicBezTo>
                      <a:pt x="5" y="38"/>
                      <a:pt x="1" y="48"/>
                      <a:pt x="0" y="59"/>
                    </a:cubicBezTo>
                    <a:cubicBezTo>
                      <a:pt x="64" y="59"/>
                      <a:pt x="64" y="59"/>
                      <a:pt x="64" y="59"/>
                    </a:cubicBezTo>
                    <a:cubicBezTo>
                      <a:pt x="113" y="59"/>
                      <a:pt x="113" y="59"/>
                      <a:pt x="113" y="59"/>
                    </a:cubicBezTo>
                    <a:cubicBezTo>
                      <a:pt x="113" y="0"/>
                      <a:pt x="113" y="0"/>
                      <a:pt x="113" y="0"/>
                    </a:cubicBez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8" name="Freeform 23">
                <a:extLst>
                  <a:ext uri="{FF2B5EF4-FFF2-40B4-BE49-F238E27FC236}">
                    <a16:creationId xmlns:a16="http://schemas.microsoft.com/office/drawing/2014/main" id="{A785ED43-DB63-409A-BBE8-ABE1A6B2F3EE}"/>
                  </a:ext>
                </a:extLst>
              </p:cNvPr>
              <p:cNvSpPr>
                <a:spLocks/>
              </p:cNvSpPr>
              <p:nvPr/>
            </p:nvSpPr>
            <p:spPr bwMode="auto">
              <a:xfrm>
                <a:off x="3102" y="3943"/>
                <a:ext cx="80" cy="29"/>
              </a:xfrm>
              <a:custGeom>
                <a:avLst/>
                <a:gdLst>
                  <a:gd name="T0" fmla="*/ 55 w 103"/>
                  <a:gd name="T1" fmla="*/ 0 h 37"/>
                  <a:gd name="T2" fmla="*/ 1 w 103"/>
                  <a:gd name="T3" fmla="*/ 29 h 37"/>
                  <a:gd name="T4" fmla="*/ 0 w 103"/>
                  <a:gd name="T5" fmla="*/ 36 h 37"/>
                  <a:gd name="T6" fmla="*/ 71 w 103"/>
                  <a:gd name="T7" fmla="*/ 37 h 37"/>
                  <a:gd name="T8" fmla="*/ 103 w 103"/>
                  <a:gd name="T9" fmla="*/ 0 h 37"/>
                  <a:gd name="T10" fmla="*/ 55 w 103"/>
                  <a:gd name="T11" fmla="*/ 0 h 37"/>
                </a:gdLst>
                <a:ahLst/>
                <a:cxnLst>
                  <a:cxn ang="0">
                    <a:pos x="T0" y="T1"/>
                  </a:cxn>
                  <a:cxn ang="0">
                    <a:pos x="T2" y="T3"/>
                  </a:cxn>
                  <a:cxn ang="0">
                    <a:pos x="T4" y="T5"/>
                  </a:cxn>
                  <a:cxn ang="0">
                    <a:pos x="T6" y="T7"/>
                  </a:cxn>
                  <a:cxn ang="0">
                    <a:pos x="T8" y="T9"/>
                  </a:cxn>
                  <a:cxn ang="0">
                    <a:pos x="T10" y="T11"/>
                  </a:cxn>
                </a:cxnLst>
                <a:rect l="0" t="0" r="r" b="b"/>
                <a:pathLst>
                  <a:path w="103" h="37">
                    <a:moveTo>
                      <a:pt x="55" y="0"/>
                    </a:moveTo>
                    <a:cubicBezTo>
                      <a:pt x="32" y="0"/>
                      <a:pt x="12" y="12"/>
                      <a:pt x="1" y="29"/>
                    </a:cubicBezTo>
                    <a:cubicBezTo>
                      <a:pt x="0" y="36"/>
                      <a:pt x="0" y="36"/>
                      <a:pt x="0" y="36"/>
                    </a:cubicBezTo>
                    <a:cubicBezTo>
                      <a:pt x="71" y="37"/>
                      <a:pt x="71" y="37"/>
                      <a:pt x="71" y="37"/>
                    </a:cubicBezTo>
                    <a:cubicBezTo>
                      <a:pt x="88" y="37"/>
                      <a:pt x="101" y="17"/>
                      <a:pt x="103" y="0"/>
                    </a:cubicBezTo>
                    <a:lnTo>
                      <a:pt x="55"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9" name="Freeform 24">
                <a:extLst>
                  <a:ext uri="{FF2B5EF4-FFF2-40B4-BE49-F238E27FC236}">
                    <a16:creationId xmlns:a16="http://schemas.microsoft.com/office/drawing/2014/main" id="{366E6F97-A97E-4F6A-8E05-A701D554DD4C}"/>
                  </a:ext>
                </a:extLst>
              </p:cNvPr>
              <p:cNvSpPr>
                <a:spLocks/>
              </p:cNvSpPr>
              <p:nvPr/>
            </p:nvSpPr>
            <p:spPr bwMode="auto">
              <a:xfrm>
                <a:off x="3095" y="3943"/>
                <a:ext cx="88" cy="46"/>
              </a:xfrm>
              <a:custGeom>
                <a:avLst/>
                <a:gdLst>
                  <a:gd name="T0" fmla="*/ 113 w 114"/>
                  <a:gd name="T1" fmla="*/ 0 h 59"/>
                  <a:gd name="T2" fmla="*/ 80 w 114"/>
                  <a:gd name="T3" fmla="*/ 29 h 59"/>
                  <a:gd name="T4" fmla="*/ 11 w 114"/>
                  <a:gd name="T5" fmla="*/ 29 h 59"/>
                  <a:gd name="T6" fmla="*/ 0 w 114"/>
                  <a:gd name="T7" fmla="*/ 59 h 59"/>
                  <a:gd name="T8" fmla="*/ 65 w 114"/>
                  <a:gd name="T9" fmla="*/ 59 h 59"/>
                  <a:gd name="T10" fmla="*/ 114 w 114"/>
                  <a:gd name="T11" fmla="*/ 59 h 59"/>
                  <a:gd name="T12" fmla="*/ 114 w 114"/>
                  <a:gd name="T13" fmla="*/ 0 h 59"/>
                  <a:gd name="T14" fmla="*/ 113 w 1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9">
                    <a:moveTo>
                      <a:pt x="113" y="0"/>
                    </a:moveTo>
                    <a:cubicBezTo>
                      <a:pt x="111" y="17"/>
                      <a:pt x="97" y="29"/>
                      <a:pt x="80" y="29"/>
                    </a:cubicBezTo>
                    <a:cubicBezTo>
                      <a:pt x="11" y="29"/>
                      <a:pt x="11" y="29"/>
                      <a:pt x="11" y="29"/>
                    </a:cubicBezTo>
                    <a:cubicBezTo>
                      <a:pt x="5" y="38"/>
                      <a:pt x="1" y="48"/>
                      <a:pt x="0" y="59"/>
                    </a:cubicBezTo>
                    <a:cubicBezTo>
                      <a:pt x="65" y="59"/>
                      <a:pt x="65" y="59"/>
                      <a:pt x="65" y="59"/>
                    </a:cubicBezTo>
                    <a:cubicBezTo>
                      <a:pt x="114" y="59"/>
                      <a:pt x="114" y="59"/>
                      <a:pt x="114" y="59"/>
                    </a:cubicBezTo>
                    <a:cubicBezTo>
                      <a:pt x="114" y="0"/>
                      <a:pt x="114" y="0"/>
                      <a:pt x="114" y="0"/>
                    </a:cubicBezTo>
                    <a:lnTo>
                      <a:pt x="113" y="0"/>
                    </a:ln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0" name="Rectangle 30">
                <a:extLst>
                  <a:ext uri="{FF2B5EF4-FFF2-40B4-BE49-F238E27FC236}">
                    <a16:creationId xmlns:a16="http://schemas.microsoft.com/office/drawing/2014/main" id="{1CAB809B-889D-46F8-A4AE-C6740A7E1965}"/>
                  </a:ext>
                </a:extLst>
              </p:cNvPr>
              <p:cNvSpPr>
                <a:spLocks noChangeArrowheads="1"/>
              </p:cNvSpPr>
              <p:nvPr/>
            </p:nvSpPr>
            <p:spPr bwMode="auto">
              <a:xfrm>
                <a:off x="2924" y="3525"/>
                <a:ext cx="21"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1" name="Freeform 34">
                <a:extLst>
                  <a:ext uri="{FF2B5EF4-FFF2-40B4-BE49-F238E27FC236}">
                    <a16:creationId xmlns:a16="http://schemas.microsoft.com/office/drawing/2014/main" id="{4F820EEA-E934-4ECD-9936-3FC3A1824580}"/>
                  </a:ext>
                </a:extLst>
              </p:cNvPr>
              <p:cNvSpPr>
                <a:spLocks/>
              </p:cNvSpPr>
              <p:nvPr/>
            </p:nvSpPr>
            <p:spPr bwMode="auto">
              <a:xfrm>
                <a:off x="3092" y="3319"/>
                <a:ext cx="35" cy="13"/>
              </a:xfrm>
              <a:custGeom>
                <a:avLst/>
                <a:gdLst>
                  <a:gd name="T0" fmla="*/ 17 w 46"/>
                  <a:gd name="T1" fmla="*/ 17 h 17"/>
                  <a:gd name="T2" fmla="*/ 30 w 46"/>
                  <a:gd name="T3" fmla="*/ 17 h 17"/>
                  <a:gd name="T4" fmla="*/ 46 w 46"/>
                  <a:gd name="T5" fmla="*/ 0 h 17"/>
                  <a:gd name="T6" fmla="*/ 23 w 46"/>
                  <a:gd name="T7" fmla="*/ 2 h 17"/>
                  <a:gd name="T8" fmla="*/ 0 w 46"/>
                  <a:gd name="T9" fmla="*/ 0 h 17"/>
                  <a:gd name="T10" fmla="*/ 17 w 46"/>
                  <a:gd name="T11" fmla="*/ 17 h 17"/>
                </a:gdLst>
                <a:ahLst/>
                <a:cxnLst>
                  <a:cxn ang="0">
                    <a:pos x="T0" y="T1"/>
                  </a:cxn>
                  <a:cxn ang="0">
                    <a:pos x="T2" y="T3"/>
                  </a:cxn>
                  <a:cxn ang="0">
                    <a:pos x="T4" y="T5"/>
                  </a:cxn>
                  <a:cxn ang="0">
                    <a:pos x="T6" y="T7"/>
                  </a:cxn>
                  <a:cxn ang="0">
                    <a:pos x="T8" y="T9"/>
                  </a:cxn>
                  <a:cxn ang="0">
                    <a:pos x="T10" y="T11"/>
                  </a:cxn>
                </a:cxnLst>
                <a:rect l="0" t="0" r="r" b="b"/>
                <a:pathLst>
                  <a:path w="46" h="17">
                    <a:moveTo>
                      <a:pt x="17" y="17"/>
                    </a:moveTo>
                    <a:cubicBezTo>
                      <a:pt x="30" y="17"/>
                      <a:pt x="30" y="17"/>
                      <a:pt x="30" y="17"/>
                    </a:cubicBezTo>
                    <a:cubicBezTo>
                      <a:pt x="38" y="17"/>
                      <a:pt x="46" y="9"/>
                      <a:pt x="46" y="0"/>
                    </a:cubicBezTo>
                    <a:cubicBezTo>
                      <a:pt x="23" y="2"/>
                      <a:pt x="23" y="2"/>
                      <a:pt x="23" y="2"/>
                    </a:cubicBezTo>
                    <a:cubicBezTo>
                      <a:pt x="0" y="0"/>
                      <a:pt x="0" y="0"/>
                      <a:pt x="0" y="0"/>
                    </a:cubicBezTo>
                    <a:cubicBezTo>
                      <a:pt x="0" y="9"/>
                      <a:pt x="9" y="17"/>
                      <a:pt x="17" y="17"/>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2" name="Freeform 35">
                <a:extLst>
                  <a:ext uri="{FF2B5EF4-FFF2-40B4-BE49-F238E27FC236}">
                    <a16:creationId xmlns:a16="http://schemas.microsoft.com/office/drawing/2014/main" id="{48BEE761-2552-40C1-8FF9-2B934D5251C6}"/>
                  </a:ext>
                </a:extLst>
              </p:cNvPr>
              <p:cNvSpPr>
                <a:spLocks/>
              </p:cNvSpPr>
              <p:nvPr/>
            </p:nvSpPr>
            <p:spPr bwMode="auto">
              <a:xfrm>
                <a:off x="3092" y="3319"/>
                <a:ext cx="36" cy="9"/>
              </a:xfrm>
              <a:custGeom>
                <a:avLst/>
                <a:gdLst>
                  <a:gd name="T0" fmla="*/ 0 w 47"/>
                  <a:gd name="T1" fmla="*/ 0 h 11"/>
                  <a:gd name="T2" fmla="*/ 23 w 47"/>
                  <a:gd name="T3" fmla="*/ 11 h 11"/>
                  <a:gd name="T4" fmla="*/ 47 w 47"/>
                  <a:gd name="T5" fmla="*/ 0 h 11"/>
                  <a:gd name="T6" fmla="*/ 23 w 47"/>
                  <a:gd name="T7" fmla="*/ 3 h 11"/>
                  <a:gd name="T8" fmla="*/ 0 w 47"/>
                  <a:gd name="T9" fmla="*/ 0 h 11"/>
                </a:gdLst>
                <a:ahLst/>
                <a:cxnLst>
                  <a:cxn ang="0">
                    <a:pos x="T0" y="T1"/>
                  </a:cxn>
                  <a:cxn ang="0">
                    <a:pos x="T2" y="T3"/>
                  </a:cxn>
                  <a:cxn ang="0">
                    <a:pos x="T4" y="T5"/>
                  </a:cxn>
                  <a:cxn ang="0">
                    <a:pos x="T6" y="T7"/>
                  </a:cxn>
                  <a:cxn ang="0">
                    <a:pos x="T8" y="T9"/>
                  </a:cxn>
                </a:cxnLst>
                <a:rect l="0" t="0" r="r" b="b"/>
                <a:pathLst>
                  <a:path w="47" h="11">
                    <a:moveTo>
                      <a:pt x="0" y="0"/>
                    </a:moveTo>
                    <a:cubicBezTo>
                      <a:pt x="6" y="7"/>
                      <a:pt x="14" y="11"/>
                      <a:pt x="23" y="11"/>
                    </a:cubicBezTo>
                    <a:cubicBezTo>
                      <a:pt x="32" y="11"/>
                      <a:pt x="41" y="7"/>
                      <a:pt x="47" y="0"/>
                    </a:cubicBezTo>
                    <a:cubicBezTo>
                      <a:pt x="23" y="3"/>
                      <a:pt x="23" y="3"/>
                      <a:pt x="23" y="3"/>
                    </a:cubicBezTo>
                    <a:lnTo>
                      <a:pt x="0" y="0"/>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3" name="Freeform 36">
                <a:extLst>
                  <a:ext uri="{FF2B5EF4-FFF2-40B4-BE49-F238E27FC236}">
                    <a16:creationId xmlns:a16="http://schemas.microsoft.com/office/drawing/2014/main" id="{CA86DA75-43CC-498F-AF0B-19AC636E0FC0}"/>
                  </a:ext>
                </a:extLst>
              </p:cNvPr>
              <p:cNvSpPr>
                <a:spLocks/>
              </p:cNvSpPr>
              <p:nvPr/>
            </p:nvSpPr>
            <p:spPr bwMode="auto">
              <a:xfrm>
                <a:off x="3092" y="3317"/>
                <a:ext cx="35" cy="5"/>
              </a:xfrm>
              <a:custGeom>
                <a:avLst/>
                <a:gdLst>
                  <a:gd name="T0" fmla="*/ 35 w 46"/>
                  <a:gd name="T1" fmla="*/ 0 h 7"/>
                  <a:gd name="T2" fmla="*/ 23 w 46"/>
                  <a:gd name="T3" fmla="*/ 4 h 7"/>
                  <a:gd name="T4" fmla="*/ 11 w 46"/>
                  <a:gd name="T5" fmla="*/ 0 h 7"/>
                  <a:gd name="T6" fmla="*/ 0 w 46"/>
                  <a:gd name="T7" fmla="*/ 3 h 7"/>
                  <a:gd name="T8" fmla="*/ 23 w 46"/>
                  <a:gd name="T9" fmla="*/ 7 h 7"/>
                  <a:gd name="T10" fmla="*/ 46 w 46"/>
                  <a:gd name="T11" fmla="*/ 3 h 7"/>
                  <a:gd name="T12" fmla="*/ 35 w 4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6" h="7">
                    <a:moveTo>
                      <a:pt x="35" y="0"/>
                    </a:moveTo>
                    <a:cubicBezTo>
                      <a:pt x="31" y="0"/>
                      <a:pt x="27" y="1"/>
                      <a:pt x="23" y="4"/>
                    </a:cubicBezTo>
                    <a:cubicBezTo>
                      <a:pt x="20" y="1"/>
                      <a:pt x="16" y="0"/>
                      <a:pt x="11" y="0"/>
                    </a:cubicBezTo>
                    <a:cubicBezTo>
                      <a:pt x="7" y="0"/>
                      <a:pt x="3" y="1"/>
                      <a:pt x="0" y="3"/>
                    </a:cubicBezTo>
                    <a:cubicBezTo>
                      <a:pt x="7" y="6"/>
                      <a:pt x="15" y="7"/>
                      <a:pt x="23" y="7"/>
                    </a:cubicBezTo>
                    <a:cubicBezTo>
                      <a:pt x="31" y="7"/>
                      <a:pt x="39" y="6"/>
                      <a:pt x="46" y="3"/>
                    </a:cubicBezTo>
                    <a:cubicBezTo>
                      <a:pt x="43" y="1"/>
                      <a:pt x="40" y="0"/>
                      <a:pt x="35" y="0"/>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4" name="Oval 37">
                <a:extLst>
                  <a:ext uri="{FF2B5EF4-FFF2-40B4-BE49-F238E27FC236}">
                    <a16:creationId xmlns:a16="http://schemas.microsoft.com/office/drawing/2014/main" id="{47E3D7BA-C391-4347-A7A4-A8915D89F4E8}"/>
                  </a:ext>
                </a:extLst>
              </p:cNvPr>
              <p:cNvSpPr>
                <a:spLocks noChangeArrowheads="1"/>
              </p:cNvSpPr>
              <p:nvPr/>
            </p:nvSpPr>
            <p:spPr bwMode="auto">
              <a:xfrm>
                <a:off x="3072" y="3283"/>
                <a:ext cx="8" cy="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5" name="Oval 38">
                <a:extLst>
                  <a:ext uri="{FF2B5EF4-FFF2-40B4-BE49-F238E27FC236}">
                    <a16:creationId xmlns:a16="http://schemas.microsoft.com/office/drawing/2014/main" id="{E4AEC6BE-4C88-4555-98C1-001A6CF6E6AD}"/>
                  </a:ext>
                </a:extLst>
              </p:cNvPr>
              <p:cNvSpPr>
                <a:spLocks noChangeArrowheads="1"/>
              </p:cNvSpPr>
              <p:nvPr/>
            </p:nvSpPr>
            <p:spPr bwMode="auto">
              <a:xfrm>
                <a:off x="3140" y="3283"/>
                <a:ext cx="7" cy="8"/>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6" name="Freeform 39">
                <a:extLst>
                  <a:ext uri="{FF2B5EF4-FFF2-40B4-BE49-F238E27FC236}">
                    <a16:creationId xmlns:a16="http://schemas.microsoft.com/office/drawing/2014/main" id="{8DD82394-DA57-4676-9FCA-416A3B68DF4B}"/>
                  </a:ext>
                </a:extLst>
              </p:cNvPr>
              <p:cNvSpPr>
                <a:spLocks/>
              </p:cNvSpPr>
              <p:nvPr/>
            </p:nvSpPr>
            <p:spPr bwMode="auto">
              <a:xfrm>
                <a:off x="3101" y="3302"/>
                <a:ext cx="17" cy="6"/>
              </a:xfrm>
              <a:custGeom>
                <a:avLst/>
                <a:gdLst>
                  <a:gd name="T0" fmla="*/ 0 w 22"/>
                  <a:gd name="T1" fmla="*/ 0 h 8"/>
                  <a:gd name="T2" fmla="*/ 11 w 22"/>
                  <a:gd name="T3" fmla="*/ 8 h 8"/>
                  <a:gd name="T4" fmla="*/ 22 w 22"/>
                  <a:gd name="T5" fmla="*/ 0 h 8"/>
                  <a:gd name="T6" fmla="*/ 0 w 22"/>
                  <a:gd name="T7" fmla="*/ 0 h 8"/>
                </a:gdLst>
                <a:ahLst/>
                <a:cxnLst>
                  <a:cxn ang="0">
                    <a:pos x="T0" y="T1"/>
                  </a:cxn>
                  <a:cxn ang="0">
                    <a:pos x="T2" y="T3"/>
                  </a:cxn>
                  <a:cxn ang="0">
                    <a:pos x="T4" y="T5"/>
                  </a:cxn>
                  <a:cxn ang="0">
                    <a:pos x="T6" y="T7"/>
                  </a:cxn>
                </a:cxnLst>
                <a:rect l="0" t="0" r="r" b="b"/>
                <a:pathLst>
                  <a:path w="22" h="8">
                    <a:moveTo>
                      <a:pt x="0" y="0"/>
                    </a:moveTo>
                    <a:cubicBezTo>
                      <a:pt x="1" y="4"/>
                      <a:pt x="6" y="8"/>
                      <a:pt x="11" y="8"/>
                    </a:cubicBezTo>
                    <a:cubicBezTo>
                      <a:pt x="16" y="8"/>
                      <a:pt x="21" y="4"/>
                      <a:pt x="22" y="0"/>
                    </a:cubicBezTo>
                    <a:lnTo>
                      <a:pt x="0" y="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267" name="Right Arrow 269">
            <a:extLst>
              <a:ext uri="{FF2B5EF4-FFF2-40B4-BE49-F238E27FC236}">
                <a16:creationId xmlns:a16="http://schemas.microsoft.com/office/drawing/2014/main" id="{83BFA3A8-AAEA-444F-83F6-B30636774EB4}"/>
              </a:ext>
            </a:extLst>
          </p:cNvPr>
          <p:cNvSpPr/>
          <p:nvPr/>
        </p:nvSpPr>
        <p:spPr>
          <a:xfrm rot="20967260">
            <a:off x="5849070" y="3695849"/>
            <a:ext cx="3159093" cy="684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                Browsing</a:t>
            </a:r>
          </a:p>
        </p:txBody>
      </p:sp>
      <p:cxnSp>
        <p:nvCxnSpPr>
          <p:cNvPr id="268" name="Straight Arrow Connector 267">
            <a:extLst>
              <a:ext uri="{FF2B5EF4-FFF2-40B4-BE49-F238E27FC236}">
                <a16:creationId xmlns:a16="http://schemas.microsoft.com/office/drawing/2014/main" id="{F472D956-8E56-41A5-874E-E147178942C8}"/>
              </a:ext>
            </a:extLst>
          </p:cNvPr>
          <p:cNvCxnSpPr/>
          <p:nvPr/>
        </p:nvCxnSpPr>
        <p:spPr>
          <a:xfrm flipV="1">
            <a:off x="5820115" y="3531702"/>
            <a:ext cx="3414617" cy="656059"/>
          </a:xfrm>
          <a:prstGeom prst="straightConnector1">
            <a:avLst/>
          </a:prstGeom>
          <a:ln w="57150">
            <a:solidFill>
              <a:srgbClr val="E811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9" name="Rectangle 268">
            <a:extLst>
              <a:ext uri="{FF2B5EF4-FFF2-40B4-BE49-F238E27FC236}">
                <a16:creationId xmlns:a16="http://schemas.microsoft.com/office/drawing/2014/main" id="{70272A8B-2EB1-4F89-979A-6A8EE9DF0D92}"/>
              </a:ext>
            </a:extLst>
          </p:cNvPr>
          <p:cNvSpPr/>
          <p:nvPr/>
        </p:nvSpPr>
        <p:spPr bwMode="auto">
          <a:xfrm>
            <a:off x="596675" y="1889991"/>
            <a:ext cx="7378165" cy="3878701"/>
          </a:xfrm>
          <a:prstGeom prst="rect">
            <a:avLst/>
          </a:prstGeom>
          <a:solidFill>
            <a:srgbClr val="8E8E8E">
              <a:alpha val="40000"/>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0" name="Rectangle 269">
            <a:extLst>
              <a:ext uri="{FF2B5EF4-FFF2-40B4-BE49-F238E27FC236}">
                <a16:creationId xmlns:a16="http://schemas.microsoft.com/office/drawing/2014/main" id="{C50CDEE2-1D50-4B1A-9655-39B759CB4E30}"/>
              </a:ext>
            </a:extLst>
          </p:cNvPr>
          <p:cNvSpPr/>
          <p:nvPr/>
        </p:nvSpPr>
        <p:spPr bwMode="auto">
          <a:xfrm>
            <a:off x="4679434" y="3571342"/>
            <a:ext cx="1374340" cy="1048230"/>
          </a:xfrm>
          <a:prstGeom prst="rect">
            <a:avLst/>
          </a:prstGeom>
          <a:solidFill>
            <a:srgbClr val="595959">
              <a:alpha val="40000"/>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71" name="Straight Arrow Connector 270">
            <a:extLst>
              <a:ext uri="{FF2B5EF4-FFF2-40B4-BE49-F238E27FC236}">
                <a16:creationId xmlns:a16="http://schemas.microsoft.com/office/drawing/2014/main" id="{8E2EB503-21E5-43E2-AF34-8BE6887F07B2}"/>
              </a:ext>
            </a:extLst>
          </p:cNvPr>
          <p:cNvCxnSpPr/>
          <p:nvPr/>
        </p:nvCxnSpPr>
        <p:spPr>
          <a:xfrm flipV="1">
            <a:off x="8033904" y="4927326"/>
            <a:ext cx="1190347" cy="316138"/>
          </a:xfrm>
          <a:prstGeom prst="straightConnector1">
            <a:avLst/>
          </a:prstGeom>
          <a:ln w="57150">
            <a:solidFill>
              <a:srgbClr val="E8112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D018F595-415E-4F15-A7F5-99A0F4F164EC}"/>
              </a:ext>
            </a:extLst>
          </p:cNvPr>
          <p:cNvCxnSpPr/>
          <p:nvPr/>
        </p:nvCxnSpPr>
        <p:spPr>
          <a:xfrm flipV="1">
            <a:off x="5820014" y="3531528"/>
            <a:ext cx="3414617" cy="656059"/>
          </a:xfrm>
          <a:prstGeom prst="straightConnector1">
            <a:avLst/>
          </a:prstGeom>
          <a:ln w="57150">
            <a:solidFill>
              <a:schemeClr val="bg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3" name="Group 4">
            <a:extLst>
              <a:ext uri="{FF2B5EF4-FFF2-40B4-BE49-F238E27FC236}">
                <a16:creationId xmlns:a16="http://schemas.microsoft.com/office/drawing/2014/main" id="{7995FC6B-1853-4062-8226-3C8413D5F0DD}"/>
              </a:ext>
            </a:extLst>
          </p:cNvPr>
          <p:cNvGrpSpPr>
            <a:grpSpLocks noChangeAspect="1"/>
          </p:cNvGrpSpPr>
          <p:nvPr/>
        </p:nvGrpSpPr>
        <p:grpSpPr bwMode="auto">
          <a:xfrm>
            <a:off x="8932478" y="2831132"/>
            <a:ext cx="1278382" cy="931467"/>
            <a:chOff x="4423" y="993"/>
            <a:chExt cx="737" cy="537"/>
          </a:xfrm>
        </p:grpSpPr>
        <p:sp>
          <p:nvSpPr>
            <p:cNvPr id="274" name="AutoShape 3">
              <a:extLst>
                <a:ext uri="{FF2B5EF4-FFF2-40B4-BE49-F238E27FC236}">
                  <a16:creationId xmlns:a16="http://schemas.microsoft.com/office/drawing/2014/main" id="{F86F8930-9DA5-4448-8B48-7D3073FF79C0}"/>
                </a:ext>
              </a:extLst>
            </p:cNvPr>
            <p:cNvSpPr>
              <a:spLocks noChangeAspect="1" noChangeArrowheads="1" noTextEdit="1"/>
            </p:cNvSpPr>
            <p:nvPr/>
          </p:nvSpPr>
          <p:spPr bwMode="auto">
            <a:xfrm>
              <a:off x="4423" y="993"/>
              <a:ext cx="737"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5" name="Freeform 5">
              <a:extLst>
                <a:ext uri="{FF2B5EF4-FFF2-40B4-BE49-F238E27FC236}">
                  <a16:creationId xmlns:a16="http://schemas.microsoft.com/office/drawing/2014/main" id="{53381131-F492-4A29-BEBE-EF7AA799E66A}"/>
                </a:ext>
              </a:extLst>
            </p:cNvPr>
            <p:cNvSpPr>
              <a:spLocks/>
            </p:cNvSpPr>
            <p:nvPr/>
          </p:nvSpPr>
          <p:spPr bwMode="auto">
            <a:xfrm>
              <a:off x="4423" y="994"/>
              <a:ext cx="737" cy="536"/>
            </a:xfrm>
            <a:custGeom>
              <a:avLst/>
              <a:gdLst>
                <a:gd name="T0" fmla="*/ 762 w 792"/>
                <a:gd name="T1" fmla="*/ 0 h 578"/>
                <a:gd name="T2" fmla="*/ 30 w 792"/>
                <a:gd name="T3" fmla="*/ 0 h 578"/>
                <a:gd name="T4" fmla="*/ 0 w 792"/>
                <a:gd name="T5" fmla="*/ 30 h 578"/>
                <a:gd name="T6" fmla="*/ 0 w 792"/>
                <a:gd name="T7" fmla="*/ 548 h 578"/>
                <a:gd name="T8" fmla="*/ 30 w 792"/>
                <a:gd name="T9" fmla="*/ 578 h 578"/>
                <a:gd name="T10" fmla="*/ 762 w 792"/>
                <a:gd name="T11" fmla="*/ 578 h 578"/>
                <a:gd name="T12" fmla="*/ 792 w 792"/>
                <a:gd name="T13" fmla="*/ 548 h 578"/>
                <a:gd name="T14" fmla="*/ 792 w 792"/>
                <a:gd name="T15" fmla="*/ 30 h 578"/>
                <a:gd name="T16" fmla="*/ 762 w 792"/>
                <a:gd name="T17"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578">
                  <a:moveTo>
                    <a:pt x="762" y="0"/>
                  </a:moveTo>
                  <a:cubicBezTo>
                    <a:pt x="30" y="0"/>
                    <a:pt x="30" y="0"/>
                    <a:pt x="30" y="0"/>
                  </a:cubicBezTo>
                  <a:cubicBezTo>
                    <a:pt x="5" y="0"/>
                    <a:pt x="0" y="5"/>
                    <a:pt x="0" y="30"/>
                  </a:cubicBezTo>
                  <a:cubicBezTo>
                    <a:pt x="0" y="548"/>
                    <a:pt x="0" y="548"/>
                    <a:pt x="0" y="548"/>
                  </a:cubicBezTo>
                  <a:cubicBezTo>
                    <a:pt x="0" y="573"/>
                    <a:pt x="5" y="578"/>
                    <a:pt x="30" y="578"/>
                  </a:cubicBezTo>
                  <a:cubicBezTo>
                    <a:pt x="762" y="578"/>
                    <a:pt x="762" y="578"/>
                    <a:pt x="762" y="578"/>
                  </a:cubicBezTo>
                  <a:cubicBezTo>
                    <a:pt x="787" y="578"/>
                    <a:pt x="792" y="573"/>
                    <a:pt x="792" y="548"/>
                  </a:cubicBezTo>
                  <a:cubicBezTo>
                    <a:pt x="792" y="30"/>
                    <a:pt x="792" y="30"/>
                    <a:pt x="792" y="30"/>
                  </a:cubicBezTo>
                  <a:cubicBezTo>
                    <a:pt x="792" y="5"/>
                    <a:pt x="787" y="0"/>
                    <a:pt x="762"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6" name="Oval 6">
              <a:extLst>
                <a:ext uri="{FF2B5EF4-FFF2-40B4-BE49-F238E27FC236}">
                  <a16:creationId xmlns:a16="http://schemas.microsoft.com/office/drawing/2014/main" id="{C6F7ED2D-7BB4-4873-A942-6588DED32D74}"/>
                </a:ext>
              </a:extLst>
            </p:cNvPr>
            <p:cNvSpPr>
              <a:spLocks noChangeArrowheads="1"/>
            </p:cNvSpPr>
            <p:nvPr/>
          </p:nvSpPr>
          <p:spPr bwMode="auto">
            <a:xfrm>
              <a:off x="4443" y="1008"/>
              <a:ext cx="74" cy="73"/>
            </a:xfrm>
            <a:prstGeom prst="ellipse">
              <a:avLst/>
            </a:pr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7" name="Freeform 7">
              <a:extLst>
                <a:ext uri="{FF2B5EF4-FFF2-40B4-BE49-F238E27FC236}">
                  <a16:creationId xmlns:a16="http://schemas.microsoft.com/office/drawing/2014/main" id="{C52B077C-B456-4C73-BE06-93E3C0063734}"/>
                </a:ext>
              </a:extLst>
            </p:cNvPr>
            <p:cNvSpPr>
              <a:spLocks/>
            </p:cNvSpPr>
            <p:nvPr/>
          </p:nvSpPr>
          <p:spPr bwMode="auto">
            <a:xfrm>
              <a:off x="4458" y="1029"/>
              <a:ext cx="44" cy="32"/>
            </a:xfrm>
            <a:custGeom>
              <a:avLst/>
              <a:gdLst>
                <a:gd name="T0" fmla="*/ 15 w 44"/>
                <a:gd name="T1" fmla="*/ 11 h 32"/>
                <a:gd name="T2" fmla="*/ 27 w 44"/>
                <a:gd name="T3" fmla="*/ 0 h 32"/>
                <a:gd name="T4" fmla="*/ 17 w 44"/>
                <a:gd name="T5" fmla="*/ 0 h 32"/>
                <a:gd name="T6" fmla="*/ 0 w 44"/>
                <a:gd name="T7" fmla="*/ 16 h 32"/>
                <a:gd name="T8" fmla="*/ 17 w 44"/>
                <a:gd name="T9" fmla="*/ 32 h 32"/>
                <a:gd name="T10" fmla="*/ 27 w 44"/>
                <a:gd name="T11" fmla="*/ 32 h 32"/>
                <a:gd name="T12" fmla="*/ 15 w 44"/>
                <a:gd name="T13" fmla="*/ 20 h 32"/>
                <a:gd name="T14" fmla="*/ 44 w 44"/>
                <a:gd name="T15" fmla="*/ 20 h 32"/>
                <a:gd name="T16" fmla="*/ 44 w 44"/>
                <a:gd name="T17" fmla="*/ 11 h 32"/>
                <a:gd name="T18" fmla="*/ 15 w 44"/>
                <a:gd name="T19"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15" y="11"/>
                  </a:moveTo>
                  <a:lnTo>
                    <a:pt x="27" y="0"/>
                  </a:lnTo>
                  <a:lnTo>
                    <a:pt x="17" y="0"/>
                  </a:lnTo>
                  <a:lnTo>
                    <a:pt x="0" y="16"/>
                  </a:lnTo>
                  <a:lnTo>
                    <a:pt x="17" y="32"/>
                  </a:lnTo>
                  <a:lnTo>
                    <a:pt x="27" y="32"/>
                  </a:lnTo>
                  <a:lnTo>
                    <a:pt x="15" y="20"/>
                  </a:lnTo>
                  <a:lnTo>
                    <a:pt x="44" y="20"/>
                  </a:lnTo>
                  <a:lnTo>
                    <a:pt x="44" y="11"/>
                  </a:lnTo>
                  <a:lnTo>
                    <a:pt x="15"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8" name="Rectangle 8">
              <a:extLst>
                <a:ext uri="{FF2B5EF4-FFF2-40B4-BE49-F238E27FC236}">
                  <a16:creationId xmlns:a16="http://schemas.microsoft.com/office/drawing/2014/main" id="{B3BB4EDC-6FED-427E-AA38-387314AE5FEA}"/>
                </a:ext>
              </a:extLst>
            </p:cNvPr>
            <p:cNvSpPr>
              <a:spLocks noChangeArrowheads="1"/>
            </p:cNvSpPr>
            <p:nvPr/>
          </p:nvSpPr>
          <p:spPr bwMode="auto">
            <a:xfrm>
              <a:off x="4441" y="1095"/>
              <a:ext cx="701" cy="410"/>
            </a:xfrm>
            <a:prstGeom prst="rect">
              <a:avLst/>
            </a:prstGeom>
            <a:solidFill>
              <a:srgbClr val="289F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9" name="Rectangle 9">
              <a:extLst>
                <a:ext uri="{FF2B5EF4-FFF2-40B4-BE49-F238E27FC236}">
                  <a16:creationId xmlns:a16="http://schemas.microsoft.com/office/drawing/2014/main" id="{A0222FBF-2D4D-4C60-B224-B05FB4A43DF5}"/>
                </a:ext>
              </a:extLst>
            </p:cNvPr>
            <p:cNvSpPr>
              <a:spLocks noChangeArrowheads="1"/>
            </p:cNvSpPr>
            <p:nvPr/>
          </p:nvSpPr>
          <p:spPr bwMode="auto">
            <a:xfrm>
              <a:off x="4528" y="1021"/>
              <a:ext cx="614"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0" name="Freeform 10">
              <a:extLst>
                <a:ext uri="{FF2B5EF4-FFF2-40B4-BE49-F238E27FC236}">
                  <a16:creationId xmlns:a16="http://schemas.microsoft.com/office/drawing/2014/main" id="{9330E428-3384-458A-929B-C9ED690E8F64}"/>
                </a:ext>
              </a:extLst>
            </p:cNvPr>
            <p:cNvSpPr>
              <a:spLocks noEditPoints="1"/>
            </p:cNvSpPr>
            <p:nvPr/>
          </p:nvSpPr>
          <p:spPr bwMode="auto">
            <a:xfrm>
              <a:off x="4692" y="1238"/>
              <a:ext cx="28" cy="135"/>
            </a:xfrm>
            <a:custGeom>
              <a:avLst/>
              <a:gdLst>
                <a:gd name="T0" fmla="*/ 15 w 30"/>
                <a:gd name="T1" fmla="*/ 30 h 146"/>
                <a:gd name="T2" fmla="*/ 4 w 30"/>
                <a:gd name="T3" fmla="*/ 26 h 146"/>
                <a:gd name="T4" fmla="*/ 0 w 30"/>
                <a:gd name="T5" fmla="*/ 15 h 146"/>
                <a:gd name="T6" fmla="*/ 4 w 30"/>
                <a:gd name="T7" fmla="*/ 4 h 146"/>
                <a:gd name="T8" fmla="*/ 15 w 30"/>
                <a:gd name="T9" fmla="*/ 0 h 146"/>
                <a:gd name="T10" fmla="*/ 26 w 30"/>
                <a:gd name="T11" fmla="*/ 4 h 146"/>
                <a:gd name="T12" fmla="*/ 30 w 30"/>
                <a:gd name="T13" fmla="*/ 15 h 146"/>
                <a:gd name="T14" fmla="*/ 26 w 30"/>
                <a:gd name="T15" fmla="*/ 26 h 146"/>
                <a:gd name="T16" fmla="*/ 15 w 30"/>
                <a:gd name="T17" fmla="*/ 30 h 146"/>
                <a:gd name="T18" fmla="*/ 15 w 30"/>
                <a:gd name="T19" fmla="*/ 146 h 146"/>
                <a:gd name="T20" fmla="*/ 4 w 30"/>
                <a:gd name="T21" fmla="*/ 142 h 146"/>
                <a:gd name="T22" fmla="*/ 0 w 30"/>
                <a:gd name="T23" fmla="*/ 131 h 146"/>
                <a:gd name="T24" fmla="*/ 4 w 30"/>
                <a:gd name="T25" fmla="*/ 120 h 146"/>
                <a:gd name="T26" fmla="*/ 15 w 30"/>
                <a:gd name="T27" fmla="*/ 115 h 146"/>
                <a:gd name="T28" fmla="*/ 26 w 30"/>
                <a:gd name="T29" fmla="*/ 120 h 146"/>
                <a:gd name="T30" fmla="*/ 30 w 30"/>
                <a:gd name="T31" fmla="*/ 131 h 146"/>
                <a:gd name="T32" fmla="*/ 26 w 30"/>
                <a:gd name="T33" fmla="*/ 142 h 146"/>
                <a:gd name="T34" fmla="*/ 15 w 30"/>
                <a:gd name="T3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46">
                  <a:moveTo>
                    <a:pt x="15" y="30"/>
                  </a:moveTo>
                  <a:cubicBezTo>
                    <a:pt x="11" y="30"/>
                    <a:pt x="7" y="29"/>
                    <a:pt x="4" y="26"/>
                  </a:cubicBezTo>
                  <a:cubicBezTo>
                    <a:pt x="1" y="23"/>
                    <a:pt x="0" y="19"/>
                    <a:pt x="0" y="15"/>
                  </a:cubicBezTo>
                  <a:cubicBezTo>
                    <a:pt x="0" y="11"/>
                    <a:pt x="1" y="7"/>
                    <a:pt x="4" y="4"/>
                  </a:cubicBezTo>
                  <a:cubicBezTo>
                    <a:pt x="7" y="1"/>
                    <a:pt x="11" y="0"/>
                    <a:pt x="15" y="0"/>
                  </a:cubicBezTo>
                  <a:cubicBezTo>
                    <a:pt x="19" y="0"/>
                    <a:pt x="23" y="1"/>
                    <a:pt x="26" y="4"/>
                  </a:cubicBezTo>
                  <a:cubicBezTo>
                    <a:pt x="29" y="7"/>
                    <a:pt x="30" y="11"/>
                    <a:pt x="30" y="15"/>
                  </a:cubicBezTo>
                  <a:cubicBezTo>
                    <a:pt x="30" y="19"/>
                    <a:pt x="29" y="23"/>
                    <a:pt x="26" y="26"/>
                  </a:cubicBezTo>
                  <a:cubicBezTo>
                    <a:pt x="23" y="29"/>
                    <a:pt x="19" y="30"/>
                    <a:pt x="15" y="30"/>
                  </a:cubicBezTo>
                  <a:close/>
                  <a:moveTo>
                    <a:pt x="15" y="146"/>
                  </a:moveTo>
                  <a:cubicBezTo>
                    <a:pt x="11" y="146"/>
                    <a:pt x="7" y="145"/>
                    <a:pt x="4" y="142"/>
                  </a:cubicBezTo>
                  <a:cubicBezTo>
                    <a:pt x="1" y="139"/>
                    <a:pt x="0" y="135"/>
                    <a:pt x="0" y="131"/>
                  </a:cubicBezTo>
                  <a:cubicBezTo>
                    <a:pt x="0" y="127"/>
                    <a:pt x="1" y="123"/>
                    <a:pt x="4" y="120"/>
                  </a:cubicBezTo>
                  <a:cubicBezTo>
                    <a:pt x="7" y="117"/>
                    <a:pt x="11" y="115"/>
                    <a:pt x="15" y="115"/>
                  </a:cubicBezTo>
                  <a:cubicBezTo>
                    <a:pt x="19" y="115"/>
                    <a:pt x="23" y="117"/>
                    <a:pt x="26" y="120"/>
                  </a:cubicBezTo>
                  <a:cubicBezTo>
                    <a:pt x="29" y="123"/>
                    <a:pt x="30" y="127"/>
                    <a:pt x="30" y="131"/>
                  </a:cubicBezTo>
                  <a:cubicBezTo>
                    <a:pt x="30" y="135"/>
                    <a:pt x="29" y="139"/>
                    <a:pt x="26" y="142"/>
                  </a:cubicBezTo>
                  <a:cubicBezTo>
                    <a:pt x="23" y="145"/>
                    <a:pt x="19" y="146"/>
                    <a:pt x="15" y="1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1" name="Rectangle 11">
              <a:extLst>
                <a:ext uri="{FF2B5EF4-FFF2-40B4-BE49-F238E27FC236}">
                  <a16:creationId xmlns:a16="http://schemas.microsoft.com/office/drawing/2014/main" id="{84EE07D5-9F6F-4755-A25F-163CF07FD9D8}"/>
                </a:ext>
              </a:extLst>
            </p:cNvPr>
            <p:cNvSpPr>
              <a:spLocks noChangeArrowheads="1"/>
            </p:cNvSpPr>
            <p:nvPr/>
          </p:nvSpPr>
          <p:spPr bwMode="auto">
            <a:xfrm>
              <a:off x="4759" y="1290"/>
              <a:ext cx="70"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2" name="Freeform 12">
              <a:extLst>
                <a:ext uri="{FF2B5EF4-FFF2-40B4-BE49-F238E27FC236}">
                  <a16:creationId xmlns:a16="http://schemas.microsoft.com/office/drawing/2014/main" id="{D67B6204-4230-4A36-A6F0-6ADD87D7CA18}"/>
                </a:ext>
              </a:extLst>
            </p:cNvPr>
            <p:cNvSpPr>
              <a:spLocks/>
            </p:cNvSpPr>
            <p:nvPr/>
          </p:nvSpPr>
          <p:spPr bwMode="auto">
            <a:xfrm>
              <a:off x="4854" y="1189"/>
              <a:ext cx="58" cy="223"/>
            </a:xfrm>
            <a:custGeom>
              <a:avLst/>
              <a:gdLst>
                <a:gd name="T0" fmla="*/ 21 w 63"/>
                <a:gd name="T1" fmla="*/ 241 h 241"/>
                <a:gd name="T2" fmla="*/ 1 w 63"/>
                <a:gd name="T3" fmla="*/ 241 h 241"/>
                <a:gd name="T4" fmla="*/ 43 w 63"/>
                <a:gd name="T5" fmla="*/ 121 h 241"/>
                <a:gd name="T6" fmla="*/ 0 w 63"/>
                <a:gd name="T7" fmla="*/ 0 h 241"/>
                <a:gd name="T8" fmla="*/ 21 w 63"/>
                <a:gd name="T9" fmla="*/ 0 h 241"/>
                <a:gd name="T10" fmla="*/ 63 w 63"/>
                <a:gd name="T11" fmla="*/ 121 h 241"/>
                <a:gd name="T12" fmla="*/ 21 w 63"/>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63" h="241">
                  <a:moveTo>
                    <a:pt x="21" y="241"/>
                  </a:moveTo>
                  <a:cubicBezTo>
                    <a:pt x="1" y="241"/>
                    <a:pt x="1" y="241"/>
                    <a:pt x="1" y="241"/>
                  </a:cubicBezTo>
                  <a:cubicBezTo>
                    <a:pt x="29" y="207"/>
                    <a:pt x="43" y="167"/>
                    <a:pt x="43" y="121"/>
                  </a:cubicBezTo>
                  <a:cubicBezTo>
                    <a:pt x="43" y="75"/>
                    <a:pt x="29" y="34"/>
                    <a:pt x="0" y="0"/>
                  </a:cubicBezTo>
                  <a:cubicBezTo>
                    <a:pt x="21" y="0"/>
                    <a:pt x="21" y="0"/>
                    <a:pt x="21" y="0"/>
                  </a:cubicBezTo>
                  <a:cubicBezTo>
                    <a:pt x="49" y="33"/>
                    <a:pt x="63" y="74"/>
                    <a:pt x="63" y="121"/>
                  </a:cubicBezTo>
                  <a:cubicBezTo>
                    <a:pt x="63" y="169"/>
                    <a:pt x="49" y="208"/>
                    <a:pt x="21"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cxnSp>
        <p:nvCxnSpPr>
          <p:cNvPr id="283" name="Straight Arrow Connector 282">
            <a:extLst>
              <a:ext uri="{FF2B5EF4-FFF2-40B4-BE49-F238E27FC236}">
                <a16:creationId xmlns:a16="http://schemas.microsoft.com/office/drawing/2014/main" id="{269D5B6D-719F-4DB1-A321-4AE8EE3430A4}"/>
              </a:ext>
            </a:extLst>
          </p:cNvPr>
          <p:cNvCxnSpPr/>
          <p:nvPr/>
        </p:nvCxnSpPr>
        <p:spPr>
          <a:xfrm flipH="1">
            <a:off x="9782730" y="3698903"/>
            <a:ext cx="288316" cy="784052"/>
          </a:xfrm>
          <a:prstGeom prst="straightConnector1">
            <a:avLst/>
          </a:prstGeom>
          <a:ln w="57150">
            <a:solidFill>
              <a:schemeClr val="bg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16AD2A0A-68FB-4132-BF21-B4F96ECA9596}"/>
              </a:ext>
            </a:extLst>
          </p:cNvPr>
          <p:cNvCxnSpPr/>
          <p:nvPr/>
        </p:nvCxnSpPr>
        <p:spPr>
          <a:xfrm flipV="1">
            <a:off x="8033904" y="4927326"/>
            <a:ext cx="1190347" cy="316138"/>
          </a:xfrm>
          <a:prstGeom prst="straightConnector1">
            <a:avLst/>
          </a:prstGeom>
          <a:ln w="57150">
            <a:solidFill>
              <a:schemeClr val="bg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Group 284">
            <a:extLst>
              <a:ext uri="{FF2B5EF4-FFF2-40B4-BE49-F238E27FC236}">
                <a16:creationId xmlns:a16="http://schemas.microsoft.com/office/drawing/2014/main" id="{5221EC5D-C1F5-4C20-BC9D-74A0E7E3C1BD}"/>
              </a:ext>
            </a:extLst>
          </p:cNvPr>
          <p:cNvGrpSpPr/>
          <p:nvPr/>
        </p:nvGrpSpPr>
        <p:grpSpPr>
          <a:xfrm>
            <a:off x="9973363" y="3114129"/>
            <a:ext cx="530225" cy="463550"/>
            <a:chOff x="5953125" y="3265488"/>
            <a:chExt cx="530225" cy="463550"/>
          </a:xfrm>
        </p:grpSpPr>
        <p:grpSp>
          <p:nvGrpSpPr>
            <p:cNvPr id="286" name="Group 8">
              <a:extLst>
                <a:ext uri="{FF2B5EF4-FFF2-40B4-BE49-F238E27FC236}">
                  <a16:creationId xmlns:a16="http://schemas.microsoft.com/office/drawing/2014/main" id="{54DE4020-887C-4442-A7E6-5BA4F11F09D1}"/>
                </a:ext>
              </a:extLst>
            </p:cNvPr>
            <p:cNvGrpSpPr>
              <a:grpSpLocks noChangeAspect="1"/>
            </p:cNvGrpSpPr>
            <p:nvPr/>
          </p:nvGrpSpPr>
          <p:grpSpPr bwMode="auto">
            <a:xfrm>
              <a:off x="5953125" y="3265488"/>
              <a:ext cx="530225" cy="463550"/>
              <a:chOff x="3750" y="2057"/>
              <a:chExt cx="334" cy="292"/>
            </a:xfrm>
          </p:grpSpPr>
          <p:sp>
            <p:nvSpPr>
              <p:cNvPr id="289" name="AutoShape 7">
                <a:extLst>
                  <a:ext uri="{FF2B5EF4-FFF2-40B4-BE49-F238E27FC236}">
                    <a16:creationId xmlns:a16="http://schemas.microsoft.com/office/drawing/2014/main" id="{0F1102E6-D32D-429B-932D-0A2FF7673DF6}"/>
                  </a:ext>
                </a:extLst>
              </p:cNvPr>
              <p:cNvSpPr>
                <a:spLocks noChangeAspect="1" noChangeArrowheads="1" noTextEdit="1"/>
              </p:cNvSpPr>
              <p:nvPr/>
            </p:nvSpPr>
            <p:spPr bwMode="auto">
              <a:xfrm>
                <a:off x="3750" y="2057"/>
                <a:ext cx="33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0" name="Oval 10">
                <a:extLst>
                  <a:ext uri="{FF2B5EF4-FFF2-40B4-BE49-F238E27FC236}">
                    <a16:creationId xmlns:a16="http://schemas.microsoft.com/office/drawing/2014/main" id="{C2767B51-3D6B-44CF-804A-0DC9A38C6533}"/>
                  </a:ext>
                </a:extLst>
              </p:cNvPr>
              <p:cNvSpPr>
                <a:spLocks noChangeArrowheads="1"/>
              </p:cNvSpPr>
              <p:nvPr/>
            </p:nvSpPr>
            <p:spPr bwMode="auto">
              <a:xfrm>
                <a:off x="3872" y="2057"/>
                <a:ext cx="97" cy="96"/>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1" name="Freeform 11">
                <a:extLst>
                  <a:ext uri="{FF2B5EF4-FFF2-40B4-BE49-F238E27FC236}">
                    <a16:creationId xmlns:a16="http://schemas.microsoft.com/office/drawing/2014/main" id="{5648E97E-8EF4-403F-A079-1C89F49A2565}"/>
                  </a:ext>
                </a:extLst>
              </p:cNvPr>
              <p:cNvSpPr>
                <a:spLocks/>
              </p:cNvSpPr>
              <p:nvPr/>
            </p:nvSpPr>
            <p:spPr bwMode="auto">
              <a:xfrm>
                <a:off x="3783" y="2088"/>
                <a:ext cx="82" cy="54"/>
              </a:xfrm>
              <a:custGeom>
                <a:avLst/>
                <a:gdLst>
                  <a:gd name="T0" fmla="*/ 64 w 82"/>
                  <a:gd name="T1" fmla="*/ 54 h 54"/>
                  <a:gd name="T2" fmla="*/ 54 w 82"/>
                  <a:gd name="T3" fmla="*/ 46 h 54"/>
                  <a:gd name="T4" fmla="*/ 37 w 82"/>
                  <a:gd name="T5" fmla="*/ 33 h 54"/>
                  <a:gd name="T6" fmla="*/ 14 w 82"/>
                  <a:gd name="T7" fmla="*/ 47 h 54"/>
                  <a:gd name="T8" fmla="*/ 0 w 82"/>
                  <a:gd name="T9" fmla="*/ 23 h 54"/>
                  <a:gd name="T10" fmla="*/ 40 w 82"/>
                  <a:gd name="T11" fmla="*/ 0 h 54"/>
                  <a:gd name="T12" fmla="*/ 70 w 82"/>
                  <a:gd name="T13" fmla="*/ 25 h 54"/>
                  <a:gd name="T14" fmla="*/ 82 w 82"/>
                  <a:gd name="T15" fmla="*/ 32 h 54"/>
                  <a:gd name="T16" fmla="*/ 64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64" y="54"/>
                    </a:moveTo>
                    <a:lnTo>
                      <a:pt x="54" y="46"/>
                    </a:lnTo>
                    <a:lnTo>
                      <a:pt x="37" y="33"/>
                    </a:lnTo>
                    <a:lnTo>
                      <a:pt x="14" y="47"/>
                    </a:lnTo>
                    <a:lnTo>
                      <a:pt x="0" y="23"/>
                    </a:lnTo>
                    <a:lnTo>
                      <a:pt x="40" y="0"/>
                    </a:lnTo>
                    <a:lnTo>
                      <a:pt x="70" y="25"/>
                    </a:lnTo>
                    <a:lnTo>
                      <a:pt x="82" y="32"/>
                    </a:lnTo>
                    <a:lnTo>
                      <a:pt x="6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2" name="Freeform 12">
                <a:extLst>
                  <a:ext uri="{FF2B5EF4-FFF2-40B4-BE49-F238E27FC236}">
                    <a16:creationId xmlns:a16="http://schemas.microsoft.com/office/drawing/2014/main" id="{C1E077B1-6F72-4071-85AC-882C4F4494D2}"/>
                  </a:ext>
                </a:extLst>
              </p:cNvPr>
              <p:cNvSpPr>
                <a:spLocks/>
              </p:cNvSpPr>
              <p:nvPr/>
            </p:nvSpPr>
            <p:spPr bwMode="auto">
              <a:xfrm>
                <a:off x="3752" y="2163"/>
                <a:ext cx="71" cy="54"/>
              </a:xfrm>
              <a:custGeom>
                <a:avLst/>
                <a:gdLst>
                  <a:gd name="T0" fmla="*/ 24 w 71"/>
                  <a:gd name="T1" fmla="*/ 54 h 54"/>
                  <a:gd name="T2" fmla="*/ 0 w 71"/>
                  <a:gd name="T3" fmla="*/ 42 h 54"/>
                  <a:gd name="T4" fmla="*/ 19 w 71"/>
                  <a:gd name="T5" fmla="*/ 0 h 54"/>
                  <a:gd name="T6" fmla="*/ 57 w 71"/>
                  <a:gd name="T7" fmla="*/ 2 h 54"/>
                  <a:gd name="T8" fmla="*/ 71 w 71"/>
                  <a:gd name="T9" fmla="*/ 2 h 54"/>
                  <a:gd name="T10" fmla="*/ 71 w 71"/>
                  <a:gd name="T11" fmla="*/ 30 h 54"/>
                  <a:gd name="T12" fmla="*/ 57 w 71"/>
                  <a:gd name="T13" fmla="*/ 30 h 54"/>
                  <a:gd name="T14" fmla="*/ 36 w 71"/>
                  <a:gd name="T15" fmla="*/ 30 h 54"/>
                  <a:gd name="T16" fmla="*/ 24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24" y="54"/>
                    </a:moveTo>
                    <a:lnTo>
                      <a:pt x="0" y="42"/>
                    </a:lnTo>
                    <a:lnTo>
                      <a:pt x="19" y="0"/>
                    </a:lnTo>
                    <a:lnTo>
                      <a:pt x="57" y="2"/>
                    </a:lnTo>
                    <a:lnTo>
                      <a:pt x="71" y="2"/>
                    </a:lnTo>
                    <a:lnTo>
                      <a:pt x="71" y="30"/>
                    </a:lnTo>
                    <a:lnTo>
                      <a:pt x="57" y="30"/>
                    </a:lnTo>
                    <a:lnTo>
                      <a:pt x="36" y="30"/>
                    </a:lnTo>
                    <a:lnTo>
                      <a:pt x="2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3" name="Freeform 13">
                <a:extLst>
                  <a:ext uri="{FF2B5EF4-FFF2-40B4-BE49-F238E27FC236}">
                    <a16:creationId xmlns:a16="http://schemas.microsoft.com/office/drawing/2014/main" id="{73D68814-F08F-4EB7-8431-E70F9F10AACB}"/>
                  </a:ext>
                </a:extLst>
              </p:cNvPr>
              <p:cNvSpPr>
                <a:spLocks/>
              </p:cNvSpPr>
              <p:nvPr/>
            </p:nvSpPr>
            <p:spPr bwMode="auto">
              <a:xfrm>
                <a:off x="3766" y="2226"/>
                <a:ext cx="60" cy="66"/>
              </a:xfrm>
              <a:custGeom>
                <a:avLst/>
                <a:gdLst>
                  <a:gd name="T0" fmla="*/ 27 w 60"/>
                  <a:gd name="T1" fmla="*/ 66 h 66"/>
                  <a:gd name="T2" fmla="*/ 0 w 60"/>
                  <a:gd name="T3" fmla="*/ 66 h 66"/>
                  <a:gd name="T4" fmla="*/ 1 w 60"/>
                  <a:gd name="T5" fmla="*/ 19 h 66"/>
                  <a:gd name="T6" fmla="*/ 36 w 60"/>
                  <a:gd name="T7" fmla="*/ 5 h 66"/>
                  <a:gd name="T8" fmla="*/ 48 w 60"/>
                  <a:gd name="T9" fmla="*/ 0 h 66"/>
                  <a:gd name="T10" fmla="*/ 60 w 60"/>
                  <a:gd name="T11" fmla="*/ 24 h 66"/>
                  <a:gd name="T12" fmla="*/ 48 w 60"/>
                  <a:gd name="T13" fmla="*/ 29 h 66"/>
                  <a:gd name="T14" fmla="*/ 27 w 60"/>
                  <a:gd name="T15" fmla="*/ 38 h 66"/>
                  <a:gd name="T16" fmla="*/ 27 w 60"/>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6">
                    <a:moveTo>
                      <a:pt x="27" y="66"/>
                    </a:moveTo>
                    <a:lnTo>
                      <a:pt x="0" y="66"/>
                    </a:lnTo>
                    <a:lnTo>
                      <a:pt x="1" y="19"/>
                    </a:lnTo>
                    <a:lnTo>
                      <a:pt x="36" y="5"/>
                    </a:lnTo>
                    <a:lnTo>
                      <a:pt x="48" y="0"/>
                    </a:lnTo>
                    <a:lnTo>
                      <a:pt x="60" y="24"/>
                    </a:lnTo>
                    <a:lnTo>
                      <a:pt x="48" y="29"/>
                    </a:lnTo>
                    <a:lnTo>
                      <a:pt x="27" y="38"/>
                    </a:lnTo>
                    <a:lnTo>
                      <a:pt x="27"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4" name="Freeform 14">
                <a:extLst>
                  <a:ext uri="{FF2B5EF4-FFF2-40B4-BE49-F238E27FC236}">
                    <a16:creationId xmlns:a16="http://schemas.microsoft.com/office/drawing/2014/main" id="{3B510DB4-D193-4EA7-BF4F-85FE61D28000}"/>
                  </a:ext>
                </a:extLst>
              </p:cNvPr>
              <p:cNvSpPr>
                <a:spLocks/>
              </p:cNvSpPr>
              <p:nvPr/>
            </p:nvSpPr>
            <p:spPr bwMode="auto">
              <a:xfrm>
                <a:off x="3800" y="2280"/>
                <a:ext cx="61" cy="67"/>
              </a:xfrm>
              <a:custGeom>
                <a:avLst/>
                <a:gdLst>
                  <a:gd name="T0" fmla="*/ 2 w 61"/>
                  <a:gd name="T1" fmla="*/ 67 h 67"/>
                  <a:gd name="T2" fmla="*/ 0 w 61"/>
                  <a:gd name="T3" fmla="*/ 22 h 67"/>
                  <a:gd name="T4" fmla="*/ 37 w 61"/>
                  <a:gd name="T5" fmla="*/ 7 h 67"/>
                  <a:gd name="T6" fmla="*/ 49 w 61"/>
                  <a:gd name="T7" fmla="*/ 0 h 67"/>
                  <a:gd name="T8" fmla="*/ 61 w 61"/>
                  <a:gd name="T9" fmla="*/ 26 h 67"/>
                  <a:gd name="T10" fmla="*/ 49 w 61"/>
                  <a:gd name="T11" fmla="*/ 31 h 67"/>
                  <a:gd name="T12" fmla="*/ 28 w 61"/>
                  <a:gd name="T13" fmla="*/ 40 h 67"/>
                  <a:gd name="T14" fmla="*/ 30 w 61"/>
                  <a:gd name="T15" fmla="*/ 67 h 67"/>
                  <a:gd name="T16" fmla="*/ 2 w 6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7">
                    <a:moveTo>
                      <a:pt x="2" y="67"/>
                    </a:moveTo>
                    <a:lnTo>
                      <a:pt x="0" y="22"/>
                    </a:lnTo>
                    <a:lnTo>
                      <a:pt x="37" y="7"/>
                    </a:lnTo>
                    <a:lnTo>
                      <a:pt x="49" y="0"/>
                    </a:lnTo>
                    <a:lnTo>
                      <a:pt x="61" y="26"/>
                    </a:lnTo>
                    <a:lnTo>
                      <a:pt x="49" y="31"/>
                    </a:lnTo>
                    <a:lnTo>
                      <a:pt x="28" y="40"/>
                    </a:lnTo>
                    <a:lnTo>
                      <a:pt x="30" y="67"/>
                    </a:lnTo>
                    <a:lnTo>
                      <a:pt x="2"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5" name="Freeform 15">
                <a:extLst>
                  <a:ext uri="{FF2B5EF4-FFF2-40B4-BE49-F238E27FC236}">
                    <a16:creationId xmlns:a16="http://schemas.microsoft.com/office/drawing/2014/main" id="{FD45EB16-F86B-4A0E-9E3A-8F5755B20E19}"/>
                  </a:ext>
                </a:extLst>
              </p:cNvPr>
              <p:cNvSpPr>
                <a:spLocks/>
              </p:cNvSpPr>
              <p:nvPr/>
            </p:nvSpPr>
            <p:spPr bwMode="auto">
              <a:xfrm>
                <a:off x="3969" y="2088"/>
                <a:ext cx="82" cy="54"/>
              </a:xfrm>
              <a:custGeom>
                <a:avLst/>
                <a:gdLst>
                  <a:gd name="T0" fmla="*/ 18 w 82"/>
                  <a:gd name="T1" fmla="*/ 54 h 54"/>
                  <a:gd name="T2" fmla="*/ 0 w 82"/>
                  <a:gd name="T3" fmla="*/ 32 h 54"/>
                  <a:gd name="T4" fmla="*/ 12 w 82"/>
                  <a:gd name="T5" fmla="*/ 23 h 54"/>
                  <a:gd name="T6" fmla="*/ 42 w 82"/>
                  <a:gd name="T7" fmla="*/ 0 h 54"/>
                  <a:gd name="T8" fmla="*/ 82 w 82"/>
                  <a:gd name="T9" fmla="*/ 23 h 54"/>
                  <a:gd name="T10" fmla="*/ 68 w 82"/>
                  <a:gd name="T11" fmla="*/ 47 h 54"/>
                  <a:gd name="T12" fmla="*/ 45 w 82"/>
                  <a:gd name="T13" fmla="*/ 33 h 54"/>
                  <a:gd name="T14" fmla="*/ 28 w 82"/>
                  <a:gd name="T15" fmla="*/ 46 h 54"/>
                  <a:gd name="T16" fmla="*/ 18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18" y="54"/>
                    </a:moveTo>
                    <a:lnTo>
                      <a:pt x="0" y="32"/>
                    </a:lnTo>
                    <a:lnTo>
                      <a:pt x="12" y="23"/>
                    </a:lnTo>
                    <a:lnTo>
                      <a:pt x="42" y="0"/>
                    </a:lnTo>
                    <a:lnTo>
                      <a:pt x="82" y="23"/>
                    </a:lnTo>
                    <a:lnTo>
                      <a:pt x="68" y="47"/>
                    </a:lnTo>
                    <a:lnTo>
                      <a:pt x="45" y="33"/>
                    </a:lnTo>
                    <a:lnTo>
                      <a:pt x="28" y="46"/>
                    </a:lnTo>
                    <a:lnTo>
                      <a:pt x="18"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6" name="Freeform 16">
                <a:extLst>
                  <a:ext uri="{FF2B5EF4-FFF2-40B4-BE49-F238E27FC236}">
                    <a16:creationId xmlns:a16="http://schemas.microsoft.com/office/drawing/2014/main" id="{4837AEB8-F01D-4BB6-B7A5-08ADB38A9196}"/>
                  </a:ext>
                </a:extLst>
              </p:cNvPr>
              <p:cNvSpPr>
                <a:spLocks/>
              </p:cNvSpPr>
              <p:nvPr/>
            </p:nvSpPr>
            <p:spPr bwMode="auto">
              <a:xfrm>
                <a:off x="4011" y="2163"/>
                <a:ext cx="71" cy="54"/>
              </a:xfrm>
              <a:custGeom>
                <a:avLst/>
                <a:gdLst>
                  <a:gd name="T0" fmla="*/ 47 w 71"/>
                  <a:gd name="T1" fmla="*/ 54 h 54"/>
                  <a:gd name="T2" fmla="*/ 35 w 71"/>
                  <a:gd name="T3" fmla="*/ 30 h 54"/>
                  <a:gd name="T4" fmla="*/ 14 w 71"/>
                  <a:gd name="T5" fmla="*/ 30 h 54"/>
                  <a:gd name="T6" fmla="*/ 0 w 71"/>
                  <a:gd name="T7" fmla="*/ 30 h 54"/>
                  <a:gd name="T8" fmla="*/ 0 w 71"/>
                  <a:gd name="T9" fmla="*/ 2 h 54"/>
                  <a:gd name="T10" fmla="*/ 14 w 71"/>
                  <a:gd name="T11" fmla="*/ 2 h 54"/>
                  <a:gd name="T12" fmla="*/ 52 w 71"/>
                  <a:gd name="T13" fmla="*/ 0 h 54"/>
                  <a:gd name="T14" fmla="*/ 71 w 71"/>
                  <a:gd name="T15" fmla="*/ 42 h 54"/>
                  <a:gd name="T16" fmla="*/ 47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47" y="54"/>
                    </a:moveTo>
                    <a:lnTo>
                      <a:pt x="35" y="30"/>
                    </a:lnTo>
                    <a:lnTo>
                      <a:pt x="14" y="30"/>
                    </a:lnTo>
                    <a:lnTo>
                      <a:pt x="0" y="30"/>
                    </a:lnTo>
                    <a:lnTo>
                      <a:pt x="0" y="2"/>
                    </a:lnTo>
                    <a:lnTo>
                      <a:pt x="14" y="2"/>
                    </a:lnTo>
                    <a:lnTo>
                      <a:pt x="52" y="0"/>
                    </a:lnTo>
                    <a:lnTo>
                      <a:pt x="71" y="42"/>
                    </a:lnTo>
                    <a:lnTo>
                      <a:pt x="47"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7" name="Freeform 17">
                <a:extLst>
                  <a:ext uri="{FF2B5EF4-FFF2-40B4-BE49-F238E27FC236}">
                    <a16:creationId xmlns:a16="http://schemas.microsoft.com/office/drawing/2014/main" id="{17AC2742-4953-4FAE-A419-4BA7347D36B6}"/>
                  </a:ext>
                </a:extLst>
              </p:cNvPr>
              <p:cNvSpPr>
                <a:spLocks/>
              </p:cNvSpPr>
              <p:nvPr/>
            </p:nvSpPr>
            <p:spPr bwMode="auto">
              <a:xfrm>
                <a:off x="4007" y="2226"/>
                <a:ext cx="61" cy="66"/>
              </a:xfrm>
              <a:custGeom>
                <a:avLst/>
                <a:gdLst>
                  <a:gd name="T0" fmla="*/ 33 w 61"/>
                  <a:gd name="T1" fmla="*/ 66 h 66"/>
                  <a:gd name="T2" fmla="*/ 33 w 61"/>
                  <a:gd name="T3" fmla="*/ 38 h 66"/>
                  <a:gd name="T4" fmla="*/ 14 w 61"/>
                  <a:gd name="T5" fmla="*/ 31 h 66"/>
                  <a:gd name="T6" fmla="*/ 0 w 61"/>
                  <a:gd name="T7" fmla="*/ 24 h 66"/>
                  <a:gd name="T8" fmla="*/ 13 w 61"/>
                  <a:gd name="T9" fmla="*/ 0 h 66"/>
                  <a:gd name="T10" fmla="*/ 25 w 61"/>
                  <a:gd name="T11" fmla="*/ 5 h 66"/>
                  <a:gd name="T12" fmla="*/ 60 w 61"/>
                  <a:gd name="T13" fmla="*/ 19 h 66"/>
                  <a:gd name="T14" fmla="*/ 61 w 61"/>
                  <a:gd name="T15" fmla="*/ 66 h 66"/>
                  <a:gd name="T16" fmla="*/ 33 w 61"/>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6">
                    <a:moveTo>
                      <a:pt x="33" y="66"/>
                    </a:moveTo>
                    <a:lnTo>
                      <a:pt x="33" y="38"/>
                    </a:lnTo>
                    <a:lnTo>
                      <a:pt x="14" y="31"/>
                    </a:lnTo>
                    <a:lnTo>
                      <a:pt x="0" y="24"/>
                    </a:lnTo>
                    <a:lnTo>
                      <a:pt x="13" y="0"/>
                    </a:lnTo>
                    <a:lnTo>
                      <a:pt x="25" y="5"/>
                    </a:lnTo>
                    <a:lnTo>
                      <a:pt x="60" y="19"/>
                    </a:lnTo>
                    <a:lnTo>
                      <a:pt x="61" y="66"/>
                    </a:lnTo>
                    <a:lnTo>
                      <a:pt x="33"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8" name="Freeform 18">
                <a:extLst>
                  <a:ext uri="{FF2B5EF4-FFF2-40B4-BE49-F238E27FC236}">
                    <a16:creationId xmlns:a16="http://schemas.microsoft.com/office/drawing/2014/main" id="{458CD973-5586-41EA-ACA6-F84F6797F4E5}"/>
                  </a:ext>
                </a:extLst>
              </p:cNvPr>
              <p:cNvSpPr>
                <a:spLocks/>
              </p:cNvSpPr>
              <p:nvPr/>
            </p:nvSpPr>
            <p:spPr bwMode="auto">
              <a:xfrm>
                <a:off x="3973" y="2280"/>
                <a:ext cx="60" cy="67"/>
              </a:xfrm>
              <a:custGeom>
                <a:avLst/>
                <a:gdLst>
                  <a:gd name="T0" fmla="*/ 59 w 60"/>
                  <a:gd name="T1" fmla="*/ 67 h 67"/>
                  <a:gd name="T2" fmla="*/ 31 w 60"/>
                  <a:gd name="T3" fmla="*/ 67 h 67"/>
                  <a:gd name="T4" fmla="*/ 33 w 60"/>
                  <a:gd name="T5" fmla="*/ 40 h 67"/>
                  <a:gd name="T6" fmla="*/ 14 w 60"/>
                  <a:gd name="T7" fmla="*/ 31 h 67"/>
                  <a:gd name="T8" fmla="*/ 0 w 60"/>
                  <a:gd name="T9" fmla="*/ 26 h 67"/>
                  <a:gd name="T10" fmla="*/ 12 w 60"/>
                  <a:gd name="T11" fmla="*/ 0 h 67"/>
                  <a:gd name="T12" fmla="*/ 24 w 60"/>
                  <a:gd name="T13" fmla="*/ 7 h 67"/>
                  <a:gd name="T14" fmla="*/ 60 w 60"/>
                  <a:gd name="T15" fmla="*/ 22 h 67"/>
                  <a:gd name="T16" fmla="*/ 59 w 60"/>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7">
                    <a:moveTo>
                      <a:pt x="59" y="67"/>
                    </a:moveTo>
                    <a:lnTo>
                      <a:pt x="31" y="67"/>
                    </a:lnTo>
                    <a:lnTo>
                      <a:pt x="33" y="40"/>
                    </a:lnTo>
                    <a:lnTo>
                      <a:pt x="14" y="31"/>
                    </a:lnTo>
                    <a:lnTo>
                      <a:pt x="0" y="26"/>
                    </a:lnTo>
                    <a:lnTo>
                      <a:pt x="12" y="0"/>
                    </a:lnTo>
                    <a:lnTo>
                      <a:pt x="24" y="7"/>
                    </a:lnTo>
                    <a:lnTo>
                      <a:pt x="60" y="22"/>
                    </a:lnTo>
                    <a:lnTo>
                      <a:pt x="59"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9" name="Freeform 19">
                <a:extLst>
                  <a:ext uri="{FF2B5EF4-FFF2-40B4-BE49-F238E27FC236}">
                    <a16:creationId xmlns:a16="http://schemas.microsoft.com/office/drawing/2014/main" id="{41DD7151-ADA5-4599-A8D0-7D8BF0B37CA2}"/>
                  </a:ext>
                </a:extLst>
              </p:cNvPr>
              <p:cNvSpPr>
                <a:spLocks noEditPoints="1"/>
              </p:cNvSpPr>
              <p:nvPr/>
            </p:nvSpPr>
            <p:spPr bwMode="auto">
              <a:xfrm>
                <a:off x="3861" y="2137"/>
                <a:ext cx="26" cy="42"/>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1" y="2"/>
                      <a:pt x="12" y="2"/>
                      <a:pt x="13" y="3"/>
                    </a:cubicBezTo>
                    <a:cubicBezTo>
                      <a:pt x="13" y="4"/>
                      <a:pt x="14" y="5"/>
                      <a:pt x="14" y="7"/>
                    </a:cubicBezTo>
                    <a:cubicBezTo>
                      <a:pt x="15" y="8"/>
                      <a:pt x="15" y="10"/>
                      <a:pt x="15" y="12"/>
                    </a:cubicBezTo>
                    <a:cubicBezTo>
                      <a:pt x="15" y="15"/>
                      <a:pt x="15" y="17"/>
                      <a:pt x="14" y="19"/>
                    </a:cubicBezTo>
                    <a:cubicBezTo>
                      <a:pt x="13" y="20"/>
                      <a:pt x="13" y="22"/>
                      <a:pt x="11"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1" y="18"/>
                      <a:pt x="12" y="16"/>
                      <a:pt x="12" y="12"/>
                    </a:cubicBezTo>
                    <a:cubicBezTo>
                      <a:pt x="12" y="8"/>
                      <a:pt x="11"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0" name="Freeform 20">
                <a:extLst>
                  <a:ext uri="{FF2B5EF4-FFF2-40B4-BE49-F238E27FC236}">
                    <a16:creationId xmlns:a16="http://schemas.microsoft.com/office/drawing/2014/main" id="{CB46BB35-5192-4145-A00B-4AD942C576D6}"/>
                  </a:ext>
                </a:extLst>
              </p:cNvPr>
              <p:cNvSpPr>
                <a:spLocks/>
              </p:cNvSpPr>
              <p:nvPr/>
            </p:nvSpPr>
            <p:spPr bwMode="auto">
              <a:xfrm>
                <a:off x="3896" y="2137"/>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2" y="8"/>
                      <a:pt x="1"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1" name="Freeform 21">
                <a:extLst>
                  <a:ext uri="{FF2B5EF4-FFF2-40B4-BE49-F238E27FC236}">
                    <a16:creationId xmlns:a16="http://schemas.microsoft.com/office/drawing/2014/main" id="{B9B47F01-9B0E-4F46-8471-E8BFFD3F2F8C}"/>
                  </a:ext>
                </a:extLst>
              </p:cNvPr>
              <p:cNvSpPr>
                <a:spLocks noEditPoints="1"/>
              </p:cNvSpPr>
              <p:nvPr/>
            </p:nvSpPr>
            <p:spPr bwMode="auto">
              <a:xfrm>
                <a:off x="3922" y="2137"/>
                <a:ext cx="26"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5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5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3" y="3"/>
                      <a:pt x="4" y="2"/>
                    </a:cubicBezTo>
                    <a:cubicBezTo>
                      <a:pt x="5" y="1"/>
                      <a:pt x="6" y="0"/>
                      <a:pt x="8" y="0"/>
                    </a:cubicBezTo>
                    <a:cubicBezTo>
                      <a:pt x="9" y="0"/>
                      <a:pt x="10" y="1"/>
                      <a:pt x="11" y="1"/>
                    </a:cubicBezTo>
                    <a:cubicBezTo>
                      <a:pt x="12" y="2"/>
                      <a:pt x="13" y="2"/>
                      <a:pt x="13" y="3"/>
                    </a:cubicBezTo>
                    <a:cubicBezTo>
                      <a:pt x="14" y="4"/>
                      <a:pt x="15" y="5"/>
                      <a:pt x="15" y="7"/>
                    </a:cubicBezTo>
                    <a:cubicBezTo>
                      <a:pt x="15" y="8"/>
                      <a:pt x="15" y="10"/>
                      <a:pt x="15" y="12"/>
                    </a:cubicBezTo>
                    <a:cubicBezTo>
                      <a:pt x="15" y="15"/>
                      <a:pt x="15" y="17"/>
                      <a:pt x="15" y="19"/>
                    </a:cubicBezTo>
                    <a:cubicBezTo>
                      <a:pt x="14" y="20"/>
                      <a:pt x="13" y="22"/>
                      <a:pt x="12" y="22"/>
                    </a:cubicBezTo>
                    <a:cubicBezTo>
                      <a:pt x="11" y="23"/>
                      <a:pt x="10" y="24"/>
                      <a:pt x="8" y="24"/>
                    </a:cubicBezTo>
                    <a:cubicBezTo>
                      <a:pt x="6" y="24"/>
                      <a:pt x="4" y="23"/>
                      <a:pt x="3" y="21"/>
                    </a:cubicBezTo>
                    <a:cubicBezTo>
                      <a:pt x="1" y="19"/>
                      <a:pt x="0" y="16"/>
                      <a:pt x="0" y="12"/>
                    </a:cubicBezTo>
                    <a:close/>
                    <a:moveTo>
                      <a:pt x="3" y="12"/>
                    </a:moveTo>
                    <a:cubicBezTo>
                      <a:pt x="3" y="16"/>
                      <a:pt x="4" y="18"/>
                      <a:pt x="5" y="20"/>
                    </a:cubicBezTo>
                    <a:cubicBezTo>
                      <a:pt x="6" y="21"/>
                      <a:pt x="7" y="21"/>
                      <a:pt x="8" y="21"/>
                    </a:cubicBezTo>
                    <a:cubicBezTo>
                      <a:pt x="9" y="21"/>
                      <a:pt x="10" y="21"/>
                      <a:pt x="11" y="20"/>
                    </a:cubicBezTo>
                    <a:cubicBezTo>
                      <a:pt x="12" y="18"/>
                      <a:pt x="12" y="16"/>
                      <a:pt x="12" y="12"/>
                    </a:cubicBezTo>
                    <a:cubicBezTo>
                      <a:pt x="12" y="8"/>
                      <a:pt x="12" y="6"/>
                      <a:pt x="11" y="5"/>
                    </a:cubicBezTo>
                    <a:cubicBezTo>
                      <a:pt x="10" y="3"/>
                      <a:pt x="9" y="3"/>
                      <a:pt x="8" y="3"/>
                    </a:cubicBezTo>
                    <a:cubicBezTo>
                      <a:pt x="7" y="3"/>
                      <a:pt x="6"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2" name="Freeform 22">
                <a:extLst>
                  <a:ext uri="{FF2B5EF4-FFF2-40B4-BE49-F238E27FC236}">
                    <a16:creationId xmlns:a16="http://schemas.microsoft.com/office/drawing/2014/main" id="{379F7311-FB2F-446C-904D-2DE3C1B27270}"/>
                  </a:ext>
                </a:extLst>
              </p:cNvPr>
              <p:cNvSpPr>
                <a:spLocks/>
              </p:cNvSpPr>
              <p:nvPr/>
            </p:nvSpPr>
            <p:spPr bwMode="auto">
              <a:xfrm>
                <a:off x="3957" y="2137"/>
                <a:ext cx="16" cy="40"/>
              </a:xfrm>
              <a:custGeom>
                <a:avLst/>
                <a:gdLst>
                  <a:gd name="T0" fmla="*/ 9 w 9"/>
                  <a:gd name="T1" fmla="*/ 23 h 23"/>
                  <a:gd name="T2" fmla="*/ 6 w 9"/>
                  <a:gd name="T3" fmla="*/ 23 h 23"/>
                  <a:gd name="T4" fmla="*/ 6 w 9"/>
                  <a:gd name="T5" fmla="*/ 5 h 23"/>
                  <a:gd name="T6" fmla="*/ 3 w 9"/>
                  <a:gd name="T7" fmla="*/ 7 h 23"/>
                  <a:gd name="T8" fmla="*/ 0 w 9"/>
                  <a:gd name="T9" fmla="*/ 9 h 23"/>
                  <a:gd name="T10" fmla="*/ 0 w 9"/>
                  <a:gd name="T11" fmla="*/ 6 h 23"/>
                  <a:gd name="T12" fmla="*/ 5 w 9"/>
                  <a:gd name="T13" fmla="*/ 3 h 23"/>
                  <a:gd name="T14" fmla="*/ 7 w 9"/>
                  <a:gd name="T15" fmla="*/ 0 h 23"/>
                  <a:gd name="T16" fmla="*/ 9 w 9"/>
                  <a:gd name="T17" fmla="*/ 0 h 23"/>
                  <a:gd name="T18" fmla="*/ 9 w 9"/>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9"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5" y="3"/>
                    </a:cubicBezTo>
                    <a:cubicBezTo>
                      <a:pt x="6" y="2"/>
                      <a:pt x="7" y="1"/>
                      <a:pt x="7" y="0"/>
                    </a:cubicBezTo>
                    <a:cubicBezTo>
                      <a:pt x="9" y="0"/>
                      <a:pt x="9" y="0"/>
                      <a:pt x="9" y="0"/>
                    </a:cubicBezTo>
                    <a:lnTo>
                      <a:pt x="9"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3" name="Freeform 23">
                <a:extLst>
                  <a:ext uri="{FF2B5EF4-FFF2-40B4-BE49-F238E27FC236}">
                    <a16:creationId xmlns:a16="http://schemas.microsoft.com/office/drawing/2014/main" id="{73D29BA1-856B-4AEF-889B-F02CB07BF6A9}"/>
                  </a:ext>
                </a:extLst>
              </p:cNvPr>
              <p:cNvSpPr>
                <a:spLocks noEditPoints="1"/>
              </p:cNvSpPr>
              <p:nvPr/>
            </p:nvSpPr>
            <p:spPr bwMode="auto">
              <a:xfrm>
                <a:off x="3846" y="2193"/>
                <a:ext cx="26" cy="41"/>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2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2" y="2"/>
                      <a:pt x="12" y="2"/>
                      <a:pt x="13" y="3"/>
                    </a:cubicBezTo>
                    <a:cubicBezTo>
                      <a:pt x="14" y="4"/>
                      <a:pt x="14" y="5"/>
                      <a:pt x="14" y="7"/>
                    </a:cubicBezTo>
                    <a:cubicBezTo>
                      <a:pt x="15" y="8"/>
                      <a:pt x="15" y="10"/>
                      <a:pt x="15" y="12"/>
                    </a:cubicBezTo>
                    <a:cubicBezTo>
                      <a:pt x="15" y="15"/>
                      <a:pt x="15" y="17"/>
                      <a:pt x="14" y="19"/>
                    </a:cubicBezTo>
                    <a:cubicBezTo>
                      <a:pt x="14" y="20"/>
                      <a:pt x="13" y="22"/>
                      <a:pt x="12"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2" y="18"/>
                      <a:pt x="12" y="16"/>
                      <a:pt x="12" y="12"/>
                    </a:cubicBezTo>
                    <a:cubicBezTo>
                      <a:pt x="12" y="8"/>
                      <a:pt x="12"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4" name="Freeform 24">
                <a:extLst>
                  <a:ext uri="{FF2B5EF4-FFF2-40B4-BE49-F238E27FC236}">
                    <a16:creationId xmlns:a16="http://schemas.microsoft.com/office/drawing/2014/main" id="{BC8C2C04-40A1-42C3-B3E0-4C611CF890C5}"/>
                  </a:ext>
                </a:extLst>
              </p:cNvPr>
              <p:cNvSpPr>
                <a:spLocks/>
              </p:cNvSpPr>
              <p:nvPr/>
            </p:nvSpPr>
            <p:spPr bwMode="auto">
              <a:xfrm>
                <a:off x="3880" y="2193"/>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1"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5" name="Freeform 25">
                <a:extLst>
                  <a:ext uri="{FF2B5EF4-FFF2-40B4-BE49-F238E27FC236}">
                    <a16:creationId xmlns:a16="http://schemas.microsoft.com/office/drawing/2014/main" id="{F5F107EF-713A-4D1E-AED7-E623F20EE284}"/>
                  </a:ext>
                </a:extLst>
              </p:cNvPr>
              <p:cNvSpPr>
                <a:spLocks noEditPoints="1"/>
              </p:cNvSpPr>
              <p:nvPr/>
            </p:nvSpPr>
            <p:spPr bwMode="auto">
              <a:xfrm>
                <a:off x="3908" y="2193"/>
                <a:ext cx="25" cy="41"/>
              </a:xfrm>
              <a:custGeom>
                <a:avLst/>
                <a:gdLst>
                  <a:gd name="T0" fmla="*/ 0 w 14"/>
                  <a:gd name="T1" fmla="*/ 12 h 24"/>
                  <a:gd name="T2" fmla="*/ 0 w 14"/>
                  <a:gd name="T3" fmla="*/ 6 h 24"/>
                  <a:gd name="T4" fmla="*/ 3 w 14"/>
                  <a:gd name="T5" fmla="*/ 2 h 24"/>
                  <a:gd name="T6" fmla="*/ 7 w 14"/>
                  <a:gd name="T7" fmla="*/ 0 h 24"/>
                  <a:gd name="T8" fmla="*/ 10 w 14"/>
                  <a:gd name="T9" fmla="*/ 1 h 24"/>
                  <a:gd name="T10" fmla="*/ 13 w 14"/>
                  <a:gd name="T11" fmla="*/ 3 h 24"/>
                  <a:gd name="T12" fmla="*/ 14 w 14"/>
                  <a:gd name="T13" fmla="*/ 7 h 24"/>
                  <a:gd name="T14" fmla="*/ 14 w 14"/>
                  <a:gd name="T15" fmla="*/ 12 h 24"/>
                  <a:gd name="T16" fmla="*/ 14 w 14"/>
                  <a:gd name="T17" fmla="*/ 19 h 24"/>
                  <a:gd name="T18" fmla="*/ 11 w 14"/>
                  <a:gd name="T19" fmla="*/ 22 h 24"/>
                  <a:gd name="T20" fmla="*/ 7 w 14"/>
                  <a:gd name="T21" fmla="*/ 24 h 24"/>
                  <a:gd name="T22" fmla="*/ 2 w 14"/>
                  <a:gd name="T23" fmla="*/ 21 h 24"/>
                  <a:gd name="T24" fmla="*/ 0 w 14"/>
                  <a:gd name="T25" fmla="*/ 12 h 24"/>
                  <a:gd name="T26" fmla="*/ 2 w 14"/>
                  <a:gd name="T27" fmla="*/ 12 h 24"/>
                  <a:gd name="T28" fmla="*/ 4 w 14"/>
                  <a:gd name="T29" fmla="*/ 20 h 24"/>
                  <a:gd name="T30" fmla="*/ 7 w 14"/>
                  <a:gd name="T31" fmla="*/ 21 h 24"/>
                  <a:gd name="T32" fmla="*/ 10 w 14"/>
                  <a:gd name="T33" fmla="*/ 20 h 24"/>
                  <a:gd name="T34" fmla="*/ 12 w 14"/>
                  <a:gd name="T35" fmla="*/ 12 h 24"/>
                  <a:gd name="T36" fmla="*/ 10 w 14"/>
                  <a:gd name="T37" fmla="*/ 5 h 24"/>
                  <a:gd name="T38" fmla="*/ 7 w 14"/>
                  <a:gd name="T39" fmla="*/ 3 h 24"/>
                  <a:gd name="T40" fmla="*/ 4 w 14"/>
                  <a:gd name="T41" fmla="*/ 4 h 24"/>
                  <a:gd name="T42" fmla="*/ 2 w 1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4" y="10"/>
                      <a:pt x="14" y="12"/>
                    </a:cubicBezTo>
                    <a:cubicBezTo>
                      <a:pt x="14"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2" y="12"/>
                    </a:moveTo>
                    <a:cubicBezTo>
                      <a:pt x="2"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2" y="8"/>
                      <a:pt x="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6" name="Freeform 26">
                <a:extLst>
                  <a:ext uri="{FF2B5EF4-FFF2-40B4-BE49-F238E27FC236}">
                    <a16:creationId xmlns:a16="http://schemas.microsoft.com/office/drawing/2014/main" id="{8F7F9953-B634-4041-B51F-84016165A94B}"/>
                  </a:ext>
                </a:extLst>
              </p:cNvPr>
              <p:cNvSpPr>
                <a:spLocks/>
              </p:cNvSpPr>
              <p:nvPr/>
            </p:nvSpPr>
            <p:spPr bwMode="auto">
              <a:xfrm>
                <a:off x="3943" y="2193"/>
                <a:ext cx="14" cy="40"/>
              </a:xfrm>
              <a:custGeom>
                <a:avLst/>
                <a:gdLst>
                  <a:gd name="T0" fmla="*/ 8 w 8"/>
                  <a:gd name="T1" fmla="*/ 23 h 23"/>
                  <a:gd name="T2" fmla="*/ 5 w 8"/>
                  <a:gd name="T3" fmla="*/ 23 h 23"/>
                  <a:gd name="T4" fmla="*/ 5 w 8"/>
                  <a:gd name="T5" fmla="*/ 5 h 23"/>
                  <a:gd name="T6" fmla="*/ 2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4" y="6"/>
                      <a:pt x="4" y="7"/>
                      <a:pt x="2" y="7"/>
                    </a:cubicBezTo>
                    <a:cubicBezTo>
                      <a:pt x="1" y="8"/>
                      <a:pt x="0" y="9"/>
                      <a:pt x="0" y="9"/>
                    </a:cubicBezTo>
                    <a:cubicBezTo>
                      <a:pt x="0" y="6"/>
                      <a:pt x="0" y="6"/>
                      <a:pt x="0" y="6"/>
                    </a:cubicBezTo>
                    <a:cubicBezTo>
                      <a:pt x="1" y="5"/>
                      <a:pt x="2"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7" name="Freeform 27">
                <a:extLst>
                  <a:ext uri="{FF2B5EF4-FFF2-40B4-BE49-F238E27FC236}">
                    <a16:creationId xmlns:a16="http://schemas.microsoft.com/office/drawing/2014/main" id="{8BE317B2-9D43-4DB2-97F5-374EE795E708}"/>
                  </a:ext>
                </a:extLst>
              </p:cNvPr>
              <p:cNvSpPr>
                <a:spLocks noEditPoints="1"/>
              </p:cNvSpPr>
              <p:nvPr/>
            </p:nvSpPr>
            <p:spPr bwMode="auto">
              <a:xfrm>
                <a:off x="3969" y="2193"/>
                <a:ext cx="26" cy="41"/>
              </a:xfrm>
              <a:custGeom>
                <a:avLst/>
                <a:gdLst>
                  <a:gd name="T0" fmla="*/ 0 w 15"/>
                  <a:gd name="T1" fmla="*/ 12 h 24"/>
                  <a:gd name="T2" fmla="*/ 1 w 15"/>
                  <a:gd name="T3" fmla="*/ 6 h 24"/>
                  <a:gd name="T4" fmla="*/ 3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2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2" y="4"/>
                      <a:pt x="2" y="3"/>
                      <a:pt x="3"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5" y="24"/>
                      <a:pt x="4" y="23"/>
                      <a:pt x="2" y="21"/>
                    </a:cubicBezTo>
                    <a:cubicBezTo>
                      <a:pt x="1" y="19"/>
                      <a:pt x="0" y="16"/>
                      <a:pt x="0" y="12"/>
                    </a:cubicBezTo>
                    <a:close/>
                    <a:moveTo>
                      <a:pt x="3" y="12"/>
                    </a:moveTo>
                    <a:cubicBezTo>
                      <a:pt x="3" y="16"/>
                      <a:pt x="3"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4"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8" name="Freeform 28">
                <a:extLst>
                  <a:ext uri="{FF2B5EF4-FFF2-40B4-BE49-F238E27FC236}">
                    <a16:creationId xmlns:a16="http://schemas.microsoft.com/office/drawing/2014/main" id="{02DC5BEB-40D8-4070-AA72-51361F25ED2A}"/>
                  </a:ext>
                </a:extLst>
              </p:cNvPr>
              <p:cNvSpPr>
                <a:spLocks/>
              </p:cNvSpPr>
              <p:nvPr/>
            </p:nvSpPr>
            <p:spPr bwMode="auto">
              <a:xfrm>
                <a:off x="3865" y="2248"/>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9" name="Freeform 29">
                <a:extLst>
                  <a:ext uri="{FF2B5EF4-FFF2-40B4-BE49-F238E27FC236}">
                    <a16:creationId xmlns:a16="http://schemas.microsoft.com/office/drawing/2014/main" id="{E29505E5-FC99-4D6F-A3B7-0CA765FBB6B6}"/>
                  </a:ext>
                </a:extLst>
              </p:cNvPr>
              <p:cNvSpPr>
                <a:spLocks noEditPoints="1"/>
              </p:cNvSpPr>
              <p:nvPr/>
            </p:nvSpPr>
            <p:spPr bwMode="auto">
              <a:xfrm>
                <a:off x="3893" y="2248"/>
                <a:ext cx="26" cy="42"/>
              </a:xfrm>
              <a:custGeom>
                <a:avLst/>
                <a:gdLst>
                  <a:gd name="T0" fmla="*/ 0 w 15"/>
                  <a:gd name="T1" fmla="*/ 12 h 24"/>
                  <a:gd name="T2" fmla="*/ 0 w 15"/>
                  <a:gd name="T3" fmla="*/ 6 h 24"/>
                  <a:gd name="T4" fmla="*/ 3 w 15"/>
                  <a:gd name="T5" fmla="*/ 2 h 24"/>
                  <a:gd name="T6" fmla="*/ 7 w 15"/>
                  <a:gd name="T7" fmla="*/ 0 h 24"/>
                  <a:gd name="T8" fmla="*/ 10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0 w 15"/>
                  <a:gd name="T33" fmla="*/ 20 h 24"/>
                  <a:gd name="T34" fmla="*/ 12 w 15"/>
                  <a:gd name="T35" fmla="*/ 12 h 24"/>
                  <a:gd name="T36" fmla="*/ 10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5" y="10"/>
                      <a:pt x="15" y="12"/>
                    </a:cubicBezTo>
                    <a:cubicBezTo>
                      <a:pt x="15"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3" y="12"/>
                    </a:moveTo>
                    <a:cubicBezTo>
                      <a:pt x="3"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10" name="Freeform 30">
                <a:extLst>
                  <a:ext uri="{FF2B5EF4-FFF2-40B4-BE49-F238E27FC236}">
                    <a16:creationId xmlns:a16="http://schemas.microsoft.com/office/drawing/2014/main" id="{1A76C599-4504-4CC6-9D5B-7430E668EE05}"/>
                  </a:ext>
                </a:extLst>
              </p:cNvPr>
              <p:cNvSpPr>
                <a:spLocks/>
              </p:cNvSpPr>
              <p:nvPr/>
            </p:nvSpPr>
            <p:spPr bwMode="auto">
              <a:xfrm>
                <a:off x="3927" y="2248"/>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1" y="8"/>
                      <a:pt x="0"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11" name="Freeform 31">
                <a:extLst>
                  <a:ext uri="{FF2B5EF4-FFF2-40B4-BE49-F238E27FC236}">
                    <a16:creationId xmlns:a16="http://schemas.microsoft.com/office/drawing/2014/main" id="{88A9079C-3CBE-4821-B08D-84F570448042}"/>
                  </a:ext>
                </a:extLst>
              </p:cNvPr>
              <p:cNvSpPr>
                <a:spLocks noEditPoints="1"/>
              </p:cNvSpPr>
              <p:nvPr/>
            </p:nvSpPr>
            <p:spPr bwMode="auto">
              <a:xfrm>
                <a:off x="3953" y="2248"/>
                <a:ext cx="27"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2" y="3"/>
                      <a:pt x="4"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6" y="24"/>
                      <a:pt x="4" y="23"/>
                      <a:pt x="3" y="21"/>
                    </a:cubicBezTo>
                    <a:cubicBezTo>
                      <a:pt x="1" y="19"/>
                      <a:pt x="0" y="16"/>
                      <a:pt x="0" y="12"/>
                    </a:cubicBezTo>
                    <a:close/>
                    <a:moveTo>
                      <a:pt x="3" y="12"/>
                    </a:moveTo>
                    <a:cubicBezTo>
                      <a:pt x="3" y="16"/>
                      <a:pt x="4"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87" name="Oval 9">
              <a:extLst>
                <a:ext uri="{FF2B5EF4-FFF2-40B4-BE49-F238E27FC236}">
                  <a16:creationId xmlns:a16="http://schemas.microsoft.com/office/drawing/2014/main" id="{22FD5C23-DC40-40E4-8832-B4DE33BC4D3C}"/>
                </a:ext>
              </a:extLst>
            </p:cNvPr>
            <p:cNvSpPr>
              <a:spLocks noChangeArrowheads="1"/>
            </p:cNvSpPr>
            <p:nvPr/>
          </p:nvSpPr>
          <p:spPr bwMode="auto">
            <a:xfrm>
              <a:off x="6049963" y="3324226"/>
              <a:ext cx="347663" cy="371475"/>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88" name="Freeform 303">
              <a:extLst>
                <a:ext uri="{FF2B5EF4-FFF2-40B4-BE49-F238E27FC236}">
                  <a16:creationId xmlns:a16="http://schemas.microsoft.com/office/drawing/2014/main" id="{7DFC84D3-BA75-4D83-8BE1-018B2F087CE9}"/>
                </a:ext>
              </a:extLst>
            </p:cNvPr>
            <p:cNvSpPr>
              <a:spLocks noChangeAspect="1" noEditPoints="1"/>
            </p:cNvSpPr>
            <p:nvPr/>
          </p:nvSpPr>
          <p:spPr bwMode="black">
            <a:xfrm>
              <a:off x="6137101" y="3407606"/>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4095791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9"/>
                                        </p:tgtEl>
                                        <p:attrNameLst>
                                          <p:attrName>style.visibility</p:attrName>
                                        </p:attrNameLst>
                                      </p:cBhvr>
                                      <p:to>
                                        <p:strVal val="visible"/>
                                      </p:to>
                                    </p:set>
                                    <p:animEffect transition="in" filter="fade">
                                      <p:cBhvr>
                                        <p:cTn id="13" dur="500"/>
                                        <p:tgtEl>
                                          <p:spTgt spid="149"/>
                                        </p:tgtEl>
                                      </p:cBhvr>
                                    </p:animEffect>
                                  </p:childTnLst>
                                </p:cTn>
                              </p:par>
                              <p:par>
                                <p:cTn id="14" presetID="10" presetClass="entr" presetSubtype="0" fill="hold" nodeType="withEffect">
                                  <p:stCondLst>
                                    <p:cond delay="0"/>
                                  </p:stCondLst>
                                  <p:childTnLst>
                                    <p:set>
                                      <p:cBhvr>
                                        <p:cTn id="15" dur="1" fill="hold">
                                          <p:stCondLst>
                                            <p:cond delay="0"/>
                                          </p:stCondLst>
                                        </p:cTn>
                                        <p:tgtEl>
                                          <p:spTgt spid="283"/>
                                        </p:tgtEl>
                                        <p:attrNameLst>
                                          <p:attrName>style.visibility</p:attrName>
                                        </p:attrNameLst>
                                      </p:cBhvr>
                                      <p:to>
                                        <p:strVal val="visible"/>
                                      </p:to>
                                    </p:set>
                                    <p:animEffect transition="in" filter="fade">
                                      <p:cBhvr>
                                        <p:cTn id="16" dur="500"/>
                                        <p:tgtEl>
                                          <p:spTgt spid="28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animEffect transition="in" filter="fade">
                                      <p:cBhvr>
                                        <p:cTn id="21" dur="500"/>
                                        <p:tgtEl>
                                          <p:spTgt spid="267"/>
                                        </p:tgtEl>
                                      </p:cBhvr>
                                    </p:animEffect>
                                  </p:childTnLst>
                                </p:cTn>
                              </p:par>
                              <p:par>
                                <p:cTn id="22" presetID="42" presetClass="path" presetSubtype="0" accel="50000" decel="50000" fill="hold" nodeType="withEffect">
                                  <p:stCondLst>
                                    <p:cond delay="0"/>
                                  </p:stCondLst>
                                  <p:childTnLst>
                                    <p:animMotion origin="layout" path="M 3.46439E-6 7.48979E-7 L -0.35346 0.1355 " pathEditMode="relative" rAng="0" ptsTypes="AA">
                                      <p:cBhvr>
                                        <p:cTn id="23" dur="2000" fill="hold"/>
                                        <p:tgtEl>
                                          <p:spTgt spid="12"/>
                                        </p:tgtEl>
                                        <p:attrNameLst>
                                          <p:attrName>ppt_x</p:attrName>
                                          <p:attrName>ppt_y</p:attrName>
                                        </p:attrNameLst>
                                      </p:cBhvr>
                                      <p:rCtr x="-17679" y="6764"/>
                                    </p:animMotion>
                                  </p:childTnLst>
                                </p:cTn>
                              </p:par>
                            </p:childTnLst>
                          </p:cTn>
                        </p:par>
                        <p:par>
                          <p:cTn id="24" fill="hold">
                            <p:stCondLst>
                              <p:cond delay="2000"/>
                            </p:stCondLst>
                            <p:childTnLst>
                              <p:par>
                                <p:cTn id="25" presetID="14" presetClass="entr" presetSubtype="10" fill="hold" nodeType="afterEffect">
                                  <p:stCondLst>
                                    <p:cond delay="0"/>
                                  </p:stCondLst>
                                  <p:childTnLst>
                                    <p:set>
                                      <p:cBhvr>
                                        <p:cTn id="26" dur="1" fill="hold">
                                          <p:stCondLst>
                                            <p:cond delay="0"/>
                                          </p:stCondLst>
                                        </p:cTn>
                                        <p:tgtEl>
                                          <p:spTgt spid="268"/>
                                        </p:tgtEl>
                                        <p:attrNameLst>
                                          <p:attrName>style.visibility</p:attrName>
                                        </p:attrNameLst>
                                      </p:cBhvr>
                                      <p:to>
                                        <p:strVal val="visible"/>
                                      </p:to>
                                    </p:set>
                                    <p:animEffect transition="in" filter="randombar(horizontal)">
                                      <p:cBhvr>
                                        <p:cTn id="27" dur="500"/>
                                        <p:tgtEl>
                                          <p:spTgt spid="26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70"/>
                                        </p:tgtEl>
                                        <p:attrNameLst>
                                          <p:attrName>style.visibility</p:attrName>
                                        </p:attrNameLst>
                                      </p:cBhvr>
                                      <p:to>
                                        <p:strVal val="visible"/>
                                      </p:to>
                                    </p:set>
                                    <p:animEffect transition="in" filter="randombar(horizontal)">
                                      <p:cBhvr>
                                        <p:cTn id="30" dur="500"/>
                                        <p:tgtEl>
                                          <p:spTgt spid="270"/>
                                        </p:tgtEl>
                                      </p:cBhvr>
                                    </p:animEffect>
                                  </p:childTnLst>
                                </p:cTn>
                              </p:par>
                            </p:childTnLst>
                          </p:cTn>
                        </p:par>
                        <p:par>
                          <p:cTn id="31" fill="hold">
                            <p:stCondLst>
                              <p:cond delay="2500"/>
                            </p:stCondLst>
                            <p:childTnLst>
                              <p:par>
                                <p:cTn id="32" presetID="14" presetClass="entr" presetSubtype="10" fill="hold" nodeType="afterEffect">
                                  <p:stCondLst>
                                    <p:cond delay="0"/>
                                  </p:stCondLst>
                                  <p:childTnLst>
                                    <p:set>
                                      <p:cBhvr>
                                        <p:cTn id="33" dur="1" fill="hold">
                                          <p:stCondLst>
                                            <p:cond delay="0"/>
                                          </p:stCondLst>
                                        </p:cTn>
                                        <p:tgtEl>
                                          <p:spTgt spid="271"/>
                                        </p:tgtEl>
                                        <p:attrNameLst>
                                          <p:attrName>style.visibility</p:attrName>
                                        </p:attrNameLst>
                                      </p:cBhvr>
                                      <p:to>
                                        <p:strVal val="visible"/>
                                      </p:to>
                                    </p:set>
                                    <p:animEffect transition="in" filter="randombar(horizontal)">
                                      <p:cBhvr>
                                        <p:cTn id="34" dur="500"/>
                                        <p:tgtEl>
                                          <p:spTgt spid="271"/>
                                        </p:tgtEl>
                                      </p:cBhvr>
                                    </p:animEffect>
                                  </p:childTnLst>
                                </p:cTn>
                              </p:par>
                              <p:par>
                                <p:cTn id="35" presetID="14" presetClass="entr" presetSubtype="10" fill="hold" nodeType="withEffect">
                                  <p:stCondLst>
                                    <p:cond delay="0"/>
                                  </p:stCondLst>
                                  <p:childTnLst>
                                    <p:set>
                                      <p:cBhvr>
                                        <p:cTn id="36" dur="1" fill="hold">
                                          <p:stCondLst>
                                            <p:cond delay="0"/>
                                          </p:stCondLst>
                                        </p:cTn>
                                        <p:tgtEl>
                                          <p:spTgt spid="284"/>
                                        </p:tgtEl>
                                        <p:attrNameLst>
                                          <p:attrName>style.visibility</p:attrName>
                                        </p:attrNameLst>
                                      </p:cBhvr>
                                      <p:to>
                                        <p:strVal val="visible"/>
                                      </p:to>
                                    </p:set>
                                    <p:animEffect transition="in" filter="randombar(horizontal)">
                                      <p:cBhvr>
                                        <p:cTn id="37" dur="500"/>
                                        <p:tgtEl>
                                          <p:spTgt spid="284"/>
                                        </p:tgtEl>
                                      </p:cBhvr>
                                    </p:animEffect>
                                  </p:childTnLst>
                                </p:cTn>
                              </p:par>
                              <p:par>
                                <p:cTn id="38" presetID="14" presetClass="entr" presetSubtype="10" fill="hold" nodeType="withEffect">
                                  <p:stCondLst>
                                    <p:cond delay="0"/>
                                  </p:stCondLst>
                                  <p:childTnLst>
                                    <p:set>
                                      <p:cBhvr>
                                        <p:cTn id="39" dur="1" fill="hold">
                                          <p:stCondLst>
                                            <p:cond delay="0"/>
                                          </p:stCondLst>
                                        </p:cTn>
                                        <p:tgtEl>
                                          <p:spTgt spid="272"/>
                                        </p:tgtEl>
                                        <p:attrNameLst>
                                          <p:attrName>style.visibility</p:attrName>
                                        </p:attrNameLst>
                                      </p:cBhvr>
                                      <p:to>
                                        <p:strVal val="visible"/>
                                      </p:to>
                                    </p:set>
                                    <p:animEffect transition="in" filter="randombar(horizontal)">
                                      <p:cBhvr>
                                        <p:cTn id="40" dur="500"/>
                                        <p:tgtEl>
                                          <p:spTgt spid="272"/>
                                        </p:tgtEl>
                                      </p:cBhvr>
                                    </p:animEffect>
                                  </p:childTnLst>
                                </p:cTn>
                              </p:par>
                            </p:childTnLst>
                          </p:cTn>
                        </p:par>
                        <p:par>
                          <p:cTn id="41" fill="hold">
                            <p:stCondLst>
                              <p:cond delay="3000"/>
                            </p:stCondLst>
                            <p:childTnLst>
                              <p:par>
                                <p:cTn id="42" presetID="14" presetClass="entr" presetSubtype="10" fill="hold" grpId="0" nodeType="afterEffect">
                                  <p:stCondLst>
                                    <p:cond delay="0"/>
                                  </p:stCondLst>
                                  <p:childTnLst>
                                    <p:set>
                                      <p:cBhvr>
                                        <p:cTn id="43" dur="1" fill="hold">
                                          <p:stCondLst>
                                            <p:cond delay="0"/>
                                          </p:stCondLst>
                                        </p:cTn>
                                        <p:tgtEl>
                                          <p:spTgt spid="269"/>
                                        </p:tgtEl>
                                        <p:attrNameLst>
                                          <p:attrName>style.visibility</p:attrName>
                                        </p:attrNameLst>
                                      </p:cBhvr>
                                      <p:to>
                                        <p:strVal val="visible"/>
                                      </p:to>
                                    </p:set>
                                    <p:animEffect transition="in" filter="randombar(horizontal)">
                                      <p:cBhvr>
                                        <p:cTn id="44" dur="1000"/>
                                        <p:tgtEl>
                                          <p:spTgt spid="269"/>
                                        </p:tgtEl>
                                      </p:cBhvr>
                                    </p:animEffect>
                                  </p:childTnLst>
                                </p:cTn>
                              </p:par>
                              <p:par>
                                <p:cTn id="45" presetID="14" presetClass="entr" presetSubtype="1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1000"/>
                                        <p:tgtEl>
                                          <p:spTgt spid="40"/>
                                        </p:tgtEl>
                                      </p:cBhvr>
                                    </p:animEffect>
                                  </p:childTnLst>
                                </p:cTn>
                              </p:par>
                              <p:par>
                                <p:cTn id="48" presetID="63" presetClass="path" presetSubtype="0" accel="50000" decel="50000" fill="hold" nodeType="withEffect">
                                  <p:stCondLst>
                                    <p:cond delay="0"/>
                                  </p:stCondLst>
                                  <p:childTnLst>
                                    <p:animMotion origin="layout" path="M -0.1736 -0.00613 L -8.55246E-7 -2.43759E-6 " pathEditMode="relative" rAng="0" ptsTypes="AA">
                                      <p:cBhvr>
                                        <p:cTn id="49" dur="1500" fill="hold"/>
                                        <p:tgtEl>
                                          <p:spTgt spid="40"/>
                                        </p:tgtEl>
                                        <p:attrNameLst>
                                          <p:attrName>ppt_x</p:attrName>
                                          <p:attrName>ppt_y</p:attrName>
                                        </p:attrNameLst>
                                      </p:cBhvr>
                                      <p:rCtr x="8680" y="295"/>
                                    </p:animMotion>
                                  </p:childTnLst>
                                </p:cTn>
                              </p:par>
                              <p:par>
                                <p:cTn id="50" presetID="10" presetClass="entr" presetSubtype="0" fill="hold" nodeType="withEffect">
                                  <p:stCondLst>
                                    <p:cond delay="25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250"/>
                                        <p:tgtEl>
                                          <p:spTgt spid="52"/>
                                        </p:tgtEl>
                                      </p:cBhvr>
                                    </p:animEffect>
                                  </p:childTnLst>
                                </p:cTn>
                              </p:par>
                              <p:par>
                                <p:cTn id="53" presetID="10" presetClass="entr" presetSubtype="0" fill="hold" nodeType="withEffect">
                                  <p:stCondLst>
                                    <p:cond delay="50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250"/>
                                        <p:tgtEl>
                                          <p:spTgt spid="64"/>
                                        </p:tgtEl>
                                      </p:cBhvr>
                                    </p:animEffect>
                                  </p:childTnLst>
                                </p:cTn>
                              </p:par>
                              <p:par>
                                <p:cTn id="56" presetID="10" presetClass="entr" presetSubtype="0" fill="hold" nodeType="withEffect">
                                  <p:stCondLst>
                                    <p:cond delay="75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250"/>
                                        <p:tgtEl>
                                          <p:spTgt spid="76"/>
                                        </p:tgtEl>
                                      </p:cBhvr>
                                    </p:animEffect>
                                  </p:childTnLst>
                                </p:cTn>
                              </p:par>
                              <p:par>
                                <p:cTn id="59" presetID="10" presetClass="entr" presetSubtype="0" fill="hold" nodeType="withEffect">
                                  <p:stCondLst>
                                    <p:cond delay="1000"/>
                                  </p:stCondLst>
                                  <p:childTnLst>
                                    <p:set>
                                      <p:cBhvr>
                                        <p:cTn id="60" dur="1" fill="hold">
                                          <p:stCondLst>
                                            <p:cond delay="0"/>
                                          </p:stCondLst>
                                        </p:cTn>
                                        <p:tgtEl>
                                          <p:spTgt spid="88"/>
                                        </p:tgtEl>
                                        <p:attrNameLst>
                                          <p:attrName>style.visibility</p:attrName>
                                        </p:attrNameLst>
                                      </p:cBhvr>
                                      <p:to>
                                        <p:strVal val="visible"/>
                                      </p:to>
                                    </p:set>
                                    <p:animEffect transition="in" filter="fade">
                                      <p:cBhvr>
                                        <p:cTn id="61" dur="250"/>
                                        <p:tgtEl>
                                          <p:spTgt spid="88"/>
                                        </p:tgtEl>
                                      </p:cBhvr>
                                    </p:animEffect>
                                  </p:childTnLst>
                                </p:cTn>
                              </p:par>
                              <p:par>
                                <p:cTn id="62" presetID="10" presetClass="entr" presetSubtype="0" fill="hold" nodeType="withEffect">
                                  <p:stCondLst>
                                    <p:cond delay="1250"/>
                                  </p:stCondLst>
                                  <p:childTnLst>
                                    <p:set>
                                      <p:cBhvr>
                                        <p:cTn id="63" dur="1" fill="hold">
                                          <p:stCondLst>
                                            <p:cond delay="0"/>
                                          </p:stCondLst>
                                        </p:cTn>
                                        <p:tgtEl>
                                          <p:spTgt spid="100"/>
                                        </p:tgtEl>
                                        <p:attrNameLst>
                                          <p:attrName>style.visibility</p:attrName>
                                        </p:attrNameLst>
                                      </p:cBhvr>
                                      <p:to>
                                        <p:strVal val="visible"/>
                                      </p:to>
                                    </p:set>
                                    <p:animEffect transition="in" filter="fade">
                                      <p:cBhvr>
                                        <p:cTn id="64" dur="250"/>
                                        <p:tgtEl>
                                          <p:spTgt spid="100"/>
                                        </p:tgtEl>
                                      </p:cBhvr>
                                    </p:animEffect>
                                  </p:childTnLst>
                                </p:cTn>
                              </p:par>
                            </p:childTnLst>
                          </p:cTn>
                        </p:par>
                        <p:par>
                          <p:cTn id="65" fill="hold">
                            <p:stCondLst>
                              <p:cond delay="4500"/>
                            </p:stCondLst>
                            <p:childTnLst>
                              <p:par>
                                <p:cTn id="66" presetID="10" presetClass="entr" presetSubtype="0" fill="hold" nodeType="afterEffect">
                                  <p:stCondLst>
                                    <p:cond delay="0"/>
                                  </p:stCondLst>
                                  <p:childTnLst>
                                    <p:set>
                                      <p:cBhvr>
                                        <p:cTn id="67" dur="1" fill="hold">
                                          <p:stCondLst>
                                            <p:cond delay="0"/>
                                          </p:stCondLst>
                                        </p:cTn>
                                        <p:tgtEl>
                                          <p:spTgt spid="112"/>
                                        </p:tgtEl>
                                        <p:attrNameLst>
                                          <p:attrName>style.visibility</p:attrName>
                                        </p:attrNameLst>
                                      </p:cBhvr>
                                      <p:to>
                                        <p:strVal val="visible"/>
                                      </p:to>
                                    </p:set>
                                    <p:animEffect transition="in" filter="fade">
                                      <p:cBhvr>
                                        <p:cTn id="68" dur="250"/>
                                        <p:tgtEl>
                                          <p:spTgt spid="112"/>
                                        </p:tgtEl>
                                      </p:cBhvr>
                                    </p:animEffect>
                                  </p:childTnLst>
                                </p:cTn>
                              </p:par>
                            </p:childTnLst>
                          </p:cTn>
                        </p:par>
                        <p:par>
                          <p:cTn id="69" fill="hold">
                            <p:stCondLst>
                              <p:cond delay="4750"/>
                            </p:stCondLst>
                            <p:childTnLst>
                              <p:par>
                                <p:cTn id="70" presetID="10" presetClass="entr" presetSubtype="0" fill="hold" nodeType="afterEffect">
                                  <p:stCondLst>
                                    <p:cond delay="0"/>
                                  </p:stCondLst>
                                  <p:childTnLst>
                                    <p:set>
                                      <p:cBhvr>
                                        <p:cTn id="71" dur="1" fill="hold">
                                          <p:stCondLst>
                                            <p:cond delay="0"/>
                                          </p:stCondLst>
                                        </p:cTn>
                                        <p:tgtEl>
                                          <p:spTgt spid="124"/>
                                        </p:tgtEl>
                                        <p:attrNameLst>
                                          <p:attrName>style.visibility</p:attrName>
                                        </p:attrNameLst>
                                      </p:cBhvr>
                                      <p:to>
                                        <p:strVal val="visible"/>
                                      </p:to>
                                    </p:set>
                                    <p:animEffect transition="in" filter="fade">
                                      <p:cBhvr>
                                        <p:cTn id="72" dur="250"/>
                                        <p:tgtEl>
                                          <p:spTgt spid="124"/>
                                        </p:tgtEl>
                                      </p:cBhvr>
                                    </p:animEffect>
                                  </p:childTnLst>
                                </p:cTn>
                              </p:par>
                            </p:childTnLst>
                          </p:cTn>
                        </p:par>
                        <p:par>
                          <p:cTn id="73" fill="hold">
                            <p:stCondLst>
                              <p:cond delay="5000"/>
                            </p:stCondLst>
                            <p:childTnLst>
                              <p:par>
                                <p:cTn id="74" presetID="10" presetClass="entr" presetSubtype="0" fill="hold" nodeType="afterEffect">
                                  <p:stCondLst>
                                    <p:cond delay="0"/>
                                  </p:stCondLst>
                                  <p:childTnLst>
                                    <p:set>
                                      <p:cBhvr>
                                        <p:cTn id="75" dur="1" fill="hold">
                                          <p:stCondLst>
                                            <p:cond delay="0"/>
                                          </p:stCondLst>
                                        </p:cTn>
                                        <p:tgtEl>
                                          <p:spTgt spid="136"/>
                                        </p:tgtEl>
                                        <p:attrNameLst>
                                          <p:attrName>style.visibility</p:attrName>
                                        </p:attrNameLst>
                                      </p:cBhvr>
                                      <p:to>
                                        <p:strVal val="visible"/>
                                      </p:to>
                                    </p:set>
                                    <p:animEffect transition="in" filter="fade">
                                      <p:cBhvr>
                                        <p:cTn id="76" dur="250"/>
                                        <p:tgtEl>
                                          <p:spTgt spid="136"/>
                                        </p:tgtEl>
                                      </p:cBhvr>
                                    </p:animEffect>
                                  </p:childTnLst>
                                </p:cTn>
                              </p:par>
                            </p:childTnLst>
                          </p:cTn>
                        </p:par>
                        <p:par>
                          <p:cTn id="77" fill="hold">
                            <p:stCondLst>
                              <p:cond delay="5250"/>
                            </p:stCondLst>
                            <p:childTnLst>
                              <p:par>
                                <p:cTn id="78" presetID="10" presetClass="entr" presetSubtype="0" fill="hold" grpId="0" nodeType="afterEffect">
                                  <p:stCondLst>
                                    <p:cond delay="0"/>
                                  </p:stCondLst>
                                  <p:childTnLst>
                                    <p:set>
                                      <p:cBhvr>
                                        <p:cTn id="79" dur="1" fill="hold">
                                          <p:stCondLst>
                                            <p:cond delay="0"/>
                                          </p:stCondLst>
                                        </p:cTn>
                                        <p:tgtEl>
                                          <p:spTgt spid="148"/>
                                        </p:tgtEl>
                                        <p:attrNameLst>
                                          <p:attrName>style.visibility</p:attrName>
                                        </p:attrNameLst>
                                      </p:cBhvr>
                                      <p:to>
                                        <p:strVal val="visible"/>
                                      </p:to>
                                    </p:set>
                                    <p:animEffect transition="in" filter="fade">
                                      <p:cBhvr>
                                        <p:cTn id="80" dur="10"/>
                                        <p:tgtEl>
                                          <p:spTgt spid="148"/>
                                        </p:tgtEl>
                                      </p:cBhvr>
                                    </p:animEffect>
                                  </p:childTnLst>
                                </p:cTn>
                              </p:par>
                            </p:childTnLst>
                          </p:cTn>
                        </p:par>
                        <p:par>
                          <p:cTn id="81" fill="hold">
                            <p:stCondLst>
                              <p:cond delay="5260"/>
                            </p:stCondLst>
                            <p:childTnLst>
                              <p:par>
                                <p:cTn id="82" presetID="10" presetClass="entr" presetSubtype="0" fill="hold" nodeType="afterEffect">
                                  <p:stCondLst>
                                    <p:cond delay="0"/>
                                  </p:stCondLst>
                                  <p:childTnLst>
                                    <p:set>
                                      <p:cBhvr>
                                        <p:cTn id="83" dur="1" fill="hold">
                                          <p:stCondLst>
                                            <p:cond delay="0"/>
                                          </p:stCondLst>
                                        </p:cTn>
                                        <p:tgtEl>
                                          <p:spTgt spid="148">
                                            <p:txEl>
                                              <p:pRg st="0" end="0"/>
                                            </p:txEl>
                                          </p:spTgt>
                                        </p:tgtEl>
                                        <p:attrNameLst>
                                          <p:attrName>style.visibility</p:attrName>
                                        </p:attrNameLst>
                                      </p:cBhvr>
                                      <p:to>
                                        <p:strVal val="visible"/>
                                      </p:to>
                                    </p:set>
                                    <p:animEffect transition="in" filter="fade">
                                      <p:cBhvr>
                                        <p:cTn id="84" dur="300"/>
                                        <p:tgtEl>
                                          <p:spTgt spid="148">
                                            <p:txEl>
                                              <p:pRg st="0" end="0"/>
                                            </p:txEl>
                                          </p:spTgt>
                                        </p:tgtEl>
                                      </p:cBhvr>
                                    </p:animEffect>
                                  </p:childTnLst>
                                </p:cTn>
                              </p:par>
                            </p:childTnLst>
                          </p:cTn>
                        </p:par>
                        <p:par>
                          <p:cTn id="85" fill="hold">
                            <p:stCondLst>
                              <p:cond delay="5560"/>
                            </p:stCondLst>
                            <p:childTnLst>
                              <p:par>
                                <p:cTn id="86" presetID="10" presetClass="entr" presetSubtype="0" fill="hold" nodeType="afterEffect">
                                  <p:stCondLst>
                                    <p:cond delay="0"/>
                                  </p:stCondLst>
                                  <p:childTnLst>
                                    <p:set>
                                      <p:cBhvr>
                                        <p:cTn id="87" dur="1" fill="hold">
                                          <p:stCondLst>
                                            <p:cond delay="0"/>
                                          </p:stCondLst>
                                        </p:cTn>
                                        <p:tgtEl>
                                          <p:spTgt spid="148">
                                            <p:txEl>
                                              <p:pRg st="1" end="1"/>
                                            </p:txEl>
                                          </p:spTgt>
                                        </p:tgtEl>
                                        <p:attrNameLst>
                                          <p:attrName>style.visibility</p:attrName>
                                        </p:attrNameLst>
                                      </p:cBhvr>
                                      <p:to>
                                        <p:strVal val="visible"/>
                                      </p:to>
                                    </p:set>
                                    <p:animEffect transition="in" filter="fade">
                                      <p:cBhvr>
                                        <p:cTn id="88" dur="300"/>
                                        <p:tgtEl>
                                          <p:spTgt spid="148">
                                            <p:txEl>
                                              <p:pRg st="1" end="1"/>
                                            </p:txEl>
                                          </p:spTgt>
                                        </p:tgtEl>
                                      </p:cBhvr>
                                    </p:animEffect>
                                  </p:childTnLst>
                                </p:cTn>
                              </p:par>
                            </p:childTnLst>
                          </p:cTn>
                        </p:par>
                        <p:par>
                          <p:cTn id="89" fill="hold">
                            <p:stCondLst>
                              <p:cond delay="5860"/>
                            </p:stCondLst>
                            <p:childTnLst>
                              <p:par>
                                <p:cTn id="90" presetID="10" presetClass="entr" presetSubtype="0" fill="hold" nodeType="afterEffect">
                                  <p:stCondLst>
                                    <p:cond delay="0"/>
                                  </p:stCondLst>
                                  <p:childTnLst>
                                    <p:set>
                                      <p:cBhvr>
                                        <p:cTn id="91" dur="1" fill="hold">
                                          <p:stCondLst>
                                            <p:cond delay="0"/>
                                          </p:stCondLst>
                                        </p:cTn>
                                        <p:tgtEl>
                                          <p:spTgt spid="148">
                                            <p:txEl>
                                              <p:pRg st="2" end="2"/>
                                            </p:txEl>
                                          </p:spTgt>
                                        </p:tgtEl>
                                        <p:attrNameLst>
                                          <p:attrName>style.visibility</p:attrName>
                                        </p:attrNameLst>
                                      </p:cBhvr>
                                      <p:to>
                                        <p:strVal val="visible"/>
                                      </p:to>
                                    </p:set>
                                    <p:animEffect transition="in" filter="fade">
                                      <p:cBhvr>
                                        <p:cTn id="92" dur="300"/>
                                        <p:tgtEl>
                                          <p:spTgt spid="148">
                                            <p:txEl>
                                              <p:pRg st="2" end="2"/>
                                            </p:txEl>
                                          </p:spTgt>
                                        </p:tgtEl>
                                      </p:cBhvr>
                                    </p:animEffect>
                                  </p:childTnLst>
                                </p:cTn>
                              </p:par>
                            </p:childTnLst>
                          </p:cTn>
                        </p:par>
                        <p:par>
                          <p:cTn id="93" fill="hold">
                            <p:stCondLst>
                              <p:cond delay="6160"/>
                            </p:stCondLst>
                            <p:childTnLst>
                              <p:par>
                                <p:cTn id="94" presetID="10" presetClass="entr" presetSubtype="0" fill="hold" nodeType="afterEffect">
                                  <p:stCondLst>
                                    <p:cond delay="0"/>
                                  </p:stCondLst>
                                  <p:childTnLst>
                                    <p:set>
                                      <p:cBhvr>
                                        <p:cTn id="95" dur="1" fill="hold">
                                          <p:stCondLst>
                                            <p:cond delay="0"/>
                                          </p:stCondLst>
                                        </p:cTn>
                                        <p:tgtEl>
                                          <p:spTgt spid="148">
                                            <p:txEl>
                                              <p:pRg st="3" end="3"/>
                                            </p:txEl>
                                          </p:spTgt>
                                        </p:tgtEl>
                                        <p:attrNameLst>
                                          <p:attrName>style.visibility</p:attrName>
                                        </p:attrNameLst>
                                      </p:cBhvr>
                                      <p:to>
                                        <p:strVal val="visible"/>
                                      </p:to>
                                    </p:set>
                                    <p:animEffect transition="in" filter="fade">
                                      <p:cBhvr>
                                        <p:cTn id="96" dur="300"/>
                                        <p:tgtEl>
                                          <p:spTgt spid="148">
                                            <p:txEl>
                                              <p:pRg st="3" end="3"/>
                                            </p:txEl>
                                          </p:spTgt>
                                        </p:tgtEl>
                                      </p:cBhvr>
                                    </p:animEffect>
                                  </p:childTnLst>
                                </p:cTn>
                              </p:par>
                            </p:childTnLst>
                          </p:cTn>
                        </p:par>
                        <p:par>
                          <p:cTn id="97" fill="hold">
                            <p:stCondLst>
                              <p:cond delay="6460"/>
                            </p:stCondLst>
                            <p:childTnLst>
                              <p:par>
                                <p:cTn id="98" presetID="10" presetClass="entr" presetSubtype="0" fill="hold" nodeType="afterEffect">
                                  <p:stCondLst>
                                    <p:cond delay="0"/>
                                  </p:stCondLst>
                                  <p:childTnLst>
                                    <p:set>
                                      <p:cBhvr>
                                        <p:cTn id="99" dur="1" fill="hold">
                                          <p:stCondLst>
                                            <p:cond delay="0"/>
                                          </p:stCondLst>
                                        </p:cTn>
                                        <p:tgtEl>
                                          <p:spTgt spid="148">
                                            <p:txEl>
                                              <p:pRg st="4" end="4"/>
                                            </p:txEl>
                                          </p:spTgt>
                                        </p:tgtEl>
                                        <p:attrNameLst>
                                          <p:attrName>style.visibility</p:attrName>
                                        </p:attrNameLst>
                                      </p:cBhvr>
                                      <p:to>
                                        <p:strVal val="visible"/>
                                      </p:to>
                                    </p:set>
                                    <p:animEffect transition="in" filter="fade">
                                      <p:cBhvr>
                                        <p:cTn id="100" dur="300"/>
                                        <p:tgtEl>
                                          <p:spTgt spid="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8" grpId="0"/>
      <p:bldP spid="267" grpId="0" animBg="1"/>
      <p:bldP spid="269" grpId="0" animBg="1"/>
      <p:bldP spid="2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Principle of least privilege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Regular users should not be administrators of their machines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Forces the bad guys to elevate their privileges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User Account Control should be enabled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Forces the bad guys to bypass UAC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Besides, not all malwares are capable of bypassing it</a:t>
            </a:r>
          </a:p>
          <a:p>
            <a:pPr>
              <a:buFont typeface="Wingdings" panose="05000000000000000000" pitchFamily="2" charset="2"/>
              <a:buChar char="§"/>
              <a:defRPr/>
            </a:pPr>
            <a:endParaRPr lang="en-US" sz="20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1566019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External security dependencies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1027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Updates/Software management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A/V solution</a:t>
            </a: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Backup solution</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Monitoring agents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Security products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Performance monitoring </a:t>
            </a:r>
          </a:p>
          <a:p>
            <a:pPr>
              <a:buFont typeface="Wingdings" panose="05000000000000000000" pitchFamily="2" charset="2"/>
              <a:buChar char="§"/>
              <a:defRPr/>
            </a:pPr>
            <a:endParaRPr lang="en-US" sz="20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2022965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7DF4CC-BC74-42E9-B72D-9B58E4D02D8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a:p>
        </p:txBody>
      </p:sp>
      <p:sp>
        <p:nvSpPr>
          <p:cNvPr id="3" name="Text Placeholder 2">
            <a:extLst>
              <a:ext uri="{FF2B5EF4-FFF2-40B4-BE49-F238E27FC236}">
                <a16:creationId xmlns:a16="http://schemas.microsoft.com/office/drawing/2014/main" id="{7A2B52C9-0147-4A16-98F1-4CCDC78907D7}"/>
              </a:ext>
            </a:extLst>
          </p:cNvPr>
          <p:cNvSpPr>
            <a:spLocks noGrp="1"/>
          </p:cNvSpPr>
          <p:nvPr>
            <p:ph type="body" sz="quarter" idx="13"/>
          </p:nvPr>
        </p:nvSpPr>
        <p:spPr/>
        <p:txBody>
          <a:bodyPr/>
          <a:lstStyle/>
          <a:p>
            <a:r>
              <a:rPr lang="en-CA"/>
              <a:t>Password Spray</a:t>
            </a:r>
          </a:p>
        </p:txBody>
      </p:sp>
      <p:sp>
        <p:nvSpPr>
          <p:cNvPr id="4" name="Espace réservé du texte 2">
            <a:extLst>
              <a:ext uri="{FF2B5EF4-FFF2-40B4-BE49-F238E27FC236}">
                <a16:creationId xmlns:a16="http://schemas.microsoft.com/office/drawing/2014/main" id="{7930D62F-A165-4E3A-916A-D740E2FECBEC}"/>
              </a:ext>
            </a:extLst>
          </p:cNvPr>
          <p:cNvSpPr txBox="1">
            <a:spLocks/>
          </p:cNvSpPr>
          <p:nvPr/>
        </p:nvSpPr>
        <p:spPr>
          <a:xfrm>
            <a:off x="2431774" y="3808687"/>
            <a:ext cx="6414052" cy="347787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Password spray attacks just try one or two passwords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But on a lot of accounts!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takes only one of </a:t>
            </a:r>
            <a:br>
              <a:rPr lang="en-US" sz="3200" b="1">
                <a:gradFill>
                  <a:gsLst>
                    <a:gs pos="1250">
                      <a:srgbClr val="505050"/>
                    </a:gs>
                    <a:gs pos="100000">
                      <a:srgbClr val="505050"/>
                    </a:gs>
                  </a:gsLst>
                  <a:lin ang="5400000" scaled="0"/>
                </a:gradFill>
              </a:rPr>
            </a:br>
            <a:r>
              <a:rPr lang="en-US" sz="3200" b="1">
                <a:gradFill>
                  <a:gsLst>
                    <a:gs pos="1250">
                      <a:srgbClr val="505050"/>
                    </a:gs>
                    <a:gs pos="100000">
                      <a:srgbClr val="505050"/>
                    </a:gs>
                  </a:gsLst>
                  <a:lin ang="5400000" scaled="0"/>
                </a:gradFill>
              </a:rPr>
              <a:t>your users…</a:t>
            </a: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pic>
        <p:nvPicPr>
          <p:cNvPr id="6" name="Image 1">
            <a:extLst>
              <a:ext uri="{FF2B5EF4-FFF2-40B4-BE49-F238E27FC236}">
                <a16:creationId xmlns:a16="http://schemas.microsoft.com/office/drawing/2014/main" id="{BC1A28B6-C563-4D96-A9AB-4F12387057E9}"/>
              </a:ext>
            </a:extLst>
          </p:cNvPr>
          <p:cNvPicPr>
            <a:picLocks noChangeAspect="1"/>
          </p:cNvPicPr>
          <p:nvPr/>
        </p:nvPicPr>
        <p:blipFill>
          <a:blip r:embed="rId3"/>
          <a:stretch>
            <a:fillRect/>
          </a:stretch>
        </p:blipFill>
        <p:spPr>
          <a:xfrm>
            <a:off x="397104" y="3306264"/>
            <a:ext cx="1506176" cy="2237299"/>
          </a:xfrm>
          <a:prstGeom prst="rect">
            <a:avLst/>
          </a:prstGeom>
        </p:spPr>
      </p:pic>
      <p:sp>
        <p:nvSpPr>
          <p:cNvPr id="7" name="Thought Bubble: Cloud 6">
            <a:extLst>
              <a:ext uri="{FF2B5EF4-FFF2-40B4-BE49-F238E27FC236}">
                <a16:creationId xmlns:a16="http://schemas.microsoft.com/office/drawing/2014/main" id="{B084F83D-4D62-434F-B9D4-25ECFEB6E62D}"/>
              </a:ext>
            </a:extLst>
          </p:cNvPr>
          <p:cNvSpPr/>
          <p:nvPr/>
        </p:nvSpPr>
        <p:spPr bwMode="auto">
          <a:xfrm>
            <a:off x="2948608" y="1749643"/>
            <a:ext cx="4876800" cy="1747618"/>
          </a:xfrm>
          <a:prstGeom prst="cloudCallout">
            <a:avLst>
              <a:gd name="adj1" fmla="val -78226"/>
              <a:gd name="adj2" fmla="val 4485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a:gradFill>
                  <a:gsLst>
                    <a:gs pos="0">
                      <a:srgbClr val="FFFFFF"/>
                    </a:gs>
                    <a:gs pos="100000">
                      <a:srgbClr val="FFFFFF"/>
                    </a:gs>
                  </a:gsLst>
                  <a:lin ang="5400000" scaled="0"/>
                </a:gradFill>
                <a:ea typeface="Segoe UI" pitchFamily="34" charset="0"/>
                <a:cs typeface="Segoe UI" pitchFamily="34" charset="0"/>
              </a:rPr>
              <a:t>I have an account lockout policy. I am safe.</a:t>
            </a:r>
          </a:p>
        </p:txBody>
      </p:sp>
      <p:pic>
        <p:nvPicPr>
          <p:cNvPr id="8" name="Image 4">
            <a:extLst>
              <a:ext uri="{FF2B5EF4-FFF2-40B4-BE49-F238E27FC236}">
                <a16:creationId xmlns:a16="http://schemas.microsoft.com/office/drawing/2014/main" id="{A82F98E8-236C-4066-AEC3-A9D5904FF62B}"/>
              </a:ext>
            </a:extLst>
          </p:cNvPr>
          <p:cNvPicPr>
            <a:picLocks noChangeAspect="1"/>
          </p:cNvPicPr>
          <p:nvPr/>
        </p:nvPicPr>
        <p:blipFill>
          <a:blip r:embed="rId4"/>
          <a:stretch>
            <a:fillRect/>
          </a:stretch>
        </p:blipFill>
        <p:spPr>
          <a:xfrm>
            <a:off x="4331661" y="2623452"/>
            <a:ext cx="8104814" cy="4428067"/>
          </a:xfrm>
          <a:prstGeom prst="rect">
            <a:avLst/>
          </a:prstGeom>
        </p:spPr>
      </p:pic>
    </p:spTree>
    <p:extLst>
      <p:ext uri="{BB962C8B-B14F-4D97-AF65-F5344CB8AC3E}">
        <p14:creationId xmlns:p14="http://schemas.microsoft.com/office/powerpoint/2010/main" val="25390033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Microsoft Exchange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5000989" cy="3927229"/>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Microsoft Exchange is Microsoft’s on-premises messaging system</a:t>
            </a:r>
          </a:p>
          <a:p>
            <a:r>
              <a:rPr lang="en-US"/>
              <a:t>It is very common in large enterprises</a:t>
            </a:r>
          </a:p>
          <a:p>
            <a:r>
              <a:rPr lang="en-US"/>
              <a:t>It uses AD for authentication and for configuration storage</a:t>
            </a:r>
          </a:p>
        </p:txBody>
      </p:sp>
      <p:pic>
        <p:nvPicPr>
          <p:cNvPr id="4" name="Image 1">
            <a:extLst>
              <a:ext uri="{FF2B5EF4-FFF2-40B4-BE49-F238E27FC236}">
                <a16:creationId xmlns:a16="http://schemas.microsoft.com/office/drawing/2014/main" id="{EE0DC774-5DED-41FC-8C37-4C8670BCAB63}"/>
              </a:ext>
            </a:extLst>
          </p:cNvPr>
          <p:cNvPicPr>
            <a:picLocks noChangeAspect="1"/>
          </p:cNvPicPr>
          <p:nvPr/>
        </p:nvPicPr>
        <p:blipFill>
          <a:blip r:embed="rId3"/>
          <a:stretch>
            <a:fillRect/>
          </a:stretch>
        </p:blipFill>
        <p:spPr>
          <a:xfrm>
            <a:off x="5797648" y="1922261"/>
            <a:ext cx="6453987" cy="4801947"/>
          </a:xfrm>
          <a:prstGeom prst="rect">
            <a:avLst/>
          </a:prstGeom>
        </p:spPr>
      </p:pic>
    </p:spTree>
    <p:extLst>
      <p:ext uri="{BB962C8B-B14F-4D97-AF65-F5344CB8AC3E}">
        <p14:creationId xmlns:p14="http://schemas.microsoft.com/office/powerpoint/2010/main" val="5155527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Exchange Integration in AD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373231"/>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Exchange creates two very important groups during its initial installation</a:t>
            </a:r>
          </a:p>
          <a:p>
            <a:pPr lvl="1"/>
            <a:r>
              <a:rPr lang="en-US"/>
              <a:t>Exchange trusted Subsystem and Exchange Windows Permissions</a:t>
            </a:r>
          </a:p>
          <a:p>
            <a:r>
              <a:rPr lang="en-US"/>
              <a:t>Each of these groups has high privileges in AD</a:t>
            </a:r>
          </a:p>
          <a:p>
            <a:endParaRPr lang="en-US"/>
          </a:p>
          <a:p>
            <a:pPr lvl="1"/>
            <a:endParaRPr lang="en-US"/>
          </a:p>
          <a:p>
            <a:endParaRPr lang="en-US"/>
          </a:p>
        </p:txBody>
      </p:sp>
    </p:spTree>
    <p:extLst>
      <p:ext uri="{BB962C8B-B14F-4D97-AF65-F5344CB8AC3E}">
        <p14:creationId xmlns:p14="http://schemas.microsoft.com/office/powerpoint/2010/main" val="4353316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Exchange Trusted Subsystem</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5213735"/>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The Exchange Trusted Subsystem is a highly privileged universal security group (USG) that </a:t>
            </a:r>
          </a:p>
          <a:p>
            <a:pPr lvl="1"/>
            <a:r>
              <a:rPr lang="en-US"/>
              <a:t>has read/write access to every Exchange-related object in the Exchange organization</a:t>
            </a:r>
          </a:p>
          <a:p>
            <a:pPr lvl="1"/>
            <a:r>
              <a:rPr lang="en-US"/>
              <a:t>Is member of the Administrators local security group and the Exchange Windows Permissions USG, which enables Exchange to create and manage Active Directory objects</a:t>
            </a:r>
          </a:p>
          <a:p>
            <a:pPr lvl="1"/>
            <a:r>
              <a:rPr lang="en-US"/>
              <a:t>have permissions to create security principals in Active Directory on behalf of users and third-party programs that integrate with RBAC</a:t>
            </a:r>
          </a:p>
          <a:p>
            <a:r>
              <a:rPr lang="en-US"/>
              <a:t>It contains Exchange servers’ computer account</a:t>
            </a:r>
          </a:p>
          <a:p>
            <a:pPr marL="0" indent="0">
              <a:buNone/>
            </a:pPr>
            <a:endParaRPr lang="en-US" sz="3600"/>
          </a:p>
          <a:p>
            <a:endParaRPr lang="en-US"/>
          </a:p>
          <a:p>
            <a:pPr lvl="1"/>
            <a:endParaRPr lang="en-US"/>
          </a:p>
          <a:p>
            <a:endParaRPr lang="en-US"/>
          </a:p>
        </p:txBody>
      </p:sp>
    </p:spTree>
    <p:extLst>
      <p:ext uri="{BB962C8B-B14F-4D97-AF65-F5344CB8AC3E}">
        <p14:creationId xmlns:p14="http://schemas.microsoft.com/office/powerpoint/2010/main" val="39901713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686645" y="1943376"/>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Why is Active Directory targeted?</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In this section we are looking at if and why AD DS might be a perfect target. </a:t>
            </a:r>
          </a:p>
        </p:txBody>
      </p:sp>
      <p:sp>
        <p:nvSpPr>
          <p:cNvPr id="23" name="TextBox 22"/>
          <p:cNvSpPr txBox="1"/>
          <p:nvPr/>
        </p:nvSpPr>
        <p:spPr>
          <a:xfrm>
            <a:off x="274702" y="191335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DB19489A-2687-43B3-A50D-0C5C6CDF7AF9}"/>
              </a:ext>
            </a:extLst>
          </p:cNvPr>
          <p:cNvSpPr txBox="1"/>
          <p:nvPr/>
        </p:nvSpPr>
        <p:spPr>
          <a:xfrm>
            <a:off x="686645" y="2822862"/>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Attackers and AD attacks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What are the types of attackers and what are the types of attacks?</a:t>
            </a:r>
          </a:p>
        </p:txBody>
      </p:sp>
      <p:sp>
        <p:nvSpPr>
          <p:cNvPr id="6" name="TextBox 5">
            <a:extLst>
              <a:ext uri="{FF2B5EF4-FFF2-40B4-BE49-F238E27FC236}">
                <a16:creationId xmlns:a16="http://schemas.microsoft.com/office/drawing/2014/main" id="{5CBE7910-502B-49D5-AF5E-6DD2F6F27B04}"/>
              </a:ext>
            </a:extLst>
          </p:cNvPr>
          <p:cNvSpPr txBox="1"/>
          <p:nvPr/>
        </p:nvSpPr>
        <p:spPr>
          <a:xfrm>
            <a:off x="274702" y="279283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7A8098D2-F7AC-46A2-9A6F-4D415C7CD55C}"/>
              </a:ext>
            </a:extLst>
          </p:cNvPr>
          <p:cNvSpPr txBox="1"/>
          <p:nvPr/>
        </p:nvSpPr>
        <p:spPr>
          <a:xfrm>
            <a:off x="686645" y="3702348"/>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What about Exchange?</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Does the Microsoft Exchange messaging system put your AD environment at risk too?</a:t>
            </a:r>
          </a:p>
        </p:txBody>
      </p:sp>
      <p:sp>
        <p:nvSpPr>
          <p:cNvPr id="8" name="TextBox 7">
            <a:extLst>
              <a:ext uri="{FF2B5EF4-FFF2-40B4-BE49-F238E27FC236}">
                <a16:creationId xmlns:a16="http://schemas.microsoft.com/office/drawing/2014/main" id="{32FDA6C0-6CD1-4148-A9B5-11C46EA8C10B}"/>
              </a:ext>
            </a:extLst>
          </p:cNvPr>
          <p:cNvSpPr txBox="1"/>
          <p:nvPr/>
        </p:nvSpPr>
        <p:spPr>
          <a:xfrm>
            <a:off x="274702" y="3672325"/>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Exchange Trusted Subsystem</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2462213"/>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Risks:</a:t>
            </a:r>
          </a:p>
          <a:p>
            <a:pPr lvl="1"/>
            <a:r>
              <a:rPr lang="en-US"/>
              <a:t>Members of this group have all the rights in Exchange and many permissions on AD</a:t>
            </a:r>
          </a:p>
          <a:p>
            <a:r>
              <a:rPr lang="en-US"/>
              <a:t>Recommendations:</a:t>
            </a:r>
          </a:p>
          <a:p>
            <a:pPr lvl="1"/>
            <a:r>
              <a:rPr lang="en-US"/>
              <a:t>This group should only contain Exchange server computer accounts (a DAG account is acceptable to be in this group)</a:t>
            </a:r>
          </a:p>
          <a:p>
            <a:pPr lvl="1"/>
            <a:r>
              <a:rPr lang="en-US"/>
              <a:t>No user accounts or service accounts in this group</a:t>
            </a:r>
          </a:p>
        </p:txBody>
      </p:sp>
    </p:spTree>
    <p:extLst>
      <p:ext uri="{BB962C8B-B14F-4D97-AF65-F5344CB8AC3E}">
        <p14:creationId xmlns:p14="http://schemas.microsoft.com/office/powerpoint/2010/main" val="31228518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Exchange Windows Permissions</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3170099"/>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This group has permissions on many non-Exchange objects and attributes throughout Active Directory</a:t>
            </a:r>
          </a:p>
          <a:p>
            <a:r>
              <a:rPr lang="en-US"/>
              <a:t>Risks: </a:t>
            </a:r>
          </a:p>
          <a:p>
            <a:pPr lvl="1"/>
            <a:r>
              <a:rPr lang="en-US"/>
              <a:t>Members of this group have all the rights in Exchange and many permissions on AD</a:t>
            </a:r>
          </a:p>
          <a:p>
            <a:r>
              <a:rPr lang="en-US"/>
              <a:t>Recommendations:</a:t>
            </a:r>
          </a:p>
          <a:p>
            <a:pPr lvl="1"/>
            <a:r>
              <a:rPr lang="en-US"/>
              <a:t>This group should only contain the group Exchange Trusted Subsystem.</a:t>
            </a:r>
          </a:p>
          <a:p>
            <a:pPr lvl="1"/>
            <a:r>
              <a:rPr lang="en-US"/>
              <a:t>No user accounts or service accounts in this group</a:t>
            </a:r>
          </a:p>
        </p:txBody>
      </p:sp>
    </p:spTree>
    <p:extLst>
      <p:ext uri="{BB962C8B-B14F-4D97-AF65-F5344CB8AC3E}">
        <p14:creationId xmlns:p14="http://schemas.microsoft.com/office/powerpoint/2010/main" val="32437240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Members of the local Administrators group</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The membership of the local administrators group</a:t>
            </a:r>
          </a:p>
          <a:p>
            <a:pPr lvl="1"/>
            <a:r>
              <a:rPr lang="en-US"/>
              <a:t>Gives full access control of the machine </a:t>
            </a:r>
          </a:p>
          <a:p>
            <a:pPr lvl="1"/>
            <a:r>
              <a:rPr lang="en-US"/>
              <a:t>Allows to take control of the system </a:t>
            </a:r>
          </a:p>
          <a:p>
            <a:pPr lvl="1"/>
            <a:r>
              <a:rPr lang="en-US"/>
              <a:t>Has all rights associated to Exchange Trusted Subsystem</a:t>
            </a:r>
          </a:p>
          <a:p>
            <a:endParaRPr lang="en-US"/>
          </a:p>
          <a:p>
            <a:pPr lvl="1"/>
            <a:endParaRPr lang="en-US"/>
          </a:p>
          <a:p>
            <a:endParaRPr lang="en-US"/>
          </a:p>
        </p:txBody>
      </p:sp>
    </p:spTree>
    <p:extLst>
      <p:ext uri="{BB962C8B-B14F-4D97-AF65-F5344CB8AC3E}">
        <p14:creationId xmlns:p14="http://schemas.microsoft.com/office/powerpoint/2010/main" val="27153647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Members of the local Administrators group</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5429179"/>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342900" lvl="1" indent="-342900"/>
            <a:r>
              <a:rPr lang="en-US" sz="3600" b="1">
                <a:latin typeface="+mj-lt"/>
              </a:rPr>
              <a:t>Risks:</a:t>
            </a:r>
          </a:p>
          <a:p>
            <a:pPr lvl="1"/>
            <a:r>
              <a:rPr lang="en-US"/>
              <a:t>Creating scheduled tasks with the system account</a:t>
            </a:r>
          </a:p>
          <a:p>
            <a:pPr lvl="1"/>
            <a:r>
              <a:rPr lang="en-US"/>
              <a:t>Using </a:t>
            </a:r>
            <a:r>
              <a:rPr lang="en-US" err="1"/>
              <a:t>Psexec</a:t>
            </a:r>
            <a:r>
              <a:rPr lang="en-US"/>
              <a:t> to execute tasks as System</a:t>
            </a:r>
          </a:p>
          <a:p>
            <a:pPr lvl="1"/>
            <a:r>
              <a:rPr lang="en-US"/>
              <a:t>Access of the server’s entire memory</a:t>
            </a:r>
          </a:p>
          <a:p>
            <a:pPr lvl="1"/>
            <a:r>
              <a:rPr lang="en-US"/>
              <a:t>Have powerful user rights like act part of the operating system</a:t>
            </a:r>
          </a:p>
          <a:p>
            <a:pPr lvl="1"/>
            <a:r>
              <a:rPr lang="en-US"/>
              <a:t>Full permissions associated with Exchange Trusted Subsystem</a:t>
            </a:r>
          </a:p>
          <a:p>
            <a:pPr lvl="1"/>
            <a:r>
              <a:rPr lang="en-US"/>
              <a:t>Rogue local admin can take control of the Exchange Server Computer account</a:t>
            </a:r>
          </a:p>
          <a:p>
            <a:pPr lvl="1"/>
            <a:r>
              <a:rPr lang="en-US"/>
              <a:t>As System, a user can perform every action in Exchange </a:t>
            </a:r>
          </a:p>
          <a:p>
            <a:pPr lvl="1"/>
            <a:r>
              <a:rPr lang="en-US"/>
              <a:t>As System, the attacker controls the computer account so it has all permissions associated to Exchange Trusted Subsystem in AD</a:t>
            </a:r>
          </a:p>
          <a:p>
            <a:pPr lvl="1"/>
            <a:r>
              <a:rPr lang="en-US"/>
              <a:t>Can access any database and pause/stop the Information Store service</a:t>
            </a:r>
          </a:p>
          <a:p>
            <a:endParaRPr lang="en-US"/>
          </a:p>
          <a:p>
            <a:pPr lvl="1"/>
            <a:endParaRPr lang="en-US"/>
          </a:p>
          <a:p>
            <a:endParaRPr lang="en-US"/>
          </a:p>
        </p:txBody>
      </p:sp>
    </p:spTree>
    <p:extLst>
      <p:ext uri="{BB962C8B-B14F-4D97-AF65-F5344CB8AC3E}">
        <p14:creationId xmlns:p14="http://schemas.microsoft.com/office/powerpoint/2010/main" val="22630003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23</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Members of the local Administrators group</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3533275"/>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457200" lvl="1" indent="-457200"/>
            <a:r>
              <a:rPr lang="en-US" sz="3600" b="1">
                <a:latin typeface="+mj-lt"/>
              </a:rPr>
              <a:t>Recommendations:</a:t>
            </a:r>
          </a:p>
          <a:p>
            <a:pPr lvl="1"/>
            <a:r>
              <a:rPr lang="en-US"/>
              <a:t>Limit the content of the local Administrators group to the Exchange Administrators</a:t>
            </a:r>
          </a:p>
          <a:p>
            <a:pPr lvl="1"/>
            <a:r>
              <a:rPr lang="en-US"/>
              <a:t>Avoid adding Windows Administrators, the standard Windows Server Administrators group for the company mustn’t be local Administrator</a:t>
            </a:r>
          </a:p>
          <a:p>
            <a:pPr lvl="1"/>
            <a:r>
              <a:rPr lang="en-US"/>
              <a:t>Protect the group’s content by GPO</a:t>
            </a:r>
          </a:p>
          <a:p>
            <a:pPr lvl="1"/>
            <a:r>
              <a:rPr lang="en-US"/>
              <a:t>Patch management should be done by the Exchange team and not the Windows team</a:t>
            </a:r>
          </a:p>
          <a:p>
            <a:pPr lvl="1"/>
            <a:r>
              <a:rPr lang="en-US"/>
              <a:t>There is no reason for a Windows Administrator to log on to an Exchange Server</a:t>
            </a:r>
          </a:p>
          <a:p>
            <a:pPr lvl="1"/>
            <a:endParaRPr lang="en-US"/>
          </a:p>
          <a:p>
            <a:endParaRPr lang="en-US"/>
          </a:p>
        </p:txBody>
      </p:sp>
    </p:spTree>
    <p:extLst>
      <p:ext uri="{BB962C8B-B14F-4D97-AF65-F5344CB8AC3E}">
        <p14:creationId xmlns:p14="http://schemas.microsoft.com/office/powerpoint/2010/main" val="25000768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24</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No Service accounts in the local Administrators group</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4804392"/>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457200" lvl="1" indent="-457200"/>
            <a:r>
              <a:rPr lang="en-US" sz="3600" b="1">
                <a:latin typeface="+mj-lt"/>
              </a:rPr>
              <a:t>A service account should not be member of the local Administrators group of Exchange servers</a:t>
            </a:r>
          </a:p>
          <a:p>
            <a:pPr marL="901700" lvl="3" indent="-457200"/>
            <a:endParaRPr lang="en-US">
              <a:gradFill>
                <a:gsLst>
                  <a:gs pos="1250">
                    <a:srgbClr val="505050"/>
                  </a:gs>
                  <a:gs pos="100000">
                    <a:srgbClr val="505050"/>
                  </a:gs>
                </a:gsLst>
                <a:lin ang="5400000" scaled="0"/>
              </a:gradFill>
            </a:endParaRPr>
          </a:p>
          <a:p>
            <a:pPr marL="457200" lvl="1" indent="-457200"/>
            <a:r>
              <a:rPr lang="en-US" sz="3600" b="1">
                <a:latin typeface="+mj-lt"/>
              </a:rPr>
              <a:t>Risks: </a:t>
            </a:r>
          </a:p>
          <a:p>
            <a:pPr lvl="1"/>
            <a:r>
              <a:rPr lang="en-US"/>
              <a:t>Who knows the password and when was the last time the password was changed?</a:t>
            </a:r>
          </a:p>
          <a:p>
            <a:pPr lvl="1"/>
            <a:endParaRPr lang="en-US" sz="2400"/>
          </a:p>
          <a:p>
            <a:pPr marL="457200" lvl="1" indent="-457200"/>
            <a:r>
              <a:rPr lang="en-US" sz="3600" b="1">
                <a:latin typeface="+mj-lt"/>
              </a:rPr>
              <a:t>Recommendations:</a:t>
            </a:r>
          </a:p>
          <a:p>
            <a:pPr lvl="1"/>
            <a:r>
              <a:rPr lang="en-US"/>
              <a:t>If an application absolutely needs local Administrator rights</a:t>
            </a:r>
          </a:p>
          <a:p>
            <a:pPr lvl="2"/>
            <a:r>
              <a:rPr lang="en-US"/>
              <a:t>Use a separate service account for Exchange servers</a:t>
            </a:r>
          </a:p>
          <a:p>
            <a:pPr lvl="2"/>
            <a:r>
              <a:rPr lang="en-US"/>
              <a:t>Limit rights by using Windows users rights</a:t>
            </a:r>
          </a:p>
          <a:p>
            <a:pPr lvl="2"/>
            <a:r>
              <a:rPr lang="en-US"/>
              <a:t>Do not use this account and its password on a server with weak security</a:t>
            </a:r>
          </a:p>
        </p:txBody>
      </p:sp>
    </p:spTree>
    <p:extLst>
      <p:ext uri="{BB962C8B-B14F-4D97-AF65-F5344CB8AC3E}">
        <p14:creationId xmlns:p14="http://schemas.microsoft.com/office/powerpoint/2010/main" val="11488676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25</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Scheduled tasks should not start as System</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4967514"/>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a:defRPr/>
            </a:pPr>
            <a:r>
              <a:rPr lang="en-US"/>
              <a:t>Scheduled tasks starting with the System have full access to the server and have all rights associated to Exchange Trusted Subsystem</a:t>
            </a:r>
          </a:p>
          <a:p>
            <a:pPr marL="0" indent="0">
              <a:buNone/>
            </a:pPr>
            <a:endParaRPr lang="en-US" sz="2000"/>
          </a:p>
          <a:p>
            <a:pPr>
              <a:defRPr/>
            </a:pPr>
            <a:r>
              <a:rPr lang="en-US"/>
              <a:t>Risks: </a:t>
            </a:r>
          </a:p>
          <a:p>
            <a:pPr lvl="1"/>
            <a:r>
              <a:rPr lang="en-US"/>
              <a:t>A scheduled task :</a:t>
            </a:r>
          </a:p>
          <a:p>
            <a:pPr lvl="2"/>
            <a:r>
              <a:rPr lang="en-US"/>
              <a:t>can execute tasks as Exchange Trusted Subsystem</a:t>
            </a:r>
          </a:p>
          <a:p>
            <a:pPr lvl="2"/>
            <a:r>
              <a:rPr lang="en-US"/>
              <a:t>can for example suspend and copy a mailbox database </a:t>
            </a:r>
          </a:p>
          <a:p>
            <a:pPr>
              <a:defRPr/>
            </a:pPr>
            <a:r>
              <a:rPr lang="en-US"/>
              <a:t>Recommendations:</a:t>
            </a:r>
          </a:p>
          <a:p>
            <a:pPr lvl="1"/>
            <a:r>
              <a:rPr lang="en-US"/>
              <a:t>Use service accounts with limited user rights and RBAC permissions</a:t>
            </a:r>
          </a:p>
          <a:p>
            <a:pPr lvl="1"/>
            <a:r>
              <a:rPr lang="en-US"/>
              <a:t>Sign scripts or exes used by scheduled tasks</a:t>
            </a:r>
          </a:p>
          <a:p>
            <a:pPr lvl="1"/>
            <a:r>
              <a:rPr lang="en-US"/>
              <a:t>If signing is not possible, checksum the file periodically and verify that the checksum is still valid</a:t>
            </a:r>
          </a:p>
        </p:txBody>
      </p:sp>
    </p:spTree>
    <p:extLst>
      <p:ext uri="{BB962C8B-B14F-4D97-AF65-F5344CB8AC3E}">
        <p14:creationId xmlns:p14="http://schemas.microsoft.com/office/powerpoint/2010/main" val="11678837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26</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User Rights</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4961358"/>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User rights</a:t>
            </a:r>
          </a:p>
          <a:p>
            <a:pPr lvl="1"/>
            <a:r>
              <a:rPr lang="en-US"/>
              <a:t>Act Part of the Operating System</a:t>
            </a:r>
          </a:p>
          <a:p>
            <a:pPr lvl="1"/>
            <a:r>
              <a:rPr lang="en-US"/>
              <a:t>Debug</a:t>
            </a:r>
          </a:p>
          <a:p>
            <a:r>
              <a:rPr lang="en-US"/>
              <a:t>Risks:</a:t>
            </a:r>
          </a:p>
          <a:p>
            <a:pPr lvl="1"/>
            <a:r>
              <a:rPr lang="en-US"/>
              <a:t>Allow to take control of the System </a:t>
            </a:r>
          </a:p>
          <a:p>
            <a:pPr lvl="1"/>
            <a:r>
              <a:rPr lang="en-US"/>
              <a:t>Allow access to the entire Memory</a:t>
            </a:r>
          </a:p>
          <a:p>
            <a:pPr lvl="1"/>
            <a:endParaRPr lang="en-US"/>
          </a:p>
          <a:p>
            <a:r>
              <a:rPr lang="en-US"/>
              <a:t>Recommendations:</a:t>
            </a:r>
          </a:p>
          <a:p>
            <a:pPr lvl="1"/>
            <a:r>
              <a:rPr lang="en-US"/>
              <a:t>Do not give these this user rights</a:t>
            </a:r>
          </a:p>
          <a:p>
            <a:pPr lvl="1"/>
            <a:r>
              <a:rPr lang="en-US"/>
              <a:t>Set their value with a GPOs</a:t>
            </a:r>
          </a:p>
          <a:p>
            <a:pPr lvl="1"/>
            <a:endParaRPr lang="en-US"/>
          </a:p>
          <a:p>
            <a:endParaRPr lang="en-US"/>
          </a:p>
        </p:txBody>
      </p:sp>
    </p:spTree>
    <p:extLst>
      <p:ext uri="{BB962C8B-B14F-4D97-AF65-F5344CB8AC3E}">
        <p14:creationId xmlns:p14="http://schemas.microsoft.com/office/powerpoint/2010/main" val="41566818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Exchange Administrators account</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4899803"/>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Treat Exchange Administrators as very powerful AD administrators</a:t>
            </a:r>
          </a:p>
          <a:p>
            <a:endParaRPr lang="en-US"/>
          </a:p>
          <a:p>
            <a:r>
              <a:rPr lang="en-US"/>
              <a:t>Risks:</a:t>
            </a:r>
          </a:p>
          <a:p>
            <a:pPr lvl="1"/>
            <a:r>
              <a:rPr lang="en-US"/>
              <a:t>Can modify many object in AD</a:t>
            </a:r>
          </a:p>
          <a:p>
            <a:pPr lvl="1"/>
            <a:r>
              <a:rPr lang="en-US"/>
              <a:t>From Exchange management tools, they can create AD object even in Domain/OU where their account have no permission</a:t>
            </a:r>
          </a:p>
          <a:p>
            <a:pPr lvl="1"/>
            <a:endParaRPr lang="en-US"/>
          </a:p>
          <a:p>
            <a:r>
              <a:rPr lang="en-US"/>
              <a:t>Recommendations: </a:t>
            </a:r>
          </a:p>
          <a:p>
            <a:pPr lvl="1"/>
            <a:r>
              <a:rPr lang="en-US"/>
              <a:t>Monitor the content of sensitive Exchange groups</a:t>
            </a:r>
          </a:p>
          <a:p>
            <a:pPr lvl="1"/>
            <a:r>
              <a:rPr lang="en-US"/>
              <a:t>Treat Exchange Administrators as very powerful AD administrators</a:t>
            </a:r>
          </a:p>
          <a:p>
            <a:pPr lvl="1"/>
            <a:r>
              <a:rPr lang="en-US"/>
              <a:t>Delegate RBAC role with precaution</a:t>
            </a:r>
          </a:p>
          <a:p>
            <a:pPr lvl="1"/>
            <a:r>
              <a:rPr lang="en-US"/>
              <a:t>Analyze each Exchange default group roles before adding users</a:t>
            </a:r>
          </a:p>
        </p:txBody>
      </p:sp>
    </p:spTree>
    <p:extLst>
      <p:ext uri="{BB962C8B-B14F-4D97-AF65-F5344CB8AC3E}">
        <p14:creationId xmlns:p14="http://schemas.microsoft.com/office/powerpoint/2010/main" val="1017330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Organization Management</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5066002"/>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a:t>Members of the Organization Management role group have administrative access to the entire Exchange organization</a:t>
            </a:r>
          </a:p>
          <a:p>
            <a:pPr lvl="1"/>
            <a:r>
              <a:rPr lang="en-US"/>
              <a:t>They can perform almost any task against any Exchange object, with some exceptions</a:t>
            </a:r>
          </a:p>
          <a:p>
            <a:pPr lvl="1"/>
            <a:r>
              <a:rPr lang="en-US"/>
              <a:t>By default, members of this role group can't perform:</a:t>
            </a:r>
          </a:p>
          <a:p>
            <a:pPr lvl="2"/>
            <a:r>
              <a:rPr lang="en-US"/>
              <a:t>mailbox searches </a:t>
            </a:r>
          </a:p>
          <a:p>
            <a:pPr lvl="2"/>
            <a:r>
              <a:rPr lang="en-US"/>
              <a:t>Import-Export Mailbox</a:t>
            </a:r>
          </a:p>
          <a:p>
            <a:pPr lvl="2"/>
            <a:r>
              <a:rPr lang="en-US"/>
              <a:t>management of out of scope top-level management roles</a:t>
            </a:r>
          </a:p>
          <a:p>
            <a:r>
              <a:rPr lang="en-US"/>
              <a:t>Risks: </a:t>
            </a:r>
          </a:p>
          <a:p>
            <a:pPr lvl="1"/>
            <a:r>
              <a:rPr lang="en-US"/>
              <a:t>If they are willing to, members of this group can perform any tasks and access to any data</a:t>
            </a:r>
          </a:p>
          <a:p>
            <a:pPr marL="0" indent="0">
              <a:buNone/>
            </a:pPr>
            <a:endParaRPr lang="en-US" sz="1600"/>
          </a:p>
          <a:p>
            <a:pPr marL="0" indent="0">
              <a:buNone/>
            </a:pPr>
            <a:r>
              <a:rPr lang="en-US" sz="2800"/>
              <a:t>Recommendations :</a:t>
            </a:r>
          </a:p>
          <a:p>
            <a:pPr lvl="1"/>
            <a:r>
              <a:rPr lang="en-US"/>
              <a:t>Use this group with caution.</a:t>
            </a:r>
          </a:p>
          <a:p>
            <a:pPr lvl="1"/>
            <a:r>
              <a:rPr lang="en-US"/>
              <a:t>The group’s content should be monitored</a:t>
            </a:r>
          </a:p>
        </p:txBody>
      </p:sp>
    </p:spTree>
    <p:extLst>
      <p:ext uri="{BB962C8B-B14F-4D97-AF65-F5344CB8AC3E}">
        <p14:creationId xmlns:p14="http://schemas.microsoft.com/office/powerpoint/2010/main" val="4027963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Is AD really the target?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427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AD is targeted but not for what it is, it’s for what it gives access to</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AD is not the initial breach</a:t>
            </a: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user’ device is the battlefield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And by extension, the identities on these devices</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are the targets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Initial breaches can have various forms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0-day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Phishing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Password discovery attacks </a:t>
            </a:r>
          </a:p>
          <a:p>
            <a:pPr marL="342900" lvl="1" indent="0">
              <a:buNone/>
              <a:defRPr/>
            </a:pPr>
            <a:endParaRPr lang="en-US" sz="100">
              <a:gradFill>
                <a:gsLst>
                  <a:gs pos="1250">
                    <a:srgbClr val="505050"/>
                  </a:gs>
                  <a:gs pos="100000">
                    <a:srgbClr val="505050"/>
                  </a:gs>
                </a:gsLst>
                <a:lin ang="5400000" scaled="0"/>
              </a:gradFill>
            </a:endParaRPr>
          </a:p>
        </p:txBody>
      </p:sp>
      <p:pic>
        <p:nvPicPr>
          <p:cNvPr id="4" name="Image 7">
            <a:extLst>
              <a:ext uri="{FF2B5EF4-FFF2-40B4-BE49-F238E27FC236}">
                <a16:creationId xmlns:a16="http://schemas.microsoft.com/office/drawing/2014/main" id="{A5BC2154-6537-4980-A15F-87F2EAD10B11}"/>
              </a:ext>
            </a:extLst>
          </p:cNvPr>
          <p:cNvPicPr>
            <a:picLocks noChangeAspect="1"/>
          </p:cNvPicPr>
          <p:nvPr/>
        </p:nvPicPr>
        <p:blipFill>
          <a:blip r:embed="rId3"/>
          <a:stretch>
            <a:fillRect/>
          </a:stretch>
        </p:blipFill>
        <p:spPr>
          <a:xfrm>
            <a:off x="10260291" y="4941191"/>
            <a:ext cx="1993050" cy="2053334"/>
          </a:xfrm>
          <a:prstGeom prst="rect">
            <a:avLst/>
          </a:prstGeom>
        </p:spPr>
      </p:pic>
      <p:sp>
        <p:nvSpPr>
          <p:cNvPr id="3" name="Thought Bubble: Cloud 2">
            <a:extLst>
              <a:ext uri="{FF2B5EF4-FFF2-40B4-BE49-F238E27FC236}">
                <a16:creationId xmlns:a16="http://schemas.microsoft.com/office/drawing/2014/main" id="{6C9318A7-50EE-4AFD-9F2F-766304403DE9}"/>
              </a:ext>
            </a:extLst>
          </p:cNvPr>
          <p:cNvSpPr/>
          <p:nvPr/>
        </p:nvSpPr>
        <p:spPr bwMode="auto">
          <a:xfrm>
            <a:off x="7865165" y="2613428"/>
            <a:ext cx="3856383" cy="1868556"/>
          </a:xfrm>
          <a:prstGeom prst="cloudCallout">
            <a:avLst>
              <a:gd name="adj1" fmla="val 27460"/>
              <a:gd name="adj2" fmla="val 872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a:gradFill>
                  <a:gsLst>
                    <a:gs pos="0">
                      <a:srgbClr val="FFFFFF"/>
                    </a:gs>
                    <a:gs pos="100000">
                      <a:srgbClr val="FFFFFF"/>
                    </a:gs>
                  </a:gsLst>
                  <a:lin ang="5400000" scaled="0"/>
                </a:gradFill>
                <a:ea typeface="Segoe UI" pitchFamily="34" charset="0"/>
                <a:cs typeface="Segoe UI" pitchFamily="34" charset="0"/>
              </a:rPr>
              <a:t>What are the initial breaches then?</a:t>
            </a:r>
          </a:p>
        </p:txBody>
      </p:sp>
    </p:spTree>
    <p:extLst>
      <p:ext uri="{BB962C8B-B14F-4D97-AF65-F5344CB8AC3E}">
        <p14:creationId xmlns:p14="http://schemas.microsoft.com/office/powerpoint/2010/main" val="20207821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29</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Summary</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3613297"/>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2400"/>
              <a:t>Exchange Trusted Subsystem and Exchange Windows Permissions have :</a:t>
            </a:r>
          </a:p>
          <a:p>
            <a:pPr lvl="1"/>
            <a:r>
              <a:rPr lang="en-US" sz="2400"/>
              <a:t>very high privileges in </a:t>
            </a:r>
            <a:r>
              <a:rPr lang="en-US" sz="2400" b="1"/>
              <a:t>ALL AD domains including the root domain</a:t>
            </a:r>
          </a:p>
          <a:p>
            <a:pPr lvl="1"/>
            <a:r>
              <a:rPr lang="en-US" sz="2400"/>
              <a:t>Every right on any Exchange including mailboxes</a:t>
            </a:r>
          </a:p>
          <a:p>
            <a:r>
              <a:rPr lang="en-US" sz="2400"/>
              <a:t>As each Exchange servers computer account is member of Exchange Trusted Subsystem, it means by taking control of the computer account or being System on an Exchange server :</a:t>
            </a:r>
          </a:p>
          <a:p>
            <a:pPr lvl="1"/>
            <a:r>
              <a:rPr lang="en-US" sz="2400"/>
              <a:t>You’ll gain access to all the permissions granted to Exchange Trusted Subsystem and Exchange Windows Permissions</a:t>
            </a:r>
          </a:p>
          <a:p>
            <a:pPr lvl="1"/>
            <a:endParaRPr lang="en-US" sz="2800"/>
          </a:p>
        </p:txBody>
      </p:sp>
    </p:spTree>
    <p:extLst>
      <p:ext uri="{BB962C8B-B14F-4D97-AF65-F5344CB8AC3E}">
        <p14:creationId xmlns:p14="http://schemas.microsoft.com/office/powerpoint/2010/main" val="23687714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5790-E8BD-442E-AF2B-7C532628AD6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30</a:t>
            </a:fld>
            <a:endParaRPr lang="en-US"/>
          </a:p>
        </p:txBody>
      </p:sp>
      <p:sp>
        <p:nvSpPr>
          <p:cNvPr id="3" name="Text Placeholder 2">
            <a:extLst>
              <a:ext uri="{FF2B5EF4-FFF2-40B4-BE49-F238E27FC236}">
                <a16:creationId xmlns:a16="http://schemas.microsoft.com/office/drawing/2014/main" id="{949CEF09-F22F-4721-AE07-461C1338D411}"/>
              </a:ext>
            </a:extLst>
          </p:cNvPr>
          <p:cNvSpPr>
            <a:spLocks noGrp="1"/>
          </p:cNvSpPr>
          <p:nvPr>
            <p:ph type="body" sz="quarter" idx="13"/>
          </p:nvPr>
        </p:nvSpPr>
        <p:spPr/>
        <p:txBody>
          <a:bodyPr/>
          <a:lstStyle/>
          <a:p>
            <a:r>
              <a:rPr lang="en-US"/>
              <a:t>Summary</a:t>
            </a:r>
            <a:endParaRPr lang="fr-FR"/>
          </a:p>
        </p:txBody>
      </p:sp>
      <p:sp>
        <p:nvSpPr>
          <p:cNvPr id="4" name="Espace réservé du texte 2">
            <a:extLst>
              <a:ext uri="{FF2B5EF4-FFF2-40B4-BE49-F238E27FC236}">
                <a16:creationId xmlns:a16="http://schemas.microsoft.com/office/drawing/2014/main" id="{EAB01CA8-5877-4AC9-A1C8-5C461C736FC7}"/>
              </a:ext>
            </a:extLst>
          </p:cNvPr>
          <p:cNvSpPr txBox="1">
            <a:spLocks/>
          </p:cNvSpPr>
          <p:nvPr/>
        </p:nvSpPr>
        <p:spPr>
          <a:xfrm>
            <a:off x="366141" y="1922261"/>
            <a:ext cx="11887200" cy="3545586"/>
          </a:xfrm>
          <a:prstGeom prst="rect">
            <a:avLst/>
          </a:prstGeom>
        </p:spPr>
        <p:txBody>
          <a:bodyPr vert="horz" wrap="square" lIns="146304" tIns="91440" rIns="146304" bIns="91440" rtlCol="0">
            <a:spAutoFit/>
          </a:bodyPr>
          <a:lstStyle>
            <a:defPPr>
              <a:defRPr lang="en-GB"/>
            </a:defPPr>
            <a:lvl1pPr marL="342900" marR="0" indent="-3429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b="1" spc="0" baseline="0">
                <a:gradFill>
                  <a:gsLst>
                    <a:gs pos="1250">
                      <a:srgbClr val="505050"/>
                    </a:gs>
                    <a:gs pos="100000">
                      <a:srgbClr val="505050"/>
                    </a:gs>
                  </a:gsLst>
                  <a:lin ang="5400000" scaled="0"/>
                </a:gradFill>
                <a:latin typeface="+mj-lt"/>
              </a:defRPr>
            </a:lvl1pPr>
            <a:lvl2pPr marL="584200" marR="0" lvl="1" indent="-241300" algn="l" defTabSz="932742"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spc="0" baseline="0">
                <a:gradFill>
                  <a:gsLst>
                    <a:gs pos="1250">
                      <a:srgbClr val="505050"/>
                    </a:gs>
                    <a:gs pos="100000">
                      <a:srgbClr val="505050"/>
                    </a:gs>
                  </a:gsLst>
                  <a:lin ang="5400000" scaled="0"/>
                </a:gradFill>
              </a:defRPr>
            </a:lvl2pPr>
            <a:lvl3pPr marL="8001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4pPr>
            <a:lvl5pPr marL="1257300" marR="0" indent="-228600" algn="l" defTabSz="932742" eaLnBrk="1" fontAlgn="auto" latinLnBrk="0" hangingPunct="1">
              <a:lnSpc>
                <a:spcPct val="90000"/>
              </a:lnSpc>
              <a:spcBef>
                <a:spcPct val="20000"/>
              </a:spcBef>
              <a:spcAft>
                <a:spcPts val="0"/>
              </a:spcAft>
              <a:buClrTx/>
              <a:buSzPct val="90000"/>
              <a:buFont typeface="Arial" pitchFamily="34" charset="0"/>
              <a:buChar char="•"/>
              <a:tabLst/>
              <a:defRPr sz="18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2400"/>
              <a:t>To protect AD and Exchange, it is very important to ensure that :</a:t>
            </a:r>
          </a:p>
          <a:p>
            <a:pPr lvl="1"/>
            <a:r>
              <a:rPr lang="en-US" sz="2400"/>
              <a:t>There is a very limited number of person that are local Administrator on Exchange server</a:t>
            </a:r>
          </a:p>
          <a:p>
            <a:pPr lvl="1"/>
            <a:r>
              <a:rPr lang="en-US" sz="2400"/>
              <a:t>To protect user right like :</a:t>
            </a:r>
          </a:p>
          <a:p>
            <a:pPr lvl="2"/>
            <a:r>
              <a:rPr lang="en-US" sz="2400"/>
              <a:t>Act part of the operating System, debug</a:t>
            </a:r>
          </a:p>
          <a:p>
            <a:r>
              <a:rPr lang="en-US" sz="2400"/>
              <a:t>Every service account or application that have high privileges on Exchange need to be considered as sensitive</a:t>
            </a:r>
          </a:p>
          <a:p>
            <a:r>
              <a:rPr lang="en-US" sz="2400">
                <a:solidFill>
                  <a:srgbClr val="FF0000"/>
                </a:solidFill>
              </a:rPr>
              <a:t>Exchange servers need to be considered as very sensitive servers because they can be an entry point to AD</a:t>
            </a:r>
          </a:p>
        </p:txBody>
      </p:sp>
    </p:spTree>
    <p:extLst>
      <p:ext uri="{BB962C8B-B14F-4D97-AF65-F5344CB8AC3E}">
        <p14:creationId xmlns:p14="http://schemas.microsoft.com/office/powerpoint/2010/main" val="1761860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800219"/>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a:t>APT Advanced Persistent Threats </a:t>
            </a:r>
            <a:endParaRPr lang="fr-FR" sz="2000"/>
          </a:p>
          <a:p>
            <a:pPr marL="0" indent="0">
              <a:buNone/>
              <a:defRPr/>
            </a:pPr>
            <a:endParaRPr lang="fr-FR" sz="2000"/>
          </a:p>
        </p:txBody>
      </p:sp>
    </p:spTree>
    <p:extLst>
      <p:ext uri="{BB962C8B-B14F-4D97-AF65-F5344CB8AC3E}">
        <p14:creationId xmlns:p14="http://schemas.microsoft.com/office/powerpoint/2010/main" val="25612168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24560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0-days are sexy but…</a:t>
            </a:r>
          </a:p>
          <a:p>
            <a:pPr marL="0" indent="0">
              <a:buNone/>
              <a:defRPr/>
            </a:pPr>
            <a:r>
              <a:rPr lang="en-US" sz="2000">
                <a:gradFill>
                  <a:gsLst>
                    <a:gs pos="1250">
                      <a:srgbClr val="505050"/>
                    </a:gs>
                    <a:gs pos="100000">
                      <a:srgbClr val="505050"/>
                    </a:gs>
                  </a:gsLst>
                  <a:lin ang="5400000" scaled="0"/>
                </a:gradFill>
              </a:rPr>
              <a:t> </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graphicFrame>
        <p:nvGraphicFramePr>
          <p:cNvPr id="7" name="Chart 6">
            <a:extLst>
              <a:ext uri="{FF2B5EF4-FFF2-40B4-BE49-F238E27FC236}">
                <a16:creationId xmlns:a16="http://schemas.microsoft.com/office/drawing/2014/main" id="{35A249B3-1DED-4EE0-95B4-E38393C8C803}"/>
              </a:ext>
            </a:extLst>
          </p:cNvPr>
          <p:cNvGraphicFramePr/>
          <p:nvPr>
            <p:extLst>
              <p:ext uri="{D42A27DB-BD31-4B8C-83A1-F6EECF244321}">
                <p14:modId xmlns:p14="http://schemas.microsoft.com/office/powerpoint/2010/main" val="901080778"/>
              </p:ext>
            </p:extLst>
          </p:nvPr>
        </p:nvGraphicFramePr>
        <p:xfrm>
          <a:off x="4705189" y="2397039"/>
          <a:ext cx="4953001" cy="48757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35193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1"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702AE8-5879-477F-A02E-4E6F3E94EE5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a:t>
            </a:fld>
            <a:endParaRPr lang="en-US"/>
          </a:p>
        </p:txBody>
      </p:sp>
      <p:sp>
        <p:nvSpPr>
          <p:cNvPr id="3" name="Text Placeholder 2">
            <a:extLst>
              <a:ext uri="{FF2B5EF4-FFF2-40B4-BE49-F238E27FC236}">
                <a16:creationId xmlns:a16="http://schemas.microsoft.com/office/drawing/2014/main" id="{ED56E6C8-11D1-45CC-9B3B-AF338C2C3126}"/>
              </a:ext>
            </a:extLst>
          </p:cNvPr>
          <p:cNvSpPr>
            <a:spLocks noGrp="1"/>
          </p:cNvSpPr>
          <p:nvPr>
            <p:ph type="body" sz="quarter" idx="13"/>
          </p:nvPr>
        </p:nvSpPr>
        <p:spPr/>
        <p:txBody>
          <a:bodyPr/>
          <a:lstStyle/>
          <a:p>
            <a:r>
              <a:rPr lang="en-CA"/>
              <a:t>Active Directory has power over…</a:t>
            </a:r>
          </a:p>
        </p:txBody>
      </p:sp>
      <p:sp>
        <p:nvSpPr>
          <p:cNvPr id="4" name="Slide Number Placeholder 1">
            <a:extLst>
              <a:ext uri="{FF2B5EF4-FFF2-40B4-BE49-F238E27FC236}">
                <a16:creationId xmlns:a16="http://schemas.microsoft.com/office/drawing/2014/main" id="{1FC09C8A-A8BD-432D-BC35-02AA647A7DC2}"/>
              </a:ext>
            </a:extLst>
          </p:cNvPr>
          <p:cNvSpPr txBox="1">
            <a:spLocks/>
          </p:cNvSpPr>
          <p:nvPr/>
        </p:nvSpPr>
        <p:spPr>
          <a:xfrm>
            <a:off x="11611866" y="6452475"/>
            <a:ext cx="370584" cy="110800"/>
          </a:xfrm>
          <a:prstGeom prst="rect">
            <a:avLst/>
          </a:prstGeom>
        </p:spPr>
        <p:txBody>
          <a:bodyPr vert="horz" wrap="square" lIns="0" tIns="0" rIns="0" bIns="0" rtlCol="0" anchor="ctr">
            <a:spAutoFit/>
          </a:bodyPr>
          <a:lstStyle>
            <a:defPPr>
              <a:defRPr lang="en-GB"/>
            </a:defPPr>
            <a:lvl1pPr algn="r" rtl="0" fontAlgn="base">
              <a:defRPr lang="en-US" sz="800" b="0" kern="120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ea typeface="+mn-ea"/>
                <a:cs typeface="Segoe UI Semibold" panose="020B0702040204020203" pitchFamily="34" charset="0"/>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defTabSz="932742">
              <a:lnSpc>
                <a:spcPct val="90000"/>
              </a:lnSpc>
              <a:spcBef>
                <a:spcPct val="0"/>
              </a:spcBef>
            </a:pPr>
            <a:fld id="{ED077441-DF17-4513-BACB-525ED94CFAE4}" type="slidenum">
              <a:rPr lang="en-CA" smtClean="0"/>
              <a:pPr defTabSz="932742">
                <a:lnSpc>
                  <a:spcPct val="90000"/>
                </a:lnSpc>
                <a:spcBef>
                  <a:spcPct val="0"/>
                </a:spcBef>
              </a:pPr>
              <a:t>4</a:t>
            </a:fld>
            <a:endParaRPr lang="en-CA"/>
          </a:p>
        </p:txBody>
      </p:sp>
      <p:sp>
        <p:nvSpPr>
          <p:cNvPr id="5" name="Oval 4">
            <a:extLst>
              <a:ext uri="{FF2B5EF4-FFF2-40B4-BE49-F238E27FC236}">
                <a16:creationId xmlns:a16="http://schemas.microsoft.com/office/drawing/2014/main" id="{C5EF0FE1-572C-49A3-809A-A8905D5BBFC1}"/>
              </a:ext>
            </a:extLst>
          </p:cNvPr>
          <p:cNvSpPr/>
          <p:nvPr/>
        </p:nvSpPr>
        <p:spPr bwMode="auto">
          <a:xfrm>
            <a:off x="798660" y="4427403"/>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Oval 5">
            <a:extLst>
              <a:ext uri="{FF2B5EF4-FFF2-40B4-BE49-F238E27FC236}">
                <a16:creationId xmlns:a16="http://schemas.microsoft.com/office/drawing/2014/main" id="{ED94A06C-144F-4DFA-B775-C5402B849ED6}"/>
              </a:ext>
            </a:extLst>
          </p:cNvPr>
          <p:cNvSpPr/>
          <p:nvPr/>
        </p:nvSpPr>
        <p:spPr bwMode="auto">
          <a:xfrm>
            <a:off x="6916438" y="4427403"/>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Oval 6">
            <a:extLst>
              <a:ext uri="{FF2B5EF4-FFF2-40B4-BE49-F238E27FC236}">
                <a16:creationId xmlns:a16="http://schemas.microsoft.com/office/drawing/2014/main" id="{D4E6FE8B-CE44-431B-BDD3-C6ED4FFAA069}"/>
              </a:ext>
            </a:extLst>
          </p:cNvPr>
          <p:cNvSpPr/>
          <p:nvPr/>
        </p:nvSpPr>
        <p:spPr bwMode="auto">
          <a:xfrm>
            <a:off x="9975328" y="4427403"/>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E3A52E8B-9156-4EA1-A645-FFF9952B3700}"/>
              </a:ext>
            </a:extLst>
          </p:cNvPr>
          <p:cNvSpPr/>
          <p:nvPr/>
        </p:nvSpPr>
        <p:spPr bwMode="auto">
          <a:xfrm>
            <a:off x="5133367" y="2132180"/>
            <a:ext cx="1854905" cy="185490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DA5F4E66-503A-4B50-BAFB-54FAEC8185FF}"/>
              </a:ext>
            </a:extLst>
          </p:cNvPr>
          <p:cNvGrpSpPr/>
          <p:nvPr/>
        </p:nvGrpSpPr>
        <p:grpSpPr>
          <a:xfrm>
            <a:off x="5226433" y="2357422"/>
            <a:ext cx="1660255" cy="1145005"/>
            <a:chOff x="7589837" y="3071198"/>
            <a:chExt cx="1468200" cy="981222"/>
          </a:xfrm>
        </p:grpSpPr>
        <p:pic>
          <p:nvPicPr>
            <p:cNvPr id="10" name="Picture 9">
              <a:extLst>
                <a:ext uri="{FF2B5EF4-FFF2-40B4-BE49-F238E27FC236}">
                  <a16:creationId xmlns:a16="http://schemas.microsoft.com/office/drawing/2014/main" id="{CA0766CE-83B6-4AC6-9E38-261707086735}"/>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89837" y="3071198"/>
              <a:ext cx="1468199" cy="981222"/>
            </a:xfrm>
            <a:prstGeom prst="rect">
              <a:avLst/>
            </a:prstGeom>
          </p:spPr>
        </p:pic>
        <p:sp>
          <p:nvSpPr>
            <p:cNvPr id="11" name="Rectangle 10">
              <a:extLst>
                <a:ext uri="{FF2B5EF4-FFF2-40B4-BE49-F238E27FC236}">
                  <a16:creationId xmlns:a16="http://schemas.microsoft.com/office/drawing/2014/main" id="{FBDDFF06-DFEE-4201-A285-F48A7B41576D}"/>
                </a:ext>
              </a:extLst>
            </p:cNvPr>
            <p:cNvSpPr/>
            <p:nvPr/>
          </p:nvSpPr>
          <p:spPr bwMode="auto">
            <a:xfrm>
              <a:off x="8512739" y="3513359"/>
              <a:ext cx="545298" cy="46568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59">
              <a:extLst>
                <a:ext uri="{FF2B5EF4-FFF2-40B4-BE49-F238E27FC236}">
                  <a16:creationId xmlns:a16="http://schemas.microsoft.com/office/drawing/2014/main" id="{15178F96-D14F-41BB-BCA2-26BB79E1415C}"/>
                </a:ext>
              </a:extLst>
            </p:cNvPr>
            <p:cNvGrpSpPr>
              <a:grpSpLocks noChangeAspect="1"/>
            </p:cNvGrpSpPr>
            <p:nvPr/>
          </p:nvGrpSpPr>
          <p:grpSpPr bwMode="auto">
            <a:xfrm>
              <a:off x="8511691" y="3513360"/>
              <a:ext cx="546345" cy="539060"/>
              <a:chOff x="5525" y="3043"/>
              <a:chExt cx="525" cy="518"/>
            </a:xfrm>
            <a:solidFill>
              <a:schemeClr val="accent6"/>
            </a:solidFill>
          </p:grpSpPr>
          <p:sp>
            <p:nvSpPr>
              <p:cNvPr id="13" name="Freeform 62">
                <a:extLst>
                  <a:ext uri="{FF2B5EF4-FFF2-40B4-BE49-F238E27FC236}">
                    <a16:creationId xmlns:a16="http://schemas.microsoft.com/office/drawing/2014/main" id="{7D716435-B91C-4553-8F5A-5986E61DC076}"/>
                  </a:ext>
                </a:extLst>
              </p:cNvPr>
              <p:cNvSpPr>
                <a:spLocks noEditPoints="1"/>
              </p:cNvSpPr>
              <p:nvPr/>
            </p:nvSpPr>
            <p:spPr bwMode="auto">
              <a:xfrm>
                <a:off x="5525" y="3043"/>
                <a:ext cx="423" cy="42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3">
                <a:extLst>
                  <a:ext uri="{FF2B5EF4-FFF2-40B4-BE49-F238E27FC236}">
                    <a16:creationId xmlns:a16="http://schemas.microsoft.com/office/drawing/2014/main" id="{2DAB3998-7693-46DB-8377-4C80CDBB0BCD}"/>
                  </a:ext>
                </a:extLst>
              </p:cNvPr>
              <p:cNvSpPr>
                <a:spLocks noEditPoints="1"/>
              </p:cNvSpPr>
              <p:nvPr/>
            </p:nvSpPr>
            <p:spPr bwMode="auto">
              <a:xfrm>
                <a:off x="5855" y="3365"/>
                <a:ext cx="195" cy="19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5" name="TextBox 14">
            <a:extLst>
              <a:ext uri="{FF2B5EF4-FFF2-40B4-BE49-F238E27FC236}">
                <a16:creationId xmlns:a16="http://schemas.microsoft.com/office/drawing/2014/main" id="{45EA3EEE-6E96-4DCD-A029-1B862CBB9116}"/>
              </a:ext>
            </a:extLst>
          </p:cNvPr>
          <p:cNvSpPr txBox="1"/>
          <p:nvPr/>
        </p:nvSpPr>
        <p:spPr>
          <a:xfrm>
            <a:off x="4263921" y="1557686"/>
            <a:ext cx="3585277" cy="627864"/>
          </a:xfrm>
          <a:prstGeom prst="rect">
            <a:avLst/>
          </a:prstGeom>
          <a:noFill/>
        </p:spPr>
        <p:txBody>
          <a:bodyPr wrap="non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Active Directory Service</a:t>
            </a:r>
          </a:p>
        </p:txBody>
      </p:sp>
      <p:cxnSp>
        <p:nvCxnSpPr>
          <p:cNvPr id="20" name="Straight Arrow Connector 19">
            <a:extLst>
              <a:ext uri="{FF2B5EF4-FFF2-40B4-BE49-F238E27FC236}">
                <a16:creationId xmlns:a16="http://schemas.microsoft.com/office/drawing/2014/main" id="{BAF1E528-76B5-4FBC-B132-FF5E7F85D1EF}"/>
              </a:ext>
            </a:extLst>
          </p:cNvPr>
          <p:cNvCxnSpPr>
            <a:cxnSpLocks/>
            <a:stCxn id="8" idx="2"/>
            <a:endCxn id="5" idx="7"/>
          </p:cNvCxnSpPr>
          <p:nvPr/>
        </p:nvCxnSpPr>
        <p:spPr>
          <a:xfrm flipH="1">
            <a:off x="1959719" y="3059633"/>
            <a:ext cx="3173648" cy="1566976"/>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17C07B-214C-4F9F-96E1-F6F66CB27E92}"/>
              </a:ext>
            </a:extLst>
          </p:cNvPr>
          <p:cNvCxnSpPr>
            <a:cxnSpLocks/>
            <a:stCxn id="8" idx="3"/>
            <a:endCxn id="31" idx="0"/>
          </p:cNvCxnSpPr>
          <p:nvPr/>
        </p:nvCxnSpPr>
        <p:spPr>
          <a:xfrm flipH="1">
            <a:off x="4537682" y="3715440"/>
            <a:ext cx="867330" cy="711963"/>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CEF0D4-793F-48FB-91CB-54699B2B3215}"/>
              </a:ext>
            </a:extLst>
          </p:cNvPr>
          <p:cNvCxnSpPr>
            <a:cxnSpLocks/>
            <a:stCxn id="8" idx="6"/>
            <a:endCxn id="7" idx="0"/>
          </p:cNvCxnSpPr>
          <p:nvPr/>
        </p:nvCxnSpPr>
        <p:spPr>
          <a:xfrm>
            <a:off x="6988272" y="3059633"/>
            <a:ext cx="3667189" cy="1367770"/>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71E7FD8-BE32-4AD1-BD9E-0BBD6B909440}"/>
              </a:ext>
            </a:extLst>
          </p:cNvPr>
          <p:cNvSpPr txBox="1"/>
          <p:nvPr/>
        </p:nvSpPr>
        <p:spPr>
          <a:xfrm>
            <a:off x="493940" y="5891352"/>
            <a:ext cx="1969706" cy="530915"/>
          </a:xfrm>
          <a:prstGeom prst="rect">
            <a:avLst/>
          </a:prstGeom>
          <a:noFill/>
        </p:spPr>
        <p:txBody>
          <a:bodyPr wrap="non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LOB applications</a:t>
            </a:r>
          </a:p>
        </p:txBody>
      </p:sp>
      <p:cxnSp>
        <p:nvCxnSpPr>
          <p:cNvPr id="27" name="Straight Arrow Connector 26">
            <a:extLst>
              <a:ext uri="{FF2B5EF4-FFF2-40B4-BE49-F238E27FC236}">
                <a16:creationId xmlns:a16="http://schemas.microsoft.com/office/drawing/2014/main" id="{75B2FF4A-7F8E-4D88-99B7-EB0ECB61644A}"/>
              </a:ext>
            </a:extLst>
          </p:cNvPr>
          <p:cNvCxnSpPr>
            <a:cxnSpLocks/>
            <a:endCxn id="6" idx="0"/>
          </p:cNvCxnSpPr>
          <p:nvPr/>
        </p:nvCxnSpPr>
        <p:spPr>
          <a:xfrm>
            <a:off x="6658719" y="3635482"/>
            <a:ext cx="937852" cy="791921"/>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6B9A277-1362-4735-AE54-41AC415F5C64}"/>
              </a:ext>
            </a:extLst>
          </p:cNvPr>
          <p:cNvSpPr/>
          <p:nvPr/>
        </p:nvSpPr>
        <p:spPr bwMode="auto">
          <a:xfrm>
            <a:off x="3857549" y="4427403"/>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E638A394-495B-4DA0-B70A-0E24D2203489}"/>
              </a:ext>
            </a:extLst>
          </p:cNvPr>
          <p:cNvGrpSpPr/>
          <p:nvPr/>
        </p:nvGrpSpPr>
        <p:grpSpPr>
          <a:xfrm>
            <a:off x="10298957" y="4651921"/>
            <a:ext cx="704850" cy="884239"/>
            <a:chOff x="4968880" y="1376365"/>
            <a:chExt cx="704850" cy="884239"/>
          </a:xfrm>
        </p:grpSpPr>
        <p:sp>
          <p:nvSpPr>
            <p:cNvPr id="74" name="Freeform 11">
              <a:extLst>
                <a:ext uri="{FF2B5EF4-FFF2-40B4-BE49-F238E27FC236}">
                  <a16:creationId xmlns:a16="http://schemas.microsoft.com/office/drawing/2014/main" id="{337BADB5-FED5-49D3-A79E-40F8E6CAFD7B}"/>
                </a:ext>
              </a:extLst>
            </p:cNvPr>
            <p:cNvSpPr>
              <a:spLocks noEditPoints="1"/>
            </p:cNvSpPr>
            <p:nvPr/>
          </p:nvSpPr>
          <p:spPr bwMode="auto">
            <a:xfrm>
              <a:off x="5362580" y="1544640"/>
              <a:ext cx="301625" cy="303213"/>
            </a:xfrm>
            <a:custGeom>
              <a:avLst/>
              <a:gdLst>
                <a:gd name="T0" fmla="*/ 78 w 88"/>
                <a:gd name="T1" fmla="*/ 44 h 89"/>
                <a:gd name="T2" fmla="*/ 79 w 88"/>
                <a:gd name="T3" fmla="*/ 34 h 89"/>
                <a:gd name="T4" fmla="*/ 74 w 88"/>
                <a:gd name="T5" fmla="*/ 23 h 89"/>
                <a:gd name="T6" fmla="*/ 65 w 88"/>
                <a:gd name="T7" fmla="*/ 18 h 89"/>
                <a:gd name="T8" fmla="*/ 64 w 88"/>
                <a:gd name="T9" fmla="*/ 5 h 89"/>
                <a:gd name="T10" fmla="*/ 54 w 88"/>
                <a:gd name="T11" fmla="*/ 12 h 89"/>
                <a:gd name="T12" fmla="*/ 44 w 88"/>
                <a:gd name="T13" fmla="*/ 8 h 89"/>
                <a:gd name="T14" fmla="*/ 32 w 88"/>
                <a:gd name="T15" fmla="*/ 10 h 89"/>
                <a:gd name="T16" fmla="*/ 24 w 88"/>
                <a:gd name="T17" fmla="*/ 17 h 89"/>
                <a:gd name="T18" fmla="*/ 12 w 88"/>
                <a:gd name="T19" fmla="*/ 14 h 89"/>
                <a:gd name="T20" fmla="*/ 16 w 88"/>
                <a:gd name="T21" fmla="*/ 25 h 89"/>
                <a:gd name="T22" fmla="*/ 9 w 88"/>
                <a:gd name="T23" fmla="*/ 33 h 89"/>
                <a:gd name="T24" fmla="*/ 7 w 88"/>
                <a:gd name="T25" fmla="*/ 45 h 89"/>
                <a:gd name="T26" fmla="*/ 11 w 88"/>
                <a:gd name="T27" fmla="*/ 55 h 89"/>
                <a:gd name="T28" fmla="*/ 5 w 88"/>
                <a:gd name="T29" fmla="*/ 65 h 89"/>
                <a:gd name="T30" fmla="*/ 17 w 88"/>
                <a:gd name="T31" fmla="*/ 66 h 89"/>
                <a:gd name="T32" fmla="*/ 22 w 88"/>
                <a:gd name="T33" fmla="*/ 75 h 89"/>
                <a:gd name="T34" fmla="*/ 33 w 88"/>
                <a:gd name="T35" fmla="*/ 80 h 89"/>
                <a:gd name="T36" fmla="*/ 43 w 88"/>
                <a:gd name="T37" fmla="*/ 79 h 89"/>
                <a:gd name="T38" fmla="*/ 51 w 88"/>
                <a:gd name="T39" fmla="*/ 89 h 89"/>
                <a:gd name="T40" fmla="*/ 55 w 88"/>
                <a:gd name="T41" fmla="*/ 77 h 89"/>
                <a:gd name="T42" fmla="*/ 65 w 88"/>
                <a:gd name="T43" fmla="*/ 75 h 89"/>
                <a:gd name="T44" fmla="*/ 74 w 88"/>
                <a:gd name="T45" fmla="*/ 66 h 89"/>
                <a:gd name="T46" fmla="*/ 76 w 88"/>
                <a:gd name="T47" fmla="*/ 56 h 89"/>
                <a:gd name="T48" fmla="*/ 88 w 88"/>
                <a:gd name="T49" fmla="*/ 52 h 89"/>
                <a:gd name="T50" fmla="*/ 60 w 88"/>
                <a:gd name="T51" fmla="*/ 61 h 89"/>
                <a:gd name="T52" fmla="*/ 41 w 88"/>
                <a:gd name="T53" fmla="*/ 67 h 89"/>
                <a:gd name="T54" fmla="*/ 28 w 88"/>
                <a:gd name="T55" fmla="*/ 60 h 89"/>
                <a:gd name="T56" fmla="*/ 22 w 88"/>
                <a:gd name="T57" fmla="*/ 48 h 89"/>
                <a:gd name="T58" fmla="*/ 33 w 88"/>
                <a:gd name="T59" fmla="*/ 25 h 89"/>
                <a:gd name="T60" fmla="*/ 59 w 88"/>
                <a:gd name="T61" fmla="*/ 28 h 89"/>
                <a:gd name="T62" fmla="*/ 64 w 88"/>
                <a:gd name="T63" fmla="*/ 54 h 89"/>
                <a:gd name="T64" fmla="*/ 60 w 88"/>
                <a:gd name="T65" fmla="*/ 6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9">
                  <a:moveTo>
                    <a:pt x="81" y="45"/>
                  </a:moveTo>
                  <a:cubicBezTo>
                    <a:pt x="78" y="44"/>
                    <a:pt x="78" y="44"/>
                    <a:pt x="78" y="44"/>
                  </a:cubicBezTo>
                  <a:cubicBezTo>
                    <a:pt x="78" y="41"/>
                    <a:pt x="78" y="38"/>
                    <a:pt x="77" y="35"/>
                  </a:cubicBezTo>
                  <a:cubicBezTo>
                    <a:pt x="79" y="34"/>
                    <a:pt x="79" y="34"/>
                    <a:pt x="79" y="34"/>
                  </a:cubicBezTo>
                  <a:cubicBezTo>
                    <a:pt x="83" y="32"/>
                    <a:pt x="85" y="29"/>
                    <a:pt x="83" y="25"/>
                  </a:cubicBezTo>
                  <a:cubicBezTo>
                    <a:pt x="81" y="21"/>
                    <a:pt x="77" y="21"/>
                    <a:pt x="74" y="23"/>
                  </a:cubicBezTo>
                  <a:cubicBezTo>
                    <a:pt x="71" y="24"/>
                    <a:pt x="71" y="24"/>
                    <a:pt x="71" y="24"/>
                  </a:cubicBezTo>
                  <a:cubicBezTo>
                    <a:pt x="69" y="22"/>
                    <a:pt x="67" y="19"/>
                    <a:pt x="65" y="18"/>
                  </a:cubicBezTo>
                  <a:cubicBezTo>
                    <a:pt x="66" y="15"/>
                    <a:pt x="66" y="15"/>
                    <a:pt x="66" y="15"/>
                  </a:cubicBezTo>
                  <a:cubicBezTo>
                    <a:pt x="68" y="12"/>
                    <a:pt x="68" y="7"/>
                    <a:pt x="64" y="5"/>
                  </a:cubicBezTo>
                  <a:cubicBezTo>
                    <a:pt x="60" y="4"/>
                    <a:pt x="57" y="7"/>
                    <a:pt x="55" y="10"/>
                  </a:cubicBezTo>
                  <a:cubicBezTo>
                    <a:pt x="54" y="12"/>
                    <a:pt x="54" y="12"/>
                    <a:pt x="54" y="12"/>
                  </a:cubicBezTo>
                  <a:cubicBezTo>
                    <a:pt x="51" y="11"/>
                    <a:pt x="48" y="11"/>
                    <a:pt x="45" y="11"/>
                  </a:cubicBezTo>
                  <a:cubicBezTo>
                    <a:pt x="44" y="8"/>
                    <a:pt x="44" y="8"/>
                    <a:pt x="44" y="8"/>
                  </a:cubicBezTo>
                  <a:cubicBezTo>
                    <a:pt x="44" y="4"/>
                    <a:pt x="41" y="0"/>
                    <a:pt x="37" y="1"/>
                  </a:cubicBezTo>
                  <a:cubicBezTo>
                    <a:pt x="33" y="2"/>
                    <a:pt x="32" y="6"/>
                    <a:pt x="32" y="10"/>
                  </a:cubicBezTo>
                  <a:cubicBezTo>
                    <a:pt x="33" y="13"/>
                    <a:pt x="33" y="13"/>
                    <a:pt x="33" y="13"/>
                  </a:cubicBezTo>
                  <a:cubicBezTo>
                    <a:pt x="30" y="14"/>
                    <a:pt x="27" y="15"/>
                    <a:pt x="24" y="17"/>
                  </a:cubicBezTo>
                  <a:cubicBezTo>
                    <a:pt x="23" y="15"/>
                    <a:pt x="23" y="15"/>
                    <a:pt x="23" y="15"/>
                  </a:cubicBezTo>
                  <a:cubicBezTo>
                    <a:pt x="20" y="12"/>
                    <a:pt x="15" y="11"/>
                    <a:pt x="12" y="14"/>
                  </a:cubicBezTo>
                  <a:cubicBezTo>
                    <a:pt x="10" y="17"/>
                    <a:pt x="11" y="21"/>
                    <a:pt x="14" y="24"/>
                  </a:cubicBezTo>
                  <a:cubicBezTo>
                    <a:pt x="16" y="25"/>
                    <a:pt x="16" y="25"/>
                    <a:pt x="16" y="25"/>
                  </a:cubicBezTo>
                  <a:cubicBezTo>
                    <a:pt x="14" y="28"/>
                    <a:pt x="13" y="31"/>
                    <a:pt x="12" y="34"/>
                  </a:cubicBezTo>
                  <a:cubicBezTo>
                    <a:pt x="9" y="33"/>
                    <a:pt x="9" y="33"/>
                    <a:pt x="9" y="33"/>
                  </a:cubicBezTo>
                  <a:cubicBezTo>
                    <a:pt x="5" y="33"/>
                    <a:pt x="1" y="34"/>
                    <a:pt x="0" y="38"/>
                  </a:cubicBezTo>
                  <a:cubicBezTo>
                    <a:pt x="0" y="42"/>
                    <a:pt x="4" y="45"/>
                    <a:pt x="7" y="45"/>
                  </a:cubicBezTo>
                  <a:cubicBezTo>
                    <a:pt x="10" y="46"/>
                    <a:pt x="10" y="46"/>
                    <a:pt x="10" y="46"/>
                  </a:cubicBezTo>
                  <a:cubicBezTo>
                    <a:pt x="10" y="49"/>
                    <a:pt x="10" y="52"/>
                    <a:pt x="11" y="55"/>
                  </a:cubicBezTo>
                  <a:cubicBezTo>
                    <a:pt x="9" y="56"/>
                    <a:pt x="9" y="56"/>
                    <a:pt x="9" y="56"/>
                  </a:cubicBezTo>
                  <a:cubicBezTo>
                    <a:pt x="5" y="58"/>
                    <a:pt x="3" y="61"/>
                    <a:pt x="5" y="65"/>
                  </a:cubicBezTo>
                  <a:cubicBezTo>
                    <a:pt x="6" y="69"/>
                    <a:pt x="11" y="69"/>
                    <a:pt x="14" y="67"/>
                  </a:cubicBezTo>
                  <a:cubicBezTo>
                    <a:pt x="17" y="66"/>
                    <a:pt x="17" y="66"/>
                    <a:pt x="17" y="66"/>
                  </a:cubicBezTo>
                  <a:cubicBezTo>
                    <a:pt x="19" y="68"/>
                    <a:pt x="21" y="70"/>
                    <a:pt x="23" y="72"/>
                  </a:cubicBezTo>
                  <a:cubicBezTo>
                    <a:pt x="22" y="75"/>
                    <a:pt x="22" y="75"/>
                    <a:pt x="22" y="75"/>
                  </a:cubicBezTo>
                  <a:cubicBezTo>
                    <a:pt x="20" y="78"/>
                    <a:pt x="20" y="83"/>
                    <a:pt x="24" y="84"/>
                  </a:cubicBezTo>
                  <a:cubicBezTo>
                    <a:pt x="28" y="86"/>
                    <a:pt x="31" y="83"/>
                    <a:pt x="33" y="80"/>
                  </a:cubicBezTo>
                  <a:cubicBezTo>
                    <a:pt x="34" y="78"/>
                    <a:pt x="34" y="78"/>
                    <a:pt x="34" y="78"/>
                  </a:cubicBezTo>
                  <a:cubicBezTo>
                    <a:pt x="37" y="79"/>
                    <a:pt x="40" y="79"/>
                    <a:pt x="43" y="79"/>
                  </a:cubicBezTo>
                  <a:cubicBezTo>
                    <a:pt x="44" y="82"/>
                    <a:pt x="44" y="82"/>
                    <a:pt x="44" y="82"/>
                  </a:cubicBezTo>
                  <a:cubicBezTo>
                    <a:pt x="44" y="86"/>
                    <a:pt x="47" y="89"/>
                    <a:pt x="51" y="89"/>
                  </a:cubicBezTo>
                  <a:cubicBezTo>
                    <a:pt x="55" y="88"/>
                    <a:pt x="56" y="84"/>
                    <a:pt x="56" y="80"/>
                  </a:cubicBezTo>
                  <a:cubicBezTo>
                    <a:pt x="55" y="77"/>
                    <a:pt x="55" y="77"/>
                    <a:pt x="55" y="77"/>
                  </a:cubicBezTo>
                  <a:cubicBezTo>
                    <a:pt x="58" y="76"/>
                    <a:pt x="61" y="75"/>
                    <a:pt x="63" y="73"/>
                  </a:cubicBezTo>
                  <a:cubicBezTo>
                    <a:pt x="65" y="75"/>
                    <a:pt x="65" y="75"/>
                    <a:pt x="65" y="75"/>
                  </a:cubicBezTo>
                  <a:cubicBezTo>
                    <a:pt x="68" y="78"/>
                    <a:pt x="72" y="79"/>
                    <a:pt x="75" y="76"/>
                  </a:cubicBezTo>
                  <a:cubicBezTo>
                    <a:pt x="78" y="73"/>
                    <a:pt x="77" y="69"/>
                    <a:pt x="74" y="66"/>
                  </a:cubicBezTo>
                  <a:cubicBezTo>
                    <a:pt x="72" y="64"/>
                    <a:pt x="72" y="64"/>
                    <a:pt x="72" y="64"/>
                  </a:cubicBezTo>
                  <a:cubicBezTo>
                    <a:pt x="74" y="62"/>
                    <a:pt x="75" y="59"/>
                    <a:pt x="76" y="56"/>
                  </a:cubicBezTo>
                  <a:cubicBezTo>
                    <a:pt x="79" y="57"/>
                    <a:pt x="79" y="57"/>
                    <a:pt x="79" y="57"/>
                  </a:cubicBezTo>
                  <a:cubicBezTo>
                    <a:pt x="83" y="57"/>
                    <a:pt x="87" y="56"/>
                    <a:pt x="88" y="52"/>
                  </a:cubicBezTo>
                  <a:cubicBezTo>
                    <a:pt x="88" y="48"/>
                    <a:pt x="84" y="45"/>
                    <a:pt x="81" y="45"/>
                  </a:cubicBezTo>
                  <a:close/>
                  <a:moveTo>
                    <a:pt x="60" y="61"/>
                  </a:moveTo>
                  <a:cubicBezTo>
                    <a:pt x="58" y="62"/>
                    <a:pt x="57" y="64"/>
                    <a:pt x="55" y="65"/>
                  </a:cubicBezTo>
                  <a:cubicBezTo>
                    <a:pt x="51" y="67"/>
                    <a:pt x="46" y="68"/>
                    <a:pt x="41" y="67"/>
                  </a:cubicBezTo>
                  <a:cubicBezTo>
                    <a:pt x="37" y="67"/>
                    <a:pt x="32" y="64"/>
                    <a:pt x="29" y="61"/>
                  </a:cubicBezTo>
                  <a:cubicBezTo>
                    <a:pt x="28" y="61"/>
                    <a:pt x="28" y="61"/>
                    <a:pt x="28" y="60"/>
                  </a:cubicBezTo>
                  <a:cubicBezTo>
                    <a:pt x="25" y="57"/>
                    <a:pt x="23" y="53"/>
                    <a:pt x="22" y="49"/>
                  </a:cubicBezTo>
                  <a:cubicBezTo>
                    <a:pt x="22" y="49"/>
                    <a:pt x="22" y="48"/>
                    <a:pt x="22" y="48"/>
                  </a:cubicBezTo>
                  <a:cubicBezTo>
                    <a:pt x="21" y="43"/>
                    <a:pt x="22" y="38"/>
                    <a:pt x="24" y="34"/>
                  </a:cubicBezTo>
                  <a:cubicBezTo>
                    <a:pt x="26" y="30"/>
                    <a:pt x="29" y="27"/>
                    <a:pt x="33" y="25"/>
                  </a:cubicBezTo>
                  <a:cubicBezTo>
                    <a:pt x="34" y="25"/>
                    <a:pt x="34" y="25"/>
                    <a:pt x="35" y="25"/>
                  </a:cubicBezTo>
                  <a:cubicBezTo>
                    <a:pt x="43" y="21"/>
                    <a:pt x="53" y="22"/>
                    <a:pt x="59" y="28"/>
                  </a:cubicBezTo>
                  <a:cubicBezTo>
                    <a:pt x="60" y="29"/>
                    <a:pt x="60" y="29"/>
                    <a:pt x="60" y="30"/>
                  </a:cubicBezTo>
                  <a:cubicBezTo>
                    <a:pt x="67" y="36"/>
                    <a:pt x="68" y="46"/>
                    <a:pt x="64" y="54"/>
                  </a:cubicBezTo>
                  <a:cubicBezTo>
                    <a:pt x="63" y="57"/>
                    <a:pt x="62" y="59"/>
                    <a:pt x="60" y="61"/>
                  </a:cubicBezTo>
                  <a:cubicBezTo>
                    <a:pt x="58" y="62"/>
                    <a:pt x="61" y="59"/>
                    <a:pt x="60" y="61"/>
                  </a:cubicBezTo>
                  <a:close/>
                </a:path>
              </a:pathLst>
            </a:custGeom>
            <a:solidFill>
              <a:srgbClr val="EA40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2">
              <a:extLst>
                <a:ext uri="{FF2B5EF4-FFF2-40B4-BE49-F238E27FC236}">
                  <a16:creationId xmlns:a16="http://schemas.microsoft.com/office/drawing/2014/main" id="{FE1CFDE9-7D69-442C-A327-7B34B3655835}"/>
                </a:ext>
              </a:extLst>
            </p:cNvPr>
            <p:cNvSpPr>
              <a:spLocks noEditPoints="1"/>
            </p:cNvSpPr>
            <p:nvPr/>
          </p:nvSpPr>
          <p:spPr bwMode="auto">
            <a:xfrm>
              <a:off x="5372105" y="1957391"/>
              <a:ext cx="301625" cy="303213"/>
            </a:xfrm>
            <a:custGeom>
              <a:avLst/>
              <a:gdLst>
                <a:gd name="T0" fmla="*/ 78 w 88"/>
                <a:gd name="T1" fmla="*/ 43 h 89"/>
                <a:gd name="T2" fmla="*/ 79 w 88"/>
                <a:gd name="T3" fmla="*/ 33 h 89"/>
                <a:gd name="T4" fmla="*/ 74 w 88"/>
                <a:gd name="T5" fmla="*/ 22 h 89"/>
                <a:gd name="T6" fmla="*/ 65 w 88"/>
                <a:gd name="T7" fmla="*/ 17 h 89"/>
                <a:gd name="T8" fmla="*/ 64 w 88"/>
                <a:gd name="T9" fmla="*/ 5 h 89"/>
                <a:gd name="T10" fmla="*/ 54 w 88"/>
                <a:gd name="T11" fmla="*/ 11 h 89"/>
                <a:gd name="T12" fmla="*/ 44 w 88"/>
                <a:gd name="T13" fmla="*/ 7 h 89"/>
                <a:gd name="T14" fmla="*/ 32 w 88"/>
                <a:gd name="T15" fmla="*/ 9 h 89"/>
                <a:gd name="T16" fmla="*/ 25 w 88"/>
                <a:gd name="T17" fmla="*/ 16 h 89"/>
                <a:gd name="T18" fmla="*/ 12 w 88"/>
                <a:gd name="T19" fmla="*/ 13 h 89"/>
                <a:gd name="T20" fmla="*/ 16 w 88"/>
                <a:gd name="T21" fmla="*/ 25 h 89"/>
                <a:gd name="T22" fmla="*/ 9 w 88"/>
                <a:gd name="T23" fmla="*/ 32 h 89"/>
                <a:gd name="T24" fmla="*/ 7 w 88"/>
                <a:gd name="T25" fmla="*/ 44 h 89"/>
                <a:gd name="T26" fmla="*/ 11 w 88"/>
                <a:gd name="T27" fmla="*/ 54 h 89"/>
                <a:gd name="T28" fmla="*/ 5 w 88"/>
                <a:gd name="T29" fmla="*/ 64 h 89"/>
                <a:gd name="T30" fmla="*/ 17 w 88"/>
                <a:gd name="T31" fmla="*/ 65 h 89"/>
                <a:gd name="T32" fmla="*/ 22 w 88"/>
                <a:gd name="T33" fmla="*/ 74 h 89"/>
                <a:gd name="T34" fmla="*/ 33 w 88"/>
                <a:gd name="T35" fmla="*/ 79 h 89"/>
                <a:gd name="T36" fmla="*/ 43 w 88"/>
                <a:gd name="T37" fmla="*/ 78 h 89"/>
                <a:gd name="T38" fmla="*/ 51 w 88"/>
                <a:gd name="T39" fmla="*/ 88 h 89"/>
                <a:gd name="T40" fmla="*/ 55 w 88"/>
                <a:gd name="T41" fmla="*/ 76 h 89"/>
                <a:gd name="T42" fmla="*/ 65 w 88"/>
                <a:gd name="T43" fmla="*/ 74 h 89"/>
                <a:gd name="T44" fmla="*/ 74 w 88"/>
                <a:gd name="T45" fmla="*/ 65 h 89"/>
                <a:gd name="T46" fmla="*/ 76 w 88"/>
                <a:gd name="T47" fmla="*/ 55 h 89"/>
                <a:gd name="T48" fmla="*/ 88 w 88"/>
                <a:gd name="T49" fmla="*/ 51 h 89"/>
                <a:gd name="T50" fmla="*/ 60 w 88"/>
                <a:gd name="T51" fmla="*/ 60 h 89"/>
                <a:gd name="T52" fmla="*/ 41 w 88"/>
                <a:gd name="T53" fmla="*/ 66 h 89"/>
                <a:gd name="T54" fmla="*/ 28 w 88"/>
                <a:gd name="T55" fmla="*/ 59 h 89"/>
                <a:gd name="T56" fmla="*/ 22 w 88"/>
                <a:gd name="T57" fmla="*/ 47 h 89"/>
                <a:gd name="T58" fmla="*/ 33 w 88"/>
                <a:gd name="T59" fmla="*/ 24 h 89"/>
                <a:gd name="T60" fmla="*/ 59 w 88"/>
                <a:gd name="T61" fmla="*/ 28 h 89"/>
                <a:gd name="T62" fmla="*/ 64 w 88"/>
                <a:gd name="T63" fmla="*/ 54 h 89"/>
                <a:gd name="T64" fmla="*/ 60 w 88"/>
                <a:gd name="T65"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9">
                  <a:moveTo>
                    <a:pt x="81" y="44"/>
                  </a:moveTo>
                  <a:cubicBezTo>
                    <a:pt x="78" y="43"/>
                    <a:pt x="78" y="43"/>
                    <a:pt x="78" y="43"/>
                  </a:cubicBezTo>
                  <a:cubicBezTo>
                    <a:pt x="78" y="40"/>
                    <a:pt x="78" y="37"/>
                    <a:pt x="77" y="34"/>
                  </a:cubicBezTo>
                  <a:cubicBezTo>
                    <a:pt x="79" y="33"/>
                    <a:pt x="79" y="33"/>
                    <a:pt x="79" y="33"/>
                  </a:cubicBezTo>
                  <a:cubicBezTo>
                    <a:pt x="83" y="31"/>
                    <a:pt x="86" y="28"/>
                    <a:pt x="83" y="24"/>
                  </a:cubicBezTo>
                  <a:cubicBezTo>
                    <a:pt x="81" y="20"/>
                    <a:pt x="77" y="20"/>
                    <a:pt x="74" y="22"/>
                  </a:cubicBezTo>
                  <a:cubicBezTo>
                    <a:pt x="71" y="23"/>
                    <a:pt x="71" y="23"/>
                    <a:pt x="71" y="23"/>
                  </a:cubicBezTo>
                  <a:cubicBezTo>
                    <a:pt x="70" y="21"/>
                    <a:pt x="67" y="19"/>
                    <a:pt x="65" y="17"/>
                  </a:cubicBezTo>
                  <a:cubicBezTo>
                    <a:pt x="66" y="15"/>
                    <a:pt x="66" y="15"/>
                    <a:pt x="66" y="15"/>
                  </a:cubicBezTo>
                  <a:cubicBezTo>
                    <a:pt x="68" y="11"/>
                    <a:pt x="68" y="6"/>
                    <a:pt x="64" y="5"/>
                  </a:cubicBezTo>
                  <a:cubicBezTo>
                    <a:pt x="60" y="3"/>
                    <a:pt x="57" y="6"/>
                    <a:pt x="55" y="9"/>
                  </a:cubicBezTo>
                  <a:cubicBezTo>
                    <a:pt x="54" y="11"/>
                    <a:pt x="54" y="11"/>
                    <a:pt x="54" y="11"/>
                  </a:cubicBezTo>
                  <a:cubicBezTo>
                    <a:pt x="51" y="10"/>
                    <a:pt x="48" y="10"/>
                    <a:pt x="45" y="10"/>
                  </a:cubicBezTo>
                  <a:cubicBezTo>
                    <a:pt x="44" y="7"/>
                    <a:pt x="44" y="7"/>
                    <a:pt x="44" y="7"/>
                  </a:cubicBezTo>
                  <a:cubicBezTo>
                    <a:pt x="44" y="3"/>
                    <a:pt x="41" y="0"/>
                    <a:pt x="37" y="1"/>
                  </a:cubicBezTo>
                  <a:cubicBezTo>
                    <a:pt x="33" y="1"/>
                    <a:pt x="32" y="6"/>
                    <a:pt x="32" y="9"/>
                  </a:cubicBezTo>
                  <a:cubicBezTo>
                    <a:pt x="33" y="12"/>
                    <a:pt x="33" y="12"/>
                    <a:pt x="33" y="12"/>
                  </a:cubicBezTo>
                  <a:cubicBezTo>
                    <a:pt x="30" y="13"/>
                    <a:pt x="27" y="14"/>
                    <a:pt x="25" y="16"/>
                  </a:cubicBezTo>
                  <a:cubicBezTo>
                    <a:pt x="23" y="14"/>
                    <a:pt x="23" y="14"/>
                    <a:pt x="23" y="14"/>
                  </a:cubicBezTo>
                  <a:cubicBezTo>
                    <a:pt x="20" y="11"/>
                    <a:pt x="15" y="10"/>
                    <a:pt x="12" y="13"/>
                  </a:cubicBezTo>
                  <a:cubicBezTo>
                    <a:pt x="10" y="16"/>
                    <a:pt x="12" y="20"/>
                    <a:pt x="14" y="23"/>
                  </a:cubicBezTo>
                  <a:cubicBezTo>
                    <a:pt x="16" y="25"/>
                    <a:pt x="16" y="25"/>
                    <a:pt x="16" y="25"/>
                  </a:cubicBezTo>
                  <a:cubicBezTo>
                    <a:pt x="14" y="27"/>
                    <a:pt x="13" y="30"/>
                    <a:pt x="12" y="33"/>
                  </a:cubicBezTo>
                  <a:cubicBezTo>
                    <a:pt x="9" y="32"/>
                    <a:pt x="9" y="32"/>
                    <a:pt x="9" y="32"/>
                  </a:cubicBezTo>
                  <a:cubicBezTo>
                    <a:pt x="5" y="32"/>
                    <a:pt x="1" y="33"/>
                    <a:pt x="0" y="37"/>
                  </a:cubicBezTo>
                  <a:cubicBezTo>
                    <a:pt x="0" y="42"/>
                    <a:pt x="4" y="44"/>
                    <a:pt x="7" y="44"/>
                  </a:cubicBezTo>
                  <a:cubicBezTo>
                    <a:pt x="10" y="45"/>
                    <a:pt x="10" y="45"/>
                    <a:pt x="10" y="45"/>
                  </a:cubicBezTo>
                  <a:cubicBezTo>
                    <a:pt x="10" y="48"/>
                    <a:pt x="10" y="51"/>
                    <a:pt x="11" y="54"/>
                  </a:cubicBezTo>
                  <a:cubicBezTo>
                    <a:pt x="9" y="55"/>
                    <a:pt x="9" y="55"/>
                    <a:pt x="9" y="55"/>
                  </a:cubicBezTo>
                  <a:cubicBezTo>
                    <a:pt x="6" y="57"/>
                    <a:pt x="3" y="60"/>
                    <a:pt x="5" y="64"/>
                  </a:cubicBezTo>
                  <a:cubicBezTo>
                    <a:pt x="7" y="68"/>
                    <a:pt x="11" y="68"/>
                    <a:pt x="14" y="66"/>
                  </a:cubicBezTo>
                  <a:cubicBezTo>
                    <a:pt x="17" y="65"/>
                    <a:pt x="17" y="65"/>
                    <a:pt x="17" y="65"/>
                  </a:cubicBezTo>
                  <a:cubicBezTo>
                    <a:pt x="19" y="67"/>
                    <a:pt x="21" y="69"/>
                    <a:pt x="23" y="71"/>
                  </a:cubicBezTo>
                  <a:cubicBezTo>
                    <a:pt x="22" y="74"/>
                    <a:pt x="22" y="74"/>
                    <a:pt x="22" y="74"/>
                  </a:cubicBezTo>
                  <a:cubicBezTo>
                    <a:pt x="20" y="77"/>
                    <a:pt x="20" y="82"/>
                    <a:pt x="24" y="84"/>
                  </a:cubicBezTo>
                  <a:cubicBezTo>
                    <a:pt x="28" y="85"/>
                    <a:pt x="31" y="82"/>
                    <a:pt x="33" y="79"/>
                  </a:cubicBezTo>
                  <a:cubicBezTo>
                    <a:pt x="34" y="77"/>
                    <a:pt x="34" y="77"/>
                    <a:pt x="34" y="77"/>
                  </a:cubicBezTo>
                  <a:cubicBezTo>
                    <a:pt x="37" y="78"/>
                    <a:pt x="40" y="78"/>
                    <a:pt x="43" y="78"/>
                  </a:cubicBezTo>
                  <a:cubicBezTo>
                    <a:pt x="44" y="81"/>
                    <a:pt x="44" y="81"/>
                    <a:pt x="44" y="81"/>
                  </a:cubicBezTo>
                  <a:cubicBezTo>
                    <a:pt x="44" y="85"/>
                    <a:pt x="47" y="89"/>
                    <a:pt x="51" y="88"/>
                  </a:cubicBezTo>
                  <a:cubicBezTo>
                    <a:pt x="55" y="87"/>
                    <a:pt x="56" y="83"/>
                    <a:pt x="56" y="79"/>
                  </a:cubicBezTo>
                  <a:cubicBezTo>
                    <a:pt x="55" y="76"/>
                    <a:pt x="55" y="76"/>
                    <a:pt x="55" y="76"/>
                  </a:cubicBezTo>
                  <a:cubicBezTo>
                    <a:pt x="58" y="75"/>
                    <a:pt x="61" y="74"/>
                    <a:pt x="64" y="72"/>
                  </a:cubicBezTo>
                  <a:cubicBezTo>
                    <a:pt x="65" y="74"/>
                    <a:pt x="65" y="74"/>
                    <a:pt x="65" y="74"/>
                  </a:cubicBezTo>
                  <a:cubicBezTo>
                    <a:pt x="68" y="77"/>
                    <a:pt x="73" y="78"/>
                    <a:pt x="76" y="75"/>
                  </a:cubicBezTo>
                  <a:cubicBezTo>
                    <a:pt x="78" y="72"/>
                    <a:pt x="77" y="68"/>
                    <a:pt x="74" y="65"/>
                  </a:cubicBezTo>
                  <a:cubicBezTo>
                    <a:pt x="72" y="64"/>
                    <a:pt x="72" y="64"/>
                    <a:pt x="72" y="64"/>
                  </a:cubicBezTo>
                  <a:cubicBezTo>
                    <a:pt x="74" y="61"/>
                    <a:pt x="75" y="58"/>
                    <a:pt x="76" y="55"/>
                  </a:cubicBezTo>
                  <a:cubicBezTo>
                    <a:pt x="79" y="56"/>
                    <a:pt x="79" y="56"/>
                    <a:pt x="79" y="56"/>
                  </a:cubicBezTo>
                  <a:cubicBezTo>
                    <a:pt x="83" y="56"/>
                    <a:pt x="87" y="55"/>
                    <a:pt x="88" y="51"/>
                  </a:cubicBezTo>
                  <a:cubicBezTo>
                    <a:pt x="88" y="47"/>
                    <a:pt x="85" y="44"/>
                    <a:pt x="81" y="44"/>
                  </a:cubicBezTo>
                  <a:close/>
                  <a:moveTo>
                    <a:pt x="60" y="60"/>
                  </a:moveTo>
                  <a:cubicBezTo>
                    <a:pt x="58" y="61"/>
                    <a:pt x="57" y="63"/>
                    <a:pt x="55" y="64"/>
                  </a:cubicBezTo>
                  <a:cubicBezTo>
                    <a:pt x="51" y="66"/>
                    <a:pt x="46" y="67"/>
                    <a:pt x="41" y="66"/>
                  </a:cubicBezTo>
                  <a:cubicBezTo>
                    <a:pt x="37" y="66"/>
                    <a:pt x="32" y="64"/>
                    <a:pt x="29" y="60"/>
                  </a:cubicBezTo>
                  <a:cubicBezTo>
                    <a:pt x="28" y="60"/>
                    <a:pt x="28" y="60"/>
                    <a:pt x="28" y="59"/>
                  </a:cubicBezTo>
                  <a:cubicBezTo>
                    <a:pt x="25" y="56"/>
                    <a:pt x="23" y="52"/>
                    <a:pt x="22" y="48"/>
                  </a:cubicBezTo>
                  <a:cubicBezTo>
                    <a:pt x="22" y="48"/>
                    <a:pt x="22" y="47"/>
                    <a:pt x="22" y="47"/>
                  </a:cubicBezTo>
                  <a:cubicBezTo>
                    <a:pt x="21" y="42"/>
                    <a:pt x="22" y="37"/>
                    <a:pt x="24" y="33"/>
                  </a:cubicBezTo>
                  <a:cubicBezTo>
                    <a:pt x="26" y="30"/>
                    <a:pt x="29" y="26"/>
                    <a:pt x="33" y="24"/>
                  </a:cubicBezTo>
                  <a:cubicBezTo>
                    <a:pt x="34" y="24"/>
                    <a:pt x="34" y="24"/>
                    <a:pt x="35" y="24"/>
                  </a:cubicBezTo>
                  <a:cubicBezTo>
                    <a:pt x="43" y="20"/>
                    <a:pt x="53" y="21"/>
                    <a:pt x="59" y="28"/>
                  </a:cubicBezTo>
                  <a:cubicBezTo>
                    <a:pt x="60" y="28"/>
                    <a:pt x="60" y="28"/>
                    <a:pt x="61" y="29"/>
                  </a:cubicBezTo>
                  <a:cubicBezTo>
                    <a:pt x="67" y="35"/>
                    <a:pt x="68" y="45"/>
                    <a:pt x="64" y="54"/>
                  </a:cubicBezTo>
                  <a:cubicBezTo>
                    <a:pt x="64" y="56"/>
                    <a:pt x="62" y="58"/>
                    <a:pt x="60" y="60"/>
                  </a:cubicBezTo>
                  <a:cubicBezTo>
                    <a:pt x="58" y="61"/>
                    <a:pt x="62" y="58"/>
                    <a:pt x="60" y="6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3">
              <a:extLst>
                <a:ext uri="{FF2B5EF4-FFF2-40B4-BE49-F238E27FC236}">
                  <a16:creationId xmlns:a16="http://schemas.microsoft.com/office/drawing/2014/main" id="{DB98B635-9980-4AF2-8BE9-3570BEE0099F}"/>
                </a:ext>
              </a:extLst>
            </p:cNvPr>
            <p:cNvSpPr>
              <a:spLocks/>
            </p:cNvSpPr>
            <p:nvPr/>
          </p:nvSpPr>
          <p:spPr bwMode="auto">
            <a:xfrm>
              <a:off x="4968880" y="1724028"/>
              <a:ext cx="452438" cy="450851"/>
            </a:xfrm>
            <a:custGeom>
              <a:avLst/>
              <a:gdLst>
                <a:gd name="T0" fmla="*/ 124 w 132"/>
                <a:gd name="T1" fmla="*/ 65 h 132"/>
                <a:gd name="T2" fmla="*/ 125 w 132"/>
                <a:gd name="T3" fmla="*/ 57 h 132"/>
                <a:gd name="T4" fmla="*/ 122 w 132"/>
                <a:gd name="T5" fmla="*/ 45 h 132"/>
                <a:gd name="T6" fmla="*/ 117 w 132"/>
                <a:gd name="T7" fmla="*/ 38 h 132"/>
                <a:gd name="T8" fmla="*/ 120 w 132"/>
                <a:gd name="T9" fmla="*/ 28 h 132"/>
                <a:gd name="T10" fmla="*/ 110 w 132"/>
                <a:gd name="T11" fmla="*/ 28 h 132"/>
                <a:gd name="T12" fmla="*/ 104 w 132"/>
                <a:gd name="T13" fmla="*/ 23 h 132"/>
                <a:gd name="T14" fmla="*/ 104 w 132"/>
                <a:gd name="T15" fmla="*/ 12 h 132"/>
                <a:gd name="T16" fmla="*/ 94 w 132"/>
                <a:gd name="T17" fmla="*/ 15 h 132"/>
                <a:gd name="T18" fmla="*/ 88 w 132"/>
                <a:gd name="T19" fmla="*/ 10 h 132"/>
                <a:gd name="T20" fmla="*/ 75 w 132"/>
                <a:gd name="T21" fmla="*/ 7 h 132"/>
                <a:gd name="T22" fmla="*/ 67 w 132"/>
                <a:gd name="T23" fmla="*/ 8 h 132"/>
                <a:gd name="T24" fmla="*/ 60 w 132"/>
                <a:gd name="T25" fmla="*/ 0 h 132"/>
                <a:gd name="T26" fmla="*/ 55 w 132"/>
                <a:gd name="T27" fmla="*/ 9 h 132"/>
                <a:gd name="T28" fmla="*/ 47 w 132"/>
                <a:gd name="T29" fmla="*/ 9 h 132"/>
                <a:gd name="T30" fmla="*/ 35 w 132"/>
                <a:gd name="T31" fmla="*/ 15 h 132"/>
                <a:gd name="T32" fmla="*/ 30 w 132"/>
                <a:gd name="T33" fmla="*/ 21 h 132"/>
                <a:gd name="T34" fmla="*/ 19 w 132"/>
                <a:gd name="T35" fmla="*/ 20 h 132"/>
                <a:gd name="T36" fmla="*/ 21 w 132"/>
                <a:gd name="T37" fmla="*/ 30 h 132"/>
                <a:gd name="T38" fmla="*/ 15 w 132"/>
                <a:gd name="T39" fmla="*/ 35 h 132"/>
                <a:gd name="T40" fmla="*/ 9 w 132"/>
                <a:gd name="T41" fmla="*/ 47 h 132"/>
                <a:gd name="T42" fmla="*/ 9 w 132"/>
                <a:gd name="T43" fmla="*/ 55 h 132"/>
                <a:gd name="T44" fmla="*/ 0 w 132"/>
                <a:gd name="T45" fmla="*/ 60 h 132"/>
                <a:gd name="T46" fmla="*/ 8 w 132"/>
                <a:gd name="T47" fmla="*/ 68 h 132"/>
                <a:gd name="T48" fmla="*/ 7 w 132"/>
                <a:gd name="T49" fmla="*/ 76 h 132"/>
                <a:gd name="T50" fmla="*/ 10 w 132"/>
                <a:gd name="T51" fmla="*/ 88 h 132"/>
                <a:gd name="T52" fmla="*/ 15 w 132"/>
                <a:gd name="T53" fmla="*/ 94 h 132"/>
                <a:gd name="T54" fmla="*/ 12 w 132"/>
                <a:gd name="T55" fmla="*/ 104 h 132"/>
                <a:gd name="T56" fmla="*/ 23 w 132"/>
                <a:gd name="T57" fmla="*/ 104 h 132"/>
                <a:gd name="T58" fmla="*/ 28 w 132"/>
                <a:gd name="T59" fmla="*/ 110 h 132"/>
                <a:gd name="T60" fmla="*/ 28 w 132"/>
                <a:gd name="T61" fmla="*/ 120 h 132"/>
                <a:gd name="T62" fmla="*/ 38 w 132"/>
                <a:gd name="T63" fmla="*/ 117 h 132"/>
                <a:gd name="T64" fmla="*/ 44 w 132"/>
                <a:gd name="T65" fmla="*/ 122 h 132"/>
                <a:gd name="T66" fmla="*/ 57 w 132"/>
                <a:gd name="T67" fmla="*/ 125 h 132"/>
                <a:gd name="T68" fmla="*/ 65 w 132"/>
                <a:gd name="T69" fmla="*/ 124 h 132"/>
                <a:gd name="T70" fmla="*/ 72 w 132"/>
                <a:gd name="T71" fmla="*/ 132 h 132"/>
                <a:gd name="T72" fmla="*/ 77 w 132"/>
                <a:gd name="T73" fmla="*/ 123 h 132"/>
                <a:gd name="T74" fmla="*/ 85 w 132"/>
                <a:gd name="T75" fmla="*/ 123 h 132"/>
                <a:gd name="T76" fmla="*/ 97 w 132"/>
                <a:gd name="T77" fmla="*/ 118 h 132"/>
                <a:gd name="T78" fmla="*/ 102 w 132"/>
                <a:gd name="T79" fmla="*/ 111 h 132"/>
                <a:gd name="T80" fmla="*/ 113 w 132"/>
                <a:gd name="T81" fmla="*/ 113 h 132"/>
                <a:gd name="T82" fmla="*/ 111 w 132"/>
                <a:gd name="T83" fmla="*/ 102 h 132"/>
                <a:gd name="T84" fmla="*/ 117 w 132"/>
                <a:gd name="T85" fmla="*/ 97 h 132"/>
                <a:gd name="T86" fmla="*/ 123 w 132"/>
                <a:gd name="T87" fmla="*/ 86 h 132"/>
                <a:gd name="T88" fmla="*/ 123 w 132"/>
                <a:gd name="T89" fmla="*/ 78 h 132"/>
                <a:gd name="T90" fmla="*/ 132 w 132"/>
                <a:gd name="T91" fmla="*/ 7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2">
                  <a:moveTo>
                    <a:pt x="126" y="65"/>
                  </a:moveTo>
                  <a:cubicBezTo>
                    <a:pt x="124" y="65"/>
                    <a:pt x="124" y="65"/>
                    <a:pt x="124" y="65"/>
                  </a:cubicBezTo>
                  <a:cubicBezTo>
                    <a:pt x="124" y="62"/>
                    <a:pt x="124" y="60"/>
                    <a:pt x="123" y="57"/>
                  </a:cubicBezTo>
                  <a:cubicBezTo>
                    <a:pt x="125" y="57"/>
                    <a:pt x="125" y="57"/>
                    <a:pt x="125" y="57"/>
                  </a:cubicBezTo>
                  <a:cubicBezTo>
                    <a:pt x="130" y="56"/>
                    <a:pt x="131" y="53"/>
                    <a:pt x="130" y="49"/>
                  </a:cubicBezTo>
                  <a:cubicBezTo>
                    <a:pt x="129" y="46"/>
                    <a:pt x="127" y="43"/>
                    <a:pt x="122" y="45"/>
                  </a:cubicBezTo>
                  <a:cubicBezTo>
                    <a:pt x="120" y="45"/>
                    <a:pt x="120" y="45"/>
                    <a:pt x="120" y="45"/>
                  </a:cubicBezTo>
                  <a:cubicBezTo>
                    <a:pt x="119" y="43"/>
                    <a:pt x="118" y="41"/>
                    <a:pt x="117" y="38"/>
                  </a:cubicBezTo>
                  <a:cubicBezTo>
                    <a:pt x="119" y="37"/>
                    <a:pt x="119" y="37"/>
                    <a:pt x="119" y="37"/>
                  </a:cubicBezTo>
                  <a:cubicBezTo>
                    <a:pt x="123" y="34"/>
                    <a:pt x="122" y="31"/>
                    <a:pt x="120" y="28"/>
                  </a:cubicBezTo>
                  <a:cubicBezTo>
                    <a:pt x="118" y="25"/>
                    <a:pt x="115" y="24"/>
                    <a:pt x="111" y="27"/>
                  </a:cubicBezTo>
                  <a:cubicBezTo>
                    <a:pt x="110" y="28"/>
                    <a:pt x="110" y="28"/>
                    <a:pt x="110" y="28"/>
                  </a:cubicBezTo>
                  <a:cubicBezTo>
                    <a:pt x="109" y="27"/>
                    <a:pt x="108" y="26"/>
                    <a:pt x="107" y="25"/>
                  </a:cubicBezTo>
                  <a:cubicBezTo>
                    <a:pt x="106" y="24"/>
                    <a:pt x="105" y="24"/>
                    <a:pt x="104" y="23"/>
                  </a:cubicBezTo>
                  <a:cubicBezTo>
                    <a:pt x="105" y="21"/>
                    <a:pt x="105" y="21"/>
                    <a:pt x="105" y="21"/>
                  </a:cubicBezTo>
                  <a:cubicBezTo>
                    <a:pt x="108" y="17"/>
                    <a:pt x="107" y="14"/>
                    <a:pt x="104" y="12"/>
                  </a:cubicBezTo>
                  <a:cubicBezTo>
                    <a:pt x="101" y="10"/>
                    <a:pt x="98" y="10"/>
                    <a:pt x="95" y="14"/>
                  </a:cubicBezTo>
                  <a:cubicBezTo>
                    <a:pt x="94" y="15"/>
                    <a:pt x="94" y="15"/>
                    <a:pt x="94" y="15"/>
                  </a:cubicBezTo>
                  <a:cubicBezTo>
                    <a:pt x="92" y="14"/>
                    <a:pt x="89" y="13"/>
                    <a:pt x="87" y="12"/>
                  </a:cubicBezTo>
                  <a:cubicBezTo>
                    <a:pt x="88" y="10"/>
                    <a:pt x="88" y="10"/>
                    <a:pt x="88" y="10"/>
                  </a:cubicBezTo>
                  <a:cubicBezTo>
                    <a:pt x="89" y="6"/>
                    <a:pt x="87" y="3"/>
                    <a:pt x="83" y="2"/>
                  </a:cubicBezTo>
                  <a:cubicBezTo>
                    <a:pt x="80" y="2"/>
                    <a:pt x="77" y="2"/>
                    <a:pt x="75" y="7"/>
                  </a:cubicBezTo>
                  <a:cubicBezTo>
                    <a:pt x="75" y="9"/>
                    <a:pt x="75" y="9"/>
                    <a:pt x="75" y="9"/>
                  </a:cubicBezTo>
                  <a:cubicBezTo>
                    <a:pt x="72" y="9"/>
                    <a:pt x="70" y="8"/>
                    <a:pt x="67" y="8"/>
                  </a:cubicBezTo>
                  <a:cubicBezTo>
                    <a:pt x="67" y="6"/>
                    <a:pt x="67" y="6"/>
                    <a:pt x="67" y="6"/>
                  </a:cubicBezTo>
                  <a:cubicBezTo>
                    <a:pt x="67" y="1"/>
                    <a:pt x="64" y="0"/>
                    <a:pt x="60" y="0"/>
                  </a:cubicBezTo>
                  <a:cubicBezTo>
                    <a:pt x="57" y="1"/>
                    <a:pt x="54" y="2"/>
                    <a:pt x="55" y="7"/>
                  </a:cubicBezTo>
                  <a:cubicBezTo>
                    <a:pt x="55" y="9"/>
                    <a:pt x="55" y="9"/>
                    <a:pt x="55" y="9"/>
                  </a:cubicBezTo>
                  <a:cubicBezTo>
                    <a:pt x="52" y="10"/>
                    <a:pt x="50" y="11"/>
                    <a:pt x="47" y="11"/>
                  </a:cubicBezTo>
                  <a:cubicBezTo>
                    <a:pt x="47" y="9"/>
                    <a:pt x="47" y="9"/>
                    <a:pt x="47" y="9"/>
                  </a:cubicBezTo>
                  <a:cubicBezTo>
                    <a:pt x="45" y="5"/>
                    <a:pt x="41" y="5"/>
                    <a:pt x="38" y="6"/>
                  </a:cubicBezTo>
                  <a:cubicBezTo>
                    <a:pt x="35" y="8"/>
                    <a:pt x="33" y="10"/>
                    <a:pt x="35" y="15"/>
                  </a:cubicBezTo>
                  <a:cubicBezTo>
                    <a:pt x="36" y="17"/>
                    <a:pt x="36" y="17"/>
                    <a:pt x="36" y="17"/>
                  </a:cubicBezTo>
                  <a:cubicBezTo>
                    <a:pt x="34" y="18"/>
                    <a:pt x="32" y="19"/>
                    <a:pt x="30" y="21"/>
                  </a:cubicBezTo>
                  <a:cubicBezTo>
                    <a:pt x="28" y="20"/>
                    <a:pt x="28" y="20"/>
                    <a:pt x="28" y="20"/>
                  </a:cubicBezTo>
                  <a:cubicBezTo>
                    <a:pt x="25" y="16"/>
                    <a:pt x="22" y="17"/>
                    <a:pt x="19" y="20"/>
                  </a:cubicBezTo>
                  <a:cubicBezTo>
                    <a:pt x="17" y="22"/>
                    <a:pt x="16" y="25"/>
                    <a:pt x="19" y="29"/>
                  </a:cubicBezTo>
                  <a:cubicBezTo>
                    <a:pt x="21" y="30"/>
                    <a:pt x="21" y="30"/>
                    <a:pt x="21" y="30"/>
                  </a:cubicBezTo>
                  <a:cubicBezTo>
                    <a:pt x="19" y="32"/>
                    <a:pt x="18" y="34"/>
                    <a:pt x="17" y="36"/>
                  </a:cubicBezTo>
                  <a:cubicBezTo>
                    <a:pt x="15" y="35"/>
                    <a:pt x="15" y="35"/>
                    <a:pt x="15" y="35"/>
                  </a:cubicBezTo>
                  <a:cubicBezTo>
                    <a:pt x="10" y="33"/>
                    <a:pt x="8" y="35"/>
                    <a:pt x="6" y="38"/>
                  </a:cubicBezTo>
                  <a:cubicBezTo>
                    <a:pt x="5" y="41"/>
                    <a:pt x="5" y="45"/>
                    <a:pt x="9" y="47"/>
                  </a:cubicBezTo>
                  <a:cubicBezTo>
                    <a:pt x="11" y="48"/>
                    <a:pt x="11" y="48"/>
                    <a:pt x="11" y="48"/>
                  </a:cubicBezTo>
                  <a:cubicBezTo>
                    <a:pt x="10" y="50"/>
                    <a:pt x="10" y="52"/>
                    <a:pt x="9" y="55"/>
                  </a:cubicBezTo>
                  <a:cubicBezTo>
                    <a:pt x="7" y="55"/>
                    <a:pt x="7" y="55"/>
                    <a:pt x="7" y="55"/>
                  </a:cubicBezTo>
                  <a:cubicBezTo>
                    <a:pt x="2" y="54"/>
                    <a:pt x="1" y="57"/>
                    <a:pt x="0" y="60"/>
                  </a:cubicBezTo>
                  <a:cubicBezTo>
                    <a:pt x="0" y="64"/>
                    <a:pt x="1" y="67"/>
                    <a:pt x="6" y="67"/>
                  </a:cubicBezTo>
                  <a:cubicBezTo>
                    <a:pt x="8" y="68"/>
                    <a:pt x="8" y="68"/>
                    <a:pt x="8" y="68"/>
                  </a:cubicBezTo>
                  <a:cubicBezTo>
                    <a:pt x="8" y="70"/>
                    <a:pt x="8" y="73"/>
                    <a:pt x="9" y="75"/>
                  </a:cubicBezTo>
                  <a:cubicBezTo>
                    <a:pt x="7" y="76"/>
                    <a:pt x="7" y="76"/>
                    <a:pt x="7" y="76"/>
                  </a:cubicBezTo>
                  <a:cubicBezTo>
                    <a:pt x="2" y="77"/>
                    <a:pt x="1" y="80"/>
                    <a:pt x="2" y="83"/>
                  </a:cubicBezTo>
                  <a:cubicBezTo>
                    <a:pt x="3" y="87"/>
                    <a:pt x="5" y="89"/>
                    <a:pt x="10" y="88"/>
                  </a:cubicBezTo>
                  <a:cubicBezTo>
                    <a:pt x="12" y="87"/>
                    <a:pt x="12" y="87"/>
                    <a:pt x="12" y="87"/>
                  </a:cubicBezTo>
                  <a:cubicBezTo>
                    <a:pt x="13" y="90"/>
                    <a:pt x="14" y="92"/>
                    <a:pt x="15" y="94"/>
                  </a:cubicBezTo>
                  <a:cubicBezTo>
                    <a:pt x="14" y="95"/>
                    <a:pt x="14" y="95"/>
                    <a:pt x="14" y="95"/>
                  </a:cubicBezTo>
                  <a:cubicBezTo>
                    <a:pt x="10" y="98"/>
                    <a:pt x="10" y="101"/>
                    <a:pt x="12" y="104"/>
                  </a:cubicBezTo>
                  <a:cubicBezTo>
                    <a:pt x="14" y="107"/>
                    <a:pt x="17" y="108"/>
                    <a:pt x="21" y="106"/>
                  </a:cubicBezTo>
                  <a:cubicBezTo>
                    <a:pt x="23" y="104"/>
                    <a:pt x="23" y="104"/>
                    <a:pt x="23" y="104"/>
                  </a:cubicBezTo>
                  <a:cubicBezTo>
                    <a:pt x="23" y="105"/>
                    <a:pt x="24" y="106"/>
                    <a:pt x="25" y="107"/>
                  </a:cubicBezTo>
                  <a:cubicBezTo>
                    <a:pt x="26" y="108"/>
                    <a:pt x="27" y="109"/>
                    <a:pt x="28" y="110"/>
                  </a:cubicBezTo>
                  <a:cubicBezTo>
                    <a:pt x="27" y="111"/>
                    <a:pt x="27" y="111"/>
                    <a:pt x="27" y="111"/>
                  </a:cubicBezTo>
                  <a:cubicBezTo>
                    <a:pt x="24" y="115"/>
                    <a:pt x="25" y="118"/>
                    <a:pt x="28" y="120"/>
                  </a:cubicBezTo>
                  <a:cubicBezTo>
                    <a:pt x="31" y="122"/>
                    <a:pt x="34" y="123"/>
                    <a:pt x="37" y="119"/>
                  </a:cubicBezTo>
                  <a:cubicBezTo>
                    <a:pt x="38" y="117"/>
                    <a:pt x="38" y="117"/>
                    <a:pt x="38" y="117"/>
                  </a:cubicBezTo>
                  <a:cubicBezTo>
                    <a:pt x="40" y="118"/>
                    <a:pt x="43" y="119"/>
                    <a:pt x="45" y="120"/>
                  </a:cubicBezTo>
                  <a:cubicBezTo>
                    <a:pt x="44" y="122"/>
                    <a:pt x="44" y="122"/>
                    <a:pt x="44" y="122"/>
                  </a:cubicBezTo>
                  <a:cubicBezTo>
                    <a:pt x="43" y="127"/>
                    <a:pt x="46" y="129"/>
                    <a:pt x="49" y="130"/>
                  </a:cubicBezTo>
                  <a:cubicBezTo>
                    <a:pt x="52" y="131"/>
                    <a:pt x="55" y="130"/>
                    <a:pt x="57" y="125"/>
                  </a:cubicBezTo>
                  <a:cubicBezTo>
                    <a:pt x="57" y="123"/>
                    <a:pt x="57" y="123"/>
                    <a:pt x="57" y="123"/>
                  </a:cubicBezTo>
                  <a:cubicBezTo>
                    <a:pt x="60" y="124"/>
                    <a:pt x="62" y="124"/>
                    <a:pt x="65" y="124"/>
                  </a:cubicBezTo>
                  <a:cubicBezTo>
                    <a:pt x="65" y="126"/>
                    <a:pt x="65" y="126"/>
                    <a:pt x="65" y="126"/>
                  </a:cubicBezTo>
                  <a:cubicBezTo>
                    <a:pt x="65" y="131"/>
                    <a:pt x="68" y="132"/>
                    <a:pt x="72" y="132"/>
                  </a:cubicBezTo>
                  <a:cubicBezTo>
                    <a:pt x="75" y="132"/>
                    <a:pt x="78" y="130"/>
                    <a:pt x="78" y="125"/>
                  </a:cubicBezTo>
                  <a:cubicBezTo>
                    <a:pt x="77" y="123"/>
                    <a:pt x="77" y="123"/>
                    <a:pt x="77" y="123"/>
                  </a:cubicBezTo>
                  <a:cubicBezTo>
                    <a:pt x="80" y="123"/>
                    <a:pt x="82" y="122"/>
                    <a:pt x="85" y="121"/>
                  </a:cubicBezTo>
                  <a:cubicBezTo>
                    <a:pt x="85" y="123"/>
                    <a:pt x="85" y="123"/>
                    <a:pt x="85" y="123"/>
                  </a:cubicBezTo>
                  <a:cubicBezTo>
                    <a:pt x="88" y="127"/>
                    <a:pt x="91" y="128"/>
                    <a:pt x="94" y="126"/>
                  </a:cubicBezTo>
                  <a:cubicBezTo>
                    <a:pt x="97" y="125"/>
                    <a:pt x="99" y="122"/>
                    <a:pt x="97" y="118"/>
                  </a:cubicBezTo>
                  <a:cubicBezTo>
                    <a:pt x="96" y="116"/>
                    <a:pt x="96" y="116"/>
                    <a:pt x="96" y="116"/>
                  </a:cubicBezTo>
                  <a:cubicBezTo>
                    <a:pt x="98" y="114"/>
                    <a:pt x="100" y="113"/>
                    <a:pt x="102" y="111"/>
                  </a:cubicBezTo>
                  <a:cubicBezTo>
                    <a:pt x="104" y="113"/>
                    <a:pt x="104" y="113"/>
                    <a:pt x="104" y="113"/>
                  </a:cubicBezTo>
                  <a:cubicBezTo>
                    <a:pt x="107" y="116"/>
                    <a:pt x="110" y="115"/>
                    <a:pt x="113" y="113"/>
                  </a:cubicBezTo>
                  <a:cubicBezTo>
                    <a:pt x="115" y="110"/>
                    <a:pt x="116" y="107"/>
                    <a:pt x="113" y="104"/>
                  </a:cubicBezTo>
                  <a:cubicBezTo>
                    <a:pt x="111" y="102"/>
                    <a:pt x="111" y="102"/>
                    <a:pt x="111" y="102"/>
                  </a:cubicBezTo>
                  <a:cubicBezTo>
                    <a:pt x="113" y="100"/>
                    <a:pt x="114" y="98"/>
                    <a:pt x="116" y="96"/>
                  </a:cubicBezTo>
                  <a:cubicBezTo>
                    <a:pt x="117" y="97"/>
                    <a:pt x="117" y="97"/>
                    <a:pt x="117" y="97"/>
                  </a:cubicBezTo>
                  <a:cubicBezTo>
                    <a:pt x="122" y="99"/>
                    <a:pt x="124" y="97"/>
                    <a:pt x="126" y="94"/>
                  </a:cubicBezTo>
                  <a:cubicBezTo>
                    <a:pt x="127" y="91"/>
                    <a:pt x="127" y="88"/>
                    <a:pt x="123" y="86"/>
                  </a:cubicBezTo>
                  <a:cubicBezTo>
                    <a:pt x="121" y="85"/>
                    <a:pt x="121" y="85"/>
                    <a:pt x="121" y="85"/>
                  </a:cubicBezTo>
                  <a:cubicBezTo>
                    <a:pt x="122" y="82"/>
                    <a:pt x="122" y="80"/>
                    <a:pt x="123" y="78"/>
                  </a:cubicBezTo>
                  <a:cubicBezTo>
                    <a:pt x="125" y="78"/>
                    <a:pt x="125" y="78"/>
                    <a:pt x="125" y="78"/>
                  </a:cubicBezTo>
                  <a:cubicBezTo>
                    <a:pt x="130" y="78"/>
                    <a:pt x="131" y="75"/>
                    <a:pt x="132" y="72"/>
                  </a:cubicBezTo>
                  <a:cubicBezTo>
                    <a:pt x="132" y="68"/>
                    <a:pt x="131" y="66"/>
                    <a:pt x="126" y="65"/>
                  </a:cubicBezTo>
                  <a:close/>
                </a:path>
              </a:pathLst>
            </a:custGeom>
            <a:solidFill>
              <a:srgbClr val="4014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4">
              <a:extLst>
                <a:ext uri="{FF2B5EF4-FFF2-40B4-BE49-F238E27FC236}">
                  <a16:creationId xmlns:a16="http://schemas.microsoft.com/office/drawing/2014/main" id="{7E440FB2-34FC-444D-BEB4-C16D51EF7CED}"/>
                </a:ext>
              </a:extLst>
            </p:cNvPr>
            <p:cNvSpPr>
              <a:spLocks/>
            </p:cNvSpPr>
            <p:nvPr/>
          </p:nvSpPr>
          <p:spPr bwMode="auto">
            <a:xfrm>
              <a:off x="5048255" y="1376365"/>
              <a:ext cx="296863" cy="296863"/>
            </a:xfrm>
            <a:custGeom>
              <a:avLst/>
              <a:gdLst>
                <a:gd name="T0" fmla="*/ 81 w 87"/>
                <a:gd name="T1" fmla="*/ 43 h 87"/>
                <a:gd name="T2" fmla="*/ 82 w 87"/>
                <a:gd name="T3" fmla="*/ 37 h 87"/>
                <a:gd name="T4" fmla="*/ 80 w 87"/>
                <a:gd name="T5" fmla="*/ 29 h 87"/>
                <a:gd name="T6" fmla="*/ 76 w 87"/>
                <a:gd name="T7" fmla="*/ 25 h 87"/>
                <a:gd name="T8" fmla="*/ 79 w 87"/>
                <a:gd name="T9" fmla="*/ 19 h 87"/>
                <a:gd name="T10" fmla="*/ 72 w 87"/>
                <a:gd name="T11" fmla="*/ 18 h 87"/>
                <a:gd name="T12" fmla="*/ 68 w 87"/>
                <a:gd name="T13" fmla="*/ 15 h 87"/>
                <a:gd name="T14" fmla="*/ 68 w 87"/>
                <a:gd name="T15" fmla="*/ 8 h 87"/>
                <a:gd name="T16" fmla="*/ 61 w 87"/>
                <a:gd name="T17" fmla="*/ 10 h 87"/>
                <a:gd name="T18" fmla="*/ 57 w 87"/>
                <a:gd name="T19" fmla="*/ 7 h 87"/>
                <a:gd name="T20" fmla="*/ 49 w 87"/>
                <a:gd name="T21" fmla="*/ 5 h 87"/>
                <a:gd name="T22" fmla="*/ 44 w 87"/>
                <a:gd name="T23" fmla="*/ 5 h 87"/>
                <a:gd name="T24" fmla="*/ 39 w 87"/>
                <a:gd name="T25" fmla="*/ 0 h 87"/>
                <a:gd name="T26" fmla="*/ 36 w 87"/>
                <a:gd name="T27" fmla="*/ 6 h 87"/>
                <a:gd name="T28" fmla="*/ 30 w 87"/>
                <a:gd name="T29" fmla="*/ 6 h 87"/>
                <a:gd name="T30" fmla="*/ 23 w 87"/>
                <a:gd name="T31" fmla="*/ 10 h 87"/>
                <a:gd name="T32" fmla="*/ 19 w 87"/>
                <a:gd name="T33" fmla="*/ 14 h 87"/>
                <a:gd name="T34" fmla="*/ 12 w 87"/>
                <a:gd name="T35" fmla="*/ 13 h 87"/>
                <a:gd name="T36" fmla="*/ 13 w 87"/>
                <a:gd name="T37" fmla="*/ 20 h 87"/>
                <a:gd name="T38" fmla="*/ 9 w 87"/>
                <a:gd name="T39" fmla="*/ 23 h 87"/>
                <a:gd name="T40" fmla="*/ 6 w 87"/>
                <a:gd name="T41" fmla="*/ 31 h 87"/>
                <a:gd name="T42" fmla="*/ 6 w 87"/>
                <a:gd name="T43" fmla="*/ 36 h 87"/>
                <a:gd name="T44" fmla="*/ 0 w 87"/>
                <a:gd name="T45" fmla="*/ 40 h 87"/>
                <a:gd name="T46" fmla="*/ 5 w 87"/>
                <a:gd name="T47" fmla="*/ 44 h 87"/>
                <a:gd name="T48" fmla="*/ 4 w 87"/>
                <a:gd name="T49" fmla="*/ 50 h 87"/>
                <a:gd name="T50" fmla="*/ 6 w 87"/>
                <a:gd name="T51" fmla="*/ 58 h 87"/>
                <a:gd name="T52" fmla="*/ 10 w 87"/>
                <a:gd name="T53" fmla="*/ 62 h 87"/>
                <a:gd name="T54" fmla="*/ 7 w 87"/>
                <a:gd name="T55" fmla="*/ 68 h 87"/>
                <a:gd name="T56" fmla="*/ 14 w 87"/>
                <a:gd name="T57" fmla="*/ 69 h 87"/>
                <a:gd name="T58" fmla="*/ 18 w 87"/>
                <a:gd name="T59" fmla="*/ 72 h 87"/>
                <a:gd name="T60" fmla="*/ 18 w 87"/>
                <a:gd name="T61" fmla="*/ 79 h 87"/>
                <a:gd name="T62" fmla="*/ 25 w 87"/>
                <a:gd name="T63" fmla="*/ 77 h 87"/>
                <a:gd name="T64" fmla="*/ 29 w 87"/>
                <a:gd name="T65" fmla="*/ 80 h 87"/>
                <a:gd name="T66" fmla="*/ 37 w 87"/>
                <a:gd name="T67" fmla="*/ 83 h 87"/>
                <a:gd name="T68" fmla="*/ 42 w 87"/>
                <a:gd name="T69" fmla="*/ 82 h 87"/>
                <a:gd name="T70" fmla="*/ 47 w 87"/>
                <a:gd name="T71" fmla="*/ 87 h 87"/>
                <a:gd name="T72" fmla="*/ 50 w 87"/>
                <a:gd name="T73" fmla="*/ 81 h 87"/>
                <a:gd name="T74" fmla="*/ 56 w 87"/>
                <a:gd name="T75" fmla="*/ 81 h 87"/>
                <a:gd name="T76" fmla="*/ 63 w 87"/>
                <a:gd name="T77" fmla="*/ 77 h 87"/>
                <a:gd name="T78" fmla="*/ 67 w 87"/>
                <a:gd name="T79" fmla="*/ 73 h 87"/>
                <a:gd name="T80" fmla="*/ 74 w 87"/>
                <a:gd name="T81" fmla="*/ 74 h 87"/>
                <a:gd name="T82" fmla="*/ 73 w 87"/>
                <a:gd name="T83" fmla="*/ 67 h 87"/>
                <a:gd name="T84" fmla="*/ 77 w 87"/>
                <a:gd name="T85" fmla="*/ 64 h 87"/>
                <a:gd name="T86" fmla="*/ 80 w 87"/>
                <a:gd name="T87" fmla="*/ 56 h 87"/>
                <a:gd name="T88" fmla="*/ 80 w 87"/>
                <a:gd name="T89" fmla="*/ 51 h 87"/>
                <a:gd name="T90" fmla="*/ 86 w 87"/>
                <a:gd name="T91" fmla="*/ 4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87">
                  <a:moveTo>
                    <a:pt x="83" y="43"/>
                  </a:moveTo>
                  <a:cubicBezTo>
                    <a:pt x="81" y="43"/>
                    <a:pt x="81" y="43"/>
                    <a:pt x="81" y="43"/>
                  </a:cubicBezTo>
                  <a:cubicBezTo>
                    <a:pt x="81" y="41"/>
                    <a:pt x="81" y="39"/>
                    <a:pt x="81" y="38"/>
                  </a:cubicBezTo>
                  <a:cubicBezTo>
                    <a:pt x="82" y="37"/>
                    <a:pt x="82" y="37"/>
                    <a:pt x="82" y="37"/>
                  </a:cubicBezTo>
                  <a:cubicBezTo>
                    <a:pt x="85" y="37"/>
                    <a:pt x="86" y="35"/>
                    <a:pt x="85" y="32"/>
                  </a:cubicBezTo>
                  <a:cubicBezTo>
                    <a:pt x="84" y="30"/>
                    <a:pt x="83" y="29"/>
                    <a:pt x="80" y="29"/>
                  </a:cubicBezTo>
                  <a:cubicBezTo>
                    <a:pt x="79" y="30"/>
                    <a:pt x="79" y="30"/>
                    <a:pt x="79" y="30"/>
                  </a:cubicBezTo>
                  <a:cubicBezTo>
                    <a:pt x="78" y="28"/>
                    <a:pt x="77" y="27"/>
                    <a:pt x="76" y="25"/>
                  </a:cubicBezTo>
                  <a:cubicBezTo>
                    <a:pt x="78" y="24"/>
                    <a:pt x="78" y="24"/>
                    <a:pt x="78" y="24"/>
                  </a:cubicBezTo>
                  <a:cubicBezTo>
                    <a:pt x="80" y="23"/>
                    <a:pt x="80" y="20"/>
                    <a:pt x="79" y="19"/>
                  </a:cubicBezTo>
                  <a:cubicBezTo>
                    <a:pt x="77" y="17"/>
                    <a:pt x="75" y="16"/>
                    <a:pt x="73" y="18"/>
                  </a:cubicBezTo>
                  <a:cubicBezTo>
                    <a:pt x="72" y="18"/>
                    <a:pt x="72" y="18"/>
                    <a:pt x="72" y="18"/>
                  </a:cubicBezTo>
                  <a:cubicBezTo>
                    <a:pt x="71" y="18"/>
                    <a:pt x="71" y="17"/>
                    <a:pt x="70" y="17"/>
                  </a:cubicBezTo>
                  <a:cubicBezTo>
                    <a:pt x="69" y="16"/>
                    <a:pt x="69" y="15"/>
                    <a:pt x="68" y="15"/>
                  </a:cubicBezTo>
                  <a:cubicBezTo>
                    <a:pt x="69" y="14"/>
                    <a:pt x="69" y="14"/>
                    <a:pt x="69" y="14"/>
                  </a:cubicBezTo>
                  <a:cubicBezTo>
                    <a:pt x="71" y="11"/>
                    <a:pt x="70" y="9"/>
                    <a:pt x="68" y="8"/>
                  </a:cubicBezTo>
                  <a:cubicBezTo>
                    <a:pt x="66" y="7"/>
                    <a:pt x="64" y="6"/>
                    <a:pt x="62" y="9"/>
                  </a:cubicBezTo>
                  <a:cubicBezTo>
                    <a:pt x="61" y="10"/>
                    <a:pt x="61" y="10"/>
                    <a:pt x="61" y="10"/>
                  </a:cubicBezTo>
                  <a:cubicBezTo>
                    <a:pt x="60" y="9"/>
                    <a:pt x="58" y="9"/>
                    <a:pt x="57" y="8"/>
                  </a:cubicBezTo>
                  <a:cubicBezTo>
                    <a:pt x="57" y="7"/>
                    <a:pt x="57" y="7"/>
                    <a:pt x="57" y="7"/>
                  </a:cubicBezTo>
                  <a:cubicBezTo>
                    <a:pt x="58" y="4"/>
                    <a:pt x="57" y="2"/>
                    <a:pt x="54" y="2"/>
                  </a:cubicBezTo>
                  <a:cubicBezTo>
                    <a:pt x="52" y="1"/>
                    <a:pt x="50" y="1"/>
                    <a:pt x="49" y="5"/>
                  </a:cubicBezTo>
                  <a:cubicBezTo>
                    <a:pt x="49" y="6"/>
                    <a:pt x="49" y="6"/>
                    <a:pt x="49" y="6"/>
                  </a:cubicBezTo>
                  <a:cubicBezTo>
                    <a:pt x="47" y="6"/>
                    <a:pt x="46" y="5"/>
                    <a:pt x="44" y="5"/>
                  </a:cubicBezTo>
                  <a:cubicBezTo>
                    <a:pt x="44" y="4"/>
                    <a:pt x="44" y="4"/>
                    <a:pt x="44" y="4"/>
                  </a:cubicBezTo>
                  <a:cubicBezTo>
                    <a:pt x="43" y="1"/>
                    <a:pt x="42" y="0"/>
                    <a:pt x="39" y="0"/>
                  </a:cubicBezTo>
                  <a:cubicBezTo>
                    <a:pt x="37" y="0"/>
                    <a:pt x="35" y="2"/>
                    <a:pt x="35" y="5"/>
                  </a:cubicBezTo>
                  <a:cubicBezTo>
                    <a:pt x="36" y="6"/>
                    <a:pt x="36" y="6"/>
                    <a:pt x="36" y="6"/>
                  </a:cubicBezTo>
                  <a:cubicBezTo>
                    <a:pt x="34" y="6"/>
                    <a:pt x="32" y="7"/>
                    <a:pt x="31" y="7"/>
                  </a:cubicBezTo>
                  <a:cubicBezTo>
                    <a:pt x="30" y="6"/>
                    <a:pt x="30" y="6"/>
                    <a:pt x="30" y="6"/>
                  </a:cubicBezTo>
                  <a:cubicBezTo>
                    <a:pt x="29" y="3"/>
                    <a:pt x="27" y="3"/>
                    <a:pt x="25" y="4"/>
                  </a:cubicBezTo>
                  <a:cubicBezTo>
                    <a:pt x="23" y="5"/>
                    <a:pt x="21" y="7"/>
                    <a:pt x="23" y="10"/>
                  </a:cubicBezTo>
                  <a:cubicBezTo>
                    <a:pt x="23" y="11"/>
                    <a:pt x="23" y="11"/>
                    <a:pt x="23" y="11"/>
                  </a:cubicBezTo>
                  <a:cubicBezTo>
                    <a:pt x="22" y="12"/>
                    <a:pt x="20" y="13"/>
                    <a:pt x="19" y="14"/>
                  </a:cubicBezTo>
                  <a:cubicBezTo>
                    <a:pt x="18" y="13"/>
                    <a:pt x="18" y="13"/>
                    <a:pt x="18" y="13"/>
                  </a:cubicBezTo>
                  <a:cubicBezTo>
                    <a:pt x="16" y="11"/>
                    <a:pt x="14" y="11"/>
                    <a:pt x="12" y="13"/>
                  </a:cubicBezTo>
                  <a:cubicBezTo>
                    <a:pt x="11" y="14"/>
                    <a:pt x="10" y="16"/>
                    <a:pt x="12" y="19"/>
                  </a:cubicBezTo>
                  <a:cubicBezTo>
                    <a:pt x="13" y="20"/>
                    <a:pt x="13" y="20"/>
                    <a:pt x="13" y="20"/>
                  </a:cubicBezTo>
                  <a:cubicBezTo>
                    <a:pt x="12" y="21"/>
                    <a:pt x="11" y="22"/>
                    <a:pt x="10" y="24"/>
                  </a:cubicBezTo>
                  <a:cubicBezTo>
                    <a:pt x="9" y="23"/>
                    <a:pt x="9" y="23"/>
                    <a:pt x="9" y="23"/>
                  </a:cubicBezTo>
                  <a:cubicBezTo>
                    <a:pt x="6" y="22"/>
                    <a:pt x="5" y="23"/>
                    <a:pt x="4" y="25"/>
                  </a:cubicBezTo>
                  <a:cubicBezTo>
                    <a:pt x="3" y="27"/>
                    <a:pt x="3" y="29"/>
                    <a:pt x="6" y="31"/>
                  </a:cubicBezTo>
                  <a:cubicBezTo>
                    <a:pt x="7" y="31"/>
                    <a:pt x="7" y="31"/>
                    <a:pt x="7" y="31"/>
                  </a:cubicBezTo>
                  <a:cubicBezTo>
                    <a:pt x="6" y="33"/>
                    <a:pt x="6" y="34"/>
                    <a:pt x="6" y="36"/>
                  </a:cubicBezTo>
                  <a:cubicBezTo>
                    <a:pt x="4" y="36"/>
                    <a:pt x="4" y="36"/>
                    <a:pt x="4" y="36"/>
                  </a:cubicBezTo>
                  <a:cubicBezTo>
                    <a:pt x="1" y="36"/>
                    <a:pt x="0" y="37"/>
                    <a:pt x="0" y="40"/>
                  </a:cubicBezTo>
                  <a:cubicBezTo>
                    <a:pt x="0" y="42"/>
                    <a:pt x="0" y="44"/>
                    <a:pt x="4" y="44"/>
                  </a:cubicBezTo>
                  <a:cubicBezTo>
                    <a:pt x="5" y="44"/>
                    <a:pt x="5" y="44"/>
                    <a:pt x="5" y="44"/>
                  </a:cubicBezTo>
                  <a:cubicBezTo>
                    <a:pt x="5" y="46"/>
                    <a:pt x="5" y="48"/>
                    <a:pt x="5" y="49"/>
                  </a:cubicBezTo>
                  <a:cubicBezTo>
                    <a:pt x="4" y="50"/>
                    <a:pt x="4" y="50"/>
                    <a:pt x="4" y="50"/>
                  </a:cubicBezTo>
                  <a:cubicBezTo>
                    <a:pt x="1" y="51"/>
                    <a:pt x="0" y="53"/>
                    <a:pt x="1" y="55"/>
                  </a:cubicBezTo>
                  <a:cubicBezTo>
                    <a:pt x="2" y="57"/>
                    <a:pt x="3" y="59"/>
                    <a:pt x="6" y="58"/>
                  </a:cubicBezTo>
                  <a:cubicBezTo>
                    <a:pt x="7" y="57"/>
                    <a:pt x="7" y="57"/>
                    <a:pt x="7" y="57"/>
                  </a:cubicBezTo>
                  <a:cubicBezTo>
                    <a:pt x="8" y="59"/>
                    <a:pt x="9" y="60"/>
                    <a:pt x="10" y="62"/>
                  </a:cubicBezTo>
                  <a:cubicBezTo>
                    <a:pt x="8" y="63"/>
                    <a:pt x="8" y="63"/>
                    <a:pt x="8" y="63"/>
                  </a:cubicBezTo>
                  <a:cubicBezTo>
                    <a:pt x="6" y="65"/>
                    <a:pt x="6" y="67"/>
                    <a:pt x="7" y="68"/>
                  </a:cubicBezTo>
                  <a:cubicBezTo>
                    <a:pt x="9" y="70"/>
                    <a:pt x="11" y="71"/>
                    <a:pt x="13" y="69"/>
                  </a:cubicBezTo>
                  <a:cubicBezTo>
                    <a:pt x="14" y="69"/>
                    <a:pt x="14" y="69"/>
                    <a:pt x="14" y="69"/>
                  </a:cubicBezTo>
                  <a:cubicBezTo>
                    <a:pt x="15" y="69"/>
                    <a:pt x="15" y="70"/>
                    <a:pt x="16" y="71"/>
                  </a:cubicBezTo>
                  <a:cubicBezTo>
                    <a:pt x="17" y="71"/>
                    <a:pt x="17" y="72"/>
                    <a:pt x="18" y="72"/>
                  </a:cubicBezTo>
                  <a:cubicBezTo>
                    <a:pt x="17" y="73"/>
                    <a:pt x="17" y="73"/>
                    <a:pt x="17" y="73"/>
                  </a:cubicBezTo>
                  <a:cubicBezTo>
                    <a:pt x="15" y="76"/>
                    <a:pt x="16" y="78"/>
                    <a:pt x="18" y="79"/>
                  </a:cubicBezTo>
                  <a:cubicBezTo>
                    <a:pt x="20" y="80"/>
                    <a:pt x="22" y="81"/>
                    <a:pt x="24" y="78"/>
                  </a:cubicBezTo>
                  <a:cubicBezTo>
                    <a:pt x="25" y="77"/>
                    <a:pt x="25" y="77"/>
                    <a:pt x="25" y="77"/>
                  </a:cubicBezTo>
                  <a:cubicBezTo>
                    <a:pt x="26" y="78"/>
                    <a:pt x="28" y="79"/>
                    <a:pt x="29" y="79"/>
                  </a:cubicBezTo>
                  <a:cubicBezTo>
                    <a:pt x="29" y="80"/>
                    <a:pt x="29" y="80"/>
                    <a:pt x="29" y="80"/>
                  </a:cubicBezTo>
                  <a:cubicBezTo>
                    <a:pt x="28" y="84"/>
                    <a:pt x="30" y="85"/>
                    <a:pt x="32" y="86"/>
                  </a:cubicBezTo>
                  <a:cubicBezTo>
                    <a:pt x="34" y="86"/>
                    <a:pt x="36" y="86"/>
                    <a:pt x="37" y="83"/>
                  </a:cubicBezTo>
                  <a:cubicBezTo>
                    <a:pt x="37" y="81"/>
                    <a:pt x="37" y="81"/>
                    <a:pt x="37" y="81"/>
                  </a:cubicBezTo>
                  <a:cubicBezTo>
                    <a:pt x="39" y="81"/>
                    <a:pt x="41" y="82"/>
                    <a:pt x="42" y="82"/>
                  </a:cubicBezTo>
                  <a:cubicBezTo>
                    <a:pt x="42" y="83"/>
                    <a:pt x="42" y="83"/>
                    <a:pt x="42" y="83"/>
                  </a:cubicBezTo>
                  <a:cubicBezTo>
                    <a:pt x="43" y="86"/>
                    <a:pt x="45" y="87"/>
                    <a:pt x="47" y="87"/>
                  </a:cubicBezTo>
                  <a:cubicBezTo>
                    <a:pt x="49" y="87"/>
                    <a:pt x="51" y="86"/>
                    <a:pt x="51" y="82"/>
                  </a:cubicBezTo>
                  <a:cubicBezTo>
                    <a:pt x="50" y="81"/>
                    <a:pt x="50" y="81"/>
                    <a:pt x="50" y="81"/>
                  </a:cubicBezTo>
                  <a:cubicBezTo>
                    <a:pt x="52" y="81"/>
                    <a:pt x="54" y="80"/>
                    <a:pt x="55" y="80"/>
                  </a:cubicBezTo>
                  <a:cubicBezTo>
                    <a:pt x="56" y="81"/>
                    <a:pt x="56" y="81"/>
                    <a:pt x="56" y="81"/>
                  </a:cubicBezTo>
                  <a:cubicBezTo>
                    <a:pt x="57" y="84"/>
                    <a:pt x="59" y="84"/>
                    <a:pt x="61" y="83"/>
                  </a:cubicBezTo>
                  <a:cubicBezTo>
                    <a:pt x="63" y="82"/>
                    <a:pt x="65" y="80"/>
                    <a:pt x="63" y="77"/>
                  </a:cubicBezTo>
                  <a:cubicBezTo>
                    <a:pt x="63" y="76"/>
                    <a:pt x="63" y="76"/>
                    <a:pt x="63" y="76"/>
                  </a:cubicBezTo>
                  <a:cubicBezTo>
                    <a:pt x="64" y="75"/>
                    <a:pt x="66" y="74"/>
                    <a:pt x="67" y="73"/>
                  </a:cubicBezTo>
                  <a:cubicBezTo>
                    <a:pt x="68" y="74"/>
                    <a:pt x="68" y="74"/>
                    <a:pt x="68" y="74"/>
                  </a:cubicBezTo>
                  <a:cubicBezTo>
                    <a:pt x="70" y="77"/>
                    <a:pt x="72" y="76"/>
                    <a:pt x="74" y="74"/>
                  </a:cubicBezTo>
                  <a:cubicBezTo>
                    <a:pt x="75" y="73"/>
                    <a:pt x="76" y="71"/>
                    <a:pt x="74" y="68"/>
                  </a:cubicBezTo>
                  <a:cubicBezTo>
                    <a:pt x="73" y="67"/>
                    <a:pt x="73" y="67"/>
                    <a:pt x="73" y="67"/>
                  </a:cubicBezTo>
                  <a:cubicBezTo>
                    <a:pt x="74" y="66"/>
                    <a:pt x="75" y="65"/>
                    <a:pt x="76" y="63"/>
                  </a:cubicBezTo>
                  <a:cubicBezTo>
                    <a:pt x="77" y="64"/>
                    <a:pt x="77" y="64"/>
                    <a:pt x="77" y="64"/>
                  </a:cubicBezTo>
                  <a:cubicBezTo>
                    <a:pt x="80" y="65"/>
                    <a:pt x="81" y="64"/>
                    <a:pt x="82" y="62"/>
                  </a:cubicBezTo>
                  <a:cubicBezTo>
                    <a:pt x="83" y="60"/>
                    <a:pt x="83" y="58"/>
                    <a:pt x="80" y="56"/>
                  </a:cubicBezTo>
                  <a:cubicBezTo>
                    <a:pt x="79" y="56"/>
                    <a:pt x="79" y="56"/>
                    <a:pt x="79" y="56"/>
                  </a:cubicBezTo>
                  <a:cubicBezTo>
                    <a:pt x="80" y="54"/>
                    <a:pt x="80" y="53"/>
                    <a:pt x="80" y="51"/>
                  </a:cubicBezTo>
                  <a:cubicBezTo>
                    <a:pt x="82" y="51"/>
                    <a:pt x="82" y="51"/>
                    <a:pt x="82" y="51"/>
                  </a:cubicBezTo>
                  <a:cubicBezTo>
                    <a:pt x="85" y="51"/>
                    <a:pt x="86" y="50"/>
                    <a:pt x="86" y="47"/>
                  </a:cubicBezTo>
                  <a:cubicBezTo>
                    <a:pt x="87" y="45"/>
                    <a:pt x="86" y="43"/>
                    <a:pt x="83" y="43"/>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77">
            <a:extLst>
              <a:ext uri="{FF2B5EF4-FFF2-40B4-BE49-F238E27FC236}">
                <a16:creationId xmlns:a16="http://schemas.microsoft.com/office/drawing/2014/main" id="{9A994B92-1BE6-4277-99AF-6970FE7780F5}"/>
              </a:ext>
            </a:extLst>
          </p:cNvPr>
          <p:cNvGrpSpPr/>
          <p:nvPr/>
        </p:nvGrpSpPr>
        <p:grpSpPr>
          <a:xfrm rot="16200000">
            <a:off x="7322335" y="4759763"/>
            <a:ext cx="548469" cy="620931"/>
            <a:chOff x="10633084" y="2852743"/>
            <a:chExt cx="623888" cy="792163"/>
          </a:xfrm>
        </p:grpSpPr>
        <p:sp>
          <p:nvSpPr>
            <p:cNvPr id="79" name="Freeform 613">
              <a:extLst>
                <a:ext uri="{FF2B5EF4-FFF2-40B4-BE49-F238E27FC236}">
                  <a16:creationId xmlns:a16="http://schemas.microsoft.com/office/drawing/2014/main" id="{7D2CE842-0EA4-4AFB-B059-426BABE73ACA}"/>
                </a:ext>
              </a:extLst>
            </p:cNvPr>
            <p:cNvSpPr>
              <a:spLocks/>
            </p:cNvSpPr>
            <p:nvPr/>
          </p:nvSpPr>
          <p:spPr bwMode="auto">
            <a:xfrm>
              <a:off x="10633084" y="2852743"/>
              <a:ext cx="623888" cy="692151"/>
            </a:xfrm>
            <a:custGeom>
              <a:avLst/>
              <a:gdLst>
                <a:gd name="T0" fmla="*/ 174 w 182"/>
                <a:gd name="T1" fmla="*/ 14 h 203"/>
                <a:gd name="T2" fmla="*/ 164 w 182"/>
                <a:gd name="T3" fmla="*/ 14 h 203"/>
                <a:gd name="T4" fmla="*/ 144 w 182"/>
                <a:gd name="T5" fmla="*/ 0 h 203"/>
                <a:gd name="T6" fmla="*/ 20 w 182"/>
                <a:gd name="T7" fmla="*/ 0 h 203"/>
                <a:gd name="T8" fmla="*/ 0 w 182"/>
                <a:gd name="T9" fmla="*/ 20 h 203"/>
                <a:gd name="T10" fmla="*/ 0 w 182"/>
                <a:gd name="T11" fmla="*/ 183 h 203"/>
                <a:gd name="T12" fmla="*/ 20 w 182"/>
                <a:gd name="T13" fmla="*/ 203 h 203"/>
                <a:gd name="T14" fmla="*/ 144 w 182"/>
                <a:gd name="T15" fmla="*/ 203 h 203"/>
                <a:gd name="T16" fmla="*/ 165 w 182"/>
                <a:gd name="T17" fmla="*/ 183 h 203"/>
                <a:gd name="T18" fmla="*/ 165 w 182"/>
                <a:gd name="T19" fmla="*/ 91 h 203"/>
                <a:gd name="T20" fmla="*/ 174 w 182"/>
                <a:gd name="T21" fmla="*/ 91 h 203"/>
                <a:gd name="T22" fmla="*/ 182 w 182"/>
                <a:gd name="T23" fmla="*/ 83 h 203"/>
                <a:gd name="T24" fmla="*/ 182 w 182"/>
                <a:gd name="T25" fmla="*/ 22 h 203"/>
                <a:gd name="T26" fmla="*/ 174 w 182"/>
                <a:gd name="T27" fmla="*/ 1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 h="203">
                  <a:moveTo>
                    <a:pt x="174" y="14"/>
                  </a:moveTo>
                  <a:cubicBezTo>
                    <a:pt x="164" y="14"/>
                    <a:pt x="164" y="14"/>
                    <a:pt x="164" y="14"/>
                  </a:cubicBezTo>
                  <a:cubicBezTo>
                    <a:pt x="161" y="6"/>
                    <a:pt x="153" y="0"/>
                    <a:pt x="144" y="0"/>
                  </a:cubicBezTo>
                  <a:cubicBezTo>
                    <a:pt x="20" y="0"/>
                    <a:pt x="20" y="0"/>
                    <a:pt x="20" y="0"/>
                  </a:cubicBezTo>
                  <a:cubicBezTo>
                    <a:pt x="9" y="0"/>
                    <a:pt x="0" y="9"/>
                    <a:pt x="0" y="20"/>
                  </a:cubicBezTo>
                  <a:cubicBezTo>
                    <a:pt x="0" y="183"/>
                    <a:pt x="0" y="183"/>
                    <a:pt x="0" y="183"/>
                  </a:cubicBezTo>
                  <a:cubicBezTo>
                    <a:pt x="0" y="194"/>
                    <a:pt x="9" y="203"/>
                    <a:pt x="20" y="203"/>
                  </a:cubicBezTo>
                  <a:cubicBezTo>
                    <a:pt x="144" y="203"/>
                    <a:pt x="144" y="203"/>
                    <a:pt x="144" y="203"/>
                  </a:cubicBezTo>
                  <a:cubicBezTo>
                    <a:pt x="156" y="203"/>
                    <a:pt x="165" y="194"/>
                    <a:pt x="165" y="183"/>
                  </a:cubicBezTo>
                  <a:cubicBezTo>
                    <a:pt x="165" y="91"/>
                    <a:pt x="165" y="91"/>
                    <a:pt x="165" y="91"/>
                  </a:cubicBezTo>
                  <a:cubicBezTo>
                    <a:pt x="174" y="91"/>
                    <a:pt x="174" y="91"/>
                    <a:pt x="174" y="91"/>
                  </a:cubicBezTo>
                  <a:cubicBezTo>
                    <a:pt x="178" y="91"/>
                    <a:pt x="182" y="87"/>
                    <a:pt x="182" y="83"/>
                  </a:cubicBezTo>
                  <a:cubicBezTo>
                    <a:pt x="182" y="22"/>
                    <a:pt x="182" y="22"/>
                    <a:pt x="182" y="22"/>
                  </a:cubicBezTo>
                  <a:cubicBezTo>
                    <a:pt x="182" y="18"/>
                    <a:pt x="178" y="14"/>
                    <a:pt x="174" y="14"/>
                  </a:cubicBezTo>
                  <a:close/>
                </a:path>
              </a:pathLst>
            </a:custGeom>
            <a:solidFill>
              <a:srgbClr val="E5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614">
              <a:extLst>
                <a:ext uri="{FF2B5EF4-FFF2-40B4-BE49-F238E27FC236}">
                  <a16:creationId xmlns:a16="http://schemas.microsoft.com/office/drawing/2014/main" id="{BA44FCBB-6B13-4A84-BA66-3A14BBB91502}"/>
                </a:ext>
              </a:extLst>
            </p:cNvPr>
            <p:cNvSpPr>
              <a:spLocks noChangeArrowheads="1"/>
            </p:cNvSpPr>
            <p:nvPr/>
          </p:nvSpPr>
          <p:spPr bwMode="auto">
            <a:xfrm>
              <a:off x="10698172" y="2908305"/>
              <a:ext cx="455613" cy="603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15">
              <a:extLst>
                <a:ext uri="{FF2B5EF4-FFF2-40B4-BE49-F238E27FC236}">
                  <a16:creationId xmlns:a16="http://schemas.microsoft.com/office/drawing/2014/main" id="{D47FC5A4-9781-4E02-BCE7-C63487D10ED5}"/>
                </a:ext>
              </a:extLst>
            </p:cNvPr>
            <p:cNvSpPr>
              <a:spLocks/>
            </p:cNvSpPr>
            <p:nvPr/>
          </p:nvSpPr>
          <p:spPr bwMode="auto">
            <a:xfrm>
              <a:off x="10633084" y="2860680"/>
              <a:ext cx="479425" cy="784226"/>
            </a:xfrm>
            <a:custGeom>
              <a:avLst/>
              <a:gdLst>
                <a:gd name="T0" fmla="*/ 140 w 140"/>
                <a:gd name="T1" fmla="*/ 212 h 230"/>
                <a:gd name="T2" fmla="*/ 123 w 140"/>
                <a:gd name="T3" fmla="*/ 228 h 230"/>
                <a:gd name="T4" fmla="*/ 17 w 140"/>
                <a:gd name="T5" fmla="*/ 205 h 230"/>
                <a:gd name="T6" fmla="*/ 0 w 140"/>
                <a:gd name="T7" fmla="*/ 181 h 230"/>
                <a:gd name="T8" fmla="*/ 0 w 140"/>
                <a:gd name="T9" fmla="*/ 18 h 230"/>
                <a:gd name="T10" fmla="*/ 17 w 140"/>
                <a:gd name="T11" fmla="*/ 2 h 230"/>
                <a:gd name="T12" fmla="*/ 123 w 140"/>
                <a:gd name="T13" fmla="*/ 25 h 230"/>
                <a:gd name="T14" fmla="*/ 140 w 140"/>
                <a:gd name="T15" fmla="*/ 49 h 230"/>
                <a:gd name="T16" fmla="*/ 140 w 140"/>
                <a:gd name="T17" fmla="*/ 2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30">
                  <a:moveTo>
                    <a:pt x="140" y="212"/>
                  </a:moveTo>
                  <a:cubicBezTo>
                    <a:pt x="140" y="223"/>
                    <a:pt x="132" y="230"/>
                    <a:pt x="123" y="228"/>
                  </a:cubicBezTo>
                  <a:cubicBezTo>
                    <a:pt x="17" y="205"/>
                    <a:pt x="17" y="205"/>
                    <a:pt x="17" y="205"/>
                  </a:cubicBezTo>
                  <a:cubicBezTo>
                    <a:pt x="8" y="203"/>
                    <a:pt x="0" y="192"/>
                    <a:pt x="0" y="181"/>
                  </a:cubicBezTo>
                  <a:cubicBezTo>
                    <a:pt x="0" y="18"/>
                    <a:pt x="0" y="18"/>
                    <a:pt x="0" y="18"/>
                  </a:cubicBezTo>
                  <a:cubicBezTo>
                    <a:pt x="0" y="7"/>
                    <a:pt x="8" y="0"/>
                    <a:pt x="17" y="2"/>
                  </a:cubicBezTo>
                  <a:cubicBezTo>
                    <a:pt x="123" y="25"/>
                    <a:pt x="123" y="25"/>
                    <a:pt x="123" y="25"/>
                  </a:cubicBezTo>
                  <a:cubicBezTo>
                    <a:pt x="132" y="28"/>
                    <a:pt x="140" y="38"/>
                    <a:pt x="140" y="49"/>
                  </a:cubicBezTo>
                  <a:lnTo>
                    <a:pt x="140" y="2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81">
            <a:extLst>
              <a:ext uri="{FF2B5EF4-FFF2-40B4-BE49-F238E27FC236}">
                <a16:creationId xmlns:a16="http://schemas.microsoft.com/office/drawing/2014/main" id="{FE6B5758-2212-4415-A391-90555AC47633}"/>
              </a:ext>
            </a:extLst>
          </p:cNvPr>
          <p:cNvGrpSpPr/>
          <p:nvPr/>
        </p:nvGrpSpPr>
        <p:grpSpPr>
          <a:xfrm>
            <a:off x="4324970" y="5015459"/>
            <a:ext cx="403225" cy="265113"/>
            <a:chOff x="4184650" y="1473200"/>
            <a:chExt cx="403225" cy="265113"/>
          </a:xfrm>
        </p:grpSpPr>
        <p:sp>
          <p:nvSpPr>
            <p:cNvPr id="83" name="Freeform 357">
              <a:extLst>
                <a:ext uri="{FF2B5EF4-FFF2-40B4-BE49-F238E27FC236}">
                  <a16:creationId xmlns:a16="http://schemas.microsoft.com/office/drawing/2014/main" id="{C650846B-DEE5-4E44-BD55-F607DFA5BC6A}"/>
                </a:ext>
              </a:extLst>
            </p:cNvPr>
            <p:cNvSpPr>
              <a:spLocks/>
            </p:cNvSpPr>
            <p:nvPr/>
          </p:nvSpPr>
          <p:spPr bwMode="auto">
            <a:xfrm>
              <a:off x="4184650" y="1473200"/>
              <a:ext cx="403225" cy="265113"/>
            </a:xfrm>
            <a:custGeom>
              <a:avLst/>
              <a:gdLst>
                <a:gd name="T0" fmla="*/ 118 w 118"/>
                <a:gd name="T1" fmla="*/ 71 h 78"/>
                <a:gd name="T2" fmla="*/ 112 w 118"/>
                <a:gd name="T3" fmla="*/ 78 h 78"/>
                <a:gd name="T4" fmla="*/ 6 w 118"/>
                <a:gd name="T5" fmla="*/ 78 h 78"/>
                <a:gd name="T6" fmla="*/ 0 w 118"/>
                <a:gd name="T7" fmla="*/ 71 h 78"/>
                <a:gd name="T8" fmla="*/ 0 w 118"/>
                <a:gd name="T9" fmla="*/ 7 h 78"/>
                <a:gd name="T10" fmla="*/ 6 w 118"/>
                <a:gd name="T11" fmla="*/ 0 h 78"/>
                <a:gd name="T12" fmla="*/ 112 w 118"/>
                <a:gd name="T13" fmla="*/ 0 h 78"/>
                <a:gd name="T14" fmla="*/ 118 w 118"/>
                <a:gd name="T15" fmla="*/ 7 h 78"/>
                <a:gd name="T16" fmla="*/ 118 w 118"/>
                <a:gd name="T17" fmla="*/ 7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8">
                  <a:moveTo>
                    <a:pt x="118" y="71"/>
                  </a:moveTo>
                  <a:cubicBezTo>
                    <a:pt x="118" y="75"/>
                    <a:pt x="116" y="78"/>
                    <a:pt x="112" y="78"/>
                  </a:cubicBezTo>
                  <a:cubicBezTo>
                    <a:pt x="6" y="78"/>
                    <a:pt x="6" y="78"/>
                    <a:pt x="6" y="78"/>
                  </a:cubicBezTo>
                  <a:cubicBezTo>
                    <a:pt x="3" y="78"/>
                    <a:pt x="0" y="75"/>
                    <a:pt x="0" y="71"/>
                  </a:cubicBezTo>
                  <a:cubicBezTo>
                    <a:pt x="0" y="7"/>
                    <a:pt x="0" y="7"/>
                    <a:pt x="0" y="7"/>
                  </a:cubicBezTo>
                  <a:cubicBezTo>
                    <a:pt x="0" y="3"/>
                    <a:pt x="3" y="0"/>
                    <a:pt x="6" y="0"/>
                  </a:cubicBezTo>
                  <a:cubicBezTo>
                    <a:pt x="112" y="0"/>
                    <a:pt x="112" y="0"/>
                    <a:pt x="112" y="0"/>
                  </a:cubicBezTo>
                  <a:cubicBezTo>
                    <a:pt x="116" y="0"/>
                    <a:pt x="118" y="3"/>
                    <a:pt x="118" y="7"/>
                  </a:cubicBezTo>
                  <a:lnTo>
                    <a:pt x="118" y="71"/>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58">
              <a:extLst>
                <a:ext uri="{FF2B5EF4-FFF2-40B4-BE49-F238E27FC236}">
                  <a16:creationId xmlns:a16="http://schemas.microsoft.com/office/drawing/2014/main" id="{B15F1F94-19BA-4AFC-9908-46A73E6F5664}"/>
                </a:ext>
              </a:extLst>
            </p:cNvPr>
            <p:cNvSpPr>
              <a:spLocks noChangeArrowheads="1"/>
            </p:cNvSpPr>
            <p:nvPr/>
          </p:nvSpPr>
          <p:spPr bwMode="auto">
            <a:xfrm>
              <a:off x="4184650" y="1520825"/>
              <a:ext cx="403225" cy="44450"/>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59">
              <a:extLst>
                <a:ext uri="{FF2B5EF4-FFF2-40B4-BE49-F238E27FC236}">
                  <a16:creationId xmlns:a16="http://schemas.microsoft.com/office/drawing/2014/main" id="{978AC8C3-F692-4247-B1BF-D86EC46271B5}"/>
                </a:ext>
              </a:extLst>
            </p:cNvPr>
            <p:cNvSpPr>
              <a:spLocks noChangeArrowheads="1"/>
            </p:cNvSpPr>
            <p:nvPr/>
          </p:nvSpPr>
          <p:spPr bwMode="auto">
            <a:xfrm>
              <a:off x="4221163" y="1606550"/>
              <a:ext cx="227013"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60">
              <a:extLst>
                <a:ext uri="{FF2B5EF4-FFF2-40B4-BE49-F238E27FC236}">
                  <a16:creationId xmlns:a16="http://schemas.microsoft.com/office/drawing/2014/main" id="{C1C08ADF-5AB0-42FA-9816-E8D92BAA5FE1}"/>
                </a:ext>
              </a:extLst>
            </p:cNvPr>
            <p:cNvSpPr>
              <a:spLocks noChangeArrowheads="1"/>
            </p:cNvSpPr>
            <p:nvPr/>
          </p:nvSpPr>
          <p:spPr bwMode="auto">
            <a:xfrm>
              <a:off x="4484688" y="1606550"/>
              <a:ext cx="76200"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7DFB894D-D4C5-43BE-AC42-BCEDE6638687}"/>
              </a:ext>
            </a:extLst>
          </p:cNvPr>
          <p:cNvGrpSpPr/>
          <p:nvPr/>
        </p:nvGrpSpPr>
        <p:grpSpPr>
          <a:xfrm>
            <a:off x="1164381" y="4957516"/>
            <a:ext cx="630238" cy="300038"/>
            <a:chOff x="5002213" y="1455738"/>
            <a:chExt cx="630238" cy="300038"/>
          </a:xfrm>
        </p:grpSpPr>
        <p:sp>
          <p:nvSpPr>
            <p:cNvPr id="88" name="Rectangle 387">
              <a:extLst>
                <a:ext uri="{FF2B5EF4-FFF2-40B4-BE49-F238E27FC236}">
                  <a16:creationId xmlns:a16="http://schemas.microsoft.com/office/drawing/2014/main" id="{C89E678C-9CD8-449C-B36E-7855F91DA8F5}"/>
                </a:ext>
              </a:extLst>
            </p:cNvPr>
            <p:cNvSpPr>
              <a:spLocks noChangeArrowheads="1"/>
            </p:cNvSpPr>
            <p:nvPr/>
          </p:nvSpPr>
          <p:spPr bwMode="auto">
            <a:xfrm>
              <a:off x="5002213" y="1455738"/>
              <a:ext cx="630238" cy="30003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388">
              <a:extLst>
                <a:ext uri="{FF2B5EF4-FFF2-40B4-BE49-F238E27FC236}">
                  <a16:creationId xmlns:a16="http://schemas.microsoft.com/office/drawing/2014/main" id="{F9836E46-B79B-4582-8EEA-B5A8B51F7CB9}"/>
                </a:ext>
              </a:extLst>
            </p:cNvPr>
            <p:cNvSpPr>
              <a:spLocks noChangeArrowheads="1"/>
            </p:cNvSpPr>
            <p:nvPr/>
          </p:nvSpPr>
          <p:spPr bwMode="auto">
            <a:xfrm>
              <a:off x="5241925" y="1500188"/>
              <a:ext cx="150813" cy="211138"/>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389">
              <a:extLst>
                <a:ext uri="{FF2B5EF4-FFF2-40B4-BE49-F238E27FC236}">
                  <a16:creationId xmlns:a16="http://schemas.microsoft.com/office/drawing/2014/main" id="{83D54FAC-487D-4E8B-AC99-479396381806}"/>
                </a:ext>
              </a:extLst>
            </p:cNvPr>
            <p:cNvSpPr>
              <a:spLocks noChangeArrowheads="1"/>
            </p:cNvSpPr>
            <p:nvPr/>
          </p:nvSpPr>
          <p:spPr bwMode="auto">
            <a:xfrm>
              <a:off x="5030788" y="1479550"/>
              <a:ext cx="571500" cy="252413"/>
            </a:xfrm>
            <a:prstGeom prst="rect">
              <a:avLst/>
            </a:prstGeom>
            <a:noFill/>
            <a:ln w="9525" cap="flat">
              <a:solidFill>
                <a:srgbClr val="38A1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Oval 390">
              <a:extLst>
                <a:ext uri="{FF2B5EF4-FFF2-40B4-BE49-F238E27FC236}">
                  <a16:creationId xmlns:a16="http://schemas.microsoft.com/office/drawing/2014/main" id="{EDD2D112-6B72-4AAF-8B3E-D6A6C54DA2EA}"/>
                </a:ext>
              </a:extLst>
            </p:cNvPr>
            <p:cNvSpPr>
              <a:spLocks noChangeArrowheads="1"/>
            </p:cNvSpPr>
            <p:nvPr/>
          </p:nvSpPr>
          <p:spPr bwMode="auto">
            <a:xfrm>
              <a:off x="5051425" y="1500188"/>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391">
              <a:extLst>
                <a:ext uri="{FF2B5EF4-FFF2-40B4-BE49-F238E27FC236}">
                  <a16:creationId xmlns:a16="http://schemas.microsoft.com/office/drawing/2014/main" id="{92F62E67-6D2F-4488-B43C-215C5E399910}"/>
                </a:ext>
              </a:extLst>
            </p:cNvPr>
            <p:cNvSpPr>
              <a:spLocks noChangeArrowheads="1"/>
            </p:cNvSpPr>
            <p:nvPr/>
          </p:nvSpPr>
          <p:spPr bwMode="auto">
            <a:xfrm>
              <a:off x="5051425" y="1643063"/>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392">
              <a:extLst>
                <a:ext uri="{FF2B5EF4-FFF2-40B4-BE49-F238E27FC236}">
                  <a16:creationId xmlns:a16="http://schemas.microsoft.com/office/drawing/2014/main" id="{FC8DC5C7-0840-4E2B-899E-E187B9071325}"/>
                </a:ext>
              </a:extLst>
            </p:cNvPr>
            <p:cNvSpPr>
              <a:spLocks noChangeArrowheads="1"/>
            </p:cNvSpPr>
            <p:nvPr/>
          </p:nvSpPr>
          <p:spPr bwMode="auto">
            <a:xfrm>
              <a:off x="5537200" y="1500188"/>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393">
              <a:extLst>
                <a:ext uri="{FF2B5EF4-FFF2-40B4-BE49-F238E27FC236}">
                  <a16:creationId xmlns:a16="http://schemas.microsoft.com/office/drawing/2014/main" id="{35C07E4E-3653-4CE2-A510-653A704623D0}"/>
                </a:ext>
              </a:extLst>
            </p:cNvPr>
            <p:cNvSpPr>
              <a:spLocks noChangeArrowheads="1"/>
            </p:cNvSpPr>
            <p:nvPr/>
          </p:nvSpPr>
          <p:spPr bwMode="auto">
            <a:xfrm>
              <a:off x="5537200" y="1643063"/>
              <a:ext cx="47625" cy="68263"/>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394">
              <a:extLst>
                <a:ext uri="{FF2B5EF4-FFF2-40B4-BE49-F238E27FC236}">
                  <a16:creationId xmlns:a16="http://schemas.microsoft.com/office/drawing/2014/main" id="{377D88CD-3510-431F-B5C6-C67537884CEF}"/>
                </a:ext>
              </a:extLst>
            </p:cNvPr>
            <p:cNvSpPr>
              <a:spLocks noChangeArrowheads="1"/>
            </p:cNvSpPr>
            <p:nvPr/>
          </p:nvSpPr>
          <p:spPr bwMode="auto">
            <a:xfrm>
              <a:off x="5214938" y="1701800"/>
              <a:ext cx="201613" cy="30163"/>
            </a:xfrm>
            <a:prstGeom prst="rect">
              <a:avLst/>
            </a:prstGeom>
            <a:solidFill>
              <a:srgbClr val="0070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395">
              <a:extLst>
                <a:ext uri="{FF2B5EF4-FFF2-40B4-BE49-F238E27FC236}">
                  <a16:creationId xmlns:a16="http://schemas.microsoft.com/office/drawing/2014/main" id="{F735874E-AEB8-4C3D-A2AE-2428672FF8B1}"/>
                </a:ext>
              </a:extLst>
            </p:cNvPr>
            <p:cNvSpPr>
              <a:spLocks noChangeArrowheads="1"/>
            </p:cNvSpPr>
            <p:nvPr/>
          </p:nvSpPr>
          <p:spPr bwMode="auto">
            <a:xfrm>
              <a:off x="5129213" y="1579563"/>
              <a:ext cx="55563" cy="53975"/>
            </a:xfrm>
            <a:prstGeom prst="ellipse">
              <a:avLst/>
            </a:prstGeom>
            <a:noFill/>
            <a:ln w="9525" cap="flat">
              <a:solidFill>
                <a:srgbClr val="38A1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396">
              <a:extLst>
                <a:ext uri="{FF2B5EF4-FFF2-40B4-BE49-F238E27FC236}">
                  <a16:creationId xmlns:a16="http://schemas.microsoft.com/office/drawing/2014/main" id="{47DEA689-71B7-4A6E-8819-88F0A80381EA}"/>
                </a:ext>
              </a:extLst>
            </p:cNvPr>
            <p:cNvSpPr>
              <a:spLocks noChangeArrowheads="1"/>
            </p:cNvSpPr>
            <p:nvPr/>
          </p:nvSpPr>
          <p:spPr bwMode="auto">
            <a:xfrm>
              <a:off x="5448300" y="1579563"/>
              <a:ext cx="53975" cy="53975"/>
            </a:xfrm>
            <a:prstGeom prst="ellipse">
              <a:avLst/>
            </a:pr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97">
              <a:extLst>
                <a:ext uri="{FF2B5EF4-FFF2-40B4-BE49-F238E27FC236}">
                  <a16:creationId xmlns:a16="http://schemas.microsoft.com/office/drawing/2014/main" id="{11DA496F-BAA8-4903-A264-29B92D61F004}"/>
                </a:ext>
              </a:extLst>
            </p:cNvPr>
            <p:cNvSpPr>
              <a:spLocks/>
            </p:cNvSpPr>
            <p:nvPr/>
          </p:nvSpPr>
          <p:spPr bwMode="auto">
            <a:xfrm>
              <a:off x="5300663" y="1639888"/>
              <a:ext cx="68263" cy="61913"/>
            </a:xfrm>
            <a:custGeom>
              <a:avLst/>
              <a:gdLst>
                <a:gd name="T0" fmla="*/ 3 w 20"/>
                <a:gd name="T1" fmla="*/ 0 h 18"/>
                <a:gd name="T2" fmla="*/ 0 w 20"/>
                <a:gd name="T3" fmla="*/ 0 h 18"/>
                <a:gd name="T4" fmla="*/ 0 w 20"/>
                <a:gd name="T5" fmla="*/ 1 h 18"/>
                <a:gd name="T6" fmla="*/ 12 w 20"/>
                <a:gd name="T7" fmla="*/ 18 h 18"/>
                <a:gd name="T8" fmla="*/ 20 w 20"/>
                <a:gd name="T9" fmla="*/ 18 h 18"/>
                <a:gd name="T10" fmla="*/ 3 w 20"/>
                <a:gd name="T11" fmla="*/ 0 h 18"/>
              </a:gdLst>
              <a:ahLst/>
              <a:cxnLst>
                <a:cxn ang="0">
                  <a:pos x="T0" y="T1"/>
                </a:cxn>
                <a:cxn ang="0">
                  <a:pos x="T2" y="T3"/>
                </a:cxn>
                <a:cxn ang="0">
                  <a:pos x="T4" y="T5"/>
                </a:cxn>
                <a:cxn ang="0">
                  <a:pos x="T6" y="T7"/>
                </a:cxn>
                <a:cxn ang="0">
                  <a:pos x="T8" y="T9"/>
                </a:cxn>
                <a:cxn ang="0">
                  <a:pos x="T10" y="T11"/>
                </a:cxn>
              </a:cxnLst>
              <a:rect l="0" t="0" r="r" b="b"/>
              <a:pathLst>
                <a:path w="20" h="18">
                  <a:moveTo>
                    <a:pt x="3" y="0"/>
                  </a:moveTo>
                  <a:cubicBezTo>
                    <a:pt x="0" y="0"/>
                    <a:pt x="0" y="0"/>
                    <a:pt x="0" y="0"/>
                  </a:cubicBezTo>
                  <a:cubicBezTo>
                    <a:pt x="0" y="1"/>
                    <a:pt x="0" y="1"/>
                    <a:pt x="0" y="1"/>
                  </a:cubicBezTo>
                  <a:cubicBezTo>
                    <a:pt x="7" y="3"/>
                    <a:pt x="12" y="10"/>
                    <a:pt x="12" y="18"/>
                  </a:cubicBezTo>
                  <a:cubicBezTo>
                    <a:pt x="20" y="18"/>
                    <a:pt x="20" y="18"/>
                    <a:pt x="20" y="18"/>
                  </a:cubicBezTo>
                  <a:cubicBezTo>
                    <a:pt x="20" y="8"/>
                    <a:pt x="13" y="0"/>
                    <a:pt x="3" y="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98">
              <a:extLst>
                <a:ext uri="{FF2B5EF4-FFF2-40B4-BE49-F238E27FC236}">
                  <a16:creationId xmlns:a16="http://schemas.microsoft.com/office/drawing/2014/main" id="{3C8F0A89-DD38-4920-B92E-F89501B6C83C}"/>
                </a:ext>
              </a:extLst>
            </p:cNvPr>
            <p:cNvSpPr>
              <a:spLocks/>
            </p:cNvSpPr>
            <p:nvPr/>
          </p:nvSpPr>
          <p:spPr bwMode="auto">
            <a:xfrm>
              <a:off x="5270500" y="1550988"/>
              <a:ext cx="95250" cy="95250"/>
            </a:xfrm>
            <a:custGeom>
              <a:avLst/>
              <a:gdLst>
                <a:gd name="T0" fmla="*/ 14 w 28"/>
                <a:gd name="T1" fmla="*/ 0 h 28"/>
                <a:gd name="T2" fmla="*/ 0 w 28"/>
                <a:gd name="T3" fmla="*/ 14 h 28"/>
                <a:gd name="T4" fmla="*/ 0 w 28"/>
                <a:gd name="T5" fmla="*/ 16 h 28"/>
                <a:gd name="T6" fmla="*/ 3 w 28"/>
                <a:gd name="T7" fmla="*/ 16 h 28"/>
                <a:gd name="T8" fmla="*/ 3 w 28"/>
                <a:gd name="T9" fmla="*/ 23 h 28"/>
                <a:gd name="T10" fmla="*/ 14 w 28"/>
                <a:gd name="T11" fmla="*/ 28 h 28"/>
                <a:gd name="T12" fmla="*/ 28 w 28"/>
                <a:gd name="T13" fmla="*/ 28 h 28"/>
                <a:gd name="T14" fmla="*/ 28 w 28"/>
                <a:gd name="T15" fmla="*/ 14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6" y="0"/>
                    <a:pt x="0" y="6"/>
                    <a:pt x="0" y="14"/>
                  </a:cubicBezTo>
                  <a:cubicBezTo>
                    <a:pt x="0" y="15"/>
                    <a:pt x="0" y="15"/>
                    <a:pt x="0" y="16"/>
                  </a:cubicBezTo>
                  <a:cubicBezTo>
                    <a:pt x="3" y="16"/>
                    <a:pt x="3" y="16"/>
                    <a:pt x="3" y="16"/>
                  </a:cubicBezTo>
                  <a:cubicBezTo>
                    <a:pt x="3" y="23"/>
                    <a:pt x="3" y="23"/>
                    <a:pt x="3" y="23"/>
                  </a:cubicBezTo>
                  <a:cubicBezTo>
                    <a:pt x="6" y="26"/>
                    <a:pt x="10" y="28"/>
                    <a:pt x="14" y="28"/>
                  </a:cubicBezTo>
                  <a:cubicBezTo>
                    <a:pt x="28" y="28"/>
                    <a:pt x="28" y="28"/>
                    <a:pt x="28" y="28"/>
                  </a:cubicBezTo>
                  <a:cubicBezTo>
                    <a:pt x="28" y="14"/>
                    <a:pt x="28" y="14"/>
                    <a:pt x="28" y="14"/>
                  </a:cubicBezTo>
                  <a:cubicBezTo>
                    <a:pt x="28" y="6"/>
                    <a:pt x="22" y="0"/>
                    <a:pt x="14" y="0"/>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99">
              <a:extLst>
                <a:ext uri="{FF2B5EF4-FFF2-40B4-BE49-F238E27FC236}">
                  <a16:creationId xmlns:a16="http://schemas.microsoft.com/office/drawing/2014/main" id="{DB77FCF5-28F6-4ECE-AD87-F1A8E5944300}"/>
                </a:ext>
              </a:extLst>
            </p:cNvPr>
            <p:cNvSpPr>
              <a:spLocks/>
            </p:cNvSpPr>
            <p:nvPr/>
          </p:nvSpPr>
          <p:spPr bwMode="auto">
            <a:xfrm>
              <a:off x="5314950" y="1592263"/>
              <a:ext cx="15875" cy="6350"/>
            </a:xfrm>
            <a:custGeom>
              <a:avLst/>
              <a:gdLst>
                <a:gd name="T0" fmla="*/ 5 w 5"/>
                <a:gd name="T1" fmla="*/ 2 h 2"/>
                <a:gd name="T2" fmla="*/ 2 w 5"/>
                <a:gd name="T3" fmla="*/ 0 h 2"/>
                <a:gd name="T4" fmla="*/ 0 w 5"/>
                <a:gd name="T5" fmla="*/ 2 h 2"/>
                <a:gd name="T6" fmla="*/ 5 w 5"/>
                <a:gd name="T7" fmla="*/ 2 h 2"/>
              </a:gdLst>
              <a:ahLst/>
              <a:cxnLst>
                <a:cxn ang="0">
                  <a:pos x="T0" y="T1"/>
                </a:cxn>
                <a:cxn ang="0">
                  <a:pos x="T2" y="T3"/>
                </a:cxn>
                <a:cxn ang="0">
                  <a:pos x="T4" y="T5"/>
                </a:cxn>
                <a:cxn ang="0">
                  <a:pos x="T6" y="T7"/>
                </a:cxn>
              </a:cxnLst>
              <a:rect l="0" t="0" r="r" b="b"/>
              <a:pathLst>
                <a:path w="5" h="2">
                  <a:moveTo>
                    <a:pt x="5" y="2"/>
                  </a:moveTo>
                  <a:cubicBezTo>
                    <a:pt x="4" y="1"/>
                    <a:pt x="3" y="0"/>
                    <a:pt x="2" y="0"/>
                  </a:cubicBezTo>
                  <a:cubicBezTo>
                    <a:pt x="1" y="0"/>
                    <a:pt x="0" y="1"/>
                    <a:pt x="0" y="2"/>
                  </a:cubicBezTo>
                  <a:lnTo>
                    <a:pt x="5" y="2"/>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00">
              <a:extLst>
                <a:ext uri="{FF2B5EF4-FFF2-40B4-BE49-F238E27FC236}">
                  <a16:creationId xmlns:a16="http://schemas.microsoft.com/office/drawing/2014/main" id="{565C8427-E683-4DC2-8746-7C8533E12689}"/>
                </a:ext>
              </a:extLst>
            </p:cNvPr>
            <p:cNvSpPr>
              <a:spLocks/>
            </p:cNvSpPr>
            <p:nvPr/>
          </p:nvSpPr>
          <p:spPr bwMode="auto">
            <a:xfrm>
              <a:off x="5348288" y="1592263"/>
              <a:ext cx="17463" cy="6350"/>
            </a:xfrm>
            <a:custGeom>
              <a:avLst/>
              <a:gdLst>
                <a:gd name="T0" fmla="*/ 5 w 5"/>
                <a:gd name="T1" fmla="*/ 2 h 2"/>
                <a:gd name="T2" fmla="*/ 2 w 5"/>
                <a:gd name="T3" fmla="*/ 0 h 2"/>
                <a:gd name="T4" fmla="*/ 0 w 5"/>
                <a:gd name="T5" fmla="*/ 2 h 2"/>
                <a:gd name="T6" fmla="*/ 5 w 5"/>
                <a:gd name="T7" fmla="*/ 2 h 2"/>
              </a:gdLst>
              <a:ahLst/>
              <a:cxnLst>
                <a:cxn ang="0">
                  <a:pos x="T0" y="T1"/>
                </a:cxn>
                <a:cxn ang="0">
                  <a:pos x="T2" y="T3"/>
                </a:cxn>
                <a:cxn ang="0">
                  <a:pos x="T4" y="T5"/>
                </a:cxn>
                <a:cxn ang="0">
                  <a:pos x="T6" y="T7"/>
                </a:cxn>
              </a:cxnLst>
              <a:rect l="0" t="0" r="r" b="b"/>
              <a:pathLst>
                <a:path w="5" h="2">
                  <a:moveTo>
                    <a:pt x="5" y="2"/>
                  </a:moveTo>
                  <a:cubicBezTo>
                    <a:pt x="5" y="1"/>
                    <a:pt x="4" y="0"/>
                    <a:pt x="2" y="0"/>
                  </a:cubicBezTo>
                  <a:cubicBezTo>
                    <a:pt x="1" y="0"/>
                    <a:pt x="0" y="1"/>
                    <a:pt x="0" y="2"/>
                  </a:cubicBezTo>
                  <a:lnTo>
                    <a:pt x="5" y="2"/>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01">
              <a:extLst>
                <a:ext uri="{FF2B5EF4-FFF2-40B4-BE49-F238E27FC236}">
                  <a16:creationId xmlns:a16="http://schemas.microsoft.com/office/drawing/2014/main" id="{D13777E1-0618-4645-82BB-5C7ED2C51B1A}"/>
                </a:ext>
              </a:extLst>
            </p:cNvPr>
            <p:cNvSpPr>
              <a:spLocks/>
            </p:cNvSpPr>
            <p:nvPr/>
          </p:nvSpPr>
          <p:spPr bwMode="auto">
            <a:xfrm>
              <a:off x="5335588" y="1612900"/>
              <a:ext cx="9525" cy="3175"/>
            </a:xfrm>
            <a:custGeom>
              <a:avLst/>
              <a:gdLst>
                <a:gd name="T0" fmla="*/ 0 w 3"/>
                <a:gd name="T1" fmla="*/ 0 h 1"/>
                <a:gd name="T2" fmla="*/ 2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cubicBezTo>
                    <a:pt x="0" y="1"/>
                    <a:pt x="1" y="1"/>
                    <a:pt x="2" y="1"/>
                  </a:cubicBezTo>
                  <a:cubicBezTo>
                    <a:pt x="2" y="1"/>
                    <a:pt x="3" y="1"/>
                    <a:pt x="3" y="0"/>
                  </a:cubicBezTo>
                  <a:lnTo>
                    <a:pt x="0" y="0"/>
                  </a:lnTo>
                  <a:close/>
                </a:path>
              </a:pathLst>
            </a:custGeom>
            <a:solidFill>
              <a:srgbClr val="007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Line 402">
              <a:extLst>
                <a:ext uri="{FF2B5EF4-FFF2-40B4-BE49-F238E27FC236}">
                  <a16:creationId xmlns:a16="http://schemas.microsoft.com/office/drawing/2014/main" id="{1993B6A1-930F-46E9-8F8F-FAA4E21B0D30}"/>
                </a:ext>
              </a:extLst>
            </p:cNvPr>
            <p:cNvSpPr>
              <a:spLocks noChangeShapeType="1"/>
            </p:cNvSpPr>
            <p:nvPr/>
          </p:nvSpPr>
          <p:spPr bwMode="auto">
            <a:xfrm>
              <a:off x="5330825" y="1630363"/>
              <a:ext cx="17463" cy="0"/>
            </a:xfrm>
            <a:prstGeom prst="line">
              <a:avLst/>
            </a:prstGeom>
            <a:noFill/>
            <a:ln w="3175" cap="rnd">
              <a:solidFill>
                <a:srgbClr val="38A13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403">
              <a:extLst>
                <a:ext uri="{FF2B5EF4-FFF2-40B4-BE49-F238E27FC236}">
                  <a16:creationId xmlns:a16="http://schemas.microsoft.com/office/drawing/2014/main" id="{D81DBD2B-DBE3-469E-A8DA-4A343793DF6B}"/>
                </a:ext>
              </a:extLst>
            </p:cNvPr>
            <p:cNvSpPr>
              <a:spLocks/>
            </p:cNvSpPr>
            <p:nvPr/>
          </p:nvSpPr>
          <p:spPr bwMode="auto">
            <a:xfrm>
              <a:off x="5318125" y="1550988"/>
              <a:ext cx="61913" cy="55563"/>
            </a:xfrm>
            <a:custGeom>
              <a:avLst/>
              <a:gdLst>
                <a:gd name="T0" fmla="*/ 14 w 18"/>
                <a:gd name="T1" fmla="*/ 16 h 16"/>
                <a:gd name="T2" fmla="*/ 17 w 18"/>
                <a:gd name="T3" fmla="*/ 16 h 16"/>
                <a:gd name="T4" fmla="*/ 0 w 18"/>
                <a:gd name="T5" fmla="*/ 0 h 16"/>
                <a:gd name="T6" fmla="*/ 0 w 18"/>
                <a:gd name="T7" fmla="*/ 7 h 16"/>
                <a:gd name="T8" fmla="*/ 11 w 18"/>
                <a:gd name="T9" fmla="*/ 7 h 16"/>
                <a:gd name="T10" fmla="*/ 14 w 18"/>
                <a:gd name="T11" fmla="*/ 13 h 16"/>
                <a:gd name="T12" fmla="*/ 14 w 1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8" h="16">
                  <a:moveTo>
                    <a:pt x="14" y="16"/>
                  </a:moveTo>
                  <a:cubicBezTo>
                    <a:pt x="17" y="16"/>
                    <a:pt x="17" y="16"/>
                    <a:pt x="17" y="16"/>
                  </a:cubicBezTo>
                  <a:cubicBezTo>
                    <a:pt x="17" y="16"/>
                    <a:pt x="18" y="0"/>
                    <a:pt x="0" y="0"/>
                  </a:cubicBezTo>
                  <a:cubicBezTo>
                    <a:pt x="0" y="4"/>
                    <a:pt x="0" y="7"/>
                    <a:pt x="0" y="7"/>
                  </a:cubicBezTo>
                  <a:cubicBezTo>
                    <a:pt x="11" y="7"/>
                    <a:pt x="11" y="7"/>
                    <a:pt x="11" y="7"/>
                  </a:cubicBezTo>
                  <a:cubicBezTo>
                    <a:pt x="14" y="13"/>
                    <a:pt x="14" y="13"/>
                    <a:pt x="14" y="13"/>
                  </a:cubicBezTo>
                  <a:lnTo>
                    <a:pt x="14" y="16"/>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5" name="TextBox 104">
            <a:extLst>
              <a:ext uri="{FF2B5EF4-FFF2-40B4-BE49-F238E27FC236}">
                <a16:creationId xmlns:a16="http://schemas.microsoft.com/office/drawing/2014/main" id="{04CB993F-B6BF-4F9A-9AAD-B0F4197AE70B}"/>
              </a:ext>
            </a:extLst>
          </p:cNvPr>
          <p:cNvSpPr txBox="1"/>
          <p:nvPr/>
        </p:nvSpPr>
        <p:spPr>
          <a:xfrm>
            <a:off x="3417570" y="5891041"/>
            <a:ext cx="2240229" cy="530915"/>
          </a:xfrm>
          <a:prstGeom prst="rect">
            <a:avLst/>
          </a:prstGeom>
          <a:noFill/>
        </p:spPr>
        <p:txBody>
          <a:bodyPr wrap="non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Production systems</a:t>
            </a:r>
          </a:p>
        </p:txBody>
      </p:sp>
      <p:sp>
        <p:nvSpPr>
          <p:cNvPr id="106" name="TextBox 105">
            <a:extLst>
              <a:ext uri="{FF2B5EF4-FFF2-40B4-BE49-F238E27FC236}">
                <a16:creationId xmlns:a16="http://schemas.microsoft.com/office/drawing/2014/main" id="{CB4FE3AF-FC8F-4C4A-B389-6CA609CEBBEF}"/>
              </a:ext>
            </a:extLst>
          </p:cNvPr>
          <p:cNvSpPr txBox="1"/>
          <p:nvPr/>
        </p:nvSpPr>
        <p:spPr>
          <a:xfrm>
            <a:off x="6578374" y="5782833"/>
            <a:ext cx="2198358" cy="843308"/>
          </a:xfrm>
          <a:prstGeom prst="rect">
            <a:avLst/>
          </a:prstGeom>
          <a:noFill/>
        </p:spPr>
        <p:txBody>
          <a:bodyPr wrap="non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Financial and other</a:t>
            </a:r>
          </a:p>
          <a:p>
            <a:pPr algn="ctr">
              <a:lnSpc>
                <a:spcPct val="90000"/>
              </a:lnSpc>
              <a:spcAft>
                <a:spcPts val="600"/>
              </a:spcAft>
            </a:pPr>
            <a:r>
              <a:rPr lang="en-US">
                <a:gradFill>
                  <a:gsLst>
                    <a:gs pos="2917">
                      <a:schemeClr val="tx1"/>
                    </a:gs>
                    <a:gs pos="30000">
                      <a:schemeClr val="tx1"/>
                    </a:gs>
                  </a:gsLst>
                  <a:lin ang="5400000" scaled="0"/>
                </a:gradFill>
              </a:rPr>
              <a:t>important data</a:t>
            </a:r>
          </a:p>
        </p:txBody>
      </p:sp>
      <p:sp>
        <p:nvSpPr>
          <p:cNvPr id="107" name="TextBox 106">
            <a:extLst>
              <a:ext uri="{FF2B5EF4-FFF2-40B4-BE49-F238E27FC236}">
                <a16:creationId xmlns:a16="http://schemas.microsoft.com/office/drawing/2014/main" id="{E4836B7F-FD1A-46EA-B073-F1E035410F4E}"/>
              </a:ext>
            </a:extLst>
          </p:cNvPr>
          <p:cNvSpPr txBox="1"/>
          <p:nvPr/>
        </p:nvSpPr>
        <p:spPr>
          <a:xfrm>
            <a:off x="9576000" y="5838468"/>
            <a:ext cx="2158925" cy="843308"/>
          </a:xfrm>
          <a:prstGeom prst="rect">
            <a:avLst/>
          </a:prstGeom>
          <a:noFill/>
        </p:spPr>
        <p:txBody>
          <a:bodyPr wrap="non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Core infrastructure</a:t>
            </a:r>
          </a:p>
          <a:p>
            <a:pPr algn="ctr">
              <a:lnSpc>
                <a:spcPct val="90000"/>
              </a:lnSpc>
              <a:spcAft>
                <a:spcPts val="600"/>
              </a:spcAft>
            </a:pPr>
            <a:r>
              <a:rPr lang="en-US">
                <a:gradFill>
                  <a:gsLst>
                    <a:gs pos="2917">
                      <a:schemeClr val="tx1"/>
                    </a:gs>
                    <a:gs pos="30000">
                      <a:schemeClr val="tx1"/>
                    </a:gs>
                  </a:gsLst>
                  <a:lin ang="5400000" scaled="0"/>
                </a:gradFill>
              </a:rPr>
              <a:t>components </a:t>
            </a:r>
          </a:p>
        </p:txBody>
      </p:sp>
    </p:spTree>
    <p:extLst>
      <p:ext uri="{BB962C8B-B14F-4D97-AF65-F5344CB8AC3E}">
        <p14:creationId xmlns:p14="http://schemas.microsoft.com/office/powerpoint/2010/main" val="2122811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0AE00B-C8E1-4FE1-B46F-73A9C365330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a:p>
        </p:txBody>
      </p:sp>
      <p:sp>
        <p:nvSpPr>
          <p:cNvPr id="3" name="Text Placeholder 2">
            <a:extLst>
              <a:ext uri="{FF2B5EF4-FFF2-40B4-BE49-F238E27FC236}">
                <a16:creationId xmlns:a16="http://schemas.microsoft.com/office/drawing/2014/main" id="{4AC56E35-2A83-42EE-8E52-9F87DB86871D}"/>
              </a:ext>
            </a:extLst>
          </p:cNvPr>
          <p:cNvSpPr>
            <a:spLocks noGrp="1"/>
          </p:cNvSpPr>
          <p:nvPr>
            <p:ph type="body" sz="quarter" idx="13"/>
          </p:nvPr>
        </p:nvSpPr>
        <p:spPr/>
        <p:txBody>
          <a:bodyPr/>
          <a:lstStyle/>
          <a:p>
            <a:r>
              <a:rPr lang="en-CA"/>
              <a:t>Means of control over AD</a:t>
            </a:r>
          </a:p>
        </p:txBody>
      </p:sp>
      <p:sp>
        <p:nvSpPr>
          <p:cNvPr id="4" name="Oval 3">
            <a:extLst>
              <a:ext uri="{FF2B5EF4-FFF2-40B4-BE49-F238E27FC236}">
                <a16:creationId xmlns:a16="http://schemas.microsoft.com/office/drawing/2014/main" id="{A4D5E80B-5AB9-4BE5-B280-100023F0E249}"/>
              </a:ext>
            </a:extLst>
          </p:cNvPr>
          <p:cNvSpPr/>
          <p:nvPr/>
        </p:nvSpPr>
        <p:spPr bwMode="auto">
          <a:xfrm>
            <a:off x="1134559" y="2070891"/>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67998C12-4D9A-4EE6-8C5E-10658CA95CCA}"/>
              </a:ext>
            </a:extLst>
          </p:cNvPr>
          <p:cNvSpPr/>
          <p:nvPr/>
        </p:nvSpPr>
        <p:spPr bwMode="auto">
          <a:xfrm>
            <a:off x="6818178" y="2070891"/>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Oval 5">
            <a:extLst>
              <a:ext uri="{FF2B5EF4-FFF2-40B4-BE49-F238E27FC236}">
                <a16:creationId xmlns:a16="http://schemas.microsoft.com/office/drawing/2014/main" id="{196EE269-E03D-41B5-935A-5B052AC2CF4A}"/>
              </a:ext>
            </a:extLst>
          </p:cNvPr>
          <p:cNvSpPr/>
          <p:nvPr/>
        </p:nvSpPr>
        <p:spPr bwMode="auto">
          <a:xfrm>
            <a:off x="9832236" y="2070891"/>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Oval 6">
            <a:extLst>
              <a:ext uri="{FF2B5EF4-FFF2-40B4-BE49-F238E27FC236}">
                <a16:creationId xmlns:a16="http://schemas.microsoft.com/office/drawing/2014/main" id="{27BCC1CE-3B32-419E-97A4-1FA7D79E7A3F}"/>
              </a:ext>
            </a:extLst>
          </p:cNvPr>
          <p:cNvSpPr/>
          <p:nvPr/>
        </p:nvSpPr>
        <p:spPr bwMode="auto">
          <a:xfrm>
            <a:off x="5278100" y="4595625"/>
            <a:ext cx="1854905" cy="185490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AB50D46A-6965-4F33-A622-B79CC86A4ED7}"/>
              </a:ext>
            </a:extLst>
          </p:cNvPr>
          <p:cNvGrpSpPr/>
          <p:nvPr/>
        </p:nvGrpSpPr>
        <p:grpSpPr>
          <a:xfrm>
            <a:off x="5388109" y="4759971"/>
            <a:ext cx="1660255" cy="1145005"/>
            <a:chOff x="7589837" y="3071198"/>
            <a:chExt cx="1468200" cy="981222"/>
          </a:xfrm>
        </p:grpSpPr>
        <p:pic>
          <p:nvPicPr>
            <p:cNvPr id="9" name="Picture 8">
              <a:extLst>
                <a:ext uri="{FF2B5EF4-FFF2-40B4-BE49-F238E27FC236}">
                  <a16:creationId xmlns:a16="http://schemas.microsoft.com/office/drawing/2014/main" id="{1BDE13A5-0874-4D2D-955A-882305D3256E}"/>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89837" y="3071198"/>
              <a:ext cx="1468199" cy="981222"/>
            </a:xfrm>
            <a:prstGeom prst="rect">
              <a:avLst/>
            </a:prstGeom>
          </p:spPr>
        </p:pic>
        <p:sp>
          <p:nvSpPr>
            <p:cNvPr id="10" name="Rectangle 9">
              <a:extLst>
                <a:ext uri="{FF2B5EF4-FFF2-40B4-BE49-F238E27FC236}">
                  <a16:creationId xmlns:a16="http://schemas.microsoft.com/office/drawing/2014/main" id="{76874B3C-797C-449C-9AA1-9C151605C2BF}"/>
                </a:ext>
              </a:extLst>
            </p:cNvPr>
            <p:cNvSpPr/>
            <p:nvPr/>
          </p:nvSpPr>
          <p:spPr bwMode="auto">
            <a:xfrm>
              <a:off x="8512739" y="3513359"/>
              <a:ext cx="545298" cy="46568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59">
              <a:extLst>
                <a:ext uri="{FF2B5EF4-FFF2-40B4-BE49-F238E27FC236}">
                  <a16:creationId xmlns:a16="http://schemas.microsoft.com/office/drawing/2014/main" id="{0334016A-99BD-44DB-A91A-BEEDD1F425FF}"/>
                </a:ext>
              </a:extLst>
            </p:cNvPr>
            <p:cNvGrpSpPr>
              <a:grpSpLocks noChangeAspect="1"/>
            </p:cNvGrpSpPr>
            <p:nvPr/>
          </p:nvGrpSpPr>
          <p:grpSpPr bwMode="auto">
            <a:xfrm>
              <a:off x="8511691" y="3513360"/>
              <a:ext cx="546345" cy="539060"/>
              <a:chOff x="5525" y="3043"/>
              <a:chExt cx="525" cy="518"/>
            </a:xfrm>
            <a:solidFill>
              <a:schemeClr val="accent6"/>
            </a:solidFill>
          </p:grpSpPr>
          <p:sp>
            <p:nvSpPr>
              <p:cNvPr id="12" name="Freeform 62">
                <a:extLst>
                  <a:ext uri="{FF2B5EF4-FFF2-40B4-BE49-F238E27FC236}">
                    <a16:creationId xmlns:a16="http://schemas.microsoft.com/office/drawing/2014/main" id="{40E95DDF-8E8A-4BE0-986D-96F1DF89768D}"/>
                  </a:ext>
                </a:extLst>
              </p:cNvPr>
              <p:cNvSpPr>
                <a:spLocks noEditPoints="1"/>
              </p:cNvSpPr>
              <p:nvPr/>
            </p:nvSpPr>
            <p:spPr bwMode="auto">
              <a:xfrm>
                <a:off x="5525" y="3043"/>
                <a:ext cx="423" cy="42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3">
                <a:extLst>
                  <a:ext uri="{FF2B5EF4-FFF2-40B4-BE49-F238E27FC236}">
                    <a16:creationId xmlns:a16="http://schemas.microsoft.com/office/drawing/2014/main" id="{2A0513A3-C9D5-457C-9F21-B19BB1C8EE27}"/>
                  </a:ext>
                </a:extLst>
              </p:cNvPr>
              <p:cNvSpPr>
                <a:spLocks noEditPoints="1"/>
              </p:cNvSpPr>
              <p:nvPr/>
            </p:nvSpPr>
            <p:spPr bwMode="auto">
              <a:xfrm>
                <a:off x="5855" y="3365"/>
                <a:ext cx="195" cy="19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 name="TextBox 13">
            <a:extLst>
              <a:ext uri="{FF2B5EF4-FFF2-40B4-BE49-F238E27FC236}">
                <a16:creationId xmlns:a16="http://schemas.microsoft.com/office/drawing/2014/main" id="{0E359A6A-68F8-4207-80D1-32D68DABA002}"/>
              </a:ext>
            </a:extLst>
          </p:cNvPr>
          <p:cNvSpPr txBox="1"/>
          <p:nvPr/>
        </p:nvSpPr>
        <p:spPr>
          <a:xfrm>
            <a:off x="4514198" y="6366661"/>
            <a:ext cx="3585277" cy="627864"/>
          </a:xfrm>
          <a:prstGeom prst="rect">
            <a:avLst/>
          </a:prstGeom>
          <a:noFill/>
        </p:spPr>
        <p:txBody>
          <a:bodyPr wrap="non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Active Directory Service</a:t>
            </a:r>
          </a:p>
        </p:txBody>
      </p:sp>
      <p:grpSp>
        <p:nvGrpSpPr>
          <p:cNvPr id="15" name="Group 14">
            <a:extLst>
              <a:ext uri="{FF2B5EF4-FFF2-40B4-BE49-F238E27FC236}">
                <a16:creationId xmlns:a16="http://schemas.microsoft.com/office/drawing/2014/main" id="{615495B0-8371-4864-A54B-23F9A5CB477A}"/>
              </a:ext>
            </a:extLst>
          </p:cNvPr>
          <p:cNvGrpSpPr/>
          <p:nvPr/>
        </p:nvGrpSpPr>
        <p:grpSpPr>
          <a:xfrm>
            <a:off x="9924332" y="2309519"/>
            <a:ext cx="1166585" cy="744702"/>
            <a:chOff x="4299780" y="1851087"/>
            <a:chExt cx="1431298" cy="911386"/>
          </a:xfrm>
        </p:grpSpPr>
        <p:pic>
          <p:nvPicPr>
            <p:cNvPr id="16" name="Picture 15">
              <a:extLst>
                <a:ext uri="{FF2B5EF4-FFF2-40B4-BE49-F238E27FC236}">
                  <a16:creationId xmlns:a16="http://schemas.microsoft.com/office/drawing/2014/main" id="{CE63D535-BE96-4E13-A5FB-A8852C0DBAFD}"/>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99780" y="1851087"/>
              <a:ext cx="1363704" cy="911386"/>
            </a:xfrm>
            <a:prstGeom prst="rect">
              <a:avLst/>
            </a:prstGeom>
          </p:spPr>
        </p:pic>
        <p:sp>
          <p:nvSpPr>
            <p:cNvPr id="17" name="Can 68">
              <a:extLst>
                <a:ext uri="{FF2B5EF4-FFF2-40B4-BE49-F238E27FC236}">
                  <a16:creationId xmlns:a16="http://schemas.microsoft.com/office/drawing/2014/main" id="{AE937803-79B5-4175-8D8F-5026D1480E11}"/>
                </a:ext>
              </a:extLst>
            </p:cNvPr>
            <p:cNvSpPr/>
            <p:nvPr/>
          </p:nvSpPr>
          <p:spPr bwMode="auto">
            <a:xfrm>
              <a:off x="5342426" y="2226992"/>
              <a:ext cx="388652" cy="460446"/>
            </a:xfrm>
            <a:prstGeom prst="ca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
        <p:nvSpPr>
          <p:cNvPr id="18" name="TextBox 17">
            <a:extLst>
              <a:ext uri="{FF2B5EF4-FFF2-40B4-BE49-F238E27FC236}">
                <a16:creationId xmlns:a16="http://schemas.microsoft.com/office/drawing/2014/main" id="{DC1877CF-2A79-4473-9689-89B44F6E57A1}"/>
              </a:ext>
            </a:extLst>
          </p:cNvPr>
          <p:cNvSpPr txBox="1"/>
          <p:nvPr/>
        </p:nvSpPr>
        <p:spPr>
          <a:xfrm>
            <a:off x="1142731" y="2393743"/>
            <a:ext cx="1383032" cy="738664"/>
          </a:xfrm>
          <a:prstGeom prst="rect">
            <a:avLst/>
          </a:prstGeom>
          <a:noFill/>
        </p:spPr>
        <p:txBody>
          <a:bodyPr wrap="square" lIns="182880" tIns="146304" rIns="182880" bIns="146304" rtlCol="0">
            <a:spAutoFit/>
          </a:bodyPr>
          <a:lstStyle/>
          <a:p>
            <a:pPr>
              <a:lnSpc>
                <a:spcPct val="90000"/>
              </a:lnSpc>
              <a:spcAft>
                <a:spcPts val="600"/>
              </a:spcAft>
            </a:pPr>
            <a:r>
              <a:rPr lang="en-US" sz="3200" b="1">
                <a:gradFill>
                  <a:gsLst>
                    <a:gs pos="2917">
                      <a:schemeClr val="tx1"/>
                    </a:gs>
                    <a:gs pos="30000">
                      <a:schemeClr val="tx1"/>
                    </a:gs>
                  </a:gsLst>
                  <a:lin ang="5400000" scaled="0"/>
                </a:gradFill>
                <a:latin typeface="Lucida Console" panose="020B0609040504020204" pitchFamily="49" charset="0"/>
                <a:cs typeface="Segoe UI" panose="020B0502040204020203" pitchFamily="34" charset="0"/>
              </a:rPr>
              <a:t>C:\&gt;</a:t>
            </a:r>
          </a:p>
        </p:txBody>
      </p:sp>
      <p:cxnSp>
        <p:nvCxnSpPr>
          <p:cNvPr id="19" name="Straight Arrow Connector 18">
            <a:extLst>
              <a:ext uri="{FF2B5EF4-FFF2-40B4-BE49-F238E27FC236}">
                <a16:creationId xmlns:a16="http://schemas.microsoft.com/office/drawing/2014/main" id="{3D66FC09-570E-4951-8E2F-E65E2CA5EBAB}"/>
              </a:ext>
            </a:extLst>
          </p:cNvPr>
          <p:cNvCxnSpPr>
            <a:stCxn id="4" idx="5"/>
            <a:endCxn id="7" idx="2"/>
          </p:cNvCxnSpPr>
          <p:nvPr/>
        </p:nvCxnSpPr>
        <p:spPr>
          <a:xfrm>
            <a:off x="2295618" y="3231950"/>
            <a:ext cx="2982482" cy="2291128"/>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EAF3A6-8626-46ED-BAF2-EB150BB93401}"/>
              </a:ext>
            </a:extLst>
          </p:cNvPr>
          <p:cNvCxnSpPr>
            <a:stCxn id="30" idx="4"/>
          </p:cNvCxnSpPr>
          <p:nvPr/>
        </p:nvCxnSpPr>
        <p:spPr>
          <a:xfrm>
            <a:off x="4813331" y="3431156"/>
            <a:ext cx="744912" cy="1383095"/>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191684-9A81-4AAA-89CC-CA6101433C78}"/>
              </a:ext>
            </a:extLst>
          </p:cNvPr>
          <p:cNvCxnSpPr>
            <a:stCxn id="6" idx="3"/>
            <a:endCxn id="7" idx="6"/>
          </p:cNvCxnSpPr>
          <p:nvPr/>
        </p:nvCxnSpPr>
        <p:spPr>
          <a:xfrm flipH="1">
            <a:off x="7133005" y="3231950"/>
            <a:ext cx="2898437" cy="2291128"/>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0CD8875-0D89-4C53-8FB7-BD861742F564}"/>
              </a:ext>
            </a:extLst>
          </p:cNvPr>
          <p:cNvSpPr txBox="1"/>
          <p:nvPr/>
        </p:nvSpPr>
        <p:spPr>
          <a:xfrm>
            <a:off x="445629" y="1597707"/>
            <a:ext cx="2777235" cy="544765"/>
          </a:xfrm>
          <a:prstGeom prst="rect">
            <a:avLst/>
          </a:prstGeom>
          <a:noFill/>
        </p:spPr>
        <p:txBody>
          <a:bodyPr wrap="non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Domain Controller Host</a:t>
            </a:r>
          </a:p>
        </p:txBody>
      </p:sp>
      <p:sp>
        <p:nvSpPr>
          <p:cNvPr id="23" name="TextBox 22">
            <a:extLst>
              <a:ext uri="{FF2B5EF4-FFF2-40B4-BE49-F238E27FC236}">
                <a16:creationId xmlns:a16="http://schemas.microsoft.com/office/drawing/2014/main" id="{91F93BB9-F455-4514-9D2A-155E41560810}"/>
              </a:ext>
            </a:extLst>
          </p:cNvPr>
          <p:cNvSpPr txBox="1"/>
          <p:nvPr/>
        </p:nvSpPr>
        <p:spPr>
          <a:xfrm>
            <a:off x="4056998" y="1596214"/>
            <a:ext cx="1501245" cy="544765"/>
          </a:xfrm>
          <a:prstGeom prst="rect">
            <a:avLst/>
          </a:prstGeom>
          <a:noFill/>
        </p:spPr>
        <p:txBody>
          <a:bodyPr wrap="non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Credentials</a:t>
            </a:r>
          </a:p>
        </p:txBody>
      </p:sp>
      <p:sp>
        <p:nvSpPr>
          <p:cNvPr id="24" name="TextBox 23">
            <a:extLst>
              <a:ext uri="{FF2B5EF4-FFF2-40B4-BE49-F238E27FC236}">
                <a16:creationId xmlns:a16="http://schemas.microsoft.com/office/drawing/2014/main" id="{4E655DC4-24F0-4D0C-BEE8-E38D27CC7B5A}"/>
              </a:ext>
            </a:extLst>
          </p:cNvPr>
          <p:cNvSpPr txBox="1"/>
          <p:nvPr/>
        </p:nvSpPr>
        <p:spPr>
          <a:xfrm>
            <a:off x="9128091" y="1597707"/>
            <a:ext cx="2608329" cy="544765"/>
          </a:xfrm>
          <a:prstGeom prst="rect">
            <a:avLst/>
          </a:prstGeom>
          <a:no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Active Directory Data</a:t>
            </a:r>
          </a:p>
        </p:txBody>
      </p:sp>
      <p:sp>
        <p:nvSpPr>
          <p:cNvPr id="25" name="TextBox 24">
            <a:extLst>
              <a:ext uri="{FF2B5EF4-FFF2-40B4-BE49-F238E27FC236}">
                <a16:creationId xmlns:a16="http://schemas.microsoft.com/office/drawing/2014/main" id="{BF84496D-7D84-4507-B338-47C155F4647E}"/>
              </a:ext>
            </a:extLst>
          </p:cNvPr>
          <p:cNvSpPr txBox="1"/>
          <p:nvPr/>
        </p:nvSpPr>
        <p:spPr>
          <a:xfrm>
            <a:off x="6265280" y="1602996"/>
            <a:ext cx="2676054" cy="544765"/>
          </a:xfrm>
          <a:prstGeom prst="rect">
            <a:avLst/>
          </a:prstGeom>
          <a:noFill/>
        </p:spPr>
        <p:txBody>
          <a:bodyPr wrap="non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Security Dependencies</a:t>
            </a:r>
          </a:p>
        </p:txBody>
      </p:sp>
      <p:cxnSp>
        <p:nvCxnSpPr>
          <p:cNvPr id="26" name="Straight Arrow Connector 25">
            <a:extLst>
              <a:ext uri="{FF2B5EF4-FFF2-40B4-BE49-F238E27FC236}">
                <a16:creationId xmlns:a16="http://schemas.microsoft.com/office/drawing/2014/main" id="{0156E068-ED5D-4704-885A-2F903E7FFEB9}"/>
              </a:ext>
            </a:extLst>
          </p:cNvPr>
          <p:cNvCxnSpPr>
            <a:stCxn id="5" idx="4"/>
          </p:cNvCxnSpPr>
          <p:nvPr/>
        </p:nvCxnSpPr>
        <p:spPr>
          <a:xfrm flipH="1">
            <a:off x="6813029" y="3431156"/>
            <a:ext cx="685282" cy="1383095"/>
          </a:xfrm>
          <a:prstGeom prst="straightConnector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284E50D-5476-4C21-9790-A44B800503F3}"/>
              </a:ext>
            </a:extLst>
          </p:cNvPr>
          <p:cNvSpPr/>
          <p:nvPr/>
        </p:nvSpPr>
        <p:spPr bwMode="auto">
          <a:xfrm>
            <a:off x="7207357" y="2395071"/>
            <a:ext cx="255439" cy="369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52DE1E6C-E9F7-4D77-94ED-AB370421CD6F}"/>
              </a:ext>
            </a:extLst>
          </p:cNvPr>
          <p:cNvSpPr/>
          <p:nvPr/>
        </p:nvSpPr>
        <p:spPr bwMode="auto">
          <a:xfrm>
            <a:off x="7603307" y="2726509"/>
            <a:ext cx="255439" cy="36905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29" name="Elbow Connector 15">
            <a:extLst>
              <a:ext uri="{FF2B5EF4-FFF2-40B4-BE49-F238E27FC236}">
                <a16:creationId xmlns:a16="http://schemas.microsoft.com/office/drawing/2014/main" id="{27FEDE59-B8D7-4D4B-9B98-D440B42459F2}"/>
              </a:ext>
            </a:extLst>
          </p:cNvPr>
          <p:cNvCxnSpPr>
            <a:stCxn id="27" idx="2"/>
            <a:endCxn id="28" idx="1"/>
          </p:cNvCxnSpPr>
          <p:nvPr/>
        </p:nvCxnSpPr>
        <p:spPr>
          <a:xfrm rot="16200000" flipH="1">
            <a:off x="7395737" y="2703465"/>
            <a:ext cx="146911" cy="26823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EDCF705-ECBB-4516-A82B-FD8F1E07EB54}"/>
              </a:ext>
            </a:extLst>
          </p:cNvPr>
          <p:cNvSpPr/>
          <p:nvPr/>
        </p:nvSpPr>
        <p:spPr bwMode="auto">
          <a:xfrm>
            <a:off x="4133198" y="2070891"/>
            <a:ext cx="1360265" cy="1360265"/>
          </a:xfrm>
          <a:prstGeom prst="ellipse">
            <a:avLst/>
          </a:prstGeom>
          <a:solidFill>
            <a:schemeClr val="bg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a:extLst>
              <a:ext uri="{FF2B5EF4-FFF2-40B4-BE49-F238E27FC236}">
                <a16:creationId xmlns:a16="http://schemas.microsoft.com/office/drawing/2014/main" id="{4E661091-2EEA-4E41-86FF-0E02561D0E50}"/>
              </a:ext>
            </a:extLst>
          </p:cNvPr>
          <p:cNvGrpSpPr/>
          <p:nvPr/>
        </p:nvGrpSpPr>
        <p:grpSpPr>
          <a:xfrm>
            <a:off x="4676723" y="2323972"/>
            <a:ext cx="273216" cy="771591"/>
            <a:chOff x="1494566" y="1830076"/>
            <a:chExt cx="304070" cy="858725"/>
          </a:xfrm>
          <a:solidFill>
            <a:schemeClr val="tx1"/>
          </a:solidFill>
          <a:effectLst/>
        </p:grpSpPr>
        <p:sp>
          <p:nvSpPr>
            <p:cNvPr id="32" name="Flowchart: Delay 31">
              <a:extLst>
                <a:ext uri="{FF2B5EF4-FFF2-40B4-BE49-F238E27FC236}">
                  <a16:creationId xmlns:a16="http://schemas.microsoft.com/office/drawing/2014/main" id="{9822E827-68D0-47BB-8CE4-E4C52D570E61}"/>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97109F2C-F04B-499B-ABD5-A4DF77D03636}"/>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8986116A-5A1F-48B1-A523-5C9AA4B7AC13}"/>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8237384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What does the suspects lineup look like?</a:t>
            </a:r>
            <a:endParaRPr lang="fr-FR"/>
          </a:p>
        </p:txBody>
      </p:sp>
      <p:pic>
        <p:nvPicPr>
          <p:cNvPr id="4" name="Image 2">
            <a:extLst>
              <a:ext uri="{FF2B5EF4-FFF2-40B4-BE49-F238E27FC236}">
                <a16:creationId xmlns:a16="http://schemas.microsoft.com/office/drawing/2014/main" id="{C63447D1-4B3E-4804-A93C-F7FAC663683E}"/>
              </a:ext>
            </a:extLst>
          </p:cNvPr>
          <p:cNvPicPr>
            <a:picLocks noChangeAspect="1"/>
          </p:cNvPicPr>
          <p:nvPr/>
        </p:nvPicPr>
        <p:blipFill rotWithShape="1">
          <a:blip r:embed="rId3"/>
          <a:srcRect t="12139" r="18684" b="22147"/>
          <a:stretch/>
        </p:blipFill>
        <p:spPr>
          <a:xfrm rot="21433688">
            <a:off x="1041296" y="1963880"/>
            <a:ext cx="3725153" cy="267693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Image 3">
            <a:extLst>
              <a:ext uri="{FF2B5EF4-FFF2-40B4-BE49-F238E27FC236}">
                <a16:creationId xmlns:a16="http://schemas.microsoft.com/office/drawing/2014/main" id="{7C749566-4345-4020-9DDA-2C9E9754FFF5}"/>
              </a:ext>
            </a:extLst>
          </p:cNvPr>
          <p:cNvPicPr>
            <a:picLocks noChangeAspect="1"/>
          </p:cNvPicPr>
          <p:nvPr/>
        </p:nvPicPr>
        <p:blipFill rotWithShape="1">
          <a:blip r:embed="rId4"/>
          <a:srcRect r="71358" b="3065"/>
          <a:stretch/>
        </p:blipFill>
        <p:spPr>
          <a:xfrm rot="576302">
            <a:off x="4547454" y="3516648"/>
            <a:ext cx="1314951" cy="30388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Image 6">
            <a:extLst>
              <a:ext uri="{FF2B5EF4-FFF2-40B4-BE49-F238E27FC236}">
                <a16:creationId xmlns:a16="http://schemas.microsoft.com/office/drawing/2014/main" id="{B6898D0D-2762-4D0A-BE9C-66D4D5CC78B6}"/>
              </a:ext>
            </a:extLst>
          </p:cNvPr>
          <p:cNvPicPr>
            <a:picLocks noChangeAspect="1"/>
          </p:cNvPicPr>
          <p:nvPr/>
        </p:nvPicPr>
        <p:blipFill>
          <a:blip r:embed="rId5"/>
          <a:stretch>
            <a:fillRect/>
          </a:stretch>
        </p:blipFill>
        <p:spPr>
          <a:xfrm rot="717251">
            <a:off x="7084134" y="1835391"/>
            <a:ext cx="2514748" cy="24412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Image 3">
            <a:extLst>
              <a:ext uri="{FF2B5EF4-FFF2-40B4-BE49-F238E27FC236}">
                <a16:creationId xmlns:a16="http://schemas.microsoft.com/office/drawing/2014/main" id="{360DEFF9-563F-450C-B1FF-24DCC23D51B2}"/>
              </a:ext>
            </a:extLst>
          </p:cNvPr>
          <p:cNvPicPr>
            <a:picLocks noChangeAspect="1"/>
          </p:cNvPicPr>
          <p:nvPr/>
        </p:nvPicPr>
        <p:blipFill>
          <a:blip r:embed="rId6"/>
          <a:stretch>
            <a:fillRect/>
          </a:stretch>
        </p:blipFill>
        <p:spPr>
          <a:xfrm rot="1143905">
            <a:off x="5762233" y="4439478"/>
            <a:ext cx="2797730" cy="158032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Image 3">
            <a:extLst>
              <a:ext uri="{FF2B5EF4-FFF2-40B4-BE49-F238E27FC236}">
                <a16:creationId xmlns:a16="http://schemas.microsoft.com/office/drawing/2014/main" id="{BAAFC144-A2CE-48A7-AA3C-DEC1B86BB7B7}"/>
              </a:ext>
            </a:extLst>
          </p:cNvPr>
          <p:cNvPicPr>
            <a:picLocks noChangeAspect="1"/>
          </p:cNvPicPr>
          <p:nvPr/>
        </p:nvPicPr>
        <p:blipFill>
          <a:blip r:embed="rId7"/>
          <a:stretch>
            <a:fillRect/>
          </a:stretch>
        </p:blipFill>
        <p:spPr>
          <a:xfrm rot="21289181">
            <a:off x="10084830" y="2070306"/>
            <a:ext cx="1526925" cy="40478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869917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Know yourself  </a:t>
            </a:r>
            <a:endParaRPr lang="fr-FR"/>
          </a:p>
        </p:txBody>
      </p:sp>
      <p:cxnSp>
        <p:nvCxnSpPr>
          <p:cNvPr id="4" name="Straight Connector 3">
            <a:extLst>
              <a:ext uri="{FF2B5EF4-FFF2-40B4-BE49-F238E27FC236}">
                <a16:creationId xmlns:a16="http://schemas.microsoft.com/office/drawing/2014/main" id="{5960B39B-DFF7-49D2-835D-253D629E1362}"/>
              </a:ext>
            </a:extLst>
          </p:cNvPr>
          <p:cNvCxnSpPr>
            <a:cxnSpLocks/>
          </p:cNvCxnSpPr>
          <p:nvPr/>
        </p:nvCxnSpPr>
        <p:spPr>
          <a:xfrm>
            <a:off x="4678672" y="3434286"/>
            <a:ext cx="7317190" cy="0"/>
          </a:xfrm>
          <a:prstGeom prst="line">
            <a:avLst/>
          </a:prstGeom>
          <a:ln w="57150">
            <a:solidFill>
              <a:schemeClr val="accent2">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D902C34-FD5F-4346-9AC2-C01C57CFDBD4}"/>
              </a:ext>
            </a:extLst>
          </p:cNvPr>
          <p:cNvSpPr/>
          <p:nvPr/>
        </p:nvSpPr>
        <p:spPr>
          <a:xfrm>
            <a:off x="4679268" y="4901787"/>
            <a:ext cx="7316594" cy="1163420"/>
          </a:xfrm>
          <a:prstGeom prst="rect">
            <a:avLst/>
          </a:prstGeom>
          <a:solidFill>
            <a:srgbClr val="696969"/>
          </a:solidFill>
          <a:ln w="10795" cap="flat" cmpd="sng" algn="ctr">
            <a:noFill/>
            <a:prstDash val="solid"/>
          </a:ln>
          <a:effectLst/>
        </p:spPr>
        <p:txBody>
          <a:bodyPr rtlCol="0" anchor="ctr"/>
          <a:lstStyle/>
          <a:p>
            <a:pPr marL="0" marR="0" lvl="0" indent="0" algn="ctr" defTabSz="1027310" eaLnBrk="1" fontAlgn="auto" latinLnBrk="0" hangingPunct="1">
              <a:lnSpc>
                <a:spcPct val="100000"/>
              </a:lnSpc>
              <a:spcBef>
                <a:spcPts val="0"/>
              </a:spcBef>
              <a:spcAft>
                <a:spcPts val="0"/>
              </a:spcAft>
              <a:buClrTx/>
              <a:buSzTx/>
              <a:buFontTx/>
              <a:buNone/>
              <a:tabLst/>
              <a:defRPr/>
            </a:pPr>
            <a:endParaRPr kumimoji="0" lang="en-US" sz="2023"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5E48088C-3FFB-4345-894E-C27D43E652F0}"/>
              </a:ext>
            </a:extLst>
          </p:cNvPr>
          <p:cNvSpPr/>
          <p:nvPr/>
        </p:nvSpPr>
        <p:spPr>
          <a:xfrm>
            <a:off x="4680661" y="3489323"/>
            <a:ext cx="7315201" cy="1300616"/>
          </a:xfrm>
          <a:prstGeom prst="rect">
            <a:avLst/>
          </a:prstGeom>
          <a:solidFill>
            <a:srgbClr val="025599"/>
          </a:solidFill>
          <a:ln w="10795" cap="flat" cmpd="sng" algn="ctr">
            <a:noFill/>
            <a:prstDash val="solid"/>
          </a:ln>
          <a:effectLst/>
        </p:spPr>
        <p:txBody>
          <a:bodyPr rtlCol="0" anchor="ctr"/>
          <a:lstStyle/>
          <a:p>
            <a:pPr marL="0" marR="0" lvl="0" indent="0" algn="ctr" defTabSz="1027310" eaLnBrk="1" fontAlgn="auto" latinLnBrk="0" hangingPunct="1">
              <a:lnSpc>
                <a:spcPct val="100000"/>
              </a:lnSpc>
              <a:spcBef>
                <a:spcPts val="0"/>
              </a:spcBef>
              <a:spcAft>
                <a:spcPts val="0"/>
              </a:spcAft>
              <a:buClrTx/>
              <a:buSzTx/>
              <a:buFontTx/>
              <a:buNone/>
              <a:tabLst/>
              <a:defRPr/>
            </a:pPr>
            <a:endParaRPr kumimoji="0" lang="en-US" sz="2023" b="0" i="0" u="none" strike="noStrike" kern="0" cap="none" spc="0" normalizeH="0" baseline="0" noProof="0">
              <a:ln>
                <a:noFill/>
              </a:ln>
              <a:solidFill>
                <a:prstClr val="white"/>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1075893E-68E4-4BE3-B74D-FE39769D5C99}"/>
              </a:ext>
            </a:extLst>
          </p:cNvPr>
          <p:cNvSpPr/>
          <p:nvPr/>
        </p:nvSpPr>
        <p:spPr>
          <a:xfrm>
            <a:off x="4679268" y="2078819"/>
            <a:ext cx="7316594" cy="1300616"/>
          </a:xfrm>
          <a:prstGeom prst="rect">
            <a:avLst/>
          </a:prstGeom>
          <a:solidFill>
            <a:srgbClr val="FDBC17"/>
          </a:solidFill>
          <a:ln w="10795" cap="flat" cmpd="sng" algn="ctr">
            <a:noFill/>
            <a:prstDash val="solid"/>
          </a:ln>
          <a:effectLst/>
        </p:spPr>
        <p:txBody>
          <a:bodyPr rtlCol="0" anchor="ctr"/>
          <a:lstStyle/>
          <a:p>
            <a:pPr marL="0" marR="0" lvl="0" indent="0" algn="ctr" defTabSz="1027310" eaLnBrk="1" fontAlgn="auto" latinLnBrk="0" hangingPunct="1">
              <a:lnSpc>
                <a:spcPct val="100000"/>
              </a:lnSpc>
              <a:spcBef>
                <a:spcPts val="0"/>
              </a:spcBef>
              <a:spcAft>
                <a:spcPts val="0"/>
              </a:spcAft>
              <a:buClrTx/>
              <a:buSzTx/>
              <a:buFontTx/>
              <a:buNone/>
              <a:tabLst/>
              <a:defRPr/>
            </a:pPr>
            <a:endParaRPr kumimoji="0" lang="en-US" sz="2023" b="0" i="0" u="none" strike="noStrike" kern="0" cap="none" spc="0" normalizeH="0" baseline="0" noProof="0">
              <a:ln>
                <a:noFill/>
              </a:ln>
              <a:solidFill>
                <a:prstClr val="white"/>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44A7BF61-2ED6-447E-AA4E-04A386CB21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81233" y="2447141"/>
            <a:ext cx="467544" cy="880082"/>
          </a:xfrm>
          <a:prstGeom prst="rect">
            <a:avLst/>
          </a:prstGeom>
        </p:spPr>
      </p:pic>
      <p:pic>
        <p:nvPicPr>
          <p:cNvPr id="10" name="Picture 9">
            <a:extLst>
              <a:ext uri="{FF2B5EF4-FFF2-40B4-BE49-F238E27FC236}">
                <a16:creationId xmlns:a16="http://schemas.microsoft.com/office/drawing/2014/main" id="{CFB49C47-E9AF-44DC-935A-2BAD16B934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29781" y="2444114"/>
            <a:ext cx="467544" cy="880082"/>
          </a:xfrm>
          <a:prstGeom prst="rect">
            <a:avLst/>
          </a:prstGeom>
        </p:spPr>
      </p:pic>
      <p:pic>
        <p:nvPicPr>
          <p:cNvPr id="11" name="Picture 10">
            <a:extLst>
              <a:ext uri="{FF2B5EF4-FFF2-40B4-BE49-F238E27FC236}">
                <a16:creationId xmlns:a16="http://schemas.microsoft.com/office/drawing/2014/main" id="{61B2AFCB-359B-4EAD-985B-30DFB3E3B1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12700" y="3001591"/>
            <a:ext cx="406217" cy="262349"/>
          </a:xfrm>
          <a:prstGeom prst="rect">
            <a:avLst/>
          </a:prstGeom>
        </p:spPr>
      </p:pic>
      <p:pic>
        <p:nvPicPr>
          <p:cNvPr id="12" name="Picture 11">
            <a:extLst>
              <a:ext uri="{FF2B5EF4-FFF2-40B4-BE49-F238E27FC236}">
                <a16:creationId xmlns:a16="http://schemas.microsoft.com/office/drawing/2014/main" id="{C7BDC658-8D80-49C1-953F-B0E5FFEEF6C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62038" y="2446375"/>
            <a:ext cx="467544" cy="880082"/>
          </a:xfrm>
          <a:prstGeom prst="rect">
            <a:avLst/>
          </a:prstGeom>
        </p:spPr>
      </p:pic>
      <p:pic>
        <p:nvPicPr>
          <p:cNvPr id="13" name="Picture 12">
            <a:extLst>
              <a:ext uri="{FF2B5EF4-FFF2-40B4-BE49-F238E27FC236}">
                <a16:creationId xmlns:a16="http://schemas.microsoft.com/office/drawing/2014/main" id="{3C35E9D5-991F-473C-8B99-58D33427270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28923" y="3003802"/>
            <a:ext cx="288479" cy="293208"/>
          </a:xfrm>
          <a:prstGeom prst="rect">
            <a:avLst/>
          </a:prstGeom>
        </p:spPr>
      </p:pic>
      <p:pic>
        <p:nvPicPr>
          <p:cNvPr id="14" name="Picture 13">
            <a:extLst>
              <a:ext uri="{FF2B5EF4-FFF2-40B4-BE49-F238E27FC236}">
                <a16:creationId xmlns:a16="http://schemas.microsoft.com/office/drawing/2014/main" id="{D6494018-C327-4F9E-93F2-AFF9E78B77B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40459" y="2446375"/>
            <a:ext cx="467544" cy="880082"/>
          </a:xfrm>
          <a:prstGeom prst="rect">
            <a:avLst/>
          </a:prstGeom>
        </p:spPr>
      </p:pic>
      <p:pic>
        <p:nvPicPr>
          <p:cNvPr id="15" name="Picture 14">
            <a:extLst>
              <a:ext uri="{FF2B5EF4-FFF2-40B4-BE49-F238E27FC236}">
                <a16:creationId xmlns:a16="http://schemas.microsoft.com/office/drawing/2014/main" id="{46348B50-6BAD-4374-83DD-2A0342E69C8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87748" y="2960983"/>
            <a:ext cx="348394" cy="397007"/>
          </a:xfrm>
          <a:prstGeom prst="rect">
            <a:avLst/>
          </a:prstGeom>
        </p:spPr>
      </p:pic>
      <p:pic>
        <p:nvPicPr>
          <p:cNvPr id="16" name="Picture 15">
            <a:extLst>
              <a:ext uri="{FF2B5EF4-FFF2-40B4-BE49-F238E27FC236}">
                <a16:creationId xmlns:a16="http://schemas.microsoft.com/office/drawing/2014/main" id="{671C252D-FDCC-4EAE-8536-5CFA7AFBD4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23317" y="3856144"/>
            <a:ext cx="467544" cy="880082"/>
          </a:xfrm>
          <a:prstGeom prst="rect">
            <a:avLst/>
          </a:prstGeom>
        </p:spPr>
      </p:pic>
      <p:pic>
        <p:nvPicPr>
          <p:cNvPr id="17" name="Picture 16">
            <a:extLst>
              <a:ext uri="{FF2B5EF4-FFF2-40B4-BE49-F238E27FC236}">
                <a16:creationId xmlns:a16="http://schemas.microsoft.com/office/drawing/2014/main" id="{F5EC127E-33C8-4A00-BA2F-3F45BDA2CFD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2358" y="3855407"/>
            <a:ext cx="467544" cy="880082"/>
          </a:xfrm>
          <a:prstGeom prst="rect">
            <a:avLst/>
          </a:prstGeom>
        </p:spPr>
      </p:pic>
      <p:pic>
        <p:nvPicPr>
          <p:cNvPr id="18" name="Picture 17">
            <a:extLst>
              <a:ext uri="{FF2B5EF4-FFF2-40B4-BE49-F238E27FC236}">
                <a16:creationId xmlns:a16="http://schemas.microsoft.com/office/drawing/2014/main" id="{61CB7E38-5912-4B19-AFA2-4771F8393E1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16200000">
            <a:off x="11343911" y="4343324"/>
            <a:ext cx="307706" cy="392589"/>
          </a:xfrm>
          <a:prstGeom prst="rect">
            <a:avLst/>
          </a:prstGeom>
        </p:spPr>
      </p:pic>
      <p:pic>
        <p:nvPicPr>
          <p:cNvPr id="19" name="Picture 18">
            <a:extLst>
              <a:ext uri="{FF2B5EF4-FFF2-40B4-BE49-F238E27FC236}">
                <a16:creationId xmlns:a16="http://schemas.microsoft.com/office/drawing/2014/main" id="{8E7BC52B-1692-4835-A5F5-0753EC031CE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45732" y="3850884"/>
            <a:ext cx="467544" cy="880082"/>
          </a:xfrm>
          <a:prstGeom prst="rect">
            <a:avLst/>
          </a:prstGeom>
        </p:spPr>
      </p:pic>
      <p:pic>
        <p:nvPicPr>
          <p:cNvPr id="20" name="Picture 19">
            <a:extLst>
              <a:ext uri="{FF2B5EF4-FFF2-40B4-BE49-F238E27FC236}">
                <a16:creationId xmlns:a16="http://schemas.microsoft.com/office/drawing/2014/main" id="{2231DE94-E284-4E49-BFD6-3A3F226C0B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65451" y="3843583"/>
            <a:ext cx="467544" cy="880082"/>
          </a:xfrm>
          <a:prstGeom prst="rect">
            <a:avLst/>
          </a:prstGeom>
        </p:spPr>
      </p:pic>
      <p:pic>
        <p:nvPicPr>
          <p:cNvPr id="21" name="Picture 20">
            <a:extLst>
              <a:ext uri="{FF2B5EF4-FFF2-40B4-BE49-F238E27FC236}">
                <a16:creationId xmlns:a16="http://schemas.microsoft.com/office/drawing/2014/main" id="{26BD6752-7146-4AF0-AC4A-CBBC7338F5F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619735" y="4373717"/>
            <a:ext cx="348632" cy="352616"/>
          </a:xfrm>
          <a:prstGeom prst="rect">
            <a:avLst/>
          </a:prstGeom>
        </p:spPr>
      </p:pic>
      <p:cxnSp>
        <p:nvCxnSpPr>
          <p:cNvPr id="22" name="Straight Connector 21">
            <a:extLst>
              <a:ext uri="{FF2B5EF4-FFF2-40B4-BE49-F238E27FC236}">
                <a16:creationId xmlns:a16="http://schemas.microsoft.com/office/drawing/2014/main" id="{03758480-2346-4BDC-B2FF-DF2E66625826}"/>
              </a:ext>
            </a:extLst>
          </p:cNvPr>
          <p:cNvCxnSpPr>
            <a:cxnSpLocks/>
          </p:cNvCxnSpPr>
          <p:nvPr/>
        </p:nvCxnSpPr>
        <p:spPr>
          <a:xfrm>
            <a:off x="4679269" y="4843153"/>
            <a:ext cx="7316593" cy="0"/>
          </a:xfrm>
          <a:prstGeom prst="line">
            <a:avLst/>
          </a:prstGeom>
          <a:ln w="57150">
            <a:solidFill>
              <a:schemeClr val="accent2">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3" name="Group 284">
            <a:extLst>
              <a:ext uri="{FF2B5EF4-FFF2-40B4-BE49-F238E27FC236}">
                <a16:creationId xmlns:a16="http://schemas.microsoft.com/office/drawing/2014/main" id="{C59EBD44-600B-49A8-959C-06BF054907B5}"/>
              </a:ext>
            </a:extLst>
          </p:cNvPr>
          <p:cNvGrpSpPr>
            <a:grpSpLocks noChangeAspect="1"/>
          </p:cNvGrpSpPr>
          <p:nvPr/>
        </p:nvGrpSpPr>
        <p:grpSpPr bwMode="auto">
          <a:xfrm>
            <a:off x="9936934" y="4362599"/>
            <a:ext cx="400402" cy="395063"/>
            <a:chOff x="5983" y="3772"/>
            <a:chExt cx="525" cy="518"/>
          </a:xfrm>
        </p:grpSpPr>
        <p:sp>
          <p:nvSpPr>
            <p:cNvPr id="24" name="Freeform 287">
              <a:extLst>
                <a:ext uri="{FF2B5EF4-FFF2-40B4-BE49-F238E27FC236}">
                  <a16:creationId xmlns:a16="http://schemas.microsoft.com/office/drawing/2014/main" id="{D00E84E0-E54C-4E37-BA74-33DC9AE40638}"/>
                </a:ext>
              </a:extLst>
            </p:cNvPr>
            <p:cNvSpPr>
              <a:spLocks noEditPoints="1"/>
            </p:cNvSpPr>
            <p:nvPr/>
          </p:nvSpPr>
          <p:spPr bwMode="auto">
            <a:xfrm>
              <a:off x="5983" y="3772"/>
              <a:ext cx="423" cy="42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Freeform 288">
              <a:extLst>
                <a:ext uri="{FF2B5EF4-FFF2-40B4-BE49-F238E27FC236}">
                  <a16:creationId xmlns:a16="http://schemas.microsoft.com/office/drawing/2014/main" id="{EF2D83CB-201D-4DE2-9A12-105983ABD43F}"/>
                </a:ext>
              </a:extLst>
            </p:cNvPr>
            <p:cNvSpPr>
              <a:spLocks noEditPoints="1"/>
            </p:cNvSpPr>
            <p:nvPr/>
          </p:nvSpPr>
          <p:spPr bwMode="auto">
            <a:xfrm>
              <a:off x="6313" y="4094"/>
              <a:ext cx="195" cy="19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26" name="Group 25">
            <a:extLst>
              <a:ext uri="{FF2B5EF4-FFF2-40B4-BE49-F238E27FC236}">
                <a16:creationId xmlns:a16="http://schemas.microsoft.com/office/drawing/2014/main" id="{99DCEAC6-EA46-44FC-80F4-BA95C5A6119E}"/>
              </a:ext>
            </a:extLst>
          </p:cNvPr>
          <p:cNvGrpSpPr/>
          <p:nvPr/>
        </p:nvGrpSpPr>
        <p:grpSpPr>
          <a:xfrm>
            <a:off x="9851360" y="2446597"/>
            <a:ext cx="611679" cy="880082"/>
            <a:chOff x="6748776" y="2393252"/>
            <a:chExt cx="611679" cy="880082"/>
          </a:xfrm>
        </p:grpSpPr>
        <p:pic>
          <p:nvPicPr>
            <p:cNvPr id="27" name="Picture 26">
              <a:extLst>
                <a:ext uri="{FF2B5EF4-FFF2-40B4-BE49-F238E27FC236}">
                  <a16:creationId xmlns:a16="http://schemas.microsoft.com/office/drawing/2014/main" id="{9427FE35-1EF3-4380-A953-AE30CA0A01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28" name="Isosceles Triangle 27">
              <a:extLst>
                <a:ext uri="{FF2B5EF4-FFF2-40B4-BE49-F238E27FC236}">
                  <a16:creationId xmlns:a16="http://schemas.microsoft.com/office/drawing/2014/main" id="{16E25DF4-C58F-4C25-A74F-ED0E602E3B8F}"/>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9" name="Picture 28">
              <a:extLst>
                <a:ext uri="{FF2B5EF4-FFF2-40B4-BE49-F238E27FC236}">
                  <a16:creationId xmlns:a16="http://schemas.microsoft.com/office/drawing/2014/main" id="{136DD567-1A11-4BC7-9342-66F7435A56B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grpSp>
        <p:nvGrpSpPr>
          <p:cNvPr id="30" name="Group 29">
            <a:extLst>
              <a:ext uri="{FF2B5EF4-FFF2-40B4-BE49-F238E27FC236}">
                <a16:creationId xmlns:a16="http://schemas.microsoft.com/office/drawing/2014/main" id="{917CC0BA-2CFE-464C-B624-76176198963D}"/>
              </a:ext>
            </a:extLst>
          </p:cNvPr>
          <p:cNvGrpSpPr/>
          <p:nvPr/>
        </p:nvGrpSpPr>
        <p:grpSpPr>
          <a:xfrm>
            <a:off x="10470271" y="2446597"/>
            <a:ext cx="611679" cy="880082"/>
            <a:chOff x="6748776" y="2393252"/>
            <a:chExt cx="611679" cy="880082"/>
          </a:xfrm>
        </p:grpSpPr>
        <p:pic>
          <p:nvPicPr>
            <p:cNvPr id="31" name="Picture 30">
              <a:extLst>
                <a:ext uri="{FF2B5EF4-FFF2-40B4-BE49-F238E27FC236}">
                  <a16:creationId xmlns:a16="http://schemas.microsoft.com/office/drawing/2014/main" id="{E7D91D3E-017D-4E85-8D67-75B9B83D7DF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32" name="Isosceles Triangle 31">
              <a:extLst>
                <a:ext uri="{FF2B5EF4-FFF2-40B4-BE49-F238E27FC236}">
                  <a16:creationId xmlns:a16="http://schemas.microsoft.com/office/drawing/2014/main" id="{90EF42B3-27D4-482E-9312-D242C5D20102}"/>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33" name="Picture 32">
              <a:extLst>
                <a:ext uri="{FF2B5EF4-FFF2-40B4-BE49-F238E27FC236}">
                  <a16:creationId xmlns:a16="http://schemas.microsoft.com/office/drawing/2014/main" id="{633A0A68-8F9D-43A4-B6E6-78AD449F1C4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grpSp>
        <p:nvGrpSpPr>
          <p:cNvPr id="34" name="Group 33">
            <a:extLst>
              <a:ext uri="{FF2B5EF4-FFF2-40B4-BE49-F238E27FC236}">
                <a16:creationId xmlns:a16="http://schemas.microsoft.com/office/drawing/2014/main" id="{AD7334CC-056B-4B46-975F-620B86125001}"/>
              </a:ext>
            </a:extLst>
          </p:cNvPr>
          <p:cNvGrpSpPr/>
          <p:nvPr/>
        </p:nvGrpSpPr>
        <p:grpSpPr>
          <a:xfrm>
            <a:off x="11089998" y="2446597"/>
            <a:ext cx="611679" cy="880082"/>
            <a:chOff x="6748776" y="2393252"/>
            <a:chExt cx="611679" cy="880082"/>
          </a:xfrm>
        </p:grpSpPr>
        <p:pic>
          <p:nvPicPr>
            <p:cNvPr id="35" name="Picture 34">
              <a:extLst>
                <a:ext uri="{FF2B5EF4-FFF2-40B4-BE49-F238E27FC236}">
                  <a16:creationId xmlns:a16="http://schemas.microsoft.com/office/drawing/2014/main" id="{053468D0-BD51-4573-8565-C0ADBD0E6C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48776" y="2393252"/>
              <a:ext cx="467544" cy="880082"/>
            </a:xfrm>
            <a:prstGeom prst="rect">
              <a:avLst/>
            </a:prstGeom>
          </p:spPr>
        </p:pic>
        <p:sp>
          <p:nvSpPr>
            <p:cNvPr id="36" name="Isosceles Triangle 35">
              <a:extLst>
                <a:ext uri="{FF2B5EF4-FFF2-40B4-BE49-F238E27FC236}">
                  <a16:creationId xmlns:a16="http://schemas.microsoft.com/office/drawing/2014/main" id="{60B8793A-CE08-464B-A5B2-FB8734575ED3}"/>
                </a:ext>
              </a:extLst>
            </p:cNvPr>
            <p:cNvSpPr/>
            <p:nvPr/>
          </p:nvSpPr>
          <p:spPr bwMode="auto">
            <a:xfrm>
              <a:off x="6904037" y="2877569"/>
              <a:ext cx="381000" cy="304800"/>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37" name="Picture 36">
              <a:extLst>
                <a:ext uri="{FF2B5EF4-FFF2-40B4-BE49-F238E27FC236}">
                  <a16:creationId xmlns:a16="http://schemas.microsoft.com/office/drawing/2014/main" id="{DC47EA82-3DC4-4F19-B7B0-8841B47F882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90341" y="2999731"/>
              <a:ext cx="370114" cy="228600"/>
            </a:xfrm>
            <a:prstGeom prst="rect">
              <a:avLst/>
            </a:prstGeom>
          </p:spPr>
        </p:pic>
      </p:grpSp>
      <p:sp>
        <p:nvSpPr>
          <p:cNvPr id="38" name="TextBox 37">
            <a:extLst>
              <a:ext uri="{FF2B5EF4-FFF2-40B4-BE49-F238E27FC236}">
                <a16:creationId xmlns:a16="http://schemas.microsoft.com/office/drawing/2014/main" id="{58A04205-A353-4EA2-8A57-C1A31B26BB23}"/>
              </a:ext>
            </a:extLst>
          </p:cNvPr>
          <p:cNvSpPr txBox="1"/>
          <p:nvPr/>
        </p:nvSpPr>
        <p:spPr>
          <a:xfrm>
            <a:off x="4680181" y="3489546"/>
            <a:ext cx="1053607" cy="1015406"/>
          </a:xfrm>
          <a:prstGeom prst="rect">
            <a:avLst/>
          </a:prstGeom>
          <a:noFill/>
        </p:spPr>
        <p:txBody>
          <a:bodyPr wrap="square" lIns="182880" tIns="146304" rIns="182880" bIns="146304" rtlCol="0" anchor="t">
            <a:spAutoFit/>
          </a:bodyPr>
          <a:lstStyle/>
          <a:p>
            <a:pPr>
              <a:lnSpc>
                <a:spcPct val="90000"/>
              </a:lnSpc>
              <a:spcAft>
                <a:spcPts val="600"/>
              </a:spcAft>
            </a:pPr>
            <a:r>
              <a:rPr lang="en-US" sz="2400" kern="800">
                <a:solidFill>
                  <a:srgbClr val="FFFFFF"/>
                </a:solidFill>
                <a:latin typeface="Segoe UI Semilight" panose="020B0402040204020203" pitchFamily="34" charset="0"/>
                <a:cs typeface="Segoe UI Semilight" panose="020B0402040204020203" pitchFamily="34" charset="0"/>
              </a:rPr>
              <a:t>Tier 1  </a:t>
            </a:r>
            <a:r>
              <a:rPr lang="en-US" sz="1300" kern="800">
                <a:solidFill>
                  <a:srgbClr val="FFFFFF"/>
                </a:solidFill>
                <a:latin typeface="Segoe UI Semilight" panose="020B0402040204020203" pitchFamily="34" charset="0"/>
                <a:cs typeface="Segoe UI Semilight" panose="020B0402040204020203" pitchFamily="34" charset="0"/>
              </a:rPr>
              <a:t>Server   Admins </a:t>
            </a:r>
          </a:p>
        </p:txBody>
      </p:sp>
      <p:sp>
        <p:nvSpPr>
          <p:cNvPr id="39" name="TextBox 38">
            <a:extLst>
              <a:ext uri="{FF2B5EF4-FFF2-40B4-BE49-F238E27FC236}">
                <a16:creationId xmlns:a16="http://schemas.microsoft.com/office/drawing/2014/main" id="{5A6A592D-245E-4964-8A26-FC878C8C8752}"/>
              </a:ext>
            </a:extLst>
          </p:cNvPr>
          <p:cNvSpPr txBox="1"/>
          <p:nvPr/>
        </p:nvSpPr>
        <p:spPr>
          <a:xfrm>
            <a:off x="4678672" y="4900339"/>
            <a:ext cx="1299678" cy="1264962"/>
          </a:xfrm>
          <a:prstGeom prst="rect">
            <a:avLst/>
          </a:prstGeom>
          <a:noFill/>
        </p:spPr>
        <p:txBody>
          <a:bodyPr wrap="square" lIns="182880" tIns="146304" rIns="182880" bIns="146304" rtlCol="0" anchor="t">
            <a:spAutoFit/>
          </a:bodyPr>
          <a:lstStyle/>
          <a:p>
            <a:pPr defTabSz="932100">
              <a:defRPr/>
            </a:pPr>
            <a:r>
              <a:rPr lang="en-US" sz="2400" kern="800">
                <a:solidFill>
                  <a:srgbClr val="FFFFFF"/>
                </a:solidFill>
                <a:latin typeface="Segoe UI Semilight" panose="020B0402040204020203" pitchFamily="34" charset="0"/>
                <a:cs typeface="Segoe UI Semilight" panose="020B0402040204020203" pitchFamily="34" charset="0"/>
              </a:rPr>
              <a:t>Tier 2</a:t>
            </a:r>
            <a:r>
              <a:rPr lang="en-US" sz="2400">
                <a:solidFill>
                  <a:srgbClr val="FFFFFF"/>
                </a:solidFill>
                <a:latin typeface="Segoe UI Semilight" panose="020B0402040204020203" pitchFamily="34" charset="0"/>
                <a:cs typeface="Segoe UI Semilight" panose="020B0402040204020203" pitchFamily="34" charset="0"/>
              </a:rPr>
              <a:t>  </a:t>
            </a:r>
            <a:r>
              <a:rPr lang="en-US" sz="1300" kern="800">
                <a:solidFill>
                  <a:srgbClr val="FFFFFF"/>
                </a:solidFill>
                <a:latin typeface="Segoe UI Semilight" panose="020B0402040204020203" pitchFamily="34" charset="0"/>
                <a:cs typeface="Segoe UI Semilight" panose="020B0402040204020203" pitchFamily="34" charset="0"/>
              </a:rPr>
              <a:t>Workstation &amp; Device Admins</a:t>
            </a:r>
          </a:p>
        </p:txBody>
      </p:sp>
      <p:pic>
        <p:nvPicPr>
          <p:cNvPr id="40" name="Picture 39">
            <a:extLst>
              <a:ext uri="{FF2B5EF4-FFF2-40B4-BE49-F238E27FC236}">
                <a16:creationId xmlns:a16="http://schemas.microsoft.com/office/drawing/2014/main" id="{9AE78ADA-AD58-4342-96D7-2096E2D66891}"/>
              </a:ext>
            </a:extLst>
          </p:cNvPr>
          <p:cNvPicPr>
            <a:picLocks noChangeAspect="1"/>
          </p:cNvPicPr>
          <p:nvPr/>
        </p:nvPicPr>
        <p:blipFill>
          <a:blip r:embed="rId10"/>
          <a:stretch>
            <a:fillRect/>
          </a:stretch>
        </p:blipFill>
        <p:spPr>
          <a:xfrm>
            <a:off x="8334303" y="5440149"/>
            <a:ext cx="811691" cy="467454"/>
          </a:xfrm>
          <a:prstGeom prst="rect">
            <a:avLst/>
          </a:prstGeom>
        </p:spPr>
      </p:pic>
      <p:pic>
        <p:nvPicPr>
          <p:cNvPr id="41" name="Picture 40">
            <a:extLst>
              <a:ext uri="{FF2B5EF4-FFF2-40B4-BE49-F238E27FC236}">
                <a16:creationId xmlns:a16="http://schemas.microsoft.com/office/drawing/2014/main" id="{5BF31F03-39F4-4BDF-AD90-D44A761C34F1}"/>
              </a:ext>
            </a:extLst>
          </p:cNvPr>
          <p:cNvPicPr>
            <a:picLocks noChangeAspect="1"/>
          </p:cNvPicPr>
          <p:nvPr/>
        </p:nvPicPr>
        <p:blipFill>
          <a:blip r:embed="rId10"/>
          <a:stretch>
            <a:fillRect/>
          </a:stretch>
        </p:blipFill>
        <p:spPr>
          <a:xfrm>
            <a:off x="9209587" y="5439451"/>
            <a:ext cx="811691" cy="467454"/>
          </a:xfrm>
          <a:prstGeom prst="rect">
            <a:avLst/>
          </a:prstGeom>
        </p:spPr>
      </p:pic>
      <p:pic>
        <p:nvPicPr>
          <p:cNvPr id="42" name="Picture 41">
            <a:extLst>
              <a:ext uri="{FF2B5EF4-FFF2-40B4-BE49-F238E27FC236}">
                <a16:creationId xmlns:a16="http://schemas.microsoft.com/office/drawing/2014/main" id="{C0BB5C06-2632-413C-8620-5AB2CAC1CBE2}"/>
              </a:ext>
            </a:extLst>
          </p:cNvPr>
          <p:cNvPicPr>
            <a:picLocks noChangeAspect="1"/>
          </p:cNvPicPr>
          <p:nvPr/>
        </p:nvPicPr>
        <p:blipFill>
          <a:blip r:embed="rId10"/>
          <a:stretch>
            <a:fillRect/>
          </a:stretch>
        </p:blipFill>
        <p:spPr>
          <a:xfrm>
            <a:off x="10072658" y="5439451"/>
            <a:ext cx="811691" cy="467454"/>
          </a:xfrm>
          <a:prstGeom prst="rect">
            <a:avLst/>
          </a:prstGeom>
        </p:spPr>
      </p:pic>
      <p:pic>
        <p:nvPicPr>
          <p:cNvPr id="43" name="Picture 42">
            <a:extLst>
              <a:ext uri="{FF2B5EF4-FFF2-40B4-BE49-F238E27FC236}">
                <a16:creationId xmlns:a16="http://schemas.microsoft.com/office/drawing/2014/main" id="{40B17A9D-D48E-4CBF-A3FD-D8A0710042A5}"/>
              </a:ext>
            </a:extLst>
          </p:cNvPr>
          <p:cNvPicPr>
            <a:picLocks noChangeAspect="1"/>
          </p:cNvPicPr>
          <p:nvPr/>
        </p:nvPicPr>
        <p:blipFill>
          <a:blip r:embed="rId10"/>
          <a:stretch>
            <a:fillRect/>
          </a:stretch>
        </p:blipFill>
        <p:spPr>
          <a:xfrm>
            <a:off x="10933761" y="5437070"/>
            <a:ext cx="811691" cy="467454"/>
          </a:xfrm>
          <a:prstGeom prst="rect">
            <a:avLst/>
          </a:prstGeom>
        </p:spPr>
      </p:pic>
      <p:pic>
        <p:nvPicPr>
          <p:cNvPr id="44" name="Picture 43">
            <a:extLst>
              <a:ext uri="{FF2B5EF4-FFF2-40B4-BE49-F238E27FC236}">
                <a16:creationId xmlns:a16="http://schemas.microsoft.com/office/drawing/2014/main" id="{7A4311FD-2FC7-461B-ACF8-C392EC9A14B0}"/>
              </a:ext>
            </a:extLst>
          </p:cNvPr>
          <p:cNvPicPr>
            <a:picLocks noChangeAspect="1"/>
          </p:cNvPicPr>
          <p:nvPr/>
        </p:nvPicPr>
        <p:blipFill>
          <a:blip r:embed="rId10"/>
          <a:stretch>
            <a:fillRect/>
          </a:stretch>
        </p:blipFill>
        <p:spPr>
          <a:xfrm>
            <a:off x="7460568" y="5439451"/>
            <a:ext cx="811691" cy="467454"/>
          </a:xfrm>
          <a:prstGeom prst="rect">
            <a:avLst/>
          </a:prstGeom>
        </p:spPr>
      </p:pic>
      <p:sp>
        <p:nvSpPr>
          <p:cNvPr id="45" name="TextBox 44">
            <a:extLst>
              <a:ext uri="{FF2B5EF4-FFF2-40B4-BE49-F238E27FC236}">
                <a16:creationId xmlns:a16="http://schemas.microsoft.com/office/drawing/2014/main" id="{2126EF9B-75AC-4FF5-A366-34B553F683B3}"/>
              </a:ext>
            </a:extLst>
          </p:cNvPr>
          <p:cNvSpPr txBox="1"/>
          <p:nvPr/>
        </p:nvSpPr>
        <p:spPr>
          <a:xfrm>
            <a:off x="4679728" y="2077868"/>
            <a:ext cx="1330135" cy="1264962"/>
          </a:xfrm>
          <a:prstGeom prst="rect">
            <a:avLst/>
          </a:prstGeom>
          <a:noFill/>
        </p:spPr>
        <p:txBody>
          <a:bodyPr wrap="square" lIns="182880" tIns="146304" rIns="182880" bIns="146304" rtlCol="0" anchor="t">
            <a:spAutoFit/>
          </a:bodyPr>
          <a:lstStyle/>
          <a:p>
            <a:pPr defTabSz="932100">
              <a:defRPr/>
            </a:pPr>
            <a:r>
              <a:rPr lang="en-US" sz="2400" kern="800">
                <a:solidFill>
                  <a:schemeClr val="tx1">
                    <a:lumMod val="75000"/>
                  </a:schemeClr>
                </a:solidFill>
                <a:latin typeface="Segoe UI Semilight" panose="020B0402040204020203" pitchFamily="34" charset="0"/>
                <a:cs typeface="Segoe UI Semilight" panose="020B0402040204020203" pitchFamily="34" charset="0"/>
              </a:rPr>
              <a:t>Tier 0</a:t>
            </a:r>
            <a:r>
              <a:rPr lang="en-US" sz="2400">
                <a:solidFill>
                  <a:schemeClr val="tx1">
                    <a:lumMod val="75000"/>
                  </a:schemeClr>
                </a:solidFill>
                <a:latin typeface="Segoe UI Semilight" panose="020B0402040204020203" pitchFamily="34" charset="0"/>
                <a:cs typeface="Segoe UI Semilight" panose="020B0402040204020203" pitchFamily="34" charset="0"/>
              </a:rPr>
              <a:t>  </a:t>
            </a:r>
            <a:endParaRPr lang="en-US" sz="1300" kern="800">
              <a:solidFill>
                <a:schemeClr val="tx1">
                  <a:lumMod val="75000"/>
                </a:schemeClr>
              </a:solidFill>
              <a:latin typeface="Segoe UI Semilight" panose="020B0402040204020203" pitchFamily="34" charset="0"/>
              <a:cs typeface="Segoe UI Semilight" panose="020B0402040204020203" pitchFamily="34" charset="0"/>
            </a:endParaRPr>
          </a:p>
          <a:p>
            <a:pPr defTabSz="932100">
              <a:defRPr/>
            </a:pPr>
            <a:r>
              <a:rPr lang="en-US" sz="1300" kern="800">
                <a:solidFill>
                  <a:schemeClr val="tx1">
                    <a:lumMod val="75000"/>
                  </a:schemeClr>
                </a:solidFill>
                <a:latin typeface="Segoe UI Semilight" panose="020B0402040204020203" pitchFamily="34" charset="0"/>
                <a:cs typeface="Segoe UI Semilight" panose="020B0402040204020203" pitchFamily="34" charset="0"/>
              </a:rPr>
              <a:t>Domain &amp; Enterprise Admins</a:t>
            </a:r>
          </a:p>
        </p:txBody>
      </p:sp>
      <p:pic>
        <p:nvPicPr>
          <p:cNvPr id="46" name="Picture 45">
            <a:extLst>
              <a:ext uri="{FF2B5EF4-FFF2-40B4-BE49-F238E27FC236}">
                <a16:creationId xmlns:a16="http://schemas.microsoft.com/office/drawing/2014/main" id="{051EE6CB-39B1-4AAD-8E63-5BE75EA3FA3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28586" y="3028115"/>
            <a:ext cx="514804" cy="357503"/>
          </a:xfrm>
          <a:prstGeom prst="rect">
            <a:avLst/>
          </a:prstGeom>
        </p:spPr>
      </p:pic>
      <p:pic>
        <p:nvPicPr>
          <p:cNvPr id="47" name="Picture 46">
            <a:extLst>
              <a:ext uri="{FF2B5EF4-FFF2-40B4-BE49-F238E27FC236}">
                <a16:creationId xmlns:a16="http://schemas.microsoft.com/office/drawing/2014/main" id="{FF55EDED-D822-4F47-9EBF-362B64DAFE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96780" y="3850884"/>
            <a:ext cx="467544" cy="880082"/>
          </a:xfrm>
          <a:prstGeom prst="rect">
            <a:avLst/>
          </a:prstGeom>
        </p:spPr>
      </p:pic>
      <p:sp>
        <p:nvSpPr>
          <p:cNvPr id="48" name="Freeform 5">
            <a:extLst>
              <a:ext uri="{FF2B5EF4-FFF2-40B4-BE49-F238E27FC236}">
                <a16:creationId xmlns:a16="http://schemas.microsoft.com/office/drawing/2014/main" id="{39F72145-C949-44AA-BF1D-847DD3224304}"/>
              </a:ext>
            </a:extLst>
          </p:cNvPr>
          <p:cNvSpPr>
            <a:spLocks noChangeAspect="1"/>
          </p:cNvSpPr>
          <p:nvPr/>
        </p:nvSpPr>
        <p:spPr bwMode="black">
          <a:xfrm>
            <a:off x="7845436" y="4419206"/>
            <a:ext cx="464066" cy="27444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49" name="Freeform 103">
            <a:extLst>
              <a:ext uri="{FF2B5EF4-FFF2-40B4-BE49-F238E27FC236}">
                <a16:creationId xmlns:a16="http://schemas.microsoft.com/office/drawing/2014/main" id="{ECA97760-66D5-45DF-94EF-692CC7A95BE7}"/>
              </a:ext>
            </a:extLst>
          </p:cNvPr>
          <p:cNvSpPr>
            <a:spLocks noChangeAspect="1"/>
          </p:cNvSpPr>
          <p:nvPr/>
        </p:nvSpPr>
        <p:spPr bwMode="black">
          <a:xfrm>
            <a:off x="9331087" y="4375939"/>
            <a:ext cx="275651" cy="334535"/>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 name="connsiteX0" fmla="*/ 541228 w 979570"/>
              <a:gd name="connsiteY0" fmla="*/ 776993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0 w 979570"/>
              <a:gd name="connsiteY20" fmla="*/ 531962 h 887227"/>
              <a:gd name="connsiteX21" fmla="*/ 760036 w 979570"/>
              <a:gd name="connsiteY21" fmla="*/ 322411 h 887227"/>
              <a:gd name="connsiteX22" fmla="*/ 978844 w 979570"/>
              <a:gd name="connsiteY22" fmla="*/ 444386 h 887227"/>
              <a:gd name="connsiteX23" fmla="*/ 760036 w 979570"/>
              <a:gd name="connsiteY23" fmla="*/ 566361 h 887227"/>
              <a:gd name="connsiteX24" fmla="*/ 541228 w 979570"/>
              <a:gd name="connsiteY24" fmla="*/ 444386 h 887227"/>
              <a:gd name="connsiteX25" fmla="*/ 760036 w 979570"/>
              <a:gd name="connsiteY25" fmla="*/ 322411 h 887227"/>
              <a:gd name="connsiteX26" fmla="*/ 0 w 979570"/>
              <a:gd name="connsiteY26" fmla="*/ 209552 h 887227"/>
              <a:gd name="connsiteX27" fmla="*/ 5927 w 979570"/>
              <a:gd name="connsiteY27" fmla="*/ 215739 h 887227"/>
              <a:gd name="connsiteX28" fmla="*/ 219171 w 979570"/>
              <a:gd name="connsiteY28" fmla="*/ 279574 h 887227"/>
              <a:gd name="connsiteX29" fmla="*/ 432415 w 979570"/>
              <a:gd name="connsiteY29" fmla="*/ 215739 h 887227"/>
              <a:gd name="connsiteX30" fmla="*/ 438342 w 979570"/>
              <a:gd name="connsiteY30" fmla="*/ 209552 h 887227"/>
              <a:gd name="connsiteX31" fmla="*/ 438342 w 979570"/>
              <a:gd name="connsiteY31" fmla="*/ 454580 h 887227"/>
              <a:gd name="connsiteX32" fmla="*/ 438342 w 979570"/>
              <a:gd name="connsiteY32" fmla="*/ 454583 h 887227"/>
              <a:gd name="connsiteX33" fmla="*/ 219171 w 979570"/>
              <a:gd name="connsiteY33" fmla="*/ 564817 h 887227"/>
              <a:gd name="connsiteX34" fmla="*/ 0 w 979570"/>
              <a:gd name="connsiteY34" fmla="*/ 454583 h 887227"/>
              <a:gd name="connsiteX35" fmla="*/ 0 w 979570"/>
              <a:gd name="connsiteY35" fmla="*/ 454582 h 887227"/>
              <a:gd name="connsiteX36" fmla="*/ 0 w 979570"/>
              <a:gd name="connsiteY36" fmla="*/ 209552 h 887227"/>
              <a:gd name="connsiteX37" fmla="*/ 218808 w 979570"/>
              <a:gd name="connsiteY37" fmla="*/ 0 h 887227"/>
              <a:gd name="connsiteX38" fmla="*/ 437616 w 979570"/>
              <a:gd name="connsiteY38" fmla="*/ 121975 h 887227"/>
              <a:gd name="connsiteX39" fmla="*/ 218808 w 979570"/>
              <a:gd name="connsiteY39" fmla="*/ 243950 h 887227"/>
              <a:gd name="connsiteX40" fmla="*/ 0 w 979570"/>
              <a:gd name="connsiteY40" fmla="*/ 121975 h 887227"/>
              <a:gd name="connsiteX41" fmla="*/ 218808 w 979570"/>
              <a:gd name="connsiteY41" fmla="*/ 0 h 887227"/>
              <a:gd name="connsiteX0" fmla="*/ 541228 w 979570"/>
              <a:gd name="connsiteY0" fmla="*/ 776993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0 w 979570"/>
              <a:gd name="connsiteY9" fmla="*/ 531962 h 887227"/>
              <a:gd name="connsiteX10" fmla="*/ 5927 w 979570"/>
              <a:gd name="connsiteY10" fmla="*/ 538150 h 887227"/>
              <a:gd name="connsiteX11" fmla="*/ 219171 w 979570"/>
              <a:gd name="connsiteY11" fmla="*/ 601984 h 887227"/>
              <a:gd name="connsiteX12" fmla="*/ 432415 w 979570"/>
              <a:gd name="connsiteY12" fmla="*/ 538150 h 887227"/>
              <a:gd name="connsiteX13" fmla="*/ 438342 w 979570"/>
              <a:gd name="connsiteY13" fmla="*/ 531962 h 887227"/>
              <a:gd name="connsiteX14" fmla="*/ 438342 w 979570"/>
              <a:gd name="connsiteY14" fmla="*/ 776991 h 887227"/>
              <a:gd name="connsiteX15" fmla="*/ 438342 w 979570"/>
              <a:gd name="connsiteY15" fmla="*/ 776993 h 887227"/>
              <a:gd name="connsiteX16" fmla="*/ 219171 w 979570"/>
              <a:gd name="connsiteY16" fmla="*/ 887227 h 887227"/>
              <a:gd name="connsiteX17" fmla="*/ 0 w 979570"/>
              <a:gd name="connsiteY17" fmla="*/ 776993 h 887227"/>
              <a:gd name="connsiteX18" fmla="*/ 0 w 979570"/>
              <a:gd name="connsiteY18" fmla="*/ 776993 h 887227"/>
              <a:gd name="connsiteX19" fmla="*/ 0 w 979570"/>
              <a:gd name="connsiteY19" fmla="*/ 531962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0 w 979570"/>
              <a:gd name="connsiteY35" fmla="*/ 209552 h 887227"/>
              <a:gd name="connsiteX36" fmla="*/ 218808 w 979570"/>
              <a:gd name="connsiteY36" fmla="*/ 0 h 887227"/>
              <a:gd name="connsiteX37" fmla="*/ 437616 w 979570"/>
              <a:gd name="connsiteY37" fmla="*/ 121975 h 887227"/>
              <a:gd name="connsiteX38" fmla="*/ 218808 w 979570"/>
              <a:gd name="connsiteY38" fmla="*/ 243950 h 887227"/>
              <a:gd name="connsiteX39" fmla="*/ 0 w 979570"/>
              <a:gd name="connsiteY39" fmla="*/ 121975 h 887227"/>
              <a:gd name="connsiteX40" fmla="*/ 218808 w 979570"/>
              <a:gd name="connsiteY40" fmla="*/ 0 h 887227"/>
              <a:gd name="connsiteX0" fmla="*/ 760399 w 979570"/>
              <a:gd name="connsiteY0" fmla="*/ 887227 h 897121"/>
              <a:gd name="connsiteX1" fmla="*/ 547155 w 979570"/>
              <a:gd name="connsiteY1" fmla="*/ 538150 h 897121"/>
              <a:gd name="connsiteX2" fmla="*/ 760399 w 979570"/>
              <a:gd name="connsiteY2" fmla="*/ 601984 h 897121"/>
              <a:gd name="connsiteX3" fmla="*/ 973643 w 979570"/>
              <a:gd name="connsiteY3" fmla="*/ 538150 h 897121"/>
              <a:gd name="connsiteX4" fmla="*/ 979570 w 979570"/>
              <a:gd name="connsiteY4" fmla="*/ 531962 h 897121"/>
              <a:gd name="connsiteX5" fmla="*/ 979570 w 979570"/>
              <a:gd name="connsiteY5" fmla="*/ 776991 h 897121"/>
              <a:gd name="connsiteX6" fmla="*/ 979570 w 979570"/>
              <a:gd name="connsiteY6" fmla="*/ 776993 h 897121"/>
              <a:gd name="connsiteX7" fmla="*/ 760399 w 979570"/>
              <a:gd name="connsiteY7" fmla="*/ 887227 h 897121"/>
              <a:gd name="connsiteX8" fmla="*/ 0 w 979570"/>
              <a:gd name="connsiteY8" fmla="*/ 531962 h 897121"/>
              <a:gd name="connsiteX9" fmla="*/ 5927 w 979570"/>
              <a:gd name="connsiteY9" fmla="*/ 538150 h 897121"/>
              <a:gd name="connsiteX10" fmla="*/ 219171 w 979570"/>
              <a:gd name="connsiteY10" fmla="*/ 601984 h 897121"/>
              <a:gd name="connsiteX11" fmla="*/ 432415 w 979570"/>
              <a:gd name="connsiteY11" fmla="*/ 538150 h 897121"/>
              <a:gd name="connsiteX12" fmla="*/ 438342 w 979570"/>
              <a:gd name="connsiteY12" fmla="*/ 531962 h 897121"/>
              <a:gd name="connsiteX13" fmla="*/ 438342 w 979570"/>
              <a:gd name="connsiteY13" fmla="*/ 776991 h 897121"/>
              <a:gd name="connsiteX14" fmla="*/ 438342 w 979570"/>
              <a:gd name="connsiteY14" fmla="*/ 776993 h 897121"/>
              <a:gd name="connsiteX15" fmla="*/ 219171 w 979570"/>
              <a:gd name="connsiteY15" fmla="*/ 887227 h 897121"/>
              <a:gd name="connsiteX16" fmla="*/ 0 w 979570"/>
              <a:gd name="connsiteY16" fmla="*/ 776993 h 897121"/>
              <a:gd name="connsiteX17" fmla="*/ 0 w 979570"/>
              <a:gd name="connsiteY17" fmla="*/ 776993 h 897121"/>
              <a:gd name="connsiteX18" fmla="*/ 0 w 979570"/>
              <a:gd name="connsiteY18" fmla="*/ 531962 h 897121"/>
              <a:gd name="connsiteX19" fmla="*/ 760036 w 979570"/>
              <a:gd name="connsiteY19" fmla="*/ 322411 h 897121"/>
              <a:gd name="connsiteX20" fmla="*/ 978844 w 979570"/>
              <a:gd name="connsiteY20" fmla="*/ 444386 h 897121"/>
              <a:gd name="connsiteX21" fmla="*/ 760036 w 979570"/>
              <a:gd name="connsiteY21" fmla="*/ 566361 h 897121"/>
              <a:gd name="connsiteX22" fmla="*/ 541228 w 979570"/>
              <a:gd name="connsiteY22" fmla="*/ 444386 h 897121"/>
              <a:gd name="connsiteX23" fmla="*/ 760036 w 979570"/>
              <a:gd name="connsiteY23" fmla="*/ 322411 h 897121"/>
              <a:gd name="connsiteX24" fmla="*/ 0 w 979570"/>
              <a:gd name="connsiteY24" fmla="*/ 209552 h 897121"/>
              <a:gd name="connsiteX25" fmla="*/ 5927 w 979570"/>
              <a:gd name="connsiteY25" fmla="*/ 215739 h 897121"/>
              <a:gd name="connsiteX26" fmla="*/ 219171 w 979570"/>
              <a:gd name="connsiteY26" fmla="*/ 279574 h 897121"/>
              <a:gd name="connsiteX27" fmla="*/ 432415 w 979570"/>
              <a:gd name="connsiteY27" fmla="*/ 215739 h 897121"/>
              <a:gd name="connsiteX28" fmla="*/ 438342 w 979570"/>
              <a:gd name="connsiteY28" fmla="*/ 209552 h 897121"/>
              <a:gd name="connsiteX29" fmla="*/ 438342 w 979570"/>
              <a:gd name="connsiteY29" fmla="*/ 454580 h 897121"/>
              <a:gd name="connsiteX30" fmla="*/ 438342 w 979570"/>
              <a:gd name="connsiteY30" fmla="*/ 454583 h 897121"/>
              <a:gd name="connsiteX31" fmla="*/ 219171 w 979570"/>
              <a:gd name="connsiteY31" fmla="*/ 564817 h 897121"/>
              <a:gd name="connsiteX32" fmla="*/ 0 w 979570"/>
              <a:gd name="connsiteY32" fmla="*/ 454583 h 897121"/>
              <a:gd name="connsiteX33" fmla="*/ 0 w 979570"/>
              <a:gd name="connsiteY33" fmla="*/ 454582 h 897121"/>
              <a:gd name="connsiteX34" fmla="*/ 0 w 979570"/>
              <a:gd name="connsiteY34" fmla="*/ 209552 h 897121"/>
              <a:gd name="connsiteX35" fmla="*/ 218808 w 979570"/>
              <a:gd name="connsiteY35" fmla="*/ 0 h 897121"/>
              <a:gd name="connsiteX36" fmla="*/ 437616 w 979570"/>
              <a:gd name="connsiteY36" fmla="*/ 121975 h 897121"/>
              <a:gd name="connsiteX37" fmla="*/ 218808 w 979570"/>
              <a:gd name="connsiteY37" fmla="*/ 243950 h 897121"/>
              <a:gd name="connsiteX38" fmla="*/ 0 w 979570"/>
              <a:gd name="connsiteY38" fmla="*/ 121975 h 897121"/>
              <a:gd name="connsiteX39" fmla="*/ 218808 w 979570"/>
              <a:gd name="connsiteY39" fmla="*/ 0 h 897121"/>
              <a:gd name="connsiteX0" fmla="*/ 979570 w 979570"/>
              <a:gd name="connsiteY0" fmla="*/ 776993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0 w 979570"/>
              <a:gd name="connsiteY7" fmla="*/ 531962 h 887227"/>
              <a:gd name="connsiteX8" fmla="*/ 5927 w 979570"/>
              <a:gd name="connsiteY8" fmla="*/ 538150 h 887227"/>
              <a:gd name="connsiteX9" fmla="*/ 219171 w 979570"/>
              <a:gd name="connsiteY9" fmla="*/ 601984 h 887227"/>
              <a:gd name="connsiteX10" fmla="*/ 432415 w 979570"/>
              <a:gd name="connsiteY10" fmla="*/ 538150 h 887227"/>
              <a:gd name="connsiteX11" fmla="*/ 438342 w 979570"/>
              <a:gd name="connsiteY11" fmla="*/ 531962 h 887227"/>
              <a:gd name="connsiteX12" fmla="*/ 438342 w 979570"/>
              <a:gd name="connsiteY12" fmla="*/ 776991 h 887227"/>
              <a:gd name="connsiteX13" fmla="*/ 438342 w 979570"/>
              <a:gd name="connsiteY13" fmla="*/ 776993 h 887227"/>
              <a:gd name="connsiteX14" fmla="*/ 219171 w 979570"/>
              <a:gd name="connsiteY14" fmla="*/ 887227 h 887227"/>
              <a:gd name="connsiteX15" fmla="*/ 0 w 979570"/>
              <a:gd name="connsiteY15" fmla="*/ 776993 h 887227"/>
              <a:gd name="connsiteX16" fmla="*/ 0 w 979570"/>
              <a:gd name="connsiteY16" fmla="*/ 776993 h 887227"/>
              <a:gd name="connsiteX17" fmla="*/ 0 w 979570"/>
              <a:gd name="connsiteY17" fmla="*/ 531962 h 887227"/>
              <a:gd name="connsiteX18" fmla="*/ 760036 w 979570"/>
              <a:gd name="connsiteY18" fmla="*/ 322411 h 887227"/>
              <a:gd name="connsiteX19" fmla="*/ 978844 w 979570"/>
              <a:gd name="connsiteY19" fmla="*/ 444386 h 887227"/>
              <a:gd name="connsiteX20" fmla="*/ 760036 w 979570"/>
              <a:gd name="connsiteY20" fmla="*/ 566361 h 887227"/>
              <a:gd name="connsiteX21" fmla="*/ 541228 w 979570"/>
              <a:gd name="connsiteY21" fmla="*/ 444386 h 887227"/>
              <a:gd name="connsiteX22" fmla="*/ 760036 w 979570"/>
              <a:gd name="connsiteY22" fmla="*/ 322411 h 887227"/>
              <a:gd name="connsiteX23" fmla="*/ 0 w 979570"/>
              <a:gd name="connsiteY23" fmla="*/ 209552 h 887227"/>
              <a:gd name="connsiteX24" fmla="*/ 5927 w 979570"/>
              <a:gd name="connsiteY24" fmla="*/ 215739 h 887227"/>
              <a:gd name="connsiteX25" fmla="*/ 219171 w 979570"/>
              <a:gd name="connsiteY25" fmla="*/ 279574 h 887227"/>
              <a:gd name="connsiteX26" fmla="*/ 432415 w 979570"/>
              <a:gd name="connsiteY26" fmla="*/ 215739 h 887227"/>
              <a:gd name="connsiteX27" fmla="*/ 438342 w 979570"/>
              <a:gd name="connsiteY27" fmla="*/ 209552 h 887227"/>
              <a:gd name="connsiteX28" fmla="*/ 438342 w 979570"/>
              <a:gd name="connsiteY28" fmla="*/ 454580 h 887227"/>
              <a:gd name="connsiteX29" fmla="*/ 438342 w 979570"/>
              <a:gd name="connsiteY29" fmla="*/ 454583 h 887227"/>
              <a:gd name="connsiteX30" fmla="*/ 219171 w 979570"/>
              <a:gd name="connsiteY30" fmla="*/ 564817 h 887227"/>
              <a:gd name="connsiteX31" fmla="*/ 0 w 979570"/>
              <a:gd name="connsiteY31" fmla="*/ 454583 h 887227"/>
              <a:gd name="connsiteX32" fmla="*/ 0 w 979570"/>
              <a:gd name="connsiteY32" fmla="*/ 454582 h 887227"/>
              <a:gd name="connsiteX33" fmla="*/ 0 w 979570"/>
              <a:gd name="connsiteY33" fmla="*/ 209552 h 887227"/>
              <a:gd name="connsiteX34" fmla="*/ 218808 w 979570"/>
              <a:gd name="connsiteY34" fmla="*/ 0 h 887227"/>
              <a:gd name="connsiteX35" fmla="*/ 437616 w 979570"/>
              <a:gd name="connsiteY35" fmla="*/ 121975 h 887227"/>
              <a:gd name="connsiteX36" fmla="*/ 218808 w 979570"/>
              <a:gd name="connsiteY36" fmla="*/ 243950 h 887227"/>
              <a:gd name="connsiteX37" fmla="*/ 0 w 979570"/>
              <a:gd name="connsiteY37" fmla="*/ 121975 h 887227"/>
              <a:gd name="connsiteX38" fmla="*/ 218808 w 979570"/>
              <a:gd name="connsiteY38" fmla="*/ 0 h 887227"/>
              <a:gd name="connsiteX0" fmla="*/ 979570 w 979570"/>
              <a:gd name="connsiteY0" fmla="*/ 776991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0 w 979570"/>
              <a:gd name="connsiteY6" fmla="*/ 531962 h 887227"/>
              <a:gd name="connsiteX7" fmla="*/ 5927 w 979570"/>
              <a:gd name="connsiteY7" fmla="*/ 538150 h 887227"/>
              <a:gd name="connsiteX8" fmla="*/ 219171 w 979570"/>
              <a:gd name="connsiteY8" fmla="*/ 601984 h 887227"/>
              <a:gd name="connsiteX9" fmla="*/ 432415 w 979570"/>
              <a:gd name="connsiteY9" fmla="*/ 538150 h 887227"/>
              <a:gd name="connsiteX10" fmla="*/ 438342 w 979570"/>
              <a:gd name="connsiteY10" fmla="*/ 531962 h 887227"/>
              <a:gd name="connsiteX11" fmla="*/ 438342 w 979570"/>
              <a:gd name="connsiteY11" fmla="*/ 776991 h 887227"/>
              <a:gd name="connsiteX12" fmla="*/ 438342 w 979570"/>
              <a:gd name="connsiteY12" fmla="*/ 776993 h 887227"/>
              <a:gd name="connsiteX13" fmla="*/ 219171 w 979570"/>
              <a:gd name="connsiteY13" fmla="*/ 887227 h 887227"/>
              <a:gd name="connsiteX14" fmla="*/ 0 w 979570"/>
              <a:gd name="connsiteY14" fmla="*/ 776993 h 887227"/>
              <a:gd name="connsiteX15" fmla="*/ 0 w 979570"/>
              <a:gd name="connsiteY15" fmla="*/ 776993 h 887227"/>
              <a:gd name="connsiteX16" fmla="*/ 0 w 979570"/>
              <a:gd name="connsiteY16" fmla="*/ 531962 h 887227"/>
              <a:gd name="connsiteX17" fmla="*/ 760036 w 979570"/>
              <a:gd name="connsiteY17" fmla="*/ 322411 h 887227"/>
              <a:gd name="connsiteX18" fmla="*/ 978844 w 979570"/>
              <a:gd name="connsiteY18" fmla="*/ 444386 h 887227"/>
              <a:gd name="connsiteX19" fmla="*/ 760036 w 979570"/>
              <a:gd name="connsiteY19" fmla="*/ 566361 h 887227"/>
              <a:gd name="connsiteX20" fmla="*/ 541228 w 979570"/>
              <a:gd name="connsiteY20" fmla="*/ 444386 h 887227"/>
              <a:gd name="connsiteX21" fmla="*/ 760036 w 979570"/>
              <a:gd name="connsiteY21" fmla="*/ 322411 h 887227"/>
              <a:gd name="connsiteX22" fmla="*/ 0 w 979570"/>
              <a:gd name="connsiteY22" fmla="*/ 209552 h 887227"/>
              <a:gd name="connsiteX23" fmla="*/ 5927 w 979570"/>
              <a:gd name="connsiteY23" fmla="*/ 215739 h 887227"/>
              <a:gd name="connsiteX24" fmla="*/ 219171 w 979570"/>
              <a:gd name="connsiteY24" fmla="*/ 279574 h 887227"/>
              <a:gd name="connsiteX25" fmla="*/ 432415 w 979570"/>
              <a:gd name="connsiteY25" fmla="*/ 215739 h 887227"/>
              <a:gd name="connsiteX26" fmla="*/ 438342 w 979570"/>
              <a:gd name="connsiteY26" fmla="*/ 209552 h 887227"/>
              <a:gd name="connsiteX27" fmla="*/ 438342 w 979570"/>
              <a:gd name="connsiteY27" fmla="*/ 454580 h 887227"/>
              <a:gd name="connsiteX28" fmla="*/ 438342 w 979570"/>
              <a:gd name="connsiteY28" fmla="*/ 454583 h 887227"/>
              <a:gd name="connsiteX29" fmla="*/ 219171 w 979570"/>
              <a:gd name="connsiteY29" fmla="*/ 564817 h 887227"/>
              <a:gd name="connsiteX30" fmla="*/ 0 w 979570"/>
              <a:gd name="connsiteY30" fmla="*/ 454583 h 887227"/>
              <a:gd name="connsiteX31" fmla="*/ 0 w 979570"/>
              <a:gd name="connsiteY31" fmla="*/ 454582 h 887227"/>
              <a:gd name="connsiteX32" fmla="*/ 0 w 979570"/>
              <a:gd name="connsiteY32" fmla="*/ 209552 h 887227"/>
              <a:gd name="connsiteX33" fmla="*/ 218808 w 979570"/>
              <a:gd name="connsiteY33" fmla="*/ 0 h 887227"/>
              <a:gd name="connsiteX34" fmla="*/ 437616 w 979570"/>
              <a:gd name="connsiteY34" fmla="*/ 121975 h 887227"/>
              <a:gd name="connsiteX35" fmla="*/ 218808 w 979570"/>
              <a:gd name="connsiteY35" fmla="*/ 243950 h 887227"/>
              <a:gd name="connsiteX36" fmla="*/ 0 w 979570"/>
              <a:gd name="connsiteY36" fmla="*/ 121975 h 887227"/>
              <a:gd name="connsiteX37" fmla="*/ 218808 w 979570"/>
              <a:gd name="connsiteY37" fmla="*/ 0 h 887227"/>
              <a:gd name="connsiteX0" fmla="*/ 979570 w 979570"/>
              <a:gd name="connsiteY0" fmla="*/ 776991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776991 h 887227"/>
              <a:gd name="connsiteX5" fmla="*/ 0 w 979570"/>
              <a:gd name="connsiteY5" fmla="*/ 531962 h 887227"/>
              <a:gd name="connsiteX6" fmla="*/ 5927 w 979570"/>
              <a:gd name="connsiteY6" fmla="*/ 538150 h 887227"/>
              <a:gd name="connsiteX7" fmla="*/ 219171 w 979570"/>
              <a:gd name="connsiteY7" fmla="*/ 601984 h 887227"/>
              <a:gd name="connsiteX8" fmla="*/ 432415 w 979570"/>
              <a:gd name="connsiteY8" fmla="*/ 538150 h 887227"/>
              <a:gd name="connsiteX9" fmla="*/ 438342 w 979570"/>
              <a:gd name="connsiteY9" fmla="*/ 531962 h 887227"/>
              <a:gd name="connsiteX10" fmla="*/ 438342 w 979570"/>
              <a:gd name="connsiteY10" fmla="*/ 776991 h 887227"/>
              <a:gd name="connsiteX11" fmla="*/ 438342 w 979570"/>
              <a:gd name="connsiteY11" fmla="*/ 776993 h 887227"/>
              <a:gd name="connsiteX12" fmla="*/ 219171 w 979570"/>
              <a:gd name="connsiteY12" fmla="*/ 887227 h 887227"/>
              <a:gd name="connsiteX13" fmla="*/ 0 w 979570"/>
              <a:gd name="connsiteY13" fmla="*/ 776993 h 887227"/>
              <a:gd name="connsiteX14" fmla="*/ 0 w 979570"/>
              <a:gd name="connsiteY14" fmla="*/ 776993 h 887227"/>
              <a:gd name="connsiteX15" fmla="*/ 0 w 979570"/>
              <a:gd name="connsiteY15" fmla="*/ 531962 h 887227"/>
              <a:gd name="connsiteX16" fmla="*/ 760036 w 979570"/>
              <a:gd name="connsiteY16" fmla="*/ 322411 h 887227"/>
              <a:gd name="connsiteX17" fmla="*/ 978844 w 979570"/>
              <a:gd name="connsiteY17" fmla="*/ 444386 h 887227"/>
              <a:gd name="connsiteX18" fmla="*/ 760036 w 979570"/>
              <a:gd name="connsiteY18" fmla="*/ 566361 h 887227"/>
              <a:gd name="connsiteX19" fmla="*/ 541228 w 979570"/>
              <a:gd name="connsiteY19" fmla="*/ 444386 h 887227"/>
              <a:gd name="connsiteX20" fmla="*/ 760036 w 979570"/>
              <a:gd name="connsiteY20" fmla="*/ 322411 h 887227"/>
              <a:gd name="connsiteX21" fmla="*/ 0 w 979570"/>
              <a:gd name="connsiteY21" fmla="*/ 209552 h 887227"/>
              <a:gd name="connsiteX22" fmla="*/ 5927 w 979570"/>
              <a:gd name="connsiteY22" fmla="*/ 215739 h 887227"/>
              <a:gd name="connsiteX23" fmla="*/ 219171 w 979570"/>
              <a:gd name="connsiteY23" fmla="*/ 279574 h 887227"/>
              <a:gd name="connsiteX24" fmla="*/ 432415 w 979570"/>
              <a:gd name="connsiteY24" fmla="*/ 215739 h 887227"/>
              <a:gd name="connsiteX25" fmla="*/ 438342 w 979570"/>
              <a:gd name="connsiteY25" fmla="*/ 209552 h 887227"/>
              <a:gd name="connsiteX26" fmla="*/ 438342 w 979570"/>
              <a:gd name="connsiteY26" fmla="*/ 454580 h 887227"/>
              <a:gd name="connsiteX27" fmla="*/ 438342 w 979570"/>
              <a:gd name="connsiteY27" fmla="*/ 454583 h 887227"/>
              <a:gd name="connsiteX28" fmla="*/ 219171 w 979570"/>
              <a:gd name="connsiteY28" fmla="*/ 564817 h 887227"/>
              <a:gd name="connsiteX29" fmla="*/ 0 w 979570"/>
              <a:gd name="connsiteY29" fmla="*/ 454583 h 887227"/>
              <a:gd name="connsiteX30" fmla="*/ 0 w 979570"/>
              <a:gd name="connsiteY30" fmla="*/ 454582 h 887227"/>
              <a:gd name="connsiteX31" fmla="*/ 0 w 979570"/>
              <a:gd name="connsiteY31" fmla="*/ 209552 h 887227"/>
              <a:gd name="connsiteX32" fmla="*/ 218808 w 979570"/>
              <a:gd name="connsiteY32" fmla="*/ 0 h 887227"/>
              <a:gd name="connsiteX33" fmla="*/ 437616 w 979570"/>
              <a:gd name="connsiteY33" fmla="*/ 121975 h 887227"/>
              <a:gd name="connsiteX34" fmla="*/ 218808 w 979570"/>
              <a:gd name="connsiteY34" fmla="*/ 243950 h 887227"/>
              <a:gd name="connsiteX35" fmla="*/ 0 w 979570"/>
              <a:gd name="connsiteY35" fmla="*/ 121975 h 887227"/>
              <a:gd name="connsiteX36" fmla="*/ 218808 w 979570"/>
              <a:gd name="connsiteY36" fmla="*/ 0 h 887227"/>
              <a:gd name="connsiteX0" fmla="*/ 973643 w 978844"/>
              <a:gd name="connsiteY0" fmla="*/ 538150 h 887227"/>
              <a:gd name="connsiteX1" fmla="*/ 547155 w 978844"/>
              <a:gd name="connsiteY1" fmla="*/ 538150 h 887227"/>
              <a:gd name="connsiteX2" fmla="*/ 760399 w 978844"/>
              <a:gd name="connsiteY2" fmla="*/ 601984 h 887227"/>
              <a:gd name="connsiteX3" fmla="*/ 973643 w 978844"/>
              <a:gd name="connsiteY3" fmla="*/ 538150 h 887227"/>
              <a:gd name="connsiteX4" fmla="*/ 0 w 978844"/>
              <a:gd name="connsiteY4" fmla="*/ 531962 h 887227"/>
              <a:gd name="connsiteX5" fmla="*/ 5927 w 978844"/>
              <a:gd name="connsiteY5" fmla="*/ 538150 h 887227"/>
              <a:gd name="connsiteX6" fmla="*/ 219171 w 978844"/>
              <a:gd name="connsiteY6" fmla="*/ 601984 h 887227"/>
              <a:gd name="connsiteX7" fmla="*/ 432415 w 978844"/>
              <a:gd name="connsiteY7" fmla="*/ 538150 h 887227"/>
              <a:gd name="connsiteX8" fmla="*/ 438342 w 978844"/>
              <a:gd name="connsiteY8" fmla="*/ 531962 h 887227"/>
              <a:gd name="connsiteX9" fmla="*/ 438342 w 978844"/>
              <a:gd name="connsiteY9" fmla="*/ 776991 h 887227"/>
              <a:gd name="connsiteX10" fmla="*/ 438342 w 978844"/>
              <a:gd name="connsiteY10" fmla="*/ 776993 h 887227"/>
              <a:gd name="connsiteX11" fmla="*/ 219171 w 978844"/>
              <a:gd name="connsiteY11" fmla="*/ 887227 h 887227"/>
              <a:gd name="connsiteX12" fmla="*/ 0 w 978844"/>
              <a:gd name="connsiteY12" fmla="*/ 776993 h 887227"/>
              <a:gd name="connsiteX13" fmla="*/ 0 w 978844"/>
              <a:gd name="connsiteY13" fmla="*/ 776993 h 887227"/>
              <a:gd name="connsiteX14" fmla="*/ 0 w 978844"/>
              <a:gd name="connsiteY14" fmla="*/ 531962 h 887227"/>
              <a:gd name="connsiteX15" fmla="*/ 760036 w 978844"/>
              <a:gd name="connsiteY15" fmla="*/ 322411 h 887227"/>
              <a:gd name="connsiteX16" fmla="*/ 978844 w 978844"/>
              <a:gd name="connsiteY16" fmla="*/ 444386 h 887227"/>
              <a:gd name="connsiteX17" fmla="*/ 760036 w 978844"/>
              <a:gd name="connsiteY17" fmla="*/ 566361 h 887227"/>
              <a:gd name="connsiteX18" fmla="*/ 541228 w 978844"/>
              <a:gd name="connsiteY18" fmla="*/ 444386 h 887227"/>
              <a:gd name="connsiteX19" fmla="*/ 760036 w 978844"/>
              <a:gd name="connsiteY19" fmla="*/ 322411 h 887227"/>
              <a:gd name="connsiteX20" fmla="*/ 0 w 978844"/>
              <a:gd name="connsiteY20" fmla="*/ 209552 h 887227"/>
              <a:gd name="connsiteX21" fmla="*/ 5927 w 978844"/>
              <a:gd name="connsiteY21" fmla="*/ 215739 h 887227"/>
              <a:gd name="connsiteX22" fmla="*/ 219171 w 978844"/>
              <a:gd name="connsiteY22" fmla="*/ 279574 h 887227"/>
              <a:gd name="connsiteX23" fmla="*/ 432415 w 978844"/>
              <a:gd name="connsiteY23" fmla="*/ 215739 h 887227"/>
              <a:gd name="connsiteX24" fmla="*/ 438342 w 978844"/>
              <a:gd name="connsiteY24" fmla="*/ 209552 h 887227"/>
              <a:gd name="connsiteX25" fmla="*/ 438342 w 978844"/>
              <a:gd name="connsiteY25" fmla="*/ 454580 h 887227"/>
              <a:gd name="connsiteX26" fmla="*/ 438342 w 978844"/>
              <a:gd name="connsiteY26" fmla="*/ 454583 h 887227"/>
              <a:gd name="connsiteX27" fmla="*/ 219171 w 978844"/>
              <a:gd name="connsiteY27" fmla="*/ 564817 h 887227"/>
              <a:gd name="connsiteX28" fmla="*/ 0 w 978844"/>
              <a:gd name="connsiteY28" fmla="*/ 454583 h 887227"/>
              <a:gd name="connsiteX29" fmla="*/ 0 w 978844"/>
              <a:gd name="connsiteY29" fmla="*/ 454582 h 887227"/>
              <a:gd name="connsiteX30" fmla="*/ 0 w 978844"/>
              <a:gd name="connsiteY30" fmla="*/ 209552 h 887227"/>
              <a:gd name="connsiteX31" fmla="*/ 218808 w 978844"/>
              <a:gd name="connsiteY31" fmla="*/ 0 h 887227"/>
              <a:gd name="connsiteX32" fmla="*/ 437616 w 978844"/>
              <a:gd name="connsiteY32" fmla="*/ 121975 h 887227"/>
              <a:gd name="connsiteX33" fmla="*/ 218808 w 978844"/>
              <a:gd name="connsiteY33" fmla="*/ 243950 h 887227"/>
              <a:gd name="connsiteX34" fmla="*/ 0 w 978844"/>
              <a:gd name="connsiteY34" fmla="*/ 121975 h 887227"/>
              <a:gd name="connsiteX35" fmla="*/ 218808 w 978844"/>
              <a:gd name="connsiteY35" fmla="*/ 0 h 887227"/>
              <a:gd name="connsiteX0" fmla="*/ 760399 w 978844"/>
              <a:gd name="connsiteY0" fmla="*/ 601984 h 887227"/>
              <a:gd name="connsiteX1" fmla="*/ 547155 w 978844"/>
              <a:gd name="connsiteY1" fmla="*/ 538150 h 887227"/>
              <a:gd name="connsiteX2" fmla="*/ 760399 w 978844"/>
              <a:gd name="connsiteY2" fmla="*/ 601984 h 887227"/>
              <a:gd name="connsiteX3" fmla="*/ 0 w 978844"/>
              <a:gd name="connsiteY3" fmla="*/ 531962 h 887227"/>
              <a:gd name="connsiteX4" fmla="*/ 5927 w 978844"/>
              <a:gd name="connsiteY4" fmla="*/ 538150 h 887227"/>
              <a:gd name="connsiteX5" fmla="*/ 219171 w 978844"/>
              <a:gd name="connsiteY5" fmla="*/ 601984 h 887227"/>
              <a:gd name="connsiteX6" fmla="*/ 432415 w 978844"/>
              <a:gd name="connsiteY6" fmla="*/ 538150 h 887227"/>
              <a:gd name="connsiteX7" fmla="*/ 438342 w 978844"/>
              <a:gd name="connsiteY7" fmla="*/ 531962 h 887227"/>
              <a:gd name="connsiteX8" fmla="*/ 438342 w 978844"/>
              <a:gd name="connsiteY8" fmla="*/ 776991 h 887227"/>
              <a:gd name="connsiteX9" fmla="*/ 438342 w 978844"/>
              <a:gd name="connsiteY9" fmla="*/ 776993 h 887227"/>
              <a:gd name="connsiteX10" fmla="*/ 219171 w 978844"/>
              <a:gd name="connsiteY10" fmla="*/ 887227 h 887227"/>
              <a:gd name="connsiteX11" fmla="*/ 0 w 978844"/>
              <a:gd name="connsiteY11" fmla="*/ 776993 h 887227"/>
              <a:gd name="connsiteX12" fmla="*/ 0 w 978844"/>
              <a:gd name="connsiteY12" fmla="*/ 776993 h 887227"/>
              <a:gd name="connsiteX13" fmla="*/ 0 w 978844"/>
              <a:gd name="connsiteY13" fmla="*/ 531962 h 887227"/>
              <a:gd name="connsiteX14" fmla="*/ 760036 w 978844"/>
              <a:gd name="connsiteY14" fmla="*/ 322411 h 887227"/>
              <a:gd name="connsiteX15" fmla="*/ 978844 w 978844"/>
              <a:gd name="connsiteY15" fmla="*/ 444386 h 887227"/>
              <a:gd name="connsiteX16" fmla="*/ 760036 w 978844"/>
              <a:gd name="connsiteY16" fmla="*/ 566361 h 887227"/>
              <a:gd name="connsiteX17" fmla="*/ 541228 w 978844"/>
              <a:gd name="connsiteY17" fmla="*/ 444386 h 887227"/>
              <a:gd name="connsiteX18" fmla="*/ 760036 w 978844"/>
              <a:gd name="connsiteY18" fmla="*/ 322411 h 887227"/>
              <a:gd name="connsiteX19" fmla="*/ 0 w 978844"/>
              <a:gd name="connsiteY19" fmla="*/ 209552 h 887227"/>
              <a:gd name="connsiteX20" fmla="*/ 5927 w 978844"/>
              <a:gd name="connsiteY20" fmla="*/ 215739 h 887227"/>
              <a:gd name="connsiteX21" fmla="*/ 219171 w 978844"/>
              <a:gd name="connsiteY21" fmla="*/ 279574 h 887227"/>
              <a:gd name="connsiteX22" fmla="*/ 432415 w 978844"/>
              <a:gd name="connsiteY22" fmla="*/ 215739 h 887227"/>
              <a:gd name="connsiteX23" fmla="*/ 438342 w 978844"/>
              <a:gd name="connsiteY23" fmla="*/ 209552 h 887227"/>
              <a:gd name="connsiteX24" fmla="*/ 438342 w 978844"/>
              <a:gd name="connsiteY24" fmla="*/ 454580 h 887227"/>
              <a:gd name="connsiteX25" fmla="*/ 438342 w 978844"/>
              <a:gd name="connsiteY25" fmla="*/ 454583 h 887227"/>
              <a:gd name="connsiteX26" fmla="*/ 219171 w 978844"/>
              <a:gd name="connsiteY26" fmla="*/ 564817 h 887227"/>
              <a:gd name="connsiteX27" fmla="*/ 0 w 978844"/>
              <a:gd name="connsiteY27" fmla="*/ 454583 h 887227"/>
              <a:gd name="connsiteX28" fmla="*/ 0 w 978844"/>
              <a:gd name="connsiteY28" fmla="*/ 454582 h 887227"/>
              <a:gd name="connsiteX29" fmla="*/ 0 w 978844"/>
              <a:gd name="connsiteY29" fmla="*/ 209552 h 887227"/>
              <a:gd name="connsiteX30" fmla="*/ 218808 w 978844"/>
              <a:gd name="connsiteY30" fmla="*/ 0 h 887227"/>
              <a:gd name="connsiteX31" fmla="*/ 437616 w 978844"/>
              <a:gd name="connsiteY31" fmla="*/ 121975 h 887227"/>
              <a:gd name="connsiteX32" fmla="*/ 218808 w 978844"/>
              <a:gd name="connsiteY32" fmla="*/ 243950 h 887227"/>
              <a:gd name="connsiteX33" fmla="*/ 0 w 978844"/>
              <a:gd name="connsiteY33" fmla="*/ 121975 h 887227"/>
              <a:gd name="connsiteX34" fmla="*/ 218808 w 978844"/>
              <a:gd name="connsiteY34" fmla="*/ 0 h 887227"/>
              <a:gd name="connsiteX0" fmla="*/ 760399 w 984927"/>
              <a:gd name="connsiteY0" fmla="*/ 601984 h 887227"/>
              <a:gd name="connsiteX1" fmla="*/ 547155 w 984927"/>
              <a:gd name="connsiteY1" fmla="*/ 538150 h 887227"/>
              <a:gd name="connsiteX2" fmla="*/ 760399 w 984927"/>
              <a:gd name="connsiteY2" fmla="*/ 601984 h 887227"/>
              <a:gd name="connsiteX3" fmla="*/ 0 w 984927"/>
              <a:gd name="connsiteY3" fmla="*/ 531962 h 887227"/>
              <a:gd name="connsiteX4" fmla="*/ 5927 w 984927"/>
              <a:gd name="connsiteY4" fmla="*/ 538150 h 887227"/>
              <a:gd name="connsiteX5" fmla="*/ 219171 w 984927"/>
              <a:gd name="connsiteY5" fmla="*/ 601984 h 887227"/>
              <a:gd name="connsiteX6" fmla="*/ 432415 w 984927"/>
              <a:gd name="connsiteY6" fmla="*/ 538150 h 887227"/>
              <a:gd name="connsiteX7" fmla="*/ 438342 w 984927"/>
              <a:gd name="connsiteY7" fmla="*/ 531962 h 887227"/>
              <a:gd name="connsiteX8" fmla="*/ 438342 w 984927"/>
              <a:gd name="connsiteY8" fmla="*/ 776991 h 887227"/>
              <a:gd name="connsiteX9" fmla="*/ 438342 w 984927"/>
              <a:gd name="connsiteY9" fmla="*/ 776993 h 887227"/>
              <a:gd name="connsiteX10" fmla="*/ 219171 w 984927"/>
              <a:gd name="connsiteY10" fmla="*/ 887227 h 887227"/>
              <a:gd name="connsiteX11" fmla="*/ 0 w 984927"/>
              <a:gd name="connsiteY11" fmla="*/ 776993 h 887227"/>
              <a:gd name="connsiteX12" fmla="*/ 0 w 984927"/>
              <a:gd name="connsiteY12" fmla="*/ 776993 h 887227"/>
              <a:gd name="connsiteX13" fmla="*/ 0 w 984927"/>
              <a:gd name="connsiteY13" fmla="*/ 531962 h 887227"/>
              <a:gd name="connsiteX14" fmla="*/ 760036 w 984927"/>
              <a:gd name="connsiteY14" fmla="*/ 322411 h 887227"/>
              <a:gd name="connsiteX15" fmla="*/ 978844 w 984927"/>
              <a:gd name="connsiteY15" fmla="*/ 444386 h 887227"/>
              <a:gd name="connsiteX16" fmla="*/ 541228 w 984927"/>
              <a:gd name="connsiteY16" fmla="*/ 444386 h 887227"/>
              <a:gd name="connsiteX17" fmla="*/ 760036 w 984927"/>
              <a:gd name="connsiteY17" fmla="*/ 322411 h 887227"/>
              <a:gd name="connsiteX18" fmla="*/ 0 w 984927"/>
              <a:gd name="connsiteY18" fmla="*/ 209552 h 887227"/>
              <a:gd name="connsiteX19" fmla="*/ 5927 w 984927"/>
              <a:gd name="connsiteY19" fmla="*/ 215739 h 887227"/>
              <a:gd name="connsiteX20" fmla="*/ 219171 w 984927"/>
              <a:gd name="connsiteY20" fmla="*/ 279574 h 887227"/>
              <a:gd name="connsiteX21" fmla="*/ 432415 w 984927"/>
              <a:gd name="connsiteY21" fmla="*/ 215739 h 887227"/>
              <a:gd name="connsiteX22" fmla="*/ 438342 w 984927"/>
              <a:gd name="connsiteY22" fmla="*/ 209552 h 887227"/>
              <a:gd name="connsiteX23" fmla="*/ 438342 w 984927"/>
              <a:gd name="connsiteY23" fmla="*/ 454580 h 887227"/>
              <a:gd name="connsiteX24" fmla="*/ 438342 w 984927"/>
              <a:gd name="connsiteY24" fmla="*/ 454583 h 887227"/>
              <a:gd name="connsiteX25" fmla="*/ 219171 w 984927"/>
              <a:gd name="connsiteY25" fmla="*/ 564817 h 887227"/>
              <a:gd name="connsiteX26" fmla="*/ 0 w 984927"/>
              <a:gd name="connsiteY26" fmla="*/ 454583 h 887227"/>
              <a:gd name="connsiteX27" fmla="*/ 0 w 984927"/>
              <a:gd name="connsiteY27" fmla="*/ 454582 h 887227"/>
              <a:gd name="connsiteX28" fmla="*/ 0 w 984927"/>
              <a:gd name="connsiteY28" fmla="*/ 209552 h 887227"/>
              <a:gd name="connsiteX29" fmla="*/ 218808 w 984927"/>
              <a:gd name="connsiteY29" fmla="*/ 0 h 887227"/>
              <a:gd name="connsiteX30" fmla="*/ 437616 w 984927"/>
              <a:gd name="connsiteY30" fmla="*/ 121975 h 887227"/>
              <a:gd name="connsiteX31" fmla="*/ 218808 w 984927"/>
              <a:gd name="connsiteY31" fmla="*/ 243950 h 887227"/>
              <a:gd name="connsiteX32" fmla="*/ 0 w 984927"/>
              <a:gd name="connsiteY32" fmla="*/ 121975 h 887227"/>
              <a:gd name="connsiteX33" fmla="*/ 218808 w 984927"/>
              <a:gd name="connsiteY33" fmla="*/ 0 h 887227"/>
              <a:gd name="connsiteX0" fmla="*/ 0 w 984927"/>
              <a:gd name="connsiteY0" fmla="*/ 531962 h 887227"/>
              <a:gd name="connsiteX1" fmla="*/ 5927 w 984927"/>
              <a:gd name="connsiteY1" fmla="*/ 538150 h 887227"/>
              <a:gd name="connsiteX2" fmla="*/ 219171 w 984927"/>
              <a:gd name="connsiteY2" fmla="*/ 601984 h 887227"/>
              <a:gd name="connsiteX3" fmla="*/ 432415 w 984927"/>
              <a:gd name="connsiteY3" fmla="*/ 538150 h 887227"/>
              <a:gd name="connsiteX4" fmla="*/ 438342 w 984927"/>
              <a:gd name="connsiteY4" fmla="*/ 531962 h 887227"/>
              <a:gd name="connsiteX5" fmla="*/ 438342 w 984927"/>
              <a:gd name="connsiteY5" fmla="*/ 776991 h 887227"/>
              <a:gd name="connsiteX6" fmla="*/ 438342 w 984927"/>
              <a:gd name="connsiteY6" fmla="*/ 776993 h 887227"/>
              <a:gd name="connsiteX7" fmla="*/ 219171 w 984927"/>
              <a:gd name="connsiteY7" fmla="*/ 887227 h 887227"/>
              <a:gd name="connsiteX8" fmla="*/ 0 w 984927"/>
              <a:gd name="connsiteY8" fmla="*/ 776993 h 887227"/>
              <a:gd name="connsiteX9" fmla="*/ 0 w 984927"/>
              <a:gd name="connsiteY9" fmla="*/ 776993 h 887227"/>
              <a:gd name="connsiteX10" fmla="*/ 0 w 984927"/>
              <a:gd name="connsiteY10" fmla="*/ 531962 h 887227"/>
              <a:gd name="connsiteX11" fmla="*/ 760036 w 984927"/>
              <a:gd name="connsiteY11" fmla="*/ 322411 h 887227"/>
              <a:gd name="connsiteX12" fmla="*/ 978844 w 984927"/>
              <a:gd name="connsiteY12" fmla="*/ 444386 h 887227"/>
              <a:gd name="connsiteX13" fmla="*/ 541228 w 984927"/>
              <a:gd name="connsiteY13" fmla="*/ 444386 h 887227"/>
              <a:gd name="connsiteX14" fmla="*/ 760036 w 984927"/>
              <a:gd name="connsiteY14" fmla="*/ 322411 h 887227"/>
              <a:gd name="connsiteX15" fmla="*/ 0 w 984927"/>
              <a:gd name="connsiteY15" fmla="*/ 209552 h 887227"/>
              <a:gd name="connsiteX16" fmla="*/ 5927 w 984927"/>
              <a:gd name="connsiteY16" fmla="*/ 215739 h 887227"/>
              <a:gd name="connsiteX17" fmla="*/ 219171 w 984927"/>
              <a:gd name="connsiteY17" fmla="*/ 279574 h 887227"/>
              <a:gd name="connsiteX18" fmla="*/ 432415 w 984927"/>
              <a:gd name="connsiteY18" fmla="*/ 215739 h 887227"/>
              <a:gd name="connsiteX19" fmla="*/ 438342 w 984927"/>
              <a:gd name="connsiteY19" fmla="*/ 209552 h 887227"/>
              <a:gd name="connsiteX20" fmla="*/ 438342 w 984927"/>
              <a:gd name="connsiteY20" fmla="*/ 454580 h 887227"/>
              <a:gd name="connsiteX21" fmla="*/ 438342 w 984927"/>
              <a:gd name="connsiteY21" fmla="*/ 454583 h 887227"/>
              <a:gd name="connsiteX22" fmla="*/ 219171 w 984927"/>
              <a:gd name="connsiteY22" fmla="*/ 564817 h 887227"/>
              <a:gd name="connsiteX23" fmla="*/ 0 w 984927"/>
              <a:gd name="connsiteY23" fmla="*/ 454583 h 887227"/>
              <a:gd name="connsiteX24" fmla="*/ 0 w 984927"/>
              <a:gd name="connsiteY24" fmla="*/ 454582 h 887227"/>
              <a:gd name="connsiteX25" fmla="*/ 0 w 984927"/>
              <a:gd name="connsiteY25" fmla="*/ 209552 h 887227"/>
              <a:gd name="connsiteX26" fmla="*/ 218808 w 984927"/>
              <a:gd name="connsiteY26" fmla="*/ 0 h 887227"/>
              <a:gd name="connsiteX27" fmla="*/ 437616 w 984927"/>
              <a:gd name="connsiteY27" fmla="*/ 121975 h 887227"/>
              <a:gd name="connsiteX28" fmla="*/ 218808 w 984927"/>
              <a:gd name="connsiteY28" fmla="*/ 243950 h 887227"/>
              <a:gd name="connsiteX29" fmla="*/ 0 w 984927"/>
              <a:gd name="connsiteY29" fmla="*/ 121975 h 887227"/>
              <a:gd name="connsiteX30" fmla="*/ 218808 w 984927"/>
              <a:gd name="connsiteY30" fmla="*/ 0 h 887227"/>
              <a:gd name="connsiteX0" fmla="*/ 0 w 978844"/>
              <a:gd name="connsiteY0" fmla="*/ 531962 h 887227"/>
              <a:gd name="connsiteX1" fmla="*/ 5927 w 978844"/>
              <a:gd name="connsiteY1" fmla="*/ 538150 h 887227"/>
              <a:gd name="connsiteX2" fmla="*/ 219171 w 978844"/>
              <a:gd name="connsiteY2" fmla="*/ 601984 h 887227"/>
              <a:gd name="connsiteX3" fmla="*/ 432415 w 978844"/>
              <a:gd name="connsiteY3" fmla="*/ 538150 h 887227"/>
              <a:gd name="connsiteX4" fmla="*/ 438342 w 978844"/>
              <a:gd name="connsiteY4" fmla="*/ 531962 h 887227"/>
              <a:gd name="connsiteX5" fmla="*/ 438342 w 978844"/>
              <a:gd name="connsiteY5" fmla="*/ 776991 h 887227"/>
              <a:gd name="connsiteX6" fmla="*/ 438342 w 978844"/>
              <a:gd name="connsiteY6" fmla="*/ 776993 h 887227"/>
              <a:gd name="connsiteX7" fmla="*/ 219171 w 978844"/>
              <a:gd name="connsiteY7" fmla="*/ 887227 h 887227"/>
              <a:gd name="connsiteX8" fmla="*/ 0 w 978844"/>
              <a:gd name="connsiteY8" fmla="*/ 776993 h 887227"/>
              <a:gd name="connsiteX9" fmla="*/ 0 w 978844"/>
              <a:gd name="connsiteY9" fmla="*/ 776993 h 887227"/>
              <a:gd name="connsiteX10" fmla="*/ 0 w 978844"/>
              <a:gd name="connsiteY10" fmla="*/ 531962 h 887227"/>
              <a:gd name="connsiteX11" fmla="*/ 760036 w 978844"/>
              <a:gd name="connsiteY11" fmla="*/ 322411 h 887227"/>
              <a:gd name="connsiteX12" fmla="*/ 978844 w 978844"/>
              <a:gd name="connsiteY12" fmla="*/ 444386 h 887227"/>
              <a:gd name="connsiteX13" fmla="*/ 760036 w 978844"/>
              <a:gd name="connsiteY13" fmla="*/ 322411 h 887227"/>
              <a:gd name="connsiteX14" fmla="*/ 0 w 978844"/>
              <a:gd name="connsiteY14" fmla="*/ 209552 h 887227"/>
              <a:gd name="connsiteX15" fmla="*/ 5927 w 978844"/>
              <a:gd name="connsiteY15" fmla="*/ 215739 h 887227"/>
              <a:gd name="connsiteX16" fmla="*/ 219171 w 978844"/>
              <a:gd name="connsiteY16" fmla="*/ 279574 h 887227"/>
              <a:gd name="connsiteX17" fmla="*/ 432415 w 978844"/>
              <a:gd name="connsiteY17" fmla="*/ 215739 h 887227"/>
              <a:gd name="connsiteX18" fmla="*/ 438342 w 978844"/>
              <a:gd name="connsiteY18" fmla="*/ 209552 h 887227"/>
              <a:gd name="connsiteX19" fmla="*/ 438342 w 978844"/>
              <a:gd name="connsiteY19" fmla="*/ 454580 h 887227"/>
              <a:gd name="connsiteX20" fmla="*/ 438342 w 978844"/>
              <a:gd name="connsiteY20" fmla="*/ 454583 h 887227"/>
              <a:gd name="connsiteX21" fmla="*/ 219171 w 978844"/>
              <a:gd name="connsiteY21" fmla="*/ 564817 h 887227"/>
              <a:gd name="connsiteX22" fmla="*/ 0 w 978844"/>
              <a:gd name="connsiteY22" fmla="*/ 454583 h 887227"/>
              <a:gd name="connsiteX23" fmla="*/ 0 w 978844"/>
              <a:gd name="connsiteY23" fmla="*/ 454582 h 887227"/>
              <a:gd name="connsiteX24" fmla="*/ 0 w 978844"/>
              <a:gd name="connsiteY24" fmla="*/ 209552 h 887227"/>
              <a:gd name="connsiteX25" fmla="*/ 218808 w 978844"/>
              <a:gd name="connsiteY25" fmla="*/ 0 h 887227"/>
              <a:gd name="connsiteX26" fmla="*/ 437616 w 978844"/>
              <a:gd name="connsiteY26" fmla="*/ 121975 h 887227"/>
              <a:gd name="connsiteX27" fmla="*/ 218808 w 978844"/>
              <a:gd name="connsiteY27" fmla="*/ 243950 h 887227"/>
              <a:gd name="connsiteX28" fmla="*/ 0 w 978844"/>
              <a:gd name="connsiteY28" fmla="*/ 121975 h 887227"/>
              <a:gd name="connsiteX29" fmla="*/ 218808 w 978844"/>
              <a:gd name="connsiteY29" fmla="*/ 0 h 887227"/>
              <a:gd name="connsiteX0" fmla="*/ 0 w 438343"/>
              <a:gd name="connsiteY0" fmla="*/ 531962 h 887227"/>
              <a:gd name="connsiteX1" fmla="*/ 5927 w 438343"/>
              <a:gd name="connsiteY1" fmla="*/ 538150 h 887227"/>
              <a:gd name="connsiteX2" fmla="*/ 219171 w 438343"/>
              <a:gd name="connsiteY2" fmla="*/ 601984 h 887227"/>
              <a:gd name="connsiteX3" fmla="*/ 432415 w 438343"/>
              <a:gd name="connsiteY3" fmla="*/ 538150 h 887227"/>
              <a:gd name="connsiteX4" fmla="*/ 438342 w 438343"/>
              <a:gd name="connsiteY4" fmla="*/ 531962 h 887227"/>
              <a:gd name="connsiteX5" fmla="*/ 438342 w 438343"/>
              <a:gd name="connsiteY5" fmla="*/ 776991 h 887227"/>
              <a:gd name="connsiteX6" fmla="*/ 438342 w 438343"/>
              <a:gd name="connsiteY6" fmla="*/ 776993 h 887227"/>
              <a:gd name="connsiteX7" fmla="*/ 219171 w 438343"/>
              <a:gd name="connsiteY7" fmla="*/ 887227 h 887227"/>
              <a:gd name="connsiteX8" fmla="*/ 0 w 438343"/>
              <a:gd name="connsiteY8" fmla="*/ 776993 h 887227"/>
              <a:gd name="connsiteX9" fmla="*/ 0 w 438343"/>
              <a:gd name="connsiteY9" fmla="*/ 776993 h 887227"/>
              <a:gd name="connsiteX10" fmla="*/ 0 w 438343"/>
              <a:gd name="connsiteY10" fmla="*/ 531962 h 887227"/>
              <a:gd name="connsiteX11" fmla="*/ 0 w 438343"/>
              <a:gd name="connsiteY11" fmla="*/ 209552 h 887227"/>
              <a:gd name="connsiteX12" fmla="*/ 5927 w 438343"/>
              <a:gd name="connsiteY12" fmla="*/ 215739 h 887227"/>
              <a:gd name="connsiteX13" fmla="*/ 219171 w 438343"/>
              <a:gd name="connsiteY13" fmla="*/ 279574 h 887227"/>
              <a:gd name="connsiteX14" fmla="*/ 432415 w 438343"/>
              <a:gd name="connsiteY14" fmla="*/ 215739 h 887227"/>
              <a:gd name="connsiteX15" fmla="*/ 438342 w 438343"/>
              <a:gd name="connsiteY15" fmla="*/ 209552 h 887227"/>
              <a:gd name="connsiteX16" fmla="*/ 438342 w 438343"/>
              <a:gd name="connsiteY16" fmla="*/ 454580 h 887227"/>
              <a:gd name="connsiteX17" fmla="*/ 438342 w 438343"/>
              <a:gd name="connsiteY17" fmla="*/ 454583 h 887227"/>
              <a:gd name="connsiteX18" fmla="*/ 219171 w 438343"/>
              <a:gd name="connsiteY18" fmla="*/ 564817 h 887227"/>
              <a:gd name="connsiteX19" fmla="*/ 0 w 438343"/>
              <a:gd name="connsiteY19" fmla="*/ 454583 h 887227"/>
              <a:gd name="connsiteX20" fmla="*/ 0 w 438343"/>
              <a:gd name="connsiteY20" fmla="*/ 454582 h 887227"/>
              <a:gd name="connsiteX21" fmla="*/ 0 w 438343"/>
              <a:gd name="connsiteY21" fmla="*/ 209552 h 887227"/>
              <a:gd name="connsiteX22" fmla="*/ 218808 w 438343"/>
              <a:gd name="connsiteY22" fmla="*/ 0 h 887227"/>
              <a:gd name="connsiteX23" fmla="*/ 437616 w 438343"/>
              <a:gd name="connsiteY23" fmla="*/ 121975 h 887227"/>
              <a:gd name="connsiteX24" fmla="*/ 218808 w 438343"/>
              <a:gd name="connsiteY24" fmla="*/ 243950 h 887227"/>
              <a:gd name="connsiteX25" fmla="*/ 0 w 438343"/>
              <a:gd name="connsiteY25" fmla="*/ 121975 h 887227"/>
              <a:gd name="connsiteX26" fmla="*/ 218808 w 438343"/>
              <a:gd name="connsiteY26"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8343" h="887227">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lnTo>
                  <a:pt x="0" y="531962"/>
                </a:ln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lnTo>
                  <a:pt x="0" y="20955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rgbClr val="FDBC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a:extLst>
              <a:ext uri="{FF2B5EF4-FFF2-40B4-BE49-F238E27FC236}">
                <a16:creationId xmlns:a16="http://schemas.microsoft.com/office/drawing/2014/main" id="{FCBD8269-C6B6-41C2-BF72-0F2FE130B21B}"/>
              </a:ext>
            </a:extLst>
          </p:cNvPr>
          <p:cNvGrpSpPr/>
          <p:nvPr/>
        </p:nvGrpSpPr>
        <p:grpSpPr>
          <a:xfrm>
            <a:off x="10409145" y="3856144"/>
            <a:ext cx="596140" cy="880082"/>
            <a:chOff x="6233114" y="3239918"/>
            <a:chExt cx="596140" cy="880082"/>
          </a:xfrm>
        </p:grpSpPr>
        <p:pic>
          <p:nvPicPr>
            <p:cNvPr id="51" name="Picture 50">
              <a:extLst>
                <a:ext uri="{FF2B5EF4-FFF2-40B4-BE49-F238E27FC236}">
                  <a16:creationId xmlns:a16="http://schemas.microsoft.com/office/drawing/2014/main" id="{4444D8E6-CE34-402D-B395-254E47A5D6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33114" y="3239918"/>
              <a:ext cx="467544" cy="880082"/>
            </a:xfrm>
            <a:prstGeom prst="rect">
              <a:avLst/>
            </a:prstGeom>
          </p:spPr>
        </p:pic>
        <p:grpSp>
          <p:nvGrpSpPr>
            <p:cNvPr id="52" name="Group 51">
              <a:extLst>
                <a:ext uri="{FF2B5EF4-FFF2-40B4-BE49-F238E27FC236}">
                  <a16:creationId xmlns:a16="http://schemas.microsoft.com/office/drawing/2014/main" id="{3428A09D-D53A-40FC-9AF1-1D5FB49D8AE0}"/>
                </a:ext>
              </a:extLst>
            </p:cNvPr>
            <p:cNvGrpSpPr/>
            <p:nvPr/>
          </p:nvGrpSpPr>
          <p:grpSpPr>
            <a:xfrm>
              <a:off x="6472392" y="3730594"/>
              <a:ext cx="356862" cy="350009"/>
              <a:chOff x="7888501" y="1034902"/>
              <a:chExt cx="448095" cy="439490"/>
            </a:xfrm>
          </p:grpSpPr>
          <p:sp>
            <p:nvSpPr>
              <p:cNvPr id="53" name="Rectangle: Rounded Corners 52">
                <a:extLst>
                  <a:ext uri="{FF2B5EF4-FFF2-40B4-BE49-F238E27FC236}">
                    <a16:creationId xmlns:a16="http://schemas.microsoft.com/office/drawing/2014/main" id="{02E25A07-5514-48DC-BB94-CAD29A80A2A7}"/>
                  </a:ext>
                </a:extLst>
              </p:cNvPr>
              <p:cNvSpPr/>
              <p:nvPr/>
            </p:nvSpPr>
            <p:spPr bwMode="auto">
              <a:xfrm>
                <a:off x="8213634" y="1235242"/>
                <a:ext cx="100012" cy="176212"/>
              </a:xfrm>
              <a:prstGeom prst="round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733947AF-F629-4BDF-AB3F-6813042970BC}"/>
                  </a:ext>
                </a:extLst>
              </p:cNvPr>
              <p:cNvSpPr/>
              <p:nvPr/>
            </p:nvSpPr>
            <p:spPr bwMode="auto">
              <a:xfrm>
                <a:off x="8087589" y="1070935"/>
                <a:ext cx="100012" cy="340519"/>
              </a:xfrm>
              <a:prstGeom prst="roundRect">
                <a:avLst/>
              </a:prstGeom>
              <a:solidFill>
                <a:srgbClr val="00A4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76975EEE-30F7-4CDE-8E94-757CA83BAA6B}"/>
                  </a:ext>
                </a:extLst>
              </p:cNvPr>
              <p:cNvSpPr/>
              <p:nvPr/>
            </p:nvSpPr>
            <p:spPr bwMode="auto">
              <a:xfrm>
                <a:off x="7956852" y="1156660"/>
                <a:ext cx="100012" cy="256396"/>
              </a:xfrm>
              <a:prstGeom prst="round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Shape 55">
                <a:extLst>
                  <a:ext uri="{FF2B5EF4-FFF2-40B4-BE49-F238E27FC236}">
                    <a16:creationId xmlns:a16="http://schemas.microsoft.com/office/drawing/2014/main" id="{0FE8B8E0-C74B-4F98-85FC-A37EC65942F3}"/>
                  </a:ext>
                </a:extLst>
              </p:cNvPr>
              <p:cNvSpPr/>
              <p:nvPr/>
            </p:nvSpPr>
            <p:spPr bwMode="auto">
              <a:xfrm rot="5400000">
                <a:off x="7892804" y="1030599"/>
                <a:ext cx="439490" cy="448095"/>
              </a:xfrm>
              <a:custGeom>
                <a:avLst/>
                <a:gdLst>
                  <a:gd name="connsiteX0" fmla="*/ 843003 w 888676"/>
                  <a:gd name="connsiteY0" fmla="*/ 886068 h 886069"/>
                  <a:gd name="connsiteX1" fmla="*/ 843003 w 888676"/>
                  <a:gd name="connsiteY1" fmla="*/ 886068 h 886069"/>
                  <a:gd name="connsiteX2" fmla="*/ 843004 w 888676"/>
                  <a:gd name="connsiteY2" fmla="*/ 886068 h 886069"/>
                  <a:gd name="connsiteX3" fmla="*/ 0 w 888676"/>
                  <a:gd name="connsiteY3" fmla="*/ 840397 h 886069"/>
                  <a:gd name="connsiteX4" fmla="*/ 3589 w 888676"/>
                  <a:gd name="connsiteY4" fmla="*/ 822620 h 886069"/>
                  <a:gd name="connsiteX5" fmla="*/ 45672 w 888676"/>
                  <a:gd name="connsiteY5" fmla="*/ 794725 h 886069"/>
                  <a:gd name="connsiteX6" fmla="*/ 797332 w 888676"/>
                  <a:gd name="connsiteY6" fmla="*/ 794725 h 886069"/>
                  <a:gd name="connsiteX7" fmla="*/ 797332 w 888676"/>
                  <a:gd name="connsiteY7" fmla="*/ 45672 h 886069"/>
                  <a:gd name="connsiteX8" fmla="*/ 843004 w 888676"/>
                  <a:gd name="connsiteY8" fmla="*/ 0 h 886069"/>
                  <a:gd name="connsiteX9" fmla="*/ 843004 w 888676"/>
                  <a:gd name="connsiteY9" fmla="*/ 1 h 886069"/>
                  <a:gd name="connsiteX10" fmla="*/ 888676 w 888676"/>
                  <a:gd name="connsiteY10" fmla="*/ 45673 h 886069"/>
                  <a:gd name="connsiteX11" fmla="*/ 888675 w 888676"/>
                  <a:gd name="connsiteY11" fmla="*/ 840396 h 886069"/>
                  <a:gd name="connsiteX12" fmla="*/ 860780 w 888676"/>
                  <a:gd name="connsiteY12" fmla="*/ 882479 h 886069"/>
                  <a:gd name="connsiteX13" fmla="*/ 843003 w 888676"/>
                  <a:gd name="connsiteY13" fmla="*/ 886068 h 886069"/>
                  <a:gd name="connsiteX14" fmla="*/ 841703 w 888676"/>
                  <a:gd name="connsiteY14" fmla="*/ 885805 h 886069"/>
                  <a:gd name="connsiteX15" fmla="*/ 840394 w 888676"/>
                  <a:gd name="connsiteY15" fmla="*/ 886069 h 886069"/>
                  <a:gd name="connsiteX16" fmla="*/ 45672 w 888676"/>
                  <a:gd name="connsiteY16" fmla="*/ 886068 h 886069"/>
                  <a:gd name="connsiteX17" fmla="*/ 3589 w 888676"/>
                  <a:gd name="connsiteY17" fmla="*/ 858174 h 886069"/>
                  <a:gd name="connsiteX18" fmla="*/ 0 w 888676"/>
                  <a:gd name="connsiteY18" fmla="*/ 840397 h 886069"/>
                  <a:gd name="connsiteX19" fmla="*/ 0 w 888676"/>
                  <a:gd name="connsiteY19" fmla="*/ 840396 h 886069"/>
                  <a:gd name="connsiteX20" fmla="*/ 0 w 888676"/>
                  <a:gd name="connsiteY20" fmla="*/ 840397 h 8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676" h="886069">
                    <a:moveTo>
                      <a:pt x="843003" y="886068"/>
                    </a:moveTo>
                    <a:lnTo>
                      <a:pt x="843003" y="886068"/>
                    </a:lnTo>
                    <a:lnTo>
                      <a:pt x="843004" y="886068"/>
                    </a:lnTo>
                    <a:close/>
                    <a:moveTo>
                      <a:pt x="0" y="840397"/>
                    </a:moveTo>
                    <a:lnTo>
                      <a:pt x="3589" y="822620"/>
                    </a:lnTo>
                    <a:cubicBezTo>
                      <a:pt x="10523" y="806227"/>
                      <a:pt x="26754" y="794725"/>
                      <a:pt x="45672" y="794725"/>
                    </a:cubicBezTo>
                    <a:lnTo>
                      <a:pt x="797332" y="794725"/>
                    </a:lnTo>
                    <a:lnTo>
                      <a:pt x="797332" y="45672"/>
                    </a:lnTo>
                    <a:cubicBezTo>
                      <a:pt x="797332" y="20448"/>
                      <a:pt x="817780" y="0"/>
                      <a:pt x="843004" y="0"/>
                    </a:cubicBezTo>
                    <a:lnTo>
                      <a:pt x="843004" y="1"/>
                    </a:lnTo>
                    <a:cubicBezTo>
                      <a:pt x="868228" y="1"/>
                      <a:pt x="888676" y="20449"/>
                      <a:pt x="888676" y="45673"/>
                    </a:cubicBezTo>
                    <a:lnTo>
                      <a:pt x="888675" y="840396"/>
                    </a:lnTo>
                    <a:cubicBezTo>
                      <a:pt x="888675" y="859314"/>
                      <a:pt x="877173" y="875545"/>
                      <a:pt x="860780" y="882479"/>
                    </a:cubicBezTo>
                    <a:lnTo>
                      <a:pt x="843003" y="886068"/>
                    </a:lnTo>
                    <a:lnTo>
                      <a:pt x="841703" y="885805"/>
                    </a:lnTo>
                    <a:lnTo>
                      <a:pt x="840394" y="886069"/>
                    </a:lnTo>
                    <a:lnTo>
                      <a:pt x="45672" y="886068"/>
                    </a:lnTo>
                    <a:cubicBezTo>
                      <a:pt x="26754" y="886068"/>
                      <a:pt x="10523" y="874566"/>
                      <a:pt x="3589" y="858174"/>
                    </a:cubicBezTo>
                    <a:close/>
                    <a:moveTo>
                      <a:pt x="0" y="840397"/>
                    </a:moveTo>
                    <a:lnTo>
                      <a:pt x="0" y="840396"/>
                    </a:lnTo>
                    <a:lnTo>
                      <a:pt x="0" y="840397"/>
                    </a:lnTo>
                    <a:close/>
                  </a:path>
                </a:pathLst>
              </a:cu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7" name="Espace réservé du texte 2">
            <a:extLst>
              <a:ext uri="{FF2B5EF4-FFF2-40B4-BE49-F238E27FC236}">
                <a16:creationId xmlns:a16="http://schemas.microsoft.com/office/drawing/2014/main" id="{BE6DD163-9343-4821-BB33-D40EEE419E3D}"/>
              </a:ext>
            </a:extLst>
          </p:cNvPr>
          <p:cNvSpPr txBox="1">
            <a:spLocks/>
          </p:cNvSpPr>
          <p:nvPr/>
        </p:nvSpPr>
        <p:spPr>
          <a:xfrm>
            <a:off x="366141" y="1922261"/>
            <a:ext cx="3413351" cy="24929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Critical first step</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What is your tier 0?</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Critical assets</a:t>
            </a: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309862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ppt_x"/>
                                          </p:val>
                                        </p:tav>
                                        <p:tav tm="100000">
                                          <p:val>
                                            <p:strVal val="#ppt_x"/>
                                          </p:val>
                                        </p:tav>
                                      </p:tavLst>
                                    </p:anim>
                                    <p:anim calcmode="lin" valueType="num">
                                      <p:cBhvr additive="base">
                                        <p:cTn id="60" dur="500" fill="hold"/>
                                        <p:tgtEl>
                                          <p:spTgt spid="4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ppt_x"/>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ppt_x"/>
                                          </p:val>
                                        </p:tav>
                                        <p:tav tm="100000">
                                          <p:val>
                                            <p:strVal val="#ppt_x"/>
                                          </p:val>
                                        </p:tav>
                                      </p:tavLst>
                                    </p:anim>
                                    <p:anim calcmode="lin" valueType="num">
                                      <p:cBhvr additive="base">
                                        <p:cTn id="68" dur="500" fill="hold"/>
                                        <p:tgtEl>
                                          <p:spTgt spid="4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fill="hold"/>
                                        <p:tgtEl>
                                          <p:spTgt spid="43"/>
                                        </p:tgtEl>
                                        <p:attrNameLst>
                                          <p:attrName>ppt_x</p:attrName>
                                        </p:attrNameLst>
                                      </p:cBhvr>
                                      <p:tavLst>
                                        <p:tav tm="0">
                                          <p:val>
                                            <p:strVal val="#ppt_x"/>
                                          </p:val>
                                        </p:tav>
                                        <p:tav tm="100000">
                                          <p:val>
                                            <p:strVal val="#ppt_x"/>
                                          </p:val>
                                        </p:tav>
                                      </p:tavLst>
                                    </p:anim>
                                    <p:anim calcmode="lin" valueType="num">
                                      <p:cBhvr additive="base">
                                        <p:cTn id="72" dur="50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 calcmode="lin" valueType="num">
                                      <p:cBhvr additive="base">
                                        <p:cTn id="87" dur="500" fill="hold"/>
                                        <p:tgtEl>
                                          <p:spTgt spid="49"/>
                                        </p:tgtEl>
                                        <p:attrNameLst>
                                          <p:attrName>ppt_x</p:attrName>
                                        </p:attrNameLst>
                                      </p:cBhvr>
                                      <p:tavLst>
                                        <p:tav tm="0">
                                          <p:val>
                                            <p:strVal val="#ppt_x"/>
                                          </p:val>
                                        </p:tav>
                                        <p:tav tm="100000">
                                          <p:val>
                                            <p:strVal val="#ppt_x"/>
                                          </p:val>
                                        </p:tav>
                                      </p:tavLst>
                                    </p:anim>
                                    <p:anim calcmode="lin" valueType="num">
                                      <p:cBhvr additive="base">
                                        <p:cTn id="88" dur="500" fill="hold"/>
                                        <p:tgtEl>
                                          <p:spTgt spid="4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8" grpId="0"/>
      <p:bldP spid="39"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The 9 steps taken by an attacker within an Attack Kill Chain model</a:t>
            </a:r>
          </a:p>
        </p:txBody>
      </p:sp>
      <p:sp>
        <p:nvSpPr>
          <p:cNvPr id="5" name="TextBox 4">
            <a:extLst>
              <a:ext uri="{FF2B5EF4-FFF2-40B4-BE49-F238E27FC236}">
                <a16:creationId xmlns:a16="http://schemas.microsoft.com/office/drawing/2014/main" id="{B274AB74-E50E-4860-B3CE-D87BD0629516}"/>
              </a:ext>
            </a:extLst>
          </p:cNvPr>
          <p:cNvSpPr txBox="1"/>
          <p:nvPr/>
        </p:nvSpPr>
        <p:spPr>
          <a:xfrm>
            <a:off x="262063" y="4768156"/>
            <a:ext cx="5723440" cy="2172902"/>
          </a:xfrm>
          <a:prstGeom prst="rect">
            <a:avLst/>
          </a:prstGeom>
          <a:noFill/>
        </p:spPr>
        <p:txBody>
          <a:bodyPr wrap="square" lIns="182880" tIns="146304" rIns="182880" bIns="146304" rtlCol="0">
            <a:spAutoFit/>
          </a:bodyPr>
          <a:lstStyle/>
          <a:p>
            <a:pPr marL="228600" indent="-228600" algn="l">
              <a:lnSpc>
                <a:spcPct val="90000"/>
              </a:lnSpc>
              <a:spcAft>
                <a:spcPts val="600"/>
              </a:spcAft>
              <a:buFont typeface="+mj-lt"/>
              <a:buAutoNum type="arabicPeriod"/>
            </a:pPr>
            <a:r>
              <a:rPr lang="en-US" sz="1200" b="1"/>
              <a:t>External reconnaissance: </a:t>
            </a:r>
            <a:r>
              <a:rPr lang="en-US" sz="1200"/>
              <a:t>Attempts to locate potential penetration point to map and understand the layout and structure of victims environment.</a:t>
            </a:r>
            <a:endParaRPr lang="en-US" sz="1200" b="1"/>
          </a:p>
          <a:p>
            <a:pPr marL="228600" indent="-228600" algn="l">
              <a:lnSpc>
                <a:spcPct val="90000"/>
              </a:lnSpc>
              <a:spcAft>
                <a:spcPts val="600"/>
              </a:spcAft>
              <a:buFont typeface="+mj-lt"/>
              <a:buAutoNum type="arabicPeriod"/>
            </a:pPr>
            <a:r>
              <a:rPr lang="en-US" sz="1200" b="1"/>
              <a:t>Compromise machine/Initial foothold: </a:t>
            </a:r>
            <a:r>
              <a:rPr lang="en-US" sz="1200"/>
              <a:t>Gains access to victim’s network.</a:t>
            </a:r>
            <a:endParaRPr lang="en-US" sz="1200" b="1"/>
          </a:p>
          <a:p>
            <a:pPr marL="228600" indent="-228600" algn="l">
              <a:lnSpc>
                <a:spcPct val="90000"/>
              </a:lnSpc>
              <a:spcAft>
                <a:spcPts val="600"/>
              </a:spcAft>
              <a:buFont typeface="+mj-lt"/>
              <a:buAutoNum type="arabicPeriod"/>
            </a:pPr>
            <a:r>
              <a:rPr lang="en-US" altLang="en-US" sz="1200" b="1">
                <a:ea typeface="Calibri" panose="020F0502020204030204" pitchFamily="34" charset="0"/>
                <a:cs typeface="Arial" panose="020B0604020202020204" pitchFamily="34" charset="0"/>
              </a:rPr>
              <a:t>Initial internal reconnaissance: </a:t>
            </a:r>
            <a:r>
              <a:rPr lang="en-US" altLang="en-US" sz="1200">
                <a:latin typeface="Arial" panose="020B0604020202020204" pitchFamily="34" charset="0"/>
                <a:ea typeface="Calibri" panose="020F0502020204030204" pitchFamily="34" charset="0"/>
                <a:cs typeface="Arial" panose="020B0604020202020204" pitchFamily="34" charset="0"/>
              </a:rPr>
              <a:t>Works on “mapping” the internal network layout and identifying “interesting” areas.</a:t>
            </a:r>
            <a:r>
              <a:rPr lang="en-US" altLang="en-US" sz="900">
                <a:latin typeface="Arial" panose="020B0604020202020204" pitchFamily="34" charset="0"/>
              </a:rPr>
              <a:t> </a:t>
            </a:r>
            <a:endParaRPr lang="en-US" altLang="en-US" sz="2000">
              <a:latin typeface="Arial" panose="020B0604020202020204" pitchFamily="34" charset="0"/>
            </a:endParaRPr>
          </a:p>
          <a:p>
            <a:pPr marL="228600" indent="-228600" algn="l">
              <a:spcAft>
                <a:spcPts val="600"/>
              </a:spcAft>
              <a:buFont typeface="+mj-lt"/>
              <a:buAutoNum type="arabicPeriod"/>
            </a:pPr>
            <a:r>
              <a:rPr lang="en-US" altLang="en-US" sz="1200" b="1"/>
              <a:t>Low privileges “Lateral movement” cycle: </a:t>
            </a:r>
            <a:r>
              <a:rPr lang="en-US" sz="1200"/>
              <a:t>Begins to move across devices in the network to “improve position” to reach privileged credentials.</a:t>
            </a:r>
          </a:p>
          <a:p>
            <a:pPr marL="228600" indent="-228600" algn="l">
              <a:spcAft>
                <a:spcPts val="600"/>
              </a:spcAft>
              <a:buFont typeface="+mj-lt"/>
              <a:buAutoNum type="arabicPeriod"/>
            </a:pPr>
            <a:r>
              <a:rPr lang="en-US" sz="1200" b="1"/>
              <a:t>Domain admin credentials: </a:t>
            </a:r>
            <a:r>
              <a:rPr lang="en-US" sz="1200"/>
              <a:t>Gains access to privileged credentials by moving “enough” to get to a machine where these credentials exist.</a:t>
            </a:r>
            <a:r>
              <a:rPr lang="en-US" sz="1200" b="1"/>
              <a:t> </a:t>
            </a:r>
            <a:endParaRPr lang="en-US" altLang="en-US" sz="1200" b="1"/>
          </a:p>
        </p:txBody>
      </p:sp>
      <p:sp>
        <p:nvSpPr>
          <p:cNvPr id="6" name="TextBox 5">
            <a:extLst>
              <a:ext uri="{FF2B5EF4-FFF2-40B4-BE49-F238E27FC236}">
                <a16:creationId xmlns:a16="http://schemas.microsoft.com/office/drawing/2014/main" id="{1F3D3542-79B9-4CFA-A85A-671D3BB8658A}"/>
              </a:ext>
            </a:extLst>
          </p:cNvPr>
          <p:cNvSpPr txBox="1"/>
          <p:nvPr/>
        </p:nvSpPr>
        <p:spPr>
          <a:xfrm>
            <a:off x="5973500" y="4768156"/>
            <a:ext cx="5600282" cy="2292935"/>
          </a:xfrm>
          <a:prstGeom prst="rect">
            <a:avLst/>
          </a:prstGeom>
          <a:noFill/>
        </p:spPr>
        <p:txBody>
          <a:bodyPr wrap="square" lIns="182880" tIns="146304" rIns="182880" bIns="146304" rtlCol="0">
            <a:spAutoFit/>
          </a:bodyPr>
          <a:lstStyle/>
          <a:p>
            <a:pPr marL="228600" indent="-228600" algn="l">
              <a:lnSpc>
                <a:spcPct val="90000"/>
              </a:lnSpc>
              <a:spcAft>
                <a:spcPts val="600"/>
              </a:spcAft>
              <a:buFont typeface="+mj-lt"/>
              <a:buAutoNum type="arabicPeriod" startAt="6"/>
            </a:pPr>
            <a:r>
              <a:rPr lang="en-US" sz="1200" b="1" dirty="0"/>
              <a:t>Domain persist: </a:t>
            </a:r>
            <a:r>
              <a:rPr lang="en-US" sz="1200" dirty="0"/>
              <a:t>they want, whenever and however within the environment.</a:t>
            </a:r>
            <a:r>
              <a:rPr lang="en-US" sz="1200" b="1" dirty="0"/>
              <a:t> </a:t>
            </a:r>
            <a:r>
              <a:rPr lang="en-US" altLang="en-US" sz="1200" b="1" dirty="0"/>
              <a:t> </a:t>
            </a:r>
            <a:r>
              <a:rPr lang="en-US" sz="1200" b="1" dirty="0"/>
              <a:t> </a:t>
            </a:r>
            <a:endParaRPr lang="en-US" sz="1200" b="1" dirty="0">
              <a:gradFill>
                <a:gsLst>
                  <a:gs pos="2917">
                    <a:schemeClr val="tx1"/>
                  </a:gs>
                  <a:gs pos="30000">
                    <a:schemeClr val="tx1"/>
                  </a:gs>
                </a:gsLst>
                <a:lin ang="5400000" scaled="0"/>
              </a:gradFill>
            </a:endParaRPr>
          </a:p>
          <a:p>
            <a:pPr marL="228600" indent="-228600" algn="l">
              <a:lnSpc>
                <a:spcPct val="90000"/>
              </a:lnSpc>
              <a:spcAft>
                <a:spcPts val="600"/>
              </a:spcAft>
              <a:buFont typeface="+mj-lt"/>
              <a:buAutoNum type="arabicPeriod" startAt="6"/>
            </a:pPr>
            <a:r>
              <a:rPr lang="en-US" sz="1200" b="1" dirty="0"/>
              <a:t>High privileges “Lateral movement” cycle: </a:t>
            </a:r>
            <a:r>
              <a:rPr lang="en-US" sz="1200" dirty="0"/>
              <a:t>Uses previously compromised privileged credentials to move towards the area that includes the asset of interest to the attacker.</a:t>
            </a:r>
            <a:r>
              <a:rPr lang="en-US" sz="1200" b="1" dirty="0"/>
              <a:t> </a:t>
            </a:r>
          </a:p>
          <a:p>
            <a:pPr marL="228600" indent="-228600" algn="l">
              <a:lnSpc>
                <a:spcPct val="90000"/>
              </a:lnSpc>
              <a:spcAft>
                <a:spcPts val="600"/>
              </a:spcAft>
              <a:buFont typeface="+mj-lt"/>
              <a:buAutoNum type="arabicPeriod" startAt="6"/>
            </a:pPr>
            <a:r>
              <a:rPr lang="en-US" sz="1200" b="1" dirty="0"/>
              <a:t>Asset access: </a:t>
            </a:r>
            <a:r>
              <a:rPr lang="en-US" sz="1200" dirty="0"/>
              <a:t>Accesses high-value assets.</a:t>
            </a:r>
            <a:endParaRPr lang="en-US" sz="1200" b="1" dirty="0"/>
          </a:p>
          <a:p>
            <a:pPr marL="228600" indent="-228600" algn="l">
              <a:lnSpc>
                <a:spcPct val="90000"/>
              </a:lnSpc>
              <a:spcAft>
                <a:spcPts val="600"/>
              </a:spcAft>
              <a:buFont typeface="+mj-lt"/>
              <a:buAutoNum type="arabicPeriod" startAt="6"/>
            </a:pPr>
            <a:r>
              <a:rPr lang="en-US" sz="1200" b="1" dirty="0"/>
              <a:t>Exfiltration:</a:t>
            </a:r>
            <a:r>
              <a:rPr lang="en-US" sz="1400" b="1" dirty="0"/>
              <a:t> </a:t>
            </a:r>
            <a:r>
              <a:rPr lang="en-US" sz="1200" dirty="0"/>
              <a:t>Transfers the collected information outside of the victims network</a:t>
            </a:r>
          </a:p>
          <a:p>
            <a:pPr marL="228600" indent="-228600" algn="l">
              <a:lnSpc>
                <a:spcPct val="90000"/>
              </a:lnSpc>
              <a:spcAft>
                <a:spcPts val="600"/>
              </a:spcAft>
              <a:buFont typeface="+mj-lt"/>
              <a:buAutoNum type="arabicPeriod" startAt="6"/>
            </a:pPr>
            <a:r>
              <a:rPr lang="en-US" sz="1200" b="1" dirty="0"/>
              <a:t>Persistence: </a:t>
            </a:r>
            <a:r>
              <a:rPr lang="en-US" sz="1200" dirty="0"/>
              <a:t>Gains full control of the domain and the ability to do whatever used for the attackers goals.</a:t>
            </a:r>
          </a:p>
        </p:txBody>
      </p:sp>
      <p:pic>
        <p:nvPicPr>
          <p:cNvPr id="8" name="Picture 7">
            <a:extLst>
              <a:ext uri="{FF2B5EF4-FFF2-40B4-BE49-F238E27FC236}">
                <a16:creationId xmlns:a16="http://schemas.microsoft.com/office/drawing/2014/main" id="{869BC655-3429-46AD-9AAB-6C1CAAE34526}"/>
              </a:ext>
            </a:extLst>
          </p:cNvPr>
          <p:cNvPicPr>
            <a:picLocks noChangeAspect="1"/>
          </p:cNvPicPr>
          <p:nvPr/>
        </p:nvPicPr>
        <p:blipFill>
          <a:blip r:embed="rId3"/>
          <a:stretch>
            <a:fillRect/>
          </a:stretch>
        </p:blipFill>
        <p:spPr>
          <a:xfrm>
            <a:off x="1165500" y="1680727"/>
            <a:ext cx="10105473" cy="2936855"/>
          </a:xfrm>
          <a:prstGeom prst="rect">
            <a:avLst/>
          </a:prstGeom>
        </p:spPr>
      </p:pic>
    </p:spTree>
    <p:extLst>
      <p:ext uri="{BB962C8B-B14F-4D97-AF65-F5344CB8AC3E}">
        <p14:creationId xmlns:p14="http://schemas.microsoft.com/office/powerpoint/2010/main" val="25493260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C1E4778625DC49BFD4066A93A29B8D" ma:contentTypeVersion="2" ma:contentTypeDescription="Crée un document." ma:contentTypeScope="" ma:versionID="b5de699f130beeb1c01fb13a3fd44c4b">
  <xsd:schema xmlns:xsd="http://www.w3.org/2001/XMLSchema" xmlns:xs="http://www.w3.org/2001/XMLSchema" xmlns:p="http://schemas.microsoft.com/office/2006/metadata/properties" xmlns:ns2="e973c379-2ef0-4746-baf4-9a75045abd6a" targetNamespace="http://schemas.microsoft.com/office/2006/metadata/properties" ma:root="true" ma:fieldsID="5cec86a248d17bd930950361644c2972" ns2:_="">
    <xsd:import namespace="e973c379-2ef0-4746-baf4-9a75045abd6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3c379-2ef0-4746-baf4-9a75045abd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140B17-0E85-40FB-904D-6E0A38E3BAB5}">
  <ds:schemaRefs>
    <ds:schemaRef ds:uri="e973c379-2ef0-4746-baf4-9a75045abd6a"/>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EA160BF0-2DA2-4902-A59A-2A2505E000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3c379-2ef0-4746-baf4-9a75045abd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3404</Words>
  <Application>Microsoft Office PowerPoint</Application>
  <PresentationFormat>Personnalisé</PresentationFormat>
  <Paragraphs>390</Paragraphs>
  <Slides>33</Slides>
  <Notes>33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33</vt:i4>
      </vt:variant>
    </vt:vector>
  </HeadingPairs>
  <TitlesOfParts>
    <vt:vector size="44" baseType="lpstr">
      <vt:lpstr>ＭＳ Ｐゴシック</vt:lpstr>
      <vt:lpstr>Arial</vt:lpstr>
      <vt:lpstr>Calibri</vt:lpstr>
      <vt:lpstr>Lucida Console</vt:lpstr>
      <vt:lpstr>Segoe</vt:lpstr>
      <vt:lpstr>Segoe UI</vt:lpstr>
      <vt:lpstr>Segoe UI Light</vt:lpstr>
      <vt:lpstr>Segoe UI Semibold</vt:lpstr>
      <vt:lpstr>Segoe UI Semilight</vt:lpstr>
      <vt:lpstr>Wingdings</vt:lpstr>
      <vt:lpstr>WHITE TEMPLATE</vt:lpstr>
      <vt:lpstr>Module 2 Active Directory Threats Landscape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2018-09-14T14:07:23Z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0x01010043C1E4778625DC49BFD4066A93A29B8D</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