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4538" r:id="rId4"/>
  </p:sldMasterIdLst>
  <p:notesMasterIdLst>
    <p:notesMasterId r:id="rId43"/>
  </p:notesMasterIdLst>
  <p:handoutMasterIdLst>
    <p:handoutMasterId r:id="rId44"/>
  </p:handoutMasterIdLst>
  <p:sldIdLst>
    <p:sldId id="798" r:id="rId5"/>
    <p:sldId id="739" r:id="rId6"/>
    <p:sldId id="899" r:id="rId7"/>
    <p:sldId id="815" r:id="rId8"/>
    <p:sldId id="901" r:id="rId9"/>
    <p:sldId id="964" r:id="rId10"/>
    <p:sldId id="950" r:id="rId11"/>
    <p:sldId id="951" r:id="rId12"/>
    <p:sldId id="902" r:id="rId13"/>
    <p:sldId id="907" r:id="rId14"/>
    <p:sldId id="905" r:id="rId15"/>
    <p:sldId id="814" r:id="rId16"/>
    <p:sldId id="952" r:id="rId17"/>
    <p:sldId id="908" r:id="rId18"/>
    <p:sldId id="909" r:id="rId19"/>
    <p:sldId id="900" r:id="rId20"/>
    <p:sldId id="890" r:id="rId21"/>
    <p:sldId id="911" r:id="rId22"/>
    <p:sldId id="910" r:id="rId23"/>
    <p:sldId id="896" r:id="rId24"/>
    <p:sldId id="897" r:id="rId25"/>
    <p:sldId id="912" r:id="rId26"/>
    <p:sldId id="898" r:id="rId27"/>
    <p:sldId id="916" r:id="rId28"/>
    <p:sldId id="891" r:id="rId29"/>
    <p:sldId id="892" r:id="rId30"/>
    <p:sldId id="903" r:id="rId31"/>
    <p:sldId id="904" r:id="rId32"/>
    <p:sldId id="915" r:id="rId33"/>
    <p:sldId id="965" r:id="rId34"/>
    <p:sldId id="913" r:id="rId35"/>
    <p:sldId id="919" r:id="rId36"/>
    <p:sldId id="914" r:id="rId37"/>
    <p:sldId id="893" r:id="rId38"/>
    <p:sldId id="918" r:id="rId39"/>
    <p:sldId id="917" r:id="rId40"/>
    <p:sldId id="676" r:id="rId41"/>
    <p:sldId id="949" r:id="rId42"/>
  </p:sldIdLst>
  <p:sldSz cx="12436475" cy="6994525"/>
  <p:notesSz cx="6781800" cy="9067800"/>
  <p:custDataLst>
    <p:tags r:id="rId45"/>
  </p:custDataLst>
  <p:defaultTex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7F9ADF2F-6FF9-4209-A79E-E049D158E0F0}">
          <p14:sldIdLst>
            <p14:sldId id="798"/>
            <p14:sldId id="739"/>
          </p14:sldIdLst>
        </p14:section>
        <p14:section name="Hardening the host" id="{9C3FA7AA-F63E-4811-95F5-7231826CFA33}">
          <p14:sldIdLst>
            <p14:sldId id="899"/>
            <p14:sldId id="815"/>
            <p14:sldId id="901"/>
            <p14:sldId id="964"/>
            <p14:sldId id="950"/>
            <p14:sldId id="951"/>
            <p14:sldId id="902"/>
            <p14:sldId id="907"/>
            <p14:sldId id="905"/>
            <p14:sldId id="814"/>
            <p14:sldId id="952"/>
            <p14:sldId id="908"/>
            <p14:sldId id="909"/>
          </p14:sldIdLst>
        </p14:section>
        <p14:section name="Protects against lateral movement" id="{71D4322F-DAB6-46ED-B2DF-4FBBCA21272C}">
          <p14:sldIdLst>
            <p14:sldId id="900"/>
            <p14:sldId id="890"/>
            <p14:sldId id="911"/>
            <p14:sldId id="910"/>
            <p14:sldId id="896"/>
            <p14:sldId id="897"/>
            <p14:sldId id="912"/>
            <p14:sldId id="898"/>
            <p14:sldId id="916"/>
          </p14:sldIdLst>
        </p14:section>
        <p14:section name="Securing Kerberos" id="{199E640D-F335-4FD3-8575-1C7EF8710AB5}">
          <p14:sldIdLst>
            <p14:sldId id="891"/>
            <p14:sldId id="892"/>
            <p14:sldId id="903"/>
            <p14:sldId id="904"/>
            <p14:sldId id="915"/>
            <p14:sldId id="965"/>
            <p14:sldId id="913"/>
            <p14:sldId id="919"/>
            <p14:sldId id="914"/>
          </p14:sldIdLst>
        </p14:section>
        <p14:section name="Remote administration" id="{5B92EED2-DFAF-42C0-A627-493AD7FE4B8D}">
          <p14:sldIdLst>
            <p14:sldId id="893"/>
            <p14:sldId id="918"/>
            <p14:sldId id="917"/>
            <p14:sldId id="676"/>
            <p14:sldId id="94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eu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0179D7"/>
    <a:srgbClr val="0078D7"/>
    <a:srgbClr val="BFBFBF"/>
    <a:srgbClr val="092D91"/>
    <a:srgbClr val="002050"/>
    <a:srgbClr val="80BCEB"/>
    <a:srgbClr val="1993C8"/>
    <a:srgbClr val="F6484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0F0CB3-3348-4FF1-B090-27081C75B02E}" v="1362" dt="2018-06-18T01:16:14.8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37" autoAdjust="0"/>
    <p:restoredTop sz="69502" autoAdjust="0"/>
  </p:normalViewPr>
  <p:slideViewPr>
    <p:cSldViewPr snapToGrid="0">
      <p:cViewPr varScale="1">
        <p:scale>
          <a:sx n="85" d="100"/>
          <a:sy n="85" d="100"/>
        </p:scale>
        <p:origin x="1314" y="10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2"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l" defTabSz="874550">
              <a:spcBef>
                <a:spcPct val="0"/>
              </a:spcBef>
              <a:defRPr sz="1200" b="1"/>
            </a:lvl1pPr>
          </a:lstStyle>
          <a:p>
            <a:endParaRPr lang="en-GB"/>
          </a:p>
        </p:txBody>
      </p:sp>
      <p:sp>
        <p:nvSpPr>
          <p:cNvPr id="10243" name="Rectangle 3"/>
          <p:cNvSpPr>
            <a:spLocks noGrp="1" noChangeArrowheads="1"/>
          </p:cNvSpPr>
          <p:nvPr>
            <p:ph type="dt" sz="quarter" idx="1"/>
          </p:nvPr>
        </p:nvSpPr>
        <p:spPr bwMode="auto">
          <a:xfrm>
            <a:off x="3842537"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r" defTabSz="874550">
              <a:spcBef>
                <a:spcPct val="0"/>
              </a:spcBef>
              <a:defRPr sz="1200" b="1"/>
            </a:lvl1pPr>
          </a:lstStyle>
          <a:p>
            <a:endParaRPr lang="en-GB"/>
          </a:p>
        </p:txBody>
      </p:sp>
      <p:sp>
        <p:nvSpPr>
          <p:cNvPr id="10244" name="Rectangle 4"/>
          <p:cNvSpPr>
            <a:spLocks noGrp="1" noChangeArrowheads="1"/>
          </p:cNvSpPr>
          <p:nvPr>
            <p:ph type="ftr" sz="quarter" idx="2"/>
          </p:nvPr>
        </p:nvSpPr>
        <p:spPr bwMode="auto">
          <a:xfrm>
            <a:off x="2"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l" defTabSz="874550">
              <a:spcBef>
                <a:spcPct val="0"/>
              </a:spcBef>
              <a:defRPr sz="1200" b="1"/>
            </a:lvl1pPr>
          </a:lstStyle>
          <a:p>
            <a:endParaRPr lang="en-GB"/>
          </a:p>
        </p:txBody>
      </p:sp>
      <p:sp>
        <p:nvSpPr>
          <p:cNvPr id="10245" name="Rectangle 5"/>
          <p:cNvSpPr>
            <a:spLocks noGrp="1" noChangeArrowheads="1"/>
          </p:cNvSpPr>
          <p:nvPr>
            <p:ph type="sldNum" sz="quarter" idx="3"/>
          </p:nvPr>
        </p:nvSpPr>
        <p:spPr bwMode="auto">
          <a:xfrm>
            <a:off x="3842537"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r" defTabSz="874550">
              <a:spcBef>
                <a:spcPct val="0"/>
              </a:spcBef>
              <a:defRPr sz="1200" b="1"/>
            </a:lvl1pPr>
          </a:lstStyle>
          <a:p>
            <a:fld id="{13A2AEDD-AD55-49C8-838F-E55756FFD25D}" type="slidenum">
              <a:rPr lang="en-GB"/>
              <a:pPr/>
              <a:t>‹N°›</a:t>
            </a:fld>
            <a:endParaRPr lang="en-GB"/>
          </a:p>
        </p:txBody>
      </p:sp>
    </p:spTree>
    <p:extLst>
      <p:ext uri="{BB962C8B-B14F-4D97-AF65-F5344CB8AC3E}">
        <p14:creationId xmlns:p14="http://schemas.microsoft.com/office/powerpoint/2010/main" val="2255217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2" y="3"/>
            <a:ext cx="2958655"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67" name="Rectangle 3"/>
          <p:cNvSpPr>
            <a:spLocks noGrp="1" noChangeArrowheads="1"/>
          </p:cNvSpPr>
          <p:nvPr>
            <p:ph type="dt" idx="1"/>
          </p:nvPr>
        </p:nvSpPr>
        <p:spPr bwMode="auto">
          <a:xfrm>
            <a:off x="3847383" y="3"/>
            <a:ext cx="2958654"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r" defTabSz="859313">
              <a:spcBef>
                <a:spcPct val="0"/>
              </a:spcBef>
              <a:defRPr sz="1200" b="1">
                <a:latin typeface="Arial"/>
                <a:cs typeface="Arial"/>
                <a:sym typeface="Arial"/>
              </a:defRPr>
            </a:lvl1pPr>
          </a:lstStyle>
          <a:p>
            <a:endParaRPr lang="en-GB"/>
          </a:p>
        </p:txBody>
      </p:sp>
      <p:sp>
        <p:nvSpPr>
          <p:cNvPr id="11268" name="Rectangle 4"/>
          <p:cNvSpPr>
            <a:spLocks noGrp="1" noRot="1" noChangeAspect="1" noChangeArrowheads="1" noTextEdit="1"/>
          </p:cNvSpPr>
          <p:nvPr>
            <p:ph type="sldImg" idx="2"/>
          </p:nvPr>
        </p:nvSpPr>
        <p:spPr bwMode="auto">
          <a:xfrm>
            <a:off x="323850" y="668338"/>
            <a:ext cx="6086475" cy="3424237"/>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888729" y="4317379"/>
            <a:ext cx="4955869" cy="4093588"/>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2" y="8633303"/>
            <a:ext cx="2958655"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71" name="Rectangle 7"/>
          <p:cNvSpPr>
            <a:spLocks noGrp="1" noChangeArrowheads="1"/>
          </p:cNvSpPr>
          <p:nvPr>
            <p:ph type="sldNum" sz="quarter" idx="5"/>
          </p:nvPr>
        </p:nvSpPr>
        <p:spPr bwMode="auto">
          <a:xfrm>
            <a:off x="3847383" y="8633303"/>
            <a:ext cx="2958654"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r" defTabSz="859313">
              <a:spcBef>
                <a:spcPct val="0"/>
              </a:spcBef>
              <a:defRPr sz="1200" b="1">
                <a:latin typeface="Arial"/>
              </a:defRPr>
            </a:lvl1pPr>
          </a:lstStyle>
          <a:p>
            <a:fld id="{5CA7C1A6-3F6E-4A0C-A01A-2F04D27288E6}" type="slidenum">
              <a:rPr lang="en-GB" smtClean="0"/>
              <a:pPr/>
              <a:t>‹N°›</a:t>
            </a:fld>
            <a:endParaRPr lang="en-GB"/>
          </a:p>
        </p:txBody>
      </p:sp>
    </p:spTree>
    <p:extLst>
      <p:ext uri="{BB962C8B-B14F-4D97-AF65-F5344CB8AC3E}">
        <p14:creationId xmlns:p14="http://schemas.microsoft.com/office/powerpoint/2010/main" val="42861570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400" kern="1200">
        <a:solidFill>
          <a:schemeClr val="tx1"/>
        </a:solidFill>
        <a:latin typeface="Arial"/>
        <a:ea typeface="+mn-ea"/>
        <a:cs typeface="Arial" charset="0"/>
        <a:sym typeface="Arial"/>
      </a:defRPr>
    </a:lvl1pPr>
    <a:lvl2pPr marL="539725" algn="l" rtl="0" fontAlgn="base">
      <a:spcBef>
        <a:spcPct val="30000"/>
      </a:spcBef>
      <a:spcAft>
        <a:spcPct val="0"/>
      </a:spcAft>
      <a:defRPr sz="1400" kern="1200">
        <a:solidFill>
          <a:schemeClr val="tx1"/>
        </a:solidFill>
        <a:latin typeface="Arial"/>
        <a:ea typeface="+mn-ea"/>
        <a:cs typeface="Arial" charset="0"/>
        <a:sym typeface="Arial"/>
      </a:defRPr>
    </a:lvl2pPr>
    <a:lvl3pPr marL="1079449" algn="l" rtl="0" fontAlgn="base">
      <a:spcBef>
        <a:spcPct val="30000"/>
      </a:spcBef>
      <a:spcAft>
        <a:spcPct val="0"/>
      </a:spcAft>
      <a:defRPr sz="1400" kern="1200">
        <a:solidFill>
          <a:schemeClr val="tx1"/>
        </a:solidFill>
        <a:latin typeface="Arial"/>
        <a:ea typeface="+mn-ea"/>
        <a:cs typeface="Arial" charset="0"/>
        <a:sym typeface="Arial"/>
      </a:defRPr>
    </a:lvl3pPr>
    <a:lvl4pPr marL="1619174" algn="l" rtl="0" fontAlgn="base">
      <a:spcBef>
        <a:spcPct val="30000"/>
      </a:spcBef>
      <a:spcAft>
        <a:spcPct val="0"/>
      </a:spcAft>
      <a:defRPr sz="1400" kern="1200">
        <a:solidFill>
          <a:schemeClr val="tx1"/>
        </a:solidFill>
        <a:latin typeface="Arial"/>
        <a:ea typeface="+mn-ea"/>
        <a:cs typeface="Arial" charset="0"/>
        <a:sym typeface="Arial"/>
      </a:defRPr>
    </a:lvl4pPr>
    <a:lvl5pPr marL="2158898" algn="l" rtl="0" fontAlgn="base">
      <a:spcBef>
        <a:spcPct val="30000"/>
      </a:spcBef>
      <a:spcAft>
        <a:spcPct val="0"/>
      </a:spcAft>
      <a:defRPr sz="1400" kern="1200">
        <a:solidFill>
          <a:schemeClr val="tx1"/>
        </a:solidFill>
        <a:latin typeface="Arial"/>
        <a:ea typeface="+mn-ea"/>
        <a:cs typeface="Arial" charset="0"/>
        <a:sym typeface="Arial"/>
      </a:defRPr>
    </a:lvl5pPr>
    <a:lvl6pPr marL="2698623" algn="l" defTabSz="1079449" rtl="0" eaLnBrk="1" latinLnBrk="0" hangingPunct="1">
      <a:defRPr sz="1400" kern="1200">
        <a:solidFill>
          <a:schemeClr val="tx1"/>
        </a:solidFill>
        <a:latin typeface="+mn-lt"/>
        <a:ea typeface="+mn-ea"/>
        <a:cs typeface="+mn-cs"/>
      </a:defRPr>
    </a:lvl6pPr>
    <a:lvl7pPr marL="3238348" algn="l" defTabSz="1079449" rtl="0" eaLnBrk="1" latinLnBrk="0" hangingPunct="1">
      <a:defRPr sz="1400" kern="1200">
        <a:solidFill>
          <a:schemeClr val="tx1"/>
        </a:solidFill>
        <a:latin typeface="+mn-lt"/>
        <a:ea typeface="+mn-ea"/>
        <a:cs typeface="+mn-cs"/>
      </a:defRPr>
    </a:lvl7pPr>
    <a:lvl8pPr marL="3778072" algn="l" defTabSz="1079449" rtl="0" eaLnBrk="1" latinLnBrk="0" hangingPunct="1">
      <a:defRPr sz="1400" kern="1200">
        <a:solidFill>
          <a:schemeClr val="tx1"/>
        </a:solidFill>
        <a:latin typeface="+mn-lt"/>
        <a:ea typeface="+mn-ea"/>
        <a:cs typeface="+mn-cs"/>
      </a:defRPr>
    </a:lvl8pPr>
    <a:lvl9pPr marL="4317797" algn="l" defTabSz="1079449"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0</a:t>
            </a:fld>
            <a:endParaRPr lang="en-GB"/>
          </a:p>
        </p:txBody>
      </p:sp>
    </p:spTree>
    <p:extLst>
      <p:ext uri="{BB962C8B-B14F-4D97-AF65-F5344CB8AC3E}">
        <p14:creationId xmlns:p14="http://schemas.microsoft.com/office/powerpoint/2010/main" val="2413507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b="0" dirty="0"/>
              <a:t>The registry value to set on a domain controller is “</a:t>
            </a:r>
            <a:r>
              <a:rPr lang="en-US" sz="1400" b="0" i="0" kern="1200" dirty="0">
                <a:solidFill>
                  <a:schemeClr val="tx1"/>
                </a:solidFill>
                <a:effectLst/>
                <a:latin typeface="Arial"/>
                <a:ea typeface="+mn-ea"/>
                <a:cs typeface="Arial" charset="0"/>
                <a:sym typeface="Arial"/>
              </a:rPr>
              <a:t>16 LDAP Interface Events</a:t>
            </a:r>
            <a:r>
              <a:rPr lang="en-CA" sz="1400" b="0" i="0" kern="1200" dirty="0">
                <a:solidFill>
                  <a:schemeClr val="tx1"/>
                </a:solidFill>
                <a:effectLst/>
                <a:latin typeface="Arial"/>
                <a:ea typeface="+mn-ea"/>
                <a:cs typeface="Arial" charset="0"/>
                <a:sym typeface="Arial"/>
              </a:rPr>
              <a:t>” under</a:t>
            </a:r>
            <a:r>
              <a:rPr lang="en-CA" b="0" dirty="0"/>
              <a:t> </a:t>
            </a:r>
            <a:r>
              <a:rPr lang="en-US" sz="1400" b="0" i="0" kern="1200" dirty="0">
                <a:solidFill>
                  <a:schemeClr val="tx1"/>
                </a:solidFill>
                <a:effectLst/>
                <a:latin typeface="Arial"/>
                <a:ea typeface="+mn-ea"/>
                <a:cs typeface="Arial" charset="0"/>
                <a:sym typeface="Arial"/>
              </a:rPr>
              <a:t>HKLM\SYSTEM\</a:t>
            </a:r>
            <a:r>
              <a:rPr lang="en-US" sz="1400" b="0" i="0" kern="1200" dirty="0" err="1">
                <a:solidFill>
                  <a:schemeClr val="tx1"/>
                </a:solidFill>
                <a:effectLst/>
                <a:latin typeface="Arial"/>
                <a:ea typeface="+mn-ea"/>
                <a:cs typeface="Arial" charset="0"/>
                <a:sym typeface="Arial"/>
              </a:rPr>
              <a:t>CurrentControlSet</a:t>
            </a:r>
            <a:r>
              <a:rPr lang="en-US" sz="1400" b="0" i="0" kern="1200" dirty="0">
                <a:solidFill>
                  <a:schemeClr val="tx1"/>
                </a:solidFill>
                <a:effectLst/>
                <a:latin typeface="Arial"/>
                <a:ea typeface="+mn-ea"/>
                <a:cs typeface="Arial" charset="0"/>
                <a:sym typeface="Arial"/>
              </a:rPr>
              <a:t>\Services\NTDS\Diagnostics with the value 0x2.</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400" b="0" i="0" kern="1200" dirty="0">
              <a:solidFill>
                <a:schemeClr val="tx1"/>
              </a:solidFill>
              <a:effectLst/>
              <a:latin typeface="Arial"/>
              <a:ea typeface="+mn-ea"/>
              <a:cs typeface="Arial" charset="0"/>
              <a:sym typeface="Aria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b="0" i="0" kern="1200" dirty="0">
                <a:solidFill>
                  <a:schemeClr val="tx1"/>
                </a:solidFill>
                <a:effectLst/>
                <a:latin typeface="Arial"/>
                <a:ea typeface="+mn-ea"/>
                <a:cs typeface="Arial" charset="0"/>
                <a:sym typeface="Arial"/>
              </a:rPr>
              <a:t>So, t</a:t>
            </a:r>
            <a:r>
              <a:rPr lang="en-CA" b="0" dirty="0"/>
              <a:t>racking down those clear-text authentication is actually quite straightforward: https://docs.microsoft.com/en-us/previous-versions/windows/it-pro/windows-server-2008-R2-and-2008/dd941849(v=ws.10)</a:t>
            </a:r>
          </a:p>
        </p:txBody>
      </p:sp>
      <p:sp>
        <p:nvSpPr>
          <p:cNvPr id="4" name="Slide Number Placeholder 3"/>
          <p:cNvSpPr>
            <a:spLocks noGrp="1"/>
          </p:cNvSpPr>
          <p:nvPr>
            <p:ph type="sldNum" sz="quarter" idx="10"/>
          </p:nvPr>
        </p:nvSpPr>
        <p:spPr/>
        <p:txBody>
          <a:bodyPr/>
          <a:lstStyle/>
          <a:p>
            <a:fld id="{5CA7C1A6-3F6E-4A0C-A01A-2F04D27288E6}" type="slidenum">
              <a:rPr lang="en-GB" smtClean="0"/>
              <a:pPr/>
              <a:t>9</a:t>
            </a:fld>
            <a:endParaRPr lang="en-GB"/>
          </a:p>
        </p:txBody>
      </p:sp>
    </p:spTree>
    <p:extLst>
      <p:ext uri="{BB962C8B-B14F-4D97-AF65-F5344CB8AC3E}">
        <p14:creationId xmlns:p14="http://schemas.microsoft.com/office/powerpoint/2010/main" val="1491558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The </a:t>
            </a:r>
            <a:r>
              <a:rPr lang="en-US" sz="1400" dirty="0">
                <a:gradFill>
                  <a:gsLst>
                    <a:gs pos="1250">
                      <a:srgbClr val="505050"/>
                    </a:gs>
                    <a:gs pos="100000">
                      <a:srgbClr val="505050"/>
                    </a:gs>
                  </a:gsLst>
                  <a:lin ang="5400000" scaled="0"/>
                </a:gradFill>
              </a:rPr>
              <a:t>dSHeuristics</a:t>
            </a:r>
            <a:r>
              <a:rPr lang="en-US" dirty="0"/>
              <a:t> is located here: CN=Directory </a:t>
            </a:r>
            <a:r>
              <a:rPr lang="en-US" dirty="0" err="1"/>
              <a:t>Service,CN</a:t>
            </a:r>
            <a:r>
              <a:rPr lang="en-US" dirty="0"/>
              <a:t>=Windows NT,CN=</a:t>
            </a:r>
            <a:r>
              <a:rPr lang="en-US" dirty="0" err="1"/>
              <a:t>Services,CN</a:t>
            </a:r>
            <a:r>
              <a:rPr lang="en-US" dirty="0"/>
              <a:t>=Configuration,&lt;</a:t>
            </a:r>
            <a:r>
              <a:rPr lang="en-US" dirty="0" err="1"/>
              <a:t>ForestRootDN</a:t>
            </a:r>
            <a:r>
              <a:rPr lang="en-US" dirty="0"/>
              <a:t>&gt;.</a:t>
            </a:r>
          </a:p>
          <a:p>
            <a:pPr marL="0" indent="0" rtl="0">
              <a:buFont typeface="Arial" panose="020B0604020202020204" pitchFamily="34" charset="0"/>
              <a:buNone/>
            </a:pPr>
            <a:r>
              <a:rPr lang="en-US" dirty="0"/>
              <a:t>The built-in group </a:t>
            </a:r>
            <a:r>
              <a:rPr lang="en-US" sz="1400" dirty="0">
                <a:gradFill>
                  <a:gsLst>
                    <a:gs pos="1250">
                      <a:srgbClr val="505050"/>
                    </a:gs>
                    <a:gs pos="100000">
                      <a:srgbClr val="505050"/>
                    </a:gs>
                  </a:gsLst>
                  <a:lin ang="5400000" scaled="0"/>
                </a:gradFill>
              </a:rPr>
              <a:t>Pre-Windows 2000 Compatible Access Group is located: CN=Pre-Windows 2000 Compatible </a:t>
            </a:r>
            <a:r>
              <a:rPr lang="en-US" sz="1400" dirty="0" err="1">
                <a:gradFill>
                  <a:gsLst>
                    <a:gs pos="1250">
                      <a:srgbClr val="505050"/>
                    </a:gs>
                    <a:gs pos="100000">
                      <a:srgbClr val="505050"/>
                    </a:gs>
                  </a:gsLst>
                  <a:lin ang="5400000" scaled="0"/>
                </a:gradFill>
              </a:rPr>
              <a:t>Access,CN</a:t>
            </a:r>
            <a:r>
              <a:rPr lang="en-US" sz="1400" dirty="0">
                <a:gradFill>
                  <a:gsLst>
                    <a:gs pos="1250">
                      <a:srgbClr val="505050"/>
                    </a:gs>
                    <a:gs pos="100000">
                      <a:srgbClr val="505050"/>
                    </a:gs>
                  </a:gsLst>
                  <a:lin ang="5400000" scaled="0"/>
                </a:gradFill>
              </a:rPr>
              <a:t>=</a:t>
            </a:r>
            <a:r>
              <a:rPr lang="en-US" sz="1400" dirty="0" err="1">
                <a:gradFill>
                  <a:gsLst>
                    <a:gs pos="1250">
                      <a:srgbClr val="505050"/>
                    </a:gs>
                    <a:gs pos="100000">
                      <a:srgbClr val="505050"/>
                    </a:gs>
                  </a:gsLst>
                  <a:lin ang="5400000" scaled="0"/>
                </a:gradFill>
              </a:rPr>
              <a:t>Builtin</a:t>
            </a:r>
            <a:r>
              <a:rPr lang="en-US" sz="1400" dirty="0">
                <a:gradFill>
                  <a:gsLst>
                    <a:gs pos="1250">
                      <a:srgbClr val="505050"/>
                    </a:gs>
                    <a:gs pos="100000">
                      <a:srgbClr val="505050"/>
                    </a:gs>
                  </a:gsLst>
                  <a:lin ang="5400000" scaled="0"/>
                </a:gradFill>
              </a:rPr>
              <a:t>,&lt;</a:t>
            </a:r>
            <a:r>
              <a:rPr lang="en-US" sz="1400" dirty="0" err="1">
                <a:gradFill>
                  <a:gsLst>
                    <a:gs pos="1250">
                      <a:srgbClr val="505050"/>
                    </a:gs>
                    <a:gs pos="100000">
                      <a:srgbClr val="505050"/>
                    </a:gs>
                  </a:gsLst>
                  <a:lin ang="5400000" scaled="0"/>
                </a:gradFill>
              </a:rPr>
              <a:t>DomainDN</a:t>
            </a:r>
            <a:r>
              <a:rPr lang="en-US" sz="1400" dirty="0">
                <a:gradFill>
                  <a:gsLst>
                    <a:gs pos="1250">
                      <a:srgbClr val="505050"/>
                    </a:gs>
                    <a:gs pos="100000">
                      <a:srgbClr val="505050"/>
                    </a:gs>
                  </a:gsLst>
                  <a:lin ang="5400000" scaled="0"/>
                </a:gradFill>
              </a:rPr>
              <a:t>&gt;</a:t>
            </a:r>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10</a:t>
            </a:fld>
            <a:endParaRPr lang="en-GB"/>
          </a:p>
        </p:txBody>
      </p:sp>
    </p:spTree>
    <p:extLst>
      <p:ext uri="{BB962C8B-B14F-4D97-AF65-F5344CB8AC3E}">
        <p14:creationId xmlns:p14="http://schemas.microsoft.com/office/powerpoint/2010/main" val="2969609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11</a:t>
            </a:fld>
            <a:endParaRPr lang="en-GB"/>
          </a:p>
        </p:txBody>
      </p:sp>
    </p:spTree>
    <p:extLst>
      <p:ext uri="{BB962C8B-B14F-4D97-AF65-F5344CB8AC3E}">
        <p14:creationId xmlns:p14="http://schemas.microsoft.com/office/powerpoint/2010/main" val="1752442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b="0" dirty="0"/>
              <a:t>Ref: https://msdn.microsoft.com/en-us/library/cc223560.aspx</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12</a:t>
            </a:fld>
            <a:endParaRPr lang="en-GB"/>
          </a:p>
        </p:txBody>
      </p:sp>
    </p:spTree>
    <p:extLst>
      <p:ext uri="{BB962C8B-B14F-4D97-AF65-F5344CB8AC3E}">
        <p14:creationId xmlns:p14="http://schemas.microsoft.com/office/powerpoint/2010/main" val="996782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SMB enumeration is a simple way for an attacker with a basic footprint on the environment (just being an authenticated user) to enumerate where users are connecting from.</a:t>
            </a:r>
          </a:p>
          <a:p>
            <a:pPr marL="0" indent="0" rtl="0">
              <a:buFont typeface="Arial" panose="020B0604020202020204" pitchFamily="34" charset="0"/>
              <a:buNone/>
            </a:pPr>
            <a:r>
              <a:rPr lang="en-US" dirty="0"/>
              <a:t>By default any authenticated user can enumerate SMB sessions remotely. This should be restricted to only built-in administrators.</a:t>
            </a:r>
          </a:p>
          <a:p>
            <a:pPr marL="0" indent="0" rtl="0">
              <a:buFont typeface="Arial" panose="020B0604020202020204" pitchFamily="34" charset="0"/>
              <a:buNone/>
            </a:pPr>
            <a:endParaRPr lang="en-US" dirty="0"/>
          </a:p>
          <a:p>
            <a:pPr marL="0" indent="0" rtl="0">
              <a:buFont typeface="Arial" panose="020B0604020202020204" pitchFamily="34" charset="0"/>
              <a:buNone/>
            </a:pPr>
            <a:r>
              <a:rPr lang="en-US" dirty="0"/>
              <a:t>Some frameworks (e.g. </a:t>
            </a:r>
            <a:r>
              <a:rPr lang="en-US" dirty="0" err="1"/>
              <a:t>BloodHound</a:t>
            </a:r>
            <a:r>
              <a:rPr lang="en-US" dirty="0"/>
              <a:t> that we will discuss in module 3) have automated that mapping process to facilitate the discovery process.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13</a:t>
            </a:fld>
            <a:endParaRPr lang="en-GB"/>
          </a:p>
        </p:txBody>
      </p:sp>
    </p:spTree>
    <p:extLst>
      <p:ext uri="{BB962C8B-B14F-4D97-AF65-F5344CB8AC3E}">
        <p14:creationId xmlns:p14="http://schemas.microsoft.com/office/powerpoint/2010/main" val="2573097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By default, </a:t>
            </a:r>
            <a:r>
              <a:rPr lang="en-US" dirty="0" err="1"/>
              <a:t>NetSessionEnum</a:t>
            </a:r>
            <a:r>
              <a:rPr lang="en-US" dirty="0"/>
              <a:t> method can be executed by any authenticated user, including network connected users, which effectively means that any domain user is able to execute it remotely.</a:t>
            </a:r>
          </a:p>
          <a:p>
            <a:pPr marL="0" indent="0" rtl="0">
              <a:buFont typeface="Arial" panose="020B0604020202020204" pitchFamily="34" charset="0"/>
              <a:buNone/>
            </a:pPr>
            <a:endParaRPr lang="en-US" dirty="0"/>
          </a:p>
          <a:p>
            <a:pPr marL="0" indent="0" rtl="0">
              <a:buFont typeface="Arial" panose="020B0604020202020204" pitchFamily="34" charset="0"/>
              <a:buNone/>
            </a:pPr>
            <a:r>
              <a:rPr lang="en-US" dirty="0"/>
              <a:t>Since the only current method to modify the default permissions for </a:t>
            </a:r>
            <a:r>
              <a:rPr lang="en-US" dirty="0" err="1"/>
              <a:t>NetSessionEnum</a:t>
            </a:r>
            <a:r>
              <a:rPr lang="en-US" dirty="0"/>
              <a:t> is by manually editing hex registry entry, a script is available to make it easy to change the default permission on the </a:t>
            </a:r>
            <a:r>
              <a:rPr lang="en-US" dirty="0" err="1"/>
              <a:t>EnumSession</a:t>
            </a:r>
            <a:r>
              <a:rPr lang="en-US" dirty="0"/>
              <a:t> component: Net Cease - Hardening Net Session Enumeration https://gallery.technet.microsoft.com/Net-Cease-Blocking-Net-1e8dcb5b</a:t>
            </a:r>
          </a:p>
          <a:p>
            <a:pPr marL="0" indent="0" rtl="0">
              <a:buFont typeface="Arial" panose="020B0604020202020204" pitchFamily="34" charset="0"/>
              <a:buNone/>
            </a:pPr>
            <a:endParaRPr lang="en-US" dirty="0"/>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dirty="0"/>
              <a:t>This hardening process should block attackers from easily getting valuable recon information.</a:t>
            </a:r>
          </a:p>
          <a:p>
            <a:pPr marL="0" indent="0" rtl="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14</a:t>
            </a:fld>
            <a:endParaRPr lang="en-GB"/>
          </a:p>
        </p:txBody>
      </p:sp>
    </p:spTree>
    <p:extLst>
      <p:ext uri="{BB962C8B-B14F-4D97-AF65-F5344CB8AC3E}">
        <p14:creationId xmlns:p14="http://schemas.microsoft.com/office/powerpoint/2010/main" val="3590204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Never add service accounts into the privileged groups. Create the proper delegation on the AD objects and on the actual systems where the accounts need permissions.</a:t>
            </a:r>
          </a:p>
          <a:p>
            <a:pPr marL="0" indent="0" rtl="0">
              <a:buFont typeface="Arial" panose="020B0604020202020204" pitchFamily="34" charset="0"/>
              <a:buNone/>
            </a:pPr>
            <a:r>
              <a:rPr lang="en-US" dirty="0"/>
              <a:t>If service accounts are already in these groups when you are in charge of securing an environment, removing them should be a priority. </a:t>
            </a:r>
          </a:p>
          <a:p>
            <a:pPr marL="0" indent="0" rtl="0">
              <a:buFont typeface="Arial" panose="020B0604020202020204" pitchFamily="34" charset="0"/>
              <a:buNone/>
            </a:pPr>
            <a:endParaRPr lang="en-US" dirty="0"/>
          </a:p>
          <a:p>
            <a:pPr marL="0" indent="0" rtl="0">
              <a:buFont typeface="Arial" panose="020B0604020202020204" pitchFamily="34" charset="0"/>
              <a:buNone/>
            </a:pPr>
            <a:r>
              <a:rPr lang="en-US" dirty="0"/>
              <a:t>Although maintaining a strict and minimal membership of these groups might not seem related to securing the environment against lateral movement, it actually ensures that when this movement takes place, it is much more unlikely to harvest admins credentials if those are rarer. Therefore, it should always be considered to restrict the membership of these groups and to monitor modifications. In the next section, we will see how to monitor the membership of these default administrative groups to catch any changes.</a:t>
            </a:r>
          </a:p>
          <a:p>
            <a:pPr marL="0" indent="0" rtl="0">
              <a:buFont typeface="Arial" panose="020B0604020202020204" pitchFamily="34" charset="0"/>
              <a:buNone/>
            </a:pPr>
            <a:endParaRPr lang="en-US" dirty="0"/>
          </a:p>
          <a:p>
            <a:pPr marL="0" indent="0" rtl="0">
              <a:buFont typeface="Arial" panose="020B0604020202020204" pitchFamily="34" charset="0"/>
              <a:buNone/>
            </a:pPr>
            <a:r>
              <a:rPr lang="en-US" dirty="0"/>
              <a:t>We will also discuss temporary memberships in groups in the next module.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15</a:t>
            </a:fld>
            <a:endParaRPr lang="en-GB"/>
          </a:p>
        </p:txBody>
      </p:sp>
    </p:spTree>
    <p:extLst>
      <p:ext uri="{BB962C8B-B14F-4D97-AF65-F5344CB8AC3E}">
        <p14:creationId xmlns:p14="http://schemas.microsoft.com/office/powerpoint/2010/main" val="2910872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16</a:t>
            </a:fld>
            <a:endParaRPr lang="en-GB"/>
          </a:p>
        </p:txBody>
      </p:sp>
    </p:spTree>
    <p:extLst>
      <p:ext uri="{BB962C8B-B14F-4D97-AF65-F5344CB8AC3E}">
        <p14:creationId xmlns:p14="http://schemas.microsoft.com/office/powerpoint/2010/main" val="2433104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Many malwares, in particular ransomwares are fine with no privileges, and usually trick the user to run them in their regular security context. However, there are also plenty of bad things that will not work if the user’s security context does not have local privileges (like credential theft extracting keys from the LSASS memory). These bad things can sometimes find ways to escalate their privileges, or bypass local protections (such as application whitelisting) but by doing so, they make themselves more visible (they might leave traces, logs, events for you to capture).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17</a:t>
            </a:fld>
            <a:endParaRPr lang="en-GB"/>
          </a:p>
        </p:txBody>
      </p:sp>
    </p:spTree>
    <p:extLst>
      <p:ext uri="{BB962C8B-B14F-4D97-AF65-F5344CB8AC3E}">
        <p14:creationId xmlns:p14="http://schemas.microsoft.com/office/powerpoint/2010/main" val="1181024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18</a:t>
            </a:fld>
            <a:endParaRPr lang="en-GB"/>
          </a:p>
        </p:txBody>
      </p:sp>
    </p:spTree>
    <p:extLst>
      <p:ext uri="{BB962C8B-B14F-4D97-AF65-F5344CB8AC3E}">
        <p14:creationId xmlns:p14="http://schemas.microsoft.com/office/powerpoint/2010/main" val="359928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a:t>
            </a:fld>
            <a:endParaRPr lang="en-GB"/>
          </a:p>
        </p:txBody>
      </p:sp>
    </p:spTree>
    <p:extLst>
      <p:ext uri="{BB962C8B-B14F-4D97-AF65-F5344CB8AC3E}">
        <p14:creationId xmlns:p14="http://schemas.microsoft.com/office/powerpoint/2010/main" val="921597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Requirements: </a:t>
            </a:r>
            <a:r>
              <a:rPr lang="en-GB" dirty="0"/>
              <a:t>https://www.microsoft.com/en-us/download/details.aspx?id=46899</a:t>
            </a:r>
          </a:p>
          <a:p>
            <a:pPr marL="0" lvl="0" indent="0">
              <a:buNone/>
            </a:pPr>
            <a:endParaRPr lang="en-GB" dirty="0">
              <a:effectLst/>
            </a:endParaRPr>
          </a:p>
          <a:p>
            <a:pPr marL="171442" lvl="0" indent="-171442"/>
            <a:r>
              <a:rPr lang="en-GB" dirty="0">
                <a:effectLst/>
              </a:rPr>
              <a:t>Run the included PowerShell cmdlet “</a:t>
            </a:r>
            <a:r>
              <a:rPr lang="en-GB" i="1" dirty="0">
                <a:effectLst/>
              </a:rPr>
              <a:t>Set-</a:t>
            </a:r>
            <a:r>
              <a:rPr lang="en-GB" i="1" dirty="0" err="1">
                <a:effectLst/>
              </a:rPr>
              <a:t>AdmPwdComputerSelfPermission</a:t>
            </a:r>
            <a:r>
              <a:rPr lang="en-GB" dirty="0">
                <a:effectLst/>
              </a:rPr>
              <a:t>” to delegate rights for every computer in an OU (or the domain) to update its own computer attributes containing the local admin password (</a:t>
            </a:r>
            <a:r>
              <a:rPr lang="en-GB" dirty="0" err="1">
                <a:effectLst/>
              </a:rPr>
              <a:t>ms-Mcs-AdmPwd</a:t>
            </a:r>
            <a:r>
              <a:rPr lang="en-GB" dirty="0">
                <a:effectLst/>
              </a:rPr>
              <a:t>).</a:t>
            </a:r>
          </a:p>
          <a:p>
            <a:r>
              <a:rPr lang="en-GB" dirty="0">
                <a:effectLst/>
              </a:rPr>
              <a:t>Run the included PowerShell cmdlet “</a:t>
            </a:r>
            <a:r>
              <a:rPr lang="en-GB" i="1" dirty="0">
                <a:effectLst/>
              </a:rPr>
              <a:t>Set-</a:t>
            </a:r>
            <a:r>
              <a:rPr lang="en-GB" i="1" dirty="0" err="1">
                <a:effectLst/>
              </a:rPr>
              <a:t>AdmPwdReadPasswordPermission</a:t>
            </a:r>
            <a:r>
              <a:rPr lang="en-GB" dirty="0">
                <a:effectLst/>
              </a:rPr>
              <a:t>” to delegate rights for a group to view local administrator account passwords in the specified OU.</a:t>
            </a:r>
          </a:p>
          <a:p>
            <a:r>
              <a:rPr lang="en-GB" dirty="0">
                <a:effectLst/>
              </a:rPr>
              <a:t>Run the included PowerShell cmdlet “</a:t>
            </a:r>
            <a:r>
              <a:rPr lang="en-GB" i="1" dirty="0">
                <a:effectLst/>
              </a:rPr>
              <a:t>Set-</a:t>
            </a:r>
            <a:r>
              <a:rPr lang="en-GB" i="1" dirty="0" err="1">
                <a:effectLst/>
              </a:rPr>
              <a:t>AdmPwdResetPasswordPermission</a:t>
            </a:r>
            <a:r>
              <a:rPr lang="en-GB" dirty="0">
                <a:effectLst/>
              </a:rPr>
              <a:t>” to delegate rights for a group to force local administrator account passwords in the specified OU to change (</a:t>
            </a:r>
            <a:r>
              <a:rPr lang="en-GB" dirty="0" err="1">
                <a:effectLst/>
              </a:rPr>
              <a:t>ms-Mcs-AdmPwdExpirationTime</a:t>
            </a:r>
            <a:r>
              <a:rPr lang="en-GB" dirty="0">
                <a:effectLst/>
              </a:rPr>
              <a:t>).</a:t>
            </a:r>
          </a:p>
          <a:p>
            <a:endParaRPr lang="en-US" dirty="0">
              <a:effectLst/>
            </a:endParaRPr>
          </a:p>
          <a:p>
            <a:pPr marL="171442" marR="0" indent="-171442" algn="l" defTabSz="914354" rtl="0" eaLnBrk="1" fontAlgn="auto" latinLnBrk="0" hangingPunct="1">
              <a:lnSpc>
                <a:spcPct val="114000"/>
              </a:lnSpc>
              <a:spcBef>
                <a:spcPts val="0"/>
              </a:spcBef>
              <a:spcAft>
                <a:spcPts val="0"/>
              </a:spcAft>
              <a:buClrTx/>
              <a:buSzPct val="116000"/>
              <a:buFont typeface="Arial" panose="020B0604020202020204" pitchFamily="34" charset="0"/>
              <a:buChar char="•"/>
              <a:tabLst/>
              <a:defRPr/>
            </a:pPr>
            <a:r>
              <a:rPr lang="en-GB" dirty="0"/>
              <a:t>LAPS configuration for the client (password complexity, password length, local account name for password change, password change frequency, etc).</a:t>
            </a:r>
            <a:endParaRPr lang="en-GB" dirty="0">
              <a:effectLst/>
            </a:endParaRPr>
          </a:p>
          <a:p>
            <a:pPr marL="0" indent="0" rtl="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19</a:t>
            </a:fld>
            <a:endParaRPr lang="en-GB"/>
          </a:p>
        </p:txBody>
      </p:sp>
    </p:spTree>
    <p:extLst>
      <p:ext uri="{BB962C8B-B14F-4D97-AF65-F5344CB8AC3E}">
        <p14:creationId xmlns:p14="http://schemas.microsoft.com/office/powerpoint/2010/main" val="2161198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20</a:t>
            </a:fld>
            <a:endParaRPr lang="en-GB"/>
          </a:p>
        </p:txBody>
      </p:sp>
    </p:spTree>
    <p:extLst>
      <p:ext uri="{BB962C8B-B14F-4D97-AF65-F5344CB8AC3E}">
        <p14:creationId xmlns:p14="http://schemas.microsoft.com/office/powerpoint/2010/main" val="3399325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The User Right Assignment section of GPOs can be used to limit the type of logon for these two new well-known SIDs. For example, they could be listed in the “Deny access from the network” parameter. In that case, even if an attacker were in possession of valid local accounts credentials, it could not use them remotely.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21</a:t>
            </a:fld>
            <a:endParaRPr lang="en-GB"/>
          </a:p>
        </p:txBody>
      </p:sp>
    </p:spTree>
    <p:extLst>
      <p:ext uri="{BB962C8B-B14F-4D97-AF65-F5344CB8AC3E}">
        <p14:creationId xmlns:p14="http://schemas.microsoft.com/office/powerpoint/2010/main" val="1537396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Blocking the inbound SMB traffic on a workstation might interfere with helpdesk operations or even some infrastructure components (for example if you are pushing an update or a software over SMB this won’t work anymore). Thankfully, the built-in firewall has the option to create exceptions for specific principals (users, computers and groups). Therefore you can still block P2P traffic while authorizing certain operators and servers to use SMB.</a:t>
            </a:r>
          </a:p>
        </p:txBody>
      </p:sp>
      <p:sp>
        <p:nvSpPr>
          <p:cNvPr id="4" name="Slide Number Placeholder 3"/>
          <p:cNvSpPr>
            <a:spLocks noGrp="1"/>
          </p:cNvSpPr>
          <p:nvPr>
            <p:ph type="sldNum" sz="quarter" idx="10"/>
          </p:nvPr>
        </p:nvSpPr>
        <p:spPr/>
        <p:txBody>
          <a:bodyPr/>
          <a:lstStyle/>
          <a:p>
            <a:fld id="{5CA7C1A6-3F6E-4A0C-A01A-2F04D27288E6}" type="slidenum">
              <a:rPr lang="en-GB" smtClean="0"/>
              <a:pPr/>
              <a:t>22</a:t>
            </a:fld>
            <a:endParaRPr lang="en-GB"/>
          </a:p>
        </p:txBody>
      </p:sp>
    </p:spTree>
    <p:extLst>
      <p:ext uri="{BB962C8B-B14F-4D97-AF65-F5344CB8AC3E}">
        <p14:creationId xmlns:p14="http://schemas.microsoft.com/office/powerpoint/2010/main" val="38081056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For the rule to block SMB, it would be blocking port 445 and port 139. Windows has a fallback mechanism and is capable to talk SMB over NetBIOS if it is enabled. In that case the fallback would use the port TCP 139. </a:t>
            </a:r>
          </a:p>
          <a:p>
            <a:pPr marL="0" indent="0" rtl="0">
              <a:buFont typeface="Arial" panose="020B0604020202020204" pitchFamily="34" charset="0"/>
              <a:buNone/>
            </a:pPr>
            <a:r>
              <a:rPr lang="en-US" dirty="0"/>
              <a:t>Ideally you create AD groups for the users which are going to be allowed as well as the computers from which those users will be used.</a:t>
            </a:r>
          </a:p>
          <a:p>
            <a:pPr marL="0" indent="0" rtl="0">
              <a:buFont typeface="Arial" panose="020B0604020202020204" pitchFamily="34" charset="0"/>
              <a:buNone/>
            </a:pPr>
            <a:endParaRPr lang="en-US" dirty="0"/>
          </a:p>
          <a:p>
            <a:pPr marL="0" indent="0" rtl="0">
              <a:buFont typeface="Arial" panose="020B0604020202020204" pitchFamily="34" charset="0"/>
              <a:buNone/>
            </a:pPr>
            <a:r>
              <a:rPr lang="en-US" dirty="0"/>
              <a:t>Everything can be managed by GPO.</a:t>
            </a:r>
          </a:p>
          <a:p>
            <a:pPr marL="0" indent="0" rtl="0">
              <a:buFont typeface="Arial" panose="020B0604020202020204" pitchFamily="34" charset="0"/>
              <a:buNone/>
            </a:pPr>
            <a:endParaRPr lang="en-US" dirty="0"/>
          </a:p>
          <a:p>
            <a:pPr marL="0" indent="0" rtl="0">
              <a:buFont typeface="Arial" panose="020B0604020202020204" pitchFamily="34" charset="0"/>
              <a:buNone/>
            </a:pPr>
            <a:r>
              <a:rPr lang="en-US" dirty="0"/>
              <a:t>Example of how to do it through GPO herehttps://blogs.technet.microsoft.com/pie/2018/04/01/use-this-free-tool-to-kill-lateral-movement-and-no-this-is-not-about-laps/</a:t>
            </a:r>
          </a:p>
        </p:txBody>
      </p:sp>
      <p:sp>
        <p:nvSpPr>
          <p:cNvPr id="4" name="Slide Number Placeholder 3"/>
          <p:cNvSpPr>
            <a:spLocks noGrp="1"/>
          </p:cNvSpPr>
          <p:nvPr>
            <p:ph type="sldNum" sz="quarter" idx="10"/>
          </p:nvPr>
        </p:nvSpPr>
        <p:spPr/>
        <p:txBody>
          <a:bodyPr/>
          <a:lstStyle/>
          <a:p>
            <a:fld id="{5CA7C1A6-3F6E-4A0C-A01A-2F04D27288E6}" type="slidenum">
              <a:rPr lang="en-GB" smtClean="0"/>
              <a:pPr/>
              <a:t>23</a:t>
            </a:fld>
            <a:endParaRPr lang="en-GB"/>
          </a:p>
        </p:txBody>
      </p:sp>
    </p:spTree>
    <p:extLst>
      <p:ext uri="{BB962C8B-B14F-4D97-AF65-F5344CB8AC3E}">
        <p14:creationId xmlns:p14="http://schemas.microsoft.com/office/powerpoint/2010/main" val="25302990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The following article explained the different steps to disable RC4 in an AD environment: </a:t>
            </a:r>
          </a:p>
          <a:p>
            <a:pPr marL="0" indent="0" rtl="0">
              <a:buFont typeface="Arial" panose="020B0604020202020204" pitchFamily="34" charset="0"/>
              <a:buNone/>
            </a:pPr>
            <a:r>
              <a:rPr lang="en-US" dirty="0"/>
              <a:t>Preventing Kerberos change password that uses RC4 secret keys https://docs.microsoft.com/en-us/windows-server/security/kerberos/preventing-kerberos-change-password-that-uses-rc4-secret-keys</a:t>
            </a:r>
          </a:p>
        </p:txBody>
      </p:sp>
      <p:sp>
        <p:nvSpPr>
          <p:cNvPr id="4" name="Slide Number Placeholder 3"/>
          <p:cNvSpPr>
            <a:spLocks noGrp="1"/>
          </p:cNvSpPr>
          <p:nvPr>
            <p:ph type="sldNum" sz="quarter" idx="10"/>
          </p:nvPr>
        </p:nvSpPr>
        <p:spPr/>
        <p:txBody>
          <a:bodyPr/>
          <a:lstStyle/>
          <a:p>
            <a:fld id="{5CA7C1A6-3F6E-4A0C-A01A-2F04D27288E6}" type="slidenum">
              <a:rPr lang="en-GB" smtClean="0"/>
              <a:pPr/>
              <a:t>24</a:t>
            </a:fld>
            <a:endParaRPr lang="en-GB"/>
          </a:p>
        </p:txBody>
      </p:sp>
    </p:spTree>
    <p:extLst>
      <p:ext uri="{BB962C8B-B14F-4D97-AF65-F5344CB8AC3E}">
        <p14:creationId xmlns:p14="http://schemas.microsoft.com/office/powerpoint/2010/main" val="2847117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Here are the PowerShell examples of LDAP filters which can be used to identify the configurations above:</a:t>
            </a:r>
          </a:p>
          <a:p>
            <a:pPr marL="0" indent="0" rtl="0">
              <a:buFont typeface="Arial" panose="020B0604020202020204" pitchFamily="34" charset="0"/>
              <a:buNone/>
            </a:pPr>
            <a:endParaRPr lang="en-US" dirty="0"/>
          </a:p>
          <a:p>
            <a:pPr rtl="0" fontAlgn="base"/>
            <a:r>
              <a:rPr lang="en-US" sz="1400" b="0" i="0" kern="1200" dirty="0">
                <a:solidFill>
                  <a:schemeClr val="tx1"/>
                </a:solidFill>
                <a:effectLst/>
                <a:latin typeface="Arial"/>
                <a:ea typeface="+mn-ea"/>
                <a:cs typeface="Arial" charset="0"/>
                <a:sym typeface="Arial"/>
              </a:rPr>
              <a:t>List all machine accounts enabled for old school delegation:</a:t>
            </a:r>
          </a:p>
          <a:p>
            <a:pPr rtl="0" fontAlgn="base"/>
            <a:r>
              <a:rPr lang="en-US" sz="1400" b="0" i="0" kern="1200" dirty="0">
                <a:solidFill>
                  <a:schemeClr val="tx1"/>
                </a:solidFill>
                <a:effectLst/>
                <a:latin typeface="Arial"/>
                <a:ea typeface="+mn-ea"/>
                <a:cs typeface="Arial" charset="0"/>
                <a:sym typeface="Arial"/>
              </a:rPr>
              <a:t>Get-</a:t>
            </a:r>
            <a:r>
              <a:rPr lang="en-US" sz="1400" b="0" i="0" kern="1200" dirty="0" err="1">
                <a:solidFill>
                  <a:schemeClr val="tx1"/>
                </a:solidFill>
                <a:effectLst/>
                <a:latin typeface="Arial"/>
                <a:ea typeface="+mn-ea"/>
                <a:cs typeface="Arial" charset="0"/>
                <a:sym typeface="Arial"/>
              </a:rPr>
              <a:t>ADObject</a:t>
            </a:r>
            <a:r>
              <a:rPr lang="en-US" sz="1400" b="0" i="0" kern="1200" dirty="0">
                <a:solidFill>
                  <a:schemeClr val="tx1"/>
                </a:solidFill>
                <a:effectLst/>
                <a:latin typeface="Arial"/>
                <a:ea typeface="+mn-ea"/>
                <a:cs typeface="Arial" charset="0"/>
                <a:sym typeface="Arial"/>
              </a:rPr>
              <a:t> -</a:t>
            </a:r>
            <a:r>
              <a:rPr lang="en-US" sz="1400" b="0" i="0" kern="1200" dirty="0" err="1">
                <a:solidFill>
                  <a:schemeClr val="tx1"/>
                </a:solidFill>
                <a:effectLst/>
                <a:latin typeface="Arial"/>
                <a:ea typeface="+mn-ea"/>
                <a:cs typeface="Arial" charset="0"/>
                <a:sym typeface="Arial"/>
              </a:rPr>
              <a:t>LDAPFilter</a:t>
            </a:r>
            <a:r>
              <a:rPr lang="en-US" sz="1400" b="0" i="0" kern="1200" dirty="0">
                <a:solidFill>
                  <a:schemeClr val="tx1"/>
                </a:solidFill>
                <a:effectLst/>
                <a:latin typeface="Arial"/>
                <a:ea typeface="+mn-ea"/>
                <a:cs typeface="Arial" charset="0"/>
                <a:sym typeface="Arial"/>
              </a:rPr>
              <a:t>:"(&amp;(</a:t>
            </a:r>
            <a:r>
              <a:rPr lang="en-US" sz="1400" b="0" i="0" kern="1200" dirty="0" err="1">
                <a:solidFill>
                  <a:schemeClr val="tx1"/>
                </a:solidFill>
                <a:effectLst/>
                <a:latin typeface="Arial"/>
                <a:ea typeface="+mn-ea"/>
                <a:cs typeface="Arial" charset="0"/>
                <a:sym typeface="Arial"/>
              </a:rPr>
              <a:t>objectCategory</a:t>
            </a:r>
            <a:r>
              <a:rPr lang="en-US" sz="1400" b="0" i="0" kern="1200" dirty="0">
                <a:solidFill>
                  <a:schemeClr val="tx1"/>
                </a:solidFill>
                <a:effectLst/>
                <a:latin typeface="Arial"/>
                <a:ea typeface="+mn-ea"/>
                <a:cs typeface="Arial" charset="0"/>
                <a:sym typeface="Arial"/>
              </a:rPr>
              <a:t>=computer)(</a:t>
            </a:r>
            <a:r>
              <a:rPr lang="en-US" sz="1400" b="0" i="0" kern="1200" dirty="0" err="1">
                <a:solidFill>
                  <a:schemeClr val="tx1"/>
                </a:solidFill>
                <a:effectLst/>
                <a:latin typeface="Arial"/>
                <a:ea typeface="+mn-ea"/>
                <a:cs typeface="Arial" charset="0"/>
                <a:sym typeface="Arial"/>
              </a:rPr>
              <a:t>objectClass</a:t>
            </a:r>
            <a:r>
              <a:rPr lang="en-US" sz="1400" b="0" i="0" kern="1200" dirty="0">
                <a:solidFill>
                  <a:schemeClr val="tx1"/>
                </a:solidFill>
                <a:effectLst/>
                <a:latin typeface="Arial"/>
                <a:ea typeface="+mn-ea"/>
                <a:cs typeface="Arial" charset="0"/>
                <a:sym typeface="Arial"/>
              </a:rPr>
              <a:t>=computer)(userAccountControl:1.2.840.113556.1.4.803:=524288))“</a:t>
            </a:r>
          </a:p>
          <a:p>
            <a:r>
              <a:rPr lang="en-US" sz="1400" b="0" i="0" kern="1200" dirty="0">
                <a:solidFill>
                  <a:schemeClr val="tx1"/>
                </a:solidFill>
                <a:effectLst/>
                <a:latin typeface="Arial"/>
                <a:ea typeface="+mn-ea"/>
                <a:cs typeface="Arial" charset="0"/>
                <a:sym typeface="Arial"/>
              </a:rPr>
              <a:t>Note that this also returns the domain controllers. This is an expected configuration and does not need to be corrected.</a:t>
            </a:r>
          </a:p>
          <a:p>
            <a:endParaRPr lang="en-US" sz="1400" b="0" i="0" kern="1200" dirty="0">
              <a:solidFill>
                <a:schemeClr val="tx1"/>
              </a:solidFill>
              <a:effectLst/>
              <a:latin typeface="Arial"/>
              <a:ea typeface="+mn-ea"/>
              <a:cs typeface="Arial" charset="0"/>
              <a:sym typeface="Arial"/>
            </a:endParaRPr>
          </a:p>
          <a:p>
            <a:pPr rtl="0" fontAlgn="base"/>
            <a:r>
              <a:rPr lang="en-US" sz="1400" b="0" i="0" kern="1200" dirty="0">
                <a:solidFill>
                  <a:schemeClr val="tx1"/>
                </a:solidFill>
                <a:effectLst/>
                <a:latin typeface="Arial"/>
                <a:ea typeface="+mn-ea"/>
                <a:cs typeface="Arial" charset="0"/>
                <a:sym typeface="Arial"/>
              </a:rPr>
              <a:t>List all user accounts enabled for old school delegation:</a:t>
            </a:r>
          </a:p>
          <a:p>
            <a:pPr rtl="0" fontAlgn="base"/>
            <a:r>
              <a:rPr lang="en-US" sz="1400" b="0" i="0" kern="1200" dirty="0">
                <a:solidFill>
                  <a:schemeClr val="tx1"/>
                </a:solidFill>
                <a:effectLst/>
                <a:latin typeface="Arial"/>
                <a:ea typeface="+mn-ea"/>
                <a:cs typeface="Arial" charset="0"/>
                <a:sym typeface="Arial"/>
              </a:rPr>
              <a:t>Get-</a:t>
            </a:r>
            <a:r>
              <a:rPr lang="en-US" sz="1400" b="0" i="0" kern="1200" dirty="0" err="1">
                <a:solidFill>
                  <a:schemeClr val="tx1"/>
                </a:solidFill>
                <a:effectLst/>
                <a:latin typeface="Arial"/>
                <a:ea typeface="+mn-ea"/>
                <a:cs typeface="Arial" charset="0"/>
                <a:sym typeface="Arial"/>
              </a:rPr>
              <a:t>ADObject</a:t>
            </a:r>
            <a:r>
              <a:rPr lang="en-US" sz="1400" b="0" i="0" kern="1200" dirty="0">
                <a:solidFill>
                  <a:schemeClr val="tx1"/>
                </a:solidFill>
                <a:effectLst/>
                <a:latin typeface="Arial"/>
                <a:ea typeface="+mn-ea"/>
                <a:cs typeface="Arial" charset="0"/>
                <a:sym typeface="Arial"/>
              </a:rPr>
              <a:t> -</a:t>
            </a:r>
            <a:r>
              <a:rPr lang="en-US" sz="1400" b="0" i="0" kern="1200" dirty="0" err="1">
                <a:solidFill>
                  <a:schemeClr val="tx1"/>
                </a:solidFill>
                <a:effectLst/>
                <a:latin typeface="Arial"/>
                <a:ea typeface="+mn-ea"/>
                <a:cs typeface="Arial" charset="0"/>
                <a:sym typeface="Arial"/>
              </a:rPr>
              <a:t>LDAPFilter</a:t>
            </a:r>
            <a:r>
              <a:rPr lang="en-US" sz="1400" b="0" i="0" kern="1200" dirty="0">
                <a:solidFill>
                  <a:schemeClr val="tx1"/>
                </a:solidFill>
                <a:effectLst/>
                <a:latin typeface="Arial"/>
                <a:ea typeface="+mn-ea"/>
                <a:cs typeface="Arial" charset="0"/>
                <a:sym typeface="Arial"/>
              </a:rPr>
              <a:t>:"(&amp;(</a:t>
            </a:r>
            <a:r>
              <a:rPr lang="en-US" sz="1400" b="0" i="0" kern="1200" dirty="0" err="1">
                <a:solidFill>
                  <a:schemeClr val="tx1"/>
                </a:solidFill>
                <a:effectLst/>
                <a:latin typeface="Arial"/>
                <a:ea typeface="+mn-ea"/>
                <a:cs typeface="Arial" charset="0"/>
                <a:sym typeface="Arial"/>
              </a:rPr>
              <a:t>objectCategory</a:t>
            </a:r>
            <a:r>
              <a:rPr lang="en-US" sz="1400" b="0" i="0" kern="1200" dirty="0">
                <a:solidFill>
                  <a:schemeClr val="tx1"/>
                </a:solidFill>
                <a:effectLst/>
                <a:latin typeface="Arial"/>
                <a:ea typeface="+mn-ea"/>
                <a:cs typeface="Arial" charset="0"/>
                <a:sym typeface="Arial"/>
              </a:rPr>
              <a:t>=person)(</a:t>
            </a:r>
            <a:r>
              <a:rPr lang="en-US" sz="1400" b="0" i="0" kern="1200" dirty="0" err="1">
                <a:solidFill>
                  <a:schemeClr val="tx1"/>
                </a:solidFill>
                <a:effectLst/>
                <a:latin typeface="Arial"/>
                <a:ea typeface="+mn-ea"/>
                <a:cs typeface="Arial" charset="0"/>
                <a:sym typeface="Arial"/>
              </a:rPr>
              <a:t>objectClass</a:t>
            </a:r>
            <a:r>
              <a:rPr lang="en-US" sz="1400" b="0" i="0" kern="1200" dirty="0">
                <a:solidFill>
                  <a:schemeClr val="tx1"/>
                </a:solidFill>
                <a:effectLst/>
                <a:latin typeface="Arial"/>
                <a:ea typeface="+mn-ea"/>
                <a:cs typeface="Arial" charset="0"/>
                <a:sym typeface="Arial"/>
              </a:rPr>
              <a:t>=user)(userAccountControl:1.2.840.113556.1.4.803:=524288))“</a:t>
            </a:r>
          </a:p>
          <a:p>
            <a:pPr rtl="0" fontAlgn="base"/>
            <a:endParaRPr lang="en-US" sz="1400" b="0" i="0" kern="1200" dirty="0">
              <a:solidFill>
                <a:schemeClr val="tx1"/>
              </a:solidFill>
              <a:effectLst/>
              <a:latin typeface="Arial"/>
              <a:ea typeface="+mn-ea"/>
              <a:cs typeface="Arial" charset="0"/>
              <a:sym typeface="Arial"/>
            </a:endParaRPr>
          </a:p>
          <a:p>
            <a:pPr rtl="0" fontAlgn="base"/>
            <a:r>
              <a:rPr lang="en-US" sz="1400" b="0" i="0" kern="1200" dirty="0">
                <a:solidFill>
                  <a:schemeClr val="tx1"/>
                </a:solidFill>
                <a:effectLst/>
                <a:latin typeface="Arial"/>
                <a:ea typeface="+mn-ea"/>
                <a:cs typeface="Arial" charset="0"/>
                <a:sym typeface="Arial"/>
              </a:rPr>
              <a:t>List all machine accounts enabled for protocol transition:</a:t>
            </a:r>
          </a:p>
          <a:p>
            <a:pPr rtl="0" fontAlgn="base"/>
            <a:r>
              <a:rPr lang="en-US" sz="1400" b="0" i="0" kern="1200" dirty="0">
                <a:solidFill>
                  <a:schemeClr val="tx1"/>
                </a:solidFill>
                <a:effectLst/>
                <a:latin typeface="Arial"/>
                <a:ea typeface="+mn-ea"/>
                <a:cs typeface="Arial" charset="0"/>
                <a:sym typeface="Arial"/>
              </a:rPr>
              <a:t>Get-</a:t>
            </a:r>
            <a:r>
              <a:rPr lang="en-US" sz="1400" b="0" i="0" kern="1200" dirty="0" err="1">
                <a:solidFill>
                  <a:schemeClr val="tx1"/>
                </a:solidFill>
                <a:effectLst/>
                <a:latin typeface="Arial"/>
                <a:ea typeface="+mn-ea"/>
                <a:cs typeface="Arial" charset="0"/>
                <a:sym typeface="Arial"/>
              </a:rPr>
              <a:t>ADObject</a:t>
            </a:r>
            <a:r>
              <a:rPr lang="en-US" sz="1400" b="0" i="0" kern="1200" dirty="0">
                <a:solidFill>
                  <a:schemeClr val="tx1"/>
                </a:solidFill>
                <a:effectLst/>
                <a:latin typeface="Arial"/>
                <a:ea typeface="+mn-ea"/>
                <a:cs typeface="Arial" charset="0"/>
                <a:sym typeface="Arial"/>
              </a:rPr>
              <a:t> -</a:t>
            </a:r>
            <a:r>
              <a:rPr lang="en-US" sz="1400" b="0" i="0" kern="1200" dirty="0" err="1">
                <a:solidFill>
                  <a:schemeClr val="tx1"/>
                </a:solidFill>
                <a:effectLst/>
                <a:latin typeface="Arial"/>
                <a:ea typeface="+mn-ea"/>
                <a:cs typeface="Arial" charset="0"/>
                <a:sym typeface="Arial"/>
              </a:rPr>
              <a:t>LDAPFilter</a:t>
            </a:r>
            <a:r>
              <a:rPr lang="en-US" sz="1400" b="0" i="0" kern="1200" dirty="0">
                <a:solidFill>
                  <a:schemeClr val="tx1"/>
                </a:solidFill>
                <a:effectLst/>
                <a:latin typeface="Arial"/>
                <a:ea typeface="+mn-ea"/>
                <a:cs typeface="Arial" charset="0"/>
                <a:sym typeface="Arial"/>
              </a:rPr>
              <a:t>:"(&amp;(</a:t>
            </a:r>
            <a:r>
              <a:rPr lang="en-US" sz="1400" b="0" i="0" kern="1200" dirty="0" err="1">
                <a:solidFill>
                  <a:schemeClr val="tx1"/>
                </a:solidFill>
                <a:effectLst/>
                <a:latin typeface="Arial"/>
                <a:ea typeface="+mn-ea"/>
                <a:cs typeface="Arial" charset="0"/>
                <a:sym typeface="Arial"/>
              </a:rPr>
              <a:t>objectCategory</a:t>
            </a:r>
            <a:r>
              <a:rPr lang="en-US" sz="1400" b="0" i="0" kern="1200" dirty="0">
                <a:solidFill>
                  <a:schemeClr val="tx1"/>
                </a:solidFill>
                <a:effectLst/>
                <a:latin typeface="Arial"/>
                <a:ea typeface="+mn-ea"/>
                <a:cs typeface="Arial" charset="0"/>
                <a:sym typeface="Arial"/>
              </a:rPr>
              <a:t>=computer)(</a:t>
            </a:r>
            <a:r>
              <a:rPr lang="en-US" sz="1400" b="0" i="0" kern="1200" dirty="0" err="1">
                <a:solidFill>
                  <a:schemeClr val="tx1"/>
                </a:solidFill>
                <a:effectLst/>
                <a:latin typeface="Arial"/>
                <a:ea typeface="+mn-ea"/>
                <a:cs typeface="Arial" charset="0"/>
                <a:sym typeface="Arial"/>
              </a:rPr>
              <a:t>objectClass</a:t>
            </a:r>
            <a:r>
              <a:rPr lang="en-US" sz="1400" b="0" i="0" kern="1200" dirty="0">
                <a:solidFill>
                  <a:schemeClr val="tx1"/>
                </a:solidFill>
                <a:effectLst/>
                <a:latin typeface="Arial"/>
                <a:ea typeface="+mn-ea"/>
                <a:cs typeface="Arial" charset="0"/>
                <a:sym typeface="Arial"/>
              </a:rPr>
              <a:t>=computer)(userAccountControl:1.2.840.113556.1.4.803:=16777216))“</a:t>
            </a:r>
          </a:p>
          <a:p>
            <a:pPr rtl="0" fontAlgn="base"/>
            <a:endParaRPr lang="en-US" sz="1400" b="0" i="0" kern="1200" dirty="0">
              <a:solidFill>
                <a:schemeClr val="tx1"/>
              </a:solidFill>
              <a:effectLst/>
              <a:latin typeface="Arial"/>
              <a:ea typeface="+mn-ea"/>
              <a:cs typeface="Arial" charset="0"/>
              <a:sym typeface="Arial"/>
            </a:endParaRPr>
          </a:p>
          <a:p>
            <a:pPr rtl="0" fontAlgn="base"/>
            <a:r>
              <a:rPr lang="en-US" sz="1400" b="0" i="0" kern="1200" dirty="0">
                <a:solidFill>
                  <a:schemeClr val="tx1"/>
                </a:solidFill>
                <a:effectLst/>
                <a:latin typeface="Arial"/>
                <a:ea typeface="+mn-ea"/>
                <a:cs typeface="Arial" charset="0"/>
                <a:sym typeface="Arial"/>
              </a:rPr>
              <a:t>List all user accounts enabled for protocol transition:</a:t>
            </a:r>
          </a:p>
          <a:p>
            <a:pPr rtl="0" fontAlgn="base"/>
            <a:r>
              <a:rPr lang="en-US" sz="1400" b="0" i="0" kern="1200" dirty="0">
                <a:solidFill>
                  <a:schemeClr val="tx1"/>
                </a:solidFill>
                <a:effectLst/>
                <a:latin typeface="Arial"/>
                <a:ea typeface="+mn-ea"/>
                <a:cs typeface="Arial" charset="0"/>
                <a:sym typeface="Arial"/>
              </a:rPr>
              <a:t>Get-</a:t>
            </a:r>
            <a:r>
              <a:rPr lang="en-US" sz="1400" b="0" i="0" kern="1200" dirty="0" err="1">
                <a:solidFill>
                  <a:schemeClr val="tx1"/>
                </a:solidFill>
                <a:effectLst/>
                <a:latin typeface="Arial"/>
                <a:ea typeface="+mn-ea"/>
                <a:cs typeface="Arial" charset="0"/>
                <a:sym typeface="Arial"/>
              </a:rPr>
              <a:t>ADObject</a:t>
            </a:r>
            <a:r>
              <a:rPr lang="en-US" sz="1400" b="0" i="0" kern="1200" dirty="0">
                <a:solidFill>
                  <a:schemeClr val="tx1"/>
                </a:solidFill>
                <a:effectLst/>
                <a:latin typeface="Arial"/>
                <a:ea typeface="+mn-ea"/>
                <a:cs typeface="Arial" charset="0"/>
                <a:sym typeface="Arial"/>
              </a:rPr>
              <a:t> -</a:t>
            </a:r>
            <a:r>
              <a:rPr lang="en-US" sz="1400" b="0" i="0" kern="1200" dirty="0" err="1">
                <a:solidFill>
                  <a:schemeClr val="tx1"/>
                </a:solidFill>
                <a:effectLst/>
                <a:latin typeface="Arial"/>
                <a:ea typeface="+mn-ea"/>
                <a:cs typeface="Arial" charset="0"/>
                <a:sym typeface="Arial"/>
              </a:rPr>
              <a:t>LDAPFilter</a:t>
            </a:r>
            <a:r>
              <a:rPr lang="en-US" sz="1400" b="0" i="0" kern="1200" dirty="0">
                <a:solidFill>
                  <a:schemeClr val="tx1"/>
                </a:solidFill>
                <a:effectLst/>
                <a:latin typeface="Arial"/>
                <a:ea typeface="+mn-ea"/>
                <a:cs typeface="Arial" charset="0"/>
                <a:sym typeface="Arial"/>
              </a:rPr>
              <a:t>:"(&amp;(</a:t>
            </a:r>
            <a:r>
              <a:rPr lang="en-US" sz="1400" b="0" i="0" kern="1200" dirty="0" err="1">
                <a:solidFill>
                  <a:schemeClr val="tx1"/>
                </a:solidFill>
                <a:effectLst/>
                <a:latin typeface="Arial"/>
                <a:ea typeface="+mn-ea"/>
                <a:cs typeface="Arial" charset="0"/>
                <a:sym typeface="Arial"/>
              </a:rPr>
              <a:t>objectCategory</a:t>
            </a:r>
            <a:r>
              <a:rPr lang="en-US" sz="1400" b="0" i="0" kern="1200" dirty="0">
                <a:solidFill>
                  <a:schemeClr val="tx1"/>
                </a:solidFill>
                <a:effectLst/>
                <a:latin typeface="Arial"/>
                <a:ea typeface="+mn-ea"/>
                <a:cs typeface="Arial" charset="0"/>
                <a:sym typeface="Arial"/>
              </a:rPr>
              <a:t>=person)(</a:t>
            </a:r>
            <a:r>
              <a:rPr lang="en-US" sz="1400" b="0" i="0" kern="1200" dirty="0" err="1">
                <a:solidFill>
                  <a:schemeClr val="tx1"/>
                </a:solidFill>
                <a:effectLst/>
                <a:latin typeface="Arial"/>
                <a:ea typeface="+mn-ea"/>
                <a:cs typeface="Arial" charset="0"/>
                <a:sym typeface="Arial"/>
              </a:rPr>
              <a:t>objectClass</a:t>
            </a:r>
            <a:r>
              <a:rPr lang="en-US" sz="1400" b="0" i="0" kern="1200" dirty="0">
                <a:solidFill>
                  <a:schemeClr val="tx1"/>
                </a:solidFill>
                <a:effectLst/>
                <a:latin typeface="Arial"/>
                <a:ea typeface="+mn-ea"/>
                <a:cs typeface="Arial" charset="0"/>
                <a:sym typeface="Arial"/>
              </a:rPr>
              <a:t>=user)(userAccountControl:1.2.840.113556.1.4.803:=16777216))"</a:t>
            </a:r>
          </a:p>
          <a:p>
            <a:endParaRPr lang="en-US" dirty="0"/>
          </a:p>
          <a:p>
            <a:pPr rtl="0" fontAlgn="base"/>
            <a:r>
              <a:rPr lang="en-US" sz="1400" b="0" i="0" kern="1200" dirty="0">
                <a:solidFill>
                  <a:schemeClr val="tx1"/>
                </a:solidFill>
                <a:effectLst/>
                <a:latin typeface="Arial"/>
                <a:ea typeface="+mn-ea"/>
                <a:cs typeface="Arial" charset="0"/>
                <a:sym typeface="Arial"/>
              </a:rPr>
              <a:t>List all user accounts using DES keys only:</a:t>
            </a:r>
          </a:p>
          <a:p>
            <a:pPr rtl="0" fontAlgn="base"/>
            <a:r>
              <a:rPr lang="en-US" sz="1400" b="0" i="0" kern="1200" dirty="0">
                <a:solidFill>
                  <a:schemeClr val="tx1"/>
                </a:solidFill>
                <a:effectLst/>
                <a:latin typeface="Arial"/>
                <a:ea typeface="+mn-ea"/>
                <a:cs typeface="Arial" charset="0"/>
                <a:sym typeface="Arial"/>
              </a:rPr>
              <a:t>Get-</a:t>
            </a:r>
            <a:r>
              <a:rPr lang="en-US" sz="1400" b="0" i="0" kern="1200" dirty="0" err="1">
                <a:solidFill>
                  <a:schemeClr val="tx1"/>
                </a:solidFill>
                <a:effectLst/>
                <a:latin typeface="Arial"/>
                <a:ea typeface="+mn-ea"/>
                <a:cs typeface="Arial" charset="0"/>
                <a:sym typeface="Arial"/>
              </a:rPr>
              <a:t>ADObject</a:t>
            </a:r>
            <a:r>
              <a:rPr lang="en-US" sz="1400" b="0" i="0" kern="1200" dirty="0">
                <a:solidFill>
                  <a:schemeClr val="tx1"/>
                </a:solidFill>
                <a:effectLst/>
                <a:latin typeface="Arial"/>
                <a:ea typeface="+mn-ea"/>
                <a:cs typeface="Arial" charset="0"/>
                <a:sym typeface="Arial"/>
              </a:rPr>
              <a:t> -</a:t>
            </a:r>
            <a:r>
              <a:rPr lang="en-US" sz="1400" b="0" i="0" kern="1200" dirty="0" err="1">
                <a:solidFill>
                  <a:schemeClr val="tx1"/>
                </a:solidFill>
                <a:effectLst/>
                <a:latin typeface="Arial"/>
                <a:ea typeface="+mn-ea"/>
                <a:cs typeface="Arial" charset="0"/>
                <a:sym typeface="Arial"/>
              </a:rPr>
              <a:t>LDAPFilter</a:t>
            </a:r>
            <a:r>
              <a:rPr lang="en-US" sz="1400" b="0" i="0" kern="1200" dirty="0">
                <a:solidFill>
                  <a:schemeClr val="tx1"/>
                </a:solidFill>
                <a:effectLst/>
                <a:latin typeface="Arial"/>
                <a:ea typeface="+mn-ea"/>
                <a:cs typeface="Arial" charset="0"/>
                <a:sym typeface="Arial"/>
              </a:rPr>
              <a:t>:"(&amp;(</a:t>
            </a:r>
            <a:r>
              <a:rPr lang="en-US" sz="1400" b="0" i="0" kern="1200" dirty="0" err="1">
                <a:solidFill>
                  <a:schemeClr val="tx1"/>
                </a:solidFill>
                <a:effectLst/>
                <a:latin typeface="Arial"/>
                <a:ea typeface="+mn-ea"/>
                <a:cs typeface="Arial" charset="0"/>
                <a:sym typeface="Arial"/>
              </a:rPr>
              <a:t>objectCategory</a:t>
            </a:r>
            <a:r>
              <a:rPr lang="en-US" sz="1400" b="0" i="0" kern="1200" dirty="0">
                <a:solidFill>
                  <a:schemeClr val="tx1"/>
                </a:solidFill>
                <a:effectLst/>
                <a:latin typeface="Arial"/>
                <a:ea typeface="+mn-ea"/>
                <a:cs typeface="Arial" charset="0"/>
                <a:sym typeface="Arial"/>
              </a:rPr>
              <a:t>=person)(</a:t>
            </a:r>
            <a:r>
              <a:rPr lang="en-US" sz="1400" b="0" i="0" kern="1200" dirty="0" err="1">
                <a:solidFill>
                  <a:schemeClr val="tx1"/>
                </a:solidFill>
                <a:effectLst/>
                <a:latin typeface="Arial"/>
                <a:ea typeface="+mn-ea"/>
                <a:cs typeface="Arial" charset="0"/>
                <a:sym typeface="Arial"/>
              </a:rPr>
              <a:t>objectClass</a:t>
            </a:r>
            <a:r>
              <a:rPr lang="en-US" sz="1400" b="0" i="0" kern="1200" dirty="0">
                <a:solidFill>
                  <a:schemeClr val="tx1"/>
                </a:solidFill>
                <a:effectLst/>
                <a:latin typeface="Arial"/>
                <a:ea typeface="+mn-ea"/>
                <a:cs typeface="Arial" charset="0"/>
                <a:sym typeface="Arial"/>
              </a:rPr>
              <a:t>=user)(userAccountControl:1.2.840.113556.1.4.803:=2097152))"</a:t>
            </a:r>
          </a:p>
          <a:p>
            <a:pPr rtl="0" fontAlgn="base"/>
            <a:br>
              <a:rPr lang="en-US" dirty="0"/>
            </a:br>
            <a:r>
              <a:rPr lang="en-US" sz="1400" b="0" i="0" kern="1200" dirty="0">
                <a:solidFill>
                  <a:schemeClr val="tx1"/>
                </a:solidFill>
                <a:effectLst/>
                <a:latin typeface="Arial"/>
                <a:ea typeface="+mn-ea"/>
                <a:cs typeface="Arial" charset="0"/>
                <a:sym typeface="Arial"/>
              </a:rPr>
              <a:t>List all user accounts with pre-authentication disabled:</a:t>
            </a:r>
          </a:p>
          <a:p>
            <a:pPr rtl="0" fontAlgn="base"/>
            <a:r>
              <a:rPr lang="en-US" sz="1400" b="0" i="0" kern="1200" dirty="0">
                <a:solidFill>
                  <a:schemeClr val="tx1"/>
                </a:solidFill>
                <a:effectLst/>
                <a:latin typeface="Arial"/>
                <a:ea typeface="+mn-ea"/>
                <a:cs typeface="Arial" charset="0"/>
                <a:sym typeface="Arial"/>
              </a:rPr>
              <a:t>Get-</a:t>
            </a:r>
            <a:r>
              <a:rPr lang="en-US" sz="1400" b="0" i="0" kern="1200" dirty="0" err="1">
                <a:solidFill>
                  <a:schemeClr val="tx1"/>
                </a:solidFill>
                <a:effectLst/>
                <a:latin typeface="Arial"/>
                <a:ea typeface="+mn-ea"/>
                <a:cs typeface="Arial" charset="0"/>
                <a:sym typeface="Arial"/>
              </a:rPr>
              <a:t>ADObject</a:t>
            </a:r>
            <a:r>
              <a:rPr lang="en-US" sz="1400" b="0" i="0" kern="1200" dirty="0">
                <a:solidFill>
                  <a:schemeClr val="tx1"/>
                </a:solidFill>
                <a:effectLst/>
                <a:latin typeface="Arial"/>
                <a:ea typeface="+mn-ea"/>
                <a:cs typeface="Arial" charset="0"/>
                <a:sym typeface="Arial"/>
              </a:rPr>
              <a:t> -</a:t>
            </a:r>
            <a:r>
              <a:rPr lang="en-US" sz="1400" b="0" i="0" kern="1200" dirty="0" err="1">
                <a:solidFill>
                  <a:schemeClr val="tx1"/>
                </a:solidFill>
                <a:effectLst/>
                <a:latin typeface="Arial"/>
                <a:ea typeface="+mn-ea"/>
                <a:cs typeface="Arial" charset="0"/>
                <a:sym typeface="Arial"/>
              </a:rPr>
              <a:t>LDAPFilter</a:t>
            </a:r>
            <a:r>
              <a:rPr lang="en-US" sz="1400" b="0" i="0" kern="1200" dirty="0">
                <a:solidFill>
                  <a:schemeClr val="tx1"/>
                </a:solidFill>
                <a:effectLst/>
                <a:latin typeface="Arial"/>
                <a:ea typeface="+mn-ea"/>
                <a:cs typeface="Arial" charset="0"/>
                <a:sym typeface="Arial"/>
              </a:rPr>
              <a:t>:"(&amp;(</a:t>
            </a:r>
            <a:r>
              <a:rPr lang="en-US" sz="1400" b="0" i="0" kern="1200" dirty="0" err="1">
                <a:solidFill>
                  <a:schemeClr val="tx1"/>
                </a:solidFill>
                <a:effectLst/>
                <a:latin typeface="Arial"/>
                <a:ea typeface="+mn-ea"/>
                <a:cs typeface="Arial" charset="0"/>
                <a:sym typeface="Arial"/>
              </a:rPr>
              <a:t>objectCategory</a:t>
            </a:r>
            <a:r>
              <a:rPr lang="en-US" sz="1400" b="0" i="0" kern="1200" dirty="0">
                <a:solidFill>
                  <a:schemeClr val="tx1"/>
                </a:solidFill>
                <a:effectLst/>
                <a:latin typeface="Arial"/>
                <a:ea typeface="+mn-ea"/>
                <a:cs typeface="Arial" charset="0"/>
                <a:sym typeface="Arial"/>
              </a:rPr>
              <a:t>=person)(</a:t>
            </a:r>
            <a:r>
              <a:rPr lang="en-US" sz="1400" b="0" i="0" kern="1200" dirty="0" err="1">
                <a:solidFill>
                  <a:schemeClr val="tx1"/>
                </a:solidFill>
                <a:effectLst/>
                <a:latin typeface="Arial"/>
                <a:ea typeface="+mn-ea"/>
                <a:cs typeface="Arial" charset="0"/>
                <a:sym typeface="Arial"/>
              </a:rPr>
              <a:t>objectClass</a:t>
            </a:r>
            <a:r>
              <a:rPr lang="en-US" sz="1400" b="0" i="0" kern="1200" dirty="0">
                <a:solidFill>
                  <a:schemeClr val="tx1"/>
                </a:solidFill>
                <a:effectLst/>
                <a:latin typeface="Arial"/>
                <a:ea typeface="+mn-ea"/>
                <a:cs typeface="Arial" charset="0"/>
                <a:sym typeface="Arial"/>
              </a:rPr>
              <a:t>=user)(userAccountControl:1.2.840.113556.1.4.803:=</a:t>
            </a:r>
            <a:r>
              <a:rPr lang="en-CA" sz="1400" b="0" i="0" kern="1200" dirty="0">
                <a:solidFill>
                  <a:schemeClr val="tx1"/>
                </a:solidFill>
                <a:effectLst/>
                <a:latin typeface="Arial"/>
                <a:ea typeface="+mn-ea"/>
                <a:cs typeface="Arial" charset="0"/>
                <a:sym typeface="Arial"/>
              </a:rPr>
              <a:t>4194304</a:t>
            </a:r>
            <a:r>
              <a:rPr lang="en-US" sz="1400" b="0" i="0" kern="1200" dirty="0">
                <a:solidFill>
                  <a:schemeClr val="tx1"/>
                </a:solidFill>
                <a:effectLst/>
                <a:latin typeface="Arial"/>
                <a:ea typeface="+mn-ea"/>
                <a:cs typeface="Arial" charset="0"/>
                <a:sym typeface="Arial"/>
              </a:rPr>
              <a:t>))“</a:t>
            </a:r>
          </a:p>
          <a:p>
            <a:pPr rtl="0" fontAlgn="base"/>
            <a:endParaRPr lang="en-US" sz="1400" b="0" i="0" kern="1200" dirty="0">
              <a:solidFill>
                <a:schemeClr val="tx1"/>
              </a:solidFill>
              <a:effectLst/>
              <a:latin typeface="Arial"/>
              <a:ea typeface="+mn-ea"/>
              <a:cs typeface="Arial" charset="0"/>
              <a:sym typeface="Arial"/>
            </a:endParaRPr>
          </a:p>
          <a:p>
            <a:pPr rtl="0" fontAlgn="base"/>
            <a:endParaRPr lang="en-US" sz="1400" b="0" i="0" kern="1200" dirty="0">
              <a:solidFill>
                <a:schemeClr val="tx1"/>
              </a:solidFill>
              <a:effectLst/>
              <a:latin typeface="Arial"/>
              <a:ea typeface="+mn-ea"/>
              <a:cs typeface="Arial" charset="0"/>
              <a:sym typeface="Arial"/>
            </a:endParaRPr>
          </a:p>
          <a:p>
            <a:pPr rtl="0" fontAlgn="base"/>
            <a:r>
              <a:rPr lang="en-US" sz="1400" b="0" i="0" kern="1200" dirty="0">
                <a:solidFill>
                  <a:schemeClr val="tx1"/>
                </a:solidFill>
                <a:effectLst/>
                <a:latin typeface="Arial"/>
                <a:ea typeface="+mn-ea"/>
                <a:cs typeface="Arial" charset="0"/>
                <a:sym typeface="Arial"/>
              </a:rPr>
              <a:t>Some of these examples are taken from: https://blogs.technet.microsoft.com/pie/2017/06/30/credential-theft-made-easy-with-kerberos-delegation/</a:t>
            </a:r>
          </a:p>
          <a:p>
            <a:pPr rtl="0" fontAlgn="base"/>
            <a:r>
              <a:rPr lang="en-US" sz="1400" b="0" i="0" kern="1200" dirty="0">
                <a:solidFill>
                  <a:schemeClr val="tx1"/>
                </a:solidFill>
                <a:effectLst/>
                <a:latin typeface="Arial"/>
                <a:ea typeface="+mn-ea"/>
                <a:cs typeface="Arial" charset="0"/>
                <a:sym typeface="Arial"/>
              </a:rPr>
              <a:t>Ref: </a:t>
            </a:r>
            <a:r>
              <a:rPr lang="en-US" sz="1400" b="0" i="0" kern="1200" dirty="0" err="1">
                <a:solidFill>
                  <a:schemeClr val="tx1"/>
                </a:solidFill>
                <a:effectLst/>
                <a:latin typeface="Arial"/>
                <a:ea typeface="+mn-ea"/>
                <a:cs typeface="Arial" charset="0"/>
                <a:sym typeface="Arial"/>
              </a:rPr>
              <a:t>userAccountControl</a:t>
            </a:r>
            <a:r>
              <a:rPr lang="en-US" sz="1400" b="0" i="0" kern="1200" dirty="0">
                <a:solidFill>
                  <a:schemeClr val="tx1"/>
                </a:solidFill>
                <a:effectLst/>
                <a:latin typeface="Arial"/>
                <a:ea typeface="+mn-ea"/>
                <a:cs typeface="Arial" charset="0"/>
                <a:sym typeface="Arial"/>
              </a:rPr>
              <a:t> https://support.microsoft.com/en-ca/help/305144/how-to-use-the-useraccountcontrol-flags-to-manipulate-user-account-pro</a:t>
            </a:r>
          </a:p>
          <a:p>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25</a:t>
            </a:fld>
            <a:endParaRPr lang="en-GB"/>
          </a:p>
        </p:txBody>
      </p:sp>
    </p:spTree>
    <p:extLst>
      <p:ext uri="{BB962C8B-B14F-4D97-AF65-F5344CB8AC3E}">
        <p14:creationId xmlns:p14="http://schemas.microsoft.com/office/powerpoint/2010/main" val="8097753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You need a Windows Server 2012 R2 </a:t>
            </a:r>
            <a:r>
              <a:rPr lang="en-US" dirty="0" err="1"/>
              <a:t>ePDC</a:t>
            </a:r>
            <a:r>
              <a:rPr lang="en-US" dirty="0"/>
              <a:t> to have this group in your domain.</a:t>
            </a:r>
          </a:p>
          <a:p>
            <a:pPr marL="0" indent="0" rtl="0">
              <a:buFont typeface="Arial" panose="020B0604020202020204" pitchFamily="34" charset="0"/>
              <a:buNone/>
            </a:pPr>
            <a:endParaRPr lang="en-US" dirty="0"/>
          </a:p>
          <a:p>
            <a:pPr marL="0" indent="0" rtl="0">
              <a:buFont typeface="Arial" panose="020B0604020202020204" pitchFamily="34" charset="0"/>
              <a:buNone/>
            </a:pPr>
            <a:r>
              <a:rPr lang="en-US" b="1" dirty="0"/>
              <a:t>Device protections for signed in Protected Users</a:t>
            </a:r>
          </a:p>
          <a:p>
            <a:pPr marL="0" indent="0" rtl="0">
              <a:buFont typeface="Arial" panose="020B0604020202020204" pitchFamily="34" charset="0"/>
              <a:buNone/>
            </a:pPr>
            <a:r>
              <a:rPr lang="en-US" dirty="0"/>
              <a:t>When the signed in user is a member of the Protected Users group the following protections are applied:</a:t>
            </a:r>
          </a:p>
          <a:p>
            <a:pPr marL="285750" indent="-285750" rtl="0">
              <a:buFont typeface="Arial" panose="020B0604020202020204" pitchFamily="34" charset="0"/>
              <a:buChar char="•"/>
            </a:pPr>
            <a:r>
              <a:rPr lang="en-US" dirty="0"/>
              <a:t>Credential delegation (</a:t>
            </a:r>
            <a:r>
              <a:rPr lang="en-US" dirty="0" err="1"/>
              <a:t>CredSSP</a:t>
            </a:r>
            <a:r>
              <a:rPr lang="en-US" dirty="0"/>
              <a:t>) will not cache the user's plain text credentials even when the Allow delegating default credentials Group Policy setting is enabled.</a:t>
            </a:r>
          </a:p>
          <a:p>
            <a:pPr marL="285750" indent="-285750" rtl="0">
              <a:buFont typeface="Arial" panose="020B0604020202020204" pitchFamily="34" charset="0"/>
              <a:buChar char="•"/>
            </a:pPr>
            <a:r>
              <a:rPr lang="en-US" dirty="0"/>
              <a:t>Beginning with Windows 8.1 and Windows Server 2012 R2, Windows Digest will not cache the user's plain text credentials even when Windows Digest is enabled.</a:t>
            </a:r>
          </a:p>
          <a:p>
            <a:pPr marL="285750" indent="-285750" rtl="0">
              <a:buFont typeface="Arial" panose="020B0604020202020204" pitchFamily="34" charset="0"/>
              <a:buChar char="•"/>
            </a:pPr>
            <a:r>
              <a:rPr lang="en-US" dirty="0"/>
              <a:t>NTLM will not cache the user's plain text credentials or NT one-way function (NTOWF).</a:t>
            </a:r>
          </a:p>
          <a:p>
            <a:pPr marL="285750" indent="-285750" rtl="0">
              <a:buFont typeface="Arial" panose="020B0604020202020204" pitchFamily="34" charset="0"/>
              <a:buChar char="•"/>
            </a:pPr>
            <a:r>
              <a:rPr lang="en-US" dirty="0"/>
              <a:t>Kerberos will no longer create DES or RC4 keys. Also it will not cache the user's plain text credentials or long-term keys after the initial TGT is acquired.</a:t>
            </a:r>
          </a:p>
          <a:p>
            <a:pPr marL="285750" indent="-285750" rtl="0">
              <a:buFont typeface="Arial" panose="020B0604020202020204" pitchFamily="34" charset="0"/>
              <a:buChar char="•"/>
            </a:pPr>
            <a:endParaRPr lang="en-US" dirty="0"/>
          </a:p>
          <a:p>
            <a:r>
              <a:rPr lang="en-US" sz="1400" b="1" i="0" kern="1200" dirty="0">
                <a:solidFill>
                  <a:schemeClr val="tx1"/>
                </a:solidFill>
                <a:effectLst/>
                <a:latin typeface="Arial"/>
                <a:ea typeface="+mn-ea"/>
                <a:cs typeface="Arial" charset="0"/>
                <a:sym typeface="Arial"/>
              </a:rPr>
              <a:t>Domain controller protections for Protected Users</a:t>
            </a:r>
          </a:p>
          <a:p>
            <a:r>
              <a:rPr lang="en-US" sz="1400" b="0" i="0" kern="1200" dirty="0">
                <a:solidFill>
                  <a:schemeClr val="tx1"/>
                </a:solidFill>
                <a:effectLst/>
                <a:latin typeface="Arial"/>
                <a:ea typeface="+mn-ea"/>
                <a:cs typeface="Arial" charset="0"/>
                <a:sym typeface="Arial"/>
              </a:rPr>
              <a:t>Accounts that are members of the Protected Users group that authenticate to a Windows Server 2012 R2 domain are unable to:</a:t>
            </a:r>
          </a:p>
          <a:p>
            <a:pPr marL="285750" indent="-285750">
              <a:buFont typeface="Arial" panose="020B0604020202020204" pitchFamily="34" charset="0"/>
              <a:buChar char="•"/>
            </a:pPr>
            <a:r>
              <a:rPr lang="en-US" sz="1400" b="0" i="0" kern="1200" dirty="0">
                <a:solidFill>
                  <a:schemeClr val="tx1"/>
                </a:solidFill>
                <a:effectLst/>
                <a:latin typeface="Arial"/>
                <a:ea typeface="+mn-ea"/>
                <a:cs typeface="Arial" charset="0"/>
                <a:sym typeface="Arial"/>
              </a:rPr>
              <a:t>Authenticate with NTLM authentication.</a:t>
            </a:r>
          </a:p>
          <a:p>
            <a:pPr marL="285750" indent="-285750">
              <a:buFont typeface="Arial" panose="020B0604020202020204" pitchFamily="34" charset="0"/>
              <a:buChar char="•"/>
            </a:pPr>
            <a:r>
              <a:rPr lang="en-US" sz="1400" b="0" i="0" kern="1200" dirty="0">
                <a:solidFill>
                  <a:schemeClr val="tx1"/>
                </a:solidFill>
                <a:effectLst/>
                <a:latin typeface="Arial"/>
                <a:ea typeface="+mn-ea"/>
                <a:cs typeface="Arial" charset="0"/>
                <a:sym typeface="Arial"/>
              </a:rPr>
              <a:t>Use DES or RC4 encryption types in Kerberos pre-authentication.</a:t>
            </a:r>
          </a:p>
          <a:p>
            <a:pPr marL="285750" indent="-285750">
              <a:buFont typeface="Arial" panose="020B0604020202020204" pitchFamily="34" charset="0"/>
              <a:buChar char="•"/>
            </a:pPr>
            <a:r>
              <a:rPr lang="en-US" sz="1400" b="0" i="0" kern="1200" dirty="0">
                <a:solidFill>
                  <a:schemeClr val="tx1"/>
                </a:solidFill>
                <a:effectLst/>
                <a:latin typeface="Arial"/>
                <a:ea typeface="+mn-ea"/>
                <a:cs typeface="Arial" charset="0"/>
                <a:sym typeface="Arial"/>
              </a:rPr>
              <a:t>Be delegated with unconstrained or constrained delegation.</a:t>
            </a:r>
          </a:p>
          <a:p>
            <a:pPr marL="285750" indent="-285750">
              <a:buFont typeface="Arial" panose="020B0604020202020204" pitchFamily="34" charset="0"/>
              <a:buChar char="•"/>
            </a:pPr>
            <a:r>
              <a:rPr lang="en-US" sz="1400" b="0" i="0" kern="1200" dirty="0">
                <a:solidFill>
                  <a:schemeClr val="tx1"/>
                </a:solidFill>
                <a:effectLst/>
                <a:latin typeface="Arial"/>
                <a:ea typeface="+mn-ea"/>
                <a:cs typeface="Arial" charset="0"/>
                <a:sym typeface="Arial"/>
              </a:rPr>
              <a:t>Renew the Kerberos TGTs beyond the initial four-hour lifetime.</a:t>
            </a:r>
          </a:p>
          <a:p>
            <a:pPr marL="0" indent="0" rtl="0">
              <a:buFont typeface="Arial" panose="020B0604020202020204" pitchFamily="34" charset="0"/>
              <a:buNone/>
            </a:pPr>
            <a:endParaRPr lang="en-US" dirty="0"/>
          </a:p>
          <a:p>
            <a:pPr marL="0" indent="0" rtl="0">
              <a:buFont typeface="Arial" panose="020B0604020202020204" pitchFamily="34" charset="0"/>
              <a:buNone/>
            </a:pPr>
            <a:r>
              <a:rPr lang="en-US" dirty="0"/>
              <a:t>Ref: https://docs.microsoft.com/en-us/windows-server/security/credentials-protection-and-management/protected-users-security-group</a:t>
            </a:r>
          </a:p>
        </p:txBody>
      </p:sp>
      <p:sp>
        <p:nvSpPr>
          <p:cNvPr id="4" name="Slide Number Placeholder 3"/>
          <p:cNvSpPr>
            <a:spLocks noGrp="1"/>
          </p:cNvSpPr>
          <p:nvPr>
            <p:ph type="sldNum" sz="quarter" idx="10"/>
          </p:nvPr>
        </p:nvSpPr>
        <p:spPr/>
        <p:txBody>
          <a:bodyPr/>
          <a:lstStyle/>
          <a:p>
            <a:fld id="{5CA7C1A6-3F6E-4A0C-A01A-2F04D27288E6}" type="slidenum">
              <a:rPr lang="en-GB" smtClean="0"/>
              <a:pPr/>
              <a:t>26</a:t>
            </a:fld>
            <a:endParaRPr lang="en-GB"/>
          </a:p>
        </p:txBody>
      </p:sp>
    </p:spTree>
    <p:extLst>
      <p:ext uri="{BB962C8B-B14F-4D97-AF65-F5344CB8AC3E}">
        <p14:creationId xmlns:p14="http://schemas.microsoft.com/office/powerpoint/2010/main" val="38886569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base" latinLnBrk="0" hangingPunct="1">
              <a:lnSpc>
                <a:spcPct val="100000"/>
              </a:lnSpc>
              <a:spcBef>
                <a:spcPct val="30000"/>
              </a:spcBef>
              <a:spcAft>
                <a:spcPct val="0"/>
              </a:spcAft>
              <a:buClrTx/>
              <a:buSzTx/>
              <a:buFontTx/>
              <a:buNone/>
              <a:tabLst/>
              <a:defRPr/>
            </a:pPr>
            <a:r>
              <a:rPr lang="en-US" sz="1400" dirty="0"/>
              <a:t>FAST creates a </a:t>
            </a:r>
            <a:r>
              <a:rPr lang="en-US" sz="1400" dirty="0">
                <a:solidFill>
                  <a:srgbClr val="FF0000"/>
                </a:solidFill>
              </a:rPr>
              <a:t>tunnel</a:t>
            </a:r>
            <a:r>
              <a:rPr lang="en-US" sz="1400" dirty="0"/>
              <a:t> between the client and the KDC during AS and TGS exchanges</a:t>
            </a:r>
          </a:p>
          <a:p>
            <a:pPr algn="just"/>
            <a:endParaRPr lang="en-US" dirty="0"/>
          </a:p>
          <a:p>
            <a:pPr algn="just"/>
            <a:r>
              <a:rPr lang="en-US" dirty="0"/>
              <a:t>Kerberos armoring uses the computer's TGT session key as the armor TGT for the user's AS message exchanged between domain-joined Windows Server 2012 Kerberos clients and a Windows Server 2012 KDC.  Kerberos armoring uses the user's TGT session key as the armor TGT for the user's TGS message exchange.  This protected channel increases security against network monitoring and KDC Kerberos error spoofing.</a:t>
            </a: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dirty="0"/>
              <a:t>Kerberos armoring replaces the encrypted timestamp pre-authenticator with a </a:t>
            </a:r>
            <a:r>
              <a:rPr lang="en-US" dirty="0" err="1"/>
              <a:t>KrbFastArmor</a:t>
            </a:r>
            <a:r>
              <a:rPr lang="en-US" dirty="0"/>
              <a:t> structure that contains an encoded AP-REQ.  The encoded AP-REQ contains a negotiated subkey and an armor TGT.  The two keys use FAST factor to create an armor key.  FAST factors use key derivation functions, which is a pseudo-random function to combine two keys using different encryption types, to derive an output key, or armor key.</a:t>
            </a:r>
          </a:p>
          <a:p>
            <a:pPr marL="0" indent="0" rtl="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27</a:t>
            </a:fld>
            <a:endParaRPr lang="en-GB"/>
          </a:p>
        </p:txBody>
      </p:sp>
    </p:spTree>
    <p:extLst>
      <p:ext uri="{BB962C8B-B14F-4D97-AF65-F5344CB8AC3E}">
        <p14:creationId xmlns:p14="http://schemas.microsoft.com/office/powerpoint/2010/main" val="4274224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0"/>
              </a:spcAft>
            </a:pPr>
            <a:r>
              <a:rPr lang="en-US" sz="1200" dirty="0">
                <a:effectLst/>
                <a:latin typeface="Segoe UI"/>
                <a:ea typeface="Calibri"/>
                <a:cs typeface="Times New Roman"/>
              </a:rPr>
              <a:t>The following describes how Kerberos client and the KDC work when the user, the client system and KDC are in the same domain and all DCs support FAST:</a:t>
            </a:r>
          </a:p>
          <a:p>
            <a:pPr>
              <a:spcAft>
                <a:spcPts val="0"/>
              </a:spcAft>
            </a:pPr>
            <a:endParaRPr lang="fr-FR" sz="1200" dirty="0">
              <a:effectLst/>
              <a:latin typeface="Segoe UI"/>
              <a:ea typeface="Calibri"/>
              <a:cs typeface="Times New Roman"/>
            </a:endParaRPr>
          </a:p>
          <a:p>
            <a:pPr marL="342900" lvl="0" indent="-342900">
              <a:spcBef>
                <a:spcPts val="200"/>
              </a:spcBef>
              <a:spcAft>
                <a:spcPts val="400"/>
              </a:spcAft>
              <a:buFont typeface="+mj-lt"/>
              <a:buAutoNum type="arabicPeriod"/>
            </a:pPr>
            <a:r>
              <a:rPr lang="en-US" sz="1200" dirty="0">
                <a:solidFill>
                  <a:srgbClr val="404040"/>
                </a:solidFill>
                <a:effectLst/>
                <a:latin typeface="Segoe UI"/>
                <a:ea typeface="Calibri"/>
                <a:cs typeface="Times New Roman"/>
              </a:rPr>
              <a:t>The Kerberos client sends an AS-REQ with no pre-authentication (also referred to as an AS ping).</a:t>
            </a:r>
            <a:endParaRPr lang="fr-FR" sz="1200" dirty="0">
              <a:solidFill>
                <a:srgbClr val="404040"/>
              </a:solidFill>
              <a:effectLst/>
              <a:latin typeface="Segoe UI"/>
              <a:ea typeface="Calibri"/>
              <a:cs typeface="Times New Roman"/>
            </a:endParaRPr>
          </a:p>
          <a:p>
            <a:pPr marL="342900" lvl="0" indent="-342900">
              <a:spcBef>
                <a:spcPts val="200"/>
              </a:spcBef>
              <a:spcAft>
                <a:spcPts val="400"/>
              </a:spcAft>
              <a:buFont typeface="+mj-lt"/>
              <a:buAutoNum type="arabicPeriod"/>
            </a:pPr>
            <a:r>
              <a:rPr lang="en-US" sz="1200" dirty="0">
                <a:solidFill>
                  <a:srgbClr val="404040"/>
                </a:solidFill>
                <a:effectLst/>
                <a:latin typeface="Segoe UI"/>
                <a:ea typeface="Calibri"/>
                <a:cs typeface="Times New Roman"/>
              </a:rPr>
              <a:t>The KDC returns KRB-ERROR with KDC_ERR_PREAUTH_REQUIRED and PA-FX-FAST.</a:t>
            </a:r>
            <a:endParaRPr lang="fr-FR" sz="1200" dirty="0">
              <a:solidFill>
                <a:srgbClr val="404040"/>
              </a:solidFill>
              <a:effectLst/>
              <a:latin typeface="Segoe UI"/>
              <a:ea typeface="Calibri"/>
              <a:cs typeface="Times New Roman"/>
            </a:endParaRPr>
          </a:p>
          <a:p>
            <a:pPr marL="342900" lvl="0" indent="-342900">
              <a:spcBef>
                <a:spcPts val="200"/>
              </a:spcBef>
              <a:spcAft>
                <a:spcPts val="400"/>
              </a:spcAft>
              <a:buFont typeface="+mj-lt"/>
              <a:buAutoNum type="arabicPeriod"/>
            </a:pPr>
            <a:r>
              <a:rPr lang="en-US" sz="1200" dirty="0">
                <a:solidFill>
                  <a:srgbClr val="404040"/>
                </a:solidFill>
                <a:effectLst/>
                <a:latin typeface="Segoe UI"/>
                <a:ea typeface="Calibri"/>
                <a:cs typeface="Times New Roman"/>
              </a:rPr>
              <a:t>If the Kerberos client does not have a system TGT for the domain, the client sends an AS-REQ for the system with pre-authentication.</a:t>
            </a:r>
            <a:endParaRPr lang="fr-FR" sz="1200" dirty="0">
              <a:solidFill>
                <a:srgbClr val="404040"/>
              </a:solidFill>
              <a:effectLst/>
              <a:latin typeface="Segoe UI"/>
              <a:ea typeface="Calibri"/>
              <a:cs typeface="Times New Roman"/>
            </a:endParaRPr>
          </a:p>
          <a:p>
            <a:pPr marL="342900" lvl="0" indent="-342900">
              <a:spcBef>
                <a:spcPts val="200"/>
              </a:spcBef>
              <a:spcAft>
                <a:spcPts val="400"/>
              </a:spcAft>
              <a:buFont typeface="+mj-lt"/>
              <a:buAutoNum type="arabicPeriod"/>
            </a:pPr>
            <a:r>
              <a:rPr lang="en-US" sz="1200" dirty="0">
                <a:solidFill>
                  <a:srgbClr val="404040"/>
                </a:solidFill>
                <a:effectLst/>
                <a:latin typeface="Segoe UI"/>
                <a:ea typeface="Calibri"/>
                <a:cs typeface="Times New Roman"/>
              </a:rPr>
              <a:t>The KDC processes the AS-REQ and returns an AS-REP containing a </a:t>
            </a:r>
            <a:r>
              <a:rPr lang="en-US" sz="1200" u="sng" dirty="0">
                <a:solidFill>
                  <a:srgbClr val="404040"/>
                </a:solidFill>
                <a:effectLst/>
                <a:latin typeface="Segoe UI"/>
                <a:ea typeface="Calibri"/>
                <a:cs typeface="Times New Roman"/>
              </a:rPr>
              <a:t>TGT for the system</a:t>
            </a:r>
            <a:r>
              <a:rPr lang="en-US" sz="1200" dirty="0">
                <a:solidFill>
                  <a:srgbClr val="404040"/>
                </a:solidFill>
                <a:effectLst/>
                <a:latin typeface="Segoe UI"/>
                <a:ea typeface="Calibri"/>
                <a:cs typeface="Times New Roman"/>
              </a:rPr>
              <a:t>.</a:t>
            </a:r>
            <a:endParaRPr lang="fr-FR" sz="1200" dirty="0">
              <a:solidFill>
                <a:srgbClr val="404040"/>
              </a:solidFill>
              <a:effectLst/>
              <a:latin typeface="Segoe UI"/>
              <a:ea typeface="Calibri"/>
              <a:cs typeface="Times New Roman"/>
            </a:endParaRPr>
          </a:p>
          <a:p>
            <a:pPr marL="342900" lvl="0" indent="-342900">
              <a:spcBef>
                <a:spcPts val="200"/>
              </a:spcBef>
              <a:spcAft>
                <a:spcPts val="400"/>
              </a:spcAft>
              <a:buFont typeface="+mj-lt"/>
              <a:buAutoNum type="arabicPeriod"/>
            </a:pPr>
            <a:r>
              <a:rPr lang="en-US" sz="1200" dirty="0">
                <a:solidFill>
                  <a:srgbClr val="404040"/>
                </a:solidFill>
                <a:effectLst/>
                <a:latin typeface="Segoe UI"/>
                <a:ea typeface="Calibri"/>
                <a:cs typeface="Times New Roman"/>
              </a:rPr>
              <a:t>The Kerberos client processes the AS-REP, generates a FAST armored AS-REQ for the user using the system’s TGT and armor key ([RFC] Section 5.4.1.1), and sends the AS-REQ to the KDC.</a:t>
            </a:r>
          </a:p>
          <a:p>
            <a:pPr marL="800100" marR="0" lvl="1" indent="-342900" algn="l" defTabSz="914400" rtl="0" eaLnBrk="0" fontAlgn="base" latinLnBrk="0" hangingPunct="0">
              <a:lnSpc>
                <a:spcPct val="100000"/>
              </a:lnSpc>
              <a:spcBef>
                <a:spcPts val="200"/>
              </a:spcBef>
              <a:spcAft>
                <a:spcPts val="400"/>
              </a:spcAft>
              <a:buClrTx/>
              <a:buSzTx/>
              <a:buFont typeface="Wingdings" pitchFamily="2" charset="2"/>
              <a:buChar char="Ø"/>
              <a:tabLst/>
              <a:defRPr/>
            </a:pPr>
            <a:r>
              <a:rPr lang="en-US" sz="1200" dirty="0"/>
              <a:t>Windows 8 armors the AS exchange by using the device’s TGT to protect the request</a:t>
            </a:r>
            <a:endParaRPr lang="fr-FR" sz="1200" dirty="0">
              <a:solidFill>
                <a:srgbClr val="404040"/>
              </a:solidFill>
              <a:effectLst/>
              <a:latin typeface="Segoe UI"/>
              <a:ea typeface="Calibri"/>
              <a:cs typeface="Times New Roman"/>
            </a:endParaRPr>
          </a:p>
          <a:p>
            <a:pPr marL="342900" lvl="0" indent="-342900">
              <a:spcBef>
                <a:spcPts val="200"/>
              </a:spcBef>
              <a:spcAft>
                <a:spcPts val="400"/>
              </a:spcAft>
              <a:buFont typeface="+mj-lt"/>
              <a:buAutoNum type="arabicPeriod"/>
            </a:pPr>
            <a:r>
              <a:rPr lang="en-US" sz="1200" dirty="0">
                <a:solidFill>
                  <a:srgbClr val="404040"/>
                </a:solidFill>
                <a:effectLst/>
                <a:latin typeface="Segoe UI"/>
                <a:ea typeface="Calibri"/>
                <a:cs typeface="Times New Roman"/>
              </a:rPr>
              <a:t>The KDC processes the AS-REQ. If valid, the KDC generates a FAST armored AS-REP and sends to the client. Otherwise, it returns an authenticated error message.</a:t>
            </a:r>
            <a:endParaRPr lang="fr-FR" sz="1200" dirty="0">
              <a:solidFill>
                <a:srgbClr val="404040"/>
              </a:solidFill>
              <a:effectLst/>
              <a:latin typeface="Segoe UI"/>
              <a:ea typeface="Calibri"/>
              <a:cs typeface="Times New Roman"/>
            </a:endParaRPr>
          </a:p>
          <a:p>
            <a:pPr marL="342900" lvl="0" indent="-342900">
              <a:spcBef>
                <a:spcPts val="200"/>
              </a:spcBef>
              <a:spcAft>
                <a:spcPts val="400"/>
              </a:spcAft>
              <a:buFont typeface="+mj-lt"/>
              <a:buAutoNum type="arabicPeriod"/>
            </a:pPr>
            <a:r>
              <a:rPr lang="en-US" sz="1200" dirty="0">
                <a:solidFill>
                  <a:srgbClr val="404040"/>
                </a:solidFill>
                <a:effectLst/>
                <a:latin typeface="Segoe UI"/>
                <a:ea typeface="Calibri"/>
                <a:cs typeface="Times New Roman"/>
              </a:rPr>
              <a:t>The Kerberos client processes the AS-REP. If valid, the client generates a FAST armored TGS-REQ and sends to the KDC.</a:t>
            </a:r>
          </a:p>
          <a:p>
            <a:pPr marL="800100" marR="0" lvl="1" indent="-342900" algn="l" defTabSz="914400" rtl="0" eaLnBrk="0" fontAlgn="base" latinLnBrk="0" hangingPunct="0">
              <a:lnSpc>
                <a:spcPct val="100000"/>
              </a:lnSpc>
              <a:spcBef>
                <a:spcPts val="200"/>
              </a:spcBef>
              <a:spcAft>
                <a:spcPts val="400"/>
              </a:spcAft>
              <a:buClrTx/>
              <a:buSzTx/>
              <a:buFont typeface="Wingdings" pitchFamily="2" charset="2"/>
              <a:buChar char="Ø"/>
              <a:tabLst/>
              <a:defRPr/>
            </a:pPr>
            <a:r>
              <a:rPr lang="en-US" sz="1200" dirty="0"/>
              <a:t>Windows 8 armors the TGS exchange by using the user’s TGT to protect the request</a:t>
            </a:r>
            <a:endParaRPr lang="fr-FR" sz="1200" dirty="0">
              <a:solidFill>
                <a:srgbClr val="404040"/>
              </a:solidFill>
              <a:effectLst/>
              <a:latin typeface="Segoe UI"/>
              <a:ea typeface="Calibri"/>
              <a:cs typeface="Times New Roman"/>
            </a:endParaRPr>
          </a:p>
          <a:p>
            <a:pPr marL="342900" lvl="0" indent="-342900">
              <a:spcBef>
                <a:spcPts val="200"/>
              </a:spcBef>
              <a:spcAft>
                <a:spcPts val="400"/>
              </a:spcAft>
              <a:buFont typeface="+mj-lt"/>
              <a:buAutoNum type="arabicPeriod"/>
            </a:pPr>
            <a:r>
              <a:rPr lang="en-US" sz="1200" dirty="0">
                <a:solidFill>
                  <a:srgbClr val="404040"/>
                </a:solidFill>
                <a:effectLst/>
                <a:latin typeface="Segoe UI"/>
                <a:ea typeface="Calibri"/>
                <a:cs typeface="Times New Roman"/>
              </a:rPr>
              <a:t>The KDC processes the TGS-REQ. If valid, the KDC generates a FAST armored TGS-REP and sends to the client. Otherwise, it returns an authenticated error message.</a:t>
            </a:r>
            <a:endParaRPr lang="fr-FR" sz="1200" dirty="0">
              <a:solidFill>
                <a:srgbClr val="404040"/>
              </a:solidFill>
              <a:effectLst/>
              <a:latin typeface="Segoe UI"/>
              <a:ea typeface="Calibri"/>
              <a:cs typeface="Times New Roman"/>
            </a:endParaRPr>
          </a:p>
          <a:p>
            <a:pPr marL="342900" lvl="0" indent="-342900">
              <a:spcBef>
                <a:spcPts val="200"/>
              </a:spcBef>
              <a:spcAft>
                <a:spcPts val="400"/>
              </a:spcAft>
              <a:buFont typeface="+mj-lt"/>
              <a:buAutoNum type="arabicPeriod"/>
            </a:pPr>
            <a:r>
              <a:rPr lang="en-US" sz="1200" dirty="0">
                <a:effectLst/>
                <a:latin typeface="Segoe UI"/>
                <a:ea typeface="Calibri"/>
                <a:cs typeface="Times New Roman"/>
              </a:rPr>
              <a:t>The Kerberos client processes the TGS-REP. If valid, the client continues normally.</a:t>
            </a:r>
            <a:br>
              <a:rPr lang="en-US" sz="1200" dirty="0">
                <a:effectLst/>
                <a:latin typeface="Segoe UI"/>
                <a:ea typeface="Calibri"/>
                <a:cs typeface="Times New Roman"/>
              </a:rPr>
            </a:br>
            <a:endParaRPr lang="en-US" dirty="0"/>
          </a:p>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28</a:t>
            </a:fld>
            <a:endParaRPr lang="en-GB"/>
          </a:p>
        </p:txBody>
      </p:sp>
    </p:spTree>
    <p:extLst>
      <p:ext uri="{BB962C8B-B14F-4D97-AF65-F5344CB8AC3E}">
        <p14:creationId xmlns:p14="http://schemas.microsoft.com/office/powerpoint/2010/main" val="1131084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If you have a branch office for which you are not certain about the local physical security practices, you are left with three options:</a:t>
            </a:r>
          </a:p>
          <a:p>
            <a:pPr marL="285750" indent="-285750" rtl="0">
              <a:buFontTx/>
              <a:buChar char="-"/>
            </a:pPr>
            <a:r>
              <a:rPr lang="en-US" dirty="0"/>
              <a:t>Deploy a DC anyways… And when it gets compromised, every single secret is compromised (and then has to be changed </a:t>
            </a:r>
            <a:r>
              <a:rPr lang="en-US" dirty="0" err="1"/>
              <a:t>etc</a:t>
            </a:r>
            <a:r>
              <a:rPr lang="en-US" dirty="0"/>
              <a:t>… nightmarish) </a:t>
            </a:r>
          </a:p>
          <a:p>
            <a:pPr marL="285750" indent="-285750" rtl="0">
              <a:buFontTx/>
              <a:buChar char="-"/>
            </a:pPr>
            <a:r>
              <a:rPr lang="en-US" dirty="0"/>
              <a:t>Do not deploy a DC, in that case, users won’t be able to authenticate at all when they lose the connectivity with the central sites having DCs</a:t>
            </a:r>
          </a:p>
          <a:p>
            <a:pPr marL="285750" indent="-285750" rtl="0">
              <a:buFontTx/>
              <a:buChar char="-"/>
            </a:pPr>
            <a:r>
              <a:rPr lang="en-US" dirty="0"/>
              <a:t>Deploy a RODC, and breathe…</a:t>
            </a:r>
          </a:p>
          <a:p>
            <a:pPr marL="285750" indent="-285750" rtl="0">
              <a:buFontTx/>
              <a:buChar char="-"/>
            </a:pPr>
            <a:endParaRPr lang="en-US" dirty="0"/>
          </a:p>
          <a:p>
            <a:pPr marL="0" indent="0" rtl="0">
              <a:buFont typeface="Arial" panose="020B0604020202020204" pitchFamily="34" charset="0"/>
              <a:buNone/>
            </a:pPr>
            <a:r>
              <a:rPr lang="en-US" dirty="0"/>
              <a:t>What’s different about RODC?</a:t>
            </a:r>
          </a:p>
          <a:p>
            <a:pPr marL="285750" indent="-285750" rtl="0">
              <a:buFont typeface="Arial" panose="020B0604020202020204" pitchFamily="34" charset="0"/>
              <a:buChar char="•"/>
            </a:pPr>
            <a:r>
              <a:rPr lang="en-US" dirty="0"/>
              <a:t>No (very limited) writes</a:t>
            </a:r>
          </a:p>
          <a:p>
            <a:pPr marL="285750" indent="-285750" rtl="0">
              <a:buFont typeface="Arial" panose="020B0604020202020204" pitchFamily="34" charset="0"/>
              <a:buChar char="•"/>
            </a:pPr>
            <a:r>
              <a:rPr lang="en-US" dirty="0"/>
              <a:t>Forwarded authentication</a:t>
            </a:r>
          </a:p>
          <a:p>
            <a:pPr marL="285750" indent="-285750" rtl="0">
              <a:buFont typeface="Arial" panose="020B0604020202020204" pitchFamily="34" charset="0"/>
              <a:buChar char="•"/>
            </a:pPr>
            <a:r>
              <a:rPr lang="en-US" dirty="0"/>
              <a:t>Replication of passwords on-demand, by default does not cache passwords</a:t>
            </a:r>
          </a:p>
          <a:p>
            <a:pPr marL="285750" indent="-285750" rtl="0">
              <a:buFont typeface="Arial" panose="020B0604020202020204" pitchFamily="34" charset="0"/>
              <a:buChar char="•"/>
            </a:pPr>
            <a:r>
              <a:rPr lang="en-US" dirty="0"/>
              <a:t>No outbound replication</a:t>
            </a:r>
          </a:p>
          <a:p>
            <a:pPr marL="285750" indent="-285750" rtl="0">
              <a:buFont typeface="Arial" panose="020B0604020202020204" pitchFamily="34" charset="0"/>
              <a:buChar char="•"/>
            </a:pPr>
            <a:r>
              <a:rPr lang="en-US" dirty="0"/>
              <a:t>Admin Role Separation</a:t>
            </a:r>
          </a:p>
          <a:p>
            <a:pPr marL="285750" indent="-285750" rtl="0">
              <a:buFont typeface="Arial" panose="020B0604020202020204" pitchFamily="34" charset="0"/>
              <a:buChar char="•"/>
            </a:pPr>
            <a:endParaRPr lang="en-US" dirty="0"/>
          </a:p>
          <a:p>
            <a:pPr marL="0" indent="0" rtl="0">
              <a:buFont typeface="Arial" panose="020B0604020202020204" pitchFamily="34" charset="0"/>
              <a:buNone/>
            </a:pPr>
            <a:r>
              <a:rPr lang="en-US" dirty="0"/>
              <a:t>Note that there is a flag in the schema to mark attributes as non-replicable on a RODC so you can extend the default list of attributes not replicating.</a:t>
            </a:r>
          </a:p>
          <a:p>
            <a:pPr marL="0" indent="0" rtl="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2</a:t>
            </a:fld>
            <a:endParaRPr lang="en-GB"/>
          </a:p>
        </p:txBody>
      </p:sp>
    </p:spTree>
    <p:extLst>
      <p:ext uri="{BB962C8B-B14F-4D97-AF65-F5344CB8AC3E}">
        <p14:creationId xmlns:p14="http://schemas.microsoft.com/office/powerpoint/2010/main" val="33836529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b="0" dirty="0"/>
              <a:t>Ref</a:t>
            </a:r>
            <a:r>
              <a:rPr lang="en-CA" b="0"/>
              <a:t>: https://cloudblogs.microsoft.com/microsoftsecure/2015/02/11/krbtgt-account-password-reset-scripts-now-available-for-customers/</a:t>
            </a:r>
            <a:endParaRPr lang="en-CA" b="0"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29</a:t>
            </a:fld>
            <a:endParaRPr lang="en-GB"/>
          </a:p>
        </p:txBody>
      </p:sp>
    </p:spTree>
    <p:extLst>
      <p:ext uri="{BB962C8B-B14F-4D97-AF65-F5344CB8AC3E}">
        <p14:creationId xmlns:p14="http://schemas.microsoft.com/office/powerpoint/2010/main" val="29414723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Restricting where accounts can sign-in is instrumental in limiting the exposure of the affected credentials. </a:t>
            </a:r>
          </a:p>
          <a:p>
            <a:pPr marL="0" indent="0" rtl="0">
              <a:buFont typeface="Arial" panose="020B0604020202020204" pitchFamily="34" charset="0"/>
              <a:buNone/>
            </a:pPr>
            <a:endParaRPr lang="en-US" dirty="0"/>
          </a:p>
          <a:p>
            <a:pPr marL="0" indent="0" rtl="0">
              <a:buFont typeface="Arial" panose="020B0604020202020204" pitchFamily="34" charset="0"/>
              <a:buNone/>
            </a:pPr>
            <a:r>
              <a:rPr lang="en-US" dirty="0"/>
              <a:t>Ref: https://docs.microsoft.com/en-us/windows-server/security/credentials-protection-and-management/authentication-policies-and-authentication-policy-silos</a:t>
            </a:r>
          </a:p>
          <a:p>
            <a:pPr marL="0" indent="0" rtl="0">
              <a:buFont typeface="Arial" panose="020B0604020202020204" pitchFamily="34" charset="0"/>
              <a:buNone/>
            </a:pPr>
            <a:endParaRPr lang="en-US" dirty="0"/>
          </a:p>
          <a:p>
            <a:pPr marL="0" indent="0" rtl="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30</a:t>
            </a:fld>
            <a:endParaRPr lang="en-GB"/>
          </a:p>
        </p:txBody>
      </p:sp>
    </p:spTree>
    <p:extLst>
      <p:ext uri="{BB962C8B-B14F-4D97-AF65-F5344CB8AC3E}">
        <p14:creationId xmlns:p14="http://schemas.microsoft.com/office/powerpoint/2010/main" val="8404728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sz="1400" b="0" i="0" kern="1200" dirty="0">
                <a:solidFill>
                  <a:schemeClr val="tx1"/>
                </a:solidFill>
                <a:effectLst/>
                <a:latin typeface="Arial"/>
                <a:ea typeface="+mn-ea"/>
                <a:cs typeface="Arial" charset="0"/>
                <a:sym typeface="Arial"/>
              </a:rPr>
              <a:t>With these capabilities, you can limit high-value account usage to high-value hosts. For example, you could create a new Forest Administrators silo that contains enterprise, schema, and domain administrators. Then you could configure the silo with an authentication policy so that password and smartcard-based authentications from systems other than domain controllers and domain administrator consoles would fail.</a:t>
            </a:r>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31</a:t>
            </a:fld>
            <a:endParaRPr lang="en-GB"/>
          </a:p>
        </p:txBody>
      </p:sp>
    </p:spTree>
    <p:extLst>
      <p:ext uri="{BB962C8B-B14F-4D97-AF65-F5344CB8AC3E}">
        <p14:creationId xmlns:p14="http://schemas.microsoft.com/office/powerpoint/2010/main" val="40758049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Besides, GPOs are far more flexible. As seen in module 1 section 2, GPOs can restrict the type of logon (allow and/or deny local, network service, batch or RDP logons).</a:t>
            </a:r>
          </a:p>
        </p:txBody>
      </p:sp>
      <p:sp>
        <p:nvSpPr>
          <p:cNvPr id="4" name="Slide Number Placeholder 3"/>
          <p:cNvSpPr>
            <a:spLocks noGrp="1"/>
          </p:cNvSpPr>
          <p:nvPr>
            <p:ph type="sldNum" sz="quarter" idx="10"/>
          </p:nvPr>
        </p:nvSpPr>
        <p:spPr/>
        <p:txBody>
          <a:bodyPr/>
          <a:lstStyle/>
          <a:p>
            <a:fld id="{5CA7C1A6-3F6E-4A0C-A01A-2F04D27288E6}" type="slidenum">
              <a:rPr lang="en-GB" smtClean="0"/>
              <a:pPr/>
              <a:t>32</a:t>
            </a:fld>
            <a:endParaRPr lang="en-GB"/>
          </a:p>
        </p:txBody>
      </p:sp>
    </p:spTree>
    <p:extLst>
      <p:ext uri="{BB962C8B-B14F-4D97-AF65-F5344CB8AC3E}">
        <p14:creationId xmlns:p14="http://schemas.microsoft.com/office/powerpoint/2010/main" val="10825351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When a user is connected on a machine using the Remote Desktop Protocol, the user’s credentials are cached on the system LSASS’ memory like it was connected to the console session.</a:t>
            </a:r>
          </a:p>
          <a:p>
            <a:pPr marL="0" indent="0" rtl="0">
              <a:buFont typeface="Arial" panose="020B0604020202020204" pitchFamily="34" charset="0"/>
              <a:buNone/>
            </a:pPr>
            <a:r>
              <a:rPr lang="en-US" dirty="0"/>
              <a:t>If an attacker owned this machine, it would be trivial to retrieve the cached credentials and perform the diverse attacks mentioned in the previous section.</a:t>
            </a:r>
          </a:p>
          <a:p>
            <a:pPr marL="0" indent="0" rtl="0">
              <a:buFont typeface="Arial" panose="020B0604020202020204" pitchFamily="34" charset="0"/>
              <a:buNone/>
            </a:pPr>
            <a:endParaRPr lang="en-US" dirty="0"/>
          </a:p>
          <a:p>
            <a:pPr marL="0" indent="0" rtl="0">
              <a:buFont typeface="Arial" panose="020B0604020202020204" pitchFamily="34" charset="0"/>
              <a:buNone/>
            </a:pPr>
            <a:r>
              <a:rPr lang="en-US" dirty="0"/>
              <a:t>A reference about RDP securing and credentials cache: https://docs.microsoft.com/en-us/windows/security/identity-protection/remote-credential-guard</a:t>
            </a:r>
          </a:p>
        </p:txBody>
      </p:sp>
      <p:sp>
        <p:nvSpPr>
          <p:cNvPr id="4" name="Slide Number Placeholder 3"/>
          <p:cNvSpPr>
            <a:spLocks noGrp="1"/>
          </p:cNvSpPr>
          <p:nvPr>
            <p:ph type="sldNum" sz="quarter" idx="10"/>
          </p:nvPr>
        </p:nvSpPr>
        <p:spPr/>
        <p:txBody>
          <a:bodyPr/>
          <a:lstStyle/>
          <a:p>
            <a:fld id="{5CA7C1A6-3F6E-4A0C-A01A-2F04D27288E6}" type="slidenum">
              <a:rPr lang="en-GB" smtClean="0"/>
              <a:pPr/>
              <a:t>33</a:t>
            </a:fld>
            <a:endParaRPr lang="en-GB"/>
          </a:p>
        </p:txBody>
      </p:sp>
    </p:spTree>
    <p:extLst>
      <p:ext uri="{BB962C8B-B14F-4D97-AF65-F5344CB8AC3E}">
        <p14:creationId xmlns:p14="http://schemas.microsoft.com/office/powerpoint/2010/main" val="40375865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sz="1400" b="0" i="0" kern="1200" dirty="0">
                <a:solidFill>
                  <a:schemeClr val="tx1"/>
                </a:solidFill>
                <a:effectLst/>
                <a:latin typeface="Arial"/>
                <a:ea typeface="+mn-ea"/>
                <a:cs typeface="Arial" charset="0"/>
                <a:sym typeface="Arial"/>
              </a:rPr>
              <a:t>When you don’t know what accounts are local admins on a server or what type of applications are running, opt for connecting with the </a:t>
            </a:r>
            <a:r>
              <a:rPr lang="en-US" sz="1400" b="0" i="0" kern="1200" dirty="0" err="1">
                <a:solidFill>
                  <a:schemeClr val="tx1"/>
                </a:solidFill>
                <a:effectLst/>
                <a:latin typeface="Arial"/>
                <a:ea typeface="+mn-ea"/>
                <a:cs typeface="Arial" charset="0"/>
                <a:sym typeface="Arial"/>
              </a:rPr>
              <a:t>RestricedAdmin</a:t>
            </a:r>
            <a:r>
              <a:rPr lang="en-US" sz="1400" b="0" i="0" kern="1200" dirty="0">
                <a:solidFill>
                  <a:schemeClr val="tx1"/>
                </a:solidFill>
                <a:effectLst/>
                <a:latin typeface="Arial"/>
                <a:ea typeface="+mn-ea"/>
                <a:cs typeface="Arial" charset="0"/>
                <a:sym typeface="Arial"/>
              </a:rPr>
              <a:t> mode. Once connected, you are the computer identity on your session. </a:t>
            </a:r>
          </a:p>
          <a:p>
            <a:pPr marL="0" indent="0" rtl="0">
              <a:buFont typeface="Arial" panose="020B0604020202020204" pitchFamily="34" charset="0"/>
              <a:buNone/>
            </a:pPr>
            <a:endParaRPr lang="en-US" sz="1400" b="0" i="0" kern="1200" dirty="0">
              <a:solidFill>
                <a:schemeClr val="tx1"/>
              </a:solidFill>
              <a:effectLst/>
              <a:latin typeface="Arial"/>
              <a:ea typeface="+mn-ea"/>
              <a:cs typeface="Arial" charset="0"/>
              <a:sym typeface="Arial"/>
            </a:endParaRPr>
          </a:p>
          <a:p>
            <a:pPr marL="0" indent="0" rtl="0">
              <a:buFont typeface="Arial" panose="020B0604020202020204" pitchFamily="34" charset="0"/>
              <a:buNone/>
            </a:pPr>
            <a:r>
              <a:rPr lang="en-US" sz="1400" b="0" i="0" kern="1200" dirty="0" err="1">
                <a:solidFill>
                  <a:schemeClr val="tx1"/>
                </a:solidFill>
                <a:effectLst/>
                <a:latin typeface="Arial"/>
                <a:ea typeface="+mn-ea"/>
                <a:cs typeface="Arial" charset="0"/>
                <a:sym typeface="Arial"/>
              </a:rPr>
              <a:t>RestrictedAdmin</a:t>
            </a:r>
            <a:r>
              <a:rPr lang="en-US" sz="1400" b="0" i="0" kern="1200" dirty="0">
                <a:solidFill>
                  <a:schemeClr val="tx1"/>
                </a:solidFill>
                <a:effectLst/>
                <a:latin typeface="Arial"/>
                <a:ea typeface="+mn-ea"/>
                <a:cs typeface="Arial" charset="0"/>
                <a:sym typeface="Arial"/>
              </a:rPr>
              <a:t> mode must be explicitly enabled on the destination systems using the Registry setting below, and the account being used to connect must be a member of the </a:t>
            </a:r>
            <a:r>
              <a:rPr lang="en-US" sz="1400" b="0" i="0" kern="1200">
                <a:solidFill>
                  <a:schemeClr val="tx1"/>
                </a:solidFill>
                <a:effectLst/>
                <a:latin typeface="Arial"/>
                <a:ea typeface="+mn-ea"/>
                <a:cs typeface="Arial" charset="0"/>
                <a:sym typeface="Arial"/>
              </a:rPr>
              <a:t>local administrator </a:t>
            </a:r>
            <a:r>
              <a:rPr lang="en-US" sz="1400" b="0" i="0" kern="1200" dirty="0">
                <a:solidFill>
                  <a:schemeClr val="tx1"/>
                </a:solidFill>
                <a:effectLst/>
                <a:latin typeface="Arial"/>
                <a:ea typeface="+mn-ea"/>
                <a:cs typeface="Arial" charset="0"/>
                <a:sym typeface="Arial"/>
              </a:rPr>
              <a:t>group on the destination system.</a:t>
            </a:r>
          </a:p>
          <a:p>
            <a:pPr marL="0" indent="0" rtl="0">
              <a:buFont typeface="Arial" panose="020B0604020202020204" pitchFamily="34" charset="0"/>
              <a:buNone/>
            </a:pPr>
            <a:r>
              <a:rPr lang="en-US" sz="1400" b="0" i="0" kern="1200" dirty="0">
                <a:solidFill>
                  <a:schemeClr val="tx1"/>
                </a:solidFill>
                <a:effectLst/>
                <a:latin typeface="Arial"/>
                <a:ea typeface="+mn-ea"/>
                <a:cs typeface="Arial" charset="0"/>
                <a:sym typeface="Arial"/>
              </a:rPr>
              <a:t>There is a registry value: HKEY_LOCAL_MACHINE\System\</a:t>
            </a:r>
            <a:r>
              <a:rPr lang="en-US" sz="1400" b="0" i="0" kern="1200" dirty="0" err="1">
                <a:solidFill>
                  <a:schemeClr val="tx1"/>
                </a:solidFill>
                <a:effectLst/>
                <a:latin typeface="Arial"/>
                <a:ea typeface="+mn-ea"/>
                <a:cs typeface="Arial" charset="0"/>
                <a:sym typeface="Arial"/>
              </a:rPr>
              <a:t>CurrentControlSet</a:t>
            </a:r>
            <a:r>
              <a:rPr lang="en-US" sz="1400" b="0" i="0" kern="1200" dirty="0">
                <a:solidFill>
                  <a:schemeClr val="tx1"/>
                </a:solidFill>
                <a:effectLst/>
                <a:latin typeface="Arial"/>
                <a:ea typeface="+mn-ea"/>
                <a:cs typeface="Arial" charset="0"/>
                <a:sym typeface="Arial"/>
              </a:rPr>
              <a:t>\Control\</a:t>
            </a:r>
            <a:r>
              <a:rPr lang="en-US" sz="1400" b="0" i="0" kern="1200" dirty="0" err="1">
                <a:solidFill>
                  <a:schemeClr val="tx1"/>
                </a:solidFill>
                <a:effectLst/>
                <a:latin typeface="Arial"/>
                <a:ea typeface="+mn-ea"/>
                <a:cs typeface="Arial" charset="0"/>
                <a:sym typeface="Arial"/>
              </a:rPr>
              <a:t>Lsa</a:t>
            </a:r>
            <a:r>
              <a:rPr lang="en-US" sz="1400" b="0" i="0" kern="1200" dirty="0">
                <a:solidFill>
                  <a:schemeClr val="tx1"/>
                </a:solidFill>
                <a:effectLst/>
                <a:latin typeface="Arial"/>
                <a:ea typeface="+mn-ea"/>
                <a:cs typeface="Arial" charset="0"/>
                <a:sym typeface="Arial"/>
              </a:rPr>
              <a:t>\</a:t>
            </a:r>
            <a:r>
              <a:rPr lang="en-US" sz="1400" b="0" i="0" kern="1200" dirty="0" err="1">
                <a:solidFill>
                  <a:schemeClr val="tx1"/>
                </a:solidFill>
                <a:effectLst/>
                <a:latin typeface="Arial"/>
                <a:ea typeface="+mn-ea"/>
                <a:cs typeface="Arial" charset="0"/>
                <a:sym typeface="Arial"/>
              </a:rPr>
              <a:t>DisableRestrictedAdmin</a:t>
            </a:r>
            <a:r>
              <a:rPr lang="en-US" sz="1400" b="0" i="0" kern="1200" dirty="0">
                <a:solidFill>
                  <a:schemeClr val="tx1"/>
                </a:solidFill>
                <a:effectLst/>
                <a:latin typeface="Arial"/>
                <a:ea typeface="+mn-ea"/>
                <a:cs typeface="Arial" charset="0"/>
                <a:sym typeface="Arial"/>
              </a:rPr>
              <a:t>. It should be set to 0 to allow the </a:t>
            </a:r>
            <a:r>
              <a:rPr lang="en-US" sz="1400" b="0" i="0" kern="1200" dirty="0" err="1">
                <a:solidFill>
                  <a:schemeClr val="tx1"/>
                </a:solidFill>
                <a:effectLst/>
                <a:latin typeface="Arial"/>
                <a:ea typeface="+mn-ea"/>
                <a:cs typeface="Arial" charset="0"/>
                <a:sym typeface="Arial"/>
              </a:rPr>
              <a:t>RestrictedAdmin</a:t>
            </a:r>
            <a:r>
              <a:rPr lang="en-US" sz="1400" b="0" i="0" kern="1200" dirty="0">
                <a:solidFill>
                  <a:schemeClr val="tx1"/>
                </a:solidFill>
                <a:effectLst/>
                <a:latin typeface="Arial"/>
                <a:ea typeface="+mn-ea"/>
                <a:cs typeface="Arial" charset="0"/>
                <a:sym typeface="Arial"/>
              </a:rPr>
              <a:t> mode.</a:t>
            </a:r>
          </a:p>
          <a:p>
            <a:pPr marL="0" indent="0" rtl="0">
              <a:buFont typeface="Arial" panose="020B0604020202020204" pitchFamily="34" charset="0"/>
              <a:buNone/>
            </a:pPr>
            <a:endParaRPr lang="en-US" sz="1400" b="0" i="0" kern="1200" dirty="0">
              <a:solidFill>
                <a:schemeClr val="tx1"/>
              </a:solidFill>
              <a:effectLst/>
              <a:latin typeface="Arial"/>
              <a:ea typeface="+mn-ea"/>
              <a:cs typeface="Arial" charset="0"/>
              <a:sym typeface="Arial"/>
            </a:endParaRPr>
          </a:p>
          <a:p>
            <a:pPr marL="0" indent="0" rtl="0">
              <a:buFont typeface="Arial" panose="020B0604020202020204" pitchFamily="34" charset="0"/>
              <a:buNone/>
            </a:pPr>
            <a:r>
              <a:rPr lang="en-US" sz="1400" b="0" i="0" kern="1200" dirty="0">
                <a:solidFill>
                  <a:schemeClr val="tx1"/>
                </a:solidFill>
                <a:effectLst/>
                <a:latin typeface="Arial"/>
                <a:ea typeface="+mn-ea"/>
                <a:cs typeface="Arial" charset="0"/>
                <a:sym typeface="Arial"/>
              </a:rPr>
              <a:t>Ref: https://social.technet.microsoft.com/wiki/contents/articles/32905.remote-desktop-services-enable-restricted-admin-mode.aspx </a:t>
            </a:r>
          </a:p>
          <a:p>
            <a:pPr marL="0" indent="0" rtl="0">
              <a:buFont typeface="Arial" panose="020B0604020202020204" pitchFamily="34" charset="0"/>
              <a:buNone/>
            </a:pPr>
            <a:endParaRPr lang="en-US" sz="1400" b="0" i="0" kern="1200" dirty="0">
              <a:solidFill>
                <a:schemeClr val="tx1"/>
              </a:solidFill>
              <a:effectLst/>
              <a:latin typeface="Arial"/>
              <a:ea typeface="+mn-ea"/>
              <a:cs typeface="Arial" charset="0"/>
              <a:sym typeface="Arial"/>
            </a:endParaRPr>
          </a:p>
          <a:p>
            <a:pPr marL="0" indent="0" rtl="0">
              <a:buFont typeface="Arial" panose="020B0604020202020204" pitchFamily="34" charset="0"/>
              <a:buNone/>
            </a:pPr>
            <a:r>
              <a:rPr lang="en-US" sz="1400" b="0" i="0" kern="1200" dirty="0">
                <a:solidFill>
                  <a:schemeClr val="tx1"/>
                </a:solidFill>
                <a:effectLst/>
                <a:latin typeface="Arial"/>
                <a:ea typeface="+mn-ea"/>
                <a:cs typeface="Arial" charset="0"/>
                <a:sym typeface="Arial"/>
              </a:rPr>
              <a:t>Note: The remote computer must be running at least patched Windows 7 or patched Windows Server 2008 R2.</a:t>
            </a:r>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34</a:t>
            </a:fld>
            <a:endParaRPr lang="en-GB"/>
          </a:p>
        </p:txBody>
      </p:sp>
    </p:spTree>
    <p:extLst>
      <p:ext uri="{BB962C8B-B14F-4D97-AF65-F5344CB8AC3E}">
        <p14:creationId xmlns:p14="http://schemas.microsoft.com/office/powerpoint/2010/main" val="64137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kern="1200" dirty="0">
                <a:solidFill>
                  <a:schemeClr val="tx1"/>
                </a:solidFill>
                <a:effectLst/>
                <a:latin typeface="Segoe UI Light" pitchFamily="34" charset="0"/>
                <a:ea typeface="+mn-ea"/>
                <a:cs typeface="Arial" charset="0"/>
                <a:sym typeface="Arial"/>
              </a:rPr>
              <a:t>In essence, Remote Credential Guard (RCG) keeps the credential secrets on the client machine so that when a user performs a Remote Desktop logon to a target machine (server or client), the credentials are never available on the target machine so cannot be stolen if that machine is compromised.</a:t>
            </a:r>
          </a:p>
          <a:p>
            <a:r>
              <a:rPr lang="en-US" sz="1400" kern="1200" dirty="0">
                <a:solidFill>
                  <a:schemeClr val="tx1"/>
                </a:solidFill>
                <a:effectLst/>
                <a:latin typeface="Segoe UI Light" pitchFamily="34" charset="0"/>
                <a:ea typeface="+mn-ea"/>
                <a:cs typeface="Arial" charset="0"/>
                <a:sym typeface="Arial"/>
              </a:rPr>
              <a:t> </a:t>
            </a:r>
          </a:p>
          <a:p>
            <a:r>
              <a:rPr lang="en-US" sz="1400" kern="1200" dirty="0">
                <a:solidFill>
                  <a:schemeClr val="tx1"/>
                </a:solidFill>
                <a:effectLst/>
                <a:latin typeface="Segoe UI Light" pitchFamily="34" charset="0"/>
                <a:ea typeface="+mn-ea"/>
                <a:cs typeface="Arial" charset="0"/>
                <a:sym typeface="Arial"/>
              </a:rPr>
              <a:t>As a positive side effect, Remote Credential Guard implements “Single Sign On” for RDP so you don’t need to enter User Name/Password in your RDP session and you can leverage the credentials you used to log into the client machine (be it smartcard or Windows Hello)</a:t>
            </a:r>
          </a:p>
          <a:p>
            <a:pPr marL="0" indent="0" rtl="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35</a:t>
            </a:fld>
            <a:endParaRPr lang="en-GB"/>
          </a:p>
        </p:txBody>
      </p:sp>
    </p:spTree>
    <p:extLst>
      <p:ext uri="{BB962C8B-B14F-4D97-AF65-F5344CB8AC3E}">
        <p14:creationId xmlns:p14="http://schemas.microsoft.com/office/powerpoint/2010/main" val="42367303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5CA7C1A6-3F6E-4A0C-A01A-2F04D27288E6}" type="slidenum">
              <a:rPr lang="en-GB" smtClean="0"/>
              <a:pPr/>
              <a:t>36</a:t>
            </a:fld>
            <a:endParaRPr lang="en-GB"/>
          </a:p>
        </p:txBody>
      </p:sp>
    </p:spTree>
    <p:extLst>
      <p:ext uri="{BB962C8B-B14F-4D97-AF65-F5344CB8AC3E}">
        <p14:creationId xmlns:p14="http://schemas.microsoft.com/office/powerpoint/2010/main" val="5395203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37</a:t>
            </a:fld>
            <a:endParaRPr lang="en-GB"/>
          </a:p>
        </p:txBody>
      </p:sp>
    </p:spTree>
    <p:extLst>
      <p:ext uri="{BB962C8B-B14F-4D97-AF65-F5344CB8AC3E}">
        <p14:creationId xmlns:p14="http://schemas.microsoft.com/office/powerpoint/2010/main" val="3696816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Here are details about the caching behavior:</a:t>
            </a:r>
          </a:p>
          <a:p>
            <a:endParaRPr lang="en-US" b="0" dirty="0"/>
          </a:p>
          <a:p>
            <a:r>
              <a:rPr lang="en-US" b="1" dirty="0"/>
              <a:t>Process Caching</a:t>
            </a:r>
          </a:p>
          <a:p>
            <a:r>
              <a:rPr lang="en-US" b="0" dirty="0"/>
              <a:t>Process though which allowed secrets reach a RODC</a:t>
            </a:r>
          </a:p>
          <a:p>
            <a:r>
              <a:rPr lang="en-US" b="0" dirty="0"/>
              <a:t>The transfer is done though a Replicate Single Object  replication command (with the </a:t>
            </a:r>
            <a:r>
              <a:rPr lang="en-US" b="0" dirty="0" err="1"/>
              <a:t>repect</a:t>
            </a:r>
            <a:r>
              <a:rPr lang="en-US" b="0" dirty="0"/>
              <a:t> of the Password Replication Policy Allowed &amp; denied list) </a:t>
            </a:r>
          </a:p>
          <a:p>
            <a:r>
              <a:rPr lang="en-US" b="0" dirty="0"/>
              <a:t>Triggered when the RODC receives a successful response from a FULL DC to a forwarded authentication request to Full DC.</a:t>
            </a:r>
          </a:p>
          <a:p>
            <a:r>
              <a:rPr lang="en-US" b="0" dirty="0"/>
              <a:t>The list of user and computer accounts that are permitted to be cached does not imply that the RODC has necessarily cached the passwords for those accounts. </a:t>
            </a:r>
          </a:p>
          <a:p>
            <a:endParaRPr lang="en-US" b="0" dirty="0"/>
          </a:p>
          <a:p>
            <a:r>
              <a:rPr lang="en-US" b="1" dirty="0"/>
              <a:t>Clearing and Expiration of Cached Passwords</a:t>
            </a:r>
          </a:p>
          <a:p>
            <a:r>
              <a:rPr lang="en-US" b="0" dirty="0"/>
              <a:t>After an RODC has cached the password for a user, the password remains in the Active Directory database until one of the following conditions occurs:</a:t>
            </a:r>
          </a:p>
          <a:p>
            <a:r>
              <a:rPr lang="en-US" b="0" dirty="0"/>
              <a:t>The user changes the password (elsewhere). In this case, the password is not purged from the cache, but it is no longer valid until the user re-authenticates. </a:t>
            </a:r>
          </a:p>
          <a:p>
            <a:r>
              <a:rPr lang="en-US" b="0" dirty="0"/>
              <a:t>The User Object is deleted.</a:t>
            </a:r>
          </a:p>
          <a:p>
            <a:r>
              <a:rPr lang="en-US" b="0" dirty="0"/>
              <a:t>The Password Replication Policy for the RODC in question changes so that the user's password is no longer cached. In addition, the user tries to access a non-cacheable resource by using a TGT that the RODC issued.</a:t>
            </a:r>
          </a:p>
          <a:p>
            <a:r>
              <a:rPr lang="en-US" b="0" dirty="0"/>
              <a:t>The RODC instance is rebuilt.</a:t>
            </a:r>
          </a:p>
          <a:p>
            <a:endParaRPr lang="en-CA" b="0" dirty="0"/>
          </a:p>
          <a:p>
            <a:pPr marL="0" indent="0" rtl="0">
              <a:buFont typeface="Arial" panose="020B0604020202020204" pitchFamily="34" charset="0"/>
              <a:buNone/>
            </a:pPr>
            <a:r>
              <a:rPr lang="en-US" dirty="0"/>
              <a:t>Ref: https://blogs.technet.microsoft.com/askds/2008/01/18/understanding-read-only-domain-controller-authentication/</a:t>
            </a:r>
          </a:p>
          <a:p>
            <a:endParaRPr lang="en-CA" b="0"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3</a:t>
            </a:fld>
            <a:endParaRPr lang="en-GB"/>
          </a:p>
        </p:txBody>
      </p:sp>
    </p:spTree>
    <p:extLst>
      <p:ext uri="{BB962C8B-B14F-4D97-AF65-F5344CB8AC3E}">
        <p14:creationId xmlns:p14="http://schemas.microsoft.com/office/powerpoint/2010/main" val="3523073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sz="1400" dirty="0">
                <a:gradFill>
                  <a:gsLst>
                    <a:gs pos="1250">
                      <a:srgbClr val="505050"/>
                    </a:gs>
                    <a:gs pos="100000">
                      <a:srgbClr val="505050"/>
                    </a:gs>
                  </a:gsLst>
                  <a:lin ang="5400000" scaled="0"/>
                </a:gradFill>
              </a:rPr>
              <a:t>DDCP stands for the Default Domain Controller Policy. It is the GPO which applies to all domain controllers in a domain by default.</a:t>
            </a:r>
          </a:p>
          <a:p>
            <a:pPr marL="0" indent="0" rtl="0">
              <a:buFont typeface="Arial" panose="020B0604020202020204" pitchFamily="34" charset="0"/>
              <a:buNone/>
            </a:pPr>
            <a:r>
              <a:rPr lang="en-US" sz="1400" dirty="0">
                <a:gradFill>
                  <a:gsLst>
                    <a:gs pos="1250">
                      <a:srgbClr val="505050"/>
                    </a:gs>
                    <a:gs pos="100000">
                      <a:srgbClr val="505050"/>
                    </a:gs>
                  </a:gsLst>
                  <a:lin ang="5400000" scaled="0"/>
                </a:gradFill>
              </a:rPr>
              <a:t> </a:t>
            </a:r>
            <a:endParaRPr lang="en-US" dirty="0"/>
          </a:p>
          <a:p>
            <a:pPr marL="0" indent="0" rtl="0">
              <a:buFont typeface="Arial" panose="020B0604020202020204" pitchFamily="34" charset="0"/>
              <a:buNone/>
            </a:pPr>
            <a:r>
              <a:rPr lang="en-US" dirty="0"/>
              <a:t>The list of all privileges and their security implications is available here: https://docs.microsoft.com/en-us/windows/security/threat-protection/security-policy-settings/user-rights-assignment</a:t>
            </a:r>
          </a:p>
          <a:p>
            <a:pPr marL="0" indent="0" rtl="0">
              <a:buFont typeface="Arial" panose="020B0604020202020204" pitchFamily="34" charset="0"/>
              <a:buNone/>
            </a:pPr>
            <a:endParaRPr lang="en-US" dirty="0"/>
          </a:p>
          <a:p>
            <a:pPr marL="0" indent="0" rtl="0">
              <a:buFont typeface="Arial" panose="020B0604020202020204" pitchFamily="34" charset="0"/>
              <a:buNone/>
            </a:pPr>
            <a:r>
              <a:rPr lang="en-US" dirty="0"/>
              <a:t>Note that users and groups directly added to GPO configuring those privileges on domain controllers are not protected by the </a:t>
            </a:r>
            <a:r>
              <a:rPr lang="en-US" dirty="0" err="1"/>
              <a:t>adminSDholder</a:t>
            </a:r>
            <a:r>
              <a:rPr lang="en-US" dirty="0"/>
              <a:t> process viewed in module 1 section 1.</a:t>
            </a:r>
          </a:p>
        </p:txBody>
      </p:sp>
      <p:sp>
        <p:nvSpPr>
          <p:cNvPr id="4" name="Slide Number Placeholder 3"/>
          <p:cNvSpPr>
            <a:spLocks noGrp="1"/>
          </p:cNvSpPr>
          <p:nvPr>
            <p:ph type="sldNum" sz="quarter" idx="10"/>
          </p:nvPr>
        </p:nvSpPr>
        <p:spPr/>
        <p:txBody>
          <a:bodyPr/>
          <a:lstStyle/>
          <a:p>
            <a:fld id="{5CA7C1A6-3F6E-4A0C-A01A-2F04D27288E6}" type="slidenum">
              <a:rPr lang="en-GB" smtClean="0"/>
              <a:pPr/>
              <a:t>4</a:t>
            </a:fld>
            <a:endParaRPr lang="en-GB"/>
          </a:p>
        </p:txBody>
      </p:sp>
    </p:spTree>
    <p:extLst>
      <p:ext uri="{BB962C8B-B14F-4D97-AF65-F5344CB8AC3E}">
        <p14:creationId xmlns:p14="http://schemas.microsoft.com/office/powerpoint/2010/main" val="1458609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Here is a short list of very powerful privileges on a domain controller, its default settings and recommended configuration.</a:t>
            </a:r>
          </a:p>
          <a:p>
            <a:pPr marL="0" indent="0" rtl="0">
              <a:buFont typeface="Arial" panose="020B0604020202020204" pitchFamily="34" charset="0"/>
              <a:buNone/>
            </a:pPr>
            <a:endParaRPr lang="en-US" dirty="0"/>
          </a:p>
          <a:p>
            <a:pPr marL="0" indent="0" rtl="0">
              <a:buFont typeface="Arial" panose="020B0604020202020204" pitchFamily="34" charset="0"/>
              <a:buNone/>
            </a:pPr>
            <a:r>
              <a:rPr lang="en-CA" dirty="0" err="1"/>
              <a:t>SeDebugPrivilege</a:t>
            </a:r>
            <a:r>
              <a:rPr lang="en-CA" dirty="0"/>
              <a:t> = </a:t>
            </a:r>
            <a:r>
              <a:rPr lang="en-US" sz="1400" b="0" i="0" kern="1200" dirty="0">
                <a:solidFill>
                  <a:schemeClr val="tx1"/>
                </a:solidFill>
                <a:effectLst/>
                <a:latin typeface="Arial"/>
                <a:ea typeface="+mn-ea"/>
                <a:cs typeface="Arial" charset="0"/>
                <a:sym typeface="Arial"/>
              </a:rPr>
              <a:t>Required to debug and adjust the memory of a process owned by another account.</a:t>
            </a:r>
            <a:endParaRPr lang="en-US" dirty="0"/>
          </a:p>
          <a:p>
            <a:pPr marL="0" indent="0" rtl="0">
              <a:buFont typeface="Arial" panose="020B0604020202020204" pitchFamily="34" charset="0"/>
              <a:buNone/>
            </a:pPr>
            <a:r>
              <a:rPr lang="en-US" dirty="0" err="1"/>
              <a:t>SeLoadDriverPrivilege</a:t>
            </a:r>
            <a:r>
              <a:rPr lang="en-US" dirty="0"/>
              <a:t> = Load and unload device drivers</a:t>
            </a:r>
          </a:p>
          <a:p>
            <a:pPr marL="0" indent="0" rtl="0">
              <a:buFont typeface="Arial" panose="020B0604020202020204" pitchFamily="34" charset="0"/>
              <a:buNone/>
            </a:pPr>
            <a:r>
              <a:rPr lang="en-US" dirty="0" err="1"/>
              <a:t>SeBackupPrivilege</a:t>
            </a:r>
            <a:r>
              <a:rPr lang="en-US" dirty="0"/>
              <a:t> = Back up files and directories</a:t>
            </a:r>
          </a:p>
          <a:p>
            <a:pPr marL="0" indent="0" rtl="0">
              <a:buFont typeface="Arial" panose="020B0604020202020204" pitchFamily="34" charset="0"/>
              <a:buNone/>
            </a:pPr>
            <a:r>
              <a:rPr lang="en-US" dirty="0" err="1"/>
              <a:t>SeRemoteShutdownPrivilege</a:t>
            </a:r>
            <a:r>
              <a:rPr lang="en-US" dirty="0"/>
              <a:t> = Force shutdown from a remote system</a:t>
            </a:r>
          </a:p>
          <a:p>
            <a:pPr marL="0" indent="0" rtl="0">
              <a:buFont typeface="Arial" panose="020B0604020202020204" pitchFamily="34" charset="0"/>
              <a:buNone/>
            </a:pPr>
            <a:r>
              <a:rPr lang="en-CA" sz="1400" b="0" i="0" kern="1200" dirty="0" err="1">
                <a:solidFill>
                  <a:schemeClr val="tx1"/>
                </a:solidFill>
                <a:effectLst/>
                <a:latin typeface="Arial"/>
                <a:ea typeface="+mn-ea"/>
                <a:cs typeface="Arial" charset="0"/>
                <a:sym typeface="Arial"/>
              </a:rPr>
              <a:t>SeTcbPrivilege</a:t>
            </a:r>
            <a:r>
              <a:rPr lang="en-CA" sz="1400" b="0" i="0" kern="1200" dirty="0">
                <a:solidFill>
                  <a:schemeClr val="tx1"/>
                </a:solidFill>
                <a:effectLst/>
                <a:latin typeface="Arial"/>
                <a:ea typeface="+mn-ea"/>
                <a:cs typeface="Arial" charset="0"/>
                <a:sym typeface="Arial"/>
              </a:rPr>
              <a:t> = </a:t>
            </a:r>
            <a:r>
              <a:rPr lang="en-US" sz="1400" b="0" i="0" kern="1200" dirty="0">
                <a:solidFill>
                  <a:schemeClr val="tx1"/>
                </a:solidFill>
                <a:effectLst/>
                <a:latin typeface="Arial"/>
                <a:ea typeface="+mn-ea"/>
                <a:cs typeface="Arial" charset="0"/>
                <a:sym typeface="Arial"/>
              </a:rPr>
              <a:t>This privilege identifies its holder as part of the trusted computer base. Some trusted protected subsystems are granted this privilege. This user right allows a process to impersonate any user without authentication. The process can therefore gain access to the same local resources as that user. This one is already set in a secure fashion by default. Ensure it stays that way. </a:t>
            </a:r>
            <a:endParaRPr lang="en-US" dirty="0"/>
          </a:p>
          <a:p>
            <a:pPr marL="0" indent="0" rtl="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5</a:t>
            </a:fld>
            <a:endParaRPr lang="en-GB"/>
          </a:p>
        </p:txBody>
      </p:sp>
    </p:spTree>
    <p:extLst>
      <p:ext uri="{BB962C8B-B14F-4D97-AF65-F5344CB8AC3E}">
        <p14:creationId xmlns:p14="http://schemas.microsoft.com/office/powerpoint/2010/main" val="1563856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400" b="0" i="0" u="none" strike="noStrike" kern="1200" baseline="0" dirty="0">
                <a:solidFill>
                  <a:schemeClr val="tx1"/>
                </a:solidFill>
                <a:latin typeface="Segoe UI Light" pitchFamily="34" charset="0"/>
                <a:ea typeface="+mn-ea"/>
                <a:cs typeface="Arial" charset="0"/>
                <a:sym typeface="Arial"/>
              </a:rPr>
              <a:t>As seen in the previous section, the administrator of the virtualization platform owns the disk and the memory of a virtual DC. Hence, if you are not willing to put your Hyper-V infrastructure in Tier-0, you should consider using shielded-VMs. </a:t>
            </a:r>
          </a:p>
          <a:p>
            <a:pPr marL="0" indent="0">
              <a:buFont typeface="Arial" panose="020B0604020202020204" pitchFamily="34" charset="0"/>
              <a:buNone/>
            </a:pPr>
            <a:endParaRPr lang="en-US" sz="1400" b="0" i="0" u="none" strike="noStrike" kern="1200" baseline="0" dirty="0">
              <a:solidFill>
                <a:schemeClr val="tx1"/>
              </a:solidFill>
              <a:latin typeface="Segoe UI Light" pitchFamily="34" charset="0"/>
              <a:ea typeface="+mn-ea"/>
              <a:cs typeface="Arial" charset="0"/>
              <a:sym typeface="Arial"/>
            </a:endParaRPr>
          </a:p>
          <a:p>
            <a:pPr marL="0" indent="0">
              <a:buFont typeface="Arial" panose="020B0604020202020204" pitchFamily="34" charset="0"/>
              <a:buNone/>
            </a:pPr>
            <a:r>
              <a:rPr lang="en-US" sz="1400" b="0" i="0" u="none" strike="noStrike" kern="1200" baseline="0" dirty="0">
                <a:solidFill>
                  <a:schemeClr val="tx1"/>
                </a:solidFill>
                <a:latin typeface="Segoe UI Light" pitchFamily="34" charset="0"/>
                <a:ea typeface="+mn-ea"/>
                <a:cs typeface="Arial" charset="0"/>
                <a:sym typeface="Arial"/>
              </a:rPr>
              <a:t>A shielded VM is just like any other VM, but it is protected from a compromised fabric. You can back it up, live migrate it, just like normal VM….but it is encrypted.</a:t>
            </a:r>
          </a:p>
          <a:p>
            <a:pPr marL="0" indent="0">
              <a:buFont typeface="Arial" panose="020B0604020202020204" pitchFamily="34" charset="0"/>
              <a:buNone/>
            </a:pPr>
            <a:r>
              <a:rPr lang="en-US" sz="1400" b="0" i="0" u="none" strike="noStrike" kern="1200" baseline="0" dirty="0">
                <a:solidFill>
                  <a:schemeClr val="tx1"/>
                </a:solidFill>
                <a:latin typeface="Segoe UI Light" pitchFamily="34" charset="0"/>
                <a:ea typeface="+mn-ea"/>
                <a:cs typeface="Arial" charset="0"/>
                <a:sym typeface="Arial"/>
              </a:rPr>
              <a:t>A shielded VM has a virtual TPM and it is encrypted with BitLocker with the key residing in the virtual TPM.   The virtual TPM is then encrypted as well so you can move the VM between machines while maintaining its encrypted state</a:t>
            </a:r>
            <a:r>
              <a:rPr lang="en-US" dirty="0"/>
              <a:t> </a:t>
            </a:r>
            <a:r>
              <a:rPr lang="en-US" sz="1400" b="0" i="0" u="none" strike="noStrike" kern="1200" baseline="0" dirty="0">
                <a:solidFill>
                  <a:schemeClr val="tx1"/>
                </a:solidFill>
                <a:latin typeface="Segoe UI Light" pitchFamily="34" charset="0"/>
                <a:ea typeface="+mn-ea"/>
                <a:cs typeface="Arial" charset="0"/>
                <a:sym typeface="Arial"/>
              </a:rPr>
              <a:t>. </a:t>
            </a:r>
          </a:p>
          <a:p>
            <a:pPr marL="0" indent="0">
              <a:buFont typeface="Arial" panose="020B0604020202020204" pitchFamily="34" charset="0"/>
              <a:buNone/>
            </a:pPr>
            <a:r>
              <a:rPr lang="en-US" sz="1400" b="0" i="0" u="none" strike="noStrike" kern="1200" baseline="0" dirty="0">
                <a:solidFill>
                  <a:schemeClr val="tx1"/>
                </a:solidFill>
                <a:latin typeface="Segoe UI Light" pitchFamily="34" charset="0"/>
                <a:ea typeface="+mn-ea"/>
                <a:cs typeface="Arial" charset="0"/>
                <a:sym typeface="Arial"/>
              </a:rPr>
              <a:t>When a shielded VM lands on a trusted host, the virtual TPM key will be provided to the host so the host can decrypt the virtual TPM in a location that isn’t accessible to the host administrator.   This location is called Virtualized-Based-Security.  The virtual TPM is then presented to the VM which can then read the bitlocker key and run. </a:t>
            </a:r>
          </a:p>
          <a:p>
            <a:pPr marL="0" indent="0">
              <a:buFont typeface="Arial" panose="020B0604020202020204" pitchFamily="34" charset="0"/>
              <a:buNone/>
            </a:pPr>
            <a:endParaRPr lang="en-US" sz="1400" b="0" i="0" u="none" strike="noStrike" kern="1200" baseline="0" dirty="0">
              <a:solidFill>
                <a:schemeClr val="tx1"/>
              </a:solidFill>
              <a:latin typeface="Segoe UI Light" pitchFamily="34" charset="0"/>
              <a:ea typeface="+mn-ea"/>
              <a:cs typeface="Arial" charset="0"/>
              <a:sym typeface="Arial"/>
            </a:endParaRPr>
          </a:p>
          <a:p>
            <a:pPr marL="0" indent="0">
              <a:buFont typeface="Arial" panose="020B0604020202020204" pitchFamily="34" charset="0"/>
              <a:buNone/>
            </a:pPr>
            <a:r>
              <a:rPr lang="en-US" sz="1400" b="0" i="0" u="none" strike="noStrike" kern="1200" baseline="0" dirty="0">
                <a:solidFill>
                  <a:schemeClr val="tx1"/>
                </a:solidFill>
                <a:latin typeface="Segoe UI Light" pitchFamily="34" charset="0"/>
                <a:ea typeface="+mn-ea"/>
                <a:cs typeface="Arial" charset="0"/>
                <a:sym typeface="Arial"/>
              </a:rPr>
              <a:t>As of today, VMWare does not have an equivalent of that feature yet.</a:t>
            </a:r>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6</a:t>
            </a:fld>
            <a:endParaRPr lang="en-GB"/>
          </a:p>
        </p:txBody>
      </p:sp>
    </p:spTree>
    <p:extLst>
      <p:ext uri="{BB962C8B-B14F-4D97-AF65-F5344CB8AC3E}">
        <p14:creationId xmlns:p14="http://schemas.microsoft.com/office/powerpoint/2010/main" val="2848484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2129">
              <a:spcBef>
                <a:spcPts val="1224"/>
              </a:spcBef>
              <a:buClr>
                <a:srgbClr val="FFFFFF"/>
              </a:buClr>
              <a:defRPr/>
            </a:pPr>
            <a:r>
              <a:rPr lang="en-US" sz="1800" b="1" dirty="0">
                <a:solidFill>
                  <a:srgbClr val="0078D7"/>
                </a:solidFill>
              </a:rPr>
              <a:t>Shielded Virtual Machines </a:t>
            </a:r>
          </a:p>
          <a:p>
            <a:pPr defTabSz="932129">
              <a:spcBef>
                <a:spcPts val="0"/>
              </a:spcBef>
              <a:spcAft>
                <a:spcPts val="1224"/>
              </a:spcAft>
              <a:buClr>
                <a:srgbClr val="FFFFFF"/>
              </a:buClr>
              <a:defRPr/>
            </a:pPr>
            <a:r>
              <a:rPr lang="en-US" sz="1400" dirty="0">
                <a:solidFill>
                  <a:srgbClr val="333333"/>
                </a:solidFill>
                <a:latin typeface="Segoe UI"/>
              </a:rPr>
              <a:t>Use BitLocker to encrypt the disk and state </a:t>
            </a:r>
            <a:br>
              <a:rPr lang="en-US" sz="1400" dirty="0">
                <a:solidFill>
                  <a:srgbClr val="333333"/>
                </a:solidFill>
                <a:latin typeface="Segoe UI"/>
              </a:rPr>
            </a:br>
            <a:r>
              <a:rPr lang="en-US" sz="1400" dirty="0">
                <a:solidFill>
                  <a:srgbClr val="333333"/>
                </a:solidFill>
                <a:latin typeface="Segoe UI"/>
              </a:rPr>
              <a:t>of virtual machines protecting secrets from compromised admins and malware.</a:t>
            </a:r>
          </a:p>
          <a:p>
            <a:pPr defTabSz="932129">
              <a:spcBef>
                <a:spcPts val="1224"/>
              </a:spcBef>
              <a:buClr>
                <a:srgbClr val="FFFFFF"/>
              </a:buClr>
              <a:defRPr/>
            </a:pPr>
            <a:r>
              <a:rPr lang="en-US" sz="1800" b="1" dirty="0">
                <a:solidFill>
                  <a:srgbClr val="0078D7"/>
                </a:solidFill>
              </a:rPr>
              <a:t>Host Guardian Service </a:t>
            </a:r>
          </a:p>
          <a:p>
            <a:pPr defTabSz="932129">
              <a:spcBef>
                <a:spcPts val="0"/>
              </a:spcBef>
              <a:spcAft>
                <a:spcPts val="1224"/>
              </a:spcAft>
              <a:buClr>
                <a:srgbClr val="FFFFFF"/>
              </a:buClr>
              <a:defRPr/>
            </a:pPr>
            <a:r>
              <a:rPr lang="en-US" sz="1400" dirty="0">
                <a:solidFill>
                  <a:srgbClr val="333333"/>
                </a:solidFill>
                <a:latin typeface="Segoe UI"/>
              </a:rPr>
              <a:t>Attests to host health releasing the keys required to boot or migrate a Shielded </a:t>
            </a:r>
            <a:br>
              <a:rPr lang="en-US" sz="1400" dirty="0">
                <a:solidFill>
                  <a:srgbClr val="333333"/>
                </a:solidFill>
                <a:latin typeface="Segoe UI"/>
              </a:rPr>
            </a:br>
            <a:r>
              <a:rPr lang="en-US" sz="1400" dirty="0">
                <a:solidFill>
                  <a:srgbClr val="333333"/>
                </a:solidFill>
                <a:latin typeface="Segoe UI"/>
              </a:rPr>
              <a:t>VM only to healthy hosts.</a:t>
            </a:r>
          </a:p>
          <a:p>
            <a:pPr defTabSz="932129">
              <a:spcBef>
                <a:spcPts val="1224"/>
              </a:spcBef>
              <a:buClr>
                <a:srgbClr val="FFFFFF"/>
              </a:buClr>
              <a:defRPr/>
            </a:pPr>
            <a:r>
              <a:rPr lang="en-US" sz="1800" b="1" dirty="0">
                <a:solidFill>
                  <a:srgbClr val="0078D7"/>
                </a:solidFill>
              </a:rPr>
              <a:t>Generation 2 VMs</a:t>
            </a:r>
          </a:p>
          <a:p>
            <a:pPr defTabSz="932129">
              <a:spcBef>
                <a:spcPts val="0"/>
              </a:spcBef>
              <a:spcAft>
                <a:spcPts val="1224"/>
              </a:spcAft>
              <a:buClr>
                <a:srgbClr val="FFFFFF"/>
              </a:buClr>
              <a:defRPr/>
            </a:pPr>
            <a:r>
              <a:rPr lang="en-US" sz="1400" dirty="0">
                <a:solidFill>
                  <a:srgbClr val="333333"/>
                </a:solidFill>
                <a:latin typeface="Segoe UI"/>
              </a:rPr>
              <a:t>Supports virtualized equivalents of </a:t>
            </a:r>
            <a:br>
              <a:rPr lang="en-US" sz="1400" dirty="0">
                <a:solidFill>
                  <a:srgbClr val="333333"/>
                </a:solidFill>
                <a:latin typeface="Segoe UI"/>
              </a:rPr>
            </a:br>
            <a:r>
              <a:rPr lang="en-US" sz="1400" dirty="0">
                <a:solidFill>
                  <a:srgbClr val="333333"/>
                </a:solidFill>
                <a:latin typeface="Segoe UI"/>
              </a:rPr>
              <a:t>hardware security technologies (e.g., TPMs) enabling BitLocker encryption for Shielded Virtual Machines.</a:t>
            </a:r>
          </a:p>
        </p:txBody>
      </p:sp>
      <p:sp>
        <p:nvSpPr>
          <p:cNvPr id="4" name="Slide Number Placeholder 3"/>
          <p:cNvSpPr>
            <a:spLocks noGrp="1"/>
          </p:cNvSpPr>
          <p:nvPr>
            <p:ph type="sldNum" sz="quarter" idx="10"/>
          </p:nvPr>
        </p:nvSpPr>
        <p:spPr/>
        <p:txBody>
          <a:bodyPr/>
          <a:lstStyle/>
          <a:p>
            <a:fld id="{5CA7C1A6-3F6E-4A0C-A01A-2F04D27288E6}" type="slidenum">
              <a:rPr lang="en-GB" smtClean="0"/>
              <a:pPr/>
              <a:t>7</a:t>
            </a:fld>
            <a:endParaRPr lang="en-GB"/>
          </a:p>
        </p:txBody>
      </p:sp>
    </p:spTree>
    <p:extLst>
      <p:ext uri="{BB962C8B-B14F-4D97-AF65-F5344CB8AC3E}">
        <p14:creationId xmlns:p14="http://schemas.microsoft.com/office/powerpoint/2010/main" val="2062716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LDAP simple binds are to the LDAP protocol what basic authentication is to the HTTP protocol. A RFC supported way to authenticate an LDAP connection.</a:t>
            </a:r>
          </a:p>
          <a:p>
            <a:pPr marL="0" indent="0" rtl="0">
              <a:buFont typeface="Arial" panose="020B0604020202020204" pitchFamily="34" charset="0"/>
              <a:buNone/>
            </a:pPr>
            <a:r>
              <a:rPr lang="en-US" dirty="0"/>
              <a:t>Well, you wouldn’t use basic auth without HTTPS, you probably don’t want simple binds without LDAPs either then.</a:t>
            </a:r>
          </a:p>
          <a:p>
            <a:pPr marL="0" indent="0" rtl="0">
              <a:buFont typeface="Arial" panose="020B0604020202020204" pitchFamily="34" charset="0"/>
              <a:buNone/>
            </a:pPr>
            <a:endParaRPr lang="en-US" dirty="0"/>
          </a:p>
          <a:p>
            <a:pPr marL="0" indent="0" rtl="0">
              <a:buFont typeface="Arial" panose="020B0604020202020204" pitchFamily="34" charset="0"/>
              <a:buNone/>
            </a:pPr>
            <a:r>
              <a:rPr lang="en-US" dirty="0"/>
              <a:t>The registry value to prevent those unsecure binds is the following: HKEY_LOCAL_MACHINE\SYSTEM\</a:t>
            </a:r>
            <a:r>
              <a:rPr lang="en-US" dirty="0" err="1"/>
              <a:t>CurrentControlSet</a:t>
            </a:r>
            <a:r>
              <a:rPr lang="en-US" dirty="0"/>
              <a:t>\Services\NTDS\Parameters\</a:t>
            </a:r>
            <a:r>
              <a:rPr lang="en-US" dirty="0" err="1"/>
              <a:t>LDAPServerIntegrity</a:t>
            </a:r>
            <a:r>
              <a:rPr lang="en-US" dirty="0"/>
              <a:t> it needs to be set to 2. There is also a GPO setting to configure it.</a:t>
            </a:r>
          </a:p>
          <a:p>
            <a:pPr marL="0" indent="0" rtl="0">
              <a:buFont typeface="Arial" panose="020B0604020202020204" pitchFamily="34" charset="0"/>
              <a:buNone/>
            </a:pPr>
            <a:endParaRPr lang="en-US" dirty="0"/>
          </a:p>
          <a:p>
            <a:pPr marL="0" indent="0" rtl="0">
              <a:buFont typeface="Arial" panose="020B0604020202020204" pitchFamily="34" charset="0"/>
              <a:buNone/>
            </a:pPr>
            <a:r>
              <a:rPr lang="en-US" dirty="0"/>
              <a:t>Ref: https://docs.microsoft.com/en-us/previous-versions/windows/it-pro/windows-server-2008-R2-and-2008/dd941832(v%3dws.10)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8</a:t>
            </a:fld>
            <a:endParaRPr lang="en-GB"/>
          </a:p>
        </p:txBody>
      </p:sp>
    </p:spTree>
    <p:extLst>
      <p:ext uri="{BB962C8B-B14F-4D97-AF65-F5344CB8AC3E}">
        <p14:creationId xmlns:p14="http://schemas.microsoft.com/office/powerpoint/2010/main" val="39548968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2151944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416234319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399901884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250738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83810816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249556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29301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1558347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808416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6947755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2244433356"/>
      </p:ext>
    </p:extLst>
  </p:cSld>
  <p:clrMapOvr>
    <a:masterClrMapping/>
  </p:clrMapOvr>
  <p:transition>
    <p:fade/>
  </p:transition>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644973354"/>
      </p:ext>
    </p:extLst>
  </p:cSld>
  <p:clrMapOvr>
    <a:masterClrMapping/>
  </p:clrMapOvr>
  <p:transition>
    <p:fade/>
  </p:transition>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a:t>Slide title</a:t>
            </a:r>
          </a:p>
        </p:txBody>
      </p:sp>
    </p:spTree>
    <p:extLst>
      <p:ext uri="{BB962C8B-B14F-4D97-AF65-F5344CB8AC3E}">
        <p14:creationId xmlns:p14="http://schemas.microsoft.com/office/powerpoint/2010/main" val="2522471913"/>
      </p:ext>
    </p:extLst>
  </p:cSld>
  <p:clrMapOvr>
    <a:masterClrMapping/>
  </p:clrMapOvr>
  <p:transition>
    <p:fade/>
  </p:transition>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chart" Target="../charts/chart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ext uri="{D42A27DB-BD31-4B8C-83A1-F6EECF244321}">
                <p14:modId xmlns:p14="http://schemas.microsoft.com/office/powerpoint/2010/main" val="2874684192"/>
              </p:ext>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15"/>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16"/>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3148027151"/>
      </p:ext>
    </p:extLst>
  </p:cSld>
  <p:clrMap bg1="lt1" tx1="dk1" bg2="lt2" tx2="dk2" accent1="accent1" accent2="accent2" accent3="accent3" accent4="accent4" accent5="accent5" accent6="accent6" hlink="hlink" folHlink="folHlink"/>
  <p:sldLayoutIdLst>
    <p:sldLayoutId id="2147484540" r:id="rId1"/>
    <p:sldLayoutId id="2147484565" r:id="rId2"/>
    <p:sldLayoutId id="2147484568" r:id="rId3"/>
    <p:sldLayoutId id="2147484569" r:id="rId4"/>
    <p:sldLayoutId id="2147484570" r:id="rId5"/>
    <p:sldLayoutId id="2147484571" r:id="rId6"/>
    <p:sldLayoutId id="2147484563" r:id="rId7"/>
    <p:sldLayoutId id="2147484575" r:id="rId8"/>
    <p:sldLayoutId id="2147484564" r:id="rId9"/>
    <p:sldLayoutId id="2147484576" r:id="rId10"/>
    <p:sldLayoutId id="2147484555" r:id="rId11"/>
    <p:sldLayoutId id="2147484560" r:id="rId12"/>
    <p:sldLayoutId id="2147484573" r:id="rId13"/>
  </p:sldLayoutIdLst>
  <p:transition>
    <p:fade/>
  </p:transition>
  <p:hf hdr="0" ftr="0" dt="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userDrawn="1">
          <p15:clr>
            <a:srgbClr val="A4A3A4"/>
          </p15:clr>
        </p15:guide>
        <p15:guide id="8" pos="3918" userDrawn="1">
          <p15:clr>
            <a:srgbClr val="A4A3A4"/>
          </p15:clr>
        </p15:guide>
        <p15:guide id="12" pos="5731" userDrawn="1">
          <p15:clr>
            <a:srgbClr val="A4A3A4"/>
          </p15:clr>
        </p15:guide>
        <p15:guide id="16" pos="288" userDrawn="1">
          <p15:clr>
            <a:srgbClr val="A4A3A4"/>
          </p15:clr>
        </p15:guide>
        <p15:guide id="17" pos="7546" userDrawn="1">
          <p15:clr>
            <a:srgbClr val="A4A3A4"/>
          </p15:clr>
        </p15:guide>
        <p15:guide id="25" orient="horz" pos="287" userDrawn="1">
          <p15:clr>
            <a:srgbClr val="A4A3A4"/>
          </p15:clr>
        </p15:guide>
        <p15:guide id="26" orient="horz" pos="4118" userDrawn="1">
          <p15:clr>
            <a:srgbClr val="A4A3A4"/>
          </p15:clr>
        </p15:guide>
        <p15:guide id="27" orient="horz" pos="387" userDrawn="1">
          <p15:clr>
            <a:srgbClr val="A4A3A4"/>
          </p15:clr>
        </p15:guide>
        <p15:guide id="32" orient="horz" pos="675" userDrawn="1">
          <p15:clr>
            <a:srgbClr val="A4A3A4"/>
          </p15:clr>
        </p15:guide>
        <p15:guide id="33" orient="horz" pos="965" userDrawn="1">
          <p15:clr>
            <a:srgbClr val="A4A3A4"/>
          </p15:clr>
        </p15:guide>
        <p15:guide id="34" orient="horz" pos="1253" userDrawn="1">
          <p15:clr>
            <a:srgbClr val="A4A3A4"/>
          </p15:clr>
        </p15:guide>
        <p15:guide id="35" orient="horz" pos="1538" userDrawn="1">
          <p15:clr>
            <a:srgbClr val="A4A3A4"/>
          </p15:clr>
        </p15:guide>
        <p15:guide id="36" orient="horz" pos="1826" userDrawn="1">
          <p15:clr>
            <a:srgbClr val="A4A3A4"/>
          </p15:clr>
        </p15:guide>
        <p15:guide id="37" orient="horz" pos="2115" userDrawn="1">
          <p15:clr>
            <a:srgbClr val="A4A3A4"/>
          </p15:clr>
        </p15:guide>
        <p15:guide id="38" orient="horz" pos="2406" userDrawn="1">
          <p15:clr>
            <a:srgbClr val="A4A3A4"/>
          </p15:clr>
        </p15:guide>
        <p15:guide id="39" orient="horz" pos="2694" userDrawn="1">
          <p15:clr>
            <a:srgbClr val="A4A3A4"/>
          </p15:clr>
        </p15:guide>
        <p15:guide id="40" orient="horz" pos="2981" userDrawn="1">
          <p15:clr>
            <a:srgbClr val="A4A3A4"/>
          </p15:clr>
        </p15:guide>
        <p15:guide id="41" orient="horz" pos="3267" userDrawn="1">
          <p15:clr>
            <a:srgbClr val="A4A3A4"/>
          </p15:clr>
        </p15:guide>
        <p15:guide id="42" orient="horz" pos="3557" userDrawn="1">
          <p15:clr>
            <a:srgbClr val="A4A3A4"/>
          </p15:clr>
        </p15:guide>
        <p15:guide id="43" orient="horz" pos="3842" userDrawn="1">
          <p15:clr>
            <a:srgbClr val="A4A3A4"/>
          </p15:clr>
        </p15:guide>
        <p15:guide id="44" pos="4824" userDrawn="1">
          <p15:clr>
            <a:srgbClr val="FBAE4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5">
            <a:extLst>
              <a:ext uri="{FF2B5EF4-FFF2-40B4-BE49-F238E27FC236}">
                <a16:creationId xmlns:a16="http://schemas.microsoft.com/office/drawing/2014/main" id="{660761DB-BF91-4A0C-8986-4EBFFC9BB3BF}"/>
              </a:ext>
            </a:extLst>
          </p:cNvPr>
          <p:cNvPicPr>
            <a:picLocks noChangeAspect="1"/>
          </p:cNvPicPr>
          <p:nvPr/>
        </p:nvPicPr>
        <p:blipFill>
          <a:blip r:embed="rId3"/>
          <a:stretch>
            <a:fillRect/>
          </a:stretch>
        </p:blipFill>
        <p:spPr>
          <a:xfrm>
            <a:off x="5761929" y="3558208"/>
            <a:ext cx="6131629" cy="3436317"/>
          </a:xfrm>
          <a:prstGeom prst="rect">
            <a:avLst/>
          </a:prstGeom>
        </p:spPr>
      </p:pic>
      <p:sp>
        <p:nvSpPr>
          <p:cNvPr id="9" name="Title 2">
            <a:extLst>
              <a:ext uri="{FF2B5EF4-FFF2-40B4-BE49-F238E27FC236}">
                <a16:creationId xmlns:a16="http://schemas.microsoft.com/office/drawing/2014/main" id="{AB793A92-EEDC-40FB-93FD-CE78C2098034}"/>
              </a:ext>
            </a:extLst>
          </p:cNvPr>
          <p:cNvSpPr>
            <a:spLocks noGrp="1"/>
          </p:cNvSpPr>
          <p:nvPr>
            <p:ph type="title"/>
          </p:nvPr>
        </p:nvSpPr>
        <p:spPr>
          <a:xfrm>
            <a:off x="274701" y="1822976"/>
            <a:ext cx="10310171" cy="1948607"/>
          </a:xfrm>
        </p:spPr>
        <p:txBody>
          <a:bodyPr/>
          <a:lstStyle/>
          <a:p>
            <a:r>
              <a:rPr lang="en-US" sz="4800" spc="-50" dirty="0"/>
              <a:t>Module 2</a:t>
            </a:r>
            <a:br>
              <a:rPr lang="en-US" sz="4800" spc="-50" dirty="0"/>
            </a:br>
            <a:r>
              <a:rPr lang="en-US" sz="4800" spc="-50" dirty="0"/>
              <a:t>Active Directory Threats Landscape</a:t>
            </a:r>
          </a:p>
        </p:txBody>
      </p:sp>
      <p:sp>
        <p:nvSpPr>
          <p:cNvPr id="10" name="Espace réservé du texte 3">
            <a:extLst>
              <a:ext uri="{FF2B5EF4-FFF2-40B4-BE49-F238E27FC236}">
                <a16:creationId xmlns:a16="http://schemas.microsoft.com/office/drawing/2014/main" id="{D1BD6A97-B97C-4B27-9DBB-0836D2898053}"/>
              </a:ext>
            </a:extLst>
          </p:cNvPr>
          <p:cNvSpPr>
            <a:spLocks noGrp="1"/>
          </p:cNvSpPr>
          <p:nvPr>
            <p:ph type="body" sz="quarter" idx="12"/>
          </p:nvPr>
        </p:nvSpPr>
        <p:spPr>
          <a:xfrm>
            <a:off x="276540" y="4930346"/>
            <a:ext cx="6399213" cy="825080"/>
          </a:xfrm>
        </p:spPr>
        <p:txBody>
          <a:bodyPr/>
          <a:lstStyle/>
          <a:p>
            <a:r>
              <a:rPr lang="fr-FR" dirty="0"/>
              <a:t>June 2018</a:t>
            </a:r>
          </a:p>
        </p:txBody>
      </p:sp>
      <p:sp>
        <p:nvSpPr>
          <p:cNvPr id="11" name="TextBox 4">
            <a:extLst>
              <a:ext uri="{FF2B5EF4-FFF2-40B4-BE49-F238E27FC236}">
                <a16:creationId xmlns:a16="http://schemas.microsoft.com/office/drawing/2014/main" id="{5D5BDF81-24A1-453F-8272-66BA1B7349D6}"/>
              </a:ext>
            </a:extLst>
          </p:cNvPr>
          <p:cNvSpPr txBox="1"/>
          <p:nvPr/>
        </p:nvSpPr>
        <p:spPr>
          <a:xfrm>
            <a:off x="274702" y="3405823"/>
            <a:ext cx="7132242" cy="627864"/>
          </a:xfrm>
          <a:prstGeom prst="rect">
            <a:avLst/>
          </a:prstGeom>
          <a:noFill/>
        </p:spPr>
        <p:txBody>
          <a:bodyPr wrap="square" lIns="182880" tIns="146304" rIns="182880" bIns="146304" rtlCol="0">
            <a:spAutoFit/>
          </a:bodyPr>
          <a:lstStyle/>
          <a:p>
            <a:pPr algn="l">
              <a:lnSpc>
                <a:spcPct val="90000"/>
              </a:lnSpc>
              <a:spcAft>
                <a:spcPts val="600"/>
              </a:spcAft>
            </a:pPr>
            <a:r>
              <a:rPr lang="en-US" sz="2400" dirty="0">
                <a:solidFill>
                  <a:schemeClr val="bg1"/>
                </a:solidFill>
              </a:rPr>
              <a:t>Section 3 – </a:t>
            </a:r>
            <a:r>
              <a:rPr lang="en-US" sz="2400">
                <a:solidFill>
                  <a:schemeClr val="bg1"/>
                </a:solidFill>
              </a:rPr>
              <a:t>Domain Hardening</a:t>
            </a:r>
            <a:endParaRPr lang="en-US" sz="2400" dirty="0">
              <a:solidFill>
                <a:schemeClr val="bg1"/>
              </a:solidFill>
            </a:endParaRPr>
          </a:p>
        </p:txBody>
      </p:sp>
    </p:spTree>
    <p:extLst>
      <p:ext uri="{BB962C8B-B14F-4D97-AF65-F5344CB8AC3E}">
        <p14:creationId xmlns:p14="http://schemas.microsoft.com/office/powerpoint/2010/main" val="177344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Professor Useful</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115139" y="1922261"/>
            <a:ext cx="8138201" cy="406880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There is a very simple way to detect if simple binds are sent over unsecure LDAP connections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By default the event 2887 in the Directory Service event logs tell you how many you get a day</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By adding a registry value you can call each attempt (event 2889 in the Directory Service event logs)</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LDAPs requires a TLS certificate on the domain controllers</a:t>
            </a: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p:txBody>
      </p:sp>
      <p:pic>
        <p:nvPicPr>
          <p:cNvPr id="6" name="Image 3">
            <a:extLst>
              <a:ext uri="{FF2B5EF4-FFF2-40B4-BE49-F238E27FC236}">
                <a16:creationId xmlns:a16="http://schemas.microsoft.com/office/drawing/2014/main" id="{76A314F4-801B-4432-B38D-4C617ADAEDEB}"/>
              </a:ext>
            </a:extLst>
          </p:cNvPr>
          <p:cNvPicPr>
            <a:picLocks noChangeAspect="1"/>
          </p:cNvPicPr>
          <p:nvPr/>
        </p:nvPicPr>
        <p:blipFill>
          <a:blip r:embed="rId3"/>
          <a:stretch>
            <a:fillRect/>
          </a:stretch>
        </p:blipFill>
        <p:spPr>
          <a:xfrm>
            <a:off x="914775" y="2308555"/>
            <a:ext cx="2347978" cy="3182331"/>
          </a:xfrm>
          <a:prstGeom prst="rect">
            <a:avLst/>
          </a:prstGeom>
        </p:spPr>
      </p:pic>
    </p:spTree>
    <p:extLst>
      <p:ext uri="{BB962C8B-B14F-4D97-AF65-F5344CB8AC3E}">
        <p14:creationId xmlns:p14="http://schemas.microsoft.com/office/powerpoint/2010/main" val="228276310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Anonymous Access</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47787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Anonymous LDAP is forbidden</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But it can be re-enabled by changing the dSHeuristics attribute of the forest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Make sure it is and stays forbidden </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SAM-R enumerations require to be authenticated</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SAM-R calls offer a way to query for users, computers and groups over the SAMR API</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If the security principal Anonymous Logon is a member of the Pre-Windows 2000 Compatible Access Group, anonymous SAM-R calls are possible!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Make sure Anonymous Logon is not a member of it </a:t>
            </a: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36138213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Once upon a time…</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115139" y="1922261"/>
            <a:ext cx="8138201" cy="319472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Windows 2000 Server and its default settings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By default, anonymous LDAP was authorized</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Anonymous SAM enumeration was required if there was NT4 coexistence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During the promotion of the first DC, the operator was asked if the AD DS domain had to be compatible with NT4 systems. If the operator answered yes to that question, the promotion was adding the Anonymous Logon principal to the group</a:t>
            </a:r>
            <a:endParaRPr lang="fr-FR" dirty="0"/>
          </a:p>
        </p:txBody>
      </p:sp>
      <p:pic>
        <p:nvPicPr>
          <p:cNvPr id="4" name="Image 6">
            <a:extLst>
              <a:ext uri="{FF2B5EF4-FFF2-40B4-BE49-F238E27FC236}">
                <a16:creationId xmlns:a16="http://schemas.microsoft.com/office/drawing/2014/main" id="{18A6E071-CB03-4472-B6D8-0284B92DEB56}"/>
              </a:ext>
            </a:extLst>
          </p:cNvPr>
          <p:cNvPicPr>
            <a:picLocks noChangeAspect="1"/>
          </p:cNvPicPr>
          <p:nvPr/>
        </p:nvPicPr>
        <p:blipFill>
          <a:blip r:embed="rId3"/>
          <a:stretch>
            <a:fillRect/>
          </a:stretch>
        </p:blipFill>
        <p:spPr>
          <a:xfrm>
            <a:off x="498622" y="2308555"/>
            <a:ext cx="2838938" cy="3389167"/>
          </a:xfrm>
          <a:prstGeom prst="rect">
            <a:avLst/>
          </a:prstGeom>
        </p:spPr>
      </p:pic>
    </p:spTree>
    <p:extLst>
      <p:ext uri="{BB962C8B-B14F-4D97-AF65-F5344CB8AC3E}">
        <p14:creationId xmlns:p14="http://schemas.microsoft.com/office/powerpoint/2010/main" val="93407192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Professor Useful</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115139" y="1922261"/>
            <a:ext cx="8138201" cy="462896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The dSHeuristics attribute is special</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Although by default it is not set</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It can be used to enabled/disabled special behavior in the entire forest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Anonymous LDAP</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Change the </a:t>
            </a:r>
            <a:r>
              <a:rPr lang="en-US" sz="2000" dirty="0" err="1">
                <a:gradFill>
                  <a:gsLst>
                    <a:gs pos="1250">
                      <a:srgbClr val="505050"/>
                    </a:gs>
                    <a:gs pos="100000">
                      <a:srgbClr val="505050"/>
                    </a:gs>
                  </a:gsLst>
                  <a:lin ang="5400000" scaled="0"/>
                </a:gradFill>
              </a:rPr>
              <a:t>adminSDHolder</a:t>
            </a:r>
            <a:r>
              <a:rPr lang="en-US" sz="2000" dirty="0">
                <a:gradFill>
                  <a:gsLst>
                    <a:gs pos="1250">
                      <a:srgbClr val="505050"/>
                    </a:gs>
                    <a:gs pos="100000">
                      <a:srgbClr val="505050"/>
                    </a:gs>
                  </a:gsLst>
                  <a:lin ang="5400000" scaled="0"/>
                </a:gradFill>
              </a:rPr>
              <a:t> protection</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Allow anonymous NSPI connections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Change the way Kerberos uses </a:t>
            </a:r>
            <a:r>
              <a:rPr lang="en-US" sz="2000" dirty="0" err="1">
                <a:gradFill>
                  <a:gsLst>
                    <a:gs pos="1250">
                      <a:srgbClr val="505050"/>
                    </a:gs>
                    <a:gs pos="100000">
                      <a:srgbClr val="505050"/>
                    </a:gs>
                  </a:gsLst>
                  <a:lin ang="5400000" scaled="0"/>
                </a:gradFill>
              </a:rPr>
              <a:t>kvno</a:t>
            </a:r>
            <a:endParaRPr lang="en-US" sz="2000" dirty="0">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It is important to check its value and monitor its changes </a:t>
            </a: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p:txBody>
      </p:sp>
      <p:pic>
        <p:nvPicPr>
          <p:cNvPr id="6" name="Image 3">
            <a:extLst>
              <a:ext uri="{FF2B5EF4-FFF2-40B4-BE49-F238E27FC236}">
                <a16:creationId xmlns:a16="http://schemas.microsoft.com/office/drawing/2014/main" id="{76A314F4-801B-4432-B38D-4C617ADAEDEB}"/>
              </a:ext>
            </a:extLst>
          </p:cNvPr>
          <p:cNvPicPr>
            <a:picLocks noChangeAspect="1"/>
          </p:cNvPicPr>
          <p:nvPr/>
        </p:nvPicPr>
        <p:blipFill>
          <a:blip r:embed="rId3"/>
          <a:stretch>
            <a:fillRect/>
          </a:stretch>
        </p:blipFill>
        <p:spPr>
          <a:xfrm>
            <a:off x="914775" y="2308555"/>
            <a:ext cx="2347978" cy="3182331"/>
          </a:xfrm>
          <a:prstGeom prst="rect">
            <a:avLst/>
          </a:prstGeom>
        </p:spPr>
      </p:pic>
    </p:spTree>
    <p:extLst>
      <p:ext uri="{BB962C8B-B14F-4D97-AF65-F5344CB8AC3E}">
        <p14:creationId xmlns:p14="http://schemas.microsoft.com/office/powerpoint/2010/main" val="288835934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SMB enumeration</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25962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SMB session enumerations help attackers to detect where are users connected from</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Every 90 minutes, users are refreshing their group policies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As a result, they connect to SYSVOL on DC using SMB</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An authenticated user can enumerate SMB sessions on a DC and see where users are connecting from (default SMB configuration)</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An authenticated user can enumerate SMB</a:t>
            </a:r>
            <a:br>
              <a:rPr lang="en-US" sz="3200" b="1" dirty="0">
                <a:gradFill>
                  <a:gsLst>
                    <a:gs pos="1250">
                      <a:srgbClr val="505050"/>
                    </a:gs>
                    <a:gs pos="100000">
                      <a:srgbClr val="505050"/>
                    </a:gs>
                  </a:gsLst>
                  <a:lin ang="5400000" scaled="0"/>
                </a:gradFill>
              </a:rPr>
            </a:br>
            <a:r>
              <a:rPr lang="en-US" sz="3200" b="1" dirty="0">
                <a:gradFill>
                  <a:gsLst>
                    <a:gs pos="1250">
                      <a:srgbClr val="505050"/>
                    </a:gs>
                    <a:gs pos="100000">
                      <a:srgbClr val="505050"/>
                    </a:gs>
                  </a:gsLst>
                  <a:lin ang="5400000" scaled="0"/>
                </a:gradFill>
              </a:rPr>
              <a:t>sessions on a busy file server too…</a:t>
            </a:r>
          </a:p>
          <a:p>
            <a:pPr marL="0" indent="0">
              <a:buNone/>
              <a:defRPr/>
            </a:pPr>
            <a:endParaRPr lang="en-US" sz="3200" b="1" dirty="0">
              <a:gradFill>
                <a:gsLst>
                  <a:gs pos="1250">
                    <a:srgbClr val="505050"/>
                  </a:gs>
                  <a:gs pos="100000">
                    <a:srgbClr val="505050"/>
                  </a:gs>
                </a:gsLst>
                <a:lin ang="5400000" scaled="0"/>
              </a:gradFill>
            </a:endParaRPr>
          </a:p>
        </p:txBody>
      </p:sp>
      <p:pic>
        <p:nvPicPr>
          <p:cNvPr id="4" name="Image 5">
            <a:extLst>
              <a:ext uri="{FF2B5EF4-FFF2-40B4-BE49-F238E27FC236}">
                <a16:creationId xmlns:a16="http://schemas.microsoft.com/office/drawing/2014/main" id="{84B4584B-AC7E-4FD8-95C2-AF948AC5E832}"/>
              </a:ext>
            </a:extLst>
          </p:cNvPr>
          <p:cNvPicPr>
            <a:picLocks noChangeAspect="1"/>
          </p:cNvPicPr>
          <p:nvPr/>
        </p:nvPicPr>
        <p:blipFill>
          <a:blip r:embed="rId3"/>
          <a:stretch>
            <a:fillRect/>
          </a:stretch>
        </p:blipFill>
        <p:spPr>
          <a:xfrm>
            <a:off x="9095427" y="4641758"/>
            <a:ext cx="3341048" cy="2213757"/>
          </a:xfrm>
          <a:prstGeom prst="rect">
            <a:avLst/>
          </a:prstGeom>
        </p:spPr>
      </p:pic>
    </p:spTree>
    <p:extLst>
      <p:ext uri="{BB962C8B-B14F-4D97-AF65-F5344CB8AC3E}">
        <p14:creationId xmlns:p14="http://schemas.microsoft.com/office/powerpoint/2010/main" val="91748318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SMB enumeration restriction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61329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err="1">
                <a:gradFill>
                  <a:gsLst>
                    <a:gs pos="1250">
                      <a:srgbClr val="505050"/>
                    </a:gs>
                    <a:gs pos="100000">
                      <a:srgbClr val="505050"/>
                    </a:gs>
                  </a:gsLst>
                  <a:lin ang="5400000" scaled="0"/>
                </a:gradFill>
              </a:rPr>
              <a:t>NetSessionEnum</a:t>
            </a:r>
            <a:endParaRPr lang="en-US" sz="3200" b="1"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It has a security descriptor, by default it has the following ACEs:</a:t>
            </a:r>
          </a:p>
          <a:p>
            <a:pPr lvl="2">
              <a:buFont typeface="Wingdings" panose="05000000000000000000" pitchFamily="2" charset="2"/>
              <a:buChar char="§"/>
              <a:defRPr/>
            </a:pPr>
            <a:r>
              <a:rPr lang="en-US" sz="1600" dirty="0">
                <a:gradFill>
                  <a:gsLst>
                    <a:gs pos="1250">
                      <a:srgbClr val="505050"/>
                    </a:gs>
                    <a:gs pos="100000">
                      <a:srgbClr val="505050"/>
                    </a:gs>
                  </a:gsLst>
                  <a:lin ang="5400000" scaled="0"/>
                </a:gradFill>
              </a:rPr>
              <a:t>Administrators group </a:t>
            </a:r>
          </a:p>
          <a:p>
            <a:pPr lvl="2">
              <a:buFont typeface="Wingdings" panose="05000000000000000000" pitchFamily="2" charset="2"/>
              <a:buChar char="§"/>
              <a:defRPr/>
            </a:pPr>
            <a:r>
              <a:rPr lang="en-US" sz="1600" dirty="0">
                <a:gradFill>
                  <a:gsLst>
                    <a:gs pos="1250">
                      <a:srgbClr val="505050"/>
                    </a:gs>
                    <a:gs pos="100000">
                      <a:srgbClr val="505050"/>
                    </a:gs>
                  </a:gsLst>
                  <a:lin ang="5400000" scaled="0"/>
                </a:gradFill>
              </a:rPr>
              <a:t>Server Operators group </a:t>
            </a:r>
          </a:p>
          <a:p>
            <a:pPr lvl="2">
              <a:buFont typeface="Wingdings" panose="05000000000000000000" pitchFamily="2" charset="2"/>
              <a:buChar char="§"/>
              <a:defRPr/>
            </a:pPr>
            <a:r>
              <a:rPr lang="en-US" sz="1600" dirty="0">
                <a:gradFill>
                  <a:gsLst>
                    <a:gs pos="1250">
                      <a:srgbClr val="505050"/>
                    </a:gs>
                    <a:gs pos="100000">
                      <a:srgbClr val="505050"/>
                    </a:gs>
                  </a:gsLst>
                  <a:lin ang="5400000" scaled="0"/>
                </a:gradFill>
              </a:rPr>
              <a:t>Authenticated Users group </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Stored here HKLM\SYSTEM\</a:t>
            </a:r>
            <a:r>
              <a:rPr lang="en-US" sz="2000" dirty="0" err="1">
                <a:gradFill>
                  <a:gsLst>
                    <a:gs pos="1250">
                      <a:srgbClr val="505050"/>
                    </a:gs>
                    <a:gs pos="100000">
                      <a:srgbClr val="505050"/>
                    </a:gs>
                  </a:gsLst>
                  <a:lin ang="5400000" scaled="0"/>
                </a:gradFill>
              </a:rPr>
              <a:t>CurrentControlSet</a:t>
            </a:r>
            <a:r>
              <a:rPr lang="en-US" sz="2000" dirty="0">
                <a:gradFill>
                  <a:gsLst>
                    <a:gs pos="1250">
                      <a:srgbClr val="505050"/>
                    </a:gs>
                    <a:gs pos="100000">
                      <a:srgbClr val="505050"/>
                    </a:gs>
                  </a:gsLst>
                  <a:lin ang="5400000" scaled="0"/>
                </a:gradFill>
              </a:rPr>
              <a:t>\Services\</a:t>
            </a:r>
            <a:r>
              <a:rPr lang="en-US" sz="2000" dirty="0" err="1">
                <a:gradFill>
                  <a:gsLst>
                    <a:gs pos="1250">
                      <a:srgbClr val="505050"/>
                    </a:gs>
                    <a:gs pos="100000">
                      <a:srgbClr val="505050"/>
                    </a:gs>
                  </a:gsLst>
                  <a:lin ang="5400000" scaled="0"/>
                </a:gradFill>
              </a:rPr>
              <a:t>LanmanServer</a:t>
            </a:r>
            <a:r>
              <a:rPr lang="en-US" sz="2000" dirty="0">
                <a:gradFill>
                  <a:gsLst>
                    <a:gs pos="1250">
                      <a:srgbClr val="505050"/>
                    </a:gs>
                    <a:gs pos="100000">
                      <a:srgbClr val="505050"/>
                    </a:gs>
                  </a:gsLst>
                  <a:lin ang="5400000" scaled="0"/>
                </a:gradFill>
              </a:rPr>
              <a:t>\</a:t>
            </a:r>
            <a:r>
              <a:rPr lang="en-US" sz="2000" dirty="0" err="1">
                <a:gradFill>
                  <a:gsLst>
                    <a:gs pos="1250">
                      <a:srgbClr val="505050"/>
                    </a:gs>
                    <a:gs pos="100000">
                      <a:srgbClr val="505050"/>
                    </a:gs>
                  </a:gsLst>
                  <a:lin ang="5400000" scaled="0"/>
                </a:gradFill>
              </a:rPr>
              <a:t>DefaultSecurity</a:t>
            </a:r>
            <a:r>
              <a:rPr lang="en-US" sz="2000" dirty="0">
                <a:gradFill>
                  <a:gsLst>
                    <a:gs pos="1250">
                      <a:srgbClr val="505050"/>
                    </a:gs>
                    <a:gs pos="100000">
                      <a:srgbClr val="505050"/>
                    </a:gs>
                  </a:gsLst>
                  <a:lin ang="5400000" scaled="0"/>
                </a:gradFill>
              </a:rPr>
              <a:t>\</a:t>
            </a:r>
            <a:r>
              <a:rPr lang="en-US" sz="2000" dirty="0" err="1">
                <a:gradFill>
                  <a:gsLst>
                    <a:gs pos="1250">
                      <a:srgbClr val="505050"/>
                    </a:gs>
                    <a:gs pos="100000">
                      <a:srgbClr val="505050"/>
                    </a:gs>
                  </a:gsLst>
                  <a:lin ang="5400000" scaled="0"/>
                </a:gradFill>
              </a:rPr>
              <a:t>SrvsvcSessionInfo</a:t>
            </a: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It’s in a binary format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To modify it, use the script Net-Cease</a:t>
            </a:r>
          </a:p>
          <a:p>
            <a:pPr lvl="2">
              <a:buFont typeface="Wingdings" panose="05000000000000000000" pitchFamily="2" charset="2"/>
              <a:buChar char="§"/>
              <a:defRPr/>
            </a:pPr>
            <a:r>
              <a:rPr lang="en-US" sz="1600" dirty="0">
                <a:gradFill>
                  <a:gsLst>
                    <a:gs pos="1250">
                      <a:srgbClr val="505050"/>
                    </a:gs>
                    <a:gs pos="100000">
                      <a:srgbClr val="505050"/>
                    </a:gs>
                  </a:gsLst>
                  <a:lin ang="5400000" scaled="0"/>
                </a:gradFill>
              </a:rPr>
              <a:t>Remove the Authenticated Users group</a:t>
            </a:r>
          </a:p>
          <a:p>
            <a:pPr lvl="2">
              <a:buFont typeface="Wingdings" panose="05000000000000000000" pitchFamily="2" charset="2"/>
              <a:buChar char="§"/>
              <a:defRPr/>
            </a:pPr>
            <a:r>
              <a:rPr lang="en-US" sz="1600" dirty="0">
                <a:gradFill>
                  <a:gsLst>
                    <a:gs pos="1250">
                      <a:srgbClr val="505050"/>
                    </a:gs>
                    <a:gs pos="100000">
                      <a:srgbClr val="505050"/>
                    </a:gs>
                  </a:gsLst>
                  <a:lin ang="5400000" scaled="0"/>
                </a:gradFill>
              </a:rPr>
              <a:t>Restart the service </a:t>
            </a:r>
          </a:p>
        </p:txBody>
      </p:sp>
    </p:spTree>
    <p:extLst>
      <p:ext uri="{BB962C8B-B14F-4D97-AF65-F5344CB8AC3E}">
        <p14:creationId xmlns:p14="http://schemas.microsoft.com/office/powerpoint/2010/main" val="113806273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First things first</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40527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Ensure that built-in groups are under control</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No service accounts in privileged groups, no exceptions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Only dedicated admin accounts, no regular user accounts</a:t>
            </a:r>
          </a:p>
          <a:p>
            <a:pPr>
              <a:buFont typeface="Wingdings" panose="05000000000000000000" pitchFamily="2" charset="2"/>
              <a:buChar char="§"/>
              <a:defRPr/>
            </a:pPr>
            <a:endParaRPr lang="en-US" sz="32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100" dirty="0">
              <a:gradFill>
                <a:gsLst>
                  <a:gs pos="1250">
                    <a:srgbClr val="505050"/>
                  </a:gs>
                  <a:gs pos="100000">
                    <a:srgbClr val="505050"/>
                  </a:gs>
                </a:gsLst>
                <a:lin ang="5400000" scaled="0"/>
              </a:gradFill>
            </a:endParaRPr>
          </a:p>
          <a:p>
            <a:pPr marL="0" indent="0">
              <a:buNone/>
              <a:defRPr/>
            </a:pPr>
            <a:endParaRPr lang="en-US" sz="3200" b="1" dirty="0">
              <a:gradFill>
                <a:gsLst>
                  <a:gs pos="1250">
                    <a:srgbClr val="505050"/>
                  </a:gs>
                  <a:gs pos="100000">
                    <a:srgbClr val="505050"/>
                  </a:gs>
                </a:gsLst>
                <a:lin ang="5400000" scaled="0"/>
              </a:gradFill>
            </a:endParaRPr>
          </a:p>
        </p:txBody>
      </p:sp>
      <p:graphicFrame>
        <p:nvGraphicFramePr>
          <p:cNvPr id="3" name="Table 2">
            <a:extLst>
              <a:ext uri="{FF2B5EF4-FFF2-40B4-BE49-F238E27FC236}">
                <a16:creationId xmlns:a16="http://schemas.microsoft.com/office/drawing/2014/main" id="{A4B971DC-4A88-47C4-BB20-5DD9C4B449F1}"/>
              </a:ext>
            </a:extLst>
          </p:cNvPr>
          <p:cNvGraphicFramePr>
            <a:graphicFrameLocks noGrp="1"/>
          </p:cNvGraphicFramePr>
          <p:nvPr>
            <p:extLst>
              <p:ext uri="{D42A27DB-BD31-4B8C-83A1-F6EECF244321}">
                <p14:modId xmlns:p14="http://schemas.microsoft.com/office/powerpoint/2010/main" val="2087261697"/>
              </p:ext>
            </p:extLst>
          </p:nvPr>
        </p:nvGraphicFramePr>
        <p:xfrm>
          <a:off x="1778350" y="3271838"/>
          <a:ext cx="9169224" cy="3524293"/>
        </p:xfrm>
        <a:graphic>
          <a:graphicData uri="http://schemas.openxmlformats.org/drawingml/2006/table">
            <a:tbl>
              <a:tblPr firstRow="1" bandRow="1">
                <a:tableStyleId>{5C22544A-7EE6-4342-B048-85BDC9FD1C3A}</a:tableStyleId>
              </a:tblPr>
              <a:tblGrid>
                <a:gridCol w="3056408">
                  <a:extLst>
                    <a:ext uri="{9D8B030D-6E8A-4147-A177-3AD203B41FA5}">
                      <a16:colId xmlns:a16="http://schemas.microsoft.com/office/drawing/2014/main" val="1495618608"/>
                    </a:ext>
                  </a:extLst>
                </a:gridCol>
                <a:gridCol w="3056408">
                  <a:extLst>
                    <a:ext uri="{9D8B030D-6E8A-4147-A177-3AD203B41FA5}">
                      <a16:colId xmlns:a16="http://schemas.microsoft.com/office/drawing/2014/main" val="494935852"/>
                    </a:ext>
                  </a:extLst>
                </a:gridCol>
                <a:gridCol w="3056408">
                  <a:extLst>
                    <a:ext uri="{9D8B030D-6E8A-4147-A177-3AD203B41FA5}">
                      <a16:colId xmlns:a16="http://schemas.microsoft.com/office/drawing/2014/main" val="2160416432"/>
                    </a:ext>
                  </a:extLst>
                </a:gridCol>
              </a:tblGrid>
              <a:tr h="347699">
                <a:tc>
                  <a:txBody>
                    <a:bodyPr/>
                    <a:lstStyle/>
                    <a:p>
                      <a:r>
                        <a:rPr lang="en-CA" dirty="0"/>
                        <a:t>Group Name</a:t>
                      </a:r>
                    </a:p>
                  </a:txBody>
                  <a:tcPr/>
                </a:tc>
                <a:tc>
                  <a:txBody>
                    <a:bodyPr/>
                    <a:lstStyle/>
                    <a:p>
                      <a:r>
                        <a:rPr lang="en-CA" dirty="0"/>
                        <a:t>Recommendations</a:t>
                      </a:r>
                    </a:p>
                  </a:txBody>
                  <a:tcPr/>
                </a:tc>
                <a:tc>
                  <a:txBody>
                    <a:bodyPr/>
                    <a:lstStyle/>
                    <a:p>
                      <a:r>
                        <a:rPr lang="en-CA" dirty="0"/>
                        <a:t>Notes</a:t>
                      </a:r>
                    </a:p>
                  </a:txBody>
                  <a:tcPr/>
                </a:tc>
                <a:extLst>
                  <a:ext uri="{0D108BD9-81ED-4DB2-BD59-A6C34878D82A}">
                    <a16:rowId xmlns:a16="http://schemas.microsoft.com/office/drawing/2014/main" val="1677000594"/>
                  </a:ext>
                </a:extLst>
              </a:tr>
              <a:tr h="418749">
                <a:tc>
                  <a:txBody>
                    <a:bodyPr/>
                    <a:lstStyle/>
                    <a:p>
                      <a:r>
                        <a:rPr lang="en-CA" sz="1600" dirty="0"/>
                        <a:t>Enterprise Admins</a:t>
                      </a:r>
                    </a:p>
                  </a:txBody>
                  <a:tcPr/>
                </a:tc>
                <a:tc>
                  <a:txBody>
                    <a:bodyPr/>
                    <a:lstStyle/>
                    <a:p>
                      <a:r>
                        <a:rPr lang="en-CA" sz="1600" dirty="0"/>
                        <a:t>Empty</a:t>
                      </a:r>
                    </a:p>
                  </a:txBody>
                  <a:tcPr/>
                </a:tc>
                <a:tc>
                  <a:txBody>
                    <a:bodyPr/>
                    <a:lstStyle/>
                    <a:p>
                      <a:r>
                        <a:rPr lang="en-CA" sz="1600" dirty="0"/>
                        <a:t>Add admin accounts only for the time of an operation </a:t>
                      </a:r>
                    </a:p>
                  </a:txBody>
                  <a:tcPr/>
                </a:tc>
                <a:extLst>
                  <a:ext uri="{0D108BD9-81ED-4DB2-BD59-A6C34878D82A}">
                    <a16:rowId xmlns:a16="http://schemas.microsoft.com/office/drawing/2014/main" val="2880567468"/>
                  </a:ext>
                </a:extLst>
              </a:tr>
              <a:tr h="418749">
                <a:tc>
                  <a:txBody>
                    <a:bodyPr/>
                    <a:lstStyle/>
                    <a:p>
                      <a:r>
                        <a:rPr lang="en-CA" sz="1600" dirty="0"/>
                        <a:t>Schema Admins</a:t>
                      </a:r>
                    </a:p>
                  </a:txBody>
                  <a:tcPr/>
                </a:tc>
                <a:tc>
                  <a:txBody>
                    <a:bodyPr/>
                    <a:lstStyle/>
                    <a:p>
                      <a:r>
                        <a:rPr lang="en-CA" sz="1600" dirty="0"/>
                        <a:t>Empty</a:t>
                      </a:r>
                    </a:p>
                  </a:txBody>
                  <a:tcPr/>
                </a:tc>
                <a:tc>
                  <a:txBody>
                    <a:bodyPr/>
                    <a:lstStyle/>
                    <a:p>
                      <a:r>
                        <a:rPr lang="en-CA" sz="1600" dirty="0"/>
                        <a:t>Add admin accounts only for the time of an operation </a:t>
                      </a:r>
                    </a:p>
                  </a:txBody>
                  <a:tcPr/>
                </a:tc>
                <a:extLst>
                  <a:ext uri="{0D108BD9-81ED-4DB2-BD59-A6C34878D82A}">
                    <a16:rowId xmlns:a16="http://schemas.microsoft.com/office/drawing/2014/main" val="3241765979"/>
                  </a:ext>
                </a:extLst>
              </a:tr>
              <a:tr h="777677">
                <a:tc>
                  <a:txBody>
                    <a:bodyPr/>
                    <a:lstStyle/>
                    <a:p>
                      <a:r>
                        <a:rPr lang="en-CA" sz="1600" dirty="0"/>
                        <a:t>Domain Admins</a:t>
                      </a:r>
                    </a:p>
                  </a:txBody>
                  <a:tcPr/>
                </a:tc>
                <a:tc>
                  <a:txBody>
                    <a:bodyPr/>
                    <a:lstStyle/>
                    <a:p>
                      <a:r>
                        <a:rPr lang="en-CA" sz="1600" dirty="0"/>
                        <a:t>Minimum</a:t>
                      </a:r>
                    </a:p>
                  </a:txBody>
                  <a:tcPr/>
                </a:tc>
                <a:tc>
                  <a:txBody>
                    <a:bodyPr/>
                    <a:lstStyle/>
                    <a:p>
                      <a:r>
                        <a:rPr lang="en-CA" sz="1600" dirty="0"/>
                        <a:t>Only legitimate admin accounts (they have privileges on all domain joined system)</a:t>
                      </a:r>
                    </a:p>
                  </a:txBody>
                  <a:tcPr/>
                </a:tc>
                <a:extLst>
                  <a:ext uri="{0D108BD9-81ED-4DB2-BD59-A6C34878D82A}">
                    <a16:rowId xmlns:a16="http://schemas.microsoft.com/office/drawing/2014/main" val="2746621792"/>
                  </a:ext>
                </a:extLst>
              </a:tr>
              <a:tr h="598213">
                <a:tc>
                  <a:txBody>
                    <a:bodyPr/>
                    <a:lstStyle/>
                    <a:p>
                      <a:r>
                        <a:rPr lang="en-CA" sz="1600" dirty="0"/>
                        <a:t>Administrators </a:t>
                      </a:r>
                    </a:p>
                  </a:txBody>
                  <a:tcPr/>
                </a:tc>
                <a:tc>
                  <a:txBody>
                    <a:bodyPr/>
                    <a:lstStyle/>
                    <a:p>
                      <a:r>
                        <a:rPr lang="en-CA" sz="1600" dirty="0"/>
                        <a:t>Minimum</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sz="1600" dirty="0"/>
                        <a:t>Only legitimate admin accounts</a:t>
                      </a:r>
                    </a:p>
                    <a:p>
                      <a:endParaRPr lang="en-CA" sz="1600" dirty="0"/>
                    </a:p>
                  </a:txBody>
                  <a:tcPr/>
                </a:tc>
                <a:extLst>
                  <a:ext uri="{0D108BD9-81ED-4DB2-BD59-A6C34878D82A}">
                    <a16:rowId xmlns:a16="http://schemas.microsoft.com/office/drawing/2014/main" val="308476698"/>
                  </a:ext>
                </a:extLst>
              </a:tr>
              <a:tr h="418749">
                <a:tc>
                  <a:txBody>
                    <a:bodyPr/>
                    <a:lstStyle/>
                    <a:p>
                      <a:r>
                        <a:rPr lang="en-CA" sz="1600" dirty="0"/>
                        <a:t>* Operators </a:t>
                      </a:r>
                    </a:p>
                  </a:txBody>
                  <a:tcPr/>
                </a:tc>
                <a:tc>
                  <a:txBody>
                    <a:bodyPr/>
                    <a:lstStyle/>
                    <a:p>
                      <a:r>
                        <a:rPr lang="en-CA" sz="1600" dirty="0"/>
                        <a:t>Empty</a:t>
                      </a:r>
                    </a:p>
                  </a:txBody>
                  <a:tcPr/>
                </a:tc>
                <a:tc>
                  <a:txBody>
                    <a:bodyPr/>
                    <a:lstStyle/>
                    <a:p>
                      <a:r>
                        <a:rPr lang="en-CA" sz="1600" dirty="0"/>
                        <a:t>Exception could be the Backup Operators </a:t>
                      </a:r>
                    </a:p>
                  </a:txBody>
                  <a:tcPr/>
                </a:tc>
                <a:extLst>
                  <a:ext uri="{0D108BD9-81ED-4DB2-BD59-A6C34878D82A}">
                    <a16:rowId xmlns:a16="http://schemas.microsoft.com/office/drawing/2014/main" val="1627751482"/>
                  </a:ext>
                </a:extLst>
              </a:tr>
            </a:tbl>
          </a:graphicData>
        </a:graphic>
      </p:graphicFrame>
    </p:spTree>
    <p:extLst>
      <p:ext uri="{BB962C8B-B14F-4D97-AF65-F5344CB8AC3E}">
        <p14:creationId xmlns:p14="http://schemas.microsoft.com/office/powerpoint/2010/main" val="255339001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Dedicated admin accounts</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06545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IT staff needs dedicated administrative accounts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Those accounts have no access to user’s applications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Those accounts have no access to the internet (neither the web nor emails)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Those accounts have a stronger password policy</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Regular accounts should have no modification permissions in AD</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Because they are the ones on the front, there are more likely to be compromised </a:t>
            </a:r>
            <a:endParaRPr lang="en-US" sz="100" dirty="0">
              <a:gradFill>
                <a:gsLst>
                  <a:gs pos="1250">
                    <a:srgbClr val="505050"/>
                  </a:gs>
                  <a:gs pos="100000">
                    <a:srgbClr val="505050"/>
                  </a:gs>
                </a:gsLst>
                <a:lin ang="5400000" scaled="0"/>
              </a:gradFill>
            </a:endParaRPr>
          </a:p>
          <a:p>
            <a:pPr marL="0" indent="0">
              <a:buNone/>
              <a:defRPr/>
            </a:pPr>
            <a:endParaRPr lang="en-US" sz="3200" b="1"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202078217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No more local admins</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46221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If the user is not a local admin, the attacker isn’t either</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It is possible for malware to escalate their privileges to the point they become SYSTEM or local admins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So let them do this!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And ensure that regular users are not local administrators of their workstations </a:t>
            </a:r>
            <a:endParaRPr lang="en-US" sz="800" dirty="0">
              <a:gradFill>
                <a:gsLst>
                  <a:gs pos="1250">
                    <a:srgbClr val="505050"/>
                  </a:gs>
                  <a:gs pos="100000">
                    <a:srgbClr val="505050"/>
                  </a:gs>
                </a:gsLst>
                <a:lin ang="5400000" scaled="0"/>
              </a:gradFill>
            </a:endParaRPr>
          </a:p>
          <a:p>
            <a:pPr marL="0" indent="0">
              <a:buNone/>
              <a:defRPr/>
            </a:pPr>
            <a:endParaRPr lang="en-US" sz="3200" b="1"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17164811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No more lateral movement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60714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Ensure all systems have a different local administrator password</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Different on all machines (and non predictable) </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Change on a regular basis </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Limit local accounts logon</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Prevent local accounts from being used remotely </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Limit peer-to-peer communication</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Use the built-in firewall to control inbound connections </a:t>
            </a:r>
          </a:p>
          <a:p>
            <a:pPr marL="0" indent="0">
              <a:buNone/>
              <a:defRPr/>
            </a:pPr>
            <a:endParaRPr lang="en-US" sz="3200" b="1"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71589037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1503078" y="5246865"/>
            <a:ext cx="370584" cy="110800"/>
          </a:xfrm>
        </p:spPr>
        <p:txBody>
          <a:bodyPr/>
          <a:lstStyle/>
          <a:p>
            <a:fld id="{ED077441-DF17-4513-BACB-525ED94CFAE4}" type="slidenum">
              <a:rPr lang="en-US" smtClean="0"/>
              <a:pPr/>
              <a:t>1</a:t>
            </a:fld>
            <a:endParaRPr lang="en-US"/>
          </a:p>
        </p:txBody>
      </p:sp>
      <p:sp>
        <p:nvSpPr>
          <p:cNvPr id="2" name="Espace réservé du texte 1">
            <a:extLst>
              <a:ext uri="{FF2B5EF4-FFF2-40B4-BE49-F238E27FC236}">
                <a16:creationId xmlns:a16="http://schemas.microsoft.com/office/drawing/2014/main" id="{4FA2594E-E01A-4B8D-8922-182DF38D5D39}"/>
              </a:ext>
            </a:extLst>
          </p:cNvPr>
          <p:cNvSpPr>
            <a:spLocks noGrp="1"/>
          </p:cNvSpPr>
          <p:nvPr>
            <p:ph type="body" sz="quarter" idx="13"/>
          </p:nvPr>
        </p:nvSpPr>
        <p:spPr/>
        <p:txBody>
          <a:bodyPr/>
          <a:lstStyle/>
          <a:p>
            <a:r>
              <a:rPr lang="fr-FR"/>
              <a:t>Agenda</a:t>
            </a:r>
          </a:p>
        </p:txBody>
      </p:sp>
      <p:sp>
        <p:nvSpPr>
          <p:cNvPr id="17" name="TextBox 16"/>
          <p:cNvSpPr txBox="1"/>
          <p:nvPr/>
        </p:nvSpPr>
        <p:spPr>
          <a:xfrm>
            <a:off x="688687" y="2826026"/>
            <a:ext cx="3354658" cy="103412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Protects against lateral movement</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In this section we review the three easy features which can be implemented and that make lateral movement laborious.</a:t>
            </a:r>
          </a:p>
        </p:txBody>
      </p:sp>
      <p:sp>
        <p:nvSpPr>
          <p:cNvPr id="23" name="TextBox 22"/>
          <p:cNvSpPr txBox="1"/>
          <p:nvPr/>
        </p:nvSpPr>
        <p:spPr>
          <a:xfrm>
            <a:off x="276744" y="2796003"/>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dirty="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02</a:t>
            </a:r>
            <a:endParaRPr lang="en-US" sz="11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22" name="TextBox 21"/>
          <p:cNvSpPr txBox="1"/>
          <p:nvPr/>
        </p:nvSpPr>
        <p:spPr>
          <a:xfrm>
            <a:off x="688687" y="3860155"/>
            <a:ext cx="3198573" cy="1218795"/>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6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Securing Kerberos</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We are looking at the options to secure Kerberos authentication and delegation. Recent features also enable many logon restriction capabilities.</a:t>
            </a:r>
          </a:p>
        </p:txBody>
      </p:sp>
      <p:sp>
        <p:nvSpPr>
          <p:cNvPr id="26" name="TextBox 25"/>
          <p:cNvSpPr txBox="1"/>
          <p:nvPr/>
        </p:nvSpPr>
        <p:spPr>
          <a:xfrm>
            <a:off x="274702" y="3830132"/>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dirty="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03</a:t>
            </a:r>
            <a:endParaRPr lang="en-US" sz="11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0" name="TextBox 9">
            <a:extLst>
              <a:ext uri="{FF2B5EF4-FFF2-40B4-BE49-F238E27FC236}">
                <a16:creationId xmlns:a16="http://schemas.microsoft.com/office/drawing/2014/main" id="{547C9128-10D7-46C4-A23D-B4B6BA595089}"/>
              </a:ext>
            </a:extLst>
          </p:cNvPr>
          <p:cNvSpPr txBox="1"/>
          <p:nvPr/>
        </p:nvSpPr>
        <p:spPr>
          <a:xfrm>
            <a:off x="688687" y="5108973"/>
            <a:ext cx="3198573" cy="1218795"/>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6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Remote administration</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When using the remote desktop protocol, there are ways to limit the credential exposure without compromising on productivity. </a:t>
            </a:r>
          </a:p>
        </p:txBody>
      </p:sp>
      <p:sp>
        <p:nvSpPr>
          <p:cNvPr id="11" name="TextBox 10">
            <a:extLst>
              <a:ext uri="{FF2B5EF4-FFF2-40B4-BE49-F238E27FC236}">
                <a16:creationId xmlns:a16="http://schemas.microsoft.com/office/drawing/2014/main" id="{F632A47A-1CBA-4425-BBCD-F3772715D3D1}"/>
              </a:ext>
            </a:extLst>
          </p:cNvPr>
          <p:cNvSpPr txBox="1"/>
          <p:nvPr/>
        </p:nvSpPr>
        <p:spPr>
          <a:xfrm>
            <a:off x="274702" y="5078950"/>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dirty="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04</a:t>
            </a:r>
            <a:endParaRPr lang="en-US" sz="11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3" name="TextBox 12">
            <a:extLst>
              <a:ext uri="{FF2B5EF4-FFF2-40B4-BE49-F238E27FC236}">
                <a16:creationId xmlns:a16="http://schemas.microsoft.com/office/drawing/2014/main" id="{33AA85B6-DA48-4C0F-BC2E-8100A7949A4F}"/>
              </a:ext>
            </a:extLst>
          </p:cNvPr>
          <p:cNvSpPr txBox="1"/>
          <p:nvPr/>
        </p:nvSpPr>
        <p:spPr>
          <a:xfrm>
            <a:off x="688687" y="1941139"/>
            <a:ext cx="3354658" cy="849463"/>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Hardening the host</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Guidance to make it hard for attacker to get into the physical entry point of AD DS.</a:t>
            </a:r>
          </a:p>
        </p:txBody>
      </p:sp>
      <p:sp>
        <p:nvSpPr>
          <p:cNvPr id="14" name="TextBox 13">
            <a:extLst>
              <a:ext uri="{FF2B5EF4-FFF2-40B4-BE49-F238E27FC236}">
                <a16:creationId xmlns:a16="http://schemas.microsoft.com/office/drawing/2014/main" id="{8AFCC6E5-C0E8-40C3-96C4-D94A04EE6674}"/>
              </a:ext>
            </a:extLst>
          </p:cNvPr>
          <p:cNvSpPr txBox="1"/>
          <p:nvPr/>
        </p:nvSpPr>
        <p:spPr>
          <a:xfrm>
            <a:off x="276744" y="1911116"/>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01</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20098431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Local Administrator Password Solution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38889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LAPS changes the local administrator password of domain joined systems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By default every 30 days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Pick something complex and random</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Store the new value in AD in a confidential attribute</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Should be installed everywhere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It is just one DLL to deploy on the systems (it comes in a security update)</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It requires a schema extension in AD</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Needs to add the new attributes used for storage</a:t>
            </a:r>
            <a:endParaRPr lang="en-US" sz="100" dirty="0">
              <a:gradFill>
                <a:gsLst>
                  <a:gs pos="1250">
                    <a:srgbClr val="505050"/>
                  </a:gs>
                  <a:gs pos="100000">
                    <a:srgbClr val="505050"/>
                  </a:gs>
                </a:gsLst>
                <a:lin ang="5400000" scaled="0"/>
              </a:gradFill>
            </a:endParaRPr>
          </a:p>
          <a:p>
            <a:pPr marL="0" indent="0">
              <a:buNone/>
              <a:defRPr/>
            </a:pPr>
            <a:endParaRPr lang="en-US" sz="3200" b="1" dirty="0">
              <a:gradFill>
                <a:gsLst>
                  <a:gs pos="1250">
                    <a:srgbClr val="505050"/>
                  </a:gs>
                  <a:gs pos="100000">
                    <a:srgbClr val="505050"/>
                  </a:gs>
                </a:gsLst>
                <a:lin ang="5400000" scaled="0"/>
              </a:gradFill>
            </a:endParaRPr>
          </a:p>
        </p:txBody>
      </p:sp>
      <p:sp>
        <p:nvSpPr>
          <p:cNvPr id="4" name="Rectangle: Folded Corner 3">
            <a:extLst>
              <a:ext uri="{FF2B5EF4-FFF2-40B4-BE49-F238E27FC236}">
                <a16:creationId xmlns:a16="http://schemas.microsoft.com/office/drawing/2014/main" id="{5AF88DED-CDF6-40A4-90AD-2E075A8FD9CA}"/>
              </a:ext>
            </a:extLst>
          </p:cNvPr>
          <p:cNvSpPr/>
          <p:nvPr/>
        </p:nvSpPr>
        <p:spPr bwMode="auto">
          <a:xfrm rot="274602">
            <a:off x="6379137" y="726873"/>
            <a:ext cx="1109558" cy="4801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dirty="0">
                <a:solidFill>
                  <a:schemeClr val="tx1"/>
                </a:solidFill>
                <a:ea typeface="Segoe UI" pitchFamily="34" charset="0"/>
                <a:cs typeface="Segoe UI" pitchFamily="34" charset="0"/>
              </a:rPr>
              <a:t>LAPS</a:t>
            </a:r>
            <a:endParaRPr lang="fr-CA" sz="24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9019022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LAPS architecture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6441059" cy="422885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The </a:t>
            </a:r>
            <a:r>
              <a:rPr lang="en-US" sz="3200" b="1" dirty="0" err="1">
                <a:gradFill>
                  <a:gsLst>
                    <a:gs pos="1250">
                      <a:srgbClr val="505050"/>
                    </a:gs>
                    <a:gs pos="100000">
                      <a:srgbClr val="505050"/>
                    </a:gs>
                  </a:gsLst>
                  <a:lin ang="5400000" scaled="0"/>
                </a:gradFill>
              </a:rPr>
              <a:t>ms-Mcs-AdmPwd</a:t>
            </a:r>
            <a:r>
              <a:rPr lang="en-US" sz="3200" b="1" dirty="0">
                <a:gradFill>
                  <a:gsLst>
                    <a:gs pos="1250">
                      <a:srgbClr val="505050"/>
                    </a:gs>
                    <a:gs pos="100000">
                      <a:srgbClr val="505050"/>
                    </a:gs>
                  </a:gsLst>
                  <a:lin ang="5400000" scaled="0"/>
                </a:gradFill>
              </a:rPr>
              <a:t> attribute is confidential</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It is not encrypted, it is protected by a DACL</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By default, only the domain admins can read it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You need to create delegations for other teams</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LAPS also comes with a light GUI tool</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But you can use any method you want to query the value of the password in AD</a:t>
            </a:r>
            <a:endParaRPr lang="en-US" sz="100" dirty="0">
              <a:gradFill>
                <a:gsLst>
                  <a:gs pos="1250">
                    <a:srgbClr val="505050"/>
                  </a:gs>
                  <a:gs pos="100000">
                    <a:srgbClr val="505050"/>
                  </a:gs>
                </a:gsLst>
                <a:lin ang="5400000" scaled="0"/>
              </a:gradFill>
            </a:endParaRPr>
          </a:p>
          <a:p>
            <a:pPr marL="0" indent="0">
              <a:buNone/>
              <a:defRPr/>
            </a:pPr>
            <a:endParaRPr lang="en-US" sz="3200" b="1" dirty="0">
              <a:gradFill>
                <a:gsLst>
                  <a:gs pos="1250">
                    <a:srgbClr val="505050"/>
                  </a:gs>
                  <a:gs pos="100000">
                    <a:srgbClr val="505050"/>
                  </a:gs>
                </a:gsLst>
                <a:lin ang="5400000" scaled="0"/>
              </a:gradFill>
            </a:endParaRPr>
          </a:p>
        </p:txBody>
      </p:sp>
      <p:pic>
        <p:nvPicPr>
          <p:cNvPr id="4" name="Picture 3">
            <a:extLst>
              <a:ext uri="{FF2B5EF4-FFF2-40B4-BE49-F238E27FC236}">
                <a16:creationId xmlns:a16="http://schemas.microsoft.com/office/drawing/2014/main" id="{5CF364D4-6DA0-4B7A-B2B1-3A351BC2DD8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19341" y="2163561"/>
            <a:ext cx="5216750" cy="3831770"/>
          </a:xfrm>
          <a:prstGeom prst="rect">
            <a:avLst/>
          </a:prstGeom>
          <a:noFill/>
          <a:ln>
            <a:noFill/>
          </a:ln>
        </p:spPr>
      </p:pic>
    </p:spTree>
    <p:extLst>
      <p:ext uri="{BB962C8B-B14F-4D97-AF65-F5344CB8AC3E}">
        <p14:creationId xmlns:p14="http://schemas.microsoft.com/office/powerpoint/2010/main" val="358229326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Local account restrictions</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37323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You know the local admin’s password? Well too bad you can’t use it on the network</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You can restrict how local accounts can be used</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By limiting what privilege those principal have on a system</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User Right Assignment with the following two well-known SIDs:</a:t>
            </a:r>
          </a:p>
          <a:p>
            <a:pPr lvl="2">
              <a:buFont typeface="Wingdings" panose="05000000000000000000" pitchFamily="2" charset="2"/>
              <a:buChar char="§"/>
              <a:defRPr/>
            </a:pPr>
            <a:r>
              <a:rPr lang="en-US" sz="1600" dirty="0">
                <a:gradFill>
                  <a:gsLst>
                    <a:gs pos="1250">
                      <a:srgbClr val="505050"/>
                    </a:gs>
                    <a:gs pos="100000">
                      <a:srgbClr val="505050"/>
                    </a:gs>
                  </a:gsLst>
                  <a:lin ang="5400000" scaled="0"/>
                </a:gradFill>
              </a:rPr>
              <a:t>S-1-5-113 – Local account</a:t>
            </a:r>
          </a:p>
          <a:p>
            <a:pPr lvl="2">
              <a:buFont typeface="Wingdings" panose="05000000000000000000" pitchFamily="2" charset="2"/>
              <a:buChar char="§"/>
              <a:defRPr/>
            </a:pPr>
            <a:r>
              <a:rPr lang="en-US" sz="1600" dirty="0">
                <a:gradFill>
                  <a:gsLst>
                    <a:gs pos="1250">
                      <a:srgbClr val="505050"/>
                    </a:gs>
                    <a:gs pos="100000">
                      <a:srgbClr val="505050"/>
                    </a:gs>
                  </a:gsLst>
                  <a:lin ang="5400000" scaled="0"/>
                </a:gradFill>
              </a:rPr>
              <a:t>S-1-5-114 – Local account and member of Administrators group</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Can be deployed via GPOs</a:t>
            </a:r>
            <a:endParaRPr lang="en-US" sz="3600" b="1"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421788192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The Windows Firewall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18576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You can prevent lateral movement by blocking peer-to-peer traffic</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Some client applications might require P2P (such as Skype)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Preventing SMB between workstations is a good start as it is often used by attackers to propagate </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You can use the built-in firewall</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Windows Firewall with Advanced Security</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Configurable through GPO</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Can create exceptions based on AD groups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Natively speaks IPSec</a:t>
            </a:r>
            <a:endParaRPr lang="en-US" sz="800" dirty="0">
              <a:gradFill>
                <a:gsLst>
                  <a:gs pos="1250">
                    <a:srgbClr val="505050"/>
                  </a:gs>
                  <a:gs pos="100000">
                    <a:srgbClr val="505050"/>
                  </a:gs>
                </a:gsLst>
                <a:lin ang="5400000" scaled="0"/>
              </a:gradFill>
            </a:endParaRPr>
          </a:p>
          <a:p>
            <a:pPr marL="0" indent="0">
              <a:buNone/>
              <a:defRPr/>
            </a:pPr>
            <a:endParaRPr lang="en-US" sz="3200" b="1" dirty="0">
              <a:gradFill>
                <a:gsLst>
                  <a:gs pos="1250">
                    <a:srgbClr val="505050"/>
                  </a:gs>
                  <a:gs pos="100000">
                    <a:srgbClr val="505050"/>
                  </a:gs>
                </a:gsLst>
                <a:lin ang="5400000" scaled="0"/>
              </a:gradFill>
            </a:endParaRPr>
          </a:p>
        </p:txBody>
      </p:sp>
      <p:sp>
        <p:nvSpPr>
          <p:cNvPr id="4" name="Rectangle: Folded Corner 3">
            <a:extLst>
              <a:ext uri="{FF2B5EF4-FFF2-40B4-BE49-F238E27FC236}">
                <a16:creationId xmlns:a16="http://schemas.microsoft.com/office/drawing/2014/main" id="{59B52461-F034-4BDB-95AB-8CBA3191719F}"/>
              </a:ext>
            </a:extLst>
          </p:cNvPr>
          <p:cNvSpPr/>
          <p:nvPr/>
        </p:nvSpPr>
        <p:spPr bwMode="auto">
          <a:xfrm rot="274602">
            <a:off x="11324857" y="1954051"/>
            <a:ext cx="815976" cy="4801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dirty="0">
                <a:solidFill>
                  <a:schemeClr val="tx1"/>
                </a:solidFill>
                <a:ea typeface="Segoe UI" pitchFamily="34" charset="0"/>
                <a:cs typeface="Segoe UI" pitchFamily="34" charset="0"/>
              </a:rPr>
              <a:t>P2P</a:t>
            </a:r>
            <a:endParaRPr lang="fr-CA" sz="2400" dirty="0">
              <a:solidFill>
                <a:schemeClr val="tx1"/>
              </a:solidFill>
              <a:ea typeface="Segoe UI" pitchFamily="34" charset="0"/>
              <a:cs typeface="Segoe UI" pitchFamily="34" charset="0"/>
            </a:endParaRPr>
          </a:p>
        </p:txBody>
      </p:sp>
      <p:sp>
        <p:nvSpPr>
          <p:cNvPr id="6" name="Rectangle: Folded Corner 5">
            <a:extLst>
              <a:ext uri="{FF2B5EF4-FFF2-40B4-BE49-F238E27FC236}">
                <a16:creationId xmlns:a16="http://schemas.microsoft.com/office/drawing/2014/main" id="{4D1642DC-CD16-40C8-8689-962D6F57EAAF}"/>
              </a:ext>
            </a:extLst>
          </p:cNvPr>
          <p:cNvSpPr/>
          <p:nvPr/>
        </p:nvSpPr>
        <p:spPr bwMode="auto">
          <a:xfrm rot="211727">
            <a:off x="6231958" y="3921712"/>
            <a:ext cx="1113284" cy="4801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dirty="0">
                <a:solidFill>
                  <a:schemeClr val="tx1"/>
                </a:solidFill>
                <a:ea typeface="Segoe UI" pitchFamily="34" charset="0"/>
                <a:cs typeface="Segoe UI" pitchFamily="34" charset="0"/>
              </a:rPr>
              <a:t>WFAS</a:t>
            </a:r>
            <a:endParaRPr lang="fr-CA" sz="24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36404659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The Windows Firewall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01956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2800" b="1" dirty="0">
                <a:gradFill>
                  <a:gsLst>
                    <a:gs pos="1250">
                      <a:srgbClr val="505050"/>
                    </a:gs>
                    <a:gs pos="100000">
                      <a:srgbClr val="505050"/>
                    </a:gs>
                  </a:gsLst>
                  <a:lin ang="5400000" scaled="0"/>
                </a:gradFill>
              </a:rPr>
              <a:t>On the workstations</a:t>
            </a:r>
          </a:p>
          <a:p>
            <a:pPr marL="514350" indent="-514350">
              <a:buAutoNum type="arabicPeriod"/>
              <a:defRPr/>
            </a:pPr>
            <a:r>
              <a:rPr lang="en-US" sz="2400" b="1" dirty="0">
                <a:gradFill>
                  <a:gsLst>
                    <a:gs pos="1250">
                      <a:srgbClr val="505050"/>
                    </a:gs>
                    <a:gs pos="100000">
                      <a:srgbClr val="505050"/>
                    </a:gs>
                  </a:gsLst>
                  <a:lin ang="5400000" scaled="0"/>
                </a:gradFill>
              </a:rPr>
              <a:t>Block inbound SMB</a:t>
            </a:r>
          </a:p>
          <a:p>
            <a:pPr marL="514350" indent="-514350">
              <a:buAutoNum type="arabicPeriod"/>
              <a:defRPr/>
            </a:pPr>
            <a:r>
              <a:rPr lang="en-US" sz="2400" b="1" dirty="0">
                <a:gradFill>
                  <a:gsLst>
                    <a:gs pos="1250">
                      <a:srgbClr val="505050"/>
                    </a:gs>
                    <a:gs pos="100000">
                      <a:srgbClr val="505050"/>
                    </a:gs>
                  </a:gsLst>
                  <a:lin ang="5400000" scaled="0"/>
                </a:gradFill>
              </a:rPr>
              <a:t>Create a override rule which applies only to exception groups</a:t>
            </a:r>
          </a:p>
          <a:p>
            <a:pPr marL="514350" indent="-514350">
              <a:buAutoNum type="arabicPeriod"/>
              <a:defRPr/>
            </a:pPr>
            <a:r>
              <a:rPr lang="en-US" sz="2400" b="1" dirty="0">
                <a:gradFill>
                  <a:gsLst>
                    <a:gs pos="1250">
                      <a:srgbClr val="505050"/>
                    </a:gs>
                    <a:gs pos="100000">
                      <a:srgbClr val="505050"/>
                    </a:gs>
                  </a:gsLst>
                  <a:lin ang="5400000" scaled="0"/>
                </a:gradFill>
              </a:rPr>
              <a:t>Create a security association rule to request authentication for the inbound SMB traffic</a:t>
            </a:r>
          </a:p>
          <a:p>
            <a:pPr marL="0" indent="0">
              <a:buNone/>
              <a:defRPr/>
            </a:pPr>
            <a:endParaRPr lang="en-US" sz="2800" b="1" dirty="0">
              <a:gradFill>
                <a:gsLst>
                  <a:gs pos="1250">
                    <a:srgbClr val="505050"/>
                  </a:gs>
                  <a:gs pos="100000">
                    <a:srgbClr val="505050"/>
                  </a:gs>
                </a:gsLst>
                <a:lin ang="5400000" scaled="0"/>
              </a:gradFill>
            </a:endParaRPr>
          </a:p>
          <a:p>
            <a:pPr marL="0" indent="0">
              <a:buNone/>
              <a:defRPr/>
            </a:pPr>
            <a:r>
              <a:rPr lang="en-US" sz="2800" b="1" dirty="0">
                <a:gradFill>
                  <a:gsLst>
                    <a:gs pos="1250">
                      <a:srgbClr val="505050"/>
                    </a:gs>
                    <a:gs pos="100000">
                      <a:srgbClr val="505050"/>
                    </a:gs>
                  </a:gsLst>
                  <a:lin ang="5400000" scaled="0"/>
                </a:gradFill>
              </a:rPr>
              <a:t>On the exception servers and workstations</a:t>
            </a:r>
          </a:p>
          <a:p>
            <a:pPr marL="514350" indent="-514350">
              <a:buAutoNum type="arabicPeriod"/>
              <a:defRPr/>
            </a:pPr>
            <a:r>
              <a:rPr lang="en-US" sz="2400" b="1" dirty="0">
                <a:gradFill>
                  <a:gsLst>
                    <a:gs pos="1250">
                      <a:srgbClr val="505050"/>
                    </a:gs>
                    <a:gs pos="100000">
                      <a:srgbClr val="505050"/>
                    </a:gs>
                  </a:gsLst>
                  <a:lin ang="5400000" scaled="0"/>
                </a:gradFill>
              </a:rPr>
              <a:t>Create a security association rule to provide authentication for the outbound SMB traffic if asked</a:t>
            </a:r>
          </a:p>
          <a:p>
            <a:pPr marL="514350" indent="-514350">
              <a:buAutoNum type="arabicPeriod"/>
              <a:defRPr/>
            </a:pPr>
            <a:endParaRPr lang="en-US" sz="3200" b="1"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182363849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Kerberos vulnerabilities</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82593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Incorrect delegation configurations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Or accounts with the delegation permission with inappropriate level of security </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Weak ciphers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DES based tickets are susceptible to offline attacks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RC4 based tickets are subject to offline attacks (roasting)</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The TGT request is Kerberos Achille's heel</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The encryption key is the user’s long term key (its password)</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Tickets are valid for 10 hours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And renewable </a:t>
            </a: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302622498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Spot the weak users</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59147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Identify accounts with Kerberos delegation</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Identify accounts configured with DES encryption</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Identify accounts configured without pre-authentication</a:t>
            </a: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71305945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Limit credential exposure with Kerberos</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52376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Protected Users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New group arrived with Windows Server 2012 R2</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Members of this group do not cache certain keys in LSASS memory</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Additional protections with 2012 R2 DFL</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Special event logs on the DCs to facilitate troubleshooting while implementing </a:t>
            </a:r>
          </a:p>
          <a:p>
            <a:pPr marL="0" indent="0">
              <a:buNone/>
              <a:defRPr/>
            </a:pPr>
            <a:r>
              <a:rPr lang="en-US" sz="3200" dirty="0">
                <a:gradFill>
                  <a:gsLst>
                    <a:gs pos="1250">
                      <a:srgbClr val="505050"/>
                    </a:gs>
                    <a:gs pos="100000">
                      <a:srgbClr val="505050"/>
                    </a:gs>
                  </a:gsLst>
                  <a:lin ang="5400000" scaled="0"/>
                </a:gradFill>
              </a:rPr>
              <a:t> </a:t>
            </a:r>
            <a:r>
              <a:rPr lang="en-US" sz="3200" b="1" dirty="0">
                <a:gradFill>
                  <a:gsLst>
                    <a:gs pos="1250">
                      <a:srgbClr val="505050"/>
                    </a:gs>
                    <a:gs pos="100000">
                      <a:srgbClr val="505050"/>
                    </a:gs>
                  </a:gsLst>
                  <a:lin ang="5400000" scaled="0"/>
                </a:gradFill>
              </a:rPr>
              <a:t>	</a:t>
            </a:r>
          </a:p>
        </p:txBody>
      </p:sp>
      <p:graphicFrame>
        <p:nvGraphicFramePr>
          <p:cNvPr id="3" name="Table 2">
            <a:extLst>
              <a:ext uri="{FF2B5EF4-FFF2-40B4-BE49-F238E27FC236}">
                <a16:creationId xmlns:a16="http://schemas.microsoft.com/office/drawing/2014/main" id="{19E918A6-3521-49E1-B665-C0B0430CE3F9}"/>
              </a:ext>
            </a:extLst>
          </p:cNvPr>
          <p:cNvGraphicFramePr>
            <a:graphicFrameLocks noGrp="1"/>
          </p:cNvGraphicFramePr>
          <p:nvPr>
            <p:extLst>
              <p:ext uri="{D42A27DB-BD31-4B8C-83A1-F6EECF244321}">
                <p14:modId xmlns:p14="http://schemas.microsoft.com/office/powerpoint/2010/main" val="3249004376"/>
              </p:ext>
            </p:extLst>
          </p:nvPr>
        </p:nvGraphicFramePr>
        <p:xfrm>
          <a:off x="1240097" y="4277689"/>
          <a:ext cx="9956280" cy="2029569"/>
        </p:xfrm>
        <a:graphic>
          <a:graphicData uri="http://schemas.openxmlformats.org/drawingml/2006/table">
            <a:tbl>
              <a:tblPr firstRow="1" bandRow="1">
                <a:tableStyleId>{5C22544A-7EE6-4342-B048-85BDC9FD1C3A}</a:tableStyleId>
              </a:tblPr>
              <a:tblGrid>
                <a:gridCol w="4978140">
                  <a:extLst>
                    <a:ext uri="{9D8B030D-6E8A-4147-A177-3AD203B41FA5}">
                      <a16:colId xmlns:a16="http://schemas.microsoft.com/office/drawing/2014/main" val="2643882080"/>
                    </a:ext>
                  </a:extLst>
                </a:gridCol>
                <a:gridCol w="4978140">
                  <a:extLst>
                    <a:ext uri="{9D8B030D-6E8A-4147-A177-3AD203B41FA5}">
                      <a16:colId xmlns:a16="http://schemas.microsoft.com/office/drawing/2014/main" val="4280364361"/>
                    </a:ext>
                  </a:extLst>
                </a:gridCol>
              </a:tblGrid>
              <a:tr h="414129">
                <a:tc>
                  <a:txBody>
                    <a:bodyPr/>
                    <a:lstStyle/>
                    <a:p>
                      <a:pPr algn="ctr"/>
                      <a:r>
                        <a:rPr lang="en-CA" sz="2000" dirty="0"/>
                        <a:t>Device Protections</a:t>
                      </a:r>
                    </a:p>
                  </a:txBody>
                  <a:tcPr/>
                </a:tc>
                <a:tc>
                  <a:txBody>
                    <a:bodyPr/>
                    <a:lstStyle/>
                    <a:p>
                      <a:pPr algn="ctr"/>
                      <a:r>
                        <a:rPr lang="en-CA" sz="2000" dirty="0"/>
                        <a:t>Domain Protection (when DFL 2012R2)</a:t>
                      </a:r>
                    </a:p>
                  </a:txBody>
                  <a:tcPr/>
                </a:tc>
                <a:extLst>
                  <a:ext uri="{0D108BD9-81ED-4DB2-BD59-A6C34878D82A}">
                    <a16:rowId xmlns:a16="http://schemas.microsoft.com/office/drawing/2014/main" val="1045828438"/>
                  </a:ext>
                </a:extLst>
              </a:tr>
              <a:tr h="1310373">
                <a:tc>
                  <a:txBody>
                    <a:bodyPr/>
                    <a:lstStyle/>
                    <a:p>
                      <a:r>
                        <a:rPr lang="en-CA" sz="2000" dirty="0"/>
                        <a:t>Does not cache credentials when using </a:t>
                      </a:r>
                      <a:r>
                        <a:rPr lang="en-CA" sz="2000" dirty="0" err="1"/>
                        <a:t>CredSSP</a:t>
                      </a:r>
                      <a:endParaRPr lang="en-CA" sz="2000" dirty="0"/>
                    </a:p>
                    <a:p>
                      <a:r>
                        <a:rPr lang="en-CA" sz="2000" dirty="0"/>
                        <a:t>No </a:t>
                      </a:r>
                      <a:r>
                        <a:rPr lang="en-CA" sz="2000" dirty="0" err="1"/>
                        <a:t>wdigest</a:t>
                      </a:r>
                      <a:r>
                        <a:rPr lang="en-CA" sz="2000" dirty="0"/>
                        <a:t> cache</a:t>
                      </a:r>
                    </a:p>
                    <a:p>
                      <a:r>
                        <a:rPr lang="en-CA" sz="2000" dirty="0"/>
                        <a:t>No NT OWF cache</a:t>
                      </a:r>
                    </a:p>
                    <a:p>
                      <a:r>
                        <a:rPr lang="en-CA" sz="2000" dirty="0"/>
                        <a:t>No DES or RC4 for requests</a:t>
                      </a:r>
                    </a:p>
                  </a:txBody>
                  <a:tcPr/>
                </a:tc>
                <a:tc>
                  <a:txBody>
                    <a:bodyPr/>
                    <a:lstStyle/>
                    <a:p>
                      <a:r>
                        <a:rPr lang="en-CA" sz="2000" dirty="0"/>
                        <a:t>No NTLM</a:t>
                      </a:r>
                    </a:p>
                    <a:p>
                      <a:r>
                        <a:rPr lang="en-CA" sz="2000" dirty="0"/>
                        <a:t>No DES or RC4</a:t>
                      </a:r>
                    </a:p>
                    <a:p>
                      <a:r>
                        <a:rPr lang="en-CA" sz="2000" dirty="0"/>
                        <a:t>No Kerberos delegation</a:t>
                      </a:r>
                    </a:p>
                    <a:p>
                      <a:r>
                        <a:rPr lang="en-CA" sz="2000" dirty="0"/>
                        <a:t>No TGT renewal</a:t>
                      </a:r>
                    </a:p>
                  </a:txBody>
                  <a:tcPr/>
                </a:tc>
                <a:extLst>
                  <a:ext uri="{0D108BD9-81ED-4DB2-BD59-A6C34878D82A}">
                    <a16:rowId xmlns:a16="http://schemas.microsoft.com/office/drawing/2014/main" val="1082536372"/>
                  </a:ext>
                </a:extLst>
              </a:tr>
            </a:tbl>
          </a:graphicData>
        </a:graphic>
      </p:graphicFrame>
    </p:spTree>
    <p:extLst>
      <p:ext uri="{BB962C8B-B14F-4D97-AF65-F5344CB8AC3E}">
        <p14:creationId xmlns:p14="http://schemas.microsoft.com/office/powerpoint/2010/main" val="390392749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The FAST and the furious Kerberos</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40400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Flexible Authentication Secure Tunneling</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Aka Kerberos Armoring </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Protect KRB_AS_REQ against offline attacks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Secure the TGT request of a user thanks to the TGT of the machine of the user</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The machine needs to be Windows 8/Windows Server 2012 (claim aware)</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It requires Windows Server 2012 KDC</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Machines are probing (AS “ping”) the KDC for FAST support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Unless the DFL is 2012 then FAST support is assumed and can even be enforced</a:t>
            </a:r>
          </a:p>
        </p:txBody>
      </p:sp>
      <p:sp>
        <p:nvSpPr>
          <p:cNvPr id="4" name="Rectangle: Folded Corner 3">
            <a:extLst>
              <a:ext uri="{FF2B5EF4-FFF2-40B4-BE49-F238E27FC236}">
                <a16:creationId xmlns:a16="http://schemas.microsoft.com/office/drawing/2014/main" id="{B43AC4E1-D44A-4529-B82A-DCEE17838E58}"/>
              </a:ext>
            </a:extLst>
          </p:cNvPr>
          <p:cNvSpPr/>
          <p:nvPr/>
        </p:nvSpPr>
        <p:spPr bwMode="auto">
          <a:xfrm rot="274602">
            <a:off x="8201631" y="1965764"/>
            <a:ext cx="1109558" cy="4801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dirty="0">
                <a:solidFill>
                  <a:schemeClr val="tx1"/>
                </a:solidFill>
                <a:ea typeface="Segoe UI" pitchFamily="34" charset="0"/>
                <a:cs typeface="Segoe UI" pitchFamily="34" charset="0"/>
              </a:rPr>
              <a:t>FAST</a:t>
            </a:r>
            <a:endParaRPr lang="fr-CA" sz="24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40330785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26C1B4-B5EF-4202-B066-FE969B1E0B3F}"/>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28</a:t>
            </a:fld>
            <a:endParaRPr lang="en-US"/>
          </a:p>
        </p:txBody>
      </p:sp>
      <p:sp>
        <p:nvSpPr>
          <p:cNvPr id="3" name="Text Placeholder 2">
            <a:extLst>
              <a:ext uri="{FF2B5EF4-FFF2-40B4-BE49-F238E27FC236}">
                <a16:creationId xmlns:a16="http://schemas.microsoft.com/office/drawing/2014/main" id="{C0EB7153-17E3-4DE2-BAE4-92D7E4804F6E}"/>
              </a:ext>
            </a:extLst>
          </p:cNvPr>
          <p:cNvSpPr>
            <a:spLocks noGrp="1"/>
          </p:cNvSpPr>
          <p:nvPr>
            <p:ph type="body" sz="quarter" idx="13"/>
          </p:nvPr>
        </p:nvSpPr>
        <p:spPr/>
        <p:txBody>
          <a:bodyPr/>
          <a:lstStyle/>
          <a:p>
            <a:r>
              <a:rPr lang="en-CA" dirty="0"/>
              <a:t>Fast dance</a:t>
            </a:r>
          </a:p>
        </p:txBody>
      </p:sp>
      <p:graphicFrame>
        <p:nvGraphicFramePr>
          <p:cNvPr id="4" name="Object 3">
            <a:extLst>
              <a:ext uri="{FF2B5EF4-FFF2-40B4-BE49-F238E27FC236}">
                <a16:creationId xmlns:a16="http://schemas.microsoft.com/office/drawing/2014/main" id="{4A926CCA-1CEC-4B49-A6D6-FABAD7FD19F9}"/>
              </a:ext>
            </a:extLst>
          </p:cNvPr>
          <p:cNvGraphicFramePr>
            <a:graphicFrameLocks noChangeAspect="1"/>
          </p:cNvGraphicFramePr>
          <p:nvPr>
            <p:extLst>
              <p:ext uri="{D42A27DB-BD31-4B8C-83A1-F6EECF244321}">
                <p14:modId xmlns:p14="http://schemas.microsoft.com/office/powerpoint/2010/main" val="2626980092"/>
              </p:ext>
            </p:extLst>
          </p:nvPr>
        </p:nvGraphicFramePr>
        <p:xfrm>
          <a:off x="2824704" y="1652981"/>
          <a:ext cx="6787066" cy="5121819"/>
        </p:xfrm>
        <a:graphic>
          <a:graphicData uri="http://schemas.openxmlformats.org/presentationml/2006/ole">
            <mc:AlternateContent xmlns:mc="http://schemas.openxmlformats.org/markup-compatibility/2006">
              <mc:Choice xmlns:v="urn:schemas-microsoft-com:vml" Requires="v">
                <p:oleObj spid="_x0000_s1031" name="Visio" r:id="rId4" imgW="3261218" imgH="3032586" progId="Visio.Drawing.11">
                  <p:embed/>
                </p:oleObj>
              </mc:Choice>
              <mc:Fallback>
                <p:oleObj name="Visio" r:id="rId4" imgW="3261218" imgH="3032586" progId="Visio.Drawing.11">
                  <p:embed/>
                  <p:pic>
                    <p:nvPicPr>
                      <p:cNvPr id="4" name="Object 3">
                        <a:extLst>
                          <a:ext uri="{FF2B5EF4-FFF2-40B4-BE49-F238E27FC236}">
                            <a16:creationId xmlns:a16="http://schemas.microsoft.com/office/drawing/2014/main" id="{4A926CCA-1CEC-4B49-A6D6-FABAD7FD19F9}"/>
                          </a:ext>
                        </a:extLst>
                      </p:cNvPr>
                      <p:cNvPicPr>
                        <a:picLocks noChangeAspect="1" noChangeArrowheads="1"/>
                      </p:cNvPicPr>
                      <p:nvPr/>
                    </p:nvPicPr>
                    <p:blipFill>
                      <a:blip r:embed="rId5"/>
                      <a:srcRect/>
                      <a:stretch>
                        <a:fillRect/>
                      </a:stretch>
                    </p:blipFill>
                    <p:spPr bwMode="auto">
                      <a:xfrm>
                        <a:off x="2824704" y="1652981"/>
                        <a:ext cx="6787066" cy="512181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6435176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Unsecure physical locations</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544149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Read-Only Domain Controllers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It’s like a DC but it does not have the secrets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It does not have confidential attributes </a:t>
            </a:r>
          </a:p>
          <a:p>
            <a:pPr lvl="1">
              <a:buFont typeface="Wingdings" panose="05000000000000000000" pitchFamily="2" charset="2"/>
              <a:buChar char="§"/>
              <a:defRPr/>
            </a:pPr>
            <a:r>
              <a:rPr lang="en-US" sz="2000" b="1" dirty="0">
                <a:gradFill>
                  <a:gsLst>
                    <a:gs pos="1250">
                      <a:srgbClr val="505050"/>
                    </a:gs>
                    <a:gs pos="100000">
                      <a:srgbClr val="505050"/>
                    </a:gs>
                  </a:gsLst>
                  <a:lin ang="5400000" scaled="0"/>
                </a:gradFill>
              </a:rPr>
              <a:t>If it gets stolen, the thief doesn’t have the hashes</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Password Replication Policies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You pick what are the secrets which can be cached on an RODC</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You can have a local admin!</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You can delegate the local admin permissions to users without giving them permissions on AD</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It’s not designed for disconnected scenarios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If an account’s secret isn’t cached, we need to forward authentication requests to a Read-Write Domain Controller</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Same if there is a write operation to be performed </a:t>
            </a:r>
          </a:p>
          <a:p>
            <a:pPr marL="0" indent="0">
              <a:buNone/>
              <a:defRPr/>
            </a:pPr>
            <a:endParaRPr lang="en-US" sz="3200" b="1" dirty="0">
              <a:gradFill>
                <a:gsLst>
                  <a:gs pos="1250">
                    <a:srgbClr val="505050"/>
                  </a:gs>
                  <a:gs pos="100000">
                    <a:srgbClr val="505050"/>
                  </a:gs>
                </a:gsLst>
                <a:lin ang="5400000" scaled="0"/>
              </a:gradFill>
            </a:endParaRPr>
          </a:p>
        </p:txBody>
      </p:sp>
      <p:sp>
        <p:nvSpPr>
          <p:cNvPr id="4" name="Rectangle: Folded Corner 3">
            <a:extLst>
              <a:ext uri="{FF2B5EF4-FFF2-40B4-BE49-F238E27FC236}">
                <a16:creationId xmlns:a16="http://schemas.microsoft.com/office/drawing/2014/main" id="{EEE0FFE0-275A-40E4-82AC-D2AE486EB966}"/>
              </a:ext>
            </a:extLst>
          </p:cNvPr>
          <p:cNvSpPr/>
          <p:nvPr/>
        </p:nvSpPr>
        <p:spPr bwMode="auto">
          <a:xfrm rot="274602">
            <a:off x="6505261" y="1965764"/>
            <a:ext cx="1109558" cy="4801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dirty="0">
                <a:solidFill>
                  <a:schemeClr val="tx1"/>
                </a:solidFill>
                <a:ea typeface="Segoe UI" pitchFamily="34" charset="0"/>
                <a:cs typeface="Segoe UI" pitchFamily="34" charset="0"/>
              </a:rPr>
              <a:t>RODC</a:t>
            </a:r>
            <a:endParaRPr lang="fr-CA" sz="2400" dirty="0">
              <a:solidFill>
                <a:schemeClr val="tx1"/>
              </a:solidFill>
              <a:ea typeface="Segoe UI" pitchFamily="34" charset="0"/>
              <a:cs typeface="Segoe UI" pitchFamily="34" charset="0"/>
            </a:endParaRPr>
          </a:p>
        </p:txBody>
      </p:sp>
      <p:sp>
        <p:nvSpPr>
          <p:cNvPr id="6" name="Rectangle: Folded Corner 5">
            <a:extLst>
              <a:ext uri="{FF2B5EF4-FFF2-40B4-BE49-F238E27FC236}">
                <a16:creationId xmlns:a16="http://schemas.microsoft.com/office/drawing/2014/main" id="{B6CDEFA1-BC3B-492B-A14C-A7CA85E90133}"/>
              </a:ext>
            </a:extLst>
          </p:cNvPr>
          <p:cNvSpPr/>
          <p:nvPr/>
        </p:nvSpPr>
        <p:spPr bwMode="auto">
          <a:xfrm rot="274602">
            <a:off x="8681677" y="6159200"/>
            <a:ext cx="1090473" cy="4801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dirty="0">
                <a:solidFill>
                  <a:schemeClr val="tx1"/>
                </a:solidFill>
                <a:ea typeface="Segoe UI" pitchFamily="34" charset="0"/>
                <a:cs typeface="Segoe UI" pitchFamily="34" charset="0"/>
              </a:rPr>
              <a:t>RWDC</a:t>
            </a:r>
            <a:endParaRPr lang="fr-CA" sz="24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318958137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Professor Useful</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115139" y="1922261"/>
            <a:ext cx="8138201" cy="349018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Resetting </a:t>
            </a:r>
            <a:r>
              <a:rPr lang="en-US" sz="3200" b="1" dirty="0" err="1">
                <a:gradFill>
                  <a:gsLst>
                    <a:gs pos="1250">
                      <a:srgbClr val="505050"/>
                    </a:gs>
                    <a:gs pos="100000">
                      <a:srgbClr val="505050"/>
                    </a:gs>
                  </a:gsLst>
                  <a:lin ang="5400000" scaled="0"/>
                </a:gradFill>
              </a:rPr>
              <a:t>KrbTgt</a:t>
            </a:r>
            <a:r>
              <a:rPr lang="en-US" sz="3200" b="1" dirty="0">
                <a:gradFill>
                  <a:gsLst>
                    <a:gs pos="1250">
                      <a:srgbClr val="505050"/>
                    </a:gs>
                    <a:gs pos="100000">
                      <a:srgbClr val="505050"/>
                    </a:gs>
                  </a:gsLst>
                  <a:lin ang="5400000" scaled="0"/>
                </a:gradFill>
              </a:rPr>
              <a:t> secret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It is used to encrypt all TGTs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By default it changes only when the DFL is upgraded from DFL &lt; 2008 to DFL &gt; 2008 to be able to use AES keys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If the DFL is already &gt; 2008, it will never change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Changing it will invalided all TGTs (including Golden Ticket)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BE VERY CAREFUL IF YOU RESET THE PASSWORD as it might break applications or systems not capable of auto renewing tickets (and all machines and users needs to re-authenticate)</a:t>
            </a: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p:txBody>
      </p:sp>
      <p:pic>
        <p:nvPicPr>
          <p:cNvPr id="6" name="Image 3">
            <a:extLst>
              <a:ext uri="{FF2B5EF4-FFF2-40B4-BE49-F238E27FC236}">
                <a16:creationId xmlns:a16="http://schemas.microsoft.com/office/drawing/2014/main" id="{76A314F4-801B-4432-B38D-4C617ADAEDEB}"/>
              </a:ext>
            </a:extLst>
          </p:cNvPr>
          <p:cNvPicPr>
            <a:picLocks noChangeAspect="1"/>
          </p:cNvPicPr>
          <p:nvPr/>
        </p:nvPicPr>
        <p:blipFill>
          <a:blip r:embed="rId3"/>
          <a:stretch>
            <a:fillRect/>
          </a:stretch>
        </p:blipFill>
        <p:spPr>
          <a:xfrm>
            <a:off x="914775" y="2308555"/>
            <a:ext cx="2347978" cy="3182331"/>
          </a:xfrm>
          <a:prstGeom prst="rect">
            <a:avLst/>
          </a:prstGeom>
        </p:spPr>
      </p:pic>
    </p:spTree>
    <p:extLst>
      <p:ext uri="{BB962C8B-B14F-4D97-AF65-F5344CB8AC3E}">
        <p14:creationId xmlns:p14="http://schemas.microsoft.com/office/powerpoint/2010/main" val="16635507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Restricting logon locations</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520142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Authentication Policies can be used to limit where an account can be used</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Domain admin accounts can be limited to login only on tier-0 assets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It requires Kerberos Armoring</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It requires Windows Server 2012 R2 DFL</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Policies enable the following</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Restrict user accounts to specific devices and hosts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Provide custom TGT lifetimes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Restrict service ticket issuance that is based on user account and security groups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Restrict service ticket issuance based on user claims or device account, security groups, or claims</a:t>
            </a:r>
          </a:p>
          <a:p>
            <a:pPr>
              <a:buFont typeface="Wingdings" panose="05000000000000000000" pitchFamily="2" charset="2"/>
              <a:buChar char="§"/>
              <a:defRPr/>
            </a:pPr>
            <a:endParaRPr lang="en-US" sz="32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23189291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Restricting logon locations</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90541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Authentication Policies can be used along with Authentication Policy Silos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Containers in which we group computers and users to facilitate Authentication Policies’ deployment</a:t>
            </a:r>
            <a:endParaRPr lang="en-US" sz="100"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342137905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Once upon a time…</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115139" y="1922261"/>
            <a:ext cx="8138201" cy="287463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err="1">
                <a:gradFill>
                  <a:gsLst>
                    <a:gs pos="1250">
                      <a:srgbClr val="505050"/>
                    </a:gs>
                    <a:gs pos="100000">
                      <a:srgbClr val="505050"/>
                    </a:gs>
                  </a:gsLst>
                  <a:lin ang="5400000" scaled="0"/>
                </a:gradFill>
              </a:rPr>
              <a:t>userWorkstation</a:t>
            </a:r>
            <a:endParaRPr lang="en-US" sz="3200" b="1"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OS2 offered a way to limit where accounts can sign-in</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Windows NT4 kept that way for compatibility reasons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And… It is still in Windows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It has a few limitations (number of characters, hence number of systems, NetBIOS names only, not FQDN)</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Although it still does work, it is recommended to use GPO and authentication policies to limit where accounts can be used</a:t>
            </a:r>
            <a:endParaRPr lang="fr-FR" dirty="0"/>
          </a:p>
        </p:txBody>
      </p:sp>
      <p:pic>
        <p:nvPicPr>
          <p:cNvPr id="4" name="Image 6">
            <a:extLst>
              <a:ext uri="{FF2B5EF4-FFF2-40B4-BE49-F238E27FC236}">
                <a16:creationId xmlns:a16="http://schemas.microsoft.com/office/drawing/2014/main" id="{18A6E071-CB03-4472-B6D8-0284B92DEB56}"/>
              </a:ext>
            </a:extLst>
          </p:cNvPr>
          <p:cNvPicPr>
            <a:picLocks noChangeAspect="1"/>
          </p:cNvPicPr>
          <p:nvPr/>
        </p:nvPicPr>
        <p:blipFill>
          <a:blip r:embed="rId3"/>
          <a:stretch>
            <a:fillRect/>
          </a:stretch>
        </p:blipFill>
        <p:spPr>
          <a:xfrm>
            <a:off x="498622" y="2308555"/>
            <a:ext cx="2838938" cy="3389167"/>
          </a:xfrm>
          <a:prstGeom prst="rect">
            <a:avLst/>
          </a:prstGeom>
        </p:spPr>
      </p:pic>
    </p:spTree>
    <p:extLst>
      <p:ext uri="{BB962C8B-B14F-4D97-AF65-F5344CB8AC3E}">
        <p14:creationId xmlns:p14="http://schemas.microsoft.com/office/powerpoint/2010/main" val="249078408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RDP caveat</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6278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Credentials get cached on the server like an interactive logon type</a:t>
            </a:r>
            <a:endParaRPr lang="en-US" sz="2000" dirty="0">
              <a:gradFill>
                <a:gsLst>
                  <a:gs pos="1250">
                    <a:srgbClr val="505050"/>
                  </a:gs>
                  <a:gs pos="100000">
                    <a:srgbClr val="505050"/>
                  </a:gs>
                </a:gsLst>
                <a:lin ang="5400000" scaled="0"/>
              </a:gradFill>
            </a:endParaRPr>
          </a:p>
        </p:txBody>
      </p:sp>
      <p:pic>
        <p:nvPicPr>
          <p:cNvPr id="4" name="Picture 3">
            <a:extLst>
              <a:ext uri="{FF2B5EF4-FFF2-40B4-BE49-F238E27FC236}">
                <a16:creationId xmlns:a16="http://schemas.microsoft.com/office/drawing/2014/main" id="{666C0834-B21D-44C6-BFEC-0D2D27A47462}"/>
              </a:ext>
            </a:extLst>
          </p:cNvPr>
          <p:cNvPicPr>
            <a:picLocks noChangeAspect="1"/>
          </p:cNvPicPr>
          <p:nvPr/>
        </p:nvPicPr>
        <p:blipFill>
          <a:blip r:embed="rId3">
            <a:clrChange>
              <a:clrFrom>
                <a:srgbClr val="FDFDFD"/>
              </a:clrFrom>
              <a:clrTo>
                <a:srgbClr val="FDFDFD">
                  <a:alpha val="0"/>
                </a:srgbClr>
              </a:clrTo>
            </a:clrChange>
          </a:blip>
          <a:stretch>
            <a:fillRect/>
          </a:stretch>
        </p:blipFill>
        <p:spPr>
          <a:xfrm>
            <a:off x="1498104" y="2778736"/>
            <a:ext cx="9623273" cy="3479382"/>
          </a:xfrm>
          <a:prstGeom prst="rect">
            <a:avLst/>
          </a:prstGeom>
        </p:spPr>
      </p:pic>
    </p:spTree>
    <p:extLst>
      <p:ext uri="{BB962C8B-B14F-4D97-AF65-F5344CB8AC3E}">
        <p14:creationId xmlns:p14="http://schemas.microsoft.com/office/powerpoint/2010/main" val="8310066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Secure RDP</a:t>
            </a:r>
            <a:endParaRPr lang="fr-FR" dirty="0"/>
          </a:p>
        </p:txBody>
      </p:sp>
      <p:pic>
        <p:nvPicPr>
          <p:cNvPr id="3" name="Picture 2">
            <a:extLst>
              <a:ext uri="{FF2B5EF4-FFF2-40B4-BE49-F238E27FC236}">
                <a16:creationId xmlns:a16="http://schemas.microsoft.com/office/drawing/2014/main" id="{8C03B65C-0A13-465D-B05A-0CC2972C7AA3}"/>
              </a:ext>
            </a:extLst>
          </p:cNvPr>
          <p:cNvPicPr>
            <a:picLocks noChangeAspect="1"/>
          </p:cNvPicPr>
          <p:nvPr/>
        </p:nvPicPr>
        <p:blipFill>
          <a:blip r:embed="rId3"/>
          <a:stretch>
            <a:fillRect/>
          </a:stretch>
        </p:blipFill>
        <p:spPr>
          <a:xfrm>
            <a:off x="1112836" y="2462005"/>
            <a:ext cx="10210801" cy="3388962"/>
          </a:xfrm>
          <a:prstGeom prst="rect">
            <a:avLst/>
          </a:prstGeom>
        </p:spPr>
      </p:pic>
    </p:spTree>
    <p:extLst>
      <p:ext uri="{BB962C8B-B14F-4D97-AF65-F5344CB8AC3E}">
        <p14:creationId xmlns:p14="http://schemas.microsoft.com/office/powerpoint/2010/main" val="72695409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Secure RDP with Windows 10</a:t>
            </a:r>
            <a:endParaRPr lang="fr-FR" dirty="0"/>
          </a:p>
        </p:txBody>
      </p:sp>
      <p:pic>
        <p:nvPicPr>
          <p:cNvPr id="3" name="Picture 2">
            <a:extLst>
              <a:ext uri="{FF2B5EF4-FFF2-40B4-BE49-F238E27FC236}">
                <a16:creationId xmlns:a16="http://schemas.microsoft.com/office/drawing/2014/main" id="{3E749A3C-F81A-4146-9DC6-2C26706B132D}"/>
              </a:ext>
            </a:extLst>
          </p:cNvPr>
          <p:cNvPicPr>
            <a:picLocks noChangeAspect="1"/>
          </p:cNvPicPr>
          <p:nvPr/>
        </p:nvPicPr>
        <p:blipFill>
          <a:blip r:embed="rId3"/>
          <a:stretch>
            <a:fillRect/>
          </a:stretch>
        </p:blipFill>
        <p:spPr>
          <a:xfrm>
            <a:off x="814964" y="2368500"/>
            <a:ext cx="11303536" cy="3388063"/>
          </a:xfrm>
          <a:prstGeom prst="rect">
            <a:avLst/>
          </a:prstGeom>
        </p:spPr>
      </p:pic>
    </p:spTree>
    <p:extLst>
      <p:ext uri="{BB962C8B-B14F-4D97-AF65-F5344CB8AC3E}">
        <p14:creationId xmlns:p14="http://schemas.microsoft.com/office/powerpoint/2010/main" val="183799158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16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A7D5A-F0C4-4028-A231-7B79947E248D}"/>
              </a:ext>
            </a:extLst>
          </p:cNvPr>
          <p:cNvSpPr>
            <a:spLocks noGrp="1"/>
          </p:cNvSpPr>
          <p:nvPr>
            <p:ph type="body" sz="quarter" idx="13"/>
          </p:nvPr>
        </p:nvSpPr>
        <p:spPr/>
        <p:txBody>
          <a:bodyPr/>
          <a:lstStyle/>
          <a:p>
            <a:r>
              <a:rPr lang="en-CA" dirty="0"/>
              <a:t>List of abbreviations </a:t>
            </a:r>
          </a:p>
        </p:txBody>
      </p:sp>
      <p:sp>
        <p:nvSpPr>
          <p:cNvPr id="3" name="Espace réservé du texte 2">
            <a:extLst>
              <a:ext uri="{FF2B5EF4-FFF2-40B4-BE49-F238E27FC236}">
                <a16:creationId xmlns:a16="http://schemas.microsoft.com/office/drawing/2014/main" id="{F0222A45-B670-40B8-BFCB-9F4A9E9EC2B1}"/>
              </a:ext>
            </a:extLst>
          </p:cNvPr>
          <p:cNvSpPr txBox="1">
            <a:spLocks/>
          </p:cNvSpPr>
          <p:nvPr/>
        </p:nvSpPr>
        <p:spPr>
          <a:xfrm>
            <a:off x="398509" y="1242530"/>
            <a:ext cx="7754179" cy="3508653"/>
          </a:xfrm>
          <a:prstGeom prst="rect">
            <a:avLst/>
          </a:prstGeom>
        </p:spPr>
        <p:txBody>
          <a:bodyPr vert="horz" wrap="square" lIns="146304" tIns="91440" rIns="146304" bIns="91440" numCol="1"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2000" dirty="0"/>
              <a:t>RODC Read-Only Domain Controller</a:t>
            </a:r>
          </a:p>
          <a:p>
            <a:pPr marL="0" indent="0">
              <a:buNone/>
              <a:defRPr/>
            </a:pPr>
            <a:r>
              <a:rPr lang="en-US" sz="2000" dirty="0"/>
              <a:t>RWDC Read/Write Domain Controller</a:t>
            </a:r>
          </a:p>
          <a:p>
            <a:pPr marL="0" indent="0">
              <a:buNone/>
              <a:defRPr/>
            </a:pPr>
            <a:r>
              <a:rPr lang="en-US" sz="2000" dirty="0"/>
              <a:t>VM Virtual Machine</a:t>
            </a:r>
          </a:p>
          <a:p>
            <a:pPr marL="0" indent="0">
              <a:buNone/>
              <a:defRPr/>
            </a:pPr>
            <a:r>
              <a:rPr lang="en-US" sz="2000" dirty="0"/>
              <a:t>U/P Username and Password</a:t>
            </a:r>
          </a:p>
          <a:p>
            <a:pPr marL="0" indent="0">
              <a:buNone/>
              <a:defRPr/>
            </a:pPr>
            <a:r>
              <a:rPr lang="fr-FR" sz="2000" dirty="0"/>
              <a:t>LAPS Local </a:t>
            </a:r>
            <a:r>
              <a:rPr lang="fr-FR" sz="2000" dirty="0" err="1"/>
              <a:t>Adminstrator</a:t>
            </a:r>
            <a:r>
              <a:rPr lang="fr-FR" sz="2000" dirty="0"/>
              <a:t> </a:t>
            </a:r>
            <a:r>
              <a:rPr lang="fr-FR" sz="2000" dirty="0" err="1"/>
              <a:t>Password</a:t>
            </a:r>
            <a:r>
              <a:rPr lang="fr-FR" sz="2000" dirty="0"/>
              <a:t> Solution </a:t>
            </a:r>
          </a:p>
          <a:p>
            <a:pPr marL="0" indent="0">
              <a:buNone/>
              <a:defRPr/>
            </a:pPr>
            <a:r>
              <a:rPr lang="fr-FR" sz="2000" dirty="0"/>
              <a:t>P2P Peer to </a:t>
            </a:r>
            <a:r>
              <a:rPr lang="fr-FR" sz="2000" dirty="0" err="1"/>
              <a:t>peer</a:t>
            </a:r>
            <a:endParaRPr lang="fr-FR" sz="2000" dirty="0"/>
          </a:p>
          <a:p>
            <a:pPr marL="0" indent="0">
              <a:buNone/>
              <a:defRPr/>
            </a:pPr>
            <a:r>
              <a:rPr lang="fr-FR" sz="2000" dirty="0"/>
              <a:t>WFAS Windows Firewall </a:t>
            </a:r>
            <a:r>
              <a:rPr lang="fr-FR" sz="2000" dirty="0" err="1"/>
              <a:t>with</a:t>
            </a:r>
            <a:r>
              <a:rPr lang="fr-FR" sz="2000" dirty="0"/>
              <a:t> Advanced Security </a:t>
            </a:r>
          </a:p>
          <a:p>
            <a:pPr marL="0" indent="0">
              <a:buNone/>
              <a:defRPr/>
            </a:pPr>
            <a:r>
              <a:rPr lang="fr-FR" sz="2000" dirty="0"/>
              <a:t>FAST Flexible </a:t>
            </a:r>
            <a:r>
              <a:rPr lang="fr-FR" sz="2000" dirty="0" err="1"/>
              <a:t>Authentication</a:t>
            </a:r>
            <a:r>
              <a:rPr lang="fr-FR" sz="2000" dirty="0"/>
              <a:t> Secure Tunneling</a:t>
            </a:r>
          </a:p>
          <a:p>
            <a:pPr marL="0" indent="0">
              <a:buNone/>
              <a:defRPr/>
            </a:pPr>
            <a:endParaRPr lang="fr-FR" sz="2000" dirty="0"/>
          </a:p>
          <a:p>
            <a:pPr marL="0" indent="0">
              <a:buNone/>
              <a:defRPr/>
            </a:pPr>
            <a:endParaRPr lang="fr-FR" sz="2000" dirty="0"/>
          </a:p>
        </p:txBody>
      </p:sp>
    </p:spTree>
    <p:extLst>
      <p:ext uri="{BB962C8B-B14F-4D97-AF65-F5344CB8AC3E}">
        <p14:creationId xmlns:p14="http://schemas.microsoft.com/office/powerpoint/2010/main" val="25612168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Professor Useful</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115139" y="1922261"/>
            <a:ext cx="8138201" cy="493673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Each RODC has its own </a:t>
            </a:r>
            <a:r>
              <a:rPr lang="en-US" sz="3200" b="1" dirty="0" err="1">
                <a:gradFill>
                  <a:gsLst>
                    <a:gs pos="1250">
                      <a:srgbClr val="505050"/>
                    </a:gs>
                    <a:gs pos="100000">
                      <a:srgbClr val="505050"/>
                    </a:gs>
                  </a:gsLst>
                  <a:lin ang="5400000" scaled="0"/>
                </a:gradFill>
              </a:rPr>
              <a:t>krbtgt</a:t>
            </a:r>
            <a:r>
              <a:rPr lang="en-US" sz="3200" b="1" dirty="0">
                <a:gradFill>
                  <a:gsLst>
                    <a:gs pos="1250">
                      <a:srgbClr val="505050"/>
                    </a:gs>
                    <a:gs pos="100000">
                      <a:srgbClr val="505050"/>
                    </a:gs>
                  </a:gsLst>
                  <a:lin ang="5400000" scaled="0"/>
                </a:gradFill>
              </a:rPr>
              <a:t> account!</a:t>
            </a:r>
          </a:p>
          <a:p>
            <a:pPr lvl="1">
              <a:buFont typeface="Wingdings" panose="05000000000000000000" pitchFamily="2" charset="2"/>
              <a:buChar char="§"/>
              <a:defRPr/>
            </a:pPr>
            <a:r>
              <a:rPr lang="en-US" sz="2000" dirty="0" err="1">
                <a:gradFill>
                  <a:gsLst>
                    <a:gs pos="1250">
                      <a:srgbClr val="505050"/>
                    </a:gs>
                    <a:gs pos="100000">
                      <a:srgbClr val="505050"/>
                    </a:gs>
                  </a:gsLst>
                  <a:lin ang="5400000" scaled="0"/>
                </a:gradFill>
              </a:rPr>
              <a:t>Krbtgt_XXXX</a:t>
            </a: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Which makes it easy to invalidate all TGTs it has issued</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If it’s stolen, you can reset only the secrets of the accounts cached on it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All cached accounts are stored in an attribute on the RODC computer accounts</a:t>
            </a:r>
          </a:p>
          <a:p>
            <a:pPr>
              <a:buFont typeface="Wingdings" panose="05000000000000000000" pitchFamily="2" charset="2"/>
              <a:buChar char="§"/>
              <a:defRPr/>
            </a:pPr>
            <a:endParaRPr lang="en-US" sz="32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dirty="0">
              <a:gradFill>
                <a:gsLst>
                  <a:gs pos="1250">
                    <a:srgbClr val="505050"/>
                  </a:gs>
                  <a:gs pos="100000">
                    <a:srgbClr val="505050"/>
                  </a:gs>
                </a:gsLst>
                <a:lin ang="5400000" scaled="0"/>
              </a:gradFill>
            </a:endParaRPr>
          </a:p>
          <a:p>
            <a:endParaRPr lang="fr-FR" dirty="0"/>
          </a:p>
        </p:txBody>
      </p:sp>
      <p:pic>
        <p:nvPicPr>
          <p:cNvPr id="6" name="Image 3">
            <a:extLst>
              <a:ext uri="{FF2B5EF4-FFF2-40B4-BE49-F238E27FC236}">
                <a16:creationId xmlns:a16="http://schemas.microsoft.com/office/drawing/2014/main" id="{76A314F4-801B-4432-B38D-4C617ADAEDEB}"/>
              </a:ext>
            </a:extLst>
          </p:cNvPr>
          <p:cNvPicPr>
            <a:picLocks noChangeAspect="1"/>
          </p:cNvPicPr>
          <p:nvPr/>
        </p:nvPicPr>
        <p:blipFill>
          <a:blip r:embed="rId3"/>
          <a:stretch>
            <a:fillRect/>
          </a:stretch>
        </p:blipFill>
        <p:spPr>
          <a:xfrm>
            <a:off x="914775" y="2308555"/>
            <a:ext cx="2347978" cy="3182331"/>
          </a:xfrm>
          <a:prstGeom prst="rect">
            <a:avLst/>
          </a:prstGeom>
        </p:spPr>
      </p:pic>
    </p:spTree>
    <p:extLst>
      <p:ext uri="{BB962C8B-B14F-4D97-AF65-F5344CB8AC3E}">
        <p14:creationId xmlns:p14="http://schemas.microsoft.com/office/powerpoint/2010/main" val="79187122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Privileges on domain controllers</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198208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User Right Assignments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The DDCP defines who has system privileges on a domain controller</a:t>
            </a:r>
          </a:p>
          <a:p>
            <a:pPr lvl="1">
              <a:buFont typeface="Wingdings" panose="05000000000000000000" pitchFamily="2" charset="2"/>
              <a:buChar char="§"/>
              <a:defRPr/>
            </a:pPr>
            <a:r>
              <a:rPr lang="en-US" sz="2000" b="1" dirty="0">
                <a:gradFill>
                  <a:gsLst>
                    <a:gs pos="1250">
                      <a:srgbClr val="505050"/>
                    </a:gs>
                    <a:gs pos="100000">
                      <a:srgbClr val="505050"/>
                    </a:gs>
                  </a:gsLst>
                  <a:lin ang="5400000" scaled="0"/>
                </a:gradFill>
              </a:rPr>
              <a:t>Those local privileges should be enforced and regularly reviewed</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Default settings are a bit loose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It also defines who can login on the DCs</a:t>
            </a:r>
          </a:p>
        </p:txBody>
      </p:sp>
    </p:spTree>
    <p:extLst>
      <p:ext uri="{BB962C8B-B14F-4D97-AF65-F5344CB8AC3E}">
        <p14:creationId xmlns:p14="http://schemas.microsoft.com/office/powerpoint/2010/main" val="333663563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Privileges on domain controllers</a:t>
            </a:r>
            <a:endParaRPr lang="fr-FR" dirty="0"/>
          </a:p>
        </p:txBody>
      </p:sp>
      <p:graphicFrame>
        <p:nvGraphicFramePr>
          <p:cNvPr id="3" name="Table 2">
            <a:extLst>
              <a:ext uri="{FF2B5EF4-FFF2-40B4-BE49-F238E27FC236}">
                <a16:creationId xmlns:a16="http://schemas.microsoft.com/office/drawing/2014/main" id="{9397B39F-1909-41D2-8C1E-3A4AE433F7F9}"/>
              </a:ext>
            </a:extLst>
          </p:cNvPr>
          <p:cNvGraphicFramePr>
            <a:graphicFrameLocks noGrp="1"/>
          </p:cNvGraphicFramePr>
          <p:nvPr>
            <p:extLst>
              <p:ext uri="{D42A27DB-BD31-4B8C-83A1-F6EECF244321}">
                <p14:modId xmlns:p14="http://schemas.microsoft.com/office/powerpoint/2010/main" val="762841942"/>
              </p:ext>
            </p:extLst>
          </p:nvPr>
        </p:nvGraphicFramePr>
        <p:xfrm>
          <a:off x="1567780" y="2044169"/>
          <a:ext cx="9135003" cy="3484404"/>
        </p:xfrm>
        <a:graphic>
          <a:graphicData uri="http://schemas.openxmlformats.org/drawingml/2006/table">
            <a:tbl>
              <a:tblPr firstRow="1" bandRow="1">
                <a:tableStyleId>{5C22544A-7EE6-4342-B048-85BDC9FD1C3A}</a:tableStyleId>
              </a:tblPr>
              <a:tblGrid>
                <a:gridCol w="3712104">
                  <a:extLst>
                    <a:ext uri="{9D8B030D-6E8A-4147-A177-3AD203B41FA5}">
                      <a16:colId xmlns:a16="http://schemas.microsoft.com/office/drawing/2014/main" val="2957642698"/>
                    </a:ext>
                  </a:extLst>
                </a:gridCol>
                <a:gridCol w="2377898">
                  <a:extLst>
                    <a:ext uri="{9D8B030D-6E8A-4147-A177-3AD203B41FA5}">
                      <a16:colId xmlns:a16="http://schemas.microsoft.com/office/drawing/2014/main" val="2573427163"/>
                    </a:ext>
                  </a:extLst>
                </a:gridCol>
                <a:gridCol w="3045001">
                  <a:extLst>
                    <a:ext uri="{9D8B030D-6E8A-4147-A177-3AD203B41FA5}">
                      <a16:colId xmlns:a16="http://schemas.microsoft.com/office/drawing/2014/main" val="1858131503"/>
                    </a:ext>
                  </a:extLst>
                </a:gridCol>
              </a:tblGrid>
              <a:tr h="429948">
                <a:tc>
                  <a:txBody>
                    <a:bodyPr/>
                    <a:lstStyle/>
                    <a:p>
                      <a:r>
                        <a:rPr lang="en-CA" dirty="0"/>
                        <a:t>Privilege </a:t>
                      </a:r>
                    </a:p>
                  </a:txBody>
                  <a:tcPr/>
                </a:tc>
                <a:tc>
                  <a:txBody>
                    <a:bodyPr/>
                    <a:lstStyle/>
                    <a:p>
                      <a:r>
                        <a:rPr lang="en-CA" dirty="0"/>
                        <a:t>Default</a:t>
                      </a:r>
                    </a:p>
                  </a:txBody>
                  <a:tcPr/>
                </a:tc>
                <a:tc>
                  <a:txBody>
                    <a:bodyPr/>
                    <a:lstStyle/>
                    <a:p>
                      <a:r>
                        <a:rPr lang="en-CA" dirty="0"/>
                        <a:t>Recommended </a:t>
                      </a:r>
                    </a:p>
                  </a:txBody>
                  <a:tcPr/>
                </a:tc>
                <a:extLst>
                  <a:ext uri="{0D108BD9-81ED-4DB2-BD59-A6C34878D82A}">
                    <a16:rowId xmlns:a16="http://schemas.microsoft.com/office/drawing/2014/main" val="3214786032"/>
                  </a:ext>
                </a:extLst>
              </a:tr>
              <a:tr h="429948">
                <a:tc>
                  <a:txBody>
                    <a:bodyPr/>
                    <a:lstStyle/>
                    <a:p>
                      <a:r>
                        <a:rPr lang="en-CA" dirty="0" err="1"/>
                        <a:t>SeDebugPrivilege</a:t>
                      </a:r>
                      <a:endParaRPr lang="en-CA" dirty="0"/>
                    </a:p>
                  </a:txBody>
                  <a:tcPr/>
                </a:tc>
                <a:tc>
                  <a:txBody>
                    <a:bodyPr/>
                    <a:lstStyle/>
                    <a:p>
                      <a:r>
                        <a:rPr lang="en-CA" dirty="0"/>
                        <a:t>Administrators</a:t>
                      </a:r>
                    </a:p>
                  </a:txBody>
                  <a:tcPr/>
                </a:tc>
                <a:tc>
                  <a:txBody>
                    <a:bodyPr/>
                    <a:lstStyle/>
                    <a:p>
                      <a:r>
                        <a:rPr lang="en-CA" dirty="0"/>
                        <a:t>Empty (or Administrators)</a:t>
                      </a:r>
                    </a:p>
                  </a:txBody>
                  <a:tcPr/>
                </a:tc>
                <a:extLst>
                  <a:ext uri="{0D108BD9-81ED-4DB2-BD59-A6C34878D82A}">
                    <a16:rowId xmlns:a16="http://schemas.microsoft.com/office/drawing/2014/main" val="3500942666"/>
                  </a:ext>
                </a:extLst>
              </a:tr>
              <a:tr h="429948">
                <a:tc>
                  <a:txBody>
                    <a:bodyPr/>
                    <a:lstStyle/>
                    <a:p>
                      <a:r>
                        <a:rPr lang="en-CA" dirty="0" err="1"/>
                        <a:t>SeBackupPrivilege</a:t>
                      </a:r>
                      <a:endParaRPr lang="en-CA" dirty="0"/>
                    </a:p>
                  </a:txBody>
                  <a:tcPr/>
                </a:tc>
                <a:tc>
                  <a:txBody>
                    <a:bodyPr/>
                    <a:lstStyle/>
                    <a:p>
                      <a:r>
                        <a:rPr lang="en-CA" dirty="0"/>
                        <a:t>Server Operators</a:t>
                      </a:r>
                    </a:p>
                    <a:p>
                      <a:r>
                        <a:rPr lang="en-CA" dirty="0"/>
                        <a:t>Backup Operators</a:t>
                      </a:r>
                    </a:p>
                    <a:p>
                      <a:r>
                        <a:rPr lang="en-CA" dirty="0"/>
                        <a:t>Administrators </a:t>
                      </a:r>
                    </a:p>
                  </a:txBody>
                  <a:tcPr/>
                </a:tc>
                <a:tc>
                  <a:txBody>
                    <a:bodyPr/>
                    <a:lstStyle/>
                    <a:p>
                      <a:r>
                        <a:rPr lang="en-CA" dirty="0"/>
                        <a:t>Administrators</a:t>
                      </a:r>
                    </a:p>
                  </a:txBody>
                  <a:tcPr/>
                </a:tc>
                <a:extLst>
                  <a:ext uri="{0D108BD9-81ED-4DB2-BD59-A6C34878D82A}">
                    <a16:rowId xmlns:a16="http://schemas.microsoft.com/office/drawing/2014/main" val="4187694650"/>
                  </a:ext>
                </a:extLst>
              </a:tr>
              <a:tr h="429948">
                <a:tc>
                  <a:txBody>
                    <a:bodyPr/>
                    <a:lstStyle/>
                    <a:p>
                      <a:r>
                        <a:rPr lang="en-US" dirty="0" err="1"/>
                        <a:t>SeRemoteShutdownPrivilege</a:t>
                      </a:r>
                      <a:endParaRPr lang="en-CA" dirty="0"/>
                    </a:p>
                  </a:txBody>
                  <a:tcPr/>
                </a:tc>
                <a:tc>
                  <a:txBody>
                    <a:bodyPr/>
                    <a:lstStyle/>
                    <a:p>
                      <a:r>
                        <a:rPr lang="en-CA" dirty="0"/>
                        <a:t>Server Operators</a:t>
                      </a:r>
                    </a:p>
                    <a:p>
                      <a:r>
                        <a:rPr lang="en-CA" dirty="0"/>
                        <a:t>Administrators</a:t>
                      </a:r>
                    </a:p>
                  </a:txBody>
                  <a:tcPr/>
                </a:tc>
                <a:tc>
                  <a:txBody>
                    <a:bodyPr/>
                    <a:lstStyle/>
                    <a:p>
                      <a:r>
                        <a:rPr lang="en-CA" dirty="0"/>
                        <a:t>Administrators</a:t>
                      </a:r>
                    </a:p>
                  </a:txBody>
                  <a:tcPr/>
                </a:tc>
                <a:extLst>
                  <a:ext uri="{0D108BD9-81ED-4DB2-BD59-A6C34878D82A}">
                    <a16:rowId xmlns:a16="http://schemas.microsoft.com/office/drawing/2014/main" val="4171550607"/>
                  </a:ext>
                </a:extLst>
              </a:tr>
              <a:tr h="429948">
                <a:tc>
                  <a:txBody>
                    <a:bodyPr/>
                    <a:lstStyle/>
                    <a:p>
                      <a:r>
                        <a:rPr lang="en-CA" dirty="0" err="1"/>
                        <a:t>SeLoadDriverPrivilege</a:t>
                      </a:r>
                      <a:endParaRPr lang="en-CA" dirty="0"/>
                    </a:p>
                  </a:txBody>
                  <a:tcPr/>
                </a:tc>
                <a:tc>
                  <a:txBody>
                    <a:bodyPr/>
                    <a:lstStyle/>
                    <a:p>
                      <a:r>
                        <a:rPr lang="en-CA" dirty="0"/>
                        <a:t>Print Operators</a:t>
                      </a:r>
                    </a:p>
                    <a:p>
                      <a:r>
                        <a:rPr lang="en-CA" dirty="0"/>
                        <a:t>Administrators </a:t>
                      </a:r>
                    </a:p>
                  </a:txBody>
                  <a:tcPr/>
                </a:tc>
                <a:tc>
                  <a:txBody>
                    <a:bodyPr/>
                    <a:lstStyle/>
                    <a:p>
                      <a:r>
                        <a:rPr lang="en-CA" dirty="0"/>
                        <a:t>Administrators</a:t>
                      </a:r>
                    </a:p>
                  </a:txBody>
                  <a:tcPr/>
                </a:tc>
                <a:extLst>
                  <a:ext uri="{0D108BD9-81ED-4DB2-BD59-A6C34878D82A}">
                    <a16:rowId xmlns:a16="http://schemas.microsoft.com/office/drawing/2014/main" val="1584963329"/>
                  </a:ext>
                </a:extLst>
              </a:tr>
              <a:tr h="429948">
                <a:tc>
                  <a:txBody>
                    <a:bodyPr/>
                    <a:lstStyle/>
                    <a:p>
                      <a:r>
                        <a:rPr lang="en-CA" dirty="0" err="1"/>
                        <a:t>SeTcbPrivilege</a:t>
                      </a:r>
                      <a:endParaRPr lang="en-CA" dirty="0"/>
                    </a:p>
                  </a:txBody>
                  <a:tcPr/>
                </a:tc>
                <a:tc>
                  <a:txBody>
                    <a:bodyPr/>
                    <a:lstStyle/>
                    <a:p>
                      <a:r>
                        <a:rPr lang="en-CA" dirty="0"/>
                        <a:t>Empty</a:t>
                      </a:r>
                    </a:p>
                  </a:txBody>
                  <a:tcPr/>
                </a:tc>
                <a:tc>
                  <a:txBody>
                    <a:bodyPr/>
                    <a:lstStyle/>
                    <a:p>
                      <a:r>
                        <a:rPr lang="en-CA" b="1" dirty="0"/>
                        <a:t>Empty</a:t>
                      </a:r>
                    </a:p>
                  </a:txBody>
                  <a:tcPr/>
                </a:tc>
                <a:extLst>
                  <a:ext uri="{0D108BD9-81ED-4DB2-BD59-A6C34878D82A}">
                    <a16:rowId xmlns:a16="http://schemas.microsoft.com/office/drawing/2014/main" val="1706971443"/>
                  </a:ext>
                </a:extLst>
              </a:tr>
            </a:tbl>
          </a:graphicData>
        </a:graphic>
      </p:graphicFrame>
    </p:spTree>
    <p:extLst>
      <p:ext uri="{BB962C8B-B14F-4D97-AF65-F5344CB8AC3E}">
        <p14:creationId xmlns:p14="http://schemas.microsoft.com/office/powerpoint/2010/main" val="28917509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CDA01F-332F-4731-A462-769373CFE1C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a:t>
            </a:fld>
            <a:endParaRPr lang="en-US"/>
          </a:p>
        </p:txBody>
      </p:sp>
      <p:sp>
        <p:nvSpPr>
          <p:cNvPr id="3" name="Text Placeholder 2">
            <a:extLst>
              <a:ext uri="{FF2B5EF4-FFF2-40B4-BE49-F238E27FC236}">
                <a16:creationId xmlns:a16="http://schemas.microsoft.com/office/drawing/2014/main" id="{F9F10942-074F-432D-B643-74027854BBB4}"/>
              </a:ext>
            </a:extLst>
          </p:cNvPr>
          <p:cNvSpPr>
            <a:spLocks noGrp="1"/>
          </p:cNvSpPr>
          <p:nvPr>
            <p:ph type="body" sz="quarter" idx="13"/>
          </p:nvPr>
        </p:nvSpPr>
        <p:spPr/>
        <p:txBody>
          <a:bodyPr/>
          <a:lstStyle/>
          <a:p>
            <a:r>
              <a:rPr lang="en-CA" dirty="0"/>
              <a:t>Shielded VM for Domain Controllers </a:t>
            </a:r>
          </a:p>
        </p:txBody>
      </p:sp>
      <p:sp>
        <p:nvSpPr>
          <p:cNvPr id="4" name="Espace réservé du texte 2">
            <a:extLst>
              <a:ext uri="{FF2B5EF4-FFF2-40B4-BE49-F238E27FC236}">
                <a16:creationId xmlns:a16="http://schemas.microsoft.com/office/drawing/2014/main" id="{B7F14E05-3363-483C-8B19-9951416956DE}"/>
              </a:ext>
            </a:extLst>
          </p:cNvPr>
          <p:cNvSpPr txBox="1">
            <a:spLocks/>
          </p:cNvSpPr>
          <p:nvPr/>
        </p:nvSpPr>
        <p:spPr>
          <a:xfrm>
            <a:off x="366141" y="1922261"/>
            <a:ext cx="11887200" cy="439504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The admins of the virtualization platform have full access to the guests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 virtualization admin could copy the NTDS database or access guest’s LSASS memory</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Enforce a strong separation between Hyper-V administrators and sensitive VM-workloads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Hyper-V 2016</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Guests OS must be at least Windows 8/Windows Server 2012</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TPM v2.0</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Use BitLocker to encrypt the disk and state of virtual machines protecting secrets from compromised admins &amp; malwares</a:t>
            </a:r>
          </a:p>
        </p:txBody>
      </p:sp>
    </p:spTree>
    <p:extLst>
      <p:ext uri="{BB962C8B-B14F-4D97-AF65-F5344CB8AC3E}">
        <p14:creationId xmlns:p14="http://schemas.microsoft.com/office/powerpoint/2010/main" val="35968113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CDA01F-332F-4731-A462-769373CFE1C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7</a:t>
            </a:fld>
            <a:endParaRPr lang="en-US"/>
          </a:p>
        </p:txBody>
      </p:sp>
      <p:sp>
        <p:nvSpPr>
          <p:cNvPr id="3" name="Text Placeholder 2">
            <a:extLst>
              <a:ext uri="{FF2B5EF4-FFF2-40B4-BE49-F238E27FC236}">
                <a16:creationId xmlns:a16="http://schemas.microsoft.com/office/drawing/2014/main" id="{F9F10942-074F-432D-B643-74027854BBB4}"/>
              </a:ext>
            </a:extLst>
          </p:cNvPr>
          <p:cNvSpPr>
            <a:spLocks noGrp="1"/>
          </p:cNvSpPr>
          <p:nvPr>
            <p:ph type="body" sz="quarter" idx="13"/>
          </p:nvPr>
        </p:nvSpPr>
        <p:spPr/>
        <p:txBody>
          <a:bodyPr/>
          <a:lstStyle/>
          <a:p>
            <a:r>
              <a:rPr lang="en-CA" dirty="0"/>
              <a:t>Shielded VM for Domain Controllers </a:t>
            </a:r>
          </a:p>
        </p:txBody>
      </p:sp>
      <p:grpSp>
        <p:nvGrpSpPr>
          <p:cNvPr id="5" name="Group 4">
            <a:extLst>
              <a:ext uri="{FF2B5EF4-FFF2-40B4-BE49-F238E27FC236}">
                <a16:creationId xmlns:a16="http://schemas.microsoft.com/office/drawing/2014/main" id="{2B938BAC-940C-4D26-BCD4-23183E061DCE}"/>
              </a:ext>
            </a:extLst>
          </p:cNvPr>
          <p:cNvGrpSpPr/>
          <p:nvPr/>
        </p:nvGrpSpPr>
        <p:grpSpPr>
          <a:xfrm>
            <a:off x="6232170" y="1911858"/>
            <a:ext cx="1214496" cy="1593232"/>
            <a:chOff x="9290097" y="1772877"/>
            <a:chExt cx="1214668" cy="1593458"/>
          </a:xfrm>
        </p:grpSpPr>
        <p:sp>
          <p:nvSpPr>
            <p:cNvPr id="6" name="Freeform 189">
              <a:extLst>
                <a:ext uri="{FF2B5EF4-FFF2-40B4-BE49-F238E27FC236}">
                  <a16:creationId xmlns:a16="http://schemas.microsoft.com/office/drawing/2014/main" id="{47FE87C3-DFDA-4007-ACBA-161BEB2CD6BC}"/>
                </a:ext>
              </a:extLst>
            </p:cNvPr>
            <p:cNvSpPr>
              <a:spLocks noEditPoints="1"/>
            </p:cNvSpPr>
            <p:nvPr/>
          </p:nvSpPr>
          <p:spPr bwMode="auto">
            <a:xfrm>
              <a:off x="9290097" y="1772877"/>
              <a:ext cx="1214668" cy="1593458"/>
            </a:xfrm>
            <a:custGeom>
              <a:avLst/>
              <a:gdLst>
                <a:gd name="T0" fmla="*/ 773 w 830"/>
                <a:gd name="T1" fmla="*/ 1105 h 1105"/>
                <a:gd name="T2" fmla="*/ 697 w 830"/>
                <a:gd name="T3" fmla="*/ 1105 h 1105"/>
                <a:gd name="T4" fmla="*/ 622 w 830"/>
                <a:gd name="T5" fmla="*/ 1105 h 1105"/>
                <a:gd name="T6" fmla="*/ 546 w 830"/>
                <a:gd name="T7" fmla="*/ 1105 h 1105"/>
                <a:gd name="T8" fmla="*/ 470 w 830"/>
                <a:gd name="T9" fmla="*/ 1105 h 1105"/>
                <a:gd name="T10" fmla="*/ 395 w 830"/>
                <a:gd name="T11" fmla="*/ 1105 h 1105"/>
                <a:gd name="T12" fmla="*/ 319 w 830"/>
                <a:gd name="T13" fmla="*/ 1105 h 1105"/>
                <a:gd name="T14" fmla="*/ 243 w 830"/>
                <a:gd name="T15" fmla="*/ 1105 h 1105"/>
                <a:gd name="T16" fmla="*/ 167 w 830"/>
                <a:gd name="T17" fmla="*/ 1105 h 1105"/>
                <a:gd name="T18" fmla="*/ 92 w 830"/>
                <a:gd name="T19" fmla="*/ 1105 h 1105"/>
                <a:gd name="T20" fmla="*/ 16 w 830"/>
                <a:gd name="T21" fmla="*/ 1105 h 1105"/>
                <a:gd name="T22" fmla="*/ 0 w 830"/>
                <a:gd name="T23" fmla="*/ 1046 h 1105"/>
                <a:gd name="T24" fmla="*/ 0 w 830"/>
                <a:gd name="T25" fmla="*/ 970 h 1105"/>
                <a:gd name="T26" fmla="*/ 0 w 830"/>
                <a:gd name="T27" fmla="*/ 895 h 1105"/>
                <a:gd name="T28" fmla="*/ 0 w 830"/>
                <a:gd name="T29" fmla="*/ 819 h 1105"/>
                <a:gd name="T30" fmla="*/ 0 w 830"/>
                <a:gd name="T31" fmla="*/ 743 h 1105"/>
                <a:gd name="T32" fmla="*/ 0 w 830"/>
                <a:gd name="T33" fmla="*/ 667 h 1105"/>
                <a:gd name="T34" fmla="*/ 0 w 830"/>
                <a:gd name="T35" fmla="*/ 592 h 1105"/>
                <a:gd name="T36" fmla="*/ 0 w 830"/>
                <a:gd name="T37" fmla="*/ 516 h 1105"/>
                <a:gd name="T38" fmla="*/ 0 w 830"/>
                <a:gd name="T39" fmla="*/ 440 h 1105"/>
                <a:gd name="T40" fmla="*/ 0 w 830"/>
                <a:gd name="T41" fmla="*/ 365 h 1105"/>
                <a:gd name="T42" fmla="*/ 0 w 830"/>
                <a:gd name="T43" fmla="*/ 289 h 1105"/>
                <a:gd name="T44" fmla="*/ 0 w 830"/>
                <a:gd name="T45" fmla="*/ 213 h 1105"/>
                <a:gd name="T46" fmla="*/ 0 w 830"/>
                <a:gd name="T47" fmla="*/ 137 h 1105"/>
                <a:gd name="T48" fmla="*/ 0 w 830"/>
                <a:gd name="T49" fmla="*/ 62 h 1105"/>
                <a:gd name="T50" fmla="*/ 0 w 830"/>
                <a:gd name="T51" fmla="*/ 0 h 1105"/>
                <a:gd name="T52" fmla="*/ 73 w 830"/>
                <a:gd name="T53" fmla="*/ 0 h 1105"/>
                <a:gd name="T54" fmla="*/ 149 w 830"/>
                <a:gd name="T55" fmla="*/ 0 h 1105"/>
                <a:gd name="T56" fmla="*/ 224 w 830"/>
                <a:gd name="T57" fmla="*/ 0 h 1105"/>
                <a:gd name="T58" fmla="*/ 300 w 830"/>
                <a:gd name="T59" fmla="*/ 0 h 1105"/>
                <a:gd name="T60" fmla="*/ 376 w 830"/>
                <a:gd name="T61" fmla="*/ 0 h 1105"/>
                <a:gd name="T62" fmla="*/ 451 w 830"/>
                <a:gd name="T63" fmla="*/ 0 h 1105"/>
                <a:gd name="T64" fmla="*/ 527 w 830"/>
                <a:gd name="T65" fmla="*/ 0 h 1105"/>
                <a:gd name="T66" fmla="*/ 603 w 830"/>
                <a:gd name="T67" fmla="*/ 0 h 1105"/>
                <a:gd name="T68" fmla="*/ 678 w 830"/>
                <a:gd name="T69" fmla="*/ 0 h 1105"/>
                <a:gd name="T70" fmla="*/ 754 w 830"/>
                <a:gd name="T71" fmla="*/ 0 h 1105"/>
                <a:gd name="T72" fmla="*/ 830 w 830"/>
                <a:gd name="T73" fmla="*/ 0 h 1105"/>
                <a:gd name="T74" fmla="*/ 830 w 830"/>
                <a:gd name="T75" fmla="*/ 76 h 1105"/>
                <a:gd name="T76" fmla="*/ 830 w 830"/>
                <a:gd name="T77" fmla="*/ 152 h 1105"/>
                <a:gd name="T78" fmla="*/ 830 w 830"/>
                <a:gd name="T79" fmla="*/ 227 h 1105"/>
                <a:gd name="T80" fmla="*/ 830 w 830"/>
                <a:gd name="T81" fmla="*/ 303 h 1105"/>
                <a:gd name="T82" fmla="*/ 830 w 830"/>
                <a:gd name="T83" fmla="*/ 379 h 1105"/>
                <a:gd name="T84" fmla="*/ 830 w 830"/>
                <a:gd name="T85" fmla="*/ 454 h 1105"/>
                <a:gd name="T86" fmla="*/ 830 w 830"/>
                <a:gd name="T87" fmla="*/ 530 h 1105"/>
                <a:gd name="T88" fmla="*/ 830 w 830"/>
                <a:gd name="T89" fmla="*/ 606 h 1105"/>
                <a:gd name="T90" fmla="*/ 830 w 830"/>
                <a:gd name="T91" fmla="*/ 682 h 1105"/>
                <a:gd name="T92" fmla="*/ 830 w 830"/>
                <a:gd name="T93" fmla="*/ 757 h 1105"/>
                <a:gd name="T94" fmla="*/ 830 w 830"/>
                <a:gd name="T95" fmla="*/ 833 h 1105"/>
                <a:gd name="T96" fmla="*/ 830 w 830"/>
                <a:gd name="T97" fmla="*/ 909 h 1105"/>
                <a:gd name="T98" fmla="*/ 830 w 830"/>
                <a:gd name="T99" fmla="*/ 984 h 1105"/>
                <a:gd name="T100" fmla="*/ 830 w 830"/>
                <a:gd name="T101" fmla="*/ 1060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30" h="1105">
                  <a:moveTo>
                    <a:pt x="830" y="1105"/>
                  </a:moveTo>
                  <a:lnTo>
                    <a:pt x="811" y="1105"/>
                  </a:lnTo>
                  <a:moveTo>
                    <a:pt x="792" y="1105"/>
                  </a:moveTo>
                  <a:lnTo>
                    <a:pt x="773" y="1105"/>
                  </a:lnTo>
                  <a:moveTo>
                    <a:pt x="754" y="1105"/>
                  </a:moveTo>
                  <a:lnTo>
                    <a:pt x="735" y="1105"/>
                  </a:lnTo>
                  <a:moveTo>
                    <a:pt x="716" y="1105"/>
                  </a:moveTo>
                  <a:lnTo>
                    <a:pt x="697" y="1105"/>
                  </a:lnTo>
                  <a:moveTo>
                    <a:pt x="678" y="1105"/>
                  </a:moveTo>
                  <a:lnTo>
                    <a:pt x="659" y="1105"/>
                  </a:lnTo>
                  <a:moveTo>
                    <a:pt x="640" y="1105"/>
                  </a:moveTo>
                  <a:lnTo>
                    <a:pt x="622" y="1105"/>
                  </a:lnTo>
                  <a:moveTo>
                    <a:pt x="603" y="1105"/>
                  </a:moveTo>
                  <a:lnTo>
                    <a:pt x="584" y="1105"/>
                  </a:lnTo>
                  <a:moveTo>
                    <a:pt x="565" y="1105"/>
                  </a:moveTo>
                  <a:lnTo>
                    <a:pt x="546" y="1105"/>
                  </a:lnTo>
                  <a:moveTo>
                    <a:pt x="527" y="1105"/>
                  </a:moveTo>
                  <a:lnTo>
                    <a:pt x="508" y="1105"/>
                  </a:lnTo>
                  <a:moveTo>
                    <a:pt x="489" y="1105"/>
                  </a:moveTo>
                  <a:lnTo>
                    <a:pt x="470" y="1105"/>
                  </a:lnTo>
                  <a:moveTo>
                    <a:pt x="451" y="1105"/>
                  </a:moveTo>
                  <a:lnTo>
                    <a:pt x="432" y="1105"/>
                  </a:lnTo>
                  <a:moveTo>
                    <a:pt x="413" y="1105"/>
                  </a:moveTo>
                  <a:lnTo>
                    <a:pt x="395" y="1105"/>
                  </a:lnTo>
                  <a:moveTo>
                    <a:pt x="376" y="1105"/>
                  </a:moveTo>
                  <a:lnTo>
                    <a:pt x="357" y="1105"/>
                  </a:lnTo>
                  <a:moveTo>
                    <a:pt x="338" y="1105"/>
                  </a:moveTo>
                  <a:lnTo>
                    <a:pt x="319" y="1105"/>
                  </a:lnTo>
                  <a:moveTo>
                    <a:pt x="300" y="1105"/>
                  </a:moveTo>
                  <a:lnTo>
                    <a:pt x="281" y="1105"/>
                  </a:lnTo>
                  <a:moveTo>
                    <a:pt x="262" y="1105"/>
                  </a:moveTo>
                  <a:lnTo>
                    <a:pt x="243" y="1105"/>
                  </a:lnTo>
                  <a:moveTo>
                    <a:pt x="224" y="1105"/>
                  </a:moveTo>
                  <a:lnTo>
                    <a:pt x="205" y="1105"/>
                  </a:lnTo>
                  <a:moveTo>
                    <a:pt x="186" y="1105"/>
                  </a:moveTo>
                  <a:lnTo>
                    <a:pt x="167" y="1105"/>
                  </a:lnTo>
                  <a:moveTo>
                    <a:pt x="149" y="1105"/>
                  </a:moveTo>
                  <a:lnTo>
                    <a:pt x="130" y="1105"/>
                  </a:lnTo>
                  <a:moveTo>
                    <a:pt x="111" y="1105"/>
                  </a:moveTo>
                  <a:lnTo>
                    <a:pt x="92" y="1105"/>
                  </a:lnTo>
                  <a:moveTo>
                    <a:pt x="73" y="1105"/>
                  </a:moveTo>
                  <a:lnTo>
                    <a:pt x="54" y="1105"/>
                  </a:lnTo>
                  <a:moveTo>
                    <a:pt x="35" y="1105"/>
                  </a:moveTo>
                  <a:lnTo>
                    <a:pt x="16" y="1105"/>
                  </a:lnTo>
                  <a:moveTo>
                    <a:pt x="0" y="1103"/>
                  </a:moveTo>
                  <a:lnTo>
                    <a:pt x="0" y="1084"/>
                  </a:lnTo>
                  <a:moveTo>
                    <a:pt x="0" y="1065"/>
                  </a:moveTo>
                  <a:lnTo>
                    <a:pt x="0" y="1046"/>
                  </a:lnTo>
                  <a:moveTo>
                    <a:pt x="0" y="1027"/>
                  </a:moveTo>
                  <a:lnTo>
                    <a:pt x="0" y="1008"/>
                  </a:lnTo>
                  <a:moveTo>
                    <a:pt x="0" y="989"/>
                  </a:moveTo>
                  <a:lnTo>
                    <a:pt x="0" y="970"/>
                  </a:lnTo>
                  <a:moveTo>
                    <a:pt x="0" y="951"/>
                  </a:moveTo>
                  <a:lnTo>
                    <a:pt x="0" y="932"/>
                  </a:lnTo>
                  <a:moveTo>
                    <a:pt x="0" y="913"/>
                  </a:moveTo>
                  <a:lnTo>
                    <a:pt x="0" y="895"/>
                  </a:lnTo>
                  <a:moveTo>
                    <a:pt x="0" y="876"/>
                  </a:moveTo>
                  <a:lnTo>
                    <a:pt x="0" y="857"/>
                  </a:lnTo>
                  <a:moveTo>
                    <a:pt x="0" y="838"/>
                  </a:moveTo>
                  <a:lnTo>
                    <a:pt x="0" y="819"/>
                  </a:lnTo>
                  <a:moveTo>
                    <a:pt x="0" y="800"/>
                  </a:moveTo>
                  <a:lnTo>
                    <a:pt x="0" y="781"/>
                  </a:lnTo>
                  <a:moveTo>
                    <a:pt x="0" y="762"/>
                  </a:moveTo>
                  <a:lnTo>
                    <a:pt x="0" y="743"/>
                  </a:lnTo>
                  <a:moveTo>
                    <a:pt x="0" y="724"/>
                  </a:moveTo>
                  <a:lnTo>
                    <a:pt x="0" y="705"/>
                  </a:lnTo>
                  <a:moveTo>
                    <a:pt x="0" y="686"/>
                  </a:moveTo>
                  <a:lnTo>
                    <a:pt x="0" y="667"/>
                  </a:lnTo>
                  <a:moveTo>
                    <a:pt x="0" y="648"/>
                  </a:moveTo>
                  <a:lnTo>
                    <a:pt x="0" y="630"/>
                  </a:lnTo>
                  <a:moveTo>
                    <a:pt x="0" y="611"/>
                  </a:moveTo>
                  <a:lnTo>
                    <a:pt x="0" y="592"/>
                  </a:lnTo>
                  <a:moveTo>
                    <a:pt x="0" y="573"/>
                  </a:moveTo>
                  <a:lnTo>
                    <a:pt x="0" y="554"/>
                  </a:lnTo>
                  <a:moveTo>
                    <a:pt x="0" y="535"/>
                  </a:moveTo>
                  <a:lnTo>
                    <a:pt x="0" y="516"/>
                  </a:lnTo>
                  <a:moveTo>
                    <a:pt x="0" y="497"/>
                  </a:moveTo>
                  <a:lnTo>
                    <a:pt x="0" y="478"/>
                  </a:lnTo>
                  <a:moveTo>
                    <a:pt x="0" y="459"/>
                  </a:moveTo>
                  <a:lnTo>
                    <a:pt x="0" y="440"/>
                  </a:lnTo>
                  <a:moveTo>
                    <a:pt x="0" y="421"/>
                  </a:moveTo>
                  <a:lnTo>
                    <a:pt x="0" y="402"/>
                  </a:lnTo>
                  <a:moveTo>
                    <a:pt x="0" y="384"/>
                  </a:moveTo>
                  <a:lnTo>
                    <a:pt x="0" y="365"/>
                  </a:lnTo>
                  <a:moveTo>
                    <a:pt x="0" y="346"/>
                  </a:moveTo>
                  <a:lnTo>
                    <a:pt x="0" y="327"/>
                  </a:lnTo>
                  <a:moveTo>
                    <a:pt x="0" y="308"/>
                  </a:moveTo>
                  <a:lnTo>
                    <a:pt x="0" y="289"/>
                  </a:lnTo>
                  <a:moveTo>
                    <a:pt x="0" y="270"/>
                  </a:moveTo>
                  <a:lnTo>
                    <a:pt x="0" y="251"/>
                  </a:lnTo>
                  <a:moveTo>
                    <a:pt x="0" y="232"/>
                  </a:moveTo>
                  <a:lnTo>
                    <a:pt x="0" y="213"/>
                  </a:lnTo>
                  <a:moveTo>
                    <a:pt x="0" y="194"/>
                  </a:moveTo>
                  <a:lnTo>
                    <a:pt x="0" y="175"/>
                  </a:lnTo>
                  <a:moveTo>
                    <a:pt x="0" y="156"/>
                  </a:moveTo>
                  <a:lnTo>
                    <a:pt x="0" y="137"/>
                  </a:lnTo>
                  <a:moveTo>
                    <a:pt x="0" y="119"/>
                  </a:moveTo>
                  <a:lnTo>
                    <a:pt x="0" y="100"/>
                  </a:lnTo>
                  <a:moveTo>
                    <a:pt x="0" y="81"/>
                  </a:moveTo>
                  <a:lnTo>
                    <a:pt x="0" y="62"/>
                  </a:lnTo>
                  <a:moveTo>
                    <a:pt x="0" y="43"/>
                  </a:moveTo>
                  <a:lnTo>
                    <a:pt x="0" y="24"/>
                  </a:lnTo>
                  <a:moveTo>
                    <a:pt x="0" y="5"/>
                  </a:moveTo>
                  <a:lnTo>
                    <a:pt x="0" y="0"/>
                  </a:lnTo>
                  <a:lnTo>
                    <a:pt x="16" y="0"/>
                  </a:lnTo>
                  <a:moveTo>
                    <a:pt x="35" y="0"/>
                  </a:moveTo>
                  <a:lnTo>
                    <a:pt x="54" y="0"/>
                  </a:lnTo>
                  <a:moveTo>
                    <a:pt x="73" y="0"/>
                  </a:moveTo>
                  <a:lnTo>
                    <a:pt x="92" y="0"/>
                  </a:lnTo>
                  <a:moveTo>
                    <a:pt x="111" y="0"/>
                  </a:moveTo>
                  <a:lnTo>
                    <a:pt x="130" y="0"/>
                  </a:lnTo>
                  <a:moveTo>
                    <a:pt x="149" y="0"/>
                  </a:moveTo>
                  <a:lnTo>
                    <a:pt x="167" y="0"/>
                  </a:lnTo>
                  <a:moveTo>
                    <a:pt x="186" y="0"/>
                  </a:moveTo>
                  <a:lnTo>
                    <a:pt x="205" y="0"/>
                  </a:lnTo>
                  <a:moveTo>
                    <a:pt x="224" y="0"/>
                  </a:moveTo>
                  <a:lnTo>
                    <a:pt x="243" y="0"/>
                  </a:lnTo>
                  <a:moveTo>
                    <a:pt x="262" y="0"/>
                  </a:moveTo>
                  <a:lnTo>
                    <a:pt x="281" y="0"/>
                  </a:lnTo>
                  <a:moveTo>
                    <a:pt x="300" y="0"/>
                  </a:moveTo>
                  <a:lnTo>
                    <a:pt x="319" y="0"/>
                  </a:lnTo>
                  <a:moveTo>
                    <a:pt x="338" y="0"/>
                  </a:moveTo>
                  <a:lnTo>
                    <a:pt x="357" y="0"/>
                  </a:lnTo>
                  <a:moveTo>
                    <a:pt x="376" y="0"/>
                  </a:moveTo>
                  <a:lnTo>
                    <a:pt x="395" y="0"/>
                  </a:lnTo>
                  <a:moveTo>
                    <a:pt x="413" y="0"/>
                  </a:moveTo>
                  <a:lnTo>
                    <a:pt x="432" y="0"/>
                  </a:lnTo>
                  <a:moveTo>
                    <a:pt x="451" y="0"/>
                  </a:moveTo>
                  <a:lnTo>
                    <a:pt x="470" y="0"/>
                  </a:lnTo>
                  <a:moveTo>
                    <a:pt x="489" y="0"/>
                  </a:moveTo>
                  <a:lnTo>
                    <a:pt x="508" y="0"/>
                  </a:lnTo>
                  <a:moveTo>
                    <a:pt x="527" y="0"/>
                  </a:moveTo>
                  <a:lnTo>
                    <a:pt x="546" y="0"/>
                  </a:lnTo>
                  <a:moveTo>
                    <a:pt x="565" y="0"/>
                  </a:moveTo>
                  <a:lnTo>
                    <a:pt x="584" y="0"/>
                  </a:lnTo>
                  <a:moveTo>
                    <a:pt x="603" y="0"/>
                  </a:moveTo>
                  <a:lnTo>
                    <a:pt x="622" y="0"/>
                  </a:lnTo>
                  <a:moveTo>
                    <a:pt x="640" y="0"/>
                  </a:moveTo>
                  <a:lnTo>
                    <a:pt x="659" y="0"/>
                  </a:lnTo>
                  <a:moveTo>
                    <a:pt x="678" y="0"/>
                  </a:moveTo>
                  <a:lnTo>
                    <a:pt x="697" y="0"/>
                  </a:lnTo>
                  <a:moveTo>
                    <a:pt x="716" y="0"/>
                  </a:moveTo>
                  <a:lnTo>
                    <a:pt x="735" y="0"/>
                  </a:lnTo>
                  <a:moveTo>
                    <a:pt x="754" y="0"/>
                  </a:moveTo>
                  <a:lnTo>
                    <a:pt x="773" y="0"/>
                  </a:lnTo>
                  <a:moveTo>
                    <a:pt x="792" y="0"/>
                  </a:moveTo>
                  <a:lnTo>
                    <a:pt x="811" y="0"/>
                  </a:lnTo>
                  <a:moveTo>
                    <a:pt x="830" y="0"/>
                  </a:moveTo>
                  <a:lnTo>
                    <a:pt x="830" y="19"/>
                  </a:lnTo>
                  <a:moveTo>
                    <a:pt x="830" y="38"/>
                  </a:moveTo>
                  <a:lnTo>
                    <a:pt x="830" y="57"/>
                  </a:lnTo>
                  <a:moveTo>
                    <a:pt x="830" y="76"/>
                  </a:moveTo>
                  <a:lnTo>
                    <a:pt x="830" y="95"/>
                  </a:lnTo>
                  <a:moveTo>
                    <a:pt x="830" y="114"/>
                  </a:moveTo>
                  <a:lnTo>
                    <a:pt x="830" y="133"/>
                  </a:lnTo>
                  <a:moveTo>
                    <a:pt x="830" y="152"/>
                  </a:moveTo>
                  <a:lnTo>
                    <a:pt x="830" y="171"/>
                  </a:lnTo>
                  <a:moveTo>
                    <a:pt x="830" y="190"/>
                  </a:moveTo>
                  <a:lnTo>
                    <a:pt x="830" y="208"/>
                  </a:lnTo>
                  <a:moveTo>
                    <a:pt x="830" y="227"/>
                  </a:moveTo>
                  <a:lnTo>
                    <a:pt x="830" y="246"/>
                  </a:lnTo>
                  <a:moveTo>
                    <a:pt x="830" y="265"/>
                  </a:moveTo>
                  <a:lnTo>
                    <a:pt x="830" y="284"/>
                  </a:lnTo>
                  <a:moveTo>
                    <a:pt x="830" y="303"/>
                  </a:moveTo>
                  <a:lnTo>
                    <a:pt x="830" y="322"/>
                  </a:lnTo>
                  <a:moveTo>
                    <a:pt x="830" y="341"/>
                  </a:moveTo>
                  <a:lnTo>
                    <a:pt x="830" y="360"/>
                  </a:lnTo>
                  <a:moveTo>
                    <a:pt x="830" y="379"/>
                  </a:moveTo>
                  <a:lnTo>
                    <a:pt x="830" y="398"/>
                  </a:lnTo>
                  <a:moveTo>
                    <a:pt x="830" y="417"/>
                  </a:moveTo>
                  <a:lnTo>
                    <a:pt x="830" y="436"/>
                  </a:lnTo>
                  <a:moveTo>
                    <a:pt x="830" y="454"/>
                  </a:moveTo>
                  <a:lnTo>
                    <a:pt x="830" y="473"/>
                  </a:lnTo>
                  <a:moveTo>
                    <a:pt x="830" y="492"/>
                  </a:moveTo>
                  <a:lnTo>
                    <a:pt x="830" y="511"/>
                  </a:lnTo>
                  <a:moveTo>
                    <a:pt x="830" y="530"/>
                  </a:moveTo>
                  <a:lnTo>
                    <a:pt x="830" y="549"/>
                  </a:lnTo>
                  <a:moveTo>
                    <a:pt x="830" y="568"/>
                  </a:moveTo>
                  <a:lnTo>
                    <a:pt x="830" y="587"/>
                  </a:lnTo>
                  <a:moveTo>
                    <a:pt x="830" y="606"/>
                  </a:moveTo>
                  <a:lnTo>
                    <a:pt x="830" y="625"/>
                  </a:lnTo>
                  <a:moveTo>
                    <a:pt x="830" y="644"/>
                  </a:moveTo>
                  <a:lnTo>
                    <a:pt x="830" y="663"/>
                  </a:lnTo>
                  <a:moveTo>
                    <a:pt x="830" y="682"/>
                  </a:moveTo>
                  <a:lnTo>
                    <a:pt x="830" y="701"/>
                  </a:lnTo>
                  <a:moveTo>
                    <a:pt x="830" y="719"/>
                  </a:moveTo>
                  <a:lnTo>
                    <a:pt x="830" y="738"/>
                  </a:lnTo>
                  <a:moveTo>
                    <a:pt x="830" y="757"/>
                  </a:moveTo>
                  <a:lnTo>
                    <a:pt x="830" y="776"/>
                  </a:lnTo>
                  <a:moveTo>
                    <a:pt x="830" y="795"/>
                  </a:moveTo>
                  <a:lnTo>
                    <a:pt x="830" y="814"/>
                  </a:lnTo>
                  <a:moveTo>
                    <a:pt x="830" y="833"/>
                  </a:moveTo>
                  <a:lnTo>
                    <a:pt x="830" y="852"/>
                  </a:lnTo>
                  <a:moveTo>
                    <a:pt x="830" y="871"/>
                  </a:moveTo>
                  <a:lnTo>
                    <a:pt x="830" y="890"/>
                  </a:lnTo>
                  <a:moveTo>
                    <a:pt x="830" y="909"/>
                  </a:moveTo>
                  <a:lnTo>
                    <a:pt x="830" y="928"/>
                  </a:lnTo>
                  <a:moveTo>
                    <a:pt x="830" y="947"/>
                  </a:moveTo>
                  <a:lnTo>
                    <a:pt x="830" y="966"/>
                  </a:lnTo>
                  <a:moveTo>
                    <a:pt x="830" y="984"/>
                  </a:moveTo>
                  <a:lnTo>
                    <a:pt x="830" y="1003"/>
                  </a:lnTo>
                  <a:moveTo>
                    <a:pt x="830" y="1022"/>
                  </a:moveTo>
                  <a:lnTo>
                    <a:pt x="830" y="1041"/>
                  </a:lnTo>
                  <a:moveTo>
                    <a:pt x="830" y="1060"/>
                  </a:moveTo>
                  <a:lnTo>
                    <a:pt x="830" y="1079"/>
                  </a:lnTo>
                  <a:moveTo>
                    <a:pt x="830" y="1098"/>
                  </a:moveTo>
                  <a:lnTo>
                    <a:pt x="830" y="1105"/>
                  </a:lnTo>
                </a:path>
              </a:pathLst>
            </a:custGeom>
            <a:solidFill>
              <a:schemeClr val="bg1">
                <a:lumMod val="95000"/>
              </a:schemeClr>
            </a:solidFill>
            <a:ln w="15875" cap="flat">
              <a:solidFill>
                <a:srgbClr val="FF8C00"/>
              </a:solidFill>
              <a:prstDash val="solid"/>
              <a:miter lim="800000"/>
              <a:headEnd/>
              <a:tailEnd/>
            </a:ln>
            <a:extLst/>
          </p:spPr>
          <p:txBody>
            <a:bodyPr vert="horz" wrap="square" lIns="91414" tIns="45706" rIns="91414" bIns="45706" numCol="1" anchor="t" anchorCtr="0" compatLnSpc="1">
              <a:prstTxWarp prst="textNoShape">
                <a:avLst/>
              </a:prstTxWarp>
            </a:bodyPr>
            <a:lstStyle/>
            <a:p>
              <a:pPr defTabSz="932418"/>
              <a:endParaRPr lang="en-US" sz="1598">
                <a:solidFill>
                  <a:srgbClr val="002050"/>
                </a:solidFill>
                <a:latin typeface="Segoe UI Semibold" panose="020B0702040204020203" pitchFamily="34" charset="0"/>
                <a:cs typeface="Segoe UI Semibold" panose="020B0702040204020203" pitchFamily="34" charset="0"/>
              </a:endParaRPr>
            </a:p>
          </p:txBody>
        </p:sp>
        <p:sp>
          <p:nvSpPr>
            <p:cNvPr id="7" name="Rectangle 204">
              <a:extLst>
                <a:ext uri="{FF2B5EF4-FFF2-40B4-BE49-F238E27FC236}">
                  <a16:creationId xmlns:a16="http://schemas.microsoft.com/office/drawing/2014/main" id="{131E914D-56D7-4C63-B778-068A5EEA60F3}"/>
                </a:ext>
              </a:extLst>
            </p:cNvPr>
            <p:cNvSpPr>
              <a:spLocks noChangeArrowheads="1"/>
            </p:cNvSpPr>
            <p:nvPr/>
          </p:nvSpPr>
          <p:spPr bwMode="auto">
            <a:xfrm>
              <a:off x="9569616" y="2025297"/>
              <a:ext cx="651238" cy="980516"/>
            </a:xfrm>
            <a:prstGeom prst="rect">
              <a:avLst/>
            </a:prstGeom>
            <a:solidFill>
              <a:srgbClr val="0078D7"/>
            </a:solidFill>
            <a:ln w="15875" cap="flat">
              <a:noFill/>
              <a:prstDash val="solid"/>
              <a:miter lim="800000"/>
              <a:headEnd/>
              <a:tailEnd/>
            </a:ln>
          </p:spPr>
          <p:txBody>
            <a:bodyPr vert="horz" wrap="square" lIns="91414" tIns="45706" rIns="91414" bIns="45706" numCol="1" anchor="t" anchorCtr="0" compatLnSpc="1">
              <a:prstTxWarp prst="textNoShape">
                <a:avLst/>
              </a:prstTxWarp>
            </a:bodyPr>
            <a:lstStyle/>
            <a:p>
              <a:pPr defTabSz="932418"/>
              <a:endParaRPr lang="en-US" sz="1598">
                <a:solidFill>
                  <a:srgbClr val="002050"/>
                </a:solidFill>
                <a:latin typeface="Segoe UI Semibold" panose="020B0702040204020203" pitchFamily="34" charset="0"/>
                <a:cs typeface="Segoe UI Semibold" panose="020B0702040204020203" pitchFamily="34" charset="0"/>
              </a:endParaRPr>
            </a:p>
          </p:txBody>
        </p:sp>
        <p:sp>
          <p:nvSpPr>
            <p:cNvPr id="8" name="Rectangle 205">
              <a:extLst>
                <a:ext uri="{FF2B5EF4-FFF2-40B4-BE49-F238E27FC236}">
                  <a16:creationId xmlns:a16="http://schemas.microsoft.com/office/drawing/2014/main" id="{95C011EB-C9E9-4B33-AE72-BBBE942CE80E}"/>
                </a:ext>
              </a:extLst>
            </p:cNvPr>
            <p:cNvSpPr>
              <a:spLocks noChangeArrowheads="1"/>
            </p:cNvSpPr>
            <p:nvPr/>
          </p:nvSpPr>
          <p:spPr bwMode="auto">
            <a:xfrm>
              <a:off x="9660350" y="2116033"/>
              <a:ext cx="477087" cy="162443"/>
            </a:xfrm>
            <a:prstGeom prst="rect">
              <a:avLst/>
            </a:prstGeom>
            <a:no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418"/>
              <a:endParaRPr lang="en-US" sz="1598">
                <a:solidFill>
                  <a:srgbClr val="002050"/>
                </a:solidFill>
                <a:latin typeface="Segoe UI Semibold" panose="020B0702040204020203" pitchFamily="34" charset="0"/>
                <a:cs typeface="Segoe UI Semibold" panose="020B0702040204020203" pitchFamily="34" charset="0"/>
              </a:endParaRPr>
            </a:p>
          </p:txBody>
        </p:sp>
        <p:sp>
          <p:nvSpPr>
            <p:cNvPr id="9" name="Rectangle 206">
              <a:extLst>
                <a:ext uri="{FF2B5EF4-FFF2-40B4-BE49-F238E27FC236}">
                  <a16:creationId xmlns:a16="http://schemas.microsoft.com/office/drawing/2014/main" id="{93F73721-BB47-41DB-AE24-3AD05A81627B}"/>
                </a:ext>
              </a:extLst>
            </p:cNvPr>
            <p:cNvSpPr>
              <a:spLocks noChangeArrowheads="1"/>
            </p:cNvSpPr>
            <p:nvPr/>
          </p:nvSpPr>
          <p:spPr bwMode="auto">
            <a:xfrm>
              <a:off x="9660351" y="2329698"/>
              <a:ext cx="474159" cy="162443"/>
            </a:xfrm>
            <a:prstGeom prst="rect">
              <a:avLst/>
            </a:prstGeom>
            <a:no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418"/>
              <a:endParaRPr lang="en-US" sz="1598">
                <a:solidFill>
                  <a:srgbClr val="002050"/>
                </a:solidFill>
                <a:latin typeface="Segoe UI Semibold" panose="020B0702040204020203" pitchFamily="34" charset="0"/>
                <a:cs typeface="Segoe UI Semibold" panose="020B0702040204020203" pitchFamily="34" charset="0"/>
              </a:endParaRPr>
            </a:p>
          </p:txBody>
        </p:sp>
        <p:sp>
          <p:nvSpPr>
            <p:cNvPr id="10" name="Rectangle 207">
              <a:extLst>
                <a:ext uri="{FF2B5EF4-FFF2-40B4-BE49-F238E27FC236}">
                  <a16:creationId xmlns:a16="http://schemas.microsoft.com/office/drawing/2014/main" id="{0278BA02-F09F-46C3-9757-6B8DA4F59BCE}"/>
                </a:ext>
              </a:extLst>
            </p:cNvPr>
            <p:cNvSpPr>
              <a:spLocks noChangeArrowheads="1"/>
            </p:cNvSpPr>
            <p:nvPr/>
          </p:nvSpPr>
          <p:spPr bwMode="auto">
            <a:xfrm>
              <a:off x="9660351" y="2544825"/>
              <a:ext cx="474159" cy="162443"/>
            </a:xfrm>
            <a:prstGeom prst="rect">
              <a:avLst/>
            </a:prstGeom>
            <a:no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418"/>
              <a:endParaRPr lang="en-US" sz="1598">
                <a:solidFill>
                  <a:srgbClr val="002050"/>
                </a:solidFill>
                <a:latin typeface="Segoe UI Semibold" panose="020B0702040204020203" pitchFamily="34" charset="0"/>
                <a:cs typeface="Segoe UI Semibold" panose="020B0702040204020203" pitchFamily="34" charset="0"/>
              </a:endParaRPr>
            </a:p>
          </p:txBody>
        </p:sp>
        <p:sp>
          <p:nvSpPr>
            <p:cNvPr id="11" name="Rectangle 208">
              <a:extLst>
                <a:ext uri="{FF2B5EF4-FFF2-40B4-BE49-F238E27FC236}">
                  <a16:creationId xmlns:a16="http://schemas.microsoft.com/office/drawing/2014/main" id="{CC75E89C-5239-4570-86EE-9CDFEB48E9FD}"/>
                </a:ext>
              </a:extLst>
            </p:cNvPr>
            <p:cNvSpPr>
              <a:spLocks noChangeArrowheads="1"/>
            </p:cNvSpPr>
            <p:nvPr/>
          </p:nvSpPr>
          <p:spPr bwMode="auto">
            <a:xfrm>
              <a:off x="10040850" y="2811173"/>
              <a:ext cx="96588" cy="96588"/>
            </a:xfrm>
            <a:prstGeom prst="rect">
              <a:avLst/>
            </a:prstGeom>
            <a:no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418"/>
              <a:endParaRPr lang="en-US" sz="1598">
                <a:solidFill>
                  <a:srgbClr val="002050"/>
                </a:solidFill>
                <a:latin typeface="Segoe UI Semibold" panose="020B0702040204020203" pitchFamily="34" charset="0"/>
                <a:cs typeface="Segoe UI Semibold" panose="020B0702040204020203" pitchFamily="34" charset="0"/>
              </a:endParaRPr>
            </a:p>
          </p:txBody>
        </p:sp>
        <p:sp>
          <p:nvSpPr>
            <p:cNvPr id="12" name="Oval 209">
              <a:extLst>
                <a:ext uri="{FF2B5EF4-FFF2-40B4-BE49-F238E27FC236}">
                  <a16:creationId xmlns:a16="http://schemas.microsoft.com/office/drawing/2014/main" id="{94FB6CCF-2891-4FF4-8E72-AA02DFABD688}"/>
                </a:ext>
              </a:extLst>
            </p:cNvPr>
            <p:cNvSpPr>
              <a:spLocks noChangeArrowheads="1"/>
            </p:cNvSpPr>
            <p:nvPr/>
          </p:nvSpPr>
          <p:spPr bwMode="auto">
            <a:xfrm>
              <a:off x="9860844" y="2811173"/>
              <a:ext cx="93662" cy="96588"/>
            </a:xfrm>
            <a:prstGeom prst="ellipse">
              <a:avLst/>
            </a:prstGeom>
            <a:no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418"/>
              <a:endParaRPr lang="en-US" sz="1598">
                <a:solidFill>
                  <a:srgbClr val="002050"/>
                </a:solidFill>
                <a:latin typeface="Segoe UI Semibold" panose="020B0702040204020203" pitchFamily="34" charset="0"/>
                <a:cs typeface="Segoe UI Semibold" panose="020B0702040204020203" pitchFamily="34" charset="0"/>
              </a:endParaRPr>
            </a:p>
          </p:txBody>
        </p:sp>
        <p:sp>
          <p:nvSpPr>
            <p:cNvPr id="13" name="Oval 210">
              <a:extLst>
                <a:ext uri="{FF2B5EF4-FFF2-40B4-BE49-F238E27FC236}">
                  <a16:creationId xmlns:a16="http://schemas.microsoft.com/office/drawing/2014/main" id="{AA0686F8-B97E-4672-B6CD-9687D0F85A63}"/>
                </a:ext>
              </a:extLst>
            </p:cNvPr>
            <p:cNvSpPr>
              <a:spLocks noChangeArrowheads="1"/>
            </p:cNvSpPr>
            <p:nvPr/>
          </p:nvSpPr>
          <p:spPr bwMode="auto">
            <a:xfrm>
              <a:off x="9660351" y="2811173"/>
              <a:ext cx="92198" cy="96588"/>
            </a:xfrm>
            <a:prstGeom prst="ellipse">
              <a:avLst/>
            </a:prstGeom>
            <a:no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418"/>
              <a:endParaRPr lang="en-US" sz="1598">
                <a:solidFill>
                  <a:srgbClr val="002050"/>
                </a:solidFill>
                <a:latin typeface="Segoe UI Semibold" panose="020B0702040204020203" pitchFamily="34" charset="0"/>
                <a:cs typeface="Segoe UI Semibold" panose="020B0702040204020203" pitchFamily="34" charset="0"/>
              </a:endParaRPr>
            </a:p>
          </p:txBody>
        </p:sp>
        <p:sp>
          <p:nvSpPr>
            <p:cNvPr id="14" name="Rectangle 211">
              <a:extLst>
                <a:ext uri="{FF2B5EF4-FFF2-40B4-BE49-F238E27FC236}">
                  <a16:creationId xmlns:a16="http://schemas.microsoft.com/office/drawing/2014/main" id="{6693F8FA-5E7F-4F9E-9A6A-72D7BB6187CA}"/>
                </a:ext>
              </a:extLst>
            </p:cNvPr>
            <p:cNvSpPr>
              <a:spLocks noChangeArrowheads="1"/>
            </p:cNvSpPr>
            <p:nvPr/>
          </p:nvSpPr>
          <p:spPr bwMode="auto">
            <a:xfrm>
              <a:off x="9650106" y="1817486"/>
              <a:ext cx="523247" cy="164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049"/>
              <a:r>
                <a:rPr lang="en-US" altLang="en-US" sz="1048" dirty="0">
                  <a:solidFill>
                    <a:srgbClr val="333333"/>
                  </a:solidFill>
                  <a:latin typeface="Segoe UI Semibold" panose="020B0702040204020203" pitchFamily="34" charset="0"/>
                  <a:cs typeface="Segoe UI Semibold" panose="020B0702040204020203" pitchFamily="34" charset="0"/>
                </a:rPr>
                <a:t>Hyper-V</a:t>
              </a:r>
              <a:endParaRPr lang="en-US" altLang="en-US" sz="1598" dirty="0">
                <a:solidFill>
                  <a:srgbClr val="333333"/>
                </a:solidFill>
                <a:latin typeface="Segoe UI Semibold" panose="020B0702040204020203" pitchFamily="34" charset="0"/>
                <a:cs typeface="Segoe UI Semibold" panose="020B0702040204020203" pitchFamily="34" charset="0"/>
              </a:endParaRPr>
            </a:p>
          </p:txBody>
        </p:sp>
        <p:sp>
          <p:nvSpPr>
            <p:cNvPr id="15" name="Rectangle 212">
              <a:extLst>
                <a:ext uri="{FF2B5EF4-FFF2-40B4-BE49-F238E27FC236}">
                  <a16:creationId xmlns:a16="http://schemas.microsoft.com/office/drawing/2014/main" id="{DACA252A-9A41-4608-9AE2-15B5B3F4CCD5}"/>
                </a:ext>
              </a:extLst>
            </p:cNvPr>
            <p:cNvSpPr>
              <a:spLocks noChangeArrowheads="1"/>
            </p:cNvSpPr>
            <p:nvPr/>
          </p:nvSpPr>
          <p:spPr bwMode="auto">
            <a:xfrm>
              <a:off x="9465712" y="3110661"/>
              <a:ext cx="976183" cy="164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049"/>
              <a:r>
                <a:rPr lang="en-US" altLang="en-US" sz="1048" dirty="0">
                  <a:solidFill>
                    <a:srgbClr val="333333"/>
                  </a:solidFill>
                  <a:latin typeface="Segoe UI Semibold" panose="020B0702040204020203" pitchFamily="34" charset="0"/>
                  <a:cs typeface="Segoe UI Semibold" panose="020B0702040204020203" pitchFamily="34" charset="0"/>
                </a:rPr>
                <a:t>Virtual machine</a:t>
              </a:r>
            </a:p>
          </p:txBody>
        </p:sp>
      </p:grpSp>
      <p:grpSp>
        <p:nvGrpSpPr>
          <p:cNvPr id="16" name="Group 15">
            <a:extLst>
              <a:ext uri="{FF2B5EF4-FFF2-40B4-BE49-F238E27FC236}">
                <a16:creationId xmlns:a16="http://schemas.microsoft.com/office/drawing/2014/main" id="{95B2A5A5-108A-4AD7-93FC-C9D2706B996F}"/>
              </a:ext>
            </a:extLst>
          </p:cNvPr>
          <p:cNvGrpSpPr/>
          <p:nvPr/>
        </p:nvGrpSpPr>
        <p:grpSpPr>
          <a:xfrm>
            <a:off x="4619716" y="1655080"/>
            <a:ext cx="1330093" cy="1906187"/>
            <a:chOff x="7722573" y="1516062"/>
            <a:chExt cx="1330282" cy="1906457"/>
          </a:xfrm>
        </p:grpSpPr>
        <p:sp>
          <p:nvSpPr>
            <p:cNvPr id="17" name="Rectangle 190">
              <a:extLst>
                <a:ext uri="{FF2B5EF4-FFF2-40B4-BE49-F238E27FC236}">
                  <a16:creationId xmlns:a16="http://schemas.microsoft.com/office/drawing/2014/main" id="{4CE0CC3C-56CB-4217-A381-F66B29B8CCE1}"/>
                </a:ext>
              </a:extLst>
            </p:cNvPr>
            <p:cNvSpPr>
              <a:spLocks noChangeArrowheads="1"/>
            </p:cNvSpPr>
            <p:nvPr/>
          </p:nvSpPr>
          <p:spPr bwMode="auto">
            <a:xfrm>
              <a:off x="7722573" y="1516062"/>
              <a:ext cx="1330282" cy="1906457"/>
            </a:xfrm>
            <a:prstGeom prst="rect">
              <a:avLst/>
            </a:prstGeom>
            <a:solidFill>
              <a:srgbClr val="EEEEEE"/>
            </a:solidFill>
            <a:ln w="15875" cap="flat">
              <a:solidFill>
                <a:srgbClr val="FFFFFF"/>
              </a:solidFill>
              <a:prstDash val="solid"/>
              <a:miter lim="800000"/>
              <a:headEnd/>
              <a:tailEnd/>
            </a:ln>
          </p:spPr>
          <p:txBody>
            <a:bodyPr vert="horz" wrap="square" lIns="91414" tIns="45706" rIns="91414" bIns="45706" numCol="1" anchor="t" anchorCtr="0" compatLnSpc="1">
              <a:prstTxWarp prst="textNoShape">
                <a:avLst/>
              </a:prstTxWarp>
            </a:bodyPr>
            <a:lstStyle/>
            <a:p>
              <a:pPr defTabSz="932418"/>
              <a:endParaRPr lang="en-US" sz="1598">
                <a:solidFill>
                  <a:srgbClr val="002050"/>
                </a:solidFill>
                <a:latin typeface="Segoe UI Semibold" panose="020B0702040204020203" pitchFamily="34" charset="0"/>
                <a:cs typeface="Segoe UI Semibold" panose="020B0702040204020203" pitchFamily="34" charset="0"/>
              </a:endParaRPr>
            </a:p>
          </p:txBody>
        </p:sp>
        <p:sp>
          <p:nvSpPr>
            <p:cNvPr id="18" name="Rectangle 237">
              <a:extLst>
                <a:ext uri="{FF2B5EF4-FFF2-40B4-BE49-F238E27FC236}">
                  <a16:creationId xmlns:a16="http://schemas.microsoft.com/office/drawing/2014/main" id="{D31DD91B-E595-4397-A773-8D25ABBAC66A}"/>
                </a:ext>
              </a:extLst>
            </p:cNvPr>
            <p:cNvSpPr>
              <a:spLocks noChangeArrowheads="1"/>
            </p:cNvSpPr>
            <p:nvPr/>
          </p:nvSpPr>
          <p:spPr bwMode="auto">
            <a:xfrm>
              <a:off x="7784199" y="1772875"/>
              <a:ext cx="1218418" cy="1593459"/>
            </a:xfrm>
            <a:prstGeom prst="rect">
              <a:avLst/>
            </a:prstGeom>
            <a:solidFill>
              <a:srgbClr val="EEEEEE"/>
            </a:solidFill>
            <a:ln w="15875" cap="flat">
              <a:solidFill>
                <a:srgbClr val="FFFFFF"/>
              </a:solidFill>
              <a:prstDash val="solid"/>
              <a:miter lim="800000"/>
              <a:headEnd/>
              <a:tailEnd/>
            </a:ln>
            <a:extLst/>
          </p:spPr>
          <p:txBody>
            <a:bodyPr vert="horz" wrap="square" lIns="91414" tIns="45706" rIns="91414" bIns="45706" numCol="1" anchor="t" anchorCtr="0" compatLnSpc="1">
              <a:prstTxWarp prst="textNoShape">
                <a:avLst/>
              </a:prstTxWarp>
            </a:bodyPr>
            <a:lstStyle/>
            <a:p>
              <a:pPr defTabSz="932418"/>
              <a:endParaRPr lang="en-US" sz="1598">
                <a:solidFill>
                  <a:srgbClr val="002050"/>
                </a:solidFill>
                <a:latin typeface="Segoe UI Semibold" panose="020B0702040204020203" pitchFamily="34" charset="0"/>
                <a:cs typeface="Segoe UI Semibold" panose="020B0702040204020203" pitchFamily="34" charset="0"/>
              </a:endParaRPr>
            </a:p>
          </p:txBody>
        </p:sp>
        <p:sp>
          <p:nvSpPr>
            <p:cNvPr id="19" name="Rectangle 222">
              <a:extLst>
                <a:ext uri="{FF2B5EF4-FFF2-40B4-BE49-F238E27FC236}">
                  <a16:creationId xmlns:a16="http://schemas.microsoft.com/office/drawing/2014/main" id="{53D7A8CE-92DB-4807-985E-10E977CEC7CE}"/>
                </a:ext>
              </a:extLst>
            </p:cNvPr>
            <p:cNvSpPr>
              <a:spLocks noChangeArrowheads="1"/>
            </p:cNvSpPr>
            <p:nvPr/>
          </p:nvSpPr>
          <p:spPr bwMode="auto">
            <a:xfrm>
              <a:off x="7861621" y="1817486"/>
              <a:ext cx="997441" cy="164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914049"/>
              <a:r>
                <a:rPr lang="en-US" altLang="en-US" sz="1048" dirty="0">
                  <a:solidFill>
                    <a:srgbClr val="333333"/>
                  </a:solidFill>
                  <a:latin typeface="Segoe UI Semibold" panose="020B0702040204020203" pitchFamily="34" charset="0"/>
                  <a:cs typeface="Segoe UI Semibold" panose="020B0702040204020203" pitchFamily="34" charset="0"/>
                </a:rPr>
                <a:t>Computer room</a:t>
              </a:r>
            </a:p>
          </p:txBody>
        </p:sp>
        <p:sp>
          <p:nvSpPr>
            <p:cNvPr id="20" name="Rectangle 226">
              <a:extLst>
                <a:ext uri="{FF2B5EF4-FFF2-40B4-BE49-F238E27FC236}">
                  <a16:creationId xmlns:a16="http://schemas.microsoft.com/office/drawing/2014/main" id="{1A535128-D8B0-489F-B856-084C9CD943D8}"/>
                </a:ext>
              </a:extLst>
            </p:cNvPr>
            <p:cNvSpPr>
              <a:spLocks noChangeArrowheads="1"/>
            </p:cNvSpPr>
            <p:nvPr/>
          </p:nvSpPr>
          <p:spPr bwMode="auto">
            <a:xfrm>
              <a:off x="7809252" y="1571618"/>
              <a:ext cx="1167496" cy="164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914049"/>
              <a:r>
                <a:rPr lang="en-US" altLang="en-US" sz="1048" dirty="0">
                  <a:solidFill>
                    <a:srgbClr val="333333"/>
                  </a:solidFill>
                  <a:latin typeface="Segoe UI Semibold" panose="020B0702040204020203" pitchFamily="34" charset="0"/>
                  <a:cs typeface="Segoe UI Semibold" panose="020B0702040204020203" pitchFamily="34" charset="0"/>
                </a:rPr>
                <a:t>Building perimeter</a:t>
              </a:r>
            </a:p>
          </p:txBody>
        </p:sp>
        <p:sp>
          <p:nvSpPr>
            <p:cNvPr id="21" name="Rectangle 229">
              <a:extLst>
                <a:ext uri="{FF2B5EF4-FFF2-40B4-BE49-F238E27FC236}">
                  <a16:creationId xmlns:a16="http://schemas.microsoft.com/office/drawing/2014/main" id="{8FCCB4CB-7716-4AE9-BA2A-412A35AACC7B}"/>
                </a:ext>
              </a:extLst>
            </p:cNvPr>
            <p:cNvSpPr>
              <a:spLocks noChangeArrowheads="1"/>
            </p:cNvSpPr>
            <p:nvPr/>
          </p:nvSpPr>
          <p:spPr bwMode="auto">
            <a:xfrm>
              <a:off x="7829736" y="3118322"/>
              <a:ext cx="1061211" cy="148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914049">
                <a:lnSpc>
                  <a:spcPct val="90000"/>
                </a:lnSpc>
              </a:pPr>
              <a:r>
                <a:rPr lang="en-US" altLang="en-US" sz="1048" dirty="0">
                  <a:solidFill>
                    <a:srgbClr val="333333"/>
                  </a:solidFill>
                  <a:latin typeface="Segoe UI Semibold" panose="020B0702040204020203" pitchFamily="34" charset="0"/>
                  <a:cs typeface="Segoe UI Semibold" panose="020B0702040204020203" pitchFamily="34" charset="0"/>
                </a:rPr>
                <a:t>Physical machine</a:t>
              </a:r>
            </a:p>
          </p:txBody>
        </p:sp>
        <p:sp>
          <p:nvSpPr>
            <p:cNvPr id="22" name="Rectangle 230">
              <a:extLst>
                <a:ext uri="{FF2B5EF4-FFF2-40B4-BE49-F238E27FC236}">
                  <a16:creationId xmlns:a16="http://schemas.microsoft.com/office/drawing/2014/main" id="{E64E3032-6A8A-45E6-86CA-CA8B8D3DE5D7}"/>
                </a:ext>
              </a:extLst>
            </p:cNvPr>
            <p:cNvSpPr>
              <a:spLocks noChangeArrowheads="1"/>
            </p:cNvSpPr>
            <p:nvPr/>
          </p:nvSpPr>
          <p:spPr bwMode="auto">
            <a:xfrm>
              <a:off x="8063720" y="2025297"/>
              <a:ext cx="654165" cy="980516"/>
            </a:xfrm>
            <a:prstGeom prst="rect">
              <a:avLst/>
            </a:prstGeom>
            <a:solidFill>
              <a:srgbClr val="77777A"/>
            </a:solidFill>
            <a:ln w="15875" cap="flat">
              <a:solidFill>
                <a:srgbClr val="FFFFFF"/>
              </a:solidFill>
              <a:prstDash val="solid"/>
              <a:miter lim="800000"/>
              <a:headEnd/>
              <a:tailEnd/>
            </a:ln>
          </p:spPr>
          <p:txBody>
            <a:bodyPr vert="horz" wrap="square" lIns="91414" tIns="45706" rIns="91414" bIns="45706" numCol="1" anchor="t" anchorCtr="0" compatLnSpc="1">
              <a:prstTxWarp prst="textNoShape">
                <a:avLst/>
              </a:prstTxWarp>
            </a:bodyPr>
            <a:lstStyle/>
            <a:p>
              <a:pPr defTabSz="932418"/>
              <a:endParaRPr lang="en-US" sz="1598">
                <a:solidFill>
                  <a:srgbClr val="002050"/>
                </a:solidFill>
                <a:latin typeface="Segoe UI Semibold" panose="020B0702040204020203" pitchFamily="34" charset="0"/>
                <a:cs typeface="Segoe UI Semibold" panose="020B0702040204020203" pitchFamily="34" charset="0"/>
              </a:endParaRPr>
            </a:p>
          </p:txBody>
        </p:sp>
        <p:sp>
          <p:nvSpPr>
            <p:cNvPr id="23" name="Rectangle 231">
              <a:extLst>
                <a:ext uri="{FF2B5EF4-FFF2-40B4-BE49-F238E27FC236}">
                  <a16:creationId xmlns:a16="http://schemas.microsoft.com/office/drawing/2014/main" id="{C658B520-7290-4EE4-8FF2-93A8178910A5}"/>
                </a:ext>
              </a:extLst>
            </p:cNvPr>
            <p:cNvSpPr>
              <a:spLocks noChangeArrowheads="1"/>
            </p:cNvSpPr>
            <p:nvPr/>
          </p:nvSpPr>
          <p:spPr bwMode="auto">
            <a:xfrm>
              <a:off x="8157381" y="2116033"/>
              <a:ext cx="474159" cy="162443"/>
            </a:xfrm>
            <a:prstGeom prst="rect">
              <a:avLst/>
            </a:prstGeom>
            <a:no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418"/>
              <a:endParaRPr lang="en-US" sz="1598">
                <a:solidFill>
                  <a:srgbClr val="002050"/>
                </a:solidFill>
                <a:latin typeface="Segoe UI Semibold" panose="020B0702040204020203" pitchFamily="34" charset="0"/>
                <a:cs typeface="Segoe UI Semibold" panose="020B0702040204020203" pitchFamily="34" charset="0"/>
              </a:endParaRPr>
            </a:p>
          </p:txBody>
        </p:sp>
        <p:sp>
          <p:nvSpPr>
            <p:cNvPr id="24" name="Rectangle 232">
              <a:extLst>
                <a:ext uri="{FF2B5EF4-FFF2-40B4-BE49-F238E27FC236}">
                  <a16:creationId xmlns:a16="http://schemas.microsoft.com/office/drawing/2014/main" id="{5FBFF03E-F12A-41AD-9CEF-F24847CE6488}"/>
                </a:ext>
              </a:extLst>
            </p:cNvPr>
            <p:cNvSpPr>
              <a:spLocks noChangeArrowheads="1"/>
            </p:cNvSpPr>
            <p:nvPr/>
          </p:nvSpPr>
          <p:spPr bwMode="auto">
            <a:xfrm>
              <a:off x="8154455" y="2329698"/>
              <a:ext cx="474159" cy="162443"/>
            </a:xfrm>
            <a:prstGeom prst="rect">
              <a:avLst/>
            </a:prstGeom>
            <a:no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418"/>
              <a:endParaRPr lang="en-US" sz="1598">
                <a:solidFill>
                  <a:srgbClr val="002050"/>
                </a:solidFill>
                <a:latin typeface="Segoe UI Semibold" panose="020B0702040204020203" pitchFamily="34" charset="0"/>
                <a:cs typeface="Segoe UI Semibold" panose="020B0702040204020203" pitchFamily="34" charset="0"/>
              </a:endParaRPr>
            </a:p>
          </p:txBody>
        </p:sp>
        <p:sp>
          <p:nvSpPr>
            <p:cNvPr id="25" name="Rectangle 233">
              <a:extLst>
                <a:ext uri="{FF2B5EF4-FFF2-40B4-BE49-F238E27FC236}">
                  <a16:creationId xmlns:a16="http://schemas.microsoft.com/office/drawing/2014/main" id="{677F818B-687A-4E80-85F7-80D5D2A555D8}"/>
                </a:ext>
              </a:extLst>
            </p:cNvPr>
            <p:cNvSpPr>
              <a:spLocks noChangeArrowheads="1"/>
            </p:cNvSpPr>
            <p:nvPr/>
          </p:nvSpPr>
          <p:spPr bwMode="auto">
            <a:xfrm>
              <a:off x="8154455" y="2544825"/>
              <a:ext cx="474159" cy="162443"/>
            </a:xfrm>
            <a:prstGeom prst="rect">
              <a:avLst/>
            </a:prstGeom>
            <a:no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418"/>
              <a:endParaRPr lang="en-US" sz="1598">
                <a:solidFill>
                  <a:srgbClr val="002050"/>
                </a:solidFill>
                <a:latin typeface="Segoe UI Semibold" panose="020B0702040204020203" pitchFamily="34" charset="0"/>
                <a:cs typeface="Segoe UI Semibold" panose="020B0702040204020203" pitchFamily="34" charset="0"/>
              </a:endParaRPr>
            </a:p>
          </p:txBody>
        </p:sp>
        <p:sp>
          <p:nvSpPr>
            <p:cNvPr id="26" name="Rectangle 234">
              <a:extLst>
                <a:ext uri="{FF2B5EF4-FFF2-40B4-BE49-F238E27FC236}">
                  <a16:creationId xmlns:a16="http://schemas.microsoft.com/office/drawing/2014/main" id="{32A87397-524C-432E-A09B-9D3DBD795679}"/>
                </a:ext>
              </a:extLst>
            </p:cNvPr>
            <p:cNvSpPr>
              <a:spLocks noChangeArrowheads="1"/>
            </p:cNvSpPr>
            <p:nvPr/>
          </p:nvSpPr>
          <p:spPr bwMode="auto">
            <a:xfrm>
              <a:off x="8537880" y="2811173"/>
              <a:ext cx="93662" cy="96588"/>
            </a:xfrm>
            <a:prstGeom prst="rect">
              <a:avLst/>
            </a:prstGeom>
            <a:no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418"/>
              <a:endParaRPr lang="en-US" sz="1598">
                <a:solidFill>
                  <a:srgbClr val="002050"/>
                </a:solidFill>
                <a:latin typeface="Segoe UI Semibold" panose="020B0702040204020203" pitchFamily="34" charset="0"/>
                <a:cs typeface="Segoe UI Semibold" panose="020B0702040204020203" pitchFamily="34" charset="0"/>
              </a:endParaRPr>
            </a:p>
          </p:txBody>
        </p:sp>
        <p:sp>
          <p:nvSpPr>
            <p:cNvPr id="27" name="Oval 235">
              <a:extLst>
                <a:ext uri="{FF2B5EF4-FFF2-40B4-BE49-F238E27FC236}">
                  <a16:creationId xmlns:a16="http://schemas.microsoft.com/office/drawing/2014/main" id="{4A6A04FA-E0D0-4F7D-90A5-13E66DD3A098}"/>
                </a:ext>
              </a:extLst>
            </p:cNvPr>
            <p:cNvSpPr>
              <a:spLocks noChangeArrowheads="1"/>
            </p:cNvSpPr>
            <p:nvPr/>
          </p:nvSpPr>
          <p:spPr bwMode="auto">
            <a:xfrm>
              <a:off x="8354948" y="2811173"/>
              <a:ext cx="96588" cy="96588"/>
            </a:xfrm>
            <a:prstGeom prst="ellipse">
              <a:avLst/>
            </a:prstGeom>
            <a:no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418"/>
              <a:endParaRPr lang="en-US" sz="1598">
                <a:solidFill>
                  <a:srgbClr val="002050"/>
                </a:solidFill>
                <a:latin typeface="Segoe UI Semibold" panose="020B0702040204020203" pitchFamily="34" charset="0"/>
                <a:cs typeface="Segoe UI Semibold" panose="020B0702040204020203" pitchFamily="34" charset="0"/>
              </a:endParaRPr>
            </a:p>
          </p:txBody>
        </p:sp>
        <p:sp>
          <p:nvSpPr>
            <p:cNvPr id="28" name="Oval 236">
              <a:extLst>
                <a:ext uri="{FF2B5EF4-FFF2-40B4-BE49-F238E27FC236}">
                  <a16:creationId xmlns:a16="http://schemas.microsoft.com/office/drawing/2014/main" id="{78278765-C512-46B0-A664-4B7CFE536C42}"/>
                </a:ext>
              </a:extLst>
            </p:cNvPr>
            <p:cNvSpPr>
              <a:spLocks noChangeArrowheads="1"/>
            </p:cNvSpPr>
            <p:nvPr/>
          </p:nvSpPr>
          <p:spPr bwMode="auto">
            <a:xfrm>
              <a:off x="8154455" y="2811173"/>
              <a:ext cx="93662" cy="96588"/>
            </a:xfrm>
            <a:prstGeom prst="ellipse">
              <a:avLst/>
            </a:prstGeom>
            <a:no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418"/>
              <a:endParaRPr lang="en-US" sz="1598">
                <a:solidFill>
                  <a:srgbClr val="002050"/>
                </a:solidFill>
                <a:latin typeface="Segoe UI Semibold" panose="020B0702040204020203" pitchFamily="34" charset="0"/>
                <a:cs typeface="Segoe UI Semibold" panose="020B0702040204020203" pitchFamily="34" charset="0"/>
              </a:endParaRPr>
            </a:p>
          </p:txBody>
        </p:sp>
      </p:grpSp>
      <p:grpSp>
        <p:nvGrpSpPr>
          <p:cNvPr id="29" name="Group 28">
            <a:extLst>
              <a:ext uri="{FF2B5EF4-FFF2-40B4-BE49-F238E27FC236}">
                <a16:creationId xmlns:a16="http://schemas.microsoft.com/office/drawing/2014/main" id="{8C5F3E54-458C-4747-8EC7-E8C54B05582E}"/>
              </a:ext>
            </a:extLst>
          </p:cNvPr>
          <p:cNvGrpSpPr/>
          <p:nvPr/>
        </p:nvGrpSpPr>
        <p:grpSpPr>
          <a:xfrm>
            <a:off x="7729028" y="1893390"/>
            <a:ext cx="1241509" cy="1593232"/>
            <a:chOff x="10700869" y="1772877"/>
            <a:chExt cx="1241685" cy="1593458"/>
          </a:xfrm>
        </p:grpSpPr>
        <p:sp>
          <p:nvSpPr>
            <p:cNvPr id="30" name="Freeform 187">
              <a:extLst>
                <a:ext uri="{FF2B5EF4-FFF2-40B4-BE49-F238E27FC236}">
                  <a16:creationId xmlns:a16="http://schemas.microsoft.com/office/drawing/2014/main" id="{0E47955D-0D3A-423F-B449-F091E892B109}"/>
                </a:ext>
              </a:extLst>
            </p:cNvPr>
            <p:cNvSpPr>
              <a:spLocks noEditPoints="1"/>
            </p:cNvSpPr>
            <p:nvPr/>
          </p:nvSpPr>
          <p:spPr bwMode="auto">
            <a:xfrm>
              <a:off x="10700869" y="1772877"/>
              <a:ext cx="1216131" cy="1593458"/>
            </a:xfrm>
            <a:custGeom>
              <a:avLst/>
              <a:gdLst>
                <a:gd name="T0" fmla="*/ 774 w 831"/>
                <a:gd name="T1" fmla="*/ 1105 h 1105"/>
                <a:gd name="T2" fmla="*/ 698 w 831"/>
                <a:gd name="T3" fmla="*/ 1105 h 1105"/>
                <a:gd name="T4" fmla="*/ 622 w 831"/>
                <a:gd name="T5" fmla="*/ 1105 h 1105"/>
                <a:gd name="T6" fmla="*/ 547 w 831"/>
                <a:gd name="T7" fmla="*/ 1105 h 1105"/>
                <a:gd name="T8" fmla="*/ 471 w 831"/>
                <a:gd name="T9" fmla="*/ 1105 h 1105"/>
                <a:gd name="T10" fmla="*/ 395 w 831"/>
                <a:gd name="T11" fmla="*/ 1105 h 1105"/>
                <a:gd name="T12" fmla="*/ 320 w 831"/>
                <a:gd name="T13" fmla="*/ 1105 h 1105"/>
                <a:gd name="T14" fmla="*/ 244 w 831"/>
                <a:gd name="T15" fmla="*/ 1105 h 1105"/>
                <a:gd name="T16" fmla="*/ 168 w 831"/>
                <a:gd name="T17" fmla="*/ 1105 h 1105"/>
                <a:gd name="T18" fmla="*/ 93 w 831"/>
                <a:gd name="T19" fmla="*/ 1105 h 1105"/>
                <a:gd name="T20" fmla="*/ 17 w 831"/>
                <a:gd name="T21" fmla="*/ 1105 h 1105"/>
                <a:gd name="T22" fmla="*/ 0 w 831"/>
                <a:gd name="T23" fmla="*/ 1046 h 1105"/>
                <a:gd name="T24" fmla="*/ 0 w 831"/>
                <a:gd name="T25" fmla="*/ 970 h 1105"/>
                <a:gd name="T26" fmla="*/ 0 w 831"/>
                <a:gd name="T27" fmla="*/ 895 h 1105"/>
                <a:gd name="T28" fmla="*/ 0 w 831"/>
                <a:gd name="T29" fmla="*/ 819 h 1105"/>
                <a:gd name="T30" fmla="*/ 0 w 831"/>
                <a:gd name="T31" fmla="*/ 743 h 1105"/>
                <a:gd name="T32" fmla="*/ 0 w 831"/>
                <a:gd name="T33" fmla="*/ 667 h 1105"/>
                <a:gd name="T34" fmla="*/ 0 w 831"/>
                <a:gd name="T35" fmla="*/ 592 h 1105"/>
                <a:gd name="T36" fmla="*/ 0 w 831"/>
                <a:gd name="T37" fmla="*/ 516 h 1105"/>
                <a:gd name="T38" fmla="*/ 0 w 831"/>
                <a:gd name="T39" fmla="*/ 440 h 1105"/>
                <a:gd name="T40" fmla="*/ 0 w 831"/>
                <a:gd name="T41" fmla="*/ 365 h 1105"/>
                <a:gd name="T42" fmla="*/ 0 w 831"/>
                <a:gd name="T43" fmla="*/ 289 h 1105"/>
                <a:gd name="T44" fmla="*/ 0 w 831"/>
                <a:gd name="T45" fmla="*/ 213 h 1105"/>
                <a:gd name="T46" fmla="*/ 0 w 831"/>
                <a:gd name="T47" fmla="*/ 137 h 1105"/>
                <a:gd name="T48" fmla="*/ 0 w 831"/>
                <a:gd name="T49" fmla="*/ 62 h 1105"/>
                <a:gd name="T50" fmla="*/ 0 w 831"/>
                <a:gd name="T51" fmla="*/ 0 h 1105"/>
                <a:gd name="T52" fmla="*/ 74 w 831"/>
                <a:gd name="T53" fmla="*/ 0 h 1105"/>
                <a:gd name="T54" fmla="*/ 149 w 831"/>
                <a:gd name="T55" fmla="*/ 0 h 1105"/>
                <a:gd name="T56" fmla="*/ 225 w 831"/>
                <a:gd name="T57" fmla="*/ 0 h 1105"/>
                <a:gd name="T58" fmla="*/ 301 w 831"/>
                <a:gd name="T59" fmla="*/ 0 h 1105"/>
                <a:gd name="T60" fmla="*/ 376 w 831"/>
                <a:gd name="T61" fmla="*/ 0 h 1105"/>
                <a:gd name="T62" fmla="*/ 452 w 831"/>
                <a:gd name="T63" fmla="*/ 0 h 1105"/>
                <a:gd name="T64" fmla="*/ 528 w 831"/>
                <a:gd name="T65" fmla="*/ 0 h 1105"/>
                <a:gd name="T66" fmla="*/ 604 w 831"/>
                <a:gd name="T67" fmla="*/ 0 h 1105"/>
                <a:gd name="T68" fmla="*/ 679 w 831"/>
                <a:gd name="T69" fmla="*/ 0 h 1105"/>
                <a:gd name="T70" fmla="*/ 755 w 831"/>
                <a:gd name="T71" fmla="*/ 0 h 1105"/>
                <a:gd name="T72" fmla="*/ 831 w 831"/>
                <a:gd name="T73" fmla="*/ 3 h 1105"/>
                <a:gd name="T74" fmla="*/ 831 w 831"/>
                <a:gd name="T75" fmla="*/ 78 h 1105"/>
                <a:gd name="T76" fmla="*/ 831 w 831"/>
                <a:gd name="T77" fmla="*/ 154 h 1105"/>
                <a:gd name="T78" fmla="*/ 831 w 831"/>
                <a:gd name="T79" fmla="*/ 230 h 1105"/>
                <a:gd name="T80" fmla="*/ 831 w 831"/>
                <a:gd name="T81" fmla="*/ 305 h 1105"/>
                <a:gd name="T82" fmla="*/ 831 w 831"/>
                <a:gd name="T83" fmla="*/ 381 h 1105"/>
                <a:gd name="T84" fmla="*/ 831 w 831"/>
                <a:gd name="T85" fmla="*/ 457 h 1105"/>
                <a:gd name="T86" fmla="*/ 831 w 831"/>
                <a:gd name="T87" fmla="*/ 533 h 1105"/>
                <a:gd name="T88" fmla="*/ 831 w 831"/>
                <a:gd name="T89" fmla="*/ 608 h 1105"/>
                <a:gd name="T90" fmla="*/ 831 w 831"/>
                <a:gd name="T91" fmla="*/ 684 h 1105"/>
                <a:gd name="T92" fmla="*/ 831 w 831"/>
                <a:gd name="T93" fmla="*/ 760 h 1105"/>
                <a:gd name="T94" fmla="*/ 831 w 831"/>
                <a:gd name="T95" fmla="*/ 835 h 1105"/>
                <a:gd name="T96" fmla="*/ 831 w 831"/>
                <a:gd name="T97" fmla="*/ 911 h 1105"/>
                <a:gd name="T98" fmla="*/ 831 w 831"/>
                <a:gd name="T99" fmla="*/ 987 h 1105"/>
                <a:gd name="T100" fmla="*/ 831 w 831"/>
                <a:gd name="T101" fmla="*/ 1063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31" h="1105">
                  <a:moveTo>
                    <a:pt x="831" y="1105"/>
                  </a:moveTo>
                  <a:lnTo>
                    <a:pt x="812" y="1105"/>
                  </a:lnTo>
                  <a:moveTo>
                    <a:pt x="793" y="1105"/>
                  </a:moveTo>
                  <a:lnTo>
                    <a:pt x="774" y="1105"/>
                  </a:lnTo>
                  <a:moveTo>
                    <a:pt x="755" y="1105"/>
                  </a:moveTo>
                  <a:lnTo>
                    <a:pt x="736" y="1105"/>
                  </a:lnTo>
                  <a:moveTo>
                    <a:pt x="717" y="1105"/>
                  </a:moveTo>
                  <a:lnTo>
                    <a:pt x="698" y="1105"/>
                  </a:lnTo>
                  <a:moveTo>
                    <a:pt x="679" y="1105"/>
                  </a:moveTo>
                  <a:lnTo>
                    <a:pt x="660" y="1105"/>
                  </a:lnTo>
                  <a:moveTo>
                    <a:pt x="641" y="1105"/>
                  </a:moveTo>
                  <a:lnTo>
                    <a:pt x="622" y="1105"/>
                  </a:lnTo>
                  <a:moveTo>
                    <a:pt x="604" y="1105"/>
                  </a:moveTo>
                  <a:lnTo>
                    <a:pt x="585" y="1105"/>
                  </a:lnTo>
                  <a:moveTo>
                    <a:pt x="566" y="1105"/>
                  </a:moveTo>
                  <a:lnTo>
                    <a:pt x="547" y="1105"/>
                  </a:lnTo>
                  <a:moveTo>
                    <a:pt x="528" y="1105"/>
                  </a:moveTo>
                  <a:lnTo>
                    <a:pt x="509" y="1105"/>
                  </a:lnTo>
                  <a:moveTo>
                    <a:pt x="490" y="1105"/>
                  </a:moveTo>
                  <a:lnTo>
                    <a:pt x="471" y="1105"/>
                  </a:lnTo>
                  <a:moveTo>
                    <a:pt x="452" y="1105"/>
                  </a:moveTo>
                  <a:lnTo>
                    <a:pt x="433" y="1105"/>
                  </a:lnTo>
                  <a:moveTo>
                    <a:pt x="414" y="1105"/>
                  </a:moveTo>
                  <a:lnTo>
                    <a:pt x="395" y="1105"/>
                  </a:lnTo>
                  <a:moveTo>
                    <a:pt x="376" y="1105"/>
                  </a:moveTo>
                  <a:lnTo>
                    <a:pt x="358" y="1105"/>
                  </a:lnTo>
                  <a:moveTo>
                    <a:pt x="339" y="1105"/>
                  </a:moveTo>
                  <a:lnTo>
                    <a:pt x="320" y="1105"/>
                  </a:lnTo>
                  <a:moveTo>
                    <a:pt x="301" y="1105"/>
                  </a:moveTo>
                  <a:lnTo>
                    <a:pt x="282" y="1105"/>
                  </a:lnTo>
                  <a:moveTo>
                    <a:pt x="263" y="1105"/>
                  </a:moveTo>
                  <a:lnTo>
                    <a:pt x="244" y="1105"/>
                  </a:lnTo>
                  <a:moveTo>
                    <a:pt x="225" y="1105"/>
                  </a:moveTo>
                  <a:lnTo>
                    <a:pt x="206" y="1105"/>
                  </a:lnTo>
                  <a:moveTo>
                    <a:pt x="187" y="1105"/>
                  </a:moveTo>
                  <a:lnTo>
                    <a:pt x="168" y="1105"/>
                  </a:lnTo>
                  <a:moveTo>
                    <a:pt x="149" y="1105"/>
                  </a:moveTo>
                  <a:lnTo>
                    <a:pt x="131" y="1105"/>
                  </a:lnTo>
                  <a:moveTo>
                    <a:pt x="112" y="1105"/>
                  </a:moveTo>
                  <a:lnTo>
                    <a:pt x="93" y="1105"/>
                  </a:lnTo>
                  <a:moveTo>
                    <a:pt x="74" y="1105"/>
                  </a:moveTo>
                  <a:lnTo>
                    <a:pt x="55" y="1105"/>
                  </a:lnTo>
                  <a:moveTo>
                    <a:pt x="36" y="1105"/>
                  </a:moveTo>
                  <a:lnTo>
                    <a:pt x="17" y="1105"/>
                  </a:lnTo>
                  <a:moveTo>
                    <a:pt x="0" y="1103"/>
                  </a:moveTo>
                  <a:lnTo>
                    <a:pt x="0" y="1084"/>
                  </a:lnTo>
                  <a:moveTo>
                    <a:pt x="0" y="1065"/>
                  </a:moveTo>
                  <a:lnTo>
                    <a:pt x="0" y="1046"/>
                  </a:lnTo>
                  <a:moveTo>
                    <a:pt x="0" y="1027"/>
                  </a:moveTo>
                  <a:lnTo>
                    <a:pt x="0" y="1008"/>
                  </a:lnTo>
                  <a:moveTo>
                    <a:pt x="0" y="989"/>
                  </a:moveTo>
                  <a:lnTo>
                    <a:pt x="0" y="970"/>
                  </a:lnTo>
                  <a:moveTo>
                    <a:pt x="0" y="951"/>
                  </a:moveTo>
                  <a:lnTo>
                    <a:pt x="0" y="932"/>
                  </a:lnTo>
                  <a:moveTo>
                    <a:pt x="0" y="913"/>
                  </a:moveTo>
                  <a:lnTo>
                    <a:pt x="0" y="895"/>
                  </a:lnTo>
                  <a:moveTo>
                    <a:pt x="0" y="876"/>
                  </a:moveTo>
                  <a:lnTo>
                    <a:pt x="0" y="857"/>
                  </a:lnTo>
                  <a:moveTo>
                    <a:pt x="0" y="838"/>
                  </a:moveTo>
                  <a:lnTo>
                    <a:pt x="0" y="819"/>
                  </a:lnTo>
                  <a:moveTo>
                    <a:pt x="0" y="800"/>
                  </a:moveTo>
                  <a:lnTo>
                    <a:pt x="0" y="781"/>
                  </a:lnTo>
                  <a:moveTo>
                    <a:pt x="0" y="762"/>
                  </a:moveTo>
                  <a:lnTo>
                    <a:pt x="0" y="743"/>
                  </a:lnTo>
                  <a:moveTo>
                    <a:pt x="0" y="724"/>
                  </a:moveTo>
                  <a:lnTo>
                    <a:pt x="0" y="705"/>
                  </a:lnTo>
                  <a:moveTo>
                    <a:pt x="0" y="686"/>
                  </a:moveTo>
                  <a:lnTo>
                    <a:pt x="0" y="667"/>
                  </a:lnTo>
                  <a:moveTo>
                    <a:pt x="0" y="648"/>
                  </a:moveTo>
                  <a:lnTo>
                    <a:pt x="0" y="630"/>
                  </a:lnTo>
                  <a:moveTo>
                    <a:pt x="0" y="611"/>
                  </a:moveTo>
                  <a:lnTo>
                    <a:pt x="0" y="592"/>
                  </a:lnTo>
                  <a:moveTo>
                    <a:pt x="0" y="573"/>
                  </a:moveTo>
                  <a:lnTo>
                    <a:pt x="0" y="554"/>
                  </a:lnTo>
                  <a:moveTo>
                    <a:pt x="0" y="535"/>
                  </a:moveTo>
                  <a:lnTo>
                    <a:pt x="0" y="516"/>
                  </a:lnTo>
                  <a:moveTo>
                    <a:pt x="0" y="497"/>
                  </a:moveTo>
                  <a:lnTo>
                    <a:pt x="0" y="478"/>
                  </a:lnTo>
                  <a:moveTo>
                    <a:pt x="0" y="459"/>
                  </a:moveTo>
                  <a:lnTo>
                    <a:pt x="0" y="440"/>
                  </a:lnTo>
                  <a:moveTo>
                    <a:pt x="0" y="421"/>
                  </a:moveTo>
                  <a:lnTo>
                    <a:pt x="0" y="402"/>
                  </a:lnTo>
                  <a:moveTo>
                    <a:pt x="0" y="384"/>
                  </a:moveTo>
                  <a:lnTo>
                    <a:pt x="0" y="365"/>
                  </a:lnTo>
                  <a:moveTo>
                    <a:pt x="0" y="346"/>
                  </a:moveTo>
                  <a:lnTo>
                    <a:pt x="0" y="327"/>
                  </a:lnTo>
                  <a:moveTo>
                    <a:pt x="0" y="308"/>
                  </a:moveTo>
                  <a:lnTo>
                    <a:pt x="0" y="289"/>
                  </a:lnTo>
                  <a:moveTo>
                    <a:pt x="0" y="270"/>
                  </a:moveTo>
                  <a:lnTo>
                    <a:pt x="0" y="251"/>
                  </a:lnTo>
                  <a:moveTo>
                    <a:pt x="0" y="232"/>
                  </a:moveTo>
                  <a:lnTo>
                    <a:pt x="0" y="213"/>
                  </a:lnTo>
                  <a:moveTo>
                    <a:pt x="0" y="194"/>
                  </a:moveTo>
                  <a:lnTo>
                    <a:pt x="0" y="175"/>
                  </a:lnTo>
                  <a:moveTo>
                    <a:pt x="0" y="156"/>
                  </a:moveTo>
                  <a:lnTo>
                    <a:pt x="0" y="137"/>
                  </a:lnTo>
                  <a:moveTo>
                    <a:pt x="0" y="119"/>
                  </a:moveTo>
                  <a:lnTo>
                    <a:pt x="0" y="100"/>
                  </a:lnTo>
                  <a:moveTo>
                    <a:pt x="0" y="81"/>
                  </a:moveTo>
                  <a:lnTo>
                    <a:pt x="0" y="62"/>
                  </a:lnTo>
                  <a:moveTo>
                    <a:pt x="0" y="43"/>
                  </a:moveTo>
                  <a:lnTo>
                    <a:pt x="0" y="24"/>
                  </a:lnTo>
                  <a:moveTo>
                    <a:pt x="0" y="5"/>
                  </a:moveTo>
                  <a:lnTo>
                    <a:pt x="0" y="0"/>
                  </a:lnTo>
                  <a:lnTo>
                    <a:pt x="17" y="0"/>
                  </a:lnTo>
                  <a:moveTo>
                    <a:pt x="36" y="0"/>
                  </a:moveTo>
                  <a:lnTo>
                    <a:pt x="55" y="0"/>
                  </a:lnTo>
                  <a:moveTo>
                    <a:pt x="74" y="0"/>
                  </a:moveTo>
                  <a:lnTo>
                    <a:pt x="93" y="0"/>
                  </a:lnTo>
                  <a:moveTo>
                    <a:pt x="112" y="0"/>
                  </a:moveTo>
                  <a:lnTo>
                    <a:pt x="131" y="0"/>
                  </a:lnTo>
                  <a:moveTo>
                    <a:pt x="149" y="0"/>
                  </a:moveTo>
                  <a:lnTo>
                    <a:pt x="168" y="0"/>
                  </a:lnTo>
                  <a:moveTo>
                    <a:pt x="187" y="0"/>
                  </a:moveTo>
                  <a:lnTo>
                    <a:pt x="206" y="0"/>
                  </a:lnTo>
                  <a:moveTo>
                    <a:pt x="225" y="0"/>
                  </a:moveTo>
                  <a:lnTo>
                    <a:pt x="244" y="0"/>
                  </a:lnTo>
                  <a:moveTo>
                    <a:pt x="263" y="0"/>
                  </a:moveTo>
                  <a:lnTo>
                    <a:pt x="282" y="0"/>
                  </a:lnTo>
                  <a:moveTo>
                    <a:pt x="301" y="0"/>
                  </a:moveTo>
                  <a:lnTo>
                    <a:pt x="320" y="0"/>
                  </a:lnTo>
                  <a:moveTo>
                    <a:pt x="339" y="0"/>
                  </a:moveTo>
                  <a:lnTo>
                    <a:pt x="358" y="0"/>
                  </a:lnTo>
                  <a:moveTo>
                    <a:pt x="376" y="0"/>
                  </a:moveTo>
                  <a:lnTo>
                    <a:pt x="395" y="0"/>
                  </a:lnTo>
                  <a:moveTo>
                    <a:pt x="414" y="0"/>
                  </a:moveTo>
                  <a:lnTo>
                    <a:pt x="433" y="0"/>
                  </a:lnTo>
                  <a:moveTo>
                    <a:pt x="452" y="0"/>
                  </a:moveTo>
                  <a:lnTo>
                    <a:pt x="471" y="0"/>
                  </a:lnTo>
                  <a:moveTo>
                    <a:pt x="490" y="0"/>
                  </a:moveTo>
                  <a:lnTo>
                    <a:pt x="509" y="0"/>
                  </a:lnTo>
                  <a:moveTo>
                    <a:pt x="528" y="0"/>
                  </a:moveTo>
                  <a:lnTo>
                    <a:pt x="547" y="0"/>
                  </a:lnTo>
                  <a:moveTo>
                    <a:pt x="566" y="0"/>
                  </a:moveTo>
                  <a:lnTo>
                    <a:pt x="585" y="0"/>
                  </a:lnTo>
                  <a:moveTo>
                    <a:pt x="604" y="0"/>
                  </a:moveTo>
                  <a:lnTo>
                    <a:pt x="622" y="0"/>
                  </a:lnTo>
                  <a:moveTo>
                    <a:pt x="641" y="0"/>
                  </a:moveTo>
                  <a:lnTo>
                    <a:pt x="660" y="0"/>
                  </a:lnTo>
                  <a:moveTo>
                    <a:pt x="679" y="0"/>
                  </a:moveTo>
                  <a:lnTo>
                    <a:pt x="698" y="0"/>
                  </a:lnTo>
                  <a:moveTo>
                    <a:pt x="717" y="0"/>
                  </a:moveTo>
                  <a:lnTo>
                    <a:pt x="736" y="0"/>
                  </a:lnTo>
                  <a:moveTo>
                    <a:pt x="755" y="0"/>
                  </a:moveTo>
                  <a:lnTo>
                    <a:pt x="774" y="0"/>
                  </a:lnTo>
                  <a:moveTo>
                    <a:pt x="793" y="0"/>
                  </a:moveTo>
                  <a:lnTo>
                    <a:pt x="812" y="0"/>
                  </a:lnTo>
                  <a:moveTo>
                    <a:pt x="831" y="3"/>
                  </a:moveTo>
                  <a:lnTo>
                    <a:pt x="831" y="22"/>
                  </a:lnTo>
                  <a:moveTo>
                    <a:pt x="831" y="40"/>
                  </a:moveTo>
                  <a:lnTo>
                    <a:pt x="831" y="59"/>
                  </a:lnTo>
                  <a:moveTo>
                    <a:pt x="831" y="78"/>
                  </a:moveTo>
                  <a:lnTo>
                    <a:pt x="831" y="97"/>
                  </a:lnTo>
                  <a:moveTo>
                    <a:pt x="831" y="116"/>
                  </a:moveTo>
                  <a:lnTo>
                    <a:pt x="831" y="135"/>
                  </a:lnTo>
                  <a:moveTo>
                    <a:pt x="831" y="154"/>
                  </a:moveTo>
                  <a:lnTo>
                    <a:pt x="831" y="173"/>
                  </a:lnTo>
                  <a:moveTo>
                    <a:pt x="831" y="192"/>
                  </a:moveTo>
                  <a:lnTo>
                    <a:pt x="831" y="211"/>
                  </a:lnTo>
                  <a:moveTo>
                    <a:pt x="831" y="230"/>
                  </a:moveTo>
                  <a:lnTo>
                    <a:pt x="831" y="249"/>
                  </a:lnTo>
                  <a:moveTo>
                    <a:pt x="831" y="268"/>
                  </a:moveTo>
                  <a:lnTo>
                    <a:pt x="831" y="287"/>
                  </a:lnTo>
                  <a:moveTo>
                    <a:pt x="831" y="305"/>
                  </a:moveTo>
                  <a:lnTo>
                    <a:pt x="831" y="324"/>
                  </a:lnTo>
                  <a:moveTo>
                    <a:pt x="831" y="343"/>
                  </a:moveTo>
                  <a:lnTo>
                    <a:pt x="831" y="362"/>
                  </a:lnTo>
                  <a:moveTo>
                    <a:pt x="831" y="381"/>
                  </a:moveTo>
                  <a:lnTo>
                    <a:pt x="831" y="400"/>
                  </a:lnTo>
                  <a:moveTo>
                    <a:pt x="831" y="419"/>
                  </a:moveTo>
                  <a:lnTo>
                    <a:pt x="831" y="438"/>
                  </a:lnTo>
                  <a:moveTo>
                    <a:pt x="831" y="457"/>
                  </a:moveTo>
                  <a:lnTo>
                    <a:pt x="831" y="476"/>
                  </a:lnTo>
                  <a:moveTo>
                    <a:pt x="831" y="495"/>
                  </a:moveTo>
                  <a:lnTo>
                    <a:pt x="831" y="514"/>
                  </a:lnTo>
                  <a:moveTo>
                    <a:pt x="831" y="533"/>
                  </a:moveTo>
                  <a:lnTo>
                    <a:pt x="831" y="551"/>
                  </a:lnTo>
                  <a:moveTo>
                    <a:pt x="831" y="570"/>
                  </a:moveTo>
                  <a:lnTo>
                    <a:pt x="831" y="589"/>
                  </a:lnTo>
                  <a:moveTo>
                    <a:pt x="831" y="608"/>
                  </a:moveTo>
                  <a:lnTo>
                    <a:pt x="831" y="627"/>
                  </a:lnTo>
                  <a:moveTo>
                    <a:pt x="831" y="646"/>
                  </a:moveTo>
                  <a:lnTo>
                    <a:pt x="831" y="665"/>
                  </a:lnTo>
                  <a:moveTo>
                    <a:pt x="831" y="684"/>
                  </a:moveTo>
                  <a:lnTo>
                    <a:pt x="831" y="703"/>
                  </a:lnTo>
                  <a:moveTo>
                    <a:pt x="831" y="722"/>
                  </a:moveTo>
                  <a:lnTo>
                    <a:pt x="831" y="741"/>
                  </a:lnTo>
                  <a:moveTo>
                    <a:pt x="831" y="760"/>
                  </a:moveTo>
                  <a:lnTo>
                    <a:pt x="831" y="779"/>
                  </a:lnTo>
                  <a:moveTo>
                    <a:pt x="831" y="798"/>
                  </a:moveTo>
                  <a:lnTo>
                    <a:pt x="831" y="816"/>
                  </a:lnTo>
                  <a:moveTo>
                    <a:pt x="831" y="835"/>
                  </a:moveTo>
                  <a:lnTo>
                    <a:pt x="831" y="854"/>
                  </a:lnTo>
                  <a:moveTo>
                    <a:pt x="831" y="873"/>
                  </a:moveTo>
                  <a:lnTo>
                    <a:pt x="831" y="892"/>
                  </a:lnTo>
                  <a:moveTo>
                    <a:pt x="831" y="911"/>
                  </a:moveTo>
                  <a:lnTo>
                    <a:pt x="831" y="930"/>
                  </a:lnTo>
                  <a:moveTo>
                    <a:pt x="831" y="949"/>
                  </a:moveTo>
                  <a:lnTo>
                    <a:pt x="831" y="968"/>
                  </a:lnTo>
                  <a:moveTo>
                    <a:pt x="831" y="987"/>
                  </a:moveTo>
                  <a:lnTo>
                    <a:pt x="831" y="1006"/>
                  </a:lnTo>
                  <a:moveTo>
                    <a:pt x="831" y="1025"/>
                  </a:moveTo>
                  <a:lnTo>
                    <a:pt x="831" y="1044"/>
                  </a:lnTo>
                  <a:moveTo>
                    <a:pt x="831" y="1063"/>
                  </a:moveTo>
                  <a:lnTo>
                    <a:pt x="831" y="1081"/>
                  </a:lnTo>
                  <a:moveTo>
                    <a:pt x="831" y="1100"/>
                  </a:moveTo>
                  <a:lnTo>
                    <a:pt x="831" y="1105"/>
                  </a:lnTo>
                </a:path>
              </a:pathLst>
            </a:custGeom>
            <a:solidFill>
              <a:schemeClr val="bg1">
                <a:lumMod val="95000"/>
              </a:schemeClr>
            </a:solidFill>
            <a:ln w="15875" cap="flat">
              <a:solidFill>
                <a:srgbClr val="FF8C00"/>
              </a:solidFill>
              <a:prstDash val="solid"/>
              <a:miter lim="800000"/>
              <a:headEnd/>
              <a:tailEnd/>
            </a:ln>
            <a:extLst/>
          </p:spPr>
          <p:txBody>
            <a:bodyPr vert="horz" wrap="square" lIns="91414" tIns="45706" rIns="91414" bIns="45706" numCol="1" anchor="t" anchorCtr="0" compatLnSpc="1">
              <a:prstTxWarp prst="textNoShape">
                <a:avLst/>
              </a:prstTxWarp>
            </a:bodyPr>
            <a:lstStyle/>
            <a:p>
              <a:pPr defTabSz="932418"/>
              <a:endParaRPr lang="en-US" sz="1598">
                <a:solidFill>
                  <a:srgbClr val="002050"/>
                </a:solidFill>
                <a:latin typeface="Segoe UI Semibold" panose="020B0702040204020203" pitchFamily="34" charset="0"/>
                <a:cs typeface="Segoe UI Semibold" panose="020B0702040204020203" pitchFamily="34" charset="0"/>
              </a:endParaRPr>
            </a:p>
          </p:txBody>
        </p:sp>
        <p:sp>
          <p:nvSpPr>
            <p:cNvPr id="31" name="Rectangle 213">
              <a:extLst>
                <a:ext uri="{FF2B5EF4-FFF2-40B4-BE49-F238E27FC236}">
                  <a16:creationId xmlns:a16="http://schemas.microsoft.com/office/drawing/2014/main" id="{2CF974A5-6F12-4798-A128-2D792831B433}"/>
                </a:ext>
              </a:extLst>
            </p:cNvPr>
            <p:cNvSpPr>
              <a:spLocks noChangeArrowheads="1"/>
            </p:cNvSpPr>
            <p:nvPr/>
          </p:nvSpPr>
          <p:spPr bwMode="auto">
            <a:xfrm>
              <a:off x="10981851" y="2038468"/>
              <a:ext cx="651238" cy="980516"/>
            </a:xfrm>
            <a:prstGeom prst="rect">
              <a:avLst/>
            </a:prstGeom>
            <a:solidFill>
              <a:srgbClr val="0078D7"/>
            </a:solidFill>
            <a:ln w="15875" cap="flat">
              <a:noFill/>
              <a:prstDash val="solid"/>
              <a:miter lim="800000"/>
              <a:headEnd/>
              <a:tailEnd/>
            </a:ln>
          </p:spPr>
          <p:txBody>
            <a:bodyPr vert="horz" wrap="square" lIns="91414" tIns="45706" rIns="91414" bIns="45706" numCol="1" anchor="t" anchorCtr="0" compatLnSpc="1">
              <a:prstTxWarp prst="textNoShape">
                <a:avLst/>
              </a:prstTxWarp>
            </a:bodyPr>
            <a:lstStyle/>
            <a:p>
              <a:pPr defTabSz="932418"/>
              <a:endParaRPr lang="en-US" sz="1598">
                <a:solidFill>
                  <a:srgbClr val="002050"/>
                </a:solidFill>
                <a:latin typeface="Segoe UI Semibold" panose="020B0702040204020203" pitchFamily="34" charset="0"/>
                <a:cs typeface="Segoe UI Semibold" panose="020B0702040204020203" pitchFamily="34" charset="0"/>
              </a:endParaRPr>
            </a:p>
          </p:txBody>
        </p:sp>
        <p:sp>
          <p:nvSpPr>
            <p:cNvPr id="32" name="Rectangle 214">
              <a:extLst>
                <a:ext uri="{FF2B5EF4-FFF2-40B4-BE49-F238E27FC236}">
                  <a16:creationId xmlns:a16="http://schemas.microsoft.com/office/drawing/2014/main" id="{5C91204B-AEB8-48EF-8919-D5A3077FC763}"/>
                </a:ext>
              </a:extLst>
            </p:cNvPr>
            <p:cNvSpPr>
              <a:spLocks noChangeArrowheads="1"/>
            </p:cNvSpPr>
            <p:nvPr/>
          </p:nvSpPr>
          <p:spPr bwMode="auto">
            <a:xfrm>
              <a:off x="11072586" y="2129202"/>
              <a:ext cx="477087" cy="159517"/>
            </a:xfrm>
            <a:prstGeom prst="rect">
              <a:avLst/>
            </a:prstGeom>
            <a:no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418"/>
              <a:endParaRPr lang="en-US" sz="1598">
                <a:solidFill>
                  <a:srgbClr val="002050"/>
                </a:solidFill>
                <a:latin typeface="Segoe UI Semibold" panose="020B0702040204020203" pitchFamily="34" charset="0"/>
                <a:cs typeface="Segoe UI Semibold" panose="020B0702040204020203" pitchFamily="34" charset="0"/>
              </a:endParaRPr>
            </a:p>
          </p:txBody>
        </p:sp>
        <p:sp>
          <p:nvSpPr>
            <p:cNvPr id="33" name="Rectangle 215">
              <a:extLst>
                <a:ext uri="{FF2B5EF4-FFF2-40B4-BE49-F238E27FC236}">
                  <a16:creationId xmlns:a16="http://schemas.microsoft.com/office/drawing/2014/main" id="{3E926EE8-EDA0-439B-AAB7-87A0A5E703F8}"/>
                </a:ext>
              </a:extLst>
            </p:cNvPr>
            <p:cNvSpPr>
              <a:spLocks noChangeArrowheads="1"/>
            </p:cNvSpPr>
            <p:nvPr/>
          </p:nvSpPr>
          <p:spPr bwMode="auto">
            <a:xfrm>
              <a:off x="11072587" y="2344330"/>
              <a:ext cx="474159" cy="159517"/>
            </a:xfrm>
            <a:prstGeom prst="rect">
              <a:avLst/>
            </a:prstGeom>
            <a:no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418"/>
              <a:endParaRPr lang="en-US" sz="1598">
                <a:solidFill>
                  <a:srgbClr val="002050"/>
                </a:solidFill>
                <a:latin typeface="Segoe UI Semibold" panose="020B0702040204020203" pitchFamily="34" charset="0"/>
                <a:cs typeface="Segoe UI Semibold" panose="020B0702040204020203" pitchFamily="34" charset="0"/>
              </a:endParaRPr>
            </a:p>
          </p:txBody>
        </p:sp>
        <p:sp>
          <p:nvSpPr>
            <p:cNvPr id="34" name="Rectangle 216">
              <a:extLst>
                <a:ext uri="{FF2B5EF4-FFF2-40B4-BE49-F238E27FC236}">
                  <a16:creationId xmlns:a16="http://schemas.microsoft.com/office/drawing/2014/main" id="{C28F4C59-722E-4E29-A5AB-93AD8A18F60F}"/>
                </a:ext>
              </a:extLst>
            </p:cNvPr>
            <p:cNvSpPr>
              <a:spLocks noChangeArrowheads="1"/>
            </p:cNvSpPr>
            <p:nvPr/>
          </p:nvSpPr>
          <p:spPr bwMode="auto">
            <a:xfrm>
              <a:off x="11072587" y="2557995"/>
              <a:ext cx="474159" cy="159517"/>
            </a:xfrm>
            <a:prstGeom prst="rect">
              <a:avLst/>
            </a:prstGeom>
            <a:no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418"/>
              <a:endParaRPr lang="en-US" sz="1598">
                <a:solidFill>
                  <a:srgbClr val="002050"/>
                </a:solidFill>
                <a:latin typeface="Segoe UI Semibold" panose="020B0702040204020203" pitchFamily="34" charset="0"/>
                <a:cs typeface="Segoe UI Semibold" panose="020B0702040204020203" pitchFamily="34" charset="0"/>
              </a:endParaRPr>
            </a:p>
          </p:txBody>
        </p:sp>
        <p:sp>
          <p:nvSpPr>
            <p:cNvPr id="35" name="Oval 217">
              <a:extLst>
                <a:ext uri="{FF2B5EF4-FFF2-40B4-BE49-F238E27FC236}">
                  <a16:creationId xmlns:a16="http://schemas.microsoft.com/office/drawing/2014/main" id="{C7204B74-0F28-462C-8206-4FA663702AD4}"/>
                </a:ext>
              </a:extLst>
            </p:cNvPr>
            <p:cNvSpPr>
              <a:spLocks noChangeArrowheads="1"/>
            </p:cNvSpPr>
            <p:nvPr/>
          </p:nvSpPr>
          <p:spPr bwMode="auto">
            <a:xfrm>
              <a:off x="11273080" y="2825808"/>
              <a:ext cx="93662" cy="92198"/>
            </a:xfrm>
            <a:prstGeom prst="ellipse">
              <a:avLst/>
            </a:prstGeom>
            <a:no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418"/>
              <a:endParaRPr lang="en-US" sz="1598">
                <a:solidFill>
                  <a:srgbClr val="002050"/>
                </a:solidFill>
                <a:latin typeface="Segoe UI Semibold" panose="020B0702040204020203" pitchFamily="34" charset="0"/>
                <a:cs typeface="Segoe UI Semibold" panose="020B0702040204020203" pitchFamily="34" charset="0"/>
              </a:endParaRPr>
            </a:p>
          </p:txBody>
        </p:sp>
        <p:sp>
          <p:nvSpPr>
            <p:cNvPr id="36" name="Oval 218">
              <a:extLst>
                <a:ext uri="{FF2B5EF4-FFF2-40B4-BE49-F238E27FC236}">
                  <a16:creationId xmlns:a16="http://schemas.microsoft.com/office/drawing/2014/main" id="{12159A30-1B79-42DE-898C-7DFE34E0022D}"/>
                </a:ext>
              </a:extLst>
            </p:cNvPr>
            <p:cNvSpPr>
              <a:spLocks noChangeArrowheads="1"/>
            </p:cNvSpPr>
            <p:nvPr/>
          </p:nvSpPr>
          <p:spPr bwMode="auto">
            <a:xfrm>
              <a:off x="11072587" y="2825808"/>
              <a:ext cx="92198" cy="92198"/>
            </a:xfrm>
            <a:prstGeom prst="ellipse">
              <a:avLst/>
            </a:prstGeom>
            <a:no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418"/>
              <a:endParaRPr lang="en-US" sz="1598">
                <a:solidFill>
                  <a:srgbClr val="002050"/>
                </a:solidFill>
                <a:latin typeface="Segoe UI Semibold" panose="020B0702040204020203" pitchFamily="34" charset="0"/>
                <a:cs typeface="Segoe UI Semibold" panose="020B0702040204020203" pitchFamily="34" charset="0"/>
              </a:endParaRPr>
            </a:p>
          </p:txBody>
        </p:sp>
        <p:sp>
          <p:nvSpPr>
            <p:cNvPr id="37" name="Rectangle 219">
              <a:extLst>
                <a:ext uri="{FF2B5EF4-FFF2-40B4-BE49-F238E27FC236}">
                  <a16:creationId xmlns:a16="http://schemas.microsoft.com/office/drawing/2014/main" id="{94630A1D-86A5-4926-AFF6-E1FE3578A6D2}"/>
                </a:ext>
              </a:extLst>
            </p:cNvPr>
            <p:cNvSpPr>
              <a:spLocks noChangeArrowheads="1"/>
            </p:cNvSpPr>
            <p:nvPr/>
          </p:nvSpPr>
          <p:spPr bwMode="auto">
            <a:xfrm>
              <a:off x="11060878" y="1817486"/>
              <a:ext cx="523247" cy="164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049"/>
              <a:r>
                <a:rPr lang="en-US" altLang="en-US" sz="1048" dirty="0">
                  <a:solidFill>
                    <a:srgbClr val="333333"/>
                  </a:solidFill>
                  <a:latin typeface="Segoe UI Semibold" panose="020B0702040204020203" pitchFamily="34" charset="0"/>
                  <a:cs typeface="Segoe UI Semibold" panose="020B0702040204020203" pitchFamily="34" charset="0"/>
                </a:rPr>
                <a:t>Hyper-V</a:t>
              </a:r>
            </a:p>
          </p:txBody>
        </p:sp>
        <p:sp>
          <p:nvSpPr>
            <p:cNvPr id="38" name="Rectangle 220">
              <a:extLst>
                <a:ext uri="{FF2B5EF4-FFF2-40B4-BE49-F238E27FC236}">
                  <a16:creationId xmlns:a16="http://schemas.microsoft.com/office/drawing/2014/main" id="{356F08FC-3B5A-43F9-9F6D-DA27B4264036}"/>
                </a:ext>
              </a:extLst>
            </p:cNvPr>
            <p:cNvSpPr>
              <a:spLocks noChangeArrowheads="1"/>
            </p:cNvSpPr>
            <p:nvPr/>
          </p:nvSpPr>
          <p:spPr bwMode="auto">
            <a:xfrm>
              <a:off x="10726423" y="3039059"/>
              <a:ext cx="1216131" cy="296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914049">
                <a:lnSpc>
                  <a:spcPct val="90000"/>
                </a:lnSpc>
              </a:pPr>
              <a:r>
                <a:rPr lang="en-US" altLang="en-US" sz="1048" dirty="0">
                  <a:solidFill>
                    <a:srgbClr val="333333"/>
                  </a:solidFill>
                  <a:latin typeface="Segoe UI Semibold" panose="020B0702040204020203" pitchFamily="34" charset="0"/>
                  <a:cs typeface="Segoe UI Semibold" panose="020B0702040204020203" pitchFamily="34" charset="0"/>
                </a:rPr>
                <a:t>Shielded virtual machine</a:t>
              </a:r>
            </a:p>
          </p:txBody>
        </p:sp>
        <p:sp>
          <p:nvSpPr>
            <p:cNvPr id="39" name="Oval 288">
              <a:extLst>
                <a:ext uri="{FF2B5EF4-FFF2-40B4-BE49-F238E27FC236}">
                  <a16:creationId xmlns:a16="http://schemas.microsoft.com/office/drawing/2014/main" id="{F1562563-36ED-460F-957C-4908F5E3A6C7}"/>
                </a:ext>
              </a:extLst>
            </p:cNvPr>
            <p:cNvSpPr>
              <a:spLocks noChangeArrowheads="1"/>
            </p:cNvSpPr>
            <p:nvPr/>
          </p:nvSpPr>
          <p:spPr bwMode="auto">
            <a:xfrm>
              <a:off x="11116491" y="2268231"/>
              <a:ext cx="387816" cy="387816"/>
            </a:xfrm>
            <a:prstGeom prst="ellipse">
              <a:avLst/>
            </a:prstGeom>
            <a:solidFill>
              <a:srgbClr val="107C10"/>
            </a:solidFill>
            <a:ln w="30163" cap="rnd">
              <a:solidFill>
                <a:srgbClr val="FFFFFF"/>
              </a:solidFill>
              <a:prstDash val="solid"/>
              <a:round/>
              <a:headEnd/>
              <a:tailEnd/>
            </a:ln>
          </p:spPr>
          <p:txBody>
            <a:bodyPr vert="horz" wrap="square" lIns="91414" tIns="45706" rIns="91414" bIns="45706" numCol="1" anchor="t" anchorCtr="0" compatLnSpc="1">
              <a:prstTxWarp prst="textNoShape">
                <a:avLst/>
              </a:prstTxWarp>
            </a:bodyPr>
            <a:lstStyle/>
            <a:p>
              <a:pPr defTabSz="932418"/>
              <a:endParaRPr lang="en-US" sz="1598">
                <a:solidFill>
                  <a:srgbClr val="002050"/>
                </a:solidFill>
                <a:latin typeface="Segoe UI Semibold" panose="020B0702040204020203" pitchFamily="34" charset="0"/>
                <a:cs typeface="Segoe UI Semibold" panose="020B0702040204020203" pitchFamily="34" charset="0"/>
              </a:endParaRPr>
            </a:p>
          </p:txBody>
        </p:sp>
        <p:sp>
          <p:nvSpPr>
            <p:cNvPr id="40" name="Freeform 289">
              <a:extLst>
                <a:ext uri="{FF2B5EF4-FFF2-40B4-BE49-F238E27FC236}">
                  <a16:creationId xmlns:a16="http://schemas.microsoft.com/office/drawing/2014/main" id="{F9E9F6EB-E837-4B09-A191-0BCEFCEB739D}"/>
                </a:ext>
              </a:extLst>
            </p:cNvPr>
            <p:cNvSpPr>
              <a:spLocks/>
            </p:cNvSpPr>
            <p:nvPr/>
          </p:nvSpPr>
          <p:spPr bwMode="auto">
            <a:xfrm>
              <a:off x="11196980" y="2337013"/>
              <a:ext cx="228299" cy="259032"/>
            </a:xfrm>
            <a:custGeom>
              <a:avLst/>
              <a:gdLst>
                <a:gd name="T0" fmla="*/ 66 w 66"/>
                <a:gd name="T1" fmla="*/ 0 h 75"/>
                <a:gd name="T2" fmla="*/ 66 w 66"/>
                <a:gd name="T3" fmla="*/ 42 h 75"/>
                <a:gd name="T4" fmla="*/ 33 w 66"/>
                <a:gd name="T5" fmla="*/ 75 h 75"/>
                <a:gd name="T6" fmla="*/ 0 w 66"/>
                <a:gd name="T7" fmla="*/ 42 h 75"/>
                <a:gd name="T8" fmla="*/ 0 w 66"/>
                <a:gd name="T9" fmla="*/ 0 h 75"/>
                <a:gd name="T10" fmla="*/ 16 w 66"/>
                <a:gd name="T11" fmla="*/ 17 h 75"/>
                <a:gd name="T12" fmla="*/ 33 w 66"/>
                <a:gd name="T13" fmla="*/ 0 h 75"/>
                <a:gd name="T14" fmla="*/ 49 w 66"/>
                <a:gd name="T15" fmla="*/ 17 h 75"/>
                <a:gd name="T16" fmla="*/ 66 w 66"/>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75">
                  <a:moveTo>
                    <a:pt x="66" y="0"/>
                  </a:moveTo>
                  <a:cubicBezTo>
                    <a:pt x="66" y="42"/>
                    <a:pt x="66" y="42"/>
                    <a:pt x="66" y="42"/>
                  </a:cubicBezTo>
                  <a:cubicBezTo>
                    <a:pt x="66" y="60"/>
                    <a:pt x="51" y="75"/>
                    <a:pt x="33" y="75"/>
                  </a:cubicBezTo>
                  <a:cubicBezTo>
                    <a:pt x="15" y="75"/>
                    <a:pt x="0" y="60"/>
                    <a:pt x="0" y="42"/>
                  </a:cubicBezTo>
                  <a:cubicBezTo>
                    <a:pt x="0" y="0"/>
                    <a:pt x="0" y="0"/>
                    <a:pt x="0" y="0"/>
                  </a:cubicBezTo>
                  <a:cubicBezTo>
                    <a:pt x="0" y="9"/>
                    <a:pt x="7" y="17"/>
                    <a:pt x="16" y="17"/>
                  </a:cubicBezTo>
                  <a:cubicBezTo>
                    <a:pt x="25" y="17"/>
                    <a:pt x="33" y="9"/>
                    <a:pt x="33" y="0"/>
                  </a:cubicBezTo>
                  <a:cubicBezTo>
                    <a:pt x="33" y="9"/>
                    <a:pt x="40" y="17"/>
                    <a:pt x="49" y="17"/>
                  </a:cubicBezTo>
                  <a:cubicBezTo>
                    <a:pt x="59" y="17"/>
                    <a:pt x="66" y="9"/>
                    <a:pt x="66" y="0"/>
                  </a:cubicBezTo>
                  <a:close/>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418"/>
              <a:endParaRPr lang="en-US" sz="1598">
                <a:solidFill>
                  <a:srgbClr val="002050"/>
                </a:solidFill>
                <a:latin typeface="Segoe UI Semibold" panose="020B0702040204020203" pitchFamily="34" charset="0"/>
                <a:cs typeface="Segoe UI Semibold" panose="020B0702040204020203" pitchFamily="34" charset="0"/>
              </a:endParaRPr>
            </a:p>
          </p:txBody>
        </p:sp>
      </p:grpSp>
      <p:grpSp>
        <p:nvGrpSpPr>
          <p:cNvPr id="41" name="Group 40">
            <a:extLst>
              <a:ext uri="{FF2B5EF4-FFF2-40B4-BE49-F238E27FC236}">
                <a16:creationId xmlns:a16="http://schemas.microsoft.com/office/drawing/2014/main" id="{B0A3051A-1CFA-42C1-8E46-8C03AD2E1E39}"/>
              </a:ext>
            </a:extLst>
          </p:cNvPr>
          <p:cNvGrpSpPr/>
          <p:nvPr/>
        </p:nvGrpSpPr>
        <p:grpSpPr>
          <a:xfrm>
            <a:off x="3069231" y="3635998"/>
            <a:ext cx="5522813" cy="415383"/>
            <a:chOff x="6488251" y="3800845"/>
            <a:chExt cx="5415781" cy="407333"/>
          </a:xfrm>
        </p:grpSpPr>
        <p:sp>
          <p:nvSpPr>
            <p:cNvPr id="42" name="Line 192">
              <a:extLst>
                <a:ext uri="{FF2B5EF4-FFF2-40B4-BE49-F238E27FC236}">
                  <a16:creationId xmlns:a16="http://schemas.microsoft.com/office/drawing/2014/main" id="{68F29EED-0BE7-41A0-A5B9-F2F604604065}"/>
                </a:ext>
              </a:extLst>
            </p:cNvPr>
            <p:cNvSpPr>
              <a:spLocks noChangeShapeType="1"/>
            </p:cNvSpPr>
            <p:nvPr/>
          </p:nvSpPr>
          <p:spPr bwMode="auto">
            <a:xfrm>
              <a:off x="8246254" y="4020556"/>
              <a:ext cx="3551167" cy="0"/>
            </a:xfrm>
            <a:prstGeom prst="line">
              <a:avLst/>
            </a:prstGeom>
            <a:noFill/>
            <a:ln w="15875" cap="flat">
              <a:solidFill>
                <a:srgbClr val="77777A"/>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2418"/>
              <a:endParaRPr lang="en-US" sz="1598">
                <a:solidFill>
                  <a:srgbClr val="002050"/>
                </a:solidFill>
              </a:endParaRPr>
            </a:p>
          </p:txBody>
        </p:sp>
        <p:sp>
          <p:nvSpPr>
            <p:cNvPr id="43" name="Rectangle 238">
              <a:extLst>
                <a:ext uri="{FF2B5EF4-FFF2-40B4-BE49-F238E27FC236}">
                  <a16:creationId xmlns:a16="http://schemas.microsoft.com/office/drawing/2014/main" id="{694F171C-7626-4E3C-B4E0-1362DE444197}"/>
                </a:ext>
              </a:extLst>
            </p:cNvPr>
            <p:cNvSpPr>
              <a:spLocks noChangeArrowheads="1"/>
            </p:cNvSpPr>
            <p:nvPr/>
          </p:nvSpPr>
          <p:spPr bwMode="auto">
            <a:xfrm>
              <a:off x="6961270" y="3851577"/>
              <a:ext cx="886587" cy="33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049"/>
              <a:r>
                <a:rPr lang="en-US" altLang="en-US" sz="1098" dirty="0">
                  <a:gradFill>
                    <a:gsLst>
                      <a:gs pos="0">
                        <a:srgbClr val="002050"/>
                      </a:gs>
                      <a:gs pos="62000">
                        <a:srgbClr val="002050"/>
                      </a:gs>
                    </a:gsLst>
                    <a:lin ang="5400000" scaled="0"/>
                  </a:gradFill>
                  <a:latin typeface="Segoe UI Semibold" panose="020B0702040204020203" pitchFamily="34" charset="0"/>
                  <a:cs typeface="Segoe UI Semibold" panose="020B0702040204020203" pitchFamily="34" charset="0"/>
                </a:rPr>
                <a:t>Server</a:t>
              </a:r>
            </a:p>
            <a:p>
              <a:pPr defTabSz="914049"/>
              <a:r>
                <a:rPr lang="en-US" altLang="en-US" sz="1098" dirty="0">
                  <a:gradFill>
                    <a:gsLst>
                      <a:gs pos="0">
                        <a:srgbClr val="002050"/>
                      </a:gs>
                      <a:gs pos="62000">
                        <a:srgbClr val="002050"/>
                      </a:gs>
                    </a:gsLst>
                    <a:lin ang="5400000" scaled="0"/>
                  </a:gradFill>
                  <a:latin typeface="Segoe UI Semibold" panose="020B0702040204020203" pitchFamily="34" charset="0"/>
                  <a:cs typeface="Segoe UI Semibold" panose="020B0702040204020203" pitchFamily="34" charset="0"/>
                </a:rPr>
                <a:t>Administrator</a:t>
              </a:r>
            </a:p>
          </p:txBody>
        </p:sp>
        <p:sp>
          <p:nvSpPr>
            <p:cNvPr id="44" name="Oval 252">
              <a:extLst>
                <a:ext uri="{FF2B5EF4-FFF2-40B4-BE49-F238E27FC236}">
                  <a16:creationId xmlns:a16="http://schemas.microsoft.com/office/drawing/2014/main" id="{FD4DAA5C-8530-49A4-B32C-6AAB53AF2A14}"/>
                </a:ext>
              </a:extLst>
            </p:cNvPr>
            <p:cNvSpPr>
              <a:spLocks noChangeArrowheads="1"/>
            </p:cNvSpPr>
            <p:nvPr/>
          </p:nvSpPr>
          <p:spPr bwMode="auto">
            <a:xfrm>
              <a:off x="8529215" y="3853835"/>
              <a:ext cx="336474" cy="333443"/>
            </a:xfrm>
            <a:prstGeom prst="ellipse">
              <a:avLst/>
            </a:prstGeom>
            <a:solidFill>
              <a:srgbClr val="107C10"/>
            </a:solidFill>
            <a:ln w="15875" cap="flat">
              <a:noFill/>
              <a:prstDash val="solid"/>
              <a:miter lim="800000"/>
              <a:headEnd/>
              <a:tailEnd/>
            </a:ln>
          </p:spPr>
          <p:txBody>
            <a:bodyPr vert="horz" wrap="square" lIns="91414" tIns="93247" rIns="91414" bIns="45706" numCol="1" anchor="ctr" anchorCtr="0" compatLnSpc="1">
              <a:prstTxWarp prst="textNoShape">
                <a:avLst/>
              </a:prstTxWarp>
            </a:bodyPr>
            <a:lstStyle/>
            <a:p>
              <a:pPr algn="ctr" defTabSz="932418"/>
              <a:r>
                <a:rPr lang="en-US" sz="2448" dirty="0">
                  <a:solidFill>
                    <a:srgbClr val="FFFFFF"/>
                  </a:solidFill>
                  <a:sym typeface="Wingdings" panose="05000000000000000000" pitchFamily="2" charset="2"/>
                </a:rPr>
                <a:t></a:t>
              </a:r>
              <a:endParaRPr lang="en-US" sz="2448" dirty="0">
                <a:solidFill>
                  <a:srgbClr val="FFFFFF"/>
                </a:solidFill>
              </a:endParaRPr>
            </a:p>
          </p:txBody>
        </p:sp>
        <p:sp>
          <p:nvSpPr>
            <p:cNvPr id="45" name="Rectangle 44">
              <a:extLst>
                <a:ext uri="{FF2B5EF4-FFF2-40B4-BE49-F238E27FC236}">
                  <a16:creationId xmlns:a16="http://schemas.microsoft.com/office/drawing/2014/main" id="{E63D7962-E738-48FA-9A7F-BC28CACC2128}"/>
                </a:ext>
              </a:extLst>
            </p:cNvPr>
            <p:cNvSpPr/>
            <p:nvPr/>
          </p:nvSpPr>
          <p:spPr>
            <a:xfrm>
              <a:off x="11836696" y="3800845"/>
              <a:ext cx="67336" cy="184372"/>
            </a:xfrm>
            <a:prstGeom prst="rect">
              <a:avLst/>
            </a:prstGeom>
          </p:spPr>
          <p:txBody>
            <a:bodyPr wrap="none" lIns="0" tIns="0" rIns="0" bIns="0">
              <a:spAutoFit/>
            </a:bodyPr>
            <a:lstStyle/>
            <a:p>
              <a:pPr defTabSz="932418"/>
              <a:r>
                <a:rPr lang="en-US" sz="1198" dirty="0">
                  <a:solidFill>
                    <a:srgbClr val="333333"/>
                  </a:solidFill>
                  <a:latin typeface="Segoe UI Semibold" panose="020B0702040204020203" pitchFamily="34" charset="0"/>
                  <a:cs typeface="Segoe UI Semibold" panose="020B0702040204020203" pitchFamily="34" charset="0"/>
                </a:rPr>
                <a:t>*</a:t>
              </a:r>
              <a:endParaRPr lang="en-US" sz="1198" dirty="0">
                <a:solidFill>
                  <a:srgbClr val="333333"/>
                </a:solidFill>
              </a:endParaRPr>
            </a:p>
          </p:txBody>
        </p:sp>
        <p:grpSp>
          <p:nvGrpSpPr>
            <p:cNvPr id="46" name="Group 45">
              <a:extLst>
                <a:ext uri="{FF2B5EF4-FFF2-40B4-BE49-F238E27FC236}">
                  <a16:creationId xmlns:a16="http://schemas.microsoft.com/office/drawing/2014/main" id="{9576EB0D-DBD6-4EE1-8D70-A61FC5C20535}"/>
                </a:ext>
              </a:extLst>
            </p:cNvPr>
            <p:cNvGrpSpPr/>
            <p:nvPr/>
          </p:nvGrpSpPr>
          <p:grpSpPr>
            <a:xfrm>
              <a:off x="6488251" y="3832934"/>
              <a:ext cx="375244" cy="375244"/>
              <a:chOff x="5568876" y="2203429"/>
              <a:chExt cx="615965" cy="615965"/>
            </a:xfrm>
          </p:grpSpPr>
          <p:sp>
            <p:nvSpPr>
              <p:cNvPr id="49" name="Oval 48">
                <a:extLst>
                  <a:ext uri="{FF2B5EF4-FFF2-40B4-BE49-F238E27FC236}">
                    <a16:creationId xmlns:a16="http://schemas.microsoft.com/office/drawing/2014/main" id="{4F3DAF16-5EC3-416A-8BD4-D2796BC0743F}"/>
                  </a:ext>
                </a:extLst>
              </p:cNvPr>
              <p:cNvSpPr/>
              <p:nvPr/>
            </p:nvSpPr>
            <p:spPr bwMode="auto">
              <a:xfrm>
                <a:off x="5568876" y="2203429"/>
                <a:ext cx="615965" cy="615965"/>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Freeform 108">
                <a:extLst>
                  <a:ext uri="{FF2B5EF4-FFF2-40B4-BE49-F238E27FC236}">
                    <a16:creationId xmlns:a16="http://schemas.microsoft.com/office/drawing/2014/main" id="{9C10FBEE-E497-4869-97EF-C820083AB003}"/>
                  </a:ext>
                </a:extLst>
              </p:cNvPr>
              <p:cNvSpPr/>
              <p:nvPr/>
            </p:nvSpPr>
            <p:spPr bwMode="auto">
              <a:xfrm>
                <a:off x="5671124" y="2386278"/>
                <a:ext cx="411468" cy="433116"/>
              </a:xfrm>
              <a:custGeom>
                <a:avLst/>
                <a:gdLst>
                  <a:gd name="connsiteX0" fmla="*/ 195868 w 411468"/>
                  <a:gd name="connsiteY0" fmla="*/ 0 h 433116"/>
                  <a:gd name="connsiteX1" fmla="*/ 242485 w 411468"/>
                  <a:gd name="connsiteY1" fmla="*/ 15566 h 433116"/>
                  <a:gd name="connsiteX2" fmla="*/ 244705 w 411468"/>
                  <a:gd name="connsiteY2" fmla="*/ 15566 h 433116"/>
                  <a:gd name="connsiteX3" fmla="*/ 286883 w 411468"/>
                  <a:gd name="connsiteY3" fmla="*/ 57817 h 433116"/>
                  <a:gd name="connsiteX4" fmla="*/ 273563 w 411468"/>
                  <a:gd name="connsiteY4" fmla="*/ 91172 h 433116"/>
                  <a:gd name="connsiteX5" fmla="*/ 280223 w 411468"/>
                  <a:gd name="connsiteY5" fmla="*/ 100067 h 433116"/>
                  <a:gd name="connsiteX6" fmla="*/ 280223 w 411468"/>
                  <a:gd name="connsiteY6" fmla="*/ 124528 h 433116"/>
                  <a:gd name="connsiteX7" fmla="*/ 269124 w 411468"/>
                  <a:gd name="connsiteY7" fmla="*/ 135647 h 433116"/>
                  <a:gd name="connsiteX8" fmla="*/ 269124 w 411468"/>
                  <a:gd name="connsiteY8" fmla="*/ 160107 h 433116"/>
                  <a:gd name="connsiteX9" fmla="*/ 244705 w 411468"/>
                  <a:gd name="connsiteY9" fmla="*/ 191239 h 433116"/>
                  <a:gd name="connsiteX10" fmla="*/ 244705 w 411468"/>
                  <a:gd name="connsiteY10" fmla="*/ 209029 h 433116"/>
                  <a:gd name="connsiteX11" fmla="*/ 360138 w 411468"/>
                  <a:gd name="connsiteY11" fmla="*/ 217924 h 433116"/>
                  <a:gd name="connsiteX12" fmla="*/ 403460 w 411468"/>
                  <a:gd name="connsiteY12" fmla="*/ 319520 h 433116"/>
                  <a:gd name="connsiteX13" fmla="*/ 411468 w 411468"/>
                  <a:gd name="connsiteY13" fmla="*/ 343974 h 433116"/>
                  <a:gd name="connsiteX14" fmla="*/ 367176 w 411468"/>
                  <a:gd name="connsiteY14" fmla="*/ 380517 h 433116"/>
                  <a:gd name="connsiteX15" fmla="*/ 194980 w 411468"/>
                  <a:gd name="connsiteY15" fmla="*/ 433116 h 433116"/>
                  <a:gd name="connsiteX16" fmla="*/ 22784 w 411468"/>
                  <a:gd name="connsiteY16" fmla="*/ 380517 h 433116"/>
                  <a:gd name="connsiteX17" fmla="*/ 0 w 411468"/>
                  <a:gd name="connsiteY17" fmla="*/ 361719 h 433116"/>
                  <a:gd name="connsiteX18" fmla="*/ 12694 w 411468"/>
                  <a:gd name="connsiteY18" fmla="*/ 322647 h 433116"/>
                  <a:gd name="connsiteX19" fmla="*/ 53796 w 411468"/>
                  <a:gd name="connsiteY19" fmla="*/ 222371 h 433116"/>
                  <a:gd name="connsiteX20" fmla="*/ 53796 w 411468"/>
                  <a:gd name="connsiteY20" fmla="*/ 217924 h 433116"/>
                  <a:gd name="connsiteX21" fmla="*/ 169230 w 411468"/>
                  <a:gd name="connsiteY21" fmla="*/ 209029 h 433116"/>
                  <a:gd name="connsiteX22" fmla="*/ 169230 w 411468"/>
                  <a:gd name="connsiteY22" fmla="*/ 191239 h 433116"/>
                  <a:gd name="connsiteX23" fmla="*/ 142591 w 411468"/>
                  <a:gd name="connsiteY23" fmla="*/ 160107 h 433116"/>
                  <a:gd name="connsiteX24" fmla="*/ 142591 w 411468"/>
                  <a:gd name="connsiteY24" fmla="*/ 135647 h 433116"/>
                  <a:gd name="connsiteX25" fmla="*/ 131492 w 411468"/>
                  <a:gd name="connsiteY25" fmla="*/ 124528 h 433116"/>
                  <a:gd name="connsiteX26" fmla="*/ 131492 w 411468"/>
                  <a:gd name="connsiteY26" fmla="*/ 100067 h 433116"/>
                  <a:gd name="connsiteX27" fmla="*/ 140371 w 411468"/>
                  <a:gd name="connsiteY27" fmla="*/ 88949 h 433116"/>
                  <a:gd name="connsiteX28" fmla="*/ 127052 w 411468"/>
                  <a:gd name="connsiteY28" fmla="*/ 55593 h 433116"/>
                  <a:gd name="connsiteX29" fmla="*/ 195868 w 411468"/>
                  <a:gd name="connsiteY29" fmla="*/ 0 h 43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11468" h="433116">
                    <a:moveTo>
                      <a:pt x="195868" y="0"/>
                    </a:moveTo>
                    <a:cubicBezTo>
                      <a:pt x="213627" y="0"/>
                      <a:pt x="231386" y="4448"/>
                      <a:pt x="242485" y="15566"/>
                    </a:cubicBezTo>
                    <a:cubicBezTo>
                      <a:pt x="242485" y="15566"/>
                      <a:pt x="242485" y="15566"/>
                      <a:pt x="244705" y="15566"/>
                    </a:cubicBezTo>
                    <a:cubicBezTo>
                      <a:pt x="269124" y="15566"/>
                      <a:pt x="286883" y="35580"/>
                      <a:pt x="286883" y="57817"/>
                    </a:cubicBezTo>
                    <a:cubicBezTo>
                      <a:pt x="286883" y="71159"/>
                      <a:pt x="282443" y="82277"/>
                      <a:pt x="273563" y="91172"/>
                    </a:cubicBezTo>
                    <a:cubicBezTo>
                      <a:pt x="278003" y="91172"/>
                      <a:pt x="280223" y="95620"/>
                      <a:pt x="280223" y="100067"/>
                    </a:cubicBezTo>
                    <a:cubicBezTo>
                      <a:pt x="280223" y="100067"/>
                      <a:pt x="280223" y="100067"/>
                      <a:pt x="280223" y="124528"/>
                    </a:cubicBezTo>
                    <a:cubicBezTo>
                      <a:pt x="280223" y="128975"/>
                      <a:pt x="275783" y="135647"/>
                      <a:pt x="269124" y="135647"/>
                    </a:cubicBezTo>
                    <a:cubicBezTo>
                      <a:pt x="269124" y="135647"/>
                      <a:pt x="269124" y="135647"/>
                      <a:pt x="269124" y="160107"/>
                    </a:cubicBezTo>
                    <a:cubicBezTo>
                      <a:pt x="269124" y="175673"/>
                      <a:pt x="260244" y="189016"/>
                      <a:pt x="244705" y="191239"/>
                    </a:cubicBezTo>
                    <a:cubicBezTo>
                      <a:pt x="244705" y="191239"/>
                      <a:pt x="244705" y="191239"/>
                      <a:pt x="244705" y="209029"/>
                    </a:cubicBezTo>
                    <a:cubicBezTo>
                      <a:pt x="244705" y="209029"/>
                      <a:pt x="244705" y="209029"/>
                      <a:pt x="360138" y="217924"/>
                    </a:cubicBezTo>
                    <a:cubicBezTo>
                      <a:pt x="376232" y="251836"/>
                      <a:pt x="390661" y="285608"/>
                      <a:pt x="403460" y="319520"/>
                    </a:cubicBezTo>
                    <a:lnTo>
                      <a:pt x="411468" y="343974"/>
                    </a:lnTo>
                    <a:lnTo>
                      <a:pt x="367176" y="380517"/>
                    </a:lnTo>
                    <a:cubicBezTo>
                      <a:pt x="318022" y="413726"/>
                      <a:pt x="258766" y="433116"/>
                      <a:pt x="194980" y="433116"/>
                    </a:cubicBezTo>
                    <a:cubicBezTo>
                      <a:pt x="131195" y="433116"/>
                      <a:pt x="71939" y="413726"/>
                      <a:pt x="22784" y="380517"/>
                    </a:cubicBezTo>
                    <a:lnTo>
                      <a:pt x="0" y="361719"/>
                    </a:lnTo>
                    <a:lnTo>
                      <a:pt x="12694" y="322647"/>
                    </a:lnTo>
                    <a:cubicBezTo>
                      <a:pt x="25077" y="289083"/>
                      <a:pt x="38812" y="255727"/>
                      <a:pt x="53796" y="222371"/>
                    </a:cubicBezTo>
                    <a:cubicBezTo>
                      <a:pt x="53796" y="222371"/>
                      <a:pt x="53796" y="222371"/>
                      <a:pt x="53796" y="217924"/>
                    </a:cubicBezTo>
                    <a:cubicBezTo>
                      <a:pt x="53796" y="217924"/>
                      <a:pt x="53796" y="217924"/>
                      <a:pt x="169230" y="209029"/>
                    </a:cubicBezTo>
                    <a:cubicBezTo>
                      <a:pt x="169230" y="209029"/>
                      <a:pt x="169230" y="209029"/>
                      <a:pt x="169230" y="191239"/>
                    </a:cubicBezTo>
                    <a:cubicBezTo>
                      <a:pt x="153690" y="189016"/>
                      <a:pt x="142591" y="175673"/>
                      <a:pt x="142591" y="160107"/>
                    </a:cubicBezTo>
                    <a:cubicBezTo>
                      <a:pt x="142591" y="160107"/>
                      <a:pt x="142591" y="160107"/>
                      <a:pt x="142591" y="135647"/>
                    </a:cubicBezTo>
                    <a:cubicBezTo>
                      <a:pt x="135932" y="135647"/>
                      <a:pt x="131492" y="128975"/>
                      <a:pt x="131492" y="124528"/>
                    </a:cubicBezTo>
                    <a:cubicBezTo>
                      <a:pt x="131492" y="124528"/>
                      <a:pt x="131492" y="124528"/>
                      <a:pt x="131492" y="100067"/>
                    </a:cubicBezTo>
                    <a:cubicBezTo>
                      <a:pt x="131492" y="95620"/>
                      <a:pt x="135932" y="91172"/>
                      <a:pt x="140371" y="88949"/>
                    </a:cubicBezTo>
                    <a:cubicBezTo>
                      <a:pt x="131492" y="80054"/>
                      <a:pt x="127052" y="68935"/>
                      <a:pt x="127052" y="55593"/>
                    </a:cubicBezTo>
                    <a:cubicBezTo>
                      <a:pt x="127052" y="24461"/>
                      <a:pt x="158130" y="0"/>
                      <a:pt x="195868" y="0"/>
                    </a:cubicBezTo>
                    <a:close/>
                  </a:path>
                </a:pathLst>
              </a:cu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7" name="Oval 252">
              <a:extLst>
                <a:ext uri="{FF2B5EF4-FFF2-40B4-BE49-F238E27FC236}">
                  <a16:creationId xmlns:a16="http://schemas.microsoft.com/office/drawing/2014/main" id="{20AEEA7A-A678-4A3C-87ED-53B9CEA828CD}"/>
                </a:ext>
              </a:extLst>
            </p:cNvPr>
            <p:cNvSpPr>
              <a:spLocks noChangeArrowheads="1"/>
            </p:cNvSpPr>
            <p:nvPr/>
          </p:nvSpPr>
          <p:spPr bwMode="auto">
            <a:xfrm>
              <a:off x="10033766" y="3853835"/>
              <a:ext cx="336474" cy="333443"/>
            </a:xfrm>
            <a:prstGeom prst="ellipse">
              <a:avLst/>
            </a:prstGeom>
            <a:solidFill>
              <a:srgbClr val="E81123"/>
            </a:solidFill>
            <a:ln w="15875" cap="flat">
              <a:noFill/>
              <a:prstDash val="solid"/>
              <a:miter lim="800000"/>
              <a:headEnd/>
              <a:tailEnd/>
            </a:ln>
          </p:spPr>
          <p:txBody>
            <a:bodyPr vert="horz" wrap="square" lIns="91414" tIns="93247" rIns="91414" bIns="45706" numCol="1" anchor="ctr" anchorCtr="0" compatLnSpc="1">
              <a:prstTxWarp prst="textNoShape">
                <a:avLst/>
              </a:prstTxWarp>
            </a:bodyPr>
            <a:lstStyle/>
            <a:p>
              <a:pPr algn="ctr" defTabSz="932418"/>
              <a:r>
                <a:rPr lang="en-US" sz="2448" dirty="0">
                  <a:solidFill>
                    <a:srgbClr val="FFFFFF"/>
                  </a:solidFill>
                  <a:sym typeface="Wingdings" panose="05000000000000000000" pitchFamily="2" charset="2"/>
                </a:rPr>
                <a:t></a:t>
              </a:r>
              <a:endParaRPr lang="en-US" sz="2448" dirty="0">
                <a:solidFill>
                  <a:srgbClr val="FFFFFF"/>
                </a:solidFill>
              </a:endParaRPr>
            </a:p>
          </p:txBody>
        </p:sp>
        <p:sp>
          <p:nvSpPr>
            <p:cNvPr id="48" name="Oval 252">
              <a:extLst>
                <a:ext uri="{FF2B5EF4-FFF2-40B4-BE49-F238E27FC236}">
                  <a16:creationId xmlns:a16="http://schemas.microsoft.com/office/drawing/2014/main" id="{2D5B98E8-D6CC-43A2-8DC0-C31D65DCCD24}"/>
                </a:ext>
              </a:extLst>
            </p:cNvPr>
            <p:cNvSpPr>
              <a:spLocks noChangeArrowheads="1"/>
            </p:cNvSpPr>
            <p:nvPr/>
          </p:nvSpPr>
          <p:spPr bwMode="auto">
            <a:xfrm>
              <a:off x="11538318" y="3853835"/>
              <a:ext cx="336474" cy="333443"/>
            </a:xfrm>
            <a:prstGeom prst="ellipse">
              <a:avLst/>
            </a:prstGeom>
            <a:solidFill>
              <a:schemeClr val="bg1">
                <a:lumMod val="65000"/>
              </a:schemeClr>
            </a:solidFill>
            <a:ln w="15875" cap="flat">
              <a:noFill/>
              <a:prstDash val="solid"/>
              <a:miter lim="800000"/>
              <a:headEnd/>
              <a:tailEnd/>
            </a:ln>
          </p:spPr>
          <p:txBody>
            <a:bodyPr vert="horz" wrap="square" lIns="91414" tIns="46623" rIns="91414" bIns="45706" numCol="1" anchor="ctr" anchorCtr="0" compatLnSpc="1">
              <a:prstTxWarp prst="textNoShape">
                <a:avLst/>
              </a:prstTxWarp>
            </a:bodyPr>
            <a:lstStyle/>
            <a:p>
              <a:pPr algn="ctr" defTabSz="932418"/>
              <a:r>
                <a:rPr lang="en-US" sz="2448" dirty="0">
                  <a:solidFill>
                    <a:srgbClr val="FFFFFF"/>
                  </a:solidFill>
                  <a:sym typeface="Wingdings" panose="05000000000000000000" pitchFamily="2" charset="2"/>
                </a:rPr>
                <a:t></a:t>
              </a:r>
              <a:endParaRPr lang="en-US" sz="2448" dirty="0">
                <a:solidFill>
                  <a:srgbClr val="FFFFFF"/>
                </a:solidFill>
              </a:endParaRPr>
            </a:p>
          </p:txBody>
        </p:sp>
      </p:grpSp>
      <p:grpSp>
        <p:nvGrpSpPr>
          <p:cNvPr id="51" name="Group 50">
            <a:extLst>
              <a:ext uri="{FF2B5EF4-FFF2-40B4-BE49-F238E27FC236}">
                <a16:creationId xmlns:a16="http://schemas.microsoft.com/office/drawing/2014/main" id="{21356F6A-6A7D-4833-9247-7942FF00768A}"/>
              </a:ext>
            </a:extLst>
          </p:cNvPr>
          <p:cNvGrpSpPr/>
          <p:nvPr/>
        </p:nvGrpSpPr>
        <p:grpSpPr>
          <a:xfrm>
            <a:off x="3069230" y="4115761"/>
            <a:ext cx="5492994" cy="382660"/>
            <a:chOff x="6488251" y="4273084"/>
            <a:chExt cx="5386541" cy="375244"/>
          </a:xfrm>
        </p:grpSpPr>
        <p:sp>
          <p:nvSpPr>
            <p:cNvPr id="52" name="Line 192">
              <a:extLst>
                <a:ext uri="{FF2B5EF4-FFF2-40B4-BE49-F238E27FC236}">
                  <a16:creationId xmlns:a16="http://schemas.microsoft.com/office/drawing/2014/main" id="{E0305D87-413A-4744-B926-56A8E8560471}"/>
                </a:ext>
              </a:extLst>
            </p:cNvPr>
            <p:cNvSpPr>
              <a:spLocks noChangeShapeType="1"/>
            </p:cNvSpPr>
            <p:nvPr/>
          </p:nvSpPr>
          <p:spPr bwMode="auto">
            <a:xfrm>
              <a:off x="8246254" y="4460706"/>
              <a:ext cx="3551167" cy="0"/>
            </a:xfrm>
            <a:prstGeom prst="line">
              <a:avLst/>
            </a:prstGeom>
            <a:noFill/>
            <a:ln w="15875" cap="flat">
              <a:solidFill>
                <a:srgbClr val="77777A"/>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2418"/>
              <a:endParaRPr lang="en-US" sz="1598">
                <a:solidFill>
                  <a:srgbClr val="002050"/>
                </a:solidFill>
              </a:endParaRPr>
            </a:p>
          </p:txBody>
        </p:sp>
        <p:sp>
          <p:nvSpPr>
            <p:cNvPr id="53" name="Rectangle 238">
              <a:extLst>
                <a:ext uri="{FF2B5EF4-FFF2-40B4-BE49-F238E27FC236}">
                  <a16:creationId xmlns:a16="http://schemas.microsoft.com/office/drawing/2014/main" id="{15C91FA9-0AD5-46FD-A317-ECC7F8B610C4}"/>
                </a:ext>
              </a:extLst>
            </p:cNvPr>
            <p:cNvSpPr>
              <a:spLocks noChangeArrowheads="1"/>
            </p:cNvSpPr>
            <p:nvPr/>
          </p:nvSpPr>
          <p:spPr bwMode="auto">
            <a:xfrm>
              <a:off x="6961270" y="4291727"/>
              <a:ext cx="886587" cy="33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049"/>
              <a:r>
                <a:rPr lang="en-US" altLang="en-US" sz="1098" dirty="0">
                  <a:gradFill>
                    <a:gsLst>
                      <a:gs pos="0">
                        <a:srgbClr val="002050"/>
                      </a:gs>
                      <a:gs pos="62000">
                        <a:srgbClr val="002050"/>
                      </a:gs>
                    </a:gsLst>
                    <a:lin ang="5400000" scaled="0"/>
                  </a:gradFill>
                  <a:latin typeface="Segoe UI Semibold" panose="020B0702040204020203" pitchFamily="34" charset="0"/>
                  <a:cs typeface="Segoe UI Semibold" panose="020B0702040204020203" pitchFamily="34" charset="0"/>
                </a:rPr>
                <a:t>Storage</a:t>
              </a:r>
            </a:p>
            <a:p>
              <a:pPr defTabSz="914049"/>
              <a:r>
                <a:rPr lang="en-US" altLang="en-US" sz="1098" dirty="0">
                  <a:gradFill>
                    <a:gsLst>
                      <a:gs pos="0">
                        <a:srgbClr val="002050"/>
                      </a:gs>
                      <a:gs pos="62000">
                        <a:srgbClr val="002050"/>
                      </a:gs>
                    </a:gsLst>
                    <a:lin ang="5400000" scaled="0"/>
                  </a:gradFill>
                  <a:latin typeface="Segoe UI Semibold" panose="020B0702040204020203" pitchFamily="34" charset="0"/>
                  <a:cs typeface="Segoe UI Semibold" panose="020B0702040204020203" pitchFamily="34" charset="0"/>
                </a:rPr>
                <a:t>Administrator</a:t>
              </a:r>
            </a:p>
          </p:txBody>
        </p:sp>
        <p:grpSp>
          <p:nvGrpSpPr>
            <p:cNvPr id="54" name="Group 53">
              <a:extLst>
                <a:ext uri="{FF2B5EF4-FFF2-40B4-BE49-F238E27FC236}">
                  <a16:creationId xmlns:a16="http://schemas.microsoft.com/office/drawing/2014/main" id="{0E99C6BF-E96F-4EBC-99AB-01E5D00CA50E}"/>
                </a:ext>
              </a:extLst>
            </p:cNvPr>
            <p:cNvGrpSpPr/>
            <p:nvPr/>
          </p:nvGrpSpPr>
          <p:grpSpPr>
            <a:xfrm>
              <a:off x="6488251" y="4273084"/>
              <a:ext cx="375244" cy="375244"/>
              <a:chOff x="5568876" y="2203429"/>
              <a:chExt cx="615965" cy="615965"/>
            </a:xfrm>
          </p:grpSpPr>
          <p:sp>
            <p:nvSpPr>
              <p:cNvPr id="58" name="Oval 57">
                <a:extLst>
                  <a:ext uri="{FF2B5EF4-FFF2-40B4-BE49-F238E27FC236}">
                    <a16:creationId xmlns:a16="http://schemas.microsoft.com/office/drawing/2014/main" id="{F4366261-64EA-44B6-91EF-9922B52C9791}"/>
                  </a:ext>
                </a:extLst>
              </p:cNvPr>
              <p:cNvSpPr/>
              <p:nvPr/>
            </p:nvSpPr>
            <p:spPr bwMode="auto">
              <a:xfrm>
                <a:off x="5568876" y="2203429"/>
                <a:ext cx="615965" cy="615965"/>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Freeform 108">
                <a:extLst>
                  <a:ext uri="{FF2B5EF4-FFF2-40B4-BE49-F238E27FC236}">
                    <a16:creationId xmlns:a16="http://schemas.microsoft.com/office/drawing/2014/main" id="{EE345F07-5CA6-4CFC-A846-F1476C04F17D}"/>
                  </a:ext>
                </a:extLst>
              </p:cNvPr>
              <p:cNvSpPr/>
              <p:nvPr/>
            </p:nvSpPr>
            <p:spPr bwMode="auto">
              <a:xfrm>
                <a:off x="5671124" y="2386278"/>
                <a:ext cx="411468" cy="433116"/>
              </a:xfrm>
              <a:custGeom>
                <a:avLst/>
                <a:gdLst>
                  <a:gd name="connsiteX0" fmla="*/ 195868 w 411468"/>
                  <a:gd name="connsiteY0" fmla="*/ 0 h 433116"/>
                  <a:gd name="connsiteX1" fmla="*/ 242485 w 411468"/>
                  <a:gd name="connsiteY1" fmla="*/ 15566 h 433116"/>
                  <a:gd name="connsiteX2" fmla="*/ 244705 w 411468"/>
                  <a:gd name="connsiteY2" fmla="*/ 15566 h 433116"/>
                  <a:gd name="connsiteX3" fmla="*/ 286883 w 411468"/>
                  <a:gd name="connsiteY3" fmla="*/ 57817 h 433116"/>
                  <a:gd name="connsiteX4" fmla="*/ 273563 w 411468"/>
                  <a:gd name="connsiteY4" fmla="*/ 91172 h 433116"/>
                  <a:gd name="connsiteX5" fmla="*/ 280223 w 411468"/>
                  <a:gd name="connsiteY5" fmla="*/ 100067 h 433116"/>
                  <a:gd name="connsiteX6" fmla="*/ 280223 w 411468"/>
                  <a:gd name="connsiteY6" fmla="*/ 124528 h 433116"/>
                  <a:gd name="connsiteX7" fmla="*/ 269124 w 411468"/>
                  <a:gd name="connsiteY7" fmla="*/ 135647 h 433116"/>
                  <a:gd name="connsiteX8" fmla="*/ 269124 w 411468"/>
                  <a:gd name="connsiteY8" fmla="*/ 160107 h 433116"/>
                  <a:gd name="connsiteX9" fmla="*/ 244705 w 411468"/>
                  <a:gd name="connsiteY9" fmla="*/ 191239 h 433116"/>
                  <a:gd name="connsiteX10" fmla="*/ 244705 w 411468"/>
                  <a:gd name="connsiteY10" fmla="*/ 209029 h 433116"/>
                  <a:gd name="connsiteX11" fmla="*/ 360138 w 411468"/>
                  <a:gd name="connsiteY11" fmla="*/ 217924 h 433116"/>
                  <a:gd name="connsiteX12" fmla="*/ 403460 w 411468"/>
                  <a:gd name="connsiteY12" fmla="*/ 319520 h 433116"/>
                  <a:gd name="connsiteX13" fmla="*/ 411468 w 411468"/>
                  <a:gd name="connsiteY13" fmla="*/ 343974 h 433116"/>
                  <a:gd name="connsiteX14" fmla="*/ 367176 w 411468"/>
                  <a:gd name="connsiteY14" fmla="*/ 380517 h 433116"/>
                  <a:gd name="connsiteX15" fmla="*/ 194980 w 411468"/>
                  <a:gd name="connsiteY15" fmla="*/ 433116 h 433116"/>
                  <a:gd name="connsiteX16" fmla="*/ 22784 w 411468"/>
                  <a:gd name="connsiteY16" fmla="*/ 380517 h 433116"/>
                  <a:gd name="connsiteX17" fmla="*/ 0 w 411468"/>
                  <a:gd name="connsiteY17" fmla="*/ 361719 h 433116"/>
                  <a:gd name="connsiteX18" fmla="*/ 12694 w 411468"/>
                  <a:gd name="connsiteY18" fmla="*/ 322647 h 433116"/>
                  <a:gd name="connsiteX19" fmla="*/ 53796 w 411468"/>
                  <a:gd name="connsiteY19" fmla="*/ 222371 h 433116"/>
                  <a:gd name="connsiteX20" fmla="*/ 53796 w 411468"/>
                  <a:gd name="connsiteY20" fmla="*/ 217924 h 433116"/>
                  <a:gd name="connsiteX21" fmla="*/ 169230 w 411468"/>
                  <a:gd name="connsiteY21" fmla="*/ 209029 h 433116"/>
                  <a:gd name="connsiteX22" fmla="*/ 169230 w 411468"/>
                  <a:gd name="connsiteY22" fmla="*/ 191239 h 433116"/>
                  <a:gd name="connsiteX23" fmla="*/ 142591 w 411468"/>
                  <a:gd name="connsiteY23" fmla="*/ 160107 h 433116"/>
                  <a:gd name="connsiteX24" fmla="*/ 142591 w 411468"/>
                  <a:gd name="connsiteY24" fmla="*/ 135647 h 433116"/>
                  <a:gd name="connsiteX25" fmla="*/ 131492 w 411468"/>
                  <a:gd name="connsiteY25" fmla="*/ 124528 h 433116"/>
                  <a:gd name="connsiteX26" fmla="*/ 131492 w 411468"/>
                  <a:gd name="connsiteY26" fmla="*/ 100067 h 433116"/>
                  <a:gd name="connsiteX27" fmla="*/ 140371 w 411468"/>
                  <a:gd name="connsiteY27" fmla="*/ 88949 h 433116"/>
                  <a:gd name="connsiteX28" fmla="*/ 127052 w 411468"/>
                  <a:gd name="connsiteY28" fmla="*/ 55593 h 433116"/>
                  <a:gd name="connsiteX29" fmla="*/ 195868 w 411468"/>
                  <a:gd name="connsiteY29" fmla="*/ 0 h 43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11468" h="433116">
                    <a:moveTo>
                      <a:pt x="195868" y="0"/>
                    </a:moveTo>
                    <a:cubicBezTo>
                      <a:pt x="213627" y="0"/>
                      <a:pt x="231386" y="4448"/>
                      <a:pt x="242485" y="15566"/>
                    </a:cubicBezTo>
                    <a:cubicBezTo>
                      <a:pt x="242485" y="15566"/>
                      <a:pt x="242485" y="15566"/>
                      <a:pt x="244705" y="15566"/>
                    </a:cubicBezTo>
                    <a:cubicBezTo>
                      <a:pt x="269124" y="15566"/>
                      <a:pt x="286883" y="35580"/>
                      <a:pt x="286883" y="57817"/>
                    </a:cubicBezTo>
                    <a:cubicBezTo>
                      <a:pt x="286883" y="71159"/>
                      <a:pt x="282443" y="82277"/>
                      <a:pt x="273563" y="91172"/>
                    </a:cubicBezTo>
                    <a:cubicBezTo>
                      <a:pt x="278003" y="91172"/>
                      <a:pt x="280223" y="95620"/>
                      <a:pt x="280223" y="100067"/>
                    </a:cubicBezTo>
                    <a:cubicBezTo>
                      <a:pt x="280223" y="100067"/>
                      <a:pt x="280223" y="100067"/>
                      <a:pt x="280223" y="124528"/>
                    </a:cubicBezTo>
                    <a:cubicBezTo>
                      <a:pt x="280223" y="128975"/>
                      <a:pt x="275783" y="135647"/>
                      <a:pt x="269124" y="135647"/>
                    </a:cubicBezTo>
                    <a:cubicBezTo>
                      <a:pt x="269124" y="135647"/>
                      <a:pt x="269124" y="135647"/>
                      <a:pt x="269124" y="160107"/>
                    </a:cubicBezTo>
                    <a:cubicBezTo>
                      <a:pt x="269124" y="175673"/>
                      <a:pt x="260244" y="189016"/>
                      <a:pt x="244705" y="191239"/>
                    </a:cubicBezTo>
                    <a:cubicBezTo>
                      <a:pt x="244705" y="191239"/>
                      <a:pt x="244705" y="191239"/>
                      <a:pt x="244705" y="209029"/>
                    </a:cubicBezTo>
                    <a:cubicBezTo>
                      <a:pt x="244705" y="209029"/>
                      <a:pt x="244705" y="209029"/>
                      <a:pt x="360138" y="217924"/>
                    </a:cubicBezTo>
                    <a:cubicBezTo>
                      <a:pt x="376232" y="251836"/>
                      <a:pt x="390661" y="285608"/>
                      <a:pt x="403460" y="319520"/>
                    </a:cubicBezTo>
                    <a:lnTo>
                      <a:pt x="411468" y="343974"/>
                    </a:lnTo>
                    <a:lnTo>
                      <a:pt x="367176" y="380517"/>
                    </a:lnTo>
                    <a:cubicBezTo>
                      <a:pt x="318022" y="413726"/>
                      <a:pt x="258766" y="433116"/>
                      <a:pt x="194980" y="433116"/>
                    </a:cubicBezTo>
                    <a:cubicBezTo>
                      <a:pt x="131195" y="433116"/>
                      <a:pt x="71939" y="413726"/>
                      <a:pt x="22784" y="380517"/>
                    </a:cubicBezTo>
                    <a:lnTo>
                      <a:pt x="0" y="361719"/>
                    </a:lnTo>
                    <a:lnTo>
                      <a:pt x="12694" y="322647"/>
                    </a:lnTo>
                    <a:cubicBezTo>
                      <a:pt x="25077" y="289083"/>
                      <a:pt x="38812" y="255727"/>
                      <a:pt x="53796" y="222371"/>
                    </a:cubicBezTo>
                    <a:cubicBezTo>
                      <a:pt x="53796" y="222371"/>
                      <a:pt x="53796" y="222371"/>
                      <a:pt x="53796" y="217924"/>
                    </a:cubicBezTo>
                    <a:cubicBezTo>
                      <a:pt x="53796" y="217924"/>
                      <a:pt x="53796" y="217924"/>
                      <a:pt x="169230" y="209029"/>
                    </a:cubicBezTo>
                    <a:cubicBezTo>
                      <a:pt x="169230" y="209029"/>
                      <a:pt x="169230" y="209029"/>
                      <a:pt x="169230" y="191239"/>
                    </a:cubicBezTo>
                    <a:cubicBezTo>
                      <a:pt x="153690" y="189016"/>
                      <a:pt x="142591" y="175673"/>
                      <a:pt x="142591" y="160107"/>
                    </a:cubicBezTo>
                    <a:cubicBezTo>
                      <a:pt x="142591" y="160107"/>
                      <a:pt x="142591" y="160107"/>
                      <a:pt x="142591" y="135647"/>
                    </a:cubicBezTo>
                    <a:cubicBezTo>
                      <a:pt x="135932" y="135647"/>
                      <a:pt x="131492" y="128975"/>
                      <a:pt x="131492" y="124528"/>
                    </a:cubicBezTo>
                    <a:cubicBezTo>
                      <a:pt x="131492" y="124528"/>
                      <a:pt x="131492" y="124528"/>
                      <a:pt x="131492" y="100067"/>
                    </a:cubicBezTo>
                    <a:cubicBezTo>
                      <a:pt x="131492" y="95620"/>
                      <a:pt x="135932" y="91172"/>
                      <a:pt x="140371" y="88949"/>
                    </a:cubicBezTo>
                    <a:cubicBezTo>
                      <a:pt x="131492" y="80054"/>
                      <a:pt x="127052" y="68935"/>
                      <a:pt x="127052" y="55593"/>
                    </a:cubicBezTo>
                    <a:cubicBezTo>
                      <a:pt x="127052" y="24461"/>
                      <a:pt x="158130" y="0"/>
                      <a:pt x="195868" y="0"/>
                    </a:cubicBezTo>
                    <a:close/>
                  </a:path>
                </a:pathLst>
              </a:cu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5" name="Oval 252">
              <a:extLst>
                <a:ext uri="{FF2B5EF4-FFF2-40B4-BE49-F238E27FC236}">
                  <a16:creationId xmlns:a16="http://schemas.microsoft.com/office/drawing/2014/main" id="{DE906632-BAEB-4FD2-9EA7-B85B01788797}"/>
                </a:ext>
              </a:extLst>
            </p:cNvPr>
            <p:cNvSpPr>
              <a:spLocks noChangeArrowheads="1"/>
            </p:cNvSpPr>
            <p:nvPr/>
          </p:nvSpPr>
          <p:spPr bwMode="auto">
            <a:xfrm>
              <a:off x="10038656" y="4293985"/>
              <a:ext cx="336474" cy="333443"/>
            </a:xfrm>
            <a:prstGeom prst="ellipse">
              <a:avLst/>
            </a:prstGeom>
            <a:solidFill>
              <a:srgbClr val="E81123"/>
            </a:solidFill>
            <a:ln w="15875" cap="flat">
              <a:noFill/>
              <a:prstDash val="solid"/>
              <a:miter lim="800000"/>
              <a:headEnd/>
              <a:tailEnd/>
            </a:ln>
          </p:spPr>
          <p:txBody>
            <a:bodyPr vert="horz" wrap="square" lIns="91414" tIns="93247" rIns="91414" bIns="45706" numCol="1" anchor="ctr" anchorCtr="0" compatLnSpc="1">
              <a:prstTxWarp prst="textNoShape">
                <a:avLst/>
              </a:prstTxWarp>
            </a:bodyPr>
            <a:lstStyle/>
            <a:p>
              <a:pPr algn="ctr" defTabSz="932418"/>
              <a:r>
                <a:rPr lang="en-US" sz="2448" dirty="0">
                  <a:solidFill>
                    <a:srgbClr val="FFFFFF"/>
                  </a:solidFill>
                  <a:sym typeface="Wingdings" panose="05000000000000000000" pitchFamily="2" charset="2"/>
                </a:rPr>
                <a:t></a:t>
              </a:r>
              <a:endParaRPr lang="en-US" sz="2448" dirty="0">
                <a:solidFill>
                  <a:srgbClr val="FFFFFF"/>
                </a:solidFill>
              </a:endParaRPr>
            </a:p>
          </p:txBody>
        </p:sp>
        <p:sp>
          <p:nvSpPr>
            <p:cNvPr id="56" name="Oval 252">
              <a:extLst>
                <a:ext uri="{FF2B5EF4-FFF2-40B4-BE49-F238E27FC236}">
                  <a16:creationId xmlns:a16="http://schemas.microsoft.com/office/drawing/2014/main" id="{187CDCE8-97CB-4CE2-9B46-C084A58EBE69}"/>
                </a:ext>
              </a:extLst>
            </p:cNvPr>
            <p:cNvSpPr>
              <a:spLocks noChangeArrowheads="1"/>
            </p:cNvSpPr>
            <p:nvPr/>
          </p:nvSpPr>
          <p:spPr bwMode="auto">
            <a:xfrm>
              <a:off x="11538318" y="4293985"/>
              <a:ext cx="336474" cy="333443"/>
            </a:xfrm>
            <a:prstGeom prst="ellipse">
              <a:avLst/>
            </a:prstGeom>
            <a:solidFill>
              <a:schemeClr val="bg1">
                <a:lumMod val="65000"/>
              </a:schemeClr>
            </a:solidFill>
            <a:ln w="15875" cap="flat">
              <a:noFill/>
              <a:prstDash val="solid"/>
              <a:miter lim="800000"/>
              <a:headEnd/>
              <a:tailEnd/>
            </a:ln>
          </p:spPr>
          <p:txBody>
            <a:bodyPr vert="horz" wrap="square" lIns="91414" tIns="46623" rIns="91414" bIns="45706" numCol="1" anchor="ctr" anchorCtr="0" compatLnSpc="1">
              <a:prstTxWarp prst="textNoShape">
                <a:avLst/>
              </a:prstTxWarp>
            </a:bodyPr>
            <a:lstStyle/>
            <a:p>
              <a:pPr algn="ctr" defTabSz="932418"/>
              <a:r>
                <a:rPr lang="en-US" sz="2448" dirty="0">
                  <a:solidFill>
                    <a:srgbClr val="FFFFFF"/>
                  </a:solidFill>
                  <a:sym typeface="Wingdings" panose="05000000000000000000" pitchFamily="2" charset="2"/>
                </a:rPr>
                <a:t></a:t>
              </a:r>
              <a:endParaRPr lang="en-US" sz="2448" dirty="0">
                <a:solidFill>
                  <a:srgbClr val="FFFFFF"/>
                </a:solidFill>
              </a:endParaRPr>
            </a:p>
          </p:txBody>
        </p:sp>
        <p:sp>
          <p:nvSpPr>
            <p:cNvPr id="57" name="Oval 252">
              <a:extLst>
                <a:ext uri="{FF2B5EF4-FFF2-40B4-BE49-F238E27FC236}">
                  <a16:creationId xmlns:a16="http://schemas.microsoft.com/office/drawing/2014/main" id="{E7C24F85-CF1A-4299-A72A-6B284DB72E41}"/>
                </a:ext>
              </a:extLst>
            </p:cNvPr>
            <p:cNvSpPr>
              <a:spLocks noChangeArrowheads="1"/>
            </p:cNvSpPr>
            <p:nvPr/>
          </p:nvSpPr>
          <p:spPr bwMode="auto">
            <a:xfrm>
              <a:off x="8538993" y="4293985"/>
              <a:ext cx="336474" cy="333443"/>
            </a:xfrm>
            <a:prstGeom prst="ellipse">
              <a:avLst/>
            </a:prstGeom>
            <a:solidFill>
              <a:schemeClr val="bg1">
                <a:lumMod val="65000"/>
              </a:schemeClr>
            </a:solidFill>
            <a:ln w="15875" cap="flat">
              <a:noFill/>
              <a:prstDash val="solid"/>
              <a:miter lim="800000"/>
              <a:headEnd/>
              <a:tailEnd/>
            </a:ln>
          </p:spPr>
          <p:txBody>
            <a:bodyPr vert="horz" wrap="square" lIns="91414" tIns="46623" rIns="91414" bIns="45706" numCol="1" anchor="ctr" anchorCtr="0" compatLnSpc="1">
              <a:prstTxWarp prst="textNoShape">
                <a:avLst/>
              </a:prstTxWarp>
            </a:bodyPr>
            <a:lstStyle/>
            <a:p>
              <a:pPr algn="ctr" defTabSz="932418"/>
              <a:r>
                <a:rPr lang="en-US" sz="2448" dirty="0">
                  <a:solidFill>
                    <a:srgbClr val="FFFFFF"/>
                  </a:solidFill>
                  <a:sym typeface="Wingdings" panose="05000000000000000000" pitchFamily="2" charset="2"/>
                </a:rPr>
                <a:t></a:t>
              </a:r>
              <a:endParaRPr lang="en-US" sz="2448" dirty="0">
                <a:solidFill>
                  <a:srgbClr val="FFFFFF"/>
                </a:solidFill>
              </a:endParaRPr>
            </a:p>
          </p:txBody>
        </p:sp>
      </p:grpSp>
      <p:grpSp>
        <p:nvGrpSpPr>
          <p:cNvPr id="60" name="Group 59">
            <a:extLst>
              <a:ext uri="{FF2B5EF4-FFF2-40B4-BE49-F238E27FC236}">
                <a16:creationId xmlns:a16="http://schemas.microsoft.com/office/drawing/2014/main" id="{24F086DA-41CA-41B1-A860-62F883E36BB2}"/>
              </a:ext>
            </a:extLst>
          </p:cNvPr>
          <p:cNvGrpSpPr/>
          <p:nvPr/>
        </p:nvGrpSpPr>
        <p:grpSpPr>
          <a:xfrm>
            <a:off x="3069230" y="4562801"/>
            <a:ext cx="5492994" cy="382660"/>
            <a:chOff x="6488251" y="4713234"/>
            <a:chExt cx="5386541" cy="375244"/>
          </a:xfrm>
        </p:grpSpPr>
        <p:sp>
          <p:nvSpPr>
            <p:cNvPr id="61" name="Line 192">
              <a:extLst>
                <a:ext uri="{FF2B5EF4-FFF2-40B4-BE49-F238E27FC236}">
                  <a16:creationId xmlns:a16="http://schemas.microsoft.com/office/drawing/2014/main" id="{ED41F0AA-1B49-4D63-9419-E50FFBD483CF}"/>
                </a:ext>
              </a:extLst>
            </p:cNvPr>
            <p:cNvSpPr>
              <a:spLocks noChangeShapeType="1"/>
            </p:cNvSpPr>
            <p:nvPr/>
          </p:nvSpPr>
          <p:spPr bwMode="auto">
            <a:xfrm>
              <a:off x="8246254" y="4900856"/>
              <a:ext cx="3551167" cy="0"/>
            </a:xfrm>
            <a:prstGeom prst="line">
              <a:avLst/>
            </a:prstGeom>
            <a:noFill/>
            <a:ln w="15875" cap="flat">
              <a:solidFill>
                <a:srgbClr val="77777A"/>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2418"/>
              <a:endParaRPr lang="en-US" sz="1598">
                <a:solidFill>
                  <a:srgbClr val="002050"/>
                </a:solidFill>
              </a:endParaRPr>
            </a:p>
          </p:txBody>
        </p:sp>
        <p:sp>
          <p:nvSpPr>
            <p:cNvPr id="62" name="Rectangle 238">
              <a:extLst>
                <a:ext uri="{FF2B5EF4-FFF2-40B4-BE49-F238E27FC236}">
                  <a16:creationId xmlns:a16="http://schemas.microsoft.com/office/drawing/2014/main" id="{C5211722-F0E5-41FB-ADAF-C6A37E090C62}"/>
                </a:ext>
              </a:extLst>
            </p:cNvPr>
            <p:cNvSpPr>
              <a:spLocks noChangeArrowheads="1"/>
            </p:cNvSpPr>
            <p:nvPr/>
          </p:nvSpPr>
          <p:spPr bwMode="auto">
            <a:xfrm>
              <a:off x="6961270" y="4731877"/>
              <a:ext cx="886587" cy="33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049"/>
              <a:r>
                <a:rPr lang="en-US" altLang="en-US" sz="1098" dirty="0">
                  <a:gradFill>
                    <a:gsLst>
                      <a:gs pos="0">
                        <a:srgbClr val="002050"/>
                      </a:gs>
                      <a:gs pos="62000">
                        <a:srgbClr val="002050"/>
                      </a:gs>
                    </a:gsLst>
                    <a:lin ang="5400000" scaled="0"/>
                  </a:gradFill>
                  <a:latin typeface="Segoe UI Semibold" panose="020B0702040204020203" pitchFamily="34" charset="0"/>
                  <a:cs typeface="Segoe UI Semibold" panose="020B0702040204020203" pitchFamily="34" charset="0"/>
                </a:rPr>
                <a:t>Network</a:t>
              </a:r>
            </a:p>
            <a:p>
              <a:pPr defTabSz="914049"/>
              <a:r>
                <a:rPr lang="en-US" altLang="en-US" sz="1098" dirty="0">
                  <a:gradFill>
                    <a:gsLst>
                      <a:gs pos="0">
                        <a:srgbClr val="002050"/>
                      </a:gs>
                      <a:gs pos="62000">
                        <a:srgbClr val="002050"/>
                      </a:gs>
                    </a:gsLst>
                    <a:lin ang="5400000" scaled="0"/>
                  </a:gradFill>
                  <a:latin typeface="Segoe UI Semibold" panose="020B0702040204020203" pitchFamily="34" charset="0"/>
                  <a:cs typeface="Segoe UI Semibold" panose="020B0702040204020203" pitchFamily="34" charset="0"/>
                </a:rPr>
                <a:t>Administrator</a:t>
              </a:r>
            </a:p>
          </p:txBody>
        </p:sp>
        <p:grpSp>
          <p:nvGrpSpPr>
            <p:cNvPr id="63" name="Group 62">
              <a:extLst>
                <a:ext uri="{FF2B5EF4-FFF2-40B4-BE49-F238E27FC236}">
                  <a16:creationId xmlns:a16="http://schemas.microsoft.com/office/drawing/2014/main" id="{32B6C2CA-0350-4AFA-8A95-B818EA48DD3D}"/>
                </a:ext>
              </a:extLst>
            </p:cNvPr>
            <p:cNvGrpSpPr/>
            <p:nvPr/>
          </p:nvGrpSpPr>
          <p:grpSpPr>
            <a:xfrm>
              <a:off x="6488251" y="4713234"/>
              <a:ext cx="375244" cy="375244"/>
              <a:chOff x="5568876" y="2203429"/>
              <a:chExt cx="615965" cy="615965"/>
            </a:xfrm>
          </p:grpSpPr>
          <p:sp>
            <p:nvSpPr>
              <p:cNvPr id="67" name="Oval 66">
                <a:extLst>
                  <a:ext uri="{FF2B5EF4-FFF2-40B4-BE49-F238E27FC236}">
                    <a16:creationId xmlns:a16="http://schemas.microsoft.com/office/drawing/2014/main" id="{0B56D589-66CE-4178-A601-0E0D7A35BABA}"/>
                  </a:ext>
                </a:extLst>
              </p:cNvPr>
              <p:cNvSpPr/>
              <p:nvPr/>
            </p:nvSpPr>
            <p:spPr bwMode="auto">
              <a:xfrm>
                <a:off x="5568876" y="2203429"/>
                <a:ext cx="615965" cy="615965"/>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68" name="Freeform 108">
                <a:extLst>
                  <a:ext uri="{FF2B5EF4-FFF2-40B4-BE49-F238E27FC236}">
                    <a16:creationId xmlns:a16="http://schemas.microsoft.com/office/drawing/2014/main" id="{A2618E6C-4021-47CB-864A-57E3C2598B61}"/>
                  </a:ext>
                </a:extLst>
              </p:cNvPr>
              <p:cNvSpPr/>
              <p:nvPr/>
            </p:nvSpPr>
            <p:spPr bwMode="auto">
              <a:xfrm>
                <a:off x="5671124" y="2386278"/>
                <a:ext cx="411468" cy="433116"/>
              </a:xfrm>
              <a:custGeom>
                <a:avLst/>
                <a:gdLst>
                  <a:gd name="connsiteX0" fmla="*/ 195868 w 411468"/>
                  <a:gd name="connsiteY0" fmla="*/ 0 h 433116"/>
                  <a:gd name="connsiteX1" fmla="*/ 242485 w 411468"/>
                  <a:gd name="connsiteY1" fmla="*/ 15566 h 433116"/>
                  <a:gd name="connsiteX2" fmla="*/ 244705 w 411468"/>
                  <a:gd name="connsiteY2" fmla="*/ 15566 h 433116"/>
                  <a:gd name="connsiteX3" fmla="*/ 286883 w 411468"/>
                  <a:gd name="connsiteY3" fmla="*/ 57817 h 433116"/>
                  <a:gd name="connsiteX4" fmla="*/ 273563 w 411468"/>
                  <a:gd name="connsiteY4" fmla="*/ 91172 h 433116"/>
                  <a:gd name="connsiteX5" fmla="*/ 280223 w 411468"/>
                  <a:gd name="connsiteY5" fmla="*/ 100067 h 433116"/>
                  <a:gd name="connsiteX6" fmla="*/ 280223 w 411468"/>
                  <a:gd name="connsiteY6" fmla="*/ 124528 h 433116"/>
                  <a:gd name="connsiteX7" fmla="*/ 269124 w 411468"/>
                  <a:gd name="connsiteY7" fmla="*/ 135647 h 433116"/>
                  <a:gd name="connsiteX8" fmla="*/ 269124 w 411468"/>
                  <a:gd name="connsiteY8" fmla="*/ 160107 h 433116"/>
                  <a:gd name="connsiteX9" fmla="*/ 244705 w 411468"/>
                  <a:gd name="connsiteY9" fmla="*/ 191239 h 433116"/>
                  <a:gd name="connsiteX10" fmla="*/ 244705 w 411468"/>
                  <a:gd name="connsiteY10" fmla="*/ 209029 h 433116"/>
                  <a:gd name="connsiteX11" fmla="*/ 360138 w 411468"/>
                  <a:gd name="connsiteY11" fmla="*/ 217924 h 433116"/>
                  <a:gd name="connsiteX12" fmla="*/ 403460 w 411468"/>
                  <a:gd name="connsiteY12" fmla="*/ 319520 h 433116"/>
                  <a:gd name="connsiteX13" fmla="*/ 411468 w 411468"/>
                  <a:gd name="connsiteY13" fmla="*/ 343974 h 433116"/>
                  <a:gd name="connsiteX14" fmla="*/ 367176 w 411468"/>
                  <a:gd name="connsiteY14" fmla="*/ 380517 h 433116"/>
                  <a:gd name="connsiteX15" fmla="*/ 194980 w 411468"/>
                  <a:gd name="connsiteY15" fmla="*/ 433116 h 433116"/>
                  <a:gd name="connsiteX16" fmla="*/ 22784 w 411468"/>
                  <a:gd name="connsiteY16" fmla="*/ 380517 h 433116"/>
                  <a:gd name="connsiteX17" fmla="*/ 0 w 411468"/>
                  <a:gd name="connsiteY17" fmla="*/ 361719 h 433116"/>
                  <a:gd name="connsiteX18" fmla="*/ 12694 w 411468"/>
                  <a:gd name="connsiteY18" fmla="*/ 322647 h 433116"/>
                  <a:gd name="connsiteX19" fmla="*/ 53796 w 411468"/>
                  <a:gd name="connsiteY19" fmla="*/ 222371 h 433116"/>
                  <a:gd name="connsiteX20" fmla="*/ 53796 w 411468"/>
                  <a:gd name="connsiteY20" fmla="*/ 217924 h 433116"/>
                  <a:gd name="connsiteX21" fmla="*/ 169230 w 411468"/>
                  <a:gd name="connsiteY21" fmla="*/ 209029 h 433116"/>
                  <a:gd name="connsiteX22" fmla="*/ 169230 w 411468"/>
                  <a:gd name="connsiteY22" fmla="*/ 191239 h 433116"/>
                  <a:gd name="connsiteX23" fmla="*/ 142591 w 411468"/>
                  <a:gd name="connsiteY23" fmla="*/ 160107 h 433116"/>
                  <a:gd name="connsiteX24" fmla="*/ 142591 w 411468"/>
                  <a:gd name="connsiteY24" fmla="*/ 135647 h 433116"/>
                  <a:gd name="connsiteX25" fmla="*/ 131492 w 411468"/>
                  <a:gd name="connsiteY25" fmla="*/ 124528 h 433116"/>
                  <a:gd name="connsiteX26" fmla="*/ 131492 w 411468"/>
                  <a:gd name="connsiteY26" fmla="*/ 100067 h 433116"/>
                  <a:gd name="connsiteX27" fmla="*/ 140371 w 411468"/>
                  <a:gd name="connsiteY27" fmla="*/ 88949 h 433116"/>
                  <a:gd name="connsiteX28" fmla="*/ 127052 w 411468"/>
                  <a:gd name="connsiteY28" fmla="*/ 55593 h 433116"/>
                  <a:gd name="connsiteX29" fmla="*/ 195868 w 411468"/>
                  <a:gd name="connsiteY29" fmla="*/ 0 h 43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11468" h="433116">
                    <a:moveTo>
                      <a:pt x="195868" y="0"/>
                    </a:moveTo>
                    <a:cubicBezTo>
                      <a:pt x="213627" y="0"/>
                      <a:pt x="231386" y="4448"/>
                      <a:pt x="242485" y="15566"/>
                    </a:cubicBezTo>
                    <a:cubicBezTo>
                      <a:pt x="242485" y="15566"/>
                      <a:pt x="242485" y="15566"/>
                      <a:pt x="244705" y="15566"/>
                    </a:cubicBezTo>
                    <a:cubicBezTo>
                      <a:pt x="269124" y="15566"/>
                      <a:pt x="286883" y="35580"/>
                      <a:pt x="286883" y="57817"/>
                    </a:cubicBezTo>
                    <a:cubicBezTo>
                      <a:pt x="286883" y="71159"/>
                      <a:pt x="282443" y="82277"/>
                      <a:pt x="273563" y="91172"/>
                    </a:cubicBezTo>
                    <a:cubicBezTo>
                      <a:pt x="278003" y="91172"/>
                      <a:pt x="280223" y="95620"/>
                      <a:pt x="280223" y="100067"/>
                    </a:cubicBezTo>
                    <a:cubicBezTo>
                      <a:pt x="280223" y="100067"/>
                      <a:pt x="280223" y="100067"/>
                      <a:pt x="280223" y="124528"/>
                    </a:cubicBezTo>
                    <a:cubicBezTo>
                      <a:pt x="280223" y="128975"/>
                      <a:pt x="275783" y="135647"/>
                      <a:pt x="269124" y="135647"/>
                    </a:cubicBezTo>
                    <a:cubicBezTo>
                      <a:pt x="269124" y="135647"/>
                      <a:pt x="269124" y="135647"/>
                      <a:pt x="269124" y="160107"/>
                    </a:cubicBezTo>
                    <a:cubicBezTo>
                      <a:pt x="269124" y="175673"/>
                      <a:pt x="260244" y="189016"/>
                      <a:pt x="244705" y="191239"/>
                    </a:cubicBezTo>
                    <a:cubicBezTo>
                      <a:pt x="244705" y="191239"/>
                      <a:pt x="244705" y="191239"/>
                      <a:pt x="244705" y="209029"/>
                    </a:cubicBezTo>
                    <a:cubicBezTo>
                      <a:pt x="244705" y="209029"/>
                      <a:pt x="244705" y="209029"/>
                      <a:pt x="360138" y="217924"/>
                    </a:cubicBezTo>
                    <a:cubicBezTo>
                      <a:pt x="376232" y="251836"/>
                      <a:pt x="390661" y="285608"/>
                      <a:pt x="403460" y="319520"/>
                    </a:cubicBezTo>
                    <a:lnTo>
                      <a:pt x="411468" y="343974"/>
                    </a:lnTo>
                    <a:lnTo>
                      <a:pt x="367176" y="380517"/>
                    </a:lnTo>
                    <a:cubicBezTo>
                      <a:pt x="318022" y="413726"/>
                      <a:pt x="258766" y="433116"/>
                      <a:pt x="194980" y="433116"/>
                    </a:cubicBezTo>
                    <a:cubicBezTo>
                      <a:pt x="131195" y="433116"/>
                      <a:pt x="71939" y="413726"/>
                      <a:pt x="22784" y="380517"/>
                    </a:cubicBezTo>
                    <a:lnTo>
                      <a:pt x="0" y="361719"/>
                    </a:lnTo>
                    <a:lnTo>
                      <a:pt x="12694" y="322647"/>
                    </a:lnTo>
                    <a:cubicBezTo>
                      <a:pt x="25077" y="289083"/>
                      <a:pt x="38812" y="255727"/>
                      <a:pt x="53796" y="222371"/>
                    </a:cubicBezTo>
                    <a:cubicBezTo>
                      <a:pt x="53796" y="222371"/>
                      <a:pt x="53796" y="222371"/>
                      <a:pt x="53796" y="217924"/>
                    </a:cubicBezTo>
                    <a:cubicBezTo>
                      <a:pt x="53796" y="217924"/>
                      <a:pt x="53796" y="217924"/>
                      <a:pt x="169230" y="209029"/>
                    </a:cubicBezTo>
                    <a:cubicBezTo>
                      <a:pt x="169230" y="209029"/>
                      <a:pt x="169230" y="209029"/>
                      <a:pt x="169230" y="191239"/>
                    </a:cubicBezTo>
                    <a:cubicBezTo>
                      <a:pt x="153690" y="189016"/>
                      <a:pt x="142591" y="175673"/>
                      <a:pt x="142591" y="160107"/>
                    </a:cubicBezTo>
                    <a:cubicBezTo>
                      <a:pt x="142591" y="160107"/>
                      <a:pt x="142591" y="160107"/>
                      <a:pt x="142591" y="135647"/>
                    </a:cubicBezTo>
                    <a:cubicBezTo>
                      <a:pt x="135932" y="135647"/>
                      <a:pt x="131492" y="128975"/>
                      <a:pt x="131492" y="124528"/>
                    </a:cubicBezTo>
                    <a:cubicBezTo>
                      <a:pt x="131492" y="124528"/>
                      <a:pt x="131492" y="124528"/>
                      <a:pt x="131492" y="100067"/>
                    </a:cubicBezTo>
                    <a:cubicBezTo>
                      <a:pt x="131492" y="95620"/>
                      <a:pt x="135932" y="91172"/>
                      <a:pt x="140371" y="88949"/>
                    </a:cubicBezTo>
                    <a:cubicBezTo>
                      <a:pt x="131492" y="80054"/>
                      <a:pt x="127052" y="68935"/>
                      <a:pt x="127052" y="55593"/>
                    </a:cubicBezTo>
                    <a:cubicBezTo>
                      <a:pt x="127052" y="24461"/>
                      <a:pt x="158130" y="0"/>
                      <a:pt x="195868" y="0"/>
                    </a:cubicBezTo>
                    <a:close/>
                  </a:path>
                </a:pathLst>
              </a:cu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64" name="Oval 252">
              <a:extLst>
                <a:ext uri="{FF2B5EF4-FFF2-40B4-BE49-F238E27FC236}">
                  <a16:creationId xmlns:a16="http://schemas.microsoft.com/office/drawing/2014/main" id="{F176C9BC-592B-4B65-8E61-CA84B117C71E}"/>
                </a:ext>
              </a:extLst>
            </p:cNvPr>
            <p:cNvSpPr>
              <a:spLocks noChangeArrowheads="1"/>
            </p:cNvSpPr>
            <p:nvPr/>
          </p:nvSpPr>
          <p:spPr bwMode="auto">
            <a:xfrm>
              <a:off x="10038656" y="4734135"/>
              <a:ext cx="336474" cy="333443"/>
            </a:xfrm>
            <a:prstGeom prst="ellipse">
              <a:avLst/>
            </a:prstGeom>
            <a:solidFill>
              <a:srgbClr val="E81123"/>
            </a:solidFill>
            <a:ln w="15875" cap="flat">
              <a:noFill/>
              <a:prstDash val="solid"/>
              <a:miter lim="800000"/>
              <a:headEnd/>
              <a:tailEnd/>
            </a:ln>
          </p:spPr>
          <p:txBody>
            <a:bodyPr vert="horz" wrap="square" lIns="91414" tIns="93247" rIns="91414" bIns="45706" numCol="1" anchor="ctr" anchorCtr="0" compatLnSpc="1">
              <a:prstTxWarp prst="textNoShape">
                <a:avLst/>
              </a:prstTxWarp>
            </a:bodyPr>
            <a:lstStyle/>
            <a:p>
              <a:pPr algn="ctr" defTabSz="932418"/>
              <a:r>
                <a:rPr lang="en-US" sz="2448" dirty="0">
                  <a:solidFill>
                    <a:srgbClr val="FFFFFF"/>
                  </a:solidFill>
                  <a:sym typeface="Wingdings" panose="05000000000000000000" pitchFamily="2" charset="2"/>
                </a:rPr>
                <a:t></a:t>
              </a:r>
              <a:endParaRPr lang="en-US" sz="2448" dirty="0">
                <a:solidFill>
                  <a:srgbClr val="FFFFFF"/>
                </a:solidFill>
              </a:endParaRPr>
            </a:p>
          </p:txBody>
        </p:sp>
        <p:sp>
          <p:nvSpPr>
            <p:cNvPr id="65" name="Oval 252">
              <a:extLst>
                <a:ext uri="{FF2B5EF4-FFF2-40B4-BE49-F238E27FC236}">
                  <a16:creationId xmlns:a16="http://schemas.microsoft.com/office/drawing/2014/main" id="{140493A9-A64A-4CBA-9E82-08FD875ADFA4}"/>
                </a:ext>
              </a:extLst>
            </p:cNvPr>
            <p:cNvSpPr>
              <a:spLocks noChangeArrowheads="1"/>
            </p:cNvSpPr>
            <p:nvPr/>
          </p:nvSpPr>
          <p:spPr bwMode="auto">
            <a:xfrm>
              <a:off x="11538318" y="4734135"/>
              <a:ext cx="336474" cy="333443"/>
            </a:xfrm>
            <a:prstGeom prst="ellipse">
              <a:avLst/>
            </a:prstGeom>
            <a:solidFill>
              <a:schemeClr val="bg1">
                <a:lumMod val="65000"/>
              </a:schemeClr>
            </a:solidFill>
            <a:ln w="15875" cap="flat">
              <a:noFill/>
              <a:prstDash val="solid"/>
              <a:miter lim="800000"/>
              <a:headEnd/>
              <a:tailEnd/>
            </a:ln>
          </p:spPr>
          <p:txBody>
            <a:bodyPr vert="horz" wrap="square" lIns="91414" tIns="46623" rIns="91414" bIns="45706" numCol="1" anchor="ctr" anchorCtr="0" compatLnSpc="1">
              <a:prstTxWarp prst="textNoShape">
                <a:avLst/>
              </a:prstTxWarp>
            </a:bodyPr>
            <a:lstStyle/>
            <a:p>
              <a:pPr algn="ctr" defTabSz="932418"/>
              <a:r>
                <a:rPr lang="en-US" sz="2448" dirty="0">
                  <a:solidFill>
                    <a:srgbClr val="FFFFFF"/>
                  </a:solidFill>
                  <a:sym typeface="Wingdings" panose="05000000000000000000" pitchFamily="2" charset="2"/>
                </a:rPr>
                <a:t></a:t>
              </a:r>
              <a:endParaRPr lang="en-US" sz="2448" dirty="0">
                <a:solidFill>
                  <a:srgbClr val="FFFFFF"/>
                </a:solidFill>
              </a:endParaRPr>
            </a:p>
          </p:txBody>
        </p:sp>
        <p:sp>
          <p:nvSpPr>
            <p:cNvPr id="66" name="Oval 252">
              <a:extLst>
                <a:ext uri="{FF2B5EF4-FFF2-40B4-BE49-F238E27FC236}">
                  <a16:creationId xmlns:a16="http://schemas.microsoft.com/office/drawing/2014/main" id="{A3279718-298B-4C0A-BC7A-3349C4DA3490}"/>
                </a:ext>
              </a:extLst>
            </p:cNvPr>
            <p:cNvSpPr>
              <a:spLocks noChangeArrowheads="1"/>
            </p:cNvSpPr>
            <p:nvPr/>
          </p:nvSpPr>
          <p:spPr bwMode="auto">
            <a:xfrm>
              <a:off x="8538993" y="4733624"/>
              <a:ext cx="336474" cy="333443"/>
            </a:xfrm>
            <a:prstGeom prst="ellipse">
              <a:avLst/>
            </a:prstGeom>
            <a:solidFill>
              <a:schemeClr val="bg1">
                <a:lumMod val="65000"/>
              </a:schemeClr>
            </a:solidFill>
            <a:ln w="15875" cap="flat">
              <a:noFill/>
              <a:prstDash val="solid"/>
              <a:miter lim="800000"/>
              <a:headEnd/>
              <a:tailEnd/>
            </a:ln>
          </p:spPr>
          <p:txBody>
            <a:bodyPr vert="horz" wrap="square" lIns="91414" tIns="46623" rIns="91414" bIns="45706" numCol="1" anchor="ctr" anchorCtr="0" compatLnSpc="1">
              <a:prstTxWarp prst="textNoShape">
                <a:avLst/>
              </a:prstTxWarp>
            </a:bodyPr>
            <a:lstStyle/>
            <a:p>
              <a:pPr algn="ctr" defTabSz="932418"/>
              <a:r>
                <a:rPr lang="en-US" sz="2448" dirty="0">
                  <a:solidFill>
                    <a:srgbClr val="FFFFFF"/>
                  </a:solidFill>
                  <a:sym typeface="Wingdings" panose="05000000000000000000" pitchFamily="2" charset="2"/>
                </a:rPr>
                <a:t></a:t>
              </a:r>
              <a:endParaRPr lang="en-US" sz="2448" dirty="0">
                <a:solidFill>
                  <a:srgbClr val="FFFFFF"/>
                </a:solidFill>
              </a:endParaRPr>
            </a:p>
          </p:txBody>
        </p:sp>
      </p:grpSp>
      <p:grpSp>
        <p:nvGrpSpPr>
          <p:cNvPr id="69" name="Group 68">
            <a:extLst>
              <a:ext uri="{FF2B5EF4-FFF2-40B4-BE49-F238E27FC236}">
                <a16:creationId xmlns:a16="http://schemas.microsoft.com/office/drawing/2014/main" id="{D7A41199-46CE-4979-B67D-BE4393F6B5BE}"/>
              </a:ext>
            </a:extLst>
          </p:cNvPr>
          <p:cNvGrpSpPr/>
          <p:nvPr/>
        </p:nvGrpSpPr>
        <p:grpSpPr>
          <a:xfrm>
            <a:off x="3069230" y="5009840"/>
            <a:ext cx="5492994" cy="382660"/>
            <a:chOff x="6488251" y="5153384"/>
            <a:chExt cx="5386541" cy="375244"/>
          </a:xfrm>
        </p:grpSpPr>
        <p:sp>
          <p:nvSpPr>
            <p:cNvPr id="70" name="Line 192">
              <a:extLst>
                <a:ext uri="{FF2B5EF4-FFF2-40B4-BE49-F238E27FC236}">
                  <a16:creationId xmlns:a16="http://schemas.microsoft.com/office/drawing/2014/main" id="{EC30DB73-5267-43A4-9267-C6D3FC007EDF}"/>
                </a:ext>
              </a:extLst>
            </p:cNvPr>
            <p:cNvSpPr>
              <a:spLocks noChangeShapeType="1"/>
            </p:cNvSpPr>
            <p:nvPr/>
          </p:nvSpPr>
          <p:spPr bwMode="auto">
            <a:xfrm>
              <a:off x="8246254" y="5341006"/>
              <a:ext cx="3551167" cy="0"/>
            </a:xfrm>
            <a:prstGeom prst="line">
              <a:avLst/>
            </a:prstGeom>
            <a:noFill/>
            <a:ln w="15875" cap="flat">
              <a:solidFill>
                <a:srgbClr val="77777A"/>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2418"/>
              <a:endParaRPr lang="en-US" sz="1598">
                <a:solidFill>
                  <a:srgbClr val="002050"/>
                </a:solidFill>
              </a:endParaRPr>
            </a:p>
          </p:txBody>
        </p:sp>
        <p:sp>
          <p:nvSpPr>
            <p:cNvPr id="71" name="Rectangle 238">
              <a:extLst>
                <a:ext uri="{FF2B5EF4-FFF2-40B4-BE49-F238E27FC236}">
                  <a16:creationId xmlns:a16="http://schemas.microsoft.com/office/drawing/2014/main" id="{8FDB7DD8-6BE7-4248-86BB-35D7338FA4E7}"/>
                </a:ext>
              </a:extLst>
            </p:cNvPr>
            <p:cNvSpPr>
              <a:spLocks noChangeArrowheads="1"/>
            </p:cNvSpPr>
            <p:nvPr/>
          </p:nvSpPr>
          <p:spPr bwMode="auto">
            <a:xfrm>
              <a:off x="6961270" y="5172027"/>
              <a:ext cx="557924" cy="33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049"/>
              <a:r>
                <a:rPr lang="en-US" altLang="en-US" sz="1098" dirty="0">
                  <a:gradFill>
                    <a:gsLst>
                      <a:gs pos="0">
                        <a:srgbClr val="002050"/>
                      </a:gs>
                      <a:gs pos="62000">
                        <a:srgbClr val="002050"/>
                      </a:gs>
                    </a:gsLst>
                    <a:lin ang="5400000" scaled="0"/>
                  </a:gradFill>
                  <a:latin typeface="Segoe UI Semibold" panose="020B0702040204020203" pitchFamily="34" charset="0"/>
                  <a:cs typeface="Segoe UI Semibold" panose="020B0702040204020203" pitchFamily="34" charset="0"/>
                </a:rPr>
                <a:t>Backup </a:t>
              </a:r>
              <a:br>
                <a:rPr lang="en-US" altLang="en-US" sz="1098" dirty="0">
                  <a:gradFill>
                    <a:gsLst>
                      <a:gs pos="0">
                        <a:srgbClr val="002050"/>
                      </a:gs>
                      <a:gs pos="62000">
                        <a:srgbClr val="002050"/>
                      </a:gs>
                    </a:gsLst>
                    <a:lin ang="5400000" scaled="0"/>
                  </a:gradFill>
                  <a:latin typeface="Segoe UI Semibold" panose="020B0702040204020203" pitchFamily="34" charset="0"/>
                  <a:cs typeface="Segoe UI Semibold" panose="020B0702040204020203" pitchFamily="34" charset="0"/>
                </a:rPr>
              </a:br>
              <a:r>
                <a:rPr lang="en-US" altLang="en-US" sz="1098" dirty="0">
                  <a:gradFill>
                    <a:gsLst>
                      <a:gs pos="0">
                        <a:srgbClr val="002050"/>
                      </a:gs>
                      <a:gs pos="62000">
                        <a:srgbClr val="002050"/>
                      </a:gs>
                    </a:gsLst>
                    <a:lin ang="5400000" scaled="0"/>
                  </a:gradFill>
                  <a:latin typeface="Segoe UI Semibold" panose="020B0702040204020203" pitchFamily="34" charset="0"/>
                  <a:cs typeface="Segoe UI Semibold" panose="020B0702040204020203" pitchFamily="34" charset="0"/>
                </a:rPr>
                <a:t>operator</a:t>
              </a:r>
            </a:p>
          </p:txBody>
        </p:sp>
        <p:grpSp>
          <p:nvGrpSpPr>
            <p:cNvPr id="72" name="Group 71">
              <a:extLst>
                <a:ext uri="{FF2B5EF4-FFF2-40B4-BE49-F238E27FC236}">
                  <a16:creationId xmlns:a16="http://schemas.microsoft.com/office/drawing/2014/main" id="{AD7364A6-D30F-4D32-842B-EDAD249B575C}"/>
                </a:ext>
              </a:extLst>
            </p:cNvPr>
            <p:cNvGrpSpPr/>
            <p:nvPr/>
          </p:nvGrpSpPr>
          <p:grpSpPr>
            <a:xfrm>
              <a:off x="6488251" y="5153384"/>
              <a:ext cx="375244" cy="375244"/>
              <a:chOff x="5568876" y="2203429"/>
              <a:chExt cx="615965" cy="615965"/>
            </a:xfrm>
          </p:grpSpPr>
          <p:sp>
            <p:nvSpPr>
              <p:cNvPr id="76" name="Oval 75">
                <a:extLst>
                  <a:ext uri="{FF2B5EF4-FFF2-40B4-BE49-F238E27FC236}">
                    <a16:creationId xmlns:a16="http://schemas.microsoft.com/office/drawing/2014/main" id="{CD0FB7EE-95B3-4137-A150-63467D48F2D9}"/>
                  </a:ext>
                </a:extLst>
              </p:cNvPr>
              <p:cNvSpPr/>
              <p:nvPr/>
            </p:nvSpPr>
            <p:spPr bwMode="auto">
              <a:xfrm>
                <a:off x="5568876" y="2203429"/>
                <a:ext cx="615965" cy="615965"/>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Freeform 108">
                <a:extLst>
                  <a:ext uri="{FF2B5EF4-FFF2-40B4-BE49-F238E27FC236}">
                    <a16:creationId xmlns:a16="http://schemas.microsoft.com/office/drawing/2014/main" id="{C098DE6E-2318-4D56-B750-684A70FDDA76}"/>
                  </a:ext>
                </a:extLst>
              </p:cNvPr>
              <p:cNvSpPr/>
              <p:nvPr/>
            </p:nvSpPr>
            <p:spPr bwMode="auto">
              <a:xfrm>
                <a:off x="5671124" y="2386278"/>
                <a:ext cx="411468" cy="433116"/>
              </a:xfrm>
              <a:custGeom>
                <a:avLst/>
                <a:gdLst>
                  <a:gd name="connsiteX0" fmla="*/ 195868 w 411468"/>
                  <a:gd name="connsiteY0" fmla="*/ 0 h 433116"/>
                  <a:gd name="connsiteX1" fmla="*/ 242485 w 411468"/>
                  <a:gd name="connsiteY1" fmla="*/ 15566 h 433116"/>
                  <a:gd name="connsiteX2" fmla="*/ 244705 w 411468"/>
                  <a:gd name="connsiteY2" fmla="*/ 15566 h 433116"/>
                  <a:gd name="connsiteX3" fmla="*/ 286883 w 411468"/>
                  <a:gd name="connsiteY3" fmla="*/ 57817 h 433116"/>
                  <a:gd name="connsiteX4" fmla="*/ 273563 w 411468"/>
                  <a:gd name="connsiteY4" fmla="*/ 91172 h 433116"/>
                  <a:gd name="connsiteX5" fmla="*/ 280223 w 411468"/>
                  <a:gd name="connsiteY5" fmla="*/ 100067 h 433116"/>
                  <a:gd name="connsiteX6" fmla="*/ 280223 w 411468"/>
                  <a:gd name="connsiteY6" fmla="*/ 124528 h 433116"/>
                  <a:gd name="connsiteX7" fmla="*/ 269124 w 411468"/>
                  <a:gd name="connsiteY7" fmla="*/ 135647 h 433116"/>
                  <a:gd name="connsiteX8" fmla="*/ 269124 w 411468"/>
                  <a:gd name="connsiteY8" fmla="*/ 160107 h 433116"/>
                  <a:gd name="connsiteX9" fmla="*/ 244705 w 411468"/>
                  <a:gd name="connsiteY9" fmla="*/ 191239 h 433116"/>
                  <a:gd name="connsiteX10" fmla="*/ 244705 w 411468"/>
                  <a:gd name="connsiteY10" fmla="*/ 209029 h 433116"/>
                  <a:gd name="connsiteX11" fmla="*/ 360138 w 411468"/>
                  <a:gd name="connsiteY11" fmla="*/ 217924 h 433116"/>
                  <a:gd name="connsiteX12" fmla="*/ 403460 w 411468"/>
                  <a:gd name="connsiteY12" fmla="*/ 319520 h 433116"/>
                  <a:gd name="connsiteX13" fmla="*/ 411468 w 411468"/>
                  <a:gd name="connsiteY13" fmla="*/ 343974 h 433116"/>
                  <a:gd name="connsiteX14" fmla="*/ 367176 w 411468"/>
                  <a:gd name="connsiteY14" fmla="*/ 380517 h 433116"/>
                  <a:gd name="connsiteX15" fmla="*/ 194980 w 411468"/>
                  <a:gd name="connsiteY15" fmla="*/ 433116 h 433116"/>
                  <a:gd name="connsiteX16" fmla="*/ 22784 w 411468"/>
                  <a:gd name="connsiteY16" fmla="*/ 380517 h 433116"/>
                  <a:gd name="connsiteX17" fmla="*/ 0 w 411468"/>
                  <a:gd name="connsiteY17" fmla="*/ 361719 h 433116"/>
                  <a:gd name="connsiteX18" fmla="*/ 12694 w 411468"/>
                  <a:gd name="connsiteY18" fmla="*/ 322647 h 433116"/>
                  <a:gd name="connsiteX19" fmla="*/ 53796 w 411468"/>
                  <a:gd name="connsiteY19" fmla="*/ 222371 h 433116"/>
                  <a:gd name="connsiteX20" fmla="*/ 53796 w 411468"/>
                  <a:gd name="connsiteY20" fmla="*/ 217924 h 433116"/>
                  <a:gd name="connsiteX21" fmla="*/ 169230 w 411468"/>
                  <a:gd name="connsiteY21" fmla="*/ 209029 h 433116"/>
                  <a:gd name="connsiteX22" fmla="*/ 169230 w 411468"/>
                  <a:gd name="connsiteY22" fmla="*/ 191239 h 433116"/>
                  <a:gd name="connsiteX23" fmla="*/ 142591 w 411468"/>
                  <a:gd name="connsiteY23" fmla="*/ 160107 h 433116"/>
                  <a:gd name="connsiteX24" fmla="*/ 142591 w 411468"/>
                  <a:gd name="connsiteY24" fmla="*/ 135647 h 433116"/>
                  <a:gd name="connsiteX25" fmla="*/ 131492 w 411468"/>
                  <a:gd name="connsiteY25" fmla="*/ 124528 h 433116"/>
                  <a:gd name="connsiteX26" fmla="*/ 131492 w 411468"/>
                  <a:gd name="connsiteY26" fmla="*/ 100067 h 433116"/>
                  <a:gd name="connsiteX27" fmla="*/ 140371 w 411468"/>
                  <a:gd name="connsiteY27" fmla="*/ 88949 h 433116"/>
                  <a:gd name="connsiteX28" fmla="*/ 127052 w 411468"/>
                  <a:gd name="connsiteY28" fmla="*/ 55593 h 433116"/>
                  <a:gd name="connsiteX29" fmla="*/ 195868 w 411468"/>
                  <a:gd name="connsiteY29" fmla="*/ 0 h 43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11468" h="433116">
                    <a:moveTo>
                      <a:pt x="195868" y="0"/>
                    </a:moveTo>
                    <a:cubicBezTo>
                      <a:pt x="213627" y="0"/>
                      <a:pt x="231386" y="4448"/>
                      <a:pt x="242485" y="15566"/>
                    </a:cubicBezTo>
                    <a:cubicBezTo>
                      <a:pt x="242485" y="15566"/>
                      <a:pt x="242485" y="15566"/>
                      <a:pt x="244705" y="15566"/>
                    </a:cubicBezTo>
                    <a:cubicBezTo>
                      <a:pt x="269124" y="15566"/>
                      <a:pt x="286883" y="35580"/>
                      <a:pt x="286883" y="57817"/>
                    </a:cubicBezTo>
                    <a:cubicBezTo>
                      <a:pt x="286883" y="71159"/>
                      <a:pt x="282443" y="82277"/>
                      <a:pt x="273563" y="91172"/>
                    </a:cubicBezTo>
                    <a:cubicBezTo>
                      <a:pt x="278003" y="91172"/>
                      <a:pt x="280223" y="95620"/>
                      <a:pt x="280223" y="100067"/>
                    </a:cubicBezTo>
                    <a:cubicBezTo>
                      <a:pt x="280223" y="100067"/>
                      <a:pt x="280223" y="100067"/>
                      <a:pt x="280223" y="124528"/>
                    </a:cubicBezTo>
                    <a:cubicBezTo>
                      <a:pt x="280223" y="128975"/>
                      <a:pt x="275783" y="135647"/>
                      <a:pt x="269124" y="135647"/>
                    </a:cubicBezTo>
                    <a:cubicBezTo>
                      <a:pt x="269124" y="135647"/>
                      <a:pt x="269124" y="135647"/>
                      <a:pt x="269124" y="160107"/>
                    </a:cubicBezTo>
                    <a:cubicBezTo>
                      <a:pt x="269124" y="175673"/>
                      <a:pt x="260244" y="189016"/>
                      <a:pt x="244705" y="191239"/>
                    </a:cubicBezTo>
                    <a:cubicBezTo>
                      <a:pt x="244705" y="191239"/>
                      <a:pt x="244705" y="191239"/>
                      <a:pt x="244705" y="209029"/>
                    </a:cubicBezTo>
                    <a:cubicBezTo>
                      <a:pt x="244705" y="209029"/>
                      <a:pt x="244705" y="209029"/>
                      <a:pt x="360138" y="217924"/>
                    </a:cubicBezTo>
                    <a:cubicBezTo>
                      <a:pt x="376232" y="251836"/>
                      <a:pt x="390661" y="285608"/>
                      <a:pt x="403460" y="319520"/>
                    </a:cubicBezTo>
                    <a:lnTo>
                      <a:pt x="411468" y="343974"/>
                    </a:lnTo>
                    <a:lnTo>
                      <a:pt x="367176" y="380517"/>
                    </a:lnTo>
                    <a:cubicBezTo>
                      <a:pt x="318022" y="413726"/>
                      <a:pt x="258766" y="433116"/>
                      <a:pt x="194980" y="433116"/>
                    </a:cubicBezTo>
                    <a:cubicBezTo>
                      <a:pt x="131195" y="433116"/>
                      <a:pt x="71939" y="413726"/>
                      <a:pt x="22784" y="380517"/>
                    </a:cubicBezTo>
                    <a:lnTo>
                      <a:pt x="0" y="361719"/>
                    </a:lnTo>
                    <a:lnTo>
                      <a:pt x="12694" y="322647"/>
                    </a:lnTo>
                    <a:cubicBezTo>
                      <a:pt x="25077" y="289083"/>
                      <a:pt x="38812" y="255727"/>
                      <a:pt x="53796" y="222371"/>
                    </a:cubicBezTo>
                    <a:cubicBezTo>
                      <a:pt x="53796" y="222371"/>
                      <a:pt x="53796" y="222371"/>
                      <a:pt x="53796" y="217924"/>
                    </a:cubicBezTo>
                    <a:cubicBezTo>
                      <a:pt x="53796" y="217924"/>
                      <a:pt x="53796" y="217924"/>
                      <a:pt x="169230" y="209029"/>
                    </a:cubicBezTo>
                    <a:cubicBezTo>
                      <a:pt x="169230" y="209029"/>
                      <a:pt x="169230" y="209029"/>
                      <a:pt x="169230" y="191239"/>
                    </a:cubicBezTo>
                    <a:cubicBezTo>
                      <a:pt x="153690" y="189016"/>
                      <a:pt x="142591" y="175673"/>
                      <a:pt x="142591" y="160107"/>
                    </a:cubicBezTo>
                    <a:cubicBezTo>
                      <a:pt x="142591" y="160107"/>
                      <a:pt x="142591" y="160107"/>
                      <a:pt x="142591" y="135647"/>
                    </a:cubicBezTo>
                    <a:cubicBezTo>
                      <a:pt x="135932" y="135647"/>
                      <a:pt x="131492" y="128975"/>
                      <a:pt x="131492" y="124528"/>
                    </a:cubicBezTo>
                    <a:cubicBezTo>
                      <a:pt x="131492" y="124528"/>
                      <a:pt x="131492" y="124528"/>
                      <a:pt x="131492" y="100067"/>
                    </a:cubicBezTo>
                    <a:cubicBezTo>
                      <a:pt x="131492" y="95620"/>
                      <a:pt x="135932" y="91172"/>
                      <a:pt x="140371" y="88949"/>
                    </a:cubicBezTo>
                    <a:cubicBezTo>
                      <a:pt x="131492" y="80054"/>
                      <a:pt x="127052" y="68935"/>
                      <a:pt x="127052" y="55593"/>
                    </a:cubicBezTo>
                    <a:cubicBezTo>
                      <a:pt x="127052" y="24461"/>
                      <a:pt x="158130" y="0"/>
                      <a:pt x="195868" y="0"/>
                    </a:cubicBezTo>
                    <a:close/>
                  </a:path>
                </a:pathLst>
              </a:cu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3" name="Oval 252">
              <a:extLst>
                <a:ext uri="{FF2B5EF4-FFF2-40B4-BE49-F238E27FC236}">
                  <a16:creationId xmlns:a16="http://schemas.microsoft.com/office/drawing/2014/main" id="{9CC4C07B-B94A-47DD-B5AD-11B26E0728AA}"/>
                </a:ext>
              </a:extLst>
            </p:cNvPr>
            <p:cNvSpPr>
              <a:spLocks noChangeArrowheads="1"/>
            </p:cNvSpPr>
            <p:nvPr/>
          </p:nvSpPr>
          <p:spPr bwMode="auto">
            <a:xfrm>
              <a:off x="10038656" y="5174285"/>
              <a:ext cx="336474" cy="333443"/>
            </a:xfrm>
            <a:prstGeom prst="ellipse">
              <a:avLst/>
            </a:prstGeom>
            <a:solidFill>
              <a:srgbClr val="E81123"/>
            </a:solidFill>
            <a:ln w="15875" cap="flat">
              <a:noFill/>
              <a:prstDash val="solid"/>
              <a:miter lim="800000"/>
              <a:headEnd/>
              <a:tailEnd/>
            </a:ln>
          </p:spPr>
          <p:txBody>
            <a:bodyPr vert="horz" wrap="square" lIns="91414" tIns="93247" rIns="91414" bIns="45706" numCol="1" anchor="ctr" anchorCtr="0" compatLnSpc="1">
              <a:prstTxWarp prst="textNoShape">
                <a:avLst/>
              </a:prstTxWarp>
            </a:bodyPr>
            <a:lstStyle/>
            <a:p>
              <a:pPr algn="ctr" defTabSz="932418"/>
              <a:r>
                <a:rPr lang="en-US" sz="2448" dirty="0">
                  <a:solidFill>
                    <a:srgbClr val="FFFFFF"/>
                  </a:solidFill>
                  <a:sym typeface="Wingdings" panose="05000000000000000000" pitchFamily="2" charset="2"/>
                </a:rPr>
                <a:t></a:t>
              </a:r>
              <a:endParaRPr lang="en-US" sz="2448" dirty="0">
                <a:solidFill>
                  <a:srgbClr val="FFFFFF"/>
                </a:solidFill>
              </a:endParaRPr>
            </a:p>
          </p:txBody>
        </p:sp>
        <p:sp>
          <p:nvSpPr>
            <p:cNvPr id="74" name="Oval 252">
              <a:extLst>
                <a:ext uri="{FF2B5EF4-FFF2-40B4-BE49-F238E27FC236}">
                  <a16:creationId xmlns:a16="http://schemas.microsoft.com/office/drawing/2014/main" id="{CEB68E64-C980-4B79-AC7B-6A0EC288DC51}"/>
                </a:ext>
              </a:extLst>
            </p:cNvPr>
            <p:cNvSpPr>
              <a:spLocks noChangeArrowheads="1"/>
            </p:cNvSpPr>
            <p:nvPr/>
          </p:nvSpPr>
          <p:spPr bwMode="auto">
            <a:xfrm>
              <a:off x="11538318" y="5174285"/>
              <a:ext cx="336474" cy="333443"/>
            </a:xfrm>
            <a:prstGeom prst="ellipse">
              <a:avLst/>
            </a:prstGeom>
            <a:solidFill>
              <a:schemeClr val="bg1">
                <a:lumMod val="65000"/>
              </a:schemeClr>
            </a:solidFill>
            <a:ln w="15875" cap="flat">
              <a:noFill/>
              <a:prstDash val="solid"/>
              <a:miter lim="800000"/>
              <a:headEnd/>
              <a:tailEnd/>
            </a:ln>
          </p:spPr>
          <p:txBody>
            <a:bodyPr vert="horz" wrap="square" lIns="91414" tIns="46623" rIns="91414" bIns="45706" numCol="1" anchor="ctr" anchorCtr="0" compatLnSpc="1">
              <a:prstTxWarp prst="textNoShape">
                <a:avLst/>
              </a:prstTxWarp>
            </a:bodyPr>
            <a:lstStyle/>
            <a:p>
              <a:pPr algn="ctr" defTabSz="932418"/>
              <a:r>
                <a:rPr lang="en-US" sz="2448" dirty="0">
                  <a:solidFill>
                    <a:srgbClr val="FFFFFF"/>
                  </a:solidFill>
                  <a:sym typeface="Wingdings" panose="05000000000000000000" pitchFamily="2" charset="2"/>
                </a:rPr>
                <a:t></a:t>
              </a:r>
              <a:endParaRPr lang="en-US" sz="2448" dirty="0">
                <a:solidFill>
                  <a:srgbClr val="FFFFFF"/>
                </a:solidFill>
              </a:endParaRPr>
            </a:p>
          </p:txBody>
        </p:sp>
        <p:sp>
          <p:nvSpPr>
            <p:cNvPr id="75" name="Oval 252">
              <a:extLst>
                <a:ext uri="{FF2B5EF4-FFF2-40B4-BE49-F238E27FC236}">
                  <a16:creationId xmlns:a16="http://schemas.microsoft.com/office/drawing/2014/main" id="{E4131A1A-C550-41A4-A99B-146D4F3D79D4}"/>
                </a:ext>
              </a:extLst>
            </p:cNvPr>
            <p:cNvSpPr>
              <a:spLocks noChangeArrowheads="1"/>
            </p:cNvSpPr>
            <p:nvPr/>
          </p:nvSpPr>
          <p:spPr bwMode="auto">
            <a:xfrm>
              <a:off x="8538993" y="5174285"/>
              <a:ext cx="336474" cy="333443"/>
            </a:xfrm>
            <a:prstGeom prst="ellipse">
              <a:avLst/>
            </a:prstGeom>
            <a:solidFill>
              <a:schemeClr val="bg1">
                <a:lumMod val="65000"/>
              </a:schemeClr>
            </a:solidFill>
            <a:ln w="15875" cap="flat">
              <a:noFill/>
              <a:prstDash val="solid"/>
              <a:miter lim="800000"/>
              <a:headEnd/>
              <a:tailEnd/>
            </a:ln>
          </p:spPr>
          <p:txBody>
            <a:bodyPr vert="horz" wrap="square" lIns="91414" tIns="46623" rIns="91414" bIns="45706" numCol="1" anchor="ctr" anchorCtr="0" compatLnSpc="1">
              <a:prstTxWarp prst="textNoShape">
                <a:avLst/>
              </a:prstTxWarp>
            </a:bodyPr>
            <a:lstStyle/>
            <a:p>
              <a:pPr algn="ctr" defTabSz="932418"/>
              <a:r>
                <a:rPr lang="en-US" sz="2448" dirty="0">
                  <a:solidFill>
                    <a:srgbClr val="FFFFFF"/>
                  </a:solidFill>
                  <a:sym typeface="Wingdings" panose="05000000000000000000" pitchFamily="2" charset="2"/>
                </a:rPr>
                <a:t></a:t>
              </a:r>
              <a:endParaRPr lang="en-US" sz="2448" dirty="0">
                <a:solidFill>
                  <a:srgbClr val="FFFFFF"/>
                </a:solidFill>
              </a:endParaRPr>
            </a:p>
          </p:txBody>
        </p:sp>
      </p:grpSp>
      <p:grpSp>
        <p:nvGrpSpPr>
          <p:cNvPr id="78" name="Group 77">
            <a:extLst>
              <a:ext uri="{FF2B5EF4-FFF2-40B4-BE49-F238E27FC236}">
                <a16:creationId xmlns:a16="http://schemas.microsoft.com/office/drawing/2014/main" id="{A9BE559F-B5BC-44C2-8E51-995482B7287C}"/>
              </a:ext>
            </a:extLst>
          </p:cNvPr>
          <p:cNvGrpSpPr/>
          <p:nvPr/>
        </p:nvGrpSpPr>
        <p:grpSpPr>
          <a:xfrm>
            <a:off x="3069230" y="5456880"/>
            <a:ext cx="5492994" cy="382660"/>
            <a:chOff x="6488251" y="5593534"/>
            <a:chExt cx="5386541" cy="375244"/>
          </a:xfrm>
        </p:grpSpPr>
        <p:sp>
          <p:nvSpPr>
            <p:cNvPr id="79" name="Line 192">
              <a:extLst>
                <a:ext uri="{FF2B5EF4-FFF2-40B4-BE49-F238E27FC236}">
                  <a16:creationId xmlns:a16="http://schemas.microsoft.com/office/drawing/2014/main" id="{174B9329-D734-4C30-A51B-8F0E483B83B3}"/>
                </a:ext>
              </a:extLst>
            </p:cNvPr>
            <p:cNvSpPr>
              <a:spLocks noChangeShapeType="1"/>
            </p:cNvSpPr>
            <p:nvPr/>
          </p:nvSpPr>
          <p:spPr bwMode="auto">
            <a:xfrm>
              <a:off x="8246254" y="5781156"/>
              <a:ext cx="3551167" cy="0"/>
            </a:xfrm>
            <a:prstGeom prst="line">
              <a:avLst/>
            </a:prstGeom>
            <a:noFill/>
            <a:ln w="15875" cap="flat">
              <a:solidFill>
                <a:srgbClr val="77777A"/>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2418"/>
              <a:endParaRPr lang="en-US" sz="1598">
                <a:solidFill>
                  <a:srgbClr val="002050"/>
                </a:solidFill>
              </a:endParaRPr>
            </a:p>
          </p:txBody>
        </p:sp>
        <p:sp>
          <p:nvSpPr>
            <p:cNvPr id="80" name="Rectangle 238">
              <a:extLst>
                <a:ext uri="{FF2B5EF4-FFF2-40B4-BE49-F238E27FC236}">
                  <a16:creationId xmlns:a16="http://schemas.microsoft.com/office/drawing/2014/main" id="{1AF9FC7C-8143-44E6-A9AB-725D8720D14B}"/>
                </a:ext>
              </a:extLst>
            </p:cNvPr>
            <p:cNvSpPr>
              <a:spLocks noChangeArrowheads="1"/>
            </p:cNvSpPr>
            <p:nvPr/>
          </p:nvSpPr>
          <p:spPr bwMode="auto">
            <a:xfrm>
              <a:off x="6961270" y="5612177"/>
              <a:ext cx="1224868" cy="33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049"/>
              <a:r>
                <a:rPr lang="en-US" altLang="en-US" sz="1098" dirty="0">
                  <a:gradFill>
                    <a:gsLst>
                      <a:gs pos="0">
                        <a:srgbClr val="002050"/>
                      </a:gs>
                      <a:gs pos="62000">
                        <a:srgbClr val="002050"/>
                      </a:gs>
                    </a:gsLst>
                    <a:lin ang="5400000" scaled="0"/>
                  </a:gradFill>
                  <a:latin typeface="Segoe UI Semibold" panose="020B0702040204020203" pitchFamily="34" charset="0"/>
                  <a:cs typeface="Segoe UI Semibold" panose="020B0702040204020203" pitchFamily="34" charset="0"/>
                </a:rPr>
                <a:t>Virtualization-host </a:t>
              </a:r>
              <a:br>
                <a:rPr lang="en-US" altLang="en-US" sz="1098" dirty="0">
                  <a:gradFill>
                    <a:gsLst>
                      <a:gs pos="0">
                        <a:srgbClr val="002050"/>
                      </a:gs>
                      <a:gs pos="62000">
                        <a:srgbClr val="002050"/>
                      </a:gs>
                    </a:gsLst>
                    <a:lin ang="5400000" scaled="0"/>
                  </a:gradFill>
                  <a:latin typeface="Segoe UI Semibold" panose="020B0702040204020203" pitchFamily="34" charset="0"/>
                  <a:cs typeface="Segoe UI Semibold" panose="020B0702040204020203" pitchFamily="34" charset="0"/>
                </a:rPr>
              </a:br>
              <a:r>
                <a:rPr lang="en-US" altLang="en-US" sz="1098" dirty="0">
                  <a:gradFill>
                    <a:gsLst>
                      <a:gs pos="0">
                        <a:srgbClr val="002050"/>
                      </a:gs>
                      <a:gs pos="62000">
                        <a:srgbClr val="002050"/>
                      </a:gs>
                    </a:gsLst>
                    <a:lin ang="5400000" scaled="0"/>
                  </a:gradFill>
                  <a:latin typeface="Segoe UI Semibold" panose="020B0702040204020203" pitchFamily="34" charset="0"/>
                  <a:cs typeface="Segoe UI Semibold" panose="020B0702040204020203" pitchFamily="34" charset="0"/>
                </a:rPr>
                <a:t>administrator</a:t>
              </a:r>
            </a:p>
          </p:txBody>
        </p:sp>
        <p:grpSp>
          <p:nvGrpSpPr>
            <p:cNvPr id="81" name="Group 80">
              <a:extLst>
                <a:ext uri="{FF2B5EF4-FFF2-40B4-BE49-F238E27FC236}">
                  <a16:creationId xmlns:a16="http://schemas.microsoft.com/office/drawing/2014/main" id="{05A0CDA8-6440-474D-BAC2-8A7E2694BAA9}"/>
                </a:ext>
              </a:extLst>
            </p:cNvPr>
            <p:cNvGrpSpPr/>
            <p:nvPr/>
          </p:nvGrpSpPr>
          <p:grpSpPr>
            <a:xfrm>
              <a:off x="6488251" y="5593534"/>
              <a:ext cx="375244" cy="375244"/>
              <a:chOff x="5568876" y="2203429"/>
              <a:chExt cx="615965" cy="615965"/>
            </a:xfrm>
          </p:grpSpPr>
          <p:sp>
            <p:nvSpPr>
              <p:cNvPr id="85" name="Oval 84">
                <a:extLst>
                  <a:ext uri="{FF2B5EF4-FFF2-40B4-BE49-F238E27FC236}">
                    <a16:creationId xmlns:a16="http://schemas.microsoft.com/office/drawing/2014/main" id="{55BECC96-F325-4251-AB1E-A17B0D020E01}"/>
                  </a:ext>
                </a:extLst>
              </p:cNvPr>
              <p:cNvSpPr/>
              <p:nvPr/>
            </p:nvSpPr>
            <p:spPr bwMode="auto">
              <a:xfrm>
                <a:off x="5568876" y="2203429"/>
                <a:ext cx="615965" cy="615965"/>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86" name="Freeform 108">
                <a:extLst>
                  <a:ext uri="{FF2B5EF4-FFF2-40B4-BE49-F238E27FC236}">
                    <a16:creationId xmlns:a16="http://schemas.microsoft.com/office/drawing/2014/main" id="{A2BEE761-4288-485F-B9E8-F2763CEB4D0C}"/>
                  </a:ext>
                </a:extLst>
              </p:cNvPr>
              <p:cNvSpPr/>
              <p:nvPr/>
            </p:nvSpPr>
            <p:spPr bwMode="auto">
              <a:xfrm>
                <a:off x="5671124" y="2386278"/>
                <a:ext cx="411468" cy="433116"/>
              </a:xfrm>
              <a:custGeom>
                <a:avLst/>
                <a:gdLst>
                  <a:gd name="connsiteX0" fmla="*/ 195868 w 411468"/>
                  <a:gd name="connsiteY0" fmla="*/ 0 h 433116"/>
                  <a:gd name="connsiteX1" fmla="*/ 242485 w 411468"/>
                  <a:gd name="connsiteY1" fmla="*/ 15566 h 433116"/>
                  <a:gd name="connsiteX2" fmla="*/ 244705 w 411468"/>
                  <a:gd name="connsiteY2" fmla="*/ 15566 h 433116"/>
                  <a:gd name="connsiteX3" fmla="*/ 286883 w 411468"/>
                  <a:gd name="connsiteY3" fmla="*/ 57817 h 433116"/>
                  <a:gd name="connsiteX4" fmla="*/ 273563 w 411468"/>
                  <a:gd name="connsiteY4" fmla="*/ 91172 h 433116"/>
                  <a:gd name="connsiteX5" fmla="*/ 280223 w 411468"/>
                  <a:gd name="connsiteY5" fmla="*/ 100067 h 433116"/>
                  <a:gd name="connsiteX6" fmla="*/ 280223 w 411468"/>
                  <a:gd name="connsiteY6" fmla="*/ 124528 h 433116"/>
                  <a:gd name="connsiteX7" fmla="*/ 269124 w 411468"/>
                  <a:gd name="connsiteY7" fmla="*/ 135647 h 433116"/>
                  <a:gd name="connsiteX8" fmla="*/ 269124 w 411468"/>
                  <a:gd name="connsiteY8" fmla="*/ 160107 h 433116"/>
                  <a:gd name="connsiteX9" fmla="*/ 244705 w 411468"/>
                  <a:gd name="connsiteY9" fmla="*/ 191239 h 433116"/>
                  <a:gd name="connsiteX10" fmla="*/ 244705 w 411468"/>
                  <a:gd name="connsiteY10" fmla="*/ 209029 h 433116"/>
                  <a:gd name="connsiteX11" fmla="*/ 360138 w 411468"/>
                  <a:gd name="connsiteY11" fmla="*/ 217924 h 433116"/>
                  <a:gd name="connsiteX12" fmla="*/ 403460 w 411468"/>
                  <a:gd name="connsiteY12" fmla="*/ 319520 h 433116"/>
                  <a:gd name="connsiteX13" fmla="*/ 411468 w 411468"/>
                  <a:gd name="connsiteY13" fmla="*/ 343974 h 433116"/>
                  <a:gd name="connsiteX14" fmla="*/ 367176 w 411468"/>
                  <a:gd name="connsiteY14" fmla="*/ 380517 h 433116"/>
                  <a:gd name="connsiteX15" fmla="*/ 194980 w 411468"/>
                  <a:gd name="connsiteY15" fmla="*/ 433116 h 433116"/>
                  <a:gd name="connsiteX16" fmla="*/ 22784 w 411468"/>
                  <a:gd name="connsiteY16" fmla="*/ 380517 h 433116"/>
                  <a:gd name="connsiteX17" fmla="*/ 0 w 411468"/>
                  <a:gd name="connsiteY17" fmla="*/ 361719 h 433116"/>
                  <a:gd name="connsiteX18" fmla="*/ 12694 w 411468"/>
                  <a:gd name="connsiteY18" fmla="*/ 322647 h 433116"/>
                  <a:gd name="connsiteX19" fmla="*/ 53796 w 411468"/>
                  <a:gd name="connsiteY19" fmla="*/ 222371 h 433116"/>
                  <a:gd name="connsiteX20" fmla="*/ 53796 w 411468"/>
                  <a:gd name="connsiteY20" fmla="*/ 217924 h 433116"/>
                  <a:gd name="connsiteX21" fmla="*/ 169230 w 411468"/>
                  <a:gd name="connsiteY21" fmla="*/ 209029 h 433116"/>
                  <a:gd name="connsiteX22" fmla="*/ 169230 w 411468"/>
                  <a:gd name="connsiteY22" fmla="*/ 191239 h 433116"/>
                  <a:gd name="connsiteX23" fmla="*/ 142591 w 411468"/>
                  <a:gd name="connsiteY23" fmla="*/ 160107 h 433116"/>
                  <a:gd name="connsiteX24" fmla="*/ 142591 w 411468"/>
                  <a:gd name="connsiteY24" fmla="*/ 135647 h 433116"/>
                  <a:gd name="connsiteX25" fmla="*/ 131492 w 411468"/>
                  <a:gd name="connsiteY25" fmla="*/ 124528 h 433116"/>
                  <a:gd name="connsiteX26" fmla="*/ 131492 w 411468"/>
                  <a:gd name="connsiteY26" fmla="*/ 100067 h 433116"/>
                  <a:gd name="connsiteX27" fmla="*/ 140371 w 411468"/>
                  <a:gd name="connsiteY27" fmla="*/ 88949 h 433116"/>
                  <a:gd name="connsiteX28" fmla="*/ 127052 w 411468"/>
                  <a:gd name="connsiteY28" fmla="*/ 55593 h 433116"/>
                  <a:gd name="connsiteX29" fmla="*/ 195868 w 411468"/>
                  <a:gd name="connsiteY29" fmla="*/ 0 h 43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11468" h="433116">
                    <a:moveTo>
                      <a:pt x="195868" y="0"/>
                    </a:moveTo>
                    <a:cubicBezTo>
                      <a:pt x="213627" y="0"/>
                      <a:pt x="231386" y="4448"/>
                      <a:pt x="242485" y="15566"/>
                    </a:cubicBezTo>
                    <a:cubicBezTo>
                      <a:pt x="242485" y="15566"/>
                      <a:pt x="242485" y="15566"/>
                      <a:pt x="244705" y="15566"/>
                    </a:cubicBezTo>
                    <a:cubicBezTo>
                      <a:pt x="269124" y="15566"/>
                      <a:pt x="286883" y="35580"/>
                      <a:pt x="286883" y="57817"/>
                    </a:cubicBezTo>
                    <a:cubicBezTo>
                      <a:pt x="286883" y="71159"/>
                      <a:pt x="282443" y="82277"/>
                      <a:pt x="273563" y="91172"/>
                    </a:cubicBezTo>
                    <a:cubicBezTo>
                      <a:pt x="278003" y="91172"/>
                      <a:pt x="280223" y="95620"/>
                      <a:pt x="280223" y="100067"/>
                    </a:cubicBezTo>
                    <a:cubicBezTo>
                      <a:pt x="280223" y="100067"/>
                      <a:pt x="280223" y="100067"/>
                      <a:pt x="280223" y="124528"/>
                    </a:cubicBezTo>
                    <a:cubicBezTo>
                      <a:pt x="280223" y="128975"/>
                      <a:pt x="275783" y="135647"/>
                      <a:pt x="269124" y="135647"/>
                    </a:cubicBezTo>
                    <a:cubicBezTo>
                      <a:pt x="269124" y="135647"/>
                      <a:pt x="269124" y="135647"/>
                      <a:pt x="269124" y="160107"/>
                    </a:cubicBezTo>
                    <a:cubicBezTo>
                      <a:pt x="269124" y="175673"/>
                      <a:pt x="260244" y="189016"/>
                      <a:pt x="244705" y="191239"/>
                    </a:cubicBezTo>
                    <a:cubicBezTo>
                      <a:pt x="244705" y="191239"/>
                      <a:pt x="244705" y="191239"/>
                      <a:pt x="244705" y="209029"/>
                    </a:cubicBezTo>
                    <a:cubicBezTo>
                      <a:pt x="244705" y="209029"/>
                      <a:pt x="244705" y="209029"/>
                      <a:pt x="360138" y="217924"/>
                    </a:cubicBezTo>
                    <a:cubicBezTo>
                      <a:pt x="376232" y="251836"/>
                      <a:pt x="390661" y="285608"/>
                      <a:pt x="403460" y="319520"/>
                    </a:cubicBezTo>
                    <a:lnTo>
                      <a:pt x="411468" y="343974"/>
                    </a:lnTo>
                    <a:lnTo>
                      <a:pt x="367176" y="380517"/>
                    </a:lnTo>
                    <a:cubicBezTo>
                      <a:pt x="318022" y="413726"/>
                      <a:pt x="258766" y="433116"/>
                      <a:pt x="194980" y="433116"/>
                    </a:cubicBezTo>
                    <a:cubicBezTo>
                      <a:pt x="131195" y="433116"/>
                      <a:pt x="71939" y="413726"/>
                      <a:pt x="22784" y="380517"/>
                    </a:cubicBezTo>
                    <a:lnTo>
                      <a:pt x="0" y="361719"/>
                    </a:lnTo>
                    <a:lnTo>
                      <a:pt x="12694" y="322647"/>
                    </a:lnTo>
                    <a:cubicBezTo>
                      <a:pt x="25077" y="289083"/>
                      <a:pt x="38812" y="255727"/>
                      <a:pt x="53796" y="222371"/>
                    </a:cubicBezTo>
                    <a:cubicBezTo>
                      <a:pt x="53796" y="222371"/>
                      <a:pt x="53796" y="222371"/>
                      <a:pt x="53796" y="217924"/>
                    </a:cubicBezTo>
                    <a:cubicBezTo>
                      <a:pt x="53796" y="217924"/>
                      <a:pt x="53796" y="217924"/>
                      <a:pt x="169230" y="209029"/>
                    </a:cubicBezTo>
                    <a:cubicBezTo>
                      <a:pt x="169230" y="209029"/>
                      <a:pt x="169230" y="209029"/>
                      <a:pt x="169230" y="191239"/>
                    </a:cubicBezTo>
                    <a:cubicBezTo>
                      <a:pt x="153690" y="189016"/>
                      <a:pt x="142591" y="175673"/>
                      <a:pt x="142591" y="160107"/>
                    </a:cubicBezTo>
                    <a:cubicBezTo>
                      <a:pt x="142591" y="160107"/>
                      <a:pt x="142591" y="160107"/>
                      <a:pt x="142591" y="135647"/>
                    </a:cubicBezTo>
                    <a:cubicBezTo>
                      <a:pt x="135932" y="135647"/>
                      <a:pt x="131492" y="128975"/>
                      <a:pt x="131492" y="124528"/>
                    </a:cubicBezTo>
                    <a:cubicBezTo>
                      <a:pt x="131492" y="124528"/>
                      <a:pt x="131492" y="124528"/>
                      <a:pt x="131492" y="100067"/>
                    </a:cubicBezTo>
                    <a:cubicBezTo>
                      <a:pt x="131492" y="95620"/>
                      <a:pt x="135932" y="91172"/>
                      <a:pt x="140371" y="88949"/>
                    </a:cubicBezTo>
                    <a:cubicBezTo>
                      <a:pt x="131492" y="80054"/>
                      <a:pt x="127052" y="68935"/>
                      <a:pt x="127052" y="55593"/>
                    </a:cubicBezTo>
                    <a:cubicBezTo>
                      <a:pt x="127052" y="24461"/>
                      <a:pt x="158130" y="0"/>
                      <a:pt x="195868" y="0"/>
                    </a:cubicBezTo>
                    <a:close/>
                  </a:path>
                </a:pathLst>
              </a:cu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82" name="Oval 252">
              <a:extLst>
                <a:ext uri="{FF2B5EF4-FFF2-40B4-BE49-F238E27FC236}">
                  <a16:creationId xmlns:a16="http://schemas.microsoft.com/office/drawing/2014/main" id="{524AD0CB-6E7D-4989-AF26-9024D10B338E}"/>
                </a:ext>
              </a:extLst>
            </p:cNvPr>
            <p:cNvSpPr>
              <a:spLocks noChangeArrowheads="1"/>
            </p:cNvSpPr>
            <p:nvPr/>
          </p:nvSpPr>
          <p:spPr bwMode="auto">
            <a:xfrm>
              <a:off x="10038656" y="5614435"/>
              <a:ext cx="336474" cy="333443"/>
            </a:xfrm>
            <a:prstGeom prst="ellipse">
              <a:avLst/>
            </a:prstGeom>
            <a:solidFill>
              <a:srgbClr val="E81123"/>
            </a:solidFill>
            <a:ln w="15875" cap="flat">
              <a:noFill/>
              <a:prstDash val="solid"/>
              <a:miter lim="800000"/>
              <a:headEnd/>
              <a:tailEnd/>
            </a:ln>
          </p:spPr>
          <p:txBody>
            <a:bodyPr vert="horz" wrap="square" lIns="91414" tIns="93247" rIns="91414" bIns="45706" numCol="1" anchor="ctr" anchorCtr="0" compatLnSpc="1">
              <a:prstTxWarp prst="textNoShape">
                <a:avLst/>
              </a:prstTxWarp>
            </a:bodyPr>
            <a:lstStyle/>
            <a:p>
              <a:pPr algn="ctr" defTabSz="932418"/>
              <a:r>
                <a:rPr lang="en-US" sz="2448" dirty="0">
                  <a:solidFill>
                    <a:srgbClr val="FFFFFF"/>
                  </a:solidFill>
                  <a:sym typeface="Wingdings" panose="05000000000000000000" pitchFamily="2" charset="2"/>
                </a:rPr>
                <a:t></a:t>
              </a:r>
              <a:endParaRPr lang="en-US" sz="2448" dirty="0">
                <a:solidFill>
                  <a:srgbClr val="FFFFFF"/>
                </a:solidFill>
              </a:endParaRPr>
            </a:p>
          </p:txBody>
        </p:sp>
        <p:sp>
          <p:nvSpPr>
            <p:cNvPr id="83" name="Oval 252">
              <a:extLst>
                <a:ext uri="{FF2B5EF4-FFF2-40B4-BE49-F238E27FC236}">
                  <a16:creationId xmlns:a16="http://schemas.microsoft.com/office/drawing/2014/main" id="{4E17A203-6C56-457C-862A-760A3B7B19A2}"/>
                </a:ext>
              </a:extLst>
            </p:cNvPr>
            <p:cNvSpPr>
              <a:spLocks noChangeArrowheads="1"/>
            </p:cNvSpPr>
            <p:nvPr/>
          </p:nvSpPr>
          <p:spPr bwMode="auto">
            <a:xfrm>
              <a:off x="11538318" y="5614435"/>
              <a:ext cx="336474" cy="333443"/>
            </a:xfrm>
            <a:prstGeom prst="ellipse">
              <a:avLst/>
            </a:prstGeom>
            <a:solidFill>
              <a:schemeClr val="bg1">
                <a:lumMod val="65000"/>
              </a:schemeClr>
            </a:solidFill>
            <a:ln w="15875" cap="flat">
              <a:noFill/>
              <a:prstDash val="solid"/>
              <a:miter lim="800000"/>
              <a:headEnd/>
              <a:tailEnd/>
            </a:ln>
          </p:spPr>
          <p:txBody>
            <a:bodyPr vert="horz" wrap="square" lIns="91414" tIns="46623" rIns="91414" bIns="45706" numCol="1" anchor="ctr" anchorCtr="0" compatLnSpc="1">
              <a:prstTxWarp prst="textNoShape">
                <a:avLst/>
              </a:prstTxWarp>
            </a:bodyPr>
            <a:lstStyle/>
            <a:p>
              <a:pPr algn="ctr" defTabSz="932418"/>
              <a:r>
                <a:rPr lang="en-US" sz="2448" dirty="0">
                  <a:solidFill>
                    <a:srgbClr val="FFFFFF"/>
                  </a:solidFill>
                  <a:sym typeface="Wingdings" panose="05000000000000000000" pitchFamily="2" charset="2"/>
                </a:rPr>
                <a:t></a:t>
              </a:r>
              <a:endParaRPr lang="en-US" sz="2448" dirty="0">
                <a:solidFill>
                  <a:srgbClr val="FFFFFF"/>
                </a:solidFill>
              </a:endParaRPr>
            </a:p>
          </p:txBody>
        </p:sp>
        <p:sp>
          <p:nvSpPr>
            <p:cNvPr id="84" name="Oval 252">
              <a:extLst>
                <a:ext uri="{FF2B5EF4-FFF2-40B4-BE49-F238E27FC236}">
                  <a16:creationId xmlns:a16="http://schemas.microsoft.com/office/drawing/2014/main" id="{AE6D52C6-BA07-472B-901F-159BC1777FAC}"/>
                </a:ext>
              </a:extLst>
            </p:cNvPr>
            <p:cNvSpPr>
              <a:spLocks noChangeArrowheads="1"/>
            </p:cNvSpPr>
            <p:nvPr/>
          </p:nvSpPr>
          <p:spPr bwMode="auto">
            <a:xfrm>
              <a:off x="8538993" y="5614435"/>
              <a:ext cx="336474" cy="333443"/>
            </a:xfrm>
            <a:prstGeom prst="ellipse">
              <a:avLst/>
            </a:prstGeom>
            <a:solidFill>
              <a:schemeClr val="bg1">
                <a:lumMod val="65000"/>
              </a:schemeClr>
            </a:solidFill>
            <a:ln w="15875" cap="flat">
              <a:noFill/>
              <a:prstDash val="solid"/>
              <a:miter lim="800000"/>
              <a:headEnd/>
              <a:tailEnd/>
            </a:ln>
          </p:spPr>
          <p:txBody>
            <a:bodyPr vert="horz" wrap="square" lIns="91414" tIns="46623" rIns="91414" bIns="45706" numCol="1" anchor="ctr" anchorCtr="0" compatLnSpc="1">
              <a:prstTxWarp prst="textNoShape">
                <a:avLst/>
              </a:prstTxWarp>
            </a:bodyPr>
            <a:lstStyle/>
            <a:p>
              <a:pPr algn="ctr" defTabSz="932418"/>
              <a:r>
                <a:rPr lang="en-US" sz="2448" dirty="0">
                  <a:solidFill>
                    <a:srgbClr val="FFFFFF"/>
                  </a:solidFill>
                  <a:sym typeface="Wingdings" panose="05000000000000000000" pitchFamily="2" charset="2"/>
                </a:rPr>
                <a:t></a:t>
              </a:r>
              <a:endParaRPr lang="en-US" sz="2448" dirty="0">
                <a:solidFill>
                  <a:srgbClr val="FFFFFF"/>
                </a:solidFill>
              </a:endParaRPr>
            </a:p>
          </p:txBody>
        </p:sp>
      </p:grpSp>
      <p:grpSp>
        <p:nvGrpSpPr>
          <p:cNvPr id="87" name="Group 86">
            <a:extLst>
              <a:ext uri="{FF2B5EF4-FFF2-40B4-BE49-F238E27FC236}">
                <a16:creationId xmlns:a16="http://schemas.microsoft.com/office/drawing/2014/main" id="{2EBE8DDD-EAF4-47BB-B337-E5F8E914126C}"/>
              </a:ext>
            </a:extLst>
          </p:cNvPr>
          <p:cNvGrpSpPr/>
          <p:nvPr/>
        </p:nvGrpSpPr>
        <p:grpSpPr>
          <a:xfrm>
            <a:off x="3069228" y="5903920"/>
            <a:ext cx="5492994" cy="382660"/>
            <a:chOff x="6488251" y="6033683"/>
            <a:chExt cx="5386541" cy="375244"/>
          </a:xfrm>
        </p:grpSpPr>
        <p:sp>
          <p:nvSpPr>
            <p:cNvPr id="88" name="Line 192">
              <a:extLst>
                <a:ext uri="{FF2B5EF4-FFF2-40B4-BE49-F238E27FC236}">
                  <a16:creationId xmlns:a16="http://schemas.microsoft.com/office/drawing/2014/main" id="{8BE2BA24-E2A4-4790-B248-94EF406FE628}"/>
                </a:ext>
              </a:extLst>
            </p:cNvPr>
            <p:cNvSpPr>
              <a:spLocks noChangeShapeType="1"/>
            </p:cNvSpPr>
            <p:nvPr/>
          </p:nvSpPr>
          <p:spPr bwMode="auto">
            <a:xfrm>
              <a:off x="8246254" y="6221305"/>
              <a:ext cx="3551167" cy="0"/>
            </a:xfrm>
            <a:prstGeom prst="line">
              <a:avLst/>
            </a:prstGeom>
            <a:noFill/>
            <a:ln w="15875" cap="flat">
              <a:solidFill>
                <a:srgbClr val="77777A"/>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2418"/>
              <a:endParaRPr lang="en-US" sz="1598">
                <a:solidFill>
                  <a:srgbClr val="002050"/>
                </a:solidFill>
              </a:endParaRPr>
            </a:p>
          </p:txBody>
        </p:sp>
        <p:sp>
          <p:nvSpPr>
            <p:cNvPr id="89" name="Rectangle 238">
              <a:extLst>
                <a:ext uri="{FF2B5EF4-FFF2-40B4-BE49-F238E27FC236}">
                  <a16:creationId xmlns:a16="http://schemas.microsoft.com/office/drawing/2014/main" id="{CF18948F-ACA5-4FF6-AFD9-162B2097965C}"/>
                </a:ext>
              </a:extLst>
            </p:cNvPr>
            <p:cNvSpPr>
              <a:spLocks noChangeArrowheads="1"/>
            </p:cNvSpPr>
            <p:nvPr/>
          </p:nvSpPr>
          <p:spPr bwMode="auto">
            <a:xfrm>
              <a:off x="6961270" y="6136815"/>
              <a:ext cx="1002019" cy="16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049"/>
              <a:r>
                <a:rPr lang="en-US" altLang="en-US" sz="1098" dirty="0">
                  <a:gradFill>
                    <a:gsLst>
                      <a:gs pos="0">
                        <a:srgbClr val="002050"/>
                      </a:gs>
                      <a:gs pos="62000">
                        <a:srgbClr val="002050"/>
                      </a:gs>
                    </a:gsLst>
                    <a:lin ang="5400000" scaled="0"/>
                  </a:gradFill>
                  <a:latin typeface="Segoe UI Semibold" panose="020B0702040204020203" pitchFamily="34" charset="0"/>
                  <a:cs typeface="Segoe UI Semibold" panose="020B0702040204020203" pitchFamily="34" charset="0"/>
                </a:rPr>
                <a:t>Virtual machine</a:t>
              </a:r>
            </a:p>
          </p:txBody>
        </p:sp>
        <p:grpSp>
          <p:nvGrpSpPr>
            <p:cNvPr id="90" name="Group 89">
              <a:extLst>
                <a:ext uri="{FF2B5EF4-FFF2-40B4-BE49-F238E27FC236}">
                  <a16:creationId xmlns:a16="http://schemas.microsoft.com/office/drawing/2014/main" id="{3DD4C68F-D099-433C-B0DF-DA0748A4929F}"/>
                </a:ext>
              </a:extLst>
            </p:cNvPr>
            <p:cNvGrpSpPr/>
            <p:nvPr/>
          </p:nvGrpSpPr>
          <p:grpSpPr>
            <a:xfrm>
              <a:off x="6488251" y="6033683"/>
              <a:ext cx="375244" cy="375244"/>
              <a:chOff x="5568876" y="2203429"/>
              <a:chExt cx="615965" cy="615965"/>
            </a:xfrm>
          </p:grpSpPr>
          <p:sp>
            <p:nvSpPr>
              <p:cNvPr id="94" name="Oval 93">
                <a:extLst>
                  <a:ext uri="{FF2B5EF4-FFF2-40B4-BE49-F238E27FC236}">
                    <a16:creationId xmlns:a16="http://schemas.microsoft.com/office/drawing/2014/main" id="{24FA2D3F-E139-476D-9E42-8D632F75BC42}"/>
                  </a:ext>
                </a:extLst>
              </p:cNvPr>
              <p:cNvSpPr/>
              <p:nvPr/>
            </p:nvSpPr>
            <p:spPr bwMode="auto">
              <a:xfrm>
                <a:off x="5568876" y="2203429"/>
                <a:ext cx="615965" cy="615965"/>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Freeform 108">
                <a:extLst>
                  <a:ext uri="{FF2B5EF4-FFF2-40B4-BE49-F238E27FC236}">
                    <a16:creationId xmlns:a16="http://schemas.microsoft.com/office/drawing/2014/main" id="{6919FAD2-A4F9-459C-A360-B349956F3221}"/>
                  </a:ext>
                </a:extLst>
              </p:cNvPr>
              <p:cNvSpPr/>
              <p:nvPr/>
            </p:nvSpPr>
            <p:spPr bwMode="auto">
              <a:xfrm>
                <a:off x="5671124" y="2386278"/>
                <a:ext cx="411468" cy="433116"/>
              </a:xfrm>
              <a:custGeom>
                <a:avLst/>
                <a:gdLst>
                  <a:gd name="connsiteX0" fmla="*/ 195868 w 411468"/>
                  <a:gd name="connsiteY0" fmla="*/ 0 h 433116"/>
                  <a:gd name="connsiteX1" fmla="*/ 242485 w 411468"/>
                  <a:gd name="connsiteY1" fmla="*/ 15566 h 433116"/>
                  <a:gd name="connsiteX2" fmla="*/ 244705 w 411468"/>
                  <a:gd name="connsiteY2" fmla="*/ 15566 h 433116"/>
                  <a:gd name="connsiteX3" fmla="*/ 286883 w 411468"/>
                  <a:gd name="connsiteY3" fmla="*/ 57817 h 433116"/>
                  <a:gd name="connsiteX4" fmla="*/ 273563 w 411468"/>
                  <a:gd name="connsiteY4" fmla="*/ 91172 h 433116"/>
                  <a:gd name="connsiteX5" fmla="*/ 280223 w 411468"/>
                  <a:gd name="connsiteY5" fmla="*/ 100067 h 433116"/>
                  <a:gd name="connsiteX6" fmla="*/ 280223 w 411468"/>
                  <a:gd name="connsiteY6" fmla="*/ 124528 h 433116"/>
                  <a:gd name="connsiteX7" fmla="*/ 269124 w 411468"/>
                  <a:gd name="connsiteY7" fmla="*/ 135647 h 433116"/>
                  <a:gd name="connsiteX8" fmla="*/ 269124 w 411468"/>
                  <a:gd name="connsiteY8" fmla="*/ 160107 h 433116"/>
                  <a:gd name="connsiteX9" fmla="*/ 244705 w 411468"/>
                  <a:gd name="connsiteY9" fmla="*/ 191239 h 433116"/>
                  <a:gd name="connsiteX10" fmla="*/ 244705 w 411468"/>
                  <a:gd name="connsiteY10" fmla="*/ 209029 h 433116"/>
                  <a:gd name="connsiteX11" fmla="*/ 360138 w 411468"/>
                  <a:gd name="connsiteY11" fmla="*/ 217924 h 433116"/>
                  <a:gd name="connsiteX12" fmla="*/ 403460 w 411468"/>
                  <a:gd name="connsiteY12" fmla="*/ 319520 h 433116"/>
                  <a:gd name="connsiteX13" fmla="*/ 411468 w 411468"/>
                  <a:gd name="connsiteY13" fmla="*/ 343974 h 433116"/>
                  <a:gd name="connsiteX14" fmla="*/ 367176 w 411468"/>
                  <a:gd name="connsiteY14" fmla="*/ 380517 h 433116"/>
                  <a:gd name="connsiteX15" fmla="*/ 194980 w 411468"/>
                  <a:gd name="connsiteY15" fmla="*/ 433116 h 433116"/>
                  <a:gd name="connsiteX16" fmla="*/ 22784 w 411468"/>
                  <a:gd name="connsiteY16" fmla="*/ 380517 h 433116"/>
                  <a:gd name="connsiteX17" fmla="*/ 0 w 411468"/>
                  <a:gd name="connsiteY17" fmla="*/ 361719 h 433116"/>
                  <a:gd name="connsiteX18" fmla="*/ 12694 w 411468"/>
                  <a:gd name="connsiteY18" fmla="*/ 322647 h 433116"/>
                  <a:gd name="connsiteX19" fmla="*/ 53796 w 411468"/>
                  <a:gd name="connsiteY19" fmla="*/ 222371 h 433116"/>
                  <a:gd name="connsiteX20" fmla="*/ 53796 w 411468"/>
                  <a:gd name="connsiteY20" fmla="*/ 217924 h 433116"/>
                  <a:gd name="connsiteX21" fmla="*/ 169230 w 411468"/>
                  <a:gd name="connsiteY21" fmla="*/ 209029 h 433116"/>
                  <a:gd name="connsiteX22" fmla="*/ 169230 w 411468"/>
                  <a:gd name="connsiteY22" fmla="*/ 191239 h 433116"/>
                  <a:gd name="connsiteX23" fmla="*/ 142591 w 411468"/>
                  <a:gd name="connsiteY23" fmla="*/ 160107 h 433116"/>
                  <a:gd name="connsiteX24" fmla="*/ 142591 w 411468"/>
                  <a:gd name="connsiteY24" fmla="*/ 135647 h 433116"/>
                  <a:gd name="connsiteX25" fmla="*/ 131492 w 411468"/>
                  <a:gd name="connsiteY25" fmla="*/ 124528 h 433116"/>
                  <a:gd name="connsiteX26" fmla="*/ 131492 w 411468"/>
                  <a:gd name="connsiteY26" fmla="*/ 100067 h 433116"/>
                  <a:gd name="connsiteX27" fmla="*/ 140371 w 411468"/>
                  <a:gd name="connsiteY27" fmla="*/ 88949 h 433116"/>
                  <a:gd name="connsiteX28" fmla="*/ 127052 w 411468"/>
                  <a:gd name="connsiteY28" fmla="*/ 55593 h 433116"/>
                  <a:gd name="connsiteX29" fmla="*/ 195868 w 411468"/>
                  <a:gd name="connsiteY29" fmla="*/ 0 h 43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11468" h="433116">
                    <a:moveTo>
                      <a:pt x="195868" y="0"/>
                    </a:moveTo>
                    <a:cubicBezTo>
                      <a:pt x="213627" y="0"/>
                      <a:pt x="231386" y="4448"/>
                      <a:pt x="242485" y="15566"/>
                    </a:cubicBezTo>
                    <a:cubicBezTo>
                      <a:pt x="242485" y="15566"/>
                      <a:pt x="242485" y="15566"/>
                      <a:pt x="244705" y="15566"/>
                    </a:cubicBezTo>
                    <a:cubicBezTo>
                      <a:pt x="269124" y="15566"/>
                      <a:pt x="286883" y="35580"/>
                      <a:pt x="286883" y="57817"/>
                    </a:cubicBezTo>
                    <a:cubicBezTo>
                      <a:pt x="286883" y="71159"/>
                      <a:pt x="282443" y="82277"/>
                      <a:pt x="273563" y="91172"/>
                    </a:cubicBezTo>
                    <a:cubicBezTo>
                      <a:pt x="278003" y="91172"/>
                      <a:pt x="280223" y="95620"/>
                      <a:pt x="280223" y="100067"/>
                    </a:cubicBezTo>
                    <a:cubicBezTo>
                      <a:pt x="280223" y="100067"/>
                      <a:pt x="280223" y="100067"/>
                      <a:pt x="280223" y="124528"/>
                    </a:cubicBezTo>
                    <a:cubicBezTo>
                      <a:pt x="280223" y="128975"/>
                      <a:pt x="275783" y="135647"/>
                      <a:pt x="269124" y="135647"/>
                    </a:cubicBezTo>
                    <a:cubicBezTo>
                      <a:pt x="269124" y="135647"/>
                      <a:pt x="269124" y="135647"/>
                      <a:pt x="269124" y="160107"/>
                    </a:cubicBezTo>
                    <a:cubicBezTo>
                      <a:pt x="269124" y="175673"/>
                      <a:pt x="260244" y="189016"/>
                      <a:pt x="244705" y="191239"/>
                    </a:cubicBezTo>
                    <a:cubicBezTo>
                      <a:pt x="244705" y="191239"/>
                      <a:pt x="244705" y="191239"/>
                      <a:pt x="244705" y="209029"/>
                    </a:cubicBezTo>
                    <a:cubicBezTo>
                      <a:pt x="244705" y="209029"/>
                      <a:pt x="244705" y="209029"/>
                      <a:pt x="360138" y="217924"/>
                    </a:cubicBezTo>
                    <a:cubicBezTo>
                      <a:pt x="376232" y="251836"/>
                      <a:pt x="390661" y="285608"/>
                      <a:pt x="403460" y="319520"/>
                    </a:cubicBezTo>
                    <a:lnTo>
                      <a:pt x="411468" y="343974"/>
                    </a:lnTo>
                    <a:lnTo>
                      <a:pt x="367176" y="380517"/>
                    </a:lnTo>
                    <a:cubicBezTo>
                      <a:pt x="318022" y="413726"/>
                      <a:pt x="258766" y="433116"/>
                      <a:pt x="194980" y="433116"/>
                    </a:cubicBezTo>
                    <a:cubicBezTo>
                      <a:pt x="131195" y="433116"/>
                      <a:pt x="71939" y="413726"/>
                      <a:pt x="22784" y="380517"/>
                    </a:cubicBezTo>
                    <a:lnTo>
                      <a:pt x="0" y="361719"/>
                    </a:lnTo>
                    <a:lnTo>
                      <a:pt x="12694" y="322647"/>
                    </a:lnTo>
                    <a:cubicBezTo>
                      <a:pt x="25077" y="289083"/>
                      <a:pt x="38812" y="255727"/>
                      <a:pt x="53796" y="222371"/>
                    </a:cubicBezTo>
                    <a:cubicBezTo>
                      <a:pt x="53796" y="222371"/>
                      <a:pt x="53796" y="222371"/>
                      <a:pt x="53796" y="217924"/>
                    </a:cubicBezTo>
                    <a:cubicBezTo>
                      <a:pt x="53796" y="217924"/>
                      <a:pt x="53796" y="217924"/>
                      <a:pt x="169230" y="209029"/>
                    </a:cubicBezTo>
                    <a:cubicBezTo>
                      <a:pt x="169230" y="209029"/>
                      <a:pt x="169230" y="209029"/>
                      <a:pt x="169230" y="191239"/>
                    </a:cubicBezTo>
                    <a:cubicBezTo>
                      <a:pt x="153690" y="189016"/>
                      <a:pt x="142591" y="175673"/>
                      <a:pt x="142591" y="160107"/>
                    </a:cubicBezTo>
                    <a:cubicBezTo>
                      <a:pt x="142591" y="160107"/>
                      <a:pt x="142591" y="160107"/>
                      <a:pt x="142591" y="135647"/>
                    </a:cubicBezTo>
                    <a:cubicBezTo>
                      <a:pt x="135932" y="135647"/>
                      <a:pt x="131492" y="128975"/>
                      <a:pt x="131492" y="124528"/>
                    </a:cubicBezTo>
                    <a:cubicBezTo>
                      <a:pt x="131492" y="124528"/>
                      <a:pt x="131492" y="124528"/>
                      <a:pt x="131492" y="100067"/>
                    </a:cubicBezTo>
                    <a:cubicBezTo>
                      <a:pt x="131492" y="95620"/>
                      <a:pt x="135932" y="91172"/>
                      <a:pt x="140371" y="88949"/>
                    </a:cubicBezTo>
                    <a:cubicBezTo>
                      <a:pt x="131492" y="80054"/>
                      <a:pt x="127052" y="68935"/>
                      <a:pt x="127052" y="55593"/>
                    </a:cubicBezTo>
                    <a:cubicBezTo>
                      <a:pt x="127052" y="24461"/>
                      <a:pt x="158130" y="0"/>
                      <a:pt x="195868" y="0"/>
                    </a:cubicBezTo>
                    <a:close/>
                  </a:path>
                </a:pathLst>
              </a:cu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1" name="Oval 252">
              <a:extLst>
                <a:ext uri="{FF2B5EF4-FFF2-40B4-BE49-F238E27FC236}">
                  <a16:creationId xmlns:a16="http://schemas.microsoft.com/office/drawing/2014/main" id="{83116D19-D893-4F24-882D-F84822C2131F}"/>
                </a:ext>
              </a:extLst>
            </p:cNvPr>
            <p:cNvSpPr>
              <a:spLocks noChangeArrowheads="1"/>
            </p:cNvSpPr>
            <p:nvPr/>
          </p:nvSpPr>
          <p:spPr bwMode="auto">
            <a:xfrm>
              <a:off x="10038656" y="6054584"/>
              <a:ext cx="336474" cy="333443"/>
            </a:xfrm>
            <a:prstGeom prst="ellipse">
              <a:avLst/>
            </a:prstGeom>
            <a:solidFill>
              <a:srgbClr val="107C10"/>
            </a:solidFill>
            <a:ln w="15875" cap="flat">
              <a:noFill/>
              <a:prstDash val="solid"/>
              <a:miter lim="800000"/>
              <a:headEnd/>
              <a:tailEnd/>
            </a:ln>
          </p:spPr>
          <p:txBody>
            <a:bodyPr vert="horz" wrap="square" lIns="91414" tIns="93247" rIns="91414" bIns="45706" numCol="1" anchor="ctr" anchorCtr="0" compatLnSpc="1">
              <a:prstTxWarp prst="textNoShape">
                <a:avLst/>
              </a:prstTxWarp>
            </a:bodyPr>
            <a:lstStyle/>
            <a:p>
              <a:pPr algn="ctr" defTabSz="932418"/>
              <a:r>
                <a:rPr lang="en-US" sz="2448" dirty="0">
                  <a:solidFill>
                    <a:srgbClr val="FFFFFF"/>
                  </a:solidFill>
                  <a:sym typeface="Wingdings" panose="05000000000000000000" pitchFamily="2" charset="2"/>
                </a:rPr>
                <a:t></a:t>
              </a:r>
              <a:endParaRPr lang="en-US" sz="2448" dirty="0">
                <a:solidFill>
                  <a:srgbClr val="FFFFFF"/>
                </a:solidFill>
              </a:endParaRPr>
            </a:p>
          </p:txBody>
        </p:sp>
        <p:sp>
          <p:nvSpPr>
            <p:cNvPr id="92" name="Oval 252">
              <a:extLst>
                <a:ext uri="{FF2B5EF4-FFF2-40B4-BE49-F238E27FC236}">
                  <a16:creationId xmlns:a16="http://schemas.microsoft.com/office/drawing/2014/main" id="{A71B6ECC-0AF2-4598-8331-2187DC6E26F6}"/>
                </a:ext>
              </a:extLst>
            </p:cNvPr>
            <p:cNvSpPr>
              <a:spLocks noChangeArrowheads="1"/>
            </p:cNvSpPr>
            <p:nvPr/>
          </p:nvSpPr>
          <p:spPr bwMode="auto">
            <a:xfrm>
              <a:off x="8538993" y="6053351"/>
              <a:ext cx="336474" cy="333443"/>
            </a:xfrm>
            <a:prstGeom prst="ellipse">
              <a:avLst/>
            </a:prstGeom>
            <a:solidFill>
              <a:schemeClr val="bg1">
                <a:lumMod val="65000"/>
              </a:schemeClr>
            </a:solidFill>
            <a:ln w="15875" cap="flat">
              <a:noFill/>
              <a:prstDash val="solid"/>
              <a:miter lim="800000"/>
              <a:headEnd/>
              <a:tailEnd/>
            </a:ln>
          </p:spPr>
          <p:txBody>
            <a:bodyPr vert="horz" wrap="square" lIns="91414" tIns="46623" rIns="91414" bIns="45706" numCol="1" anchor="ctr" anchorCtr="0" compatLnSpc="1">
              <a:prstTxWarp prst="textNoShape">
                <a:avLst/>
              </a:prstTxWarp>
            </a:bodyPr>
            <a:lstStyle/>
            <a:p>
              <a:pPr algn="ctr" defTabSz="932418"/>
              <a:r>
                <a:rPr lang="en-US" sz="2448" dirty="0">
                  <a:solidFill>
                    <a:srgbClr val="FFFFFF"/>
                  </a:solidFill>
                  <a:sym typeface="Wingdings" panose="05000000000000000000" pitchFamily="2" charset="2"/>
                </a:rPr>
                <a:t></a:t>
              </a:r>
              <a:endParaRPr lang="en-US" sz="2448" dirty="0">
                <a:solidFill>
                  <a:srgbClr val="FFFFFF"/>
                </a:solidFill>
              </a:endParaRPr>
            </a:p>
          </p:txBody>
        </p:sp>
        <p:sp>
          <p:nvSpPr>
            <p:cNvPr id="93" name="Oval 252">
              <a:extLst>
                <a:ext uri="{FF2B5EF4-FFF2-40B4-BE49-F238E27FC236}">
                  <a16:creationId xmlns:a16="http://schemas.microsoft.com/office/drawing/2014/main" id="{B3247C8E-1E29-4B36-B39C-7A879EE550EF}"/>
                </a:ext>
              </a:extLst>
            </p:cNvPr>
            <p:cNvSpPr>
              <a:spLocks noChangeArrowheads="1"/>
            </p:cNvSpPr>
            <p:nvPr/>
          </p:nvSpPr>
          <p:spPr bwMode="auto">
            <a:xfrm>
              <a:off x="11538318" y="6053351"/>
              <a:ext cx="336474" cy="333443"/>
            </a:xfrm>
            <a:prstGeom prst="ellipse">
              <a:avLst/>
            </a:prstGeom>
            <a:solidFill>
              <a:srgbClr val="107C10"/>
            </a:solidFill>
            <a:ln w="15875" cap="flat">
              <a:noFill/>
              <a:prstDash val="solid"/>
              <a:miter lim="800000"/>
              <a:headEnd/>
              <a:tailEnd/>
            </a:ln>
          </p:spPr>
          <p:txBody>
            <a:bodyPr vert="horz" wrap="square" lIns="91414" tIns="93247" rIns="91414" bIns="45706" numCol="1" anchor="ctr" anchorCtr="0" compatLnSpc="1">
              <a:prstTxWarp prst="textNoShape">
                <a:avLst/>
              </a:prstTxWarp>
            </a:bodyPr>
            <a:lstStyle/>
            <a:p>
              <a:pPr algn="ctr" defTabSz="932418"/>
              <a:r>
                <a:rPr lang="en-US" sz="2448" dirty="0">
                  <a:solidFill>
                    <a:srgbClr val="FFFFFF"/>
                  </a:solidFill>
                  <a:sym typeface="Wingdings" panose="05000000000000000000" pitchFamily="2" charset="2"/>
                </a:rPr>
                <a:t></a:t>
              </a:r>
              <a:endParaRPr lang="en-US" sz="2448" dirty="0">
                <a:solidFill>
                  <a:srgbClr val="FFFFFF"/>
                </a:solidFill>
              </a:endParaRPr>
            </a:p>
          </p:txBody>
        </p:sp>
      </p:grpSp>
      <p:grpSp>
        <p:nvGrpSpPr>
          <p:cNvPr id="96" name="Group 95">
            <a:extLst>
              <a:ext uri="{FF2B5EF4-FFF2-40B4-BE49-F238E27FC236}">
                <a16:creationId xmlns:a16="http://schemas.microsoft.com/office/drawing/2014/main" id="{CCA5F43F-23C8-4EAC-9451-DE66A7883A63}"/>
              </a:ext>
            </a:extLst>
          </p:cNvPr>
          <p:cNvGrpSpPr/>
          <p:nvPr/>
        </p:nvGrpSpPr>
        <p:grpSpPr>
          <a:xfrm>
            <a:off x="3078320" y="6531652"/>
            <a:ext cx="5828473" cy="380946"/>
            <a:chOff x="6096001" y="6212610"/>
            <a:chExt cx="5829300" cy="381000"/>
          </a:xfrm>
        </p:grpSpPr>
        <p:sp>
          <p:nvSpPr>
            <p:cNvPr id="97" name="Rectangle 96">
              <a:extLst>
                <a:ext uri="{FF2B5EF4-FFF2-40B4-BE49-F238E27FC236}">
                  <a16:creationId xmlns:a16="http://schemas.microsoft.com/office/drawing/2014/main" id="{63931CB9-3579-4CB8-A54C-99B2BB921C9D}"/>
                </a:ext>
              </a:extLst>
            </p:cNvPr>
            <p:cNvSpPr/>
            <p:nvPr/>
          </p:nvSpPr>
          <p:spPr bwMode="auto">
            <a:xfrm>
              <a:off x="6096001" y="6212610"/>
              <a:ext cx="5829300" cy="381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8" name="Rectangle 198">
              <a:extLst>
                <a:ext uri="{FF2B5EF4-FFF2-40B4-BE49-F238E27FC236}">
                  <a16:creationId xmlns:a16="http://schemas.microsoft.com/office/drawing/2014/main" id="{B6D1EB67-772E-406A-A1ED-BDF465321FCF}"/>
                </a:ext>
              </a:extLst>
            </p:cNvPr>
            <p:cNvSpPr>
              <a:spLocks noChangeArrowheads="1"/>
            </p:cNvSpPr>
            <p:nvPr/>
          </p:nvSpPr>
          <p:spPr bwMode="auto">
            <a:xfrm>
              <a:off x="11018837" y="6264611"/>
              <a:ext cx="796317" cy="28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224"/>
              <a:r>
                <a:rPr lang="en-US" altLang="en-US" sz="900" dirty="0">
                  <a:gradFill>
                    <a:gsLst>
                      <a:gs pos="0">
                        <a:schemeClr val="tx1"/>
                      </a:gs>
                      <a:gs pos="62000">
                        <a:schemeClr val="tx1"/>
                      </a:gs>
                    </a:gsLst>
                    <a:lin ang="5400000" scaled="0"/>
                  </a:gradFill>
                  <a:latin typeface="Segoe UI" panose="020B0502040204020203" pitchFamily="34" charset="0"/>
                </a:rPr>
                <a:t>*Configuration </a:t>
              </a:r>
              <a:br>
                <a:rPr lang="en-US" altLang="en-US" sz="900" dirty="0">
                  <a:gradFill>
                    <a:gsLst>
                      <a:gs pos="0">
                        <a:schemeClr val="tx1"/>
                      </a:gs>
                      <a:gs pos="62000">
                        <a:schemeClr val="tx1"/>
                      </a:gs>
                    </a:gsLst>
                    <a:lin ang="5400000" scaled="0"/>
                  </a:gradFill>
                  <a:latin typeface="Segoe UI" panose="020B0502040204020203" pitchFamily="34" charset="0"/>
                </a:rPr>
              </a:br>
              <a:r>
                <a:rPr lang="en-US" altLang="en-US" sz="900" dirty="0">
                  <a:gradFill>
                    <a:gsLst>
                      <a:gs pos="0">
                        <a:schemeClr val="tx1"/>
                      </a:gs>
                      <a:gs pos="62000">
                        <a:schemeClr val="tx1"/>
                      </a:gs>
                    </a:gsLst>
                    <a:lin ang="5400000" scaled="0"/>
                  </a:gradFill>
                  <a:latin typeface="Segoe UI" panose="020B0502040204020203" pitchFamily="34" charset="0"/>
                </a:rPr>
                <a:t>dependent</a:t>
              </a:r>
              <a:endParaRPr lang="en-US" altLang="en-US" sz="1099" dirty="0">
                <a:gradFill>
                  <a:gsLst>
                    <a:gs pos="0">
                      <a:schemeClr val="tx1"/>
                    </a:gs>
                    <a:gs pos="62000">
                      <a:schemeClr val="tx1"/>
                    </a:gs>
                  </a:gsLst>
                  <a:lin ang="5400000" scaled="0"/>
                </a:gradFill>
              </a:endParaRPr>
            </a:p>
          </p:txBody>
        </p:sp>
        <p:grpSp>
          <p:nvGrpSpPr>
            <p:cNvPr id="99" name="Group 98">
              <a:extLst>
                <a:ext uri="{FF2B5EF4-FFF2-40B4-BE49-F238E27FC236}">
                  <a16:creationId xmlns:a16="http://schemas.microsoft.com/office/drawing/2014/main" id="{6203229B-E8A1-4CB8-9E25-3C6EFA9085AA}"/>
                </a:ext>
              </a:extLst>
            </p:cNvPr>
            <p:cNvGrpSpPr/>
            <p:nvPr/>
          </p:nvGrpSpPr>
          <p:grpSpPr>
            <a:xfrm>
              <a:off x="6189189" y="6278461"/>
              <a:ext cx="1101384" cy="254298"/>
              <a:chOff x="6189189" y="6533106"/>
              <a:chExt cx="1101384" cy="254298"/>
            </a:xfrm>
          </p:grpSpPr>
          <p:sp>
            <p:nvSpPr>
              <p:cNvPr id="106" name="Rectangle 198">
                <a:extLst>
                  <a:ext uri="{FF2B5EF4-FFF2-40B4-BE49-F238E27FC236}">
                    <a16:creationId xmlns:a16="http://schemas.microsoft.com/office/drawing/2014/main" id="{6FD2A44D-3211-4052-94BC-5646AAFFA1AC}"/>
                  </a:ext>
                </a:extLst>
              </p:cNvPr>
              <p:cNvSpPr>
                <a:spLocks noChangeArrowheads="1"/>
              </p:cNvSpPr>
              <p:nvPr/>
            </p:nvSpPr>
            <p:spPr bwMode="auto">
              <a:xfrm>
                <a:off x="6446837" y="6533106"/>
                <a:ext cx="843736" cy="254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224">
                  <a:lnSpc>
                    <a:spcPct val="90000"/>
                  </a:lnSpc>
                </a:pPr>
                <a:r>
                  <a:rPr lang="en-US" altLang="en-US" sz="900" dirty="0">
                    <a:gradFill>
                      <a:gsLst>
                        <a:gs pos="0">
                          <a:schemeClr val="tx1"/>
                        </a:gs>
                        <a:gs pos="62000">
                          <a:schemeClr val="tx1"/>
                        </a:gs>
                      </a:gsLst>
                      <a:lin ang="5400000" scaled="0"/>
                    </a:gradFill>
                    <a:latin typeface="Segoe UI" panose="020B0502040204020203" pitchFamily="34" charset="0"/>
                  </a:rPr>
                  <a:t>Should have </a:t>
                </a:r>
                <a:br>
                  <a:rPr lang="en-US" altLang="en-US" sz="900" dirty="0">
                    <a:gradFill>
                      <a:gsLst>
                        <a:gs pos="0">
                          <a:schemeClr val="tx1"/>
                        </a:gs>
                        <a:gs pos="62000">
                          <a:schemeClr val="tx1"/>
                        </a:gs>
                      </a:gsLst>
                      <a:lin ang="5400000" scaled="0"/>
                    </a:gradFill>
                    <a:latin typeface="Segoe UI" panose="020B0502040204020203" pitchFamily="34" charset="0"/>
                  </a:rPr>
                </a:br>
                <a:r>
                  <a:rPr lang="en-US" altLang="en-US" sz="900" dirty="0">
                    <a:gradFill>
                      <a:gsLst>
                        <a:gs pos="0">
                          <a:schemeClr val="tx1"/>
                        </a:gs>
                        <a:gs pos="62000">
                          <a:schemeClr val="tx1"/>
                        </a:gs>
                      </a:gsLst>
                      <a:lin ang="5400000" scaled="0"/>
                    </a:gradFill>
                    <a:latin typeface="Segoe UI" panose="020B0502040204020203" pitchFamily="34" charset="0"/>
                  </a:rPr>
                  <a:t>access and does</a:t>
                </a:r>
                <a:endParaRPr lang="en-US" altLang="en-US" sz="1099" dirty="0">
                  <a:gradFill>
                    <a:gsLst>
                      <a:gs pos="0">
                        <a:schemeClr val="tx1"/>
                      </a:gs>
                      <a:gs pos="62000">
                        <a:schemeClr val="tx1"/>
                      </a:gs>
                    </a:gsLst>
                    <a:lin ang="5400000" scaled="0"/>
                  </a:gradFill>
                </a:endParaRPr>
              </a:p>
            </p:txBody>
          </p:sp>
          <p:sp>
            <p:nvSpPr>
              <p:cNvPr id="107" name="Oval 252">
                <a:extLst>
                  <a:ext uri="{FF2B5EF4-FFF2-40B4-BE49-F238E27FC236}">
                    <a16:creationId xmlns:a16="http://schemas.microsoft.com/office/drawing/2014/main" id="{702A5A0B-7F00-407E-8FEA-05EA5DACCC0E}"/>
                  </a:ext>
                </a:extLst>
              </p:cNvPr>
              <p:cNvSpPr>
                <a:spLocks noChangeArrowheads="1"/>
              </p:cNvSpPr>
              <p:nvPr/>
            </p:nvSpPr>
            <p:spPr bwMode="auto">
              <a:xfrm>
                <a:off x="6189189" y="6563281"/>
                <a:ext cx="190665" cy="188948"/>
              </a:xfrm>
              <a:prstGeom prst="ellipse">
                <a:avLst/>
              </a:prstGeom>
              <a:solidFill>
                <a:srgbClr val="107C10"/>
              </a:solidFill>
              <a:ln w="15875" cap="flat">
                <a:noFill/>
                <a:prstDash val="solid"/>
                <a:miter lim="800000"/>
                <a:headEnd/>
                <a:tailEnd/>
              </a:ln>
            </p:spPr>
            <p:txBody>
              <a:bodyPr vert="horz" wrap="square" lIns="91414" tIns="93247" rIns="91414" bIns="45706" numCol="1" anchor="ctr" anchorCtr="0" compatLnSpc="1">
                <a:prstTxWarp prst="textNoShape">
                  <a:avLst/>
                </a:prstTxWarp>
              </a:bodyPr>
              <a:lstStyle/>
              <a:p>
                <a:pPr algn="ctr" defTabSz="932418"/>
                <a:r>
                  <a:rPr lang="en-US" sz="1599" dirty="0">
                    <a:solidFill>
                      <a:srgbClr val="FFFFFF"/>
                    </a:solidFill>
                    <a:sym typeface="Wingdings" panose="05000000000000000000" pitchFamily="2" charset="2"/>
                  </a:rPr>
                  <a:t></a:t>
                </a:r>
                <a:endParaRPr lang="en-US" sz="1599" dirty="0">
                  <a:solidFill>
                    <a:srgbClr val="FFFFFF"/>
                  </a:solidFill>
                </a:endParaRPr>
              </a:p>
            </p:txBody>
          </p:sp>
        </p:grpSp>
        <p:grpSp>
          <p:nvGrpSpPr>
            <p:cNvPr id="100" name="Group 99">
              <a:extLst>
                <a:ext uri="{FF2B5EF4-FFF2-40B4-BE49-F238E27FC236}">
                  <a16:creationId xmlns:a16="http://schemas.microsoft.com/office/drawing/2014/main" id="{BED35A56-A0CE-42A0-B39B-BD7C6F71FD50}"/>
                </a:ext>
              </a:extLst>
            </p:cNvPr>
            <p:cNvGrpSpPr/>
            <p:nvPr/>
          </p:nvGrpSpPr>
          <p:grpSpPr>
            <a:xfrm>
              <a:off x="7766128" y="6278461"/>
              <a:ext cx="1230502" cy="254298"/>
              <a:chOff x="7551125" y="6533106"/>
              <a:chExt cx="1230502" cy="254298"/>
            </a:xfrm>
          </p:grpSpPr>
          <p:sp>
            <p:nvSpPr>
              <p:cNvPr id="104" name="Rectangle 198">
                <a:extLst>
                  <a:ext uri="{FF2B5EF4-FFF2-40B4-BE49-F238E27FC236}">
                    <a16:creationId xmlns:a16="http://schemas.microsoft.com/office/drawing/2014/main" id="{B01233C8-8F92-4F70-8782-9ABB68C9C442}"/>
                  </a:ext>
                </a:extLst>
              </p:cNvPr>
              <p:cNvSpPr>
                <a:spLocks noChangeArrowheads="1"/>
              </p:cNvSpPr>
              <p:nvPr/>
            </p:nvSpPr>
            <p:spPr bwMode="auto">
              <a:xfrm>
                <a:off x="7805444" y="6533106"/>
                <a:ext cx="976183" cy="254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224">
                  <a:lnSpc>
                    <a:spcPct val="90000"/>
                  </a:lnSpc>
                </a:pPr>
                <a:r>
                  <a:rPr lang="en-US" altLang="en-US" sz="900" dirty="0">
                    <a:gradFill>
                      <a:gsLst>
                        <a:gs pos="0">
                          <a:schemeClr val="tx1"/>
                        </a:gs>
                        <a:gs pos="62000">
                          <a:schemeClr val="tx1"/>
                        </a:gs>
                      </a:gsLst>
                      <a:lin ang="5400000" scaled="0"/>
                    </a:gradFill>
                    <a:latin typeface="Segoe UI" panose="020B0502040204020203" pitchFamily="34" charset="0"/>
                  </a:rPr>
                  <a:t>Should not have </a:t>
                </a:r>
                <a:br>
                  <a:rPr lang="en-US" altLang="en-US" sz="900" dirty="0">
                    <a:gradFill>
                      <a:gsLst>
                        <a:gs pos="0">
                          <a:schemeClr val="tx1"/>
                        </a:gs>
                        <a:gs pos="62000">
                          <a:schemeClr val="tx1"/>
                        </a:gs>
                      </a:gsLst>
                      <a:lin ang="5400000" scaled="0"/>
                    </a:gradFill>
                    <a:latin typeface="Segoe UI" panose="020B0502040204020203" pitchFamily="34" charset="0"/>
                  </a:rPr>
                </a:br>
                <a:r>
                  <a:rPr lang="en-US" altLang="en-US" sz="900" dirty="0">
                    <a:gradFill>
                      <a:gsLst>
                        <a:gs pos="0">
                          <a:schemeClr val="tx1"/>
                        </a:gs>
                        <a:gs pos="62000">
                          <a:schemeClr val="tx1"/>
                        </a:gs>
                      </a:gsLst>
                      <a:lin ang="5400000" scaled="0"/>
                    </a:gradFill>
                    <a:latin typeface="Segoe UI" panose="020B0502040204020203" pitchFamily="34" charset="0"/>
                  </a:rPr>
                  <a:t>access and doesn’t</a:t>
                </a:r>
              </a:p>
            </p:txBody>
          </p:sp>
          <p:sp>
            <p:nvSpPr>
              <p:cNvPr id="105" name="Oval 252">
                <a:extLst>
                  <a:ext uri="{FF2B5EF4-FFF2-40B4-BE49-F238E27FC236}">
                    <a16:creationId xmlns:a16="http://schemas.microsoft.com/office/drawing/2014/main" id="{5281820F-F926-436E-9CA9-E3E2C2DE87F7}"/>
                  </a:ext>
                </a:extLst>
              </p:cNvPr>
              <p:cNvSpPr>
                <a:spLocks noChangeArrowheads="1"/>
              </p:cNvSpPr>
              <p:nvPr/>
            </p:nvSpPr>
            <p:spPr bwMode="auto">
              <a:xfrm>
                <a:off x="7551125" y="6565166"/>
                <a:ext cx="186861" cy="185178"/>
              </a:xfrm>
              <a:prstGeom prst="ellipse">
                <a:avLst/>
              </a:prstGeom>
              <a:solidFill>
                <a:schemeClr val="bg1">
                  <a:lumMod val="65000"/>
                </a:schemeClr>
              </a:solidFill>
              <a:ln w="15875" cap="flat">
                <a:noFill/>
                <a:prstDash val="solid"/>
                <a:miter lim="800000"/>
                <a:headEnd/>
                <a:tailEnd/>
              </a:ln>
            </p:spPr>
            <p:txBody>
              <a:bodyPr vert="horz" wrap="square" lIns="91414" tIns="46623" rIns="91414" bIns="45706" numCol="1" anchor="ctr" anchorCtr="0" compatLnSpc="1">
                <a:prstTxWarp prst="textNoShape">
                  <a:avLst/>
                </a:prstTxWarp>
              </a:bodyPr>
              <a:lstStyle/>
              <a:p>
                <a:pPr algn="ctr" defTabSz="932418"/>
                <a:r>
                  <a:rPr lang="en-US" sz="1599" dirty="0">
                    <a:solidFill>
                      <a:srgbClr val="FFFFFF"/>
                    </a:solidFill>
                    <a:sym typeface="Wingdings" panose="05000000000000000000" pitchFamily="2" charset="2"/>
                  </a:rPr>
                  <a:t></a:t>
                </a:r>
                <a:endParaRPr lang="en-US" sz="1599" dirty="0">
                  <a:solidFill>
                    <a:srgbClr val="FFFFFF"/>
                  </a:solidFill>
                </a:endParaRPr>
              </a:p>
            </p:txBody>
          </p:sp>
        </p:grpSp>
        <p:grpSp>
          <p:nvGrpSpPr>
            <p:cNvPr id="101" name="Group 100">
              <a:extLst>
                <a:ext uri="{FF2B5EF4-FFF2-40B4-BE49-F238E27FC236}">
                  <a16:creationId xmlns:a16="http://schemas.microsoft.com/office/drawing/2014/main" id="{3B3B23AC-7675-4689-BA7C-02D71B49B21D}"/>
                </a:ext>
              </a:extLst>
            </p:cNvPr>
            <p:cNvGrpSpPr/>
            <p:nvPr/>
          </p:nvGrpSpPr>
          <p:grpSpPr>
            <a:xfrm>
              <a:off x="9458360" y="6278461"/>
              <a:ext cx="1129862" cy="254298"/>
              <a:chOff x="9024547" y="6533106"/>
              <a:chExt cx="1129862" cy="254298"/>
            </a:xfrm>
          </p:grpSpPr>
          <p:sp>
            <p:nvSpPr>
              <p:cNvPr id="102" name="Rectangle 198">
                <a:extLst>
                  <a:ext uri="{FF2B5EF4-FFF2-40B4-BE49-F238E27FC236}">
                    <a16:creationId xmlns:a16="http://schemas.microsoft.com/office/drawing/2014/main" id="{0BA99301-E28F-40C9-A054-C2EB434813AC}"/>
                  </a:ext>
                </a:extLst>
              </p:cNvPr>
              <p:cNvSpPr>
                <a:spLocks noChangeArrowheads="1"/>
              </p:cNvSpPr>
              <p:nvPr/>
            </p:nvSpPr>
            <p:spPr bwMode="auto">
              <a:xfrm>
                <a:off x="9274700" y="6533106"/>
                <a:ext cx="879709" cy="254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224">
                  <a:lnSpc>
                    <a:spcPct val="90000"/>
                  </a:lnSpc>
                </a:pPr>
                <a:r>
                  <a:rPr lang="en-US" altLang="en-US" sz="900" dirty="0">
                    <a:gradFill>
                      <a:gsLst>
                        <a:gs pos="0">
                          <a:schemeClr val="tx1"/>
                        </a:gs>
                        <a:gs pos="62000">
                          <a:schemeClr val="tx1"/>
                        </a:gs>
                      </a:gsLst>
                      <a:lin ang="5400000" scaled="0"/>
                    </a:gradFill>
                    <a:latin typeface="Segoe UI" panose="020B0502040204020203" pitchFamily="34" charset="0"/>
                  </a:rPr>
                  <a:t>Should not have </a:t>
                </a:r>
                <a:br>
                  <a:rPr lang="en-US" altLang="en-US" sz="900" dirty="0">
                    <a:gradFill>
                      <a:gsLst>
                        <a:gs pos="0">
                          <a:schemeClr val="tx1"/>
                        </a:gs>
                        <a:gs pos="62000">
                          <a:schemeClr val="tx1"/>
                        </a:gs>
                      </a:gsLst>
                      <a:lin ang="5400000" scaled="0"/>
                    </a:gradFill>
                    <a:latin typeface="Segoe UI" panose="020B0502040204020203" pitchFamily="34" charset="0"/>
                  </a:rPr>
                </a:br>
                <a:r>
                  <a:rPr lang="en-US" altLang="en-US" sz="900" dirty="0">
                    <a:gradFill>
                      <a:gsLst>
                        <a:gs pos="0">
                          <a:schemeClr val="tx1"/>
                        </a:gs>
                        <a:gs pos="62000">
                          <a:schemeClr val="tx1"/>
                        </a:gs>
                      </a:gsLst>
                      <a:lin ang="5400000" scaled="0"/>
                    </a:gradFill>
                    <a:latin typeface="Segoe UI" panose="020B0502040204020203" pitchFamily="34" charset="0"/>
                  </a:rPr>
                  <a:t>access but does</a:t>
                </a:r>
              </a:p>
            </p:txBody>
          </p:sp>
          <p:sp>
            <p:nvSpPr>
              <p:cNvPr id="103" name="Oval 252">
                <a:extLst>
                  <a:ext uri="{FF2B5EF4-FFF2-40B4-BE49-F238E27FC236}">
                    <a16:creationId xmlns:a16="http://schemas.microsoft.com/office/drawing/2014/main" id="{E8BB196C-D965-4EAA-992D-B7063EBBB8A2}"/>
                  </a:ext>
                </a:extLst>
              </p:cNvPr>
              <p:cNvSpPr>
                <a:spLocks noChangeArrowheads="1"/>
              </p:cNvSpPr>
              <p:nvPr/>
            </p:nvSpPr>
            <p:spPr bwMode="auto">
              <a:xfrm>
                <a:off x="9024547" y="6565166"/>
                <a:ext cx="186861" cy="185178"/>
              </a:xfrm>
              <a:prstGeom prst="ellipse">
                <a:avLst/>
              </a:prstGeom>
              <a:solidFill>
                <a:srgbClr val="E81123"/>
              </a:solidFill>
              <a:ln w="15875" cap="flat">
                <a:noFill/>
                <a:prstDash val="solid"/>
                <a:miter lim="800000"/>
                <a:headEnd/>
                <a:tailEnd/>
              </a:ln>
            </p:spPr>
            <p:txBody>
              <a:bodyPr vert="horz" wrap="square" lIns="91414" tIns="93247" rIns="91414" bIns="45706" numCol="1" anchor="ctr" anchorCtr="0" compatLnSpc="1">
                <a:prstTxWarp prst="textNoShape">
                  <a:avLst/>
                </a:prstTxWarp>
              </a:bodyPr>
              <a:lstStyle/>
              <a:p>
                <a:pPr algn="ctr" defTabSz="932418"/>
                <a:r>
                  <a:rPr lang="en-US" sz="1599" dirty="0">
                    <a:solidFill>
                      <a:srgbClr val="FFFFFF"/>
                    </a:solidFill>
                    <a:sym typeface="Wingdings" panose="05000000000000000000" pitchFamily="2" charset="2"/>
                  </a:rPr>
                  <a:t></a:t>
                </a:r>
                <a:endParaRPr lang="en-US" sz="1599" dirty="0">
                  <a:solidFill>
                    <a:srgbClr val="FFFFFF"/>
                  </a:solidFill>
                </a:endParaRPr>
              </a:p>
            </p:txBody>
          </p:sp>
        </p:grpSp>
      </p:grpSp>
      <p:sp>
        <p:nvSpPr>
          <p:cNvPr id="108" name="Rectangle 208">
            <a:extLst>
              <a:ext uri="{FF2B5EF4-FFF2-40B4-BE49-F238E27FC236}">
                <a16:creationId xmlns:a16="http://schemas.microsoft.com/office/drawing/2014/main" id="{9F130679-5B5F-47C4-9BC3-C39D20F16729}"/>
              </a:ext>
            </a:extLst>
          </p:cNvPr>
          <p:cNvSpPr>
            <a:spLocks noChangeArrowheads="1"/>
          </p:cNvSpPr>
          <p:nvPr/>
        </p:nvSpPr>
        <p:spPr bwMode="auto">
          <a:xfrm>
            <a:off x="8472342" y="2950007"/>
            <a:ext cx="96574" cy="96574"/>
          </a:xfrm>
          <a:prstGeom prst="rect">
            <a:avLst/>
          </a:prstGeom>
          <a:no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418"/>
            <a:r>
              <a:rPr lang="en-US" sz="1598" dirty="0">
                <a:solidFill>
                  <a:srgbClr val="002050"/>
                </a:solidFill>
                <a:latin typeface="Segoe UI Semibold" panose="020B0702040204020203" pitchFamily="34" charset="0"/>
                <a:cs typeface="Segoe UI Semibold" panose="020B0702040204020203" pitchFamily="34" charset="0"/>
              </a:rPr>
              <a:t>`</a:t>
            </a:r>
          </a:p>
        </p:txBody>
      </p:sp>
    </p:spTree>
    <p:extLst>
      <p:ext uri="{BB962C8B-B14F-4D97-AF65-F5344CB8AC3E}">
        <p14:creationId xmlns:p14="http://schemas.microsoft.com/office/powerpoint/2010/main" val="31322114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nodeType="withEffect">
                                  <p:stCondLst>
                                    <p:cond delay="0"/>
                                  </p:stCondLst>
                                  <p:childTnLst>
                                    <p:set>
                                      <p:cBhvr>
                                        <p:cTn id="9" dur="1" fill="hold">
                                          <p:stCondLst>
                                            <p:cond delay="0"/>
                                          </p:stCondLst>
                                        </p:cTn>
                                        <p:tgtEl>
                                          <p:spTgt spid="96"/>
                                        </p:tgtEl>
                                        <p:attrNameLst>
                                          <p:attrName>style.visibility</p:attrName>
                                        </p:attrNameLst>
                                      </p:cBhvr>
                                      <p:to>
                                        <p:strVal val="visible"/>
                                      </p:to>
                                    </p:set>
                                    <p:animEffect transition="in" filter="fade">
                                      <p:cBhvr>
                                        <p:cTn id="10" dur="500"/>
                                        <p:tgtEl>
                                          <p:spTgt spid="9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fade">
                                      <p:cBhvr>
                                        <p:cTn id="14" dur="500"/>
                                        <p:tgtEl>
                                          <p:spTgt spid="51"/>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fade">
                                      <p:cBhvr>
                                        <p:cTn id="22" dur="500"/>
                                        <p:tgtEl>
                                          <p:spTgt spid="69"/>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8"/>
                                        </p:tgtEl>
                                        <p:attrNameLst>
                                          <p:attrName>style.visibility</p:attrName>
                                        </p:attrNameLst>
                                      </p:cBhvr>
                                      <p:to>
                                        <p:strVal val="visible"/>
                                      </p:to>
                                    </p:set>
                                    <p:animEffect transition="in" filter="fade">
                                      <p:cBhvr>
                                        <p:cTn id="26" dur="500"/>
                                        <p:tgtEl>
                                          <p:spTgt spid="78"/>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fade">
                                      <p:cBhvr>
                                        <p:cTn id="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Unsecure binds</a:t>
            </a:r>
            <a:endParaRPr lang="fr-FR" dirty="0"/>
          </a:p>
        </p:txBody>
      </p:sp>
      <p:pic>
        <p:nvPicPr>
          <p:cNvPr id="4" name="Picture 3">
            <a:extLst>
              <a:ext uri="{FF2B5EF4-FFF2-40B4-BE49-F238E27FC236}">
                <a16:creationId xmlns:a16="http://schemas.microsoft.com/office/drawing/2014/main" id="{4F94310F-EF88-4AC6-9943-5CADD644B95B}"/>
              </a:ext>
            </a:extLst>
          </p:cNvPr>
          <p:cNvPicPr>
            <a:picLocks noChangeAspect="1"/>
          </p:cNvPicPr>
          <p:nvPr/>
        </p:nvPicPr>
        <p:blipFill>
          <a:blip r:embed="rId3"/>
          <a:stretch>
            <a:fillRect/>
          </a:stretch>
        </p:blipFill>
        <p:spPr>
          <a:xfrm>
            <a:off x="65482" y="2995449"/>
            <a:ext cx="1343706" cy="4049526"/>
          </a:xfrm>
          <a:prstGeom prst="rect">
            <a:avLst/>
          </a:prstGeom>
        </p:spPr>
      </p:pic>
      <p:sp>
        <p:nvSpPr>
          <p:cNvPr id="6" name="Espace réservé du texte 2">
            <a:extLst>
              <a:ext uri="{FF2B5EF4-FFF2-40B4-BE49-F238E27FC236}">
                <a16:creationId xmlns:a16="http://schemas.microsoft.com/office/drawing/2014/main" id="{F768CC65-88DD-4749-80EA-0E5A1F323BFB}"/>
              </a:ext>
            </a:extLst>
          </p:cNvPr>
          <p:cNvSpPr txBox="1">
            <a:spLocks/>
          </p:cNvSpPr>
          <p:nvPr/>
        </p:nvSpPr>
        <p:spPr>
          <a:xfrm>
            <a:off x="2788396" y="3821480"/>
            <a:ext cx="8884394" cy="239450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LDAP simple binds are sending U/P in the clear over the network…</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Yet, this is widely used even today…</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You can configure DCs to reject simple binds if they are not performed over LDAP</a:t>
            </a:r>
            <a:r>
              <a:rPr lang="en-US" sz="3200" b="1" u="sng" dirty="0">
                <a:gradFill>
                  <a:gsLst>
                    <a:gs pos="1250">
                      <a:srgbClr val="505050"/>
                    </a:gs>
                    <a:gs pos="100000">
                      <a:srgbClr val="505050"/>
                    </a:gs>
                  </a:gsLst>
                  <a:lin ang="5400000" scaled="0"/>
                </a:gradFill>
              </a:rPr>
              <a:t>s</a:t>
            </a:r>
          </a:p>
        </p:txBody>
      </p:sp>
      <p:sp>
        <p:nvSpPr>
          <p:cNvPr id="7" name="Speech Bubble: Oval 6">
            <a:extLst>
              <a:ext uri="{FF2B5EF4-FFF2-40B4-BE49-F238E27FC236}">
                <a16:creationId xmlns:a16="http://schemas.microsoft.com/office/drawing/2014/main" id="{20A164D3-0975-457B-8BFC-4A0C51BFFD1A}"/>
              </a:ext>
            </a:extLst>
          </p:cNvPr>
          <p:cNvSpPr/>
          <p:nvPr/>
        </p:nvSpPr>
        <p:spPr bwMode="auto">
          <a:xfrm>
            <a:off x="2150416" y="1797270"/>
            <a:ext cx="6659355" cy="1545020"/>
          </a:xfrm>
          <a:prstGeom prst="wedgeEllipseCallout">
            <a:avLst>
              <a:gd name="adj1" fmla="val -66477"/>
              <a:gd name="adj2" fmla="val 6982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lnSpc>
                <a:spcPct val="90000"/>
              </a:lnSpc>
              <a:spcBef>
                <a:spcPct val="0"/>
              </a:spcBef>
              <a:spcAft>
                <a:spcPct val="0"/>
              </a:spcAft>
            </a:pPr>
            <a:r>
              <a:rPr lang="en-CA" sz="2400" dirty="0">
                <a:gradFill>
                  <a:gsLst>
                    <a:gs pos="0">
                      <a:srgbClr val="FFFFFF"/>
                    </a:gs>
                    <a:gs pos="100000">
                      <a:srgbClr val="FFFFFF"/>
                    </a:gs>
                  </a:gsLst>
                  <a:lin ang="5400000" scaled="0"/>
                </a:gradFill>
                <a:ea typeface="Segoe UI" pitchFamily="34" charset="0"/>
                <a:cs typeface="Segoe UI" pitchFamily="34" charset="0"/>
              </a:rPr>
              <a:t>I don’t often perform LDAP binds but when I do, I do simple binds!</a:t>
            </a:r>
          </a:p>
        </p:txBody>
      </p:sp>
    </p:spTree>
    <p:extLst>
      <p:ext uri="{BB962C8B-B14F-4D97-AF65-F5344CB8AC3E}">
        <p14:creationId xmlns:p14="http://schemas.microsoft.com/office/powerpoint/2010/main" val="171460238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051&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bNumberIsYear val=&quot;0&quot;/&gt;&lt;/m_precDefaultYear&gt;&lt;m_precDefaultQuarter&gt;&lt;m_bNumberIsYear val=&quot;0&quot;/&gt;&lt;/m_precDefaultQuarter&gt;&lt;m_precDefaultMonth&gt;&lt;m_bNumberIsYear val=&quot;0&quot;/&gt;&lt;/m_precDefaultMonth&gt;&lt;m_precDefaultWeek&gt;&lt;m_bNumberIsYear val=&quot;0&quot;/&gt;&lt;/m_precDefaultWeek&gt;&lt;m_precDefaultDay&gt;&lt;m_bNumberIsYear val=&quot;0&quot;/&gt;&lt;/m_precDefaultDay&gt;&lt;m_mruColor&gt;&lt;m_vecMRU length=&quot;20&quot;&gt;&lt;elem m_fUsage=&quot;1.00000000000000000000E+000&quot;&gt;&lt;m_msothmcolidx val=&quot;0&quot;/&gt;&lt;m_rgb r=&quot;f5&quot; g=&quot;d4&quot; b=&quot;da&quot;/&gt;&lt;m_ppcolschidx tagver0=&quot;23004&quot; tagname0=&quot;m_ppcolschidxUNRECOGNIZED&quot; val=&quot;0&quot;/&gt;&lt;m_nBrightness val=&quot;0&quot;/&gt;&lt;/elem&gt;&lt;elem m_fUsage=&quot;9.00000000000000020000E-001&quot;&gt;&lt;m_msothmcolidx val=&quot;0&quot;/&gt;&lt;m_rgb r=&quot;ea&quot; g=&quot;a9&quot; b=&quot;b6&quot;/&gt;&lt;m_ppcolschidx tagver0=&quot;23004&quot; tagname0=&quot;m_ppcolschidxUNRECOGNIZED&quot; val=&quot;0&quot;/&gt;&lt;m_nBrightness val=&quot;0&quot;/&gt;&lt;/elem&gt;&lt;elem m_fUsage=&quot;8.10000000000000050000E-001&quot;&gt;&lt;m_msothmcolidx val=&quot;0&quot;/&gt;&lt;m_rgb r=&quot;e0&quot; g=&quot;7e&quot; b=&quot;91&quot;/&gt;&lt;m_ppcolschidx tagver0=&quot;23004&quot; tagname0=&quot;m_ppcolschidxUNRECOGNIZED&quot; val=&quot;0&quot;/&gt;&lt;m_nBrightness val=&quot;0&quot;/&gt;&lt;/elem&gt;&lt;elem m_fUsage=&quot;7.29000000000000090000E-001&quot;&gt;&lt;m_msothmcolidx val=&quot;0&quot;/&gt;&lt;m_rgb r=&quot;c4&quot; g=&quot;2f&quot; b=&quot;4c&quot;/&gt;&lt;m_ppcolschidx tagver0=&quot;23004&quot; tagname0=&quot;m_ppcolschidxUNRECOGNIZED&quot; val=&quot;0&quot;/&gt;&lt;m_nBrightness val=&quot;0&quot;/&gt;&lt;/elem&gt;&lt;elem m_fUsage=&quot;6.56100000000000130000E-001&quot;&gt;&lt;m_msothmcolidx val=&quot;0&quot;/&gt;&lt;m_rgb r=&quot;dc&quot; g=&quot;e6&quot; b=&quot;f2&quot;/&gt;&lt;m_ppcolschidx tagver0=&quot;23004&quot; tagname0=&quot;m_ppcolschidxUNRECOGNIZED&quot; val=&quot;0&quot;/&gt;&lt;m_nBrightness val=&quot;0&quot;/&gt;&lt;/elem&gt;&lt;elem m_fUsage=&quot;5.96240132571000060000E-001&quot;&gt;&lt;m_msothmcolidx val=&quot;0&quot;/&gt;&lt;m_rgb r=&quot;40&quot; g=&quot;b0&quot; b=&quot;ff&quot;/&gt;&lt;m_ppcolschidx tagver0=&quot;23004&quot; tagname0=&quot;m_ppcolschidxUNRECOGNIZED&quot; val=&quot;0&quot;/&gt;&lt;m_nBrightness val=&quot;0&quot;/&gt;&lt;/elem&gt;&lt;elem m_fUsage=&quot;5.90490000000000180000E-001&quot;&gt;&lt;m_msothmcolidx val=&quot;0&quot;/&gt;&lt;m_rgb r=&quot;b9&quot; g=&quot;cd&quot; b=&quot;e5&quot;/&gt;&lt;m_ppcolschidx tagver0=&quot;23004&quot; tagname0=&quot;m_ppcolschidxUNRECOGNIZED&quot; val=&quot;0&quot;/&gt;&lt;m_nBrightness val=&quot;0&quot;/&gt;&lt;/elem&gt;&lt;elem m_fUsage=&quot;5.31441000000000160000E-001&quot;&gt;&lt;m_msothmcolidx val=&quot;0&quot;/&gt;&lt;m_rgb r=&quot;95&quot; g=&quot;b3&quot; b=&quot;d7&quot;/&gt;&lt;m_ppcolschidx tagver0=&quot;23004&quot; tagname0=&quot;m_ppcolschidxUNRECOGNIZED&quot; val=&quot;0&quot;/&gt;&lt;m_nBrightness val=&quot;0&quot;/&gt;&lt;/elem&gt;&lt;elem m_fUsage=&quot;4.78296900000000140000E-001&quot;&gt;&lt;m_msothmcolidx val=&quot;0&quot;/&gt;&lt;m_rgb r=&quot;4f&quot; g=&quot;81&quot; b=&quot;bd&quot;/&gt;&lt;m_ppcolschidx tagver0=&quot;23004&quot; tagname0=&quot;m_ppcolschidxUNRECOGNIZED&quot; val=&quot;0&quot;/&gt;&lt;m_nBrightness val=&quot;0&quot;/&gt;&lt;/elem&gt;&lt;elem m_fUsage=&quot;4.30467210000000160000E-001&quot;&gt;&lt;m_msothmcolidx val=&quot;0&quot;/&gt;&lt;m_rgb r=&quot;e6&quot; g=&quot;b9&quot; b=&quot;b8&quot;/&gt;&lt;m_ppcolschidx tagver0=&quot;23004&quot; tagname0=&quot;m_ppcolschidxUNRECOGNIZED&quot; val=&quot;0&quot;/&gt;&lt;m_nBrightness val=&quot;0&quot;/&gt;&lt;/elem&gt;&lt;elem m_fUsage=&quot;3.87420489000000150000E-001&quot;&gt;&lt;m_msothmcolidx val=&quot;0&quot;/&gt;&lt;m_rgb r=&quot;bf&quot; g=&quot;e4&quot; b=&quot;ff&quot;/&gt;&lt;m_ppcolschidx tagver0=&quot;23004&quot; tagname0=&quot;m_ppcolschidxUNRECOGNIZED&quot; val=&quot;0&quot;/&gt;&lt;m_nBrightness val=&quot;0&quot;/&gt;&lt;/elem&gt;&lt;elem m_fUsage=&quot;3.48678440100000150000E-001&quot;&gt;&lt;m_msothmcolidx val=&quot;0&quot;/&gt;&lt;m_rgb r=&quot;80&quot; g=&quot;ca&quot; b=&quot;ff&quot;/&gt;&lt;m_ppcolschidx tagver0=&quot;23004&quot; tagname0=&quot;m_ppcolschidxUNRECOGNIZED&quot; val=&quot;0&quot;/&gt;&lt;m_nBrightness val=&quot;0&quot;/&gt;&lt;/elem&gt;&lt;elem m_fUsage=&quot;2.59513624428511560000E-001&quot;&gt;&lt;m_msothmcolidx val=&quot;0&quot;/&gt;&lt;m_rgb r=&quot;c6&quot; g=&quot;d9&quot; b=&quot;f1&quot;/&gt;&lt;m_ppcolschidx tagver0=&quot;23004&quot; tagname0=&quot;m_ppcolschidxUNRECOGNIZED&quot; val=&quot;0&quot;/&gt;&lt;m_nBrightness val=&quot;0&quot;/&gt;&lt;/elem&gt;&lt;elem m_fUsage=&quot;2.54186582832900130000E-001&quot;&gt;&lt;m_msothmcolidx val=&quot;0&quot;/&gt;&lt;m_rgb r=&quot;0&quot; g=&quot;70&quot; b=&quot;c0&quot;/&gt;&lt;m_ppcolschidx tagver0=&quot;23004&quot; tagname0=&quot;m_ppcolschidxUNRECOGNIZED&quot; val=&quot;0&quot;/&gt;&lt;m_nBrightness val=&quot;0&quot;/&gt;&lt;/elem&gt;&lt;elem m_fUsage=&quot;2.33562261985660410000E-001&quot;&gt;&lt;m_msothmcolidx val=&quot;0&quot;/&gt;&lt;m_rgb r=&quot;55&quot; g=&quot;8e&quot; b=&quot;d5&quot;/&gt;&lt;m_ppcolschidx tagver0=&quot;23004&quot; tagname0=&quot;m_ppcolschidxUNRECOGNIZED&quot; val=&quot;0&quot;/&gt;&lt;m_nBrightness val=&quot;0&quot;/&gt;&lt;/elem&gt;&lt;elem m_fUsage=&quot;2.28767924549610120000E-001&quot;&gt;&lt;m_msothmcolidx val=&quot;0&quot;/&gt;&lt;m_rgb r=&quot;f7&quot; g=&quot;cf&quot; b=&quot;d6&quot;/&gt;&lt;m_ppcolschidx tagver0=&quot;23004&quot; tagname0=&quot;m_ppcolschidxUNRECOGNIZED&quot; val=&quot;0&quot;/&gt;&lt;m_nBrightness val=&quot;0&quot;/&gt;&lt;/elem&gt;&lt;elem m_fUsage=&quot;2.10206035787094380000E-001&quot;&gt;&lt;m_msothmcolidx val=&quot;0&quot;/&gt;&lt;m_rgb r=&quot;1f&quot; g=&quot;49&quot; b=&quot;7d&quot;/&gt;&lt;m_ppcolschidx tagver0=&quot;23004&quot; tagname0=&quot;m_ppcolschidxUNRECOGNIZED&quot; val=&quot;0&quot;/&gt;&lt;m_nBrightness val=&quot;0&quot;/&gt;&lt;/elem&gt;&lt;elem m_fUsage=&quot;2.05891132094649100000E-001&quot;&gt;&lt;m_msothmcolidx val=&quot;0&quot;/&gt;&lt;m_rgb r=&quot;ef&quot; g=&quot;9e&quot; b=&quot;ae&quot;/&gt;&lt;m_ppcolschidx tagver0=&quot;23004&quot; tagname0=&quot;m_ppcolschidxUNRECOGNIZED&quot; val=&quot;0&quot;/&gt;&lt;m_nBrightness val=&quot;0&quot;/&gt;&lt;/elem&gt;&lt;elem m_fUsage=&quot;1.85302018885184190000E-001&quot;&gt;&lt;m_msothmcolidx val=&quot;0&quot;/&gt;&lt;m_rgb r=&quot;e7&quot; g=&quot;6e&quot; b=&quot;85&quot;/&gt;&lt;m_ppcolschidx tagver0=&quot;23004&quot; tagname0=&quot;m_ppcolschidxUNRECOGNIZED&quot; val=&quot;0&quot;/&gt;&lt;m_nBrightness val=&quot;0&quot;/&gt;&lt;/elem&gt;&lt;elem m_fUsage=&quot;1.66771816996665770000E-001&quot;&gt;&lt;m_msothmcolidx val=&quot;0&quot;/&gt;&lt;m_rgb r=&quot;c5&quot; g=&quot;20&quot; b=&quot;3f&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C1E4778625DC49BFD4066A93A29B8D" ma:contentTypeVersion="2" ma:contentTypeDescription="Crée un document." ma:contentTypeScope="" ma:versionID="b5de699f130beeb1c01fb13a3fd44c4b">
  <xsd:schema xmlns:xsd="http://www.w3.org/2001/XMLSchema" xmlns:xs="http://www.w3.org/2001/XMLSchema" xmlns:p="http://schemas.microsoft.com/office/2006/metadata/properties" xmlns:ns2="e973c379-2ef0-4746-baf4-9a75045abd6a" targetNamespace="http://schemas.microsoft.com/office/2006/metadata/properties" ma:root="true" ma:fieldsID="5cec86a248d17bd930950361644c2972" ns2:_="">
    <xsd:import namespace="e973c379-2ef0-4746-baf4-9a75045abd6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73c379-2ef0-4746-baf4-9a75045abd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8E5E569-50E6-4E55-854C-3359E7A540F3}">
  <ds:schemaRefs>
    <ds:schemaRef ds:uri="http://schemas.microsoft.com/sharepoint/v3/contenttype/forms"/>
  </ds:schemaRefs>
</ds:datastoreItem>
</file>

<file path=customXml/itemProps2.xml><?xml version="1.0" encoding="utf-8"?>
<ds:datastoreItem xmlns:ds="http://schemas.openxmlformats.org/officeDocument/2006/customXml" ds:itemID="{92140B17-0E85-40FB-904D-6E0A38E3BAB5}">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e973c379-2ef0-4746-baf4-9a75045abd6a"/>
    <ds:schemaRef ds:uri="http://www.w3.org/XML/1998/namespace"/>
  </ds:schemaRefs>
</ds:datastoreItem>
</file>

<file path=customXml/itemProps3.xml><?xml version="1.0" encoding="utf-8"?>
<ds:datastoreItem xmlns:ds="http://schemas.openxmlformats.org/officeDocument/2006/customXml" ds:itemID="{3AE82D42-09B3-4383-B466-EB861C552D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73c379-2ef0-4746-baf4-9a75045abd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5170</Words>
  <Application>Microsoft Office PowerPoint</Application>
  <PresentationFormat>Personnalisé</PresentationFormat>
  <Paragraphs>554</Paragraphs>
  <Slides>38</Slides>
  <Notes>38</Notes>
  <HiddenSlides>0</HiddenSlides>
  <MMClips>0</MMClips>
  <ScaleCrop>false</ScaleCrop>
  <HeadingPairs>
    <vt:vector size="8" baseType="variant">
      <vt:variant>
        <vt:lpstr>Polices utilisées</vt:lpstr>
      </vt:variant>
      <vt:variant>
        <vt:i4>8</vt:i4>
      </vt:variant>
      <vt:variant>
        <vt:lpstr>Thème</vt:lpstr>
      </vt:variant>
      <vt:variant>
        <vt:i4>1</vt:i4>
      </vt:variant>
      <vt:variant>
        <vt:lpstr>Serveurs OLE incorporés</vt:lpstr>
      </vt:variant>
      <vt:variant>
        <vt:i4>1</vt:i4>
      </vt:variant>
      <vt:variant>
        <vt:lpstr>Titres des diapositives</vt:lpstr>
      </vt:variant>
      <vt:variant>
        <vt:i4>38</vt:i4>
      </vt:variant>
    </vt:vector>
  </HeadingPairs>
  <TitlesOfParts>
    <vt:vector size="48" baseType="lpstr">
      <vt:lpstr>Arial</vt:lpstr>
      <vt:lpstr>Calibri</vt:lpstr>
      <vt:lpstr>Segoe UI</vt:lpstr>
      <vt:lpstr>Segoe UI Light</vt:lpstr>
      <vt:lpstr>Segoe UI Semibold</vt:lpstr>
      <vt:lpstr>Segoe UI Semilight</vt:lpstr>
      <vt:lpstr>Times New Roman</vt:lpstr>
      <vt:lpstr>Wingdings</vt:lpstr>
      <vt:lpstr>WHITE TEMPLATE</vt:lpstr>
      <vt:lpstr>Visio</vt:lpstr>
      <vt:lpstr>Module 2 Active Directory Threats Landscape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Directory</dc:title>
  <dc:creator/>
  <cp:lastModifiedBy/>
  <cp:revision>1</cp:revision>
  <dcterms:modified xsi:type="dcterms:W3CDTF">2018-09-14T14:06:57Z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MSFT 2014 v4</vt:lpwstr>
  </property>
  <property fmtid="{D5CDD505-2E9C-101B-9397-08002B2CF9AE}" pid="3" name="Template Name">
    <vt:lpwstr>Onscreen</vt:lpwstr>
  </property>
  <property fmtid="{D5CDD505-2E9C-101B-9397-08002B2CF9AE}" pid="4" name="ContentTypeId">
    <vt:lpwstr>0x01010043C1E4778625DC49BFD4066A93A29B8D</vt:lpwstr>
  </property>
  <property fmtid="{D5CDD505-2E9C-101B-9397-08002B2CF9AE}" pid="5" name="Order">
    <vt:r8>158000</vt:r8>
  </property>
  <property fmtid="{D5CDD505-2E9C-101B-9397-08002B2CF9AE}" pid="6" name="_NewReviewCycle">
    <vt:lpwstr/>
  </property>
  <property fmtid="{D5CDD505-2E9C-101B-9397-08002B2CF9AE}" pid="7" name="DocVizMetadataToken">
    <vt:lpwstr>600x586x1</vt:lpwstr>
  </property>
  <property fmtid="{D5CDD505-2E9C-101B-9397-08002B2CF9AE}" pid="8" name="MSIP_Label_f42aa342-8706-4288-bd11-ebb85995028c_Enabled">
    <vt:lpwstr>True</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Owner">
    <vt:lpwstr>piaudonn@microsoft.com</vt:lpwstr>
  </property>
  <property fmtid="{D5CDD505-2E9C-101B-9397-08002B2CF9AE}" pid="11" name="MSIP_Label_f42aa342-8706-4288-bd11-ebb85995028c_SetDate">
    <vt:lpwstr>2018-04-16T01:53:09.7120135Z</vt:lpwstr>
  </property>
  <property fmtid="{D5CDD505-2E9C-101B-9397-08002B2CF9AE}" pid="12" name="MSIP_Label_f42aa342-8706-4288-bd11-ebb85995028c_Name">
    <vt:lpwstr>General</vt:lpwstr>
  </property>
  <property fmtid="{D5CDD505-2E9C-101B-9397-08002B2CF9AE}" pid="13" name="MSIP_Label_f42aa342-8706-4288-bd11-ebb85995028c_Application">
    <vt:lpwstr>Microsoft Azure Information Protection</vt:lpwstr>
  </property>
  <property fmtid="{D5CDD505-2E9C-101B-9397-08002B2CF9AE}" pid="14" name="MSIP_Label_f42aa342-8706-4288-bd11-ebb85995028c_Extended_MSFT_Method">
    <vt:lpwstr>Automatic</vt:lpwstr>
  </property>
  <property fmtid="{D5CDD505-2E9C-101B-9397-08002B2CF9AE}" pid="15" name="Sensitivity">
    <vt:lpwstr>General</vt:lpwstr>
  </property>
</Properties>
</file>