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40"/>
  </p:notesMasterIdLst>
  <p:handoutMasterIdLst>
    <p:handoutMasterId r:id="rId41"/>
  </p:handoutMasterIdLst>
  <p:sldIdLst>
    <p:sldId id="798" r:id="rId5"/>
    <p:sldId id="739" r:id="rId6"/>
    <p:sldId id="890" r:id="rId7"/>
    <p:sldId id="895" r:id="rId8"/>
    <p:sldId id="896" r:id="rId9"/>
    <p:sldId id="814" r:id="rId10"/>
    <p:sldId id="897" r:id="rId11"/>
    <p:sldId id="898" r:id="rId12"/>
    <p:sldId id="891" r:id="rId13"/>
    <p:sldId id="899" r:id="rId14"/>
    <p:sldId id="892" r:id="rId15"/>
    <p:sldId id="901" r:id="rId16"/>
    <p:sldId id="900" r:id="rId17"/>
    <p:sldId id="902" r:id="rId18"/>
    <p:sldId id="903" r:id="rId19"/>
    <p:sldId id="904" r:id="rId20"/>
    <p:sldId id="905" r:id="rId21"/>
    <p:sldId id="906" r:id="rId22"/>
    <p:sldId id="907" r:id="rId23"/>
    <p:sldId id="908" r:id="rId24"/>
    <p:sldId id="964" r:id="rId25"/>
    <p:sldId id="965" r:id="rId26"/>
    <p:sldId id="967" r:id="rId27"/>
    <p:sldId id="968" r:id="rId28"/>
    <p:sldId id="893" r:id="rId29"/>
    <p:sldId id="910" r:id="rId30"/>
    <p:sldId id="909" r:id="rId31"/>
    <p:sldId id="911" r:id="rId32"/>
    <p:sldId id="894" r:id="rId33"/>
    <p:sldId id="815" r:id="rId34"/>
    <p:sldId id="912" r:id="rId35"/>
    <p:sldId id="913" r:id="rId36"/>
    <p:sldId id="914" r:id="rId37"/>
    <p:sldId id="676" r:id="rId38"/>
    <p:sldId id="949" r:id="rId39"/>
  </p:sldIdLst>
  <p:sldSz cx="12436475" cy="6994525"/>
  <p:notesSz cx="6781800" cy="9067800"/>
  <p:custDataLst>
    <p:tags r:id="rId42"/>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3E869B-4102-4A15-9674-900BDB6B8E97}">
          <p14:sldIdLst>
            <p14:sldId id="798"/>
            <p14:sldId id="739"/>
          </p14:sldIdLst>
        </p14:section>
        <p14:section name="Security configuration" id="{5E186B96-F086-41C4-AF5B-BD7890212FE3}">
          <p14:sldIdLst>
            <p14:sldId id="890"/>
            <p14:sldId id="895"/>
            <p14:sldId id="896"/>
            <p14:sldId id="814"/>
            <p14:sldId id="897"/>
            <p14:sldId id="898"/>
          </p14:sldIdLst>
        </p14:section>
        <p14:section name="Audit" id="{CC640B03-D4C4-4D2A-AB36-A7E21FFF586C}">
          <p14:sldIdLst>
            <p14:sldId id="891"/>
            <p14:sldId id="899"/>
            <p14:sldId id="892"/>
            <p14:sldId id="901"/>
          </p14:sldIdLst>
        </p14:section>
        <p14:section name="Events" id="{5DAB6724-804D-4AA1-8E74-ABB5AD778DC1}">
          <p14:sldIdLst>
            <p14:sldId id="900"/>
            <p14:sldId id="902"/>
            <p14:sldId id="903"/>
            <p14:sldId id="904"/>
            <p14:sldId id="905"/>
            <p14:sldId id="906"/>
            <p14:sldId id="907"/>
            <p14:sldId id="908"/>
            <p14:sldId id="964"/>
            <p14:sldId id="965"/>
            <p14:sldId id="967"/>
            <p14:sldId id="968"/>
          </p14:sldIdLst>
        </p14:section>
        <p14:section name="Log management" id="{67E4B5BC-D85D-4819-803E-57A667C01E45}">
          <p14:sldIdLst>
            <p14:sldId id="893"/>
            <p14:sldId id="910"/>
            <p14:sldId id="909"/>
            <p14:sldId id="911"/>
          </p14:sldIdLst>
        </p14:section>
        <p14:section name="Event Forwarding" id="{88D9DEDE-6A28-4DDB-B9AA-8C989C4FB9A4}">
          <p14:sldIdLst>
            <p14:sldId id="894"/>
            <p14:sldId id="815"/>
            <p14:sldId id="912"/>
            <p14:sldId id="913"/>
            <p14:sldId id="914"/>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eu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179D7"/>
    <a:srgbClr val="0078D7"/>
    <a:srgbClr val="BFBFBF"/>
    <a:srgbClr val="092D91"/>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68DE9-0C96-4D0D-9B08-B707ADEDFF4D}" v="41" dt="2018-06-16T17:51: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4" autoAdjust="0"/>
    <p:restoredTop sz="74481" autoAdjust="0"/>
  </p:normalViewPr>
  <p:slideViewPr>
    <p:cSldViewPr snapToGrid="0">
      <p:cViewPr varScale="1">
        <p:scale>
          <a:sx n="91" d="100"/>
          <a:sy n="91" d="100"/>
        </p:scale>
        <p:origin x="1260"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1350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security option of the GPO, there is a setting called: “</a:t>
            </a:r>
            <a:r>
              <a:rPr lang="en-US" dirty="0"/>
              <a:t>Audit: Force audit policy subcategory settings (Windows Vista or later) to override audit policy category settings”. When this is enabled (and this is the case by default), what is set on the legacy audit policy is not longer considered. </a:t>
            </a:r>
          </a:p>
          <a:p>
            <a:endParaRPr lang="en-US" dirty="0"/>
          </a:p>
          <a:p>
            <a:r>
              <a:rPr lang="en-US" dirty="0"/>
              <a:t>Ref: https://docs.microsoft.com/en-us/windows/security/threat-protection/security-policy-settings/audit-force-audit-policy-subcategory-settings-to-override</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106905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Above is a short list of the audit settings available with an example of recommended settings</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Complete list is available here: Advanced security audit policy settings https://docs.microsoft.com/en-us/windows/security/threat-protection/auditing/advanced-security-audit-policy-settings</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The following examples are taking from the following online reference: https://mva.microsoft.com/en-us/training-courses/defending-active-directory-against-cyberattacks-16327</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809775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Note that the only way to get the effective audit policy on a system is to run the following command line locally in an elevated prompt: </a:t>
            </a:r>
            <a:r>
              <a:rPr lang="en-US" dirty="0" err="1"/>
              <a:t>auditpol</a:t>
            </a:r>
            <a:r>
              <a:rPr lang="en-US" dirty="0"/>
              <a:t> /get /category:*</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3375966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dirty="0">
                <a:gradFill>
                  <a:gsLst>
                    <a:gs pos="1250">
                      <a:srgbClr val="505050"/>
                    </a:gs>
                    <a:gs pos="100000">
                      <a:srgbClr val="505050"/>
                    </a:gs>
                  </a:gsLst>
                  <a:lin ang="5400000" scaled="0"/>
                </a:gradFill>
              </a:rPr>
              <a:t>Application Crashes</a:t>
            </a:r>
            <a:endParaRPr lang="en-US" dirty="0"/>
          </a:p>
          <a:p>
            <a:r>
              <a:rPr lang="en-US" dirty="0"/>
              <a:t>Application crashes may warrant investigation to determine if the crash is malicious or benign. Categories of crashes include Blue Screen of Death (BSOD), Windows Error Reporting (WER), Application Crash and Application Hang events. If the organization is actively using the Microsoft Enhanced Mitigation Experience Toolkit (EMET), then EMET logs can also be collected.  </a:t>
            </a:r>
          </a:p>
          <a:p>
            <a:r>
              <a:rPr lang="en-US" dirty="0"/>
              <a:t> </a:t>
            </a:r>
            <a:endParaRPr lang="en-US" sz="1400" b="1" dirty="0">
              <a:gradFill>
                <a:gsLst>
                  <a:gs pos="1250">
                    <a:srgbClr val="505050"/>
                  </a:gs>
                  <a:gs pos="100000">
                    <a:srgbClr val="505050"/>
                  </a:gs>
                </a:gsLst>
                <a:lin ang="5400000" scaled="0"/>
              </a:gra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dirty="0">
                <a:gradFill>
                  <a:gsLst>
                    <a:gs pos="1250">
                      <a:srgbClr val="505050"/>
                    </a:gs>
                    <a:gs pos="100000">
                      <a:srgbClr val="505050"/>
                    </a:gs>
                  </a:gsLst>
                  <a:lin ang="5400000" scaled="0"/>
                </a:gradFill>
              </a:rPr>
              <a:t>System or Service Failures</a:t>
            </a:r>
            <a:endParaRPr lang="en-US" dirty="0"/>
          </a:p>
          <a:p>
            <a:r>
              <a:rPr lang="en-US" dirty="0"/>
              <a:t>System and Services failures are interesting events that may need to be investigated. Service operations normally do not fail. If a service fails, then it may be of concern and should be reviewed by an administrator. If a Windows service continues to fail repeatedly on the same machines, then this may indicate that an attacker is targeting a service.  </a:t>
            </a:r>
          </a:p>
          <a:p>
            <a:r>
              <a:rPr lang="en-US" dirty="0"/>
              <a:t> </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415526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b="1" dirty="0"/>
              <a:t>Windows Update Failures</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A machine must be kept up to date to mitigate known vulnerabilities. Although unlikely, these patches may sometimes fail to apply.  Failure to update issues should be addressed to avoid prolonging the existence of an application issue or a vulnerability in the operating system or an application. </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b="1" dirty="0"/>
              <a:t>Clearing Event Logs</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It is unlikely that event log data would be cleared during normal operations and it is likely that a malicious attacker may try to cover their tracks by clearing an event log. When an event log gets cleared, it is suspicious. Centrally collecting events has the added benefit of making it much harder for an attacker to cover their tracks. Event Forwarding permits sources to forward multiple copies of a collected event to multiple collectors thus enabling redundant event collection. Using a redundant event collection model can minimize the single point of failure risk. </a:t>
            </a:r>
          </a:p>
          <a:p>
            <a:pPr marL="0" indent="0" rtl="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282096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b="1" dirty="0"/>
              <a:t>Software and Service Installation</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As part of normal network operations, new software and services will be installed, and there is value in monitoring this activity. Administrators can review these logs for newly installed software or system services and verify that they do not pose a risk to the network. </a:t>
            </a:r>
          </a:p>
          <a:p>
            <a:pPr marL="0" indent="0" rtl="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1873473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400" b="1" dirty="0">
                <a:gradFill>
                  <a:gsLst>
                    <a:gs pos="1250">
                      <a:srgbClr val="505050"/>
                    </a:gs>
                    <a:gs pos="100000">
                      <a:srgbClr val="505050"/>
                    </a:gs>
                  </a:gsLst>
                  <a:lin ang="5400000" scaled="0"/>
                </a:gradFill>
              </a:rPr>
              <a:t>Windows Firewall</a:t>
            </a:r>
            <a:endParaRPr lang="en-US" dirty="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If client workstations are taking advantage of the built-in host-based Windows Firewall, then there is value in collecting events to track the firewall status. For example, if the firewall state changes from on to off, then that log should be collected. Normal users should not be modifying the firewall rules of their local machine. </a:t>
            </a:r>
          </a:p>
          <a:p>
            <a:pPr marL="0" indent="0" rtl="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1517270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b="1" dirty="0"/>
              <a:t>Account Usage</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User account information can be collected and audited. Tracking local account usage can help detect Pass the Hash activity and other unauthorized account usage. Additional information such as remote desktop logins, users added to privileged groups, and account lockouts can also be tracked. User accounts being promoted to privileged groups should be audited very closely to ensure that users are in fact supposed to be in a privileged group. Unauthorized membership in privileged groups is a strong indicator that malicious activity has occurred. </a:t>
            </a:r>
          </a:p>
          <a:p>
            <a:pPr marL="0" indent="0" rtl="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2758135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400" b="1" dirty="0">
                <a:gradFill>
                  <a:gsLst>
                    <a:gs pos="1250">
                      <a:srgbClr val="505050"/>
                    </a:gs>
                    <a:gs pos="100000">
                      <a:srgbClr val="505050"/>
                    </a:gs>
                  </a:gsLst>
                  <a:lin ang="5400000" scaled="0"/>
                </a:gradFill>
              </a:rPr>
              <a:t>Kernel Driver Signing</a:t>
            </a:r>
          </a:p>
          <a:p>
            <a:r>
              <a:rPr lang="en-US" dirty="0"/>
              <a:t>Introduction of kernel driver signing in the 64-bit version of Windows Vista significantly improves defenses against insertion of malicious drivers or activities in the kernel. [52] Any indication of a protected driver being altered may indicate malicious activity or a disk error and warrants investigation. </a:t>
            </a:r>
          </a:p>
          <a:p>
            <a:pPr marL="0" indent="0" rtl="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1289510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400" b="1" dirty="0">
                <a:gradFill>
                  <a:gsLst>
                    <a:gs pos="1250">
                      <a:srgbClr val="505050"/>
                    </a:gs>
                    <a:gs pos="100000">
                      <a:srgbClr val="505050"/>
                    </a:gs>
                  </a:gsLst>
                  <a:lin ang="5400000" scaled="0"/>
                </a:gradFill>
              </a:rPr>
              <a:t>Group Policy Errors</a:t>
            </a:r>
          </a:p>
          <a:p>
            <a:r>
              <a:rPr lang="en-US" dirty="0"/>
              <a:t>Management of domain computers permits administrators to heighten the security and regulation of those machines with Group Policy. The inability to apply a policy due to a group policy error reduces the aforementioned benefits. An administrator should investigate these events immediately. </a:t>
            </a:r>
          </a:p>
          <a:p>
            <a:pPr marL="0" indent="0" rtl="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18</a:t>
            </a:fld>
            <a:endParaRPr lang="en-GB"/>
          </a:p>
        </p:txBody>
      </p:sp>
    </p:spTree>
    <p:extLst>
      <p:ext uri="{BB962C8B-B14F-4D97-AF65-F5344CB8AC3E}">
        <p14:creationId xmlns:p14="http://schemas.microsoft.com/office/powerpoint/2010/main" val="175731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400" b="1" dirty="0">
                <a:gradFill>
                  <a:gsLst>
                    <a:gs pos="1250">
                      <a:srgbClr val="505050"/>
                    </a:gs>
                    <a:gs pos="100000">
                      <a:srgbClr val="505050"/>
                    </a:gs>
                  </a:gsLst>
                  <a:lin ang="5400000" scaled="0"/>
                </a:gradFill>
              </a:rPr>
              <a:t>Windows Defender Activities</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Spyware and malware remain a serious problem and Microsoft developed an antispyware and antivirus, Windows Defender, to combat this threat. [53] Any notifications of detecting, removing, preventing these malicious programs should be investigated. In the event Windows Defender fails to operate normally, administrators should correct the issue immediately to prevent the possibility of infection or further infection. If a third-party antivirus and antispyware product is currently in use, the collection of these events is not necessary. </a:t>
            </a:r>
          </a:p>
          <a:p>
            <a:pPr marL="0" indent="0" rtl="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19</a:t>
            </a:fld>
            <a:endParaRPr lang="en-GB"/>
          </a:p>
        </p:txBody>
      </p:sp>
    </p:spTree>
    <p:extLst>
      <p:ext uri="{BB962C8B-B14F-4D97-AF65-F5344CB8AC3E}">
        <p14:creationId xmlns:p14="http://schemas.microsoft.com/office/powerpoint/2010/main" val="3386819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2619871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machines starts and gets a TGT for itself.</a:t>
            </a:r>
          </a:p>
          <a:p>
            <a:r>
              <a:rPr lang="en-CA" dirty="0"/>
              <a:t>Once the TGT is obtained, the GPO service starts and get the GPO list over LDAP </a:t>
            </a:r>
            <a:r>
              <a:rPr lang="en-CA" dirty="0" err="1"/>
              <a:t>etc</a:t>
            </a:r>
            <a:r>
              <a:rPr lang="en-CA" dirty="0"/>
              <a:t>…</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2915921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a:p>
        </p:txBody>
      </p:sp>
    </p:spTree>
    <p:extLst>
      <p:ext uri="{BB962C8B-B14F-4D97-AF65-F5344CB8AC3E}">
        <p14:creationId xmlns:p14="http://schemas.microsoft.com/office/powerpoint/2010/main" val="2955556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23</a:t>
            </a:fld>
            <a:endParaRPr lang="en-GB"/>
          </a:p>
        </p:txBody>
      </p:sp>
    </p:spTree>
    <p:extLst>
      <p:ext uri="{BB962C8B-B14F-4D97-AF65-F5344CB8AC3E}">
        <p14:creationId xmlns:p14="http://schemas.microsoft.com/office/powerpoint/2010/main" val="3025127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Ref: https://docs.microsoft.com/en-us/previous-versions/windows/it-pro/windows-server-2008-R2-and-2008/cc766178(v%3dws.11)</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24</a:t>
            </a:fld>
            <a:endParaRPr lang="en-GB"/>
          </a:p>
        </p:txBody>
      </p:sp>
    </p:spTree>
    <p:extLst>
      <p:ext uri="{BB962C8B-B14F-4D97-AF65-F5344CB8AC3E}">
        <p14:creationId xmlns:p14="http://schemas.microsoft.com/office/powerpoint/2010/main" val="4037586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Ref: https://support.microsoft.com/en-ca/help/957662/recommended-settings-for-event-log-sizes-in-windows</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25</a:t>
            </a:fld>
            <a:endParaRPr lang="en-GB"/>
          </a:p>
        </p:txBody>
      </p:sp>
    </p:spTree>
    <p:extLst>
      <p:ext uri="{BB962C8B-B14F-4D97-AF65-F5344CB8AC3E}">
        <p14:creationId xmlns:p14="http://schemas.microsoft.com/office/powerpoint/2010/main" val="449502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b="1" i="0" dirty="0"/>
              <a:t>Example 1</a:t>
            </a:r>
          </a:p>
          <a:p>
            <a:pPr marL="0" indent="0" rtl="0">
              <a:buFont typeface="Arial" panose="020B0604020202020204" pitchFamily="34" charset="0"/>
              <a:buNone/>
            </a:pPr>
            <a:r>
              <a:rPr lang="en-US" b="0" i="0" dirty="0"/>
              <a:t>All successful NTLMv1 authentications against the local system which are not coming from the SID for Anonymous Logon</a:t>
            </a:r>
          </a:p>
          <a:p>
            <a:pPr marL="0" indent="0" rtl="0">
              <a:buFont typeface="Arial" panose="020B0604020202020204" pitchFamily="34" charset="0"/>
              <a:buNone/>
            </a:pPr>
            <a:endParaRPr lang="en-US" b="0" i="0" dirty="0"/>
          </a:p>
          <a:p>
            <a:pPr marL="0" indent="0" rtl="0">
              <a:buFont typeface="Arial" panose="020B0604020202020204" pitchFamily="34" charset="0"/>
              <a:buNone/>
            </a:pPr>
            <a:r>
              <a:rPr lang="en-US" b="1" i="0" dirty="0"/>
              <a:t>Example 2</a:t>
            </a:r>
          </a:p>
          <a:p>
            <a:pPr marL="0" indent="0" rtl="0">
              <a:buFont typeface="Arial" panose="020B0604020202020204" pitchFamily="34" charset="0"/>
              <a:buNone/>
            </a:pPr>
            <a:r>
              <a:rPr lang="en-US" b="0" i="0" dirty="0"/>
              <a:t>All administrative groups modification.</a:t>
            </a:r>
          </a:p>
          <a:p>
            <a:pPr marL="0" indent="0" rtl="0">
              <a:buFont typeface="Arial" panose="020B0604020202020204" pitchFamily="34" charset="0"/>
              <a:buNone/>
            </a:pPr>
            <a:endParaRPr lang="en-US" b="0" i="0" dirty="0"/>
          </a:p>
          <a:p>
            <a:pPr marL="0" indent="0" rtl="0">
              <a:buFont typeface="Arial" panose="020B0604020202020204" pitchFamily="34" charset="0"/>
              <a:buNone/>
            </a:pPr>
            <a:r>
              <a:rPr lang="en-US" b="1" i="0" dirty="0"/>
              <a:t>Example 3</a:t>
            </a:r>
          </a:p>
          <a:p>
            <a:pPr marL="0" indent="0" rtl="0">
              <a:buFont typeface="Arial" panose="020B0604020202020204" pitchFamily="34" charset="0"/>
              <a:buNone/>
            </a:pPr>
            <a:r>
              <a:rPr lang="en-US" b="0" i="0" dirty="0"/>
              <a:t>All modification of GPO objects or of </a:t>
            </a:r>
            <a:r>
              <a:rPr lang="en-US" b="0" i="0" dirty="0" err="1"/>
              <a:t>gPlink</a:t>
            </a:r>
            <a:r>
              <a:rPr lang="en-US" b="0" i="0" dirty="0"/>
              <a:t> (GPO links on the domain, on OUs or sites).</a:t>
            </a:r>
          </a:p>
          <a:p>
            <a:pPr marL="0" indent="0" rtl="0">
              <a:buFont typeface="Arial" panose="020B0604020202020204" pitchFamily="34" charset="0"/>
              <a:buNone/>
            </a:pPr>
            <a:endParaRPr lang="en-US" b="0" i="0" dirty="0"/>
          </a:p>
          <a:p>
            <a:pPr marL="0" indent="0" rtl="0">
              <a:buFont typeface="Arial" panose="020B0604020202020204" pitchFamily="34" charset="0"/>
              <a:buNone/>
            </a:pPr>
            <a:endParaRPr lang="en-US" b="0" i="0" dirty="0"/>
          </a:p>
          <a:p>
            <a:pPr marL="0" indent="0" rtl="0">
              <a:buFont typeface="Arial" panose="020B0604020202020204" pitchFamily="34" charset="0"/>
              <a:buNone/>
            </a:pPr>
            <a:r>
              <a:rPr lang="en-US" b="0" i="0" dirty="0"/>
              <a:t>It is not a full implementation of the </a:t>
            </a:r>
            <a:r>
              <a:rPr lang="en-US" b="0" i="0" dirty="0" err="1"/>
              <a:t>Xpath</a:t>
            </a:r>
            <a:r>
              <a:rPr lang="en-US" b="0" i="0" dirty="0"/>
              <a:t> language. See the following article for full reference: https://msdn.microsoft.com/en-us/library/windows/desktop/dd996910(v=vs.85).aspx</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26</a:t>
            </a:fld>
            <a:endParaRPr lang="en-GB"/>
          </a:p>
        </p:txBody>
      </p:sp>
    </p:spTree>
    <p:extLst>
      <p:ext uri="{BB962C8B-B14F-4D97-AF65-F5344CB8AC3E}">
        <p14:creationId xmlns:p14="http://schemas.microsoft.com/office/powerpoint/2010/main" val="1813206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From Wikipedia: In the field of computer security, security information and event management (SIEM) software products and services combine security information management (SIM) and security event management (SEM). They provide real-time analysis of security alerts generated by applications and network hardware.</a:t>
            </a:r>
          </a:p>
          <a:p>
            <a:pPr marL="0" indent="0" rtl="0">
              <a:buFont typeface="Arial" panose="020B0604020202020204" pitchFamily="34" charset="0"/>
              <a:buNone/>
            </a:pPr>
            <a:r>
              <a:rPr lang="en-US" dirty="0"/>
              <a:t>Ref: https://en.wikipedia.org/wiki/Security_information_and_event_management</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27</a:t>
            </a:fld>
            <a:endParaRPr lang="en-GB"/>
          </a:p>
        </p:txBody>
      </p:sp>
    </p:spTree>
    <p:extLst>
      <p:ext uri="{BB962C8B-B14F-4D97-AF65-F5344CB8AC3E}">
        <p14:creationId xmlns:p14="http://schemas.microsoft.com/office/powerpoint/2010/main" val="2927030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To configure </a:t>
            </a:r>
            <a:r>
              <a:rPr lang="en-US" dirty="0" err="1"/>
              <a:t>WinRM</a:t>
            </a:r>
            <a:r>
              <a:rPr lang="en-US" dirty="0"/>
              <a:t> for event forwarding, you just need to run one command on the systems: WINRM QC (and/or GPOs).</a:t>
            </a:r>
          </a:p>
          <a:p>
            <a:pPr marL="0" indent="0" rtl="0">
              <a:buFont typeface="Arial" panose="020B0604020202020204" pitchFamily="34" charset="0"/>
              <a:buNone/>
            </a:pPr>
            <a:r>
              <a:rPr lang="en-US" dirty="0"/>
              <a:t>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28</a:t>
            </a:fld>
            <a:endParaRPr lang="en-GB"/>
          </a:p>
        </p:txBody>
      </p:sp>
    </p:spTree>
    <p:extLst>
      <p:ext uri="{BB962C8B-B14F-4D97-AF65-F5344CB8AC3E}">
        <p14:creationId xmlns:p14="http://schemas.microsoft.com/office/powerpoint/2010/main" val="428242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Many organizations have been using AD for a very long time (almost 20 years). As a result, changing the default setting of a component can put the stability of the entire system in jeopardy .</a:t>
            </a:r>
          </a:p>
          <a:p>
            <a:pPr marL="0" indent="0" rtl="0">
              <a:buFont typeface="Arial" panose="020B0604020202020204" pitchFamily="34" charset="0"/>
              <a:buNone/>
            </a:pPr>
            <a:r>
              <a:rPr lang="en-US" dirty="0"/>
              <a:t>Although some of the settings are open to ensure a better compatibility with the existing applications, Microsoft does publish guidelines and baselines for each of the security settings of the operating systems.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2433104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The technical steps to modify the DACL of the security event logs are available here: https://support.microsoft.com/en-ca/help/323076/how-to-set-event-log-security-locally-or-by-using-group-policy</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a:p>
        </p:txBody>
      </p:sp>
    </p:spTree>
    <p:extLst>
      <p:ext uri="{BB962C8B-B14F-4D97-AF65-F5344CB8AC3E}">
        <p14:creationId xmlns:p14="http://schemas.microsoft.com/office/powerpoint/2010/main" val="701716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rtl="0">
              <a:buFont typeface="Arial" panose="020B0604020202020204" pitchFamily="34" charset="0"/>
              <a:buAutoNum type="arabicPeriod"/>
            </a:pPr>
            <a:r>
              <a:rPr lang="en-US" dirty="0"/>
              <a:t>You can have one or more collection servers, you need to create subscriptions on the collection servers. It is done within the graphical interface of the Event Log Viewer. </a:t>
            </a:r>
          </a:p>
          <a:p>
            <a:pPr marL="342900" indent="-342900" rtl="0">
              <a:buFont typeface="Arial" panose="020B0604020202020204" pitchFamily="34" charset="0"/>
              <a:buAutoNum type="arabicPeriod"/>
            </a:pPr>
            <a:r>
              <a:rPr lang="en-US" dirty="0"/>
              <a:t>The GPO can also reference one or more collection servers, it defines the HTTP URL at which clients need to check their subscriptions. The URL can also contain metadata such as the frequency at which the clients will check for new subscriptions.</a:t>
            </a:r>
          </a:p>
          <a:p>
            <a:pPr marL="342900" indent="-342900" rtl="0">
              <a:buFont typeface="Arial" panose="020B0604020202020204" pitchFamily="34" charset="0"/>
              <a:buAutoNum type="arabicPeriod"/>
            </a:pPr>
            <a:r>
              <a:rPr lang="en-US" dirty="0"/>
              <a:t>The clients apply their GPOs, connect to the collection server over </a:t>
            </a:r>
            <a:r>
              <a:rPr lang="en-US" dirty="0" err="1"/>
              <a:t>WinRM</a:t>
            </a:r>
            <a:r>
              <a:rPr lang="en-US" dirty="0"/>
              <a:t> to check the subscription. Check if they are applicable (looking at the security filtering) and then retrieve the filter and start forwarding events at the speed defined in the advanced options.</a:t>
            </a:r>
          </a:p>
          <a:p>
            <a:pPr marL="342900" indent="-342900" rtl="0">
              <a:buFont typeface="Arial" panose="020B0604020202020204" pitchFamily="34" charset="0"/>
              <a:buAutoNum type="arabicPeriod"/>
            </a:pPr>
            <a:endParaRPr lang="en-US" dirty="0"/>
          </a:p>
          <a:p>
            <a:pPr marL="0" indent="0" rtl="0">
              <a:buFont typeface="Arial" panose="020B0604020202020204" pitchFamily="34" charset="0"/>
              <a:buNone/>
            </a:pPr>
            <a:r>
              <a:rPr lang="en-US" dirty="0"/>
              <a:t>Note that it is possible to use WEF with workgroup machines using certificate based authentication.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30</a:t>
            </a:fld>
            <a:endParaRPr lang="en-GB"/>
          </a:p>
        </p:txBody>
      </p:sp>
    </p:spTree>
    <p:extLst>
      <p:ext uri="{BB962C8B-B14F-4D97-AF65-F5344CB8AC3E}">
        <p14:creationId xmlns:p14="http://schemas.microsoft.com/office/powerpoint/2010/main" val="3438553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Try to use a precise description.</a:t>
            </a:r>
          </a:p>
          <a:p>
            <a:pPr marL="0" indent="0" rtl="0">
              <a:buFont typeface="Arial" panose="020B0604020202020204" pitchFamily="34" charset="0"/>
              <a:buNone/>
            </a:pPr>
            <a:r>
              <a:rPr lang="en-US" dirty="0"/>
              <a:t>For the filter, you can use the wizard or you can use an </a:t>
            </a:r>
            <a:r>
              <a:rPr lang="en-US" dirty="0" err="1"/>
              <a:t>Xpath</a:t>
            </a:r>
            <a:r>
              <a:rPr lang="en-US" dirty="0"/>
              <a:t> filter.</a:t>
            </a:r>
          </a:p>
          <a:p>
            <a:pPr marL="0" indent="0" rtl="0">
              <a:buFont typeface="Arial" panose="020B0604020202020204" pitchFamily="34" charset="0"/>
              <a:buNone/>
            </a:pPr>
            <a:r>
              <a:rPr lang="en-US" dirty="0"/>
              <a:t>The Advanced feature lets you enable HTTPs for the event forwarding. Note that even if you are not using HTTPs, the payloads of the event forwarding network messages are already encrypted at the application level (within the SOAP envelop the </a:t>
            </a:r>
            <a:r>
              <a:rPr lang="en-US" dirty="0" err="1"/>
              <a:t>WinRM</a:t>
            </a:r>
            <a:r>
              <a:rPr lang="en-US" dirty="0"/>
              <a:t> protocol uses).</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31</a:t>
            </a:fld>
            <a:endParaRPr lang="en-GB"/>
          </a:p>
        </p:txBody>
      </p:sp>
    </p:spTree>
    <p:extLst>
      <p:ext uri="{BB962C8B-B14F-4D97-AF65-F5344CB8AC3E}">
        <p14:creationId xmlns:p14="http://schemas.microsoft.com/office/powerpoint/2010/main" val="2983113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Example of PowerShell: </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400" kern="1200" dirty="0">
                <a:solidFill>
                  <a:schemeClr val="tx1"/>
                </a:solidFill>
                <a:latin typeface="Arial"/>
                <a:ea typeface="+mn-ea"/>
                <a:cs typeface="Arial" charset="0"/>
                <a:sym typeface="Arial"/>
              </a:rPr>
              <a:t>Get-</a:t>
            </a:r>
            <a:r>
              <a:rPr lang="en-US" sz="1400" kern="1200" dirty="0" err="1">
                <a:solidFill>
                  <a:schemeClr val="tx1"/>
                </a:solidFill>
                <a:latin typeface="Arial"/>
                <a:ea typeface="+mn-ea"/>
                <a:cs typeface="Arial" charset="0"/>
                <a:sym typeface="Arial"/>
              </a:rPr>
              <a:t>WinEvent</a:t>
            </a:r>
            <a:r>
              <a:rPr lang="en-US" sz="1400" kern="1200" dirty="0">
                <a:solidFill>
                  <a:schemeClr val="tx1"/>
                </a:solidFill>
                <a:latin typeface="Arial"/>
                <a:ea typeface="+mn-ea"/>
                <a:cs typeface="Arial" charset="0"/>
                <a:sym typeface="Arial"/>
              </a:rPr>
              <a:t> -</a:t>
            </a:r>
            <a:r>
              <a:rPr lang="en-US" sz="1400" kern="1200" dirty="0" err="1">
                <a:solidFill>
                  <a:schemeClr val="tx1"/>
                </a:solidFill>
                <a:latin typeface="Arial"/>
                <a:ea typeface="+mn-ea"/>
                <a:cs typeface="Arial" charset="0"/>
                <a:sym typeface="Arial"/>
              </a:rPr>
              <a:t>LogName</a:t>
            </a:r>
            <a:r>
              <a:rPr lang="en-US" sz="1400" kern="1200" dirty="0">
                <a:solidFill>
                  <a:schemeClr val="tx1"/>
                </a:solidFill>
                <a:latin typeface="Arial"/>
                <a:ea typeface="+mn-ea"/>
                <a:cs typeface="Arial" charset="0"/>
                <a:sym typeface="Arial"/>
              </a:rPr>
              <a:t> security -</a:t>
            </a:r>
            <a:r>
              <a:rPr lang="en-US" sz="1400" kern="1200" dirty="0" err="1">
                <a:solidFill>
                  <a:schemeClr val="tx1"/>
                </a:solidFill>
                <a:latin typeface="Arial"/>
                <a:ea typeface="+mn-ea"/>
                <a:cs typeface="Arial" charset="0"/>
                <a:sym typeface="Arial"/>
              </a:rPr>
              <a:t>MaxEvents</a:t>
            </a:r>
            <a:r>
              <a:rPr lang="en-US" sz="1400" kern="1200" dirty="0">
                <a:solidFill>
                  <a:schemeClr val="tx1"/>
                </a:solidFill>
                <a:latin typeface="Arial"/>
                <a:ea typeface="+mn-ea"/>
                <a:cs typeface="Arial" charset="0"/>
                <a:sym typeface="Arial"/>
              </a:rPr>
              <a:t> 100 | </a:t>
            </a:r>
            <a:r>
              <a:rPr lang="en-US" sz="1400" kern="1200" dirty="0" err="1">
                <a:solidFill>
                  <a:schemeClr val="tx1"/>
                </a:solidFill>
                <a:latin typeface="Arial"/>
                <a:ea typeface="+mn-ea"/>
                <a:cs typeface="Arial" charset="0"/>
                <a:sym typeface="Arial"/>
              </a:rPr>
              <a:t>ConvertTo</a:t>
            </a:r>
            <a:r>
              <a:rPr lang="en-US" sz="1400" kern="1200" dirty="0">
                <a:solidFill>
                  <a:schemeClr val="tx1"/>
                </a:solidFill>
                <a:latin typeface="Arial"/>
                <a:ea typeface="+mn-ea"/>
                <a:cs typeface="Arial" charset="0"/>
                <a:sym typeface="Arial"/>
              </a:rPr>
              <a:t>-Html | Out-File SecurityLogs.html </a:t>
            </a:r>
            <a:endParaRPr lang="en-US" dirty="0"/>
          </a:p>
          <a:p>
            <a:pPr marL="0" indent="0" rtl="0">
              <a:buFont typeface="Arial" panose="020B0604020202020204" pitchFamily="34" charset="0"/>
              <a:buNone/>
            </a:pPr>
            <a:r>
              <a:rPr lang="en-US" dirty="0"/>
              <a:t>This one is very basic, it is better to expand the properties to see the details of the event instead of just vomiting everything in a poor HTML file…</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Additional information about event triggers can be found there: </a:t>
            </a:r>
          </a:p>
          <a:p>
            <a:pPr marL="285750" indent="-285750" rtl="0">
              <a:buFontTx/>
              <a:buChar char="-"/>
            </a:pPr>
            <a:r>
              <a:rPr lang="en-US" dirty="0"/>
              <a:t>Trigger a PowerShell Script from a Windows Event https://blogs.technet.microsoft.com/wincat/2011/08/25/trigger-a-powershell-script-from-a-windows-event/</a:t>
            </a:r>
          </a:p>
          <a:p>
            <a:pPr marL="285750" indent="-285750" rtl="0">
              <a:buFontTx/>
              <a:buChar char="-"/>
            </a:pPr>
            <a:r>
              <a:rPr lang="en-US" dirty="0"/>
              <a:t>Reference The Event That Triggered Your Task https://blogs.technet.microsoft.com/otto/2007/11/09/reference-the-event-that-triggered-your-task/</a:t>
            </a:r>
          </a:p>
          <a:p>
            <a:pPr marL="285750" indent="-285750" rtl="0">
              <a:buFontTx/>
              <a:buChar char="-"/>
            </a:pPr>
            <a:endParaRPr lang="en-US" dirty="0"/>
          </a:p>
          <a:p>
            <a:pPr marL="0" indent="0" rtl="0">
              <a:buFontTx/>
              <a:buNone/>
            </a:pPr>
            <a:r>
              <a:rPr lang="en-US" dirty="0"/>
              <a:t>Note that Event Forwarding is also available on Windows XP and Windows Server 2003 R2. However, </a:t>
            </a:r>
            <a:r>
              <a:rPr lang="en-US" dirty="0" err="1"/>
              <a:t>WinRM</a:t>
            </a:r>
            <a:r>
              <a:rPr lang="en-US" dirty="0"/>
              <a:t> works slightly differently and there are some customizations to make if you want to add them into your event forwarding scope (for example, the </a:t>
            </a:r>
            <a:r>
              <a:rPr lang="en-US" dirty="0" err="1"/>
              <a:t>WinRM</a:t>
            </a:r>
            <a:r>
              <a:rPr lang="en-US" dirty="0"/>
              <a:t> remote port is different).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32</a:t>
            </a:fld>
            <a:endParaRPr lang="en-GB"/>
          </a:p>
        </p:txBody>
      </p:sp>
    </p:spTree>
    <p:extLst>
      <p:ext uri="{BB962C8B-B14F-4D97-AF65-F5344CB8AC3E}">
        <p14:creationId xmlns:p14="http://schemas.microsoft.com/office/powerpoint/2010/main" val="916229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33</a:t>
            </a:fld>
            <a:endParaRPr lang="en-GB"/>
          </a:p>
        </p:txBody>
      </p:sp>
    </p:spTree>
    <p:extLst>
      <p:ext uri="{BB962C8B-B14F-4D97-AF65-F5344CB8AC3E}">
        <p14:creationId xmlns:p14="http://schemas.microsoft.com/office/powerpoint/2010/main" val="3955947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34</a:t>
            </a:fld>
            <a:endParaRPr lang="en-GB"/>
          </a:p>
        </p:txBody>
      </p:sp>
    </p:spTree>
    <p:extLst>
      <p:ext uri="{BB962C8B-B14F-4D97-AF65-F5344CB8AC3E}">
        <p14:creationId xmlns:p14="http://schemas.microsoft.com/office/powerpoint/2010/main" val="423589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The baselines for the most recent OSes as well as the toolsets which can be used to review the settings are available for download here: Microsoft Security Compliance Toolkit 1.0 https://www.microsoft.com/en-us/download/details.aspx?id=55319</a:t>
            </a:r>
          </a:p>
          <a:p>
            <a:pPr marL="0" indent="0" rtl="0">
              <a:buFont typeface="Arial" panose="020B0604020202020204" pitchFamily="34" charset="0"/>
              <a:buNone/>
            </a:pPr>
            <a:endParaRPr lang="en-US" dirty="0"/>
          </a:p>
          <a:p>
            <a:r>
              <a:rPr lang="en-US" dirty="0">
                <a:effectLst/>
              </a:rPr>
              <a:t>Here is the list of tools available in the toolkit:</a:t>
            </a:r>
          </a:p>
          <a:p>
            <a:br>
              <a:rPr lang="en-US" dirty="0">
                <a:effectLst/>
              </a:rPr>
            </a:br>
            <a:r>
              <a:rPr lang="en-US" b="1" dirty="0">
                <a:effectLst/>
              </a:rPr>
              <a:t>Policy Analyzer</a:t>
            </a:r>
            <a:br>
              <a:rPr lang="en-US" dirty="0">
                <a:effectLst/>
              </a:rPr>
            </a:br>
            <a:r>
              <a:rPr lang="en-US" dirty="0">
                <a:effectLst/>
              </a:rPr>
              <a:t>Policy Analyzer is a utility for analyzing and comparing sets of Group Policy Objects (GPOs). It can highlight when a set of Group Policies has redundant settings or internal inconsistencies and then highlight the differences between versions or sets of Group Policies. It can also compare GPOs against current local policy settings, local registry settings, and then export results to a Microsoft Excel spreadsheet. Policy Analyzer lets you treat a set of GPOs as a single unit.  This makes it easy to determine whether particular settings are duplicated across the GPOs or are set to conflicting values.  It also lets you capture a baseline and then compare it to a snapshot taken at a later time to identify changes anywhere across the set. </a:t>
            </a:r>
            <a:br>
              <a:rPr lang="en-US" dirty="0">
                <a:effectLst/>
              </a:rPr>
            </a:br>
            <a:br>
              <a:rPr lang="en-US" dirty="0">
                <a:effectLst/>
              </a:rPr>
            </a:br>
            <a:r>
              <a:rPr lang="en-US" b="1" dirty="0">
                <a:effectLst/>
              </a:rPr>
              <a:t>LGPO</a:t>
            </a:r>
            <a:br>
              <a:rPr lang="en-US" dirty="0">
                <a:effectLst/>
              </a:rPr>
            </a:br>
            <a:r>
              <a:rPr lang="en-US" dirty="0" err="1">
                <a:effectLst/>
              </a:rPr>
              <a:t>LGPO</a:t>
            </a:r>
            <a:r>
              <a:rPr lang="en-US" dirty="0">
                <a:effectLst/>
              </a:rPr>
              <a:t> is a tool for transferring Group Policy directly between a host’s registry and a GPO backup file, bypassing the Domain Controller.  This gives administrators a simple way to verify the effects of their Group Policy settings directly. </a:t>
            </a:r>
            <a:br>
              <a:rPr lang="en-US" dirty="0">
                <a:effectLst/>
              </a:rPr>
            </a:br>
            <a:br>
              <a:rPr lang="en-US" dirty="0">
                <a:effectLst/>
              </a:rPr>
            </a:br>
            <a:r>
              <a:rPr lang="en-US" b="1" dirty="0">
                <a:effectLst/>
              </a:rPr>
              <a:t>Security Baselines</a:t>
            </a:r>
            <a:br>
              <a:rPr lang="en-US" dirty="0">
                <a:effectLst/>
              </a:rPr>
            </a:br>
            <a:r>
              <a:rPr lang="en-US" dirty="0">
                <a:effectLst/>
              </a:rPr>
              <a:t>Microsoft also provides a set of downloadable security baselines, published both as spreadsheets and as GPO backups, for Windows releases Windows 10 version1507, 1511 and 1607, and Windows Server 2012 R2 and 2016.  These baselines can be downloaded and used with Policy Analyzer and LGPO, and represent Microsoft’s guidance regarding recommended values for security-relevant Group Policy settings. </a:t>
            </a:r>
            <a:br>
              <a:rPr lang="en-US" dirty="0">
                <a:effectLst/>
              </a:rPr>
            </a:br>
            <a:br>
              <a:rPr lang="en-US" dirty="0">
                <a:effectLst/>
              </a:rPr>
            </a:b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a:p>
        </p:txBody>
      </p:sp>
    </p:spTree>
    <p:extLst>
      <p:ext uri="{BB962C8B-B14F-4D97-AF65-F5344CB8AC3E}">
        <p14:creationId xmlns:p14="http://schemas.microsoft.com/office/powerpoint/2010/main" val="428305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Using the Toolkit and Baselines</a:t>
            </a:r>
            <a:br>
              <a:rPr lang="en-US" dirty="0">
                <a:effectLst/>
              </a:rPr>
            </a:br>
            <a:br>
              <a:rPr lang="en-US" dirty="0">
                <a:effectLst/>
              </a:rPr>
            </a:br>
            <a:r>
              <a:rPr lang="en-US" dirty="0">
                <a:effectLst/>
              </a:rPr>
              <a:t>Download the toolkit (PolicyAnalyzer.zip and LGPO.zip) along with the baselines for the relevant Windows versions (see download instructions below). You can then use the tools to:</a:t>
            </a:r>
            <a:br>
              <a:rPr lang="en-US" dirty="0">
                <a:effectLst/>
              </a:rPr>
            </a:br>
            <a:endParaRPr lang="en-US" dirty="0">
              <a:effectLst/>
            </a:endParaRPr>
          </a:p>
          <a:p>
            <a:pPr lvl="1"/>
            <a:r>
              <a:rPr lang="en-US" dirty="0">
                <a:effectLst/>
              </a:rPr>
              <a:t>Load an existing Group Policy Backup into Policy Analyzer, along with one or more downloaded baselines, for comparison;</a:t>
            </a:r>
          </a:p>
          <a:p>
            <a:pPr lvl="1"/>
            <a:r>
              <a:rPr lang="en-US" dirty="0">
                <a:effectLst/>
              </a:rPr>
              <a:t>Make edits to the existing Group Policy Backup within Policy Analyzer, and save the revised version;</a:t>
            </a:r>
          </a:p>
          <a:p>
            <a:pPr lvl="1"/>
            <a:r>
              <a:rPr lang="en-US" dirty="0">
                <a:effectLst/>
              </a:rPr>
              <a:t>Use LGPO to load the revised Backup into a host for testing; and</a:t>
            </a:r>
          </a:p>
          <a:p>
            <a:pPr lvl="1"/>
            <a:r>
              <a:rPr lang="en-US" dirty="0">
                <a:effectLst/>
              </a:rPr>
              <a:t>Restore the revised backup as the new Group Policy for deployment.</a:t>
            </a:r>
          </a:p>
          <a:p>
            <a:endParaRPr lang="en-CA" dirty="0"/>
          </a:p>
          <a:p>
            <a:r>
              <a:rPr lang="en-CA" dirty="0"/>
              <a:t>https://blogs.technet.microsoft.com/secguide/2017/06/15/security-compliance-manager-scm-retired-new-tools-and-procedures/</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232981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2782935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Ref: https://docs.microsoft.com/en-us/windows/security/threat-protection/security-policy-settings/security-options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8352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By default group policies apply every 90 minutes (-30/+30 mins) and it’s every 5 minutes on domain controllers.</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1928083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There are always two components to configure when one wants to use the audit. First, the audit has to be enabled for the category one whishes to audit. And then the SACL of the resource we want to audit has to be configured.</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To see </a:t>
            </a:r>
            <a:r>
              <a:rPr lang="en-US" u="sng" dirty="0"/>
              <a:t>S</a:t>
            </a:r>
            <a:r>
              <a:rPr lang="en-US" dirty="0"/>
              <a:t>ACL, make sure you have the proper privilege on the target system: Manage auditing and security log https://docs.microsoft.com/en-us/windows/security/threat-protection/security-policy-settings/manage-auditing-and-security-log</a:t>
            </a:r>
          </a:p>
          <a:p>
            <a:pPr marL="0" indent="0" rtl="0">
              <a:buFont typeface="Arial" panose="020B0604020202020204" pitchFamily="34" charset="0"/>
              <a:buNone/>
            </a:pPr>
            <a:r>
              <a:rPr lang="en-US" dirty="0"/>
              <a:t>Only the members of the built-in administrators group can see SACL on AD object by default. However, be extremely careful if you change this setting. When Microsoft Exchange is deployed in the domain, the installation program is adding the Exchange Servers groups to the DDCP. If you remove it by overriding it by another GPO, you will break the messaging system (Ref: http://technet.microsoft.com/en-us/library/hh377655(v=EXCHG.140).aspx). </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The following script is creating an HTLM report of the SACL set on Active Directory objects: https://gallery.technet.microsoft.com/List-all-the-SACLs-of-1a16124e</a:t>
            </a:r>
          </a:p>
          <a:p>
            <a:pPr marL="0" indent="0" rtl="0">
              <a:buFont typeface="Arial" panose="020B0604020202020204" pitchFamily="34" charset="0"/>
              <a:buNone/>
            </a:pPr>
            <a:endParaRPr lang="en-US" dirty="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dirty="0"/>
              <a:t>Ref: Planning and deploying advanced security audit policies https://docs.microsoft.com/en-us/windows/security/threat-protection/auditing/planning-and-deploying-advanced-security-audit-policies </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2847117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hart" Target="../charts/char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14.emf"/><Relationship Id="rId5" Type="http://schemas.openxmlformats.org/officeDocument/2006/relationships/image" Target="../media/image11.emf"/><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14.emf"/><Relationship Id="rId5" Type="http://schemas.openxmlformats.org/officeDocument/2006/relationships/image" Target="../media/image11.emf"/><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5">
            <a:extLst>
              <a:ext uri="{FF2B5EF4-FFF2-40B4-BE49-F238E27FC236}">
                <a16:creationId xmlns:a16="http://schemas.microsoft.com/office/drawing/2014/main" id="{DD3B5B75-0110-416C-8F0E-F8895088F0C5}"/>
              </a:ext>
            </a:extLst>
          </p:cNvPr>
          <p:cNvPicPr>
            <a:picLocks noChangeAspect="1"/>
          </p:cNvPicPr>
          <p:nvPr/>
        </p:nvPicPr>
        <p:blipFill>
          <a:blip r:embed="rId3"/>
          <a:stretch>
            <a:fillRect/>
          </a:stretch>
        </p:blipFill>
        <p:spPr>
          <a:xfrm>
            <a:off x="8375884" y="3400939"/>
            <a:ext cx="4060591" cy="2690522"/>
          </a:xfrm>
          <a:prstGeom prst="rect">
            <a:avLst/>
          </a:prstGeom>
        </p:spPr>
      </p:pic>
      <p:sp>
        <p:nvSpPr>
          <p:cNvPr id="9" name="Title 2">
            <a:extLst>
              <a:ext uri="{FF2B5EF4-FFF2-40B4-BE49-F238E27FC236}">
                <a16:creationId xmlns:a16="http://schemas.microsoft.com/office/drawing/2014/main" id="{11070855-3953-4800-A54C-12C14398E7D0}"/>
              </a:ext>
            </a:extLst>
          </p:cNvPr>
          <p:cNvSpPr>
            <a:spLocks noGrp="1"/>
          </p:cNvSpPr>
          <p:nvPr>
            <p:ph type="title"/>
          </p:nvPr>
        </p:nvSpPr>
        <p:spPr>
          <a:xfrm>
            <a:off x="274701" y="1822976"/>
            <a:ext cx="10310171" cy="1948607"/>
          </a:xfrm>
        </p:spPr>
        <p:txBody>
          <a:bodyPr/>
          <a:lstStyle/>
          <a:p>
            <a:r>
              <a:rPr lang="en-US" sz="4800" spc="-50" dirty="0"/>
              <a:t>Module 2</a:t>
            </a:r>
            <a:br>
              <a:rPr lang="en-US" sz="4800" spc="-50" dirty="0"/>
            </a:br>
            <a:r>
              <a:rPr lang="en-US" sz="4800" spc="-50" dirty="0"/>
              <a:t>Active Directory Threats Landscape</a:t>
            </a:r>
          </a:p>
        </p:txBody>
      </p:sp>
      <p:sp>
        <p:nvSpPr>
          <p:cNvPr id="10" name="Espace réservé du texte 3">
            <a:extLst>
              <a:ext uri="{FF2B5EF4-FFF2-40B4-BE49-F238E27FC236}">
                <a16:creationId xmlns:a16="http://schemas.microsoft.com/office/drawing/2014/main" id="{077BCA4B-445C-4488-B8AA-17A88EDD4E05}"/>
              </a:ext>
            </a:extLst>
          </p:cNvPr>
          <p:cNvSpPr>
            <a:spLocks noGrp="1"/>
          </p:cNvSpPr>
          <p:nvPr>
            <p:ph type="body" sz="quarter" idx="12"/>
          </p:nvPr>
        </p:nvSpPr>
        <p:spPr>
          <a:xfrm>
            <a:off x="276540" y="4930346"/>
            <a:ext cx="6399213" cy="825080"/>
          </a:xfrm>
        </p:spPr>
        <p:txBody>
          <a:bodyPr/>
          <a:lstStyle/>
          <a:p>
            <a:r>
              <a:rPr lang="fr-FR" dirty="0"/>
              <a:t>June 2018</a:t>
            </a:r>
          </a:p>
        </p:txBody>
      </p:sp>
      <p:sp>
        <p:nvSpPr>
          <p:cNvPr id="11" name="TextBox 4">
            <a:extLst>
              <a:ext uri="{FF2B5EF4-FFF2-40B4-BE49-F238E27FC236}">
                <a16:creationId xmlns:a16="http://schemas.microsoft.com/office/drawing/2014/main" id="{CC748292-8416-4A47-B818-86C868E3F0B8}"/>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4 - Security Configuration and Monitoring</a:t>
            </a:r>
          </a:p>
        </p:txBody>
      </p:sp>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96641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Legacy audit policy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There are two places to configure the audit on the OS</a:t>
            </a:r>
            <a:endParaRPr lang="fr-FR" dirty="0"/>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pic>
        <p:nvPicPr>
          <p:cNvPr id="3" name="Picture 2">
            <a:extLst>
              <a:ext uri="{FF2B5EF4-FFF2-40B4-BE49-F238E27FC236}">
                <a16:creationId xmlns:a16="http://schemas.microsoft.com/office/drawing/2014/main" id="{BC75DDC1-4092-4CD3-B1A5-45B4D4B9F0DB}"/>
              </a:ext>
            </a:extLst>
          </p:cNvPr>
          <p:cNvPicPr>
            <a:picLocks noChangeAspect="1"/>
          </p:cNvPicPr>
          <p:nvPr/>
        </p:nvPicPr>
        <p:blipFill>
          <a:blip r:embed="rId4"/>
          <a:stretch>
            <a:fillRect/>
          </a:stretch>
        </p:blipFill>
        <p:spPr>
          <a:xfrm>
            <a:off x="3917874" y="3170892"/>
            <a:ext cx="2960343" cy="2635769"/>
          </a:xfrm>
          <a:prstGeom prst="rect">
            <a:avLst/>
          </a:prstGeom>
        </p:spPr>
      </p:pic>
      <p:sp>
        <p:nvSpPr>
          <p:cNvPr id="7" name="Espace réservé du texte 2">
            <a:extLst>
              <a:ext uri="{FF2B5EF4-FFF2-40B4-BE49-F238E27FC236}">
                <a16:creationId xmlns:a16="http://schemas.microsoft.com/office/drawing/2014/main" id="{C49EC973-3559-4AA0-853C-B70E961650CB}"/>
              </a:ext>
            </a:extLst>
          </p:cNvPr>
          <p:cNvSpPr txBox="1">
            <a:spLocks/>
          </p:cNvSpPr>
          <p:nvPr/>
        </p:nvSpPr>
        <p:spPr>
          <a:xfrm>
            <a:off x="6712565" y="3170892"/>
            <a:ext cx="4372879" cy="23083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buNone/>
              <a:defRPr/>
            </a:pPr>
            <a:r>
              <a:rPr lang="en-US" sz="2000" dirty="0">
                <a:gradFill>
                  <a:gsLst>
                    <a:gs pos="1250">
                      <a:srgbClr val="505050"/>
                    </a:gs>
                    <a:gs pos="100000">
                      <a:srgbClr val="505050"/>
                    </a:gs>
                  </a:gsLst>
                  <a:lin ang="5400000" scaled="0"/>
                </a:gradFill>
              </a:rPr>
              <a:t>👎 Local Policies/Audit Policy is the legacy way </a:t>
            </a:r>
          </a:p>
          <a:p>
            <a:pPr marL="342900" lvl="1" indent="0">
              <a:buNone/>
              <a:defRPr/>
            </a:pPr>
            <a:endParaRPr lang="en-US" sz="2000" dirty="0">
              <a:gradFill>
                <a:gsLst>
                  <a:gs pos="1250">
                    <a:srgbClr val="505050"/>
                  </a:gs>
                  <a:gs pos="100000">
                    <a:srgbClr val="505050"/>
                  </a:gs>
                </a:gsLst>
                <a:lin ang="5400000" scaled="0"/>
              </a:gradFill>
            </a:endParaRPr>
          </a:p>
          <a:p>
            <a:pPr marL="342900" lvl="1" indent="0">
              <a:buNone/>
              <a:defRPr/>
            </a:pPr>
            <a:r>
              <a:rPr lang="en-US" sz="2000" dirty="0">
                <a:gradFill>
                  <a:gsLst>
                    <a:gs pos="1250">
                      <a:srgbClr val="505050"/>
                    </a:gs>
                    <a:gs pos="100000">
                      <a:srgbClr val="505050"/>
                    </a:gs>
                  </a:gsLst>
                  <a:lin ang="5400000" scaled="0"/>
                </a:gradFill>
              </a:rPr>
              <a:t>👍 </a:t>
            </a:r>
            <a:r>
              <a:rPr lang="en-CA" sz="2000" dirty="0">
                <a:gradFill>
                  <a:gsLst>
                    <a:gs pos="1250">
                      <a:srgbClr val="505050"/>
                    </a:gs>
                    <a:gs pos="100000">
                      <a:srgbClr val="505050"/>
                    </a:gs>
                  </a:gsLst>
                  <a:lin ang="5400000" scaled="0"/>
                </a:gradFill>
              </a:rPr>
              <a:t>Advanced Audit Policy Configuration is the way to go since Windows Server 2008</a:t>
            </a:r>
            <a:endParaRPr lang="fr-FR" sz="2000" dirty="0"/>
          </a:p>
          <a:p>
            <a:pPr lvl="1">
              <a:buFont typeface="Wingdings" panose="05000000000000000000" pitchFamily="2" charset="2"/>
              <a:buChar char="§"/>
              <a:defRPr/>
            </a:pPr>
            <a:endParaRPr lang="fr-FR" sz="2000" dirty="0"/>
          </a:p>
        </p:txBody>
      </p:sp>
    </p:spTree>
    <p:extLst>
      <p:ext uri="{BB962C8B-B14F-4D97-AF65-F5344CB8AC3E}">
        <p14:creationId xmlns:p14="http://schemas.microsoft.com/office/powerpoint/2010/main" val="38505374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Advanced Audit Policy Configuration 1/2</a:t>
            </a:r>
            <a:endParaRPr lang="fr-FR" dirty="0"/>
          </a:p>
        </p:txBody>
      </p:sp>
      <p:graphicFrame>
        <p:nvGraphicFramePr>
          <p:cNvPr id="6" name="Table 5">
            <a:extLst>
              <a:ext uri="{FF2B5EF4-FFF2-40B4-BE49-F238E27FC236}">
                <a16:creationId xmlns:a16="http://schemas.microsoft.com/office/drawing/2014/main" id="{7F2392D4-F225-4E37-A693-C9316DAB0B85}"/>
              </a:ext>
            </a:extLst>
          </p:cNvPr>
          <p:cNvGraphicFramePr>
            <a:graphicFrameLocks noGrp="1"/>
          </p:cNvGraphicFramePr>
          <p:nvPr>
            <p:extLst>
              <p:ext uri="{D42A27DB-BD31-4B8C-83A1-F6EECF244321}">
                <p14:modId xmlns:p14="http://schemas.microsoft.com/office/powerpoint/2010/main" val="1918146780"/>
              </p:ext>
            </p:extLst>
          </p:nvPr>
        </p:nvGraphicFramePr>
        <p:xfrm>
          <a:off x="928165" y="1738036"/>
          <a:ext cx="10580143" cy="4846320"/>
        </p:xfrm>
        <a:graphic>
          <a:graphicData uri="http://schemas.openxmlformats.org/drawingml/2006/table">
            <a:tbl>
              <a:tblPr firstRow="1" bandRow="1">
                <a:tableStyleId>{2D5ABB26-0587-4C30-8999-92F81FD0307C}</a:tableStyleId>
              </a:tblPr>
              <a:tblGrid>
                <a:gridCol w="3377642">
                  <a:extLst>
                    <a:ext uri="{9D8B030D-6E8A-4147-A177-3AD203B41FA5}">
                      <a16:colId xmlns:a16="http://schemas.microsoft.com/office/drawing/2014/main" val="1984561654"/>
                    </a:ext>
                  </a:extLst>
                </a:gridCol>
                <a:gridCol w="3824859">
                  <a:extLst>
                    <a:ext uri="{9D8B030D-6E8A-4147-A177-3AD203B41FA5}">
                      <a16:colId xmlns:a16="http://schemas.microsoft.com/office/drawing/2014/main" val="3317732559"/>
                    </a:ext>
                  </a:extLst>
                </a:gridCol>
                <a:gridCol w="3377642">
                  <a:extLst>
                    <a:ext uri="{9D8B030D-6E8A-4147-A177-3AD203B41FA5}">
                      <a16:colId xmlns:a16="http://schemas.microsoft.com/office/drawing/2014/main" val="2719833961"/>
                    </a:ext>
                  </a:extLst>
                </a:gridCol>
              </a:tblGrid>
              <a:tr h="370840">
                <a:tc>
                  <a:txBody>
                    <a:bodyPr/>
                    <a:lstStyle/>
                    <a:p>
                      <a:pPr algn="r"/>
                      <a:r>
                        <a:rPr lang="en-US" sz="2000" b="1" dirty="0"/>
                        <a:t>AUDIT POLICY CATEGORY</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SUBCATEGORY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AUDIT EVENTS</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pPr algn="r"/>
                      <a:r>
                        <a:rPr lang="en-US" b="1" dirty="0"/>
                        <a:t>Account Logon</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Credential Validation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pPr algn="r"/>
                      <a:r>
                        <a:rPr lang="en-US" b="1" dirty="0"/>
                        <a:t>Account Management</a:t>
                      </a:r>
                    </a:p>
                  </a:txBody>
                  <a:tcPr>
                    <a:lnR w="38100" cap="flat" cmpd="sng" algn="ctr">
                      <a:solidFill>
                        <a:schemeClr val="accent1"/>
                      </a:solidFill>
                      <a:prstDash val="solid"/>
                      <a:round/>
                      <a:headEnd type="none" w="med" len="med"/>
                      <a:tailEnd type="none" w="med" len="med"/>
                    </a:lnR>
                  </a:tcPr>
                </a:tc>
                <a:tc>
                  <a:txBody>
                    <a:bodyPr/>
                    <a:lstStyle/>
                    <a:p>
                      <a:r>
                        <a:rPr lang="en-US" dirty="0"/>
                        <a:t>Security Group Management</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User Account Management</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04189552"/>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Computer Account Management</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44031911"/>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Other Account Management Events</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085215990"/>
                  </a:ext>
                </a:extLst>
              </a:tr>
              <a:tr h="370840">
                <a:tc>
                  <a:txBody>
                    <a:bodyPr/>
                    <a:lstStyle/>
                    <a:p>
                      <a:pPr algn="r"/>
                      <a:r>
                        <a:rPr lang="en-US" b="1" dirty="0"/>
                        <a:t>Detailed Tracking</a:t>
                      </a:r>
                    </a:p>
                  </a:txBody>
                  <a:tcPr>
                    <a:lnR w="38100" cap="flat" cmpd="sng" algn="ctr">
                      <a:solidFill>
                        <a:schemeClr val="accent1"/>
                      </a:solidFill>
                      <a:prstDash val="solid"/>
                      <a:round/>
                      <a:headEnd type="none" w="med" len="med"/>
                      <a:tailEnd type="none" w="med" len="med"/>
                    </a:lnR>
                  </a:tcPr>
                </a:tc>
                <a:tc>
                  <a:txBody>
                    <a:bodyPr/>
                    <a:lstStyle/>
                    <a:p>
                      <a:r>
                        <a:rPr lang="en-US" dirty="0"/>
                        <a:t>Process Creation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27704090"/>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Process Termination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01864310"/>
                  </a:ext>
                </a:extLst>
              </a:tr>
              <a:tr h="370840">
                <a:tc>
                  <a:txBody>
                    <a:bodyPr/>
                    <a:lstStyle/>
                    <a:p>
                      <a:pPr algn="r"/>
                      <a:r>
                        <a:rPr lang="en-US" b="1" dirty="0"/>
                        <a:t>Logon/Logoff</a:t>
                      </a:r>
                    </a:p>
                  </a:txBody>
                  <a:tcPr>
                    <a:lnR w="38100" cap="flat" cmpd="sng" algn="ctr">
                      <a:solidFill>
                        <a:schemeClr val="accent1"/>
                      </a:solidFill>
                      <a:prstDash val="solid"/>
                      <a:round/>
                      <a:headEnd type="none" w="med" len="med"/>
                      <a:tailEnd type="none" w="med" len="med"/>
                    </a:lnR>
                  </a:tcPr>
                </a:tc>
                <a:tc>
                  <a:txBody>
                    <a:bodyPr/>
                    <a:lstStyle/>
                    <a:p>
                      <a:r>
                        <a:rPr lang="en-US" dirty="0"/>
                        <a:t>Logon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45859557"/>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Logoff</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00298217"/>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Other Logon/Logoff Events</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23815713"/>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Special Logon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74422248"/>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Account Lockout</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36282373"/>
                  </a:ext>
                </a:extLst>
              </a:tr>
            </a:tbl>
          </a:graphicData>
        </a:graphic>
      </p:graphicFrame>
    </p:spTree>
    <p:extLst>
      <p:ext uri="{BB962C8B-B14F-4D97-AF65-F5344CB8AC3E}">
        <p14:creationId xmlns:p14="http://schemas.microsoft.com/office/powerpoint/2010/main" val="7130594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Advanced Audit Policy Configuration 2/2</a:t>
            </a:r>
            <a:endParaRPr lang="fr-FR" dirty="0"/>
          </a:p>
        </p:txBody>
      </p:sp>
      <p:graphicFrame>
        <p:nvGraphicFramePr>
          <p:cNvPr id="4" name="Table 3">
            <a:extLst>
              <a:ext uri="{FF2B5EF4-FFF2-40B4-BE49-F238E27FC236}">
                <a16:creationId xmlns:a16="http://schemas.microsoft.com/office/drawing/2014/main" id="{48B770FC-1C1B-486A-ADC6-C0FF16E7B7F4}"/>
              </a:ext>
            </a:extLst>
          </p:cNvPr>
          <p:cNvGraphicFramePr>
            <a:graphicFrameLocks noGrp="1"/>
          </p:cNvGraphicFramePr>
          <p:nvPr>
            <p:extLst>
              <p:ext uri="{D42A27DB-BD31-4B8C-83A1-F6EECF244321}">
                <p14:modId xmlns:p14="http://schemas.microsoft.com/office/powerpoint/2010/main" val="2801172682"/>
              </p:ext>
            </p:extLst>
          </p:nvPr>
        </p:nvGraphicFramePr>
        <p:xfrm>
          <a:off x="928165" y="1877184"/>
          <a:ext cx="10580143" cy="4104640"/>
        </p:xfrm>
        <a:graphic>
          <a:graphicData uri="http://schemas.openxmlformats.org/drawingml/2006/table">
            <a:tbl>
              <a:tblPr firstRow="1" bandRow="1">
                <a:tableStyleId>{2D5ABB26-0587-4C30-8999-92F81FD0307C}</a:tableStyleId>
              </a:tblPr>
              <a:tblGrid>
                <a:gridCol w="3377642">
                  <a:extLst>
                    <a:ext uri="{9D8B030D-6E8A-4147-A177-3AD203B41FA5}">
                      <a16:colId xmlns:a16="http://schemas.microsoft.com/office/drawing/2014/main" val="1984561654"/>
                    </a:ext>
                  </a:extLst>
                </a:gridCol>
                <a:gridCol w="3824859">
                  <a:extLst>
                    <a:ext uri="{9D8B030D-6E8A-4147-A177-3AD203B41FA5}">
                      <a16:colId xmlns:a16="http://schemas.microsoft.com/office/drawing/2014/main" val="3317732559"/>
                    </a:ext>
                  </a:extLst>
                </a:gridCol>
                <a:gridCol w="3377642">
                  <a:extLst>
                    <a:ext uri="{9D8B030D-6E8A-4147-A177-3AD203B41FA5}">
                      <a16:colId xmlns:a16="http://schemas.microsoft.com/office/drawing/2014/main" val="2719833961"/>
                    </a:ext>
                  </a:extLst>
                </a:gridCol>
              </a:tblGrid>
              <a:tr h="370840">
                <a:tc>
                  <a:txBody>
                    <a:bodyPr/>
                    <a:lstStyle/>
                    <a:p>
                      <a:pPr algn="r"/>
                      <a:r>
                        <a:rPr lang="en-US" sz="2000" b="1" dirty="0"/>
                        <a:t>AUDIT POLICY CATEGORY</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SUBCATEGORY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AUDIT EVENTS</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pPr algn="r"/>
                      <a:r>
                        <a:rPr lang="en-US" b="1" dirty="0"/>
                        <a:t>Object Access</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File Share</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Success</a:t>
                      </a:r>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Removable Storage</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r h="370840">
                <a:tc>
                  <a:txBody>
                    <a:bodyPr/>
                    <a:lstStyle/>
                    <a:p>
                      <a:pPr algn="r"/>
                      <a:r>
                        <a:rPr lang="en-US" b="1" dirty="0"/>
                        <a:t>Policy Change</a:t>
                      </a:r>
                    </a:p>
                  </a:txBody>
                  <a:tcPr>
                    <a:lnR w="38100" cap="flat" cmpd="sng" algn="ctr">
                      <a:solidFill>
                        <a:schemeClr val="accent1"/>
                      </a:solidFill>
                      <a:prstDash val="solid"/>
                      <a:round/>
                      <a:headEnd type="none" w="med" len="med"/>
                      <a:tailEnd type="none" w="med" len="med"/>
                    </a:lnR>
                  </a:tcPr>
                </a:tc>
                <a:tc>
                  <a:txBody>
                    <a:bodyPr/>
                    <a:lstStyle/>
                    <a:p>
                      <a:r>
                        <a:rPr lang="en-US" dirty="0"/>
                        <a:t>Audit Policy Change</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04189552"/>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MPSSVC Rule-Level Policy Change</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44031911"/>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Other Policy Change Events</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085215990"/>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Authentication Policy Change</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27704090"/>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Authorization Policy Change</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01864310"/>
                  </a:ext>
                </a:extLst>
              </a:tr>
              <a:tr h="370840">
                <a:tc>
                  <a:txBody>
                    <a:bodyPr/>
                    <a:lstStyle/>
                    <a:p>
                      <a:pPr algn="r"/>
                      <a:r>
                        <a:rPr lang="en-US" b="1" dirty="0"/>
                        <a:t>System</a:t>
                      </a:r>
                    </a:p>
                  </a:txBody>
                  <a:tcPr>
                    <a:lnR w="38100" cap="flat" cmpd="sng" algn="ctr">
                      <a:solidFill>
                        <a:schemeClr val="accent1"/>
                      </a:solidFill>
                      <a:prstDash val="solid"/>
                      <a:round/>
                      <a:headEnd type="none" w="med" len="med"/>
                      <a:tailEnd type="none" w="med" len="med"/>
                    </a:lnR>
                  </a:tcPr>
                </a:tc>
                <a:tc>
                  <a:txBody>
                    <a:bodyPr/>
                    <a:lstStyle/>
                    <a:p>
                      <a:r>
                        <a:rPr lang="en-US" dirty="0"/>
                        <a:t>Security State Change</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45859557"/>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Security System Extension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r>
                        <a:rPr lang="en-US" baseline="0" dirty="0"/>
                        <a:t> </a:t>
                      </a:r>
                      <a:endParaRPr lang="en-US" dirty="0"/>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00298217"/>
                  </a:ext>
                </a:extLst>
              </a:tr>
              <a:tr h="370840">
                <a:tc>
                  <a:txBody>
                    <a:bodyPr/>
                    <a:lstStyle/>
                    <a:p>
                      <a:pPr algn="r"/>
                      <a:endParaRPr lang="en-US" b="1" dirty="0"/>
                    </a:p>
                  </a:txBody>
                  <a:tcPr>
                    <a:lnR w="38100" cap="flat" cmpd="sng" algn="ctr">
                      <a:solidFill>
                        <a:schemeClr val="accent1"/>
                      </a:solidFill>
                      <a:prstDash val="solid"/>
                      <a:round/>
                      <a:headEnd type="none" w="med" len="med"/>
                      <a:tailEnd type="none" w="med" len="med"/>
                    </a:lnR>
                  </a:tcPr>
                </a:tc>
                <a:tc>
                  <a:txBody>
                    <a:bodyPr/>
                    <a:lstStyle/>
                    <a:p>
                      <a:r>
                        <a:rPr lang="en-US" dirty="0"/>
                        <a:t>System Integrity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Success and Failure</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23815713"/>
                  </a:ext>
                </a:extLst>
              </a:tr>
            </a:tbl>
          </a:graphicData>
        </a:graphic>
      </p:graphicFrame>
    </p:spTree>
    <p:extLst>
      <p:ext uri="{BB962C8B-B14F-4D97-AF65-F5344CB8AC3E}">
        <p14:creationId xmlns:p14="http://schemas.microsoft.com/office/powerpoint/2010/main" val="3767384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Interesting events 1/8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33629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Application Crashes</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System or Service Failures</a:t>
            </a:r>
            <a:endParaRPr lang="en-US" sz="2000" dirty="0">
              <a:gradFill>
                <a:gsLst>
                  <a:gs pos="1250">
                    <a:srgbClr val="505050"/>
                  </a:gs>
                  <a:gs pos="100000">
                    <a:srgbClr val="505050"/>
                  </a:gs>
                </a:gsLst>
                <a:lin ang="5400000" scaled="0"/>
              </a:gradFill>
            </a:endParaRPr>
          </a:p>
        </p:txBody>
      </p:sp>
      <p:graphicFrame>
        <p:nvGraphicFramePr>
          <p:cNvPr id="4" name="Table 3">
            <a:extLst>
              <a:ext uri="{FF2B5EF4-FFF2-40B4-BE49-F238E27FC236}">
                <a16:creationId xmlns:a16="http://schemas.microsoft.com/office/drawing/2014/main" id="{BFE05BC0-C41E-4C2D-B356-28B4B0A57F87}"/>
              </a:ext>
            </a:extLst>
          </p:cNvPr>
          <p:cNvGraphicFramePr>
            <a:graphicFrameLocks noGrp="1"/>
          </p:cNvGraphicFramePr>
          <p:nvPr>
            <p:extLst>
              <p:ext uri="{D42A27DB-BD31-4B8C-83A1-F6EECF244321}">
                <p14:modId xmlns:p14="http://schemas.microsoft.com/office/powerpoint/2010/main" val="3586114306"/>
              </p:ext>
            </p:extLst>
          </p:nvPr>
        </p:nvGraphicFramePr>
        <p:xfrm>
          <a:off x="1010357" y="2557462"/>
          <a:ext cx="10985505" cy="1879600"/>
        </p:xfrm>
        <a:graphic>
          <a:graphicData uri="http://schemas.openxmlformats.org/drawingml/2006/table">
            <a:tbl>
              <a:tblPr firstRow="1" bandRow="1">
                <a:tableStyleId>{2D5ABB26-0587-4C30-8999-92F81FD0307C}</a:tableStyleId>
              </a:tblPr>
              <a:tblGrid>
                <a:gridCol w="2228342">
                  <a:extLst>
                    <a:ext uri="{9D8B030D-6E8A-4147-A177-3AD203B41FA5}">
                      <a16:colId xmlns:a16="http://schemas.microsoft.com/office/drawing/2014/main" val="1984561654"/>
                    </a:ext>
                  </a:extLst>
                </a:gridCol>
                <a:gridCol w="1340574">
                  <a:extLst>
                    <a:ext uri="{9D8B030D-6E8A-4147-A177-3AD203B41FA5}">
                      <a16:colId xmlns:a16="http://schemas.microsoft.com/office/drawing/2014/main" val="1151119237"/>
                    </a:ext>
                  </a:extLst>
                </a:gridCol>
                <a:gridCol w="3219236">
                  <a:extLst>
                    <a:ext uri="{9D8B030D-6E8A-4147-A177-3AD203B41FA5}">
                      <a16:colId xmlns:a16="http://schemas.microsoft.com/office/drawing/2014/main" val="3317732559"/>
                    </a:ext>
                  </a:extLst>
                </a:gridCol>
                <a:gridCol w="4197353">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dirty="0"/>
                        <a:t>App Error</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1000</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Application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Application Error</a:t>
                      </a:r>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r>
                        <a:rPr lang="en-US" dirty="0"/>
                        <a:t>App Hang</a:t>
                      </a:r>
                    </a:p>
                  </a:txBody>
                  <a:tcPr>
                    <a:lnR w="38100" cap="flat" cmpd="sng" algn="ctr">
                      <a:solidFill>
                        <a:schemeClr val="accent1"/>
                      </a:solidFill>
                      <a:prstDash val="solid"/>
                      <a:round/>
                      <a:headEnd type="none" w="med" len="med"/>
                      <a:tailEnd type="none" w="med" len="med"/>
                    </a:lnR>
                  </a:tcPr>
                </a:tc>
                <a:tc>
                  <a:txBody>
                    <a:bodyPr/>
                    <a:lstStyle/>
                    <a:p>
                      <a:r>
                        <a:rPr lang="en-US" dirty="0"/>
                        <a:t>1002</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Application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Application Hang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r h="370840">
                <a:tc>
                  <a:txBody>
                    <a:bodyPr/>
                    <a:lstStyle/>
                    <a:p>
                      <a:r>
                        <a:rPr lang="en-US" dirty="0"/>
                        <a:t>BSOD</a:t>
                      </a:r>
                    </a:p>
                  </a:txBody>
                  <a:tcPr>
                    <a:lnR w="38100" cap="flat" cmpd="sng" algn="ctr">
                      <a:solidFill>
                        <a:schemeClr val="accent1"/>
                      </a:solidFill>
                      <a:prstDash val="solid"/>
                      <a:round/>
                      <a:headEnd type="none" w="med" len="med"/>
                      <a:tailEnd type="none" w="med" len="med"/>
                    </a:lnR>
                  </a:tcPr>
                </a:tc>
                <a:tc>
                  <a:txBody>
                    <a:bodyPr/>
                    <a:lstStyle/>
                    <a:p>
                      <a:r>
                        <a:rPr lang="en-US" dirty="0"/>
                        <a:t>1001</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System</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Windows Error Reporting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37704113"/>
                  </a:ext>
                </a:extLst>
              </a:tr>
              <a:tr h="370840">
                <a:tc>
                  <a:txBody>
                    <a:bodyPr/>
                    <a:lstStyle/>
                    <a:p>
                      <a:r>
                        <a:rPr lang="en-US" dirty="0"/>
                        <a:t>WER</a:t>
                      </a:r>
                    </a:p>
                  </a:txBody>
                  <a:tcPr>
                    <a:lnR w="38100" cap="flat" cmpd="sng" algn="ctr">
                      <a:solidFill>
                        <a:schemeClr val="accent1"/>
                      </a:solidFill>
                      <a:prstDash val="solid"/>
                      <a:round/>
                      <a:headEnd type="none" w="med" len="med"/>
                      <a:tailEnd type="none" w="med" len="med"/>
                    </a:lnR>
                  </a:tcPr>
                </a:tc>
                <a:tc>
                  <a:txBody>
                    <a:bodyPr/>
                    <a:lstStyle/>
                    <a:p>
                      <a:r>
                        <a:rPr lang="en-US" dirty="0"/>
                        <a:t>1001</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Application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Windows Error Reporting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14490665"/>
                  </a:ext>
                </a:extLst>
              </a:tr>
            </a:tbl>
          </a:graphicData>
        </a:graphic>
      </p:graphicFrame>
      <p:graphicFrame>
        <p:nvGraphicFramePr>
          <p:cNvPr id="6" name="Table 5">
            <a:extLst>
              <a:ext uri="{FF2B5EF4-FFF2-40B4-BE49-F238E27FC236}">
                <a16:creationId xmlns:a16="http://schemas.microsoft.com/office/drawing/2014/main" id="{DF326DB2-9A81-4FB0-8502-DDB84591EFDD}"/>
              </a:ext>
            </a:extLst>
          </p:cNvPr>
          <p:cNvGraphicFramePr>
            <a:graphicFrameLocks noGrp="1"/>
          </p:cNvGraphicFramePr>
          <p:nvPr>
            <p:extLst>
              <p:ext uri="{D42A27DB-BD31-4B8C-83A1-F6EECF244321}">
                <p14:modId xmlns:p14="http://schemas.microsoft.com/office/powerpoint/2010/main" val="3698470803"/>
              </p:ext>
            </p:extLst>
          </p:nvPr>
        </p:nvGraphicFramePr>
        <p:xfrm>
          <a:off x="1010357" y="5309689"/>
          <a:ext cx="10985505" cy="1310640"/>
        </p:xfrm>
        <a:graphic>
          <a:graphicData uri="http://schemas.openxmlformats.org/drawingml/2006/table">
            <a:tbl>
              <a:tblPr firstRow="1" bandRow="1">
                <a:tableStyleId>{2D5ABB26-0587-4C30-8999-92F81FD0307C}</a:tableStyleId>
              </a:tblPr>
              <a:tblGrid>
                <a:gridCol w="2228342">
                  <a:extLst>
                    <a:ext uri="{9D8B030D-6E8A-4147-A177-3AD203B41FA5}">
                      <a16:colId xmlns:a16="http://schemas.microsoft.com/office/drawing/2014/main" val="1984561654"/>
                    </a:ext>
                  </a:extLst>
                </a:gridCol>
                <a:gridCol w="1340574">
                  <a:extLst>
                    <a:ext uri="{9D8B030D-6E8A-4147-A177-3AD203B41FA5}">
                      <a16:colId xmlns:a16="http://schemas.microsoft.com/office/drawing/2014/main" val="1151119237"/>
                    </a:ext>
                  </a:extLst>
                </a:gridCol>
                <a:gridCol w="3219236">
                  <a:extLst>
                    <a:ext uri="{9D8B030D-6E8A-4147-A177-3AD203B41FA5}">
                      <a16:colId xmlns:a16="http://schemas.microsoft.com/office/drawing/2014/main" val="3317732559"/>
                    </a:ext>
                  </a:extLst>
                </a:gridCol>
                <a:gridCol w="4197353">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dirty="0"/>
                        <a:t>Windows Service Fails or Crashes</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7022-7024, 7026, 7031, 7032, 7034</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System</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Service Control Manager</a:t>
                      </a:r>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bl>
          </a:graphicData>
        </a:graphic>
      </p:graphicFrame>
    </p:spTree>
    <p:extLst>
      <p:ext uri="{BB962C8B-B14F-4D97-AF65-F5344CB8AC3E}">
        <p14:creationId xmlns:p14="http://schemas.microsoft.com/office/powerpoint/2010/main" val="5637623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Interesting events 2/8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79461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Windows Update Failures</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Clearing Event Logs</a:t>
            </a:r>
            <a:endParaRPr lang="en-US" sz="2000" dirty="0">
              <a:gradFill>
                <a:gsLst>
                  <a:gs pos="1250">
                    <a:srgbClr val="505050"/>
                  </a:gs>
                  <a:gs pos="100000">
                    <a:srgbClr val="505050"/>
                  </a:gs>
                </a:gsLst>
                <a:lin ang="5400000" scaled="0"/>
              </a:gradFill>
            </a:endParaRPr>
          </a:p>
        </p:txBody>
      </p:sp>
      <p:graphicFrame>
        <p:nvGraphicFramePr>
          <p:cNvPr id="7" name="Table 6">
            <a:extLst>
              <a:ext uri="{FF2B5EF4-FFF2-40B4-BE49-F238E27FC236}">
                <a16:creationId xmlns:a16="http://schemas.microsoft.com/office/drawing/2014/main" id="{593A19DF-88FB-478C-88F3-A2C2ADDE01EC}"/>
              </a:ext>
            </a:extLst>
          </p:cNvPr>
          <p:cNvGraphicFramePr>
            <a:graphicFrameLocks noGrp="1"/>
          </p:cNvGraphicFramePr>
          <p:nvPr>
            <p:extLst>
              <p:ext uri="{D42A27DB-BD31-4B8C-83A1-F6EECF244321}">
                <p14:modId xmlns:p14="http://schemas.microsoft.com/office/powerpoint/2010/main" val="571340738"/>
              </p:ext>
            </p:extLst>
          </p:nvPr>
        </p:nvGraphicFramePr>
        <p:xfrm>
          <a:off x="816988" y="2559671"/>
          <a:ext cx="10985505" cy="1407160"/>
        </p:xfrm>
        <a:graphic>
          <a:graphicData uri="http://schemas.openxmlformats.org/drawingml/2006/table">
            <a:tbl>
              <a:tblPr firstRow="1" bandRow="1">
                <a:tableStyleId>{2D5ABB26-0587-4C30-8999-92F81FD0307C}</a:tableStyleId>
              </a:tblPr>
              <a:tblGrid>
                <a:gridCol w="2228342">
                  <a:extLst>
                    <a:ext uri="{9D8B030D-6E8A-4147-A177-3AD203B41FA5}">
                      <a16:colId xmlns:a16="http://schemas.microsoft.com/office/drawing/2014/main" val="1984561654"/>
                    </a:ext>
                  </a:extLst>
                </a:gridCol>
                <a:gridCol w="1340574">
                  <a:extLst>
                    <a:ext uri="{9D8B030D-6E8A-4147-A177-3AD203B41FA5}">
                      <a16:colId xmlns:a16="http://schemas.microsoft.com/office/drawing/2014/main" val="1151119237"/>
                    </a:ext>
                  </a:extLst>
                </a:gridCol>
                <a:gridCol w="4931474">
                  <a:extLst>
                    <a:ext uri="{9D8B030D-6E8A-4147-A177-3AD203B41FA5}">
                      <a16:colId xmlns:a16="http://schemas.microsoft.com/office/drawing/2014/main" val="3317732559"/>
                    </a:ext>
                  </a:extLst>
                </a:gridCol>
                <a:gridCol w="2485115">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dirty="0"/>
                        <a:t>Windows Update Failed</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20, 24, 25, 31, 34, 35</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Microsoft\Windows\</a:t>
                      </a:r>
                      <a:r>
                        <a:rPr lang="en-US" dirty="0" err="1"/>
                        <a:t>WindowsUpdateClient</a:t>
                      </a:r>
                      <a:r>
                        <a:rPr lang="en-US" dirty="0"/>
                        <a:t>\Operational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err="1"/>
                        <a:t>WindowsUpdateClient</a:t>
                      </a:r>
                      <a:endParaRPr lang="en-US" dirty="0"/>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r>
                        <a:rPr lang="en-US" dirty="0"/>
                        <a:t>Hot patching Failed</a:t>
                      </a:r>
                    </a:p>
                  </a:txBody>
                  <a:tcPr>
                    <a:lnR w="38100" cap="flat" cmpd="sng" algn="ctr">
                      <a:solidFill>
                        <a:schemeClr val="accent1"/>
                      </a:solidFill>
                      <a:prstDash val="solid"/>
                      <a:round/>
                      <a:headEnd type="none" w="med" len="med"/>
                      <a:tailEnd type="none" w="med" len="med"/>
                    </a:lnR>
                  </a:tcPr>
                </a:tc>
                <a:tc>
                  <a:txBody>
                    <a:bodyPr/>
                    <a:lstStyle/>
                    <a:p>
                      <a:r>
                        <a:rPr lang="en-US" dirty="0"/>
                        <a:t>1009</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Setup</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Servicing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bl>
          </a:graphicData>
        </a:graphic>
      </p:graphicFrame>
      <p:graphicFrame>
        <p:nvGraphicFramePr>
          <p:cNvPr id="8" name="Table 7">
            <a:extLst>
              <a:ext uri="{FF2B5EF4-FFF2-40B4-BE49-F238E27FC236}">
                <a16:creationId xmlns:a16="http://schemas.microsoft.com/office/drawing/2014/main" id="{90C16B9C-C726-4D19-9845-3EC78C3535AC}"/>
              </a:ext>
            </a:extLst>
          </p:cNvPr>
          <p:cNvGraphicFramePr>
            <a:graphicFrameLocks noGrp="1"/>
          </p:cNvGraphicFramePr>
          <p:nvPr>
            <p:extLst>
              <p:ext uri="{D42A27DB-BD31-4B8C-83A1-F6EECF244321}">
                <p14:modId xmlns:p14="http://schemas.microsoft.com/office/powerpoint/2010/main" val="1207614192"/>
              </p:ext>
            </p:extLst>
          </p:nvPr>
        </p:nvGraphicFramePr>
        <p:xfrm>
          <a:off x="816988" y="4799288"/>
          <a:ext cx="10985505" cy="1676400"/>
        </p:xfrm>
        <a:graphic>
          <a:graphicData uri="http://schemas.openxmlformats.org/drawingml/2006/table">
            <a:tbl>
              <a:tblPr firstRow="1" bandRow="1">
                <a:tableStyleId>{2D5ABB26-0587-4C30-8999-92F81FD0307C}</a:tableStyleId>
              </a:tblPr>
              <a:tblGrid>
                <a:gridCol w="2228342">
                  <a:extLst>
                    <a:ext uri="{9D8B030D-6E8A-4147-A177-3AD203B41FA5}">
                      <a16:colId xmlns:a16="http://schemas.microsoft.com/office/drawing/2014/main" val="1984561654"/>
                    </a:ext>
                  </a:extLst>
                </a:gridCol>
                <a:gridCol w="1340574">
                  <a:extLst>
                    <a:ext uri="{9D8B030D-6E8A-4147-A177-3AD203B41FA5}">
                      <a16:colId xmlns:a16="http://schemas.microsoft.com/office/drawing/2014/main" val="1151119237"/>
                    </a:ext>
                  </a:extLst>
                </a:gridCol>
                <a:gridCol w="4931474">
                  <a:extLst>
                    <a:ext uri="{9D8B030D-6E8A-4147-A177-3AD203B41FA5}">
                      <a16:colId xmlns:a16="http://schemas.microsoft.com/office/drawing/2014/main" val="3317732559"/>
                    </a:ext>
                  </a:extLst>
                </a:gridCol>
                <a:gridCol w="2485115">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dirty="0"/>
                        <a:t>Event Log was Cleared</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104</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System</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err="1"/>
                        <a:t>Eventlog</a:t>
                      </a:r>
                      <a:endParaRPr lang="en-US" dirty="0"/>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r>
                        <a:rPr lang="en-US" dirty="0"/>
                        <a:t>Audit Log was Cleared</a:t>
                      </a:r>
                    </a:p>
                  </a:txBody>
                  <a:tcPr>
                    <a:lnR w="38100" cap="flat" cmpd="sng" algn="ctr">
                      <a:solidFill>
                        <a:schemeClr val="accent1"/>
                      </a:solidFill>
                      <a:prstDash val="solid"/>
                      <a:round/>
                      <a:headEnd type="none" w="med" len="med"/>
                      <a:tailEnd type="none" w="med" len="med"/>
                    </a:lnR>
                  </a:tcPr>
                </a:tc>
                <a:tc>
                  <a:txBody>
                    <a:bodyPr/>
                    <a:lstStyle/>
                    <a:p>
                      <a:r>
                        <a:rPr lang="en-US" dirty="0"/>
                        <a:t>1102</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err="1"/>
                        <a:t>Eventlog</a:t>
                      </a:r>
                      <a:endParaRPr lang="en-US" dirty="0"/>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bl>
          </a:graphicData>
        </a:graphic>
      </p:graphicFrame>
    </p:spTree>
    <p:extLst>
      <p:ext uri="{BB962C8B-B14F-4D97-AF65-F5344CB8AC3E}">
        <p14:creationId xmlns:p14="http://schemas.microsoft.com/office/powerpoint/2010/main" val="35318629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Interesting events 3/8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71123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Software and Service Installation</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p:txBody>
      </p:sp>
      <p:graphicFrame>
        <p:nvGraphicFramePr>
          <p:cNvPr id="6" name="Table 5">
            <a:extLst>
              <a:ext uri="{FF2B5EF4-FFF2-40B4-BE49-F238E27FC236}">
                <a16:creationId xmlns:a16="http://schemas.microsoft.com/office/drawing/2014/main" id="{8E1DF891-F7CF-42E4-A65C-A35241AB2A77}"/>
              </a:ext>
            </a:extLst>
          </p:cNvPr>
          <p:cNvGraphicFramePr>
            <a:graphicFrameLocks noGrp="1"/>
          </p:cNvGraphicFramePr>
          <p:nvPr>
            <p:extLst>
              <p:ext uri="{D42A27DB-BD31-4B8C-83A1-F6EECF244321}">
                <p14:modId xmlns:p14="http://schemas.microsoft.com/office/powerpoint/2010/main" val="2507079441"/>
              </p:ext>
            </p:extLst>
          </p:nvPr>
        </p:nvGraphicFramePr>
        <p:xfrm>
          <a:off x="725484" y="2541629"/>
          <a:ext cx="10985505" cy="3596640"/>
        </p:xfrm>
        <a:graphic>
          <a:graphicData uri="http://schemas.openxmlformats.org/drawingml/2006/table">
            <a:tbl>
              <a:tblPr firstRow="1" bandRow="1">
                <a:tableStyleId>{2D5ABB26-0587-4C30-8999-92F81FD0307C}</a:tableStyleId>
              </a:tblPr>
              <a:tblGrid>
                <a:gridCol w="2228342">
                  <a:extLst>
                    <a:ext uri="{9D8B030D-6E8A-4147-A177-3AD203B41FA5}">
                      <a16:colId xmlns:a16="http://schemas.microsoft.com/office/drawing/2014/main" val="1984561654"/>
                    </a:ext>
                  </a:extLst>
                </a:gridCol>
                <a:gridCol w="1340574">
                  <a:extLst>
                    <a:ext uri="{9D8B030D-6E8A-4147-A177-3AD203B41FA5}">
                      <a16:colId xmlns:a16="http://schemas.microsoft.com/office/drawing/2014/main" val="1151119237"/>
                    </a:ext>
                  </a:extLst>
                </a:gridCol>
                <a:gridCol w="4931474">
                  <a:extLst>
                    <a:ext uri="{9D8B030D-6E8A-4147-A177-3AD203B41FA5}">
                      <a16:colId xmlns:a16="http://schemas.microsoft.com/office/drawing/2014/main" val="3317732559"/>
                    </a:ext>
                  </a:extLst>
                </a:gridCol>
                <a:gridCol w="2485115">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dirty="0"/>
                        <a:t>New Kernel Filter Driver</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6</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System</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err="1"/>
                        <a:t>FilterManager</a:t>
                      </a:r>
                      <a:endParaRPr lang="en-US" dirty="0"/>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r>
                        <a:rPr lang="en-US" dirty="0"/>
                        <a:t>New Windows Service</a:t>
                      </a:r>
                    </a:p>
                  </a:txBody>
                  <a:tcPr>
                    <a:lnR w="38100" cap="flat" cmpd="sng" algn="ctr">
                      <a:solidFill>
                        <a:schemeClr val="accent1"/>
                      </a:solidFill>
                      <a:prstDash val="solid"/>
                      <a:round/>
                      <a:headEnd type="none" w="med" len="med"/>
                      <a:tailEnd type="none" w="med" len="med"/>
                    </a:lnR>
                  </a:tcPr>
                </a:tc>
                <a:tc>
                  <a:txBody>
                    <a:bodyPr/>
                    <a:lstStyle/>
                    <a:p>
                      <a:r>
                        <a:rPr lang="en-US" dirty="0"/>
                        <a:t>7045</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System</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Service Control Manager</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r h="370840">
                <a:tc>
                  <a:txBody>
                    <a:bodyPr/>
                    <a:lstStyle/>
                    <a:p>
                      <a:r>
                        <a:rPr lang="en-US" dirty="0"/>
                        <a:t>New MSI File Installed</a:t>
                      </a:r>
                    </a:p>
                  </a:txBody>
                  <a:tcPr>
                    <a:lnR w="38100" cap="flat" cmpd="sng" algn="ctr">
                      <a:solidFill>
                        <a:schemeClr val="accent1"/>
                      </a:solidFill>
                      <a:prstDash val="solid"/>
                      <a:round/>
                      <a:headEnd type="none" w="med" len="med"/>
                      <a:tailEnd type="none" w="med" len="med"/>
                    </a:lnR>
                  </a:tcPr>
                </a:tc>
                <a:tc>
                  <a:txBody>
                    <a:bodyPr/>
                    <a:lstStyle/>
                    <a:p>
                      <a:r>
                        <a:rPr lang="en-US" dirty="0"/>
                        <a:t>1022,1033</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Application</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err="1"/>
                        <a:t>MsiInstaller</a:t>
                      </a:r>
                      <a:endParaRPr lang="en-US" dirty="0"/>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4876051"/>
                  </a:ext>
                </a:extLst>
              </a:tr>
              <a:tr h="370840">
                <a:tc>
                  <a:txBody>
                    <a:bodyPr/>
                    <a:lstStyle/>
                    <a:p>
                      <a:r>
                        <a:rPr lang="en-US" dirty="0"/>
                        <a:t>Update Package Installed</a:t>
                      </a:r>
                    </a:p>
                  </a:txBody>
                  <a:tcPr>
                    <a:lnR w="38100" cap="flat" cmpd="sng" algn="ctr">
                      <a:solidFill>
                        <a:schemeClr val="accent1"/>
                      </a:solidFill>
                      <a:prstDash val="solid"/>
                      <a:round/>
                      <a:headEnd type="none" w="med" len="med"/>
                      <a:tailEnd type="none" w="med" len="med"/>
                    </a:lnR>
                  </a:tcPr>
                </a:tc>
                <a:tc>
                  <a:txBody>
                    <a:bodyPr/>
                    <a:lstStyle/>
                    <a:p>
                      <a:r>
                        <a:rPr lang="en-US" dirty="0"/>
                        <a:t>2</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Setup</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Servicing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93548552"/>
                  </a:ext>
                </a:extLst>
              </a:tr>
              <a:tr h="370840">
                <a:tc>
                  <a:txBody>
                    <a:bodyPr/>
                    <a:lstStyle/>
                    <a:p>
                      <a:r>
                        <a:rPr lang="en-US" dirty="0"/>
                        <a:t>Windows Update Installed</a:t>
                      </a:r>
                    </a:p>
                  </a:txBody>
                  <a:tcPr>
                    <a:lnR w="38100" cap="flat" cmpd="sng" algn="ctr">
                      <a:solidFill>
                        <a:schemeClr val="accent1"/>
                      </a:solidFill>
                      <a:prstDash val="solid"/>
                      <a:round/>
                      <a:headEnd type="none" w="med" len="med"/>
                      <a:tailEnd type="none" w="med" len="med"/>
                    </a:lnR>
                  </a:tcPr>
                </a:tc>
                <a:tc>
                  <a:txBody>
                    <a:bodyPr/>
                    <a:lstStyle/>
                    <a:p>
                      <a:r>
                        <a:rPr lang="en-US" dirty="0"/>
                        <a:t>19</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System</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err="1"/>
                        <a:t>WindowsUpdateClient</a:t>
                      </a:r>
                      <a:endParaRPr lang="en-US" dirty="0"/>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2687183"/>
                  </a:ext>
                </a:extLst>
              </a:tr>
            </a:tbl>
          </a:graphicData>
        </a:graphic>
      </p:graphicFrame>
    </p:spTree>
    <p:extLst>
      <p:ext uri="{BB962C8B-B14F-4D97-AF65-F5344CB8AC3E}">
        <p14:creationId xmlns:p14="http://schemas.microsoft.com/office/powerpoint/2010/main" val="1497479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Interesting events 4/8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1695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Windows Firewall</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p:txBody>
      </p:sp>
      <p:graphicFrame>
        <p:nvGraphicFramePr>
          <p:cNvPr id="7" name="Table 6">
            <a:extLst>
              <a:ext uri="{FF2B5EF4-FFF2-40B4-BE49-F238E27FC236}">
                <a16:creationId xmlns:a16="http://schemas.microsoft.com/office/drawing/2014/main" id="{D7D4E054-32E0-4951-AEE6-620BB2B7C532}"/>
              </a:ext>
            </a:extLst>
          </p:cNvPr>
          <p:cNvGraphicFramePr>
            <a:graphicFrameLocks noGrp="1"/>
          </p:cNvGraphicFramePr>
          <p:nvPr>
            <p:extLst>
              <p:ext uri="{D42A27DB-BD31-4B8C-83A1-F6EECF244321}">
                <p14:modId xmlns:p14="http://schemas.microsoft.com/office/powerpoint/2010/main" val="38360504"/>
              </p:ext>
            </p:extLst>
          </p:nvPr>
        </p:nvGraphicFramePr>
        <p:xfrm>
          <a:off x="725484" y="2778331"/>
          <a:ext cx="10985505" cy="2956560"/>
        </p:xfrm>
        <a:graphic>
          <a:graphicData uri="http://schemas.openxmlformats.org/drawingml/2006/table">
            <a:tbl>
              <a:tblPr firstRow="1" bandRow="1">
                <a:tableStyleId>{2D5ABB26-0587-4C30-8999-92F81FD0307C}</a:tableStyleId>
              </a:tblPr>
              <a:tblGrid>
                <a:gridCol w="2228342">
                  <a:extLst>
                    <a:ext uri="{9D8B030D-6E8A-4147-A177-3AD203B41FA5}">
                      <a16:colId xmlns:a16="http://schemas.microsoft.com/office/drawing/2014/main" val="1984561654"/>
                    </a:ext>
                  </a:extLst>
                </a:gridCol>
                <a:gridCol w="1340574">
                  <a:extLst>
                    <a:ext uri="{9D8B030D-6E8A-4147-A177-3AD203B41FA5}">
                      <a16:colId xmlns:a16="http://schemas.microsoft.com/office/drawing/2014/main" val="1151119237"/>
                    </a:ext>
                  </a:extLst>
                </a:gridCol>
                <a:gridCol w="4931474">
                  <a:extLst>
                    <a:ext uri="{9D8B030D-6E8A-4147-A177-3AD203B41FA5}">
                      <a16:colId xmlns:a16="http://schemas.microsoft.com/office/drawing/2014/main" val="3317732559"/>
                    </a:ext>
                  </a:extLst>
                </a:gridCol>
                <a:gridCol w="2485115">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dirty="0"/>
                        <a:t>Firewall Rule Add</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2004</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Microsoft\Windows\Windows Firewall With Advanced Security\Firewall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Windows Firewall With Advanced Security</a:t>
                      </a:r>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r>
                        <a:rPr lang="en-US" dirty="0"/>
                        <a:t>Firewall Rule Change</a:t>
                      </a:r>
                    </a:p>
                  </a:txBody>
                  <a:tcPr>
                    <a:lnR w="38100" cap="flat" cmpd="sng" algn="ctr">
                      <a:solidFill>
                        <a:schemeClr val="accent1"/>
                      </a:solidFill>
                      <a:prstDash val="solid"/>
                      <a:round/>
                      <a:headEnd type="none" w="med" len="med"/>
                      <a:tailEnd type="none" w="med" len="med"/>
                    </a:lnR>
                  </a:tcPr>
                </a:tc>
                <a:tc>
                  <a:txBody>
                    <a:bodyPr/>
                    <a:lstStyle/>
                    <a:p>
                      <a:r>
                        <a:rPr lang="en-US" dirty="0"/>
                        <a:t>2005</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Microsoft\Windows\Windows Firewall With Advanced Security\Firewall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Windows Firewall With Advanced Security</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r h="370840">
                <a:tc>
                  <a:txBody>
                    <a:bodyPr/>
                    <a:lstStyle/>
                    <a:p>
                      <a:r>
                        <a:rPr lang="en-US" dirty="0"/>
                        <a:t>Firewall Rules Deleted</a:t>
                      </a:r>
                    </a:p>
                  </a:txBody>
                  <a:tcPr>
                    <a:lnR w="38100" cap="flat" cmpd="sng" algn="ctr">
                      <a:solidFill>
                        <a:schemeClr val="accent1"/>
                      </a:solidFill>
                      <a:prstDash val="solid"/>
                      <a:round/>
                      <a:headEnd type="none" w="med" len="med"/>
                      <a:tailEnd type="none" w="med" len="med"/>
                    </a:lnR>
                  </a:tcPr>
                </a:tc>
                <a:tc>
                  <a:txBody>
                    <a:bodyPr/>
                    <a:lstStyle/>
                    <a:p>
                      <a:r>
                        <a:rPr lang="en-US" dirty="0"/>
                        <a:t>2006, 2033</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Microsoft\Windows\Windows Firewall With Advanced Security\Firewall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Windows Firewall With Advanced Security</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44391726"/>
                  </a:ext>
                </a:extLst>
              </a:tr>
              <a:tr h="370840">
                <a:tc>
                  <a:txBody>
                    <a:bodyPr/>
                    <a:lstStyle/>
                    <a:p>
                      <a:r>
                        <a:rPr lang="en-US" dirty="0"/>
                        <a:t>Firewall Failed to Load Group Policy</a:t>
                      </a:r>
                    </a:p>
                  </a:txBody>
                  <a:tcPr>
                    <a:lnR w="38100" cap="flat" cmpd="sng" algn="ctr">
                      <a:solidFill>
                        <a:schemeClr val="accent1"/>
                      </a:solidFill>
                      <a:prstDash val="solid"/>
                      <a:round/>
                      <a:headEnd type="none" w="med" len="med"/>
                      <a:tailEnd type="none" w="med" len="med"/>
                    </a:lnR>
                  </a:tcPr>
                </a:tc>
                <a:tc>
                  <a:txBody>
                    <a:bodyPr/>
                    <a:lstStyle/>
                    <a:p>
                      <a:r>
                        <a:rPr lang="en-US" dirty="0"/>
                        <a:t>2009</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Microsoft\Windows\Windows Firewall With Advanced Security\Firewall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Windows Firewall With Advanced Security</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24634227"/>
                  </a:ext>
                </a:extLst>
              </a:tr>
            </a:tbl>
          </a:graphicData>
        </a:graphic>
      </p:graphicFrame>
    </p:spTree>
    <p:extLst>
      <p:ext uri="{BB962C8B-B14F-4D97-AF65-F5344CB8AC3E}">
        <p14:creationId xmlns:p14="http://schemas.microsoft.com/office/powerpoint/2010/main" val="11783465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Interesting events 5/8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0" y="1845668"/>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Account Usage</a:t>
            </a:r>
          </a:p>
        </p:txBody>
      </p:sp>
      <p:graphicFrame>
        <p:nvGraphicFramePr>
          <p:cNvPr id="6" name="Table 5">
            <a:extLst>
              <a:ext uri="{FF2B5EF4-FFF2-40B4-BE49-F238E27FC236}">
                <a16:creationId xmlns:a16="http://schemas.microsoft.com/office/drawing/2014/main" id="{1D5F1FF0-89CF-45C6-BA36-F42517757F40}"/>
              </a:ext>
            </a:extLst>
          </p:cNvPr>
          <p:cNvGraphicFramePr>
            <a:graphicFrameLocks noGrp="1"/>
          </p:cNvGraphicFramePr>
          <p:nvPr>
            <p:extLst>
              <p:ext uri="{D42A27DB-BD31-4B8C-83A1-F6EECF244321}">
                <p14:modId xmlns:p14="http://schemas.microsoft.com/office/powerpoint/2010/main" val="1342886699"/>
              </p:ext>
            </p:extLst>
          </p:nvPr>
        </p:nvGraphicFramePr>
        <p:xfrm>
          <a:off x="816988" y="2473532"/>
          <a:ext cx="10985505" cy="4236720"/>
        </p:xfrm>
        <a:graphic>
          <a:graphicData uri="http://schemas.openxmlformats.org/drawingml/2006/table">
            <a:tbl>
              <a:tblPr firstRow="1" bandRow="1">
                <a:tableStyleId>{2D5ABB26-0587-4C30-8999-92F81FD0307C}</a:tableStyleId>
              </a:tblPr>
              <a:tblGrid>
                <a:gridCol w="2228342">
                  <a:extLst>
                    <a:ext uri="{9D8B030D-6E8A-4147-A177-3AD203B41FA5}">
                      <a16:colId xmlns:a16="http://schemas.microsoft.com/office/drawing/2014/main" val="1984561654"/>
                    </a:ext>
                  </a:extLst>
                </a:gridCol>
                <a:gridCol w="1340574">
                  <a:extLst>
                    <a:ext uri="{9D8B030D-6E8A-4147-A177-3AD203B41FA5}">
                      <a16:colId xmlns:a16="http://schemas.microsoft.com/office/drawing/2014/main" val="1151119237"/>
                    </a:ext>
                  </a:extLst>
                </a:gridCol>
                <a:gridCol w="4931474">
                  <a:extLst>
                    <a:ext uri="{9D8B030D-6E8A-4147-A177-3AD203B41FA5}">
                      <a16:colId xmlns:a16="http://schemas.microsoft.com/office/drawing/2014/main" val="3317732559"/>
                    </a:ext>
                  </a:extLst>
                </a:gridCol>
                <a:gridCol w="2485115">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dirty="0"/>
                        <a:t>Account Lockouts</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4740</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Microsoft Windows Security Auditing</a:t>
                      </a:r>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r>
                        <a:rPr lang="en-US" dirty="0"/>
                        <a:t>User Added to Privileged Group</a:t>
                      </a:r>
                    </a:p>
                  </a:txBody>
                  <a:tcPr>
                    <a:lnR w="38100" cap="flat" cmpd="sng" algn="ctr">
                      <a:solidFill>
                        <a:schemeClr val="accent1"/>
                      </a:solidFill>
                      <a:prstDash val="solid"/>
                      <a:round/>
                      <a:headEnd type="none" w="med" len="med"/>
                      <a:tailEnd type="none" w="med" len="med"/>
                    </a:lnR>
                  </a:tcPr>
                </a:tc>
                <a:tc>
                  <a:txBody>
                    <a:bodyPr/>
                    <a:lstStyle/>
                    <a:p>
                      <a:r>
                        <a:rPr lang="en-US" dirty="0"/>
                        <a:t>4728, 4732, 4756</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Security Auditing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r h="370840">
                <a:tc>
                  <a:txBody>
                    <a:bodyPr/>
                    <a:lstStyle/>
                    <a:p>
                      <a:r>
                        <a:rPr lang="en-US" dirty="0"/>
                        <a:t>Security Enabled Group Modification</a:t>
                      </a:r>
                    </a:p>
                  </a:txBody>
                  <a:tcPr>
                    <a:lnR w="38100" cap="flat" cmpd="sng" algn="ctr">
                      <a:solidFill>
                        <a:schemeClr val="accent1"/>
                      </a:solidFill>
                      <a:prstDash val="solid"/>
                      <a:round/>
                      <a:headEnd type="none" w="med" len="med"/>
                      <a:tailEnd type="none" w="med" len="med"/>
                    </a:lnR>
                  </a:tcPr>
                </a:tc>
                <a:tc>
                  <a:txBody>
                    <a:bodyPr/>
                    <a:lstStyle/>
                    <a:p>
                      <a:r>
                        <a:rPr lang="en-US" dirty="0"/>
                        <a:t>4735</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Security Auditing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4876051"/>
                  </a:ext>
                </a:extLst>
              </a:tr>
              <a:tr h="370840">
                <a:tc>
                  <a:txBody>
                    <a:bodyPr/>
                    <a:lstStyle/>
                    <a:p>
                      <a:r>
                        <a:rPr lang="en-US" dirty="0"/>
                        <a:t>Successful User Account Logon</a:t>
                      </a:r>
                    </a:p>
                  </a:txBody>
                  <a:tcPr>
                    <a:lnR w="38100" cap="flat" cmpd="sng" algn="ctr">
                      <a:solidFill>
                        <a:schemeClr val="accent1"/>
                      </a:solidFill>
                      <a:prstDash val="solid"/>
                      <a:round/>
                      <a:headEnd type="none" w="med" len="med"/>
                      <a:tailEnd type="none" w="med" len="med"/>
                    </a:lnR>
                  </a:tcPr>
                </a:tc>
                <a:tc>
                  <a:txBody>
                    <a:bodyPr/>
                    <a:lstStyle/>
                    <a:p>
                      <a:r>
                        <a:rPr lang="en-US" dirty="0"/>
                        <a:t>4624</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Security Auditing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93548552"/>
                  </a:ext>
                </a:extLst>
              </a:tr>
              <a:tr h="370840">
                <a:tc>
                  <a:txBody>
                    <a:bodyPr/>
                    <a:lstStyle/>
                    <a:p>
                      <a:r>
                        <a:rPr lang="en-US" dirty="0"/>
                        <a:t>Failed User Account Logon</a:t>
                      </a:r>
                    </a:p>
                  </a:txBody>
                  <a:tcPr>
                    <a:lnR w="38100" cap="flat" cmpd="sng" algn="ctr">
                      <a:solidFill>
                        <a:schemeClr val="accent1"/>
                      </a:solidFill>
                      <a:prstDash val="solid"/>
                      <a:round/>
                      <a:headEnd type="none" w="med" len="med"/>
                      <a:tailEnd type="none" w="med" len="med"/>
                    </a:lnR>
                  </a:tcPr>
                </a:tc>
                <a:tc>
                  <a:txBody>
                    <a:bodyPr/>
                    <a:lstStyle/>
                    <a:p>
                      <a:r>
                        <a:rPr lang="en-US" dirty="0"/>
                        <a:t>4625</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Security Auditing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2687183"/>
                  </a:ext>
                </a:extLst>
              </a:tr>
              <a:tr h="370840">
                <a:tc>
                  <a:txBody>
                    <a:bodyPr/>
                    <a:lstStyle/>
                    <a:p>
                      <a:r>
                        <a:rPr lang="en-US" dirty="0"/>
                        <a:t>Account Logon with Explicit Credentials</a:t>
                      </a:r>
                    </a:p>
                  </a:txBody>
                  <a:tcPr>
                    <a:lnR w="38100" cap="flat" cmpd="sng" algn="ctr">
                      <a:solidFill>
                        <a:schemeClr val="accent1"/>
                      </a:solidFill>
                      <a:prstDash val="solid"/>
                      <a:round/>
                      <a:headEnd type="none" w="med" len="med"/>
                      <a:tailEnd type="none" w="med" len="med"/>
                    </a:lnR>
                  </a:tcPr>
                </a:tc>
                <a:tc>
                  <a:txBody>
                    <a:bodyPr/>
                    <a:lstStyle/>
                    <a:p>
                      <a:r>
                        <a:rPr lang="en-US" dirty="0"/>
                        <a:t>4648</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Security Auditing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225352827"/>
                  </a:ext>
                </a:extLst>
              </a:tr>
            </a:tbl>
          </a:graphicData>
        </a:graphic>
      </p:graphicFrame>
    </p:spTree>
    <p:extLst>
      <p:ext uri="{BB962C8B-B14F-4D97-AF65-F5344CB8AC3E}">
        <p14:creationId xmlns:p14="http://schemas.microsoft.com/office/powerpoint/2010/main" val="39359506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Interesting events 6/8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Kernel Driver Signing</a:t>
            </a:r>
          </a:p>
        </p:txBody>
      </p:sp>
      <p:graphicFrame>
        <p:nvGraphicFramePr>
          <p:cNvPr id="6" name="Table 5">
            <a:extLst>
              <a:ext uri="{FF2B5EF4-FFF2-40B4-BE49-F238E27FC236}">
                <a16:creationId xmlns:a16="http://schemas.microsoft.com/office/drawing/2014/main" id="{DC617AE5-0D37-46F0-A39F-C93742FA3CF8}"/>
              </a:ext>
            </a:extLst>
          </p:cNvPr>
          <p:cNvGraphicFramePr>
            <a:graphicFrameLocks noGrp="1"/>
          </p:cNvGraphicFramePr>
          <p:nvPr>
            <p:extLst>
              <p:ext uri="{D42A27DB-BD31-4B8C-83A1-F6EECF244321}">
                <p14:modId xmlns:p14="http://schemas.microsoft.com/office/powerpoint/2010/main" val="2330554372"/>
              </p:ext>
            </p:extLst>
          </p:nvPr>
        </p:nvGraphicFramePr>
        <p:xfrm>
          <a:off x="725484" y="2703064"/>
          <a:ext cx="10985505" cy="3230880"/>
        </p:xfrm>
        <a:graphic>
          <a:graphicData uri="http://schemas.openxmlformats.org/drawingml/2006/table">
            <a:tbl>
              <a:tblPr firstRow="1" bandRow="1">
                <a:tableStyleId>{2D5ABB26-0587-4C30-8999-92F81FD0307C}</a:tableStyleId>
              </a:tblPr>
              <a:tblGrid>
                <a:gridCol w="2228342">
                  <a:extLst>
                    <a:ext uri="{9D8B030D-6E8A-4147-A177-3AD203B41FA5}">
                      <a16:colId xmlns:a16="http://schemas.microsoft.com/office/drawing/2014/main" val="1984561654"/>
                    </a:ext>
                  </a:extLst>
                </a:gridCol>
                <a:gridCol w="1340574">
                  <a:extLst>
                    <a:ext uri="{9D8B030D-6E8A-4147-A177-3AD203B41FA5}">
                      <a16:colId xmlns:a16="http://schemas.microsoft.com/office/drawing/2014/main" val="1151119237"/>
                    </a:ext>
                  </a:extLst>
                </a:gridCol>
                <a:gridCol w="4931474">
                  <a:extLst>
                    <a:ext uri="{9D8B030D-6E8A-4147-A177-3AD203B41FA5}">
                      <a16:colId xmlns:a16="http://schemas.microsoft.com/office/drawing/2014/main" val="3317732559"/>
                    </a:ext>
                  </a:extLst>
                </a:gridCol>
                <a:gridCol w="2485115">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dirty="0"/>
                        <a:t>Detected an invalid image hash of a file</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5038</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Microsoft Windows Security Auditing</a:t>
                      </a:r>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r>
                        <a:rPr lang="en-US" dirty="0"/>
                        <a:t>Detected and invalid page hash of an image file</a:t>
                      </a:r>
                    </a:p>
                  </a:txBody>
                  <a:tcPr>
                    <a:lnR w="38100" cap="flat" cmpd="sng" algn="ctr">
                      <a:solidFill>
                        <a:schemeClr val="accent1"/>
                      </a:solidFill>
                      <a:prstDash val="solid"/>
                      <a:round/>
                      <a:headEnd type="none" w="med" len="med"/>
                      <a:tailEnd type="none" w="med" len="med"/>
                    </a:lnR>
                  </a:tcPr>
                </a:tc>
                <a:tc>
                  <a:txBody>
                    <a:bodyPr/>
                    <a:lstStyle/>
                    <a:p>
                      <a:r>
                        <a:rPr lang="en-US" dirty="0"/>
                        <a:t>6281</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Security Auditing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r h="370840">
                <a:tc>
                  <a:txBody>
                    <a:bodyPr/>
                    <a:lstStyle/>
                    <a:p>
                      <a:r>
                        <a:rPr lang="en-US" dirty="0"/>
                        <a:t>Code Integrity Check</a:t>
                      </a:r>
                    </a:p>
                  </a:txBody>
                  <a:tcPr>
                    <a:lnR w="38100" cap="flat" cmpd="sng" algn="ctr">
                      <a:solidFill>
                        <a:schemeClr val="accent1"/>
                      </a:solidFill>
                      <a:prstDash val="solid"/>
                      <a:round/>
                      <a:headEnd type="none" w="med" len="med"/>
                      <a:tailEnd type="none" w="med" len="med"/>
                    </a:lnR>
                  </a:tcPr>
                </a:tc>
                <a:tc>
                  <a:txBody>
                    <a:bodyPr/>
                    <a:lstStyle/>
                    <a:p>
                      <a:r>
                        <a:rPr lang="en-US" dirty="0"/>
                        <a:t>3001-3004, 2010, 3023</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Microsoft\Windows\</a:t>
                      </a:r>
                      <a:r>
                        <a:rPr lang="en-US" dirty="0" err="1"/>
                        <a:t>CodeIntegrity</a:t>
                      </a:r>
                      <a:r>
                        <a:rPr lang="en-US" dirty="0"/>
                        <a:t>\Operational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a:t>
                      </a:r>
                      <a:r>
                        <a:rPr lang="en-US" dirty="0" err="1"/>
                        <a:t>CodeIntegrity</a:t>
                      </a:r>
                      <a:endParaRPr lang="en-US" dirty="0"/>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4876051"/>
                  </a:ext>
                </a:extLst>
              </a:tr>
              <a:tr h="370840">
                <a:tc>
                  <a:txBody>
                    <a:bodyPr/>
                    <a:lstStyle/>
                    <a:p>
                      <a:r>
                        <a:rPr lang="en-US" dirty="0"/>
                        <a:t>Failed Kernel Driver Loading</a:t>
                      </a:r>
                    </a:p>
                  </a:txBody>
                  <a:tcPr>
                    <a:lnR w="38100" cap="flat" cmpd="sng" algn="ctr">
                      <a:solidFill>
                        <a:schemeClr val="accent1"/>
                      </a:solidFill>
                      <a:prstDash val="solid"/>
                      <a:round/>
                      <a:headEnd type="none" w="med" len="med"/>
                      <a:tailEnd type="none" w="med" len="med"/>
                    </a:lnR>
                  </a:tcPr>
                </a:tc>
                <a:tc>
                  <a:txBody>
                    <a:bodyPr/>
                    <a:lstStyle/>
                    <a:p>
                      <a:r>
                        <a:rPr lang="en-US" dirty="0"/>
                        <a:t>219</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System</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Kernel PnP</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93548552"/>
                  </a:ext>
                </a:extLst>
              </a:tr>
            </a:tbl>
          </a:graphicData>
        </a:graphic>
      </p:graphicFrame>
    </p:spTree>
    <p:extLst>
      <p:ext uri="{BB962C8B-B14F-4D97-AF65-F5344CB8AC3E}">
        <p14:creationId xmlns:p14="http://schemas.microsoft.com/office/powerpoint/2010/main" val="1167336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Interesting events 7/8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Group Policy Errors</a:t>
            </a:r>
          </a:p>
        </p:txBody>
      </p:sp>
      <p:graphicFrame>
        <p:nvGraphicFramePr>
          <p:cNvPr id="6" name="Table 5">
            <a:extLst>
              <a:ext uri="{FF2B5EF4-FFF2-40B4-BE49-F238E27FC236}">
                <a16:creationId xmlns:a16="http://schemas.microsoft.com/office/drawing/2014/main" id="{DC617AE5-0D37-46F0-A39F-C93742FA3CF8}"/>
              </a:ext>
            </a:extLst>
          </p:cNvPr>
          <p:cNvGraphicFramePr>
            <a:graphicFrameLocks noGrp="1"/>
          </p:cNvGraphicFramePr>
          <p:nvPr>
            <p:extLst/>
          </p:nvPr>
        </p:nvGraphicFramePr>
        <p:xfrm>
          <a:off x="725484" y="2703064"/>
          <a:ext cx="10985505" cy="3230880"/>
        </p:xfrm>
        <a:graphic>
          <a:graphicData uri="http://schemas.openxmlformats.org/drawingml/2006/table">
            <a:tbl>
              <a:tblPr firstRow="1" bandRow="1">
                <a:tableStyleId>{2D5ABB26-0587-4C30-8999-92F81FD0307C}</a:tableStyleId>
              </a:tblPr>
              <a:tblGrid>
                <a:gridCol w="2228342">
                  <a:extLst>
                    <a:ext uri="{9D8B030D-6E8A-4147-A177-3AD203B41FA5}">
                      <a16:colId xmlns:a16="http://schemas.microsoft.com/office/drawing/2014/main" val="1984561654"/>
                    </a:ext>
                  </a:extLst>
                </a:gridCol>
                <a:gridCol w="1340574">
                  <a:extLst>
                    <a:ext uri="{9D8B030D-6E8A-4147-A177-3AD203B41FA5}">
                      <a16:colId xmlns:a16="http://schemas.microsoft.com/office/drawing/2014/main" val="1151119237"/>
                    </a:ext>
                  </a:extLst>
                </a:gridCol>
                <a:gridCol w="4931474">
                  <a:extLst>
                    <a:ext uri="{9D8B030D-6E8A-4147-A177-3AD203B41FA5}">
                      <a16:colId xmlns:a16="http://schemas.microsoft.com/office/drawing/2014/main" val="3317732559"/>
                    </a:ext>
                  </a:extLst>
                </a:gridCol>
                <a:gridCol w="2485115">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dirty="0"/>
                        <a:t>Detected an invalid image hash of a file</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5038</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dirty="0"/>
                        <a:t>Microsoft Windows Security Auditing</a:t>
                      </a:r>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r>
                        <a:rPr lang="en-US" dirty="0"/>
                        <a:t>Detected and invalid page hash of an image file</a:t>
                      </a:r>
                    </a:p>
                  </a:txBody>
                  <a:tcPr>
                    <a:lnR w="38100" cap="flat" cmpd="sng" algn="ctr">
                      <a:solidFill>
                        <a:schemeClr val="accent1"/>
                      </a:solidFill>
                      <a:prstDash val="solid"/>
                      <a:round/>
                      <a:headEnd type="none" w="med" len="med"/>
                      <a:tailEnd type="none" w="med" len="med"/>
                    </a:lnR>
                  </a:tcPr>
                </a:tc>
                <a:tc>
                  <a:txBody>
                    <a:bodyPr/>
                    <a:lstStyle/>
                    <a:p>
                      <a:r>
                        <a:rPr lang="en-US" dirty="0"/>
                        <a:t>6281</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Security</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Security Auditing</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r h="370840">
                <a:tc>
                  <a:txBody>
                    <a:bodyPr/>
                    <a:lstStyle/>
                    <a:p>
                      <a:r>
                        <a:rPr lang="en-US" dirty="0"/>
                        <a:t>Code Integrity Check</a:t>
                      </a:r>
                    </a:p>
                  </a:txBody>
                  <a:tcPr>
                    <a:lnR w="38100" cap="flat" cmpd="sng" algn="ctr">
                      <a:solidFill>
                        <a:schemeClr val="accent1"/>
                      </a:solidFill>
                      <a:prstDash val="solid"/>
                      <a:round/>
                      <a:headEnd type="none" w="med" len="med"/>
                      <a:tailEnd type="none" w="med" len="med"/>
                    </a:lnR>
                  </a:tcPr>
                </a:tc>
                <a:tc>
                  <a:txBody>
                    <a:bodyPr/>
                    <a:lstStyle/>
                    <a:p>
                      <a:r>
                        <a:rPr lang="en-US" dirty="0"/>
                        <a:t>3001-3004, 2010, 3023</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Microsoft\Windows\</a:t>
                      </a:r>
                      <a:r>
                        <a:rPr lang="en-US" dirty="0" err="1"/>
                        <a:t>CodeIntegrity</a:t>
                      </a:r>
                      <a:r>
                        <a:rPr lang="en-US" dirty="0"/>
                        <a:t>\Operational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a:t>
                      </a:r>
                      <a:r>
                        <a:rPr lang="en-US" dirty="0" err="1"/>
                        <a:t>CodeIntegrity</a:t>
                      </a:r>
                      <a:endParaRPr lang="en-US" dirty="0"/>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4876051"/>
                  </a:ext>
                </a:extLst>
              </a:tr>
              <a:tr h="370840">
                <a:tc>
                  <a:txBody>
                    <a:bodyPr/>
                    <a:lstStyle/>
                    <a:p>
                      <a:r>
                        <a:rPr lang="en-US" dirty="0"/>
                        <a:t>Failed Kernel Driver Loading</a:t>
                      </a:r>
                    </a:p>
                  </a:txBody>
                  <a:tcPr>
                    <a:lnR w="38100" cap="flat" cmpd="sng" algn="ctr">
                      <a:solidFill>
                        <a:schemeClr val="accent1"/>
                      </a:solidFill>
                      <a:prstDash val="solid"/>
                      <a:round/>
                      <a:headEnd type="none" w="med" len="med"/>
                      <a:tailEnd type="none" w="med" len="med"/>
                    </a:lnR>
                  </a:tcPr>
                </a:tc>
                <a:tc>
                  <a:txBody>
                    <a:bodyPr/>
                    <a:lstStyle/>
                    <a:p>
                      <a:r>
                        <a:rPr lang="en-US" dirty="0"/>
                        <a:t>219</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r>
                        <a:rPr lang="en-US" dirty="0"/>
                        <a:t>System</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Microsoft Windows Kernel PnP</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93548552"/>
                  </a:ext>
                </a:extLst>
              </a:tr>
            </a:tbl>
          </a:graphicData>
        </a:graphic>
      </p:graphicFrame>
    </p:spTree>
    <p:extLst>
      <p:ext uri="{BB962C8B-B14F-4D97-AF65-F5344CB8AC3E}">
        <p14:creationId xmlns:p14="http://schemas.microsoft.com/office/powerpoint/2010/main" val="6804954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1049315" y="3080281"/>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Windows and Active Directory audit</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The bases of Windows auditing and how to configure it.</a:t>
            </a:r>
          </a:p>
        </p:txBody>
      </p:sp>
      <p:sp>
        <p:nvSpPr>
          <p:cNvPr id="23" name="TextBox 22"/>
          <p:cNvSpPr txBox="1"/>
          <p:nvPr/>
        </p:nvSpPr>
        <p:spPr>
          <a:xfrm>
            <a:off x="637372" y="3050258"/>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9A80D166-62E8-45D3-93FA-E7D3BECF1BD9}"/>
              </a:ext>
            </a:extLst>
          </p:cNvPr>
          <p:cNvSpPr txBox="1"/>
          <p:nvPr/>
        </p:nvSpPr>
        <p:spPr>
          <a:xfrm>
            <a:off x="1049315" y="2046152"/>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Security Configuration</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Let’s see how to manage and deploy a security baseline on Windows Servers and domain controllers</a:t>
            </a:r>
          </a:p>
        </p:txBody>
      </p:sp>
      <p:sp>
        <p:nvSpPr>
          <p:cNvPr id="11" name="TextBox 10">
            <a:extLst>
              <a:ext uri="{FF2B5EF4-FFF2-40B4-BE49-F238E27FC236}">
                <a16:creationId xmlns:a16="http://schemas.microsoft.com/office/drawing/2014/main" id="{F933B815-6C8D-49EA-9838-DA0086E4E077}"/>
              </a:ext>
            </a:extLst>
          </p:cNvPr>
          <p:cNvSpPr txBox="1"/>
          <p:nvPr/>
        </p:nvSpPr>
        <p:spPr>
          <a:xfrm>
            <a:off x="637372" y="201612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75A5B220-A602-4D59-B417-DCA3877A5F73}"/>
              </a:ext>
            </a:extLst>
          </p:cNvPr>
          <p:cNvSpPr txBox="1"/>
          <p:nvPr/>
        </p:nvSpPr>
        <p:spPr>
          <a:xfrm>
            <a:off x="1049315" y="3989790"/>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Events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We are having a look at some events worth collecting and why.</a:t>
            </a:r>
          </a:p>
        </p:txBody>
      </p:sp>
      <p:sp>
        <p:nvSpPr>
          <p:cNvPr id="15" name="TextBox 14">
            <a:extLst>
              <a:ext uri="{FF2B5EF4-FFF2-40B4-BE49-F238E27FC236}">
                <a16:creationId xmlns:a16="http://schemas.microsoft.com/office/drawing/2014/main" id="{8E7D38A8-8B01-4F39-A369-2127A00C0BAF}"/>
              </a:ext>
            </a:extLst>
          </p:cNvPr>
          <p:cNvSpPr txBox="1"/>
          <p:nvPr/>
        </p:nvSpPr>
        <p:spPr>
          <a:xfrm>
            <a:off x="637372" y="3959767"/>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6" name="TextBox 15">
            <a:extLst>
              <a:ext uri="{FF2B5EF4-FFF2-40B4-BE49-F238E27FC236}">
                <a16:creationId xmlns:a16="http://schemas.microsoft.com/office/drawing/2014/main" id="{4817FBE1-73A3-43F7-B9B5-C5277F719261}"/>
              </a:ext>
            </a:extLst>
          </p:cNvPr>
          <p:cNvSpPr txBox="1"/>
          <p:nvPr/>
        </p:nvSpPr>
        <p:spPr>
          <a:xfrm>
            <a:off x="1049315" y="4899299"/>
            <a:ext cx="3354658" cy="1218795"/>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Log management</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Event logs can be quite verbose. In this part we are looking at some of the options and limitation when it comes to manage the event logs.</a:t>
            </a:r>
          </a:p>
        </p:txBody>
      </p:sp>
      <p:sp>
        <p:nvSpPr>
          <p:cNvPr id="18" name="TextBox 17">
            <a:extLst>
              <a:ext uri="{FF2B5EF4-FFF2-40B4-BE49-F238E27FC236}">
                <a16:creationId xmlns:a16="http://schemas.microsoft.com/office/drawing/2014/main" id="{13E9441D-C456-4D15-BE11-A0A8D929A1B8}"/>
              </a:ext>
            </a:extLst>
          </p:cNvPr>
          <p:cNvSpPr txBox="1"/>
          <p:nvPr/>
        </p:nvSpPr>
        <p:spPr>
          <a:xfrm>
            <a:off x="637372" y="4869276"/>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04</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9" name="TextBox 18">
            <a:extLst>
              <a:ext uri="{FF2B5EF4-FFF2-40B4-BE49-F238E27FC236}">
                <a16:creationId xmlns:a16="http://schemas.microsoft.com/office/drawing/2014/main" id="{4B4C53BD-339E-476D-A044-5B7AE4F604BF}"/>
              </a:ext>
            </a:extLst>
          </p:cNvPr>
          <p:cNvSpPr txBox="1"/>
          <p:nvPr/>
        </p:nvSpPr>
        <p:spPr>
          <a:xfrm>
            <a:off x="6218237" y="2076175"/>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Event forwarding</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Let’s see what we can do to gather and report specific events on a large number of systems. </a:t>
            </a:r>
          </a:p>
        </p:txBody>
      </p:sp>
      <p:sp>
        <p:nvSpPr>
          <p:cNvPr id="20" name="TextBox 19">
            <a:extLst>
              <a:ext uri="{FF2B5EF4-FFF2-40B4-BE49-F238E27FC236}">
                <a16:creationId xmlns:a16="http://schemas.microsoft.com/office/drawing/2014/main" id="{C27E49A0-4D1A-4514-99E2-F9D587DECDAA}"/>
              </a:ext>
            </a:extLst>
          </p:cNvPr>
          <p:cNvSpPr txBox="1"/>
          <p:nvPr/>
        </p:nvSpPr>
        <p:spPr>
          <a:xfrm>
            <a:off x="5806294" y="2046152"/>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05</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Interesting events 8/8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608329"/>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Windows Defender Activities</a:t>
            </a:r>
          </a:p>
        </p:txBody>
      </p:sp>
      <p:graphicFrame>
        <p:nvGraphicFramePr>
          <p:cNvPr id="7" name="Table 6">
            <a:extLst>
              <a:ext uri="{FF2B5EF4-FFF2-40B4-BE49-F238E27FC236}">
                <a16:creationId xmlns:a16="http://schemas.microsoft.com/office/drawing/2014/main" id="{96A0513A-8E2E-4A16-8C36-1E7E63E4007D}"/>
              </a:ext>
            </a:extLst>
          </p:cNvPr>
          <p:cNvGraphicFramePr>
            <a:graphicFrameLocks noGrp="1"/>
          </p:cNvGraphicFramePr>
          <p:nvPr>
            <p:extLst>
              <p:ext uri="{D42A27DB-BD31-4B8C-83A1-F6EECF244321}">
                <p14:modId xmlns:p14="http://schemas.microsoft.com/office/powerpoint/2010/main" val="4112727178"/>
              </p:ext>
            </p:extLst>
          </p:nvPr>
        </p:nvGraphicFramePr>
        <p:xfrm>
          <a:off x="366141" y="2236193"/>
          <a:ext cx="11855985" cy="4566920"/>
        </p:xfrm>
        <a:graphic>
          <a:graphicData uri="http://schemas.openxmlformats.org/drawingml/2006/table">
            <a:tbl>
              <a:tblPr firstRow="1" bandRow="1">
                <a:tableStyleId>{2D5ABB26-0587-4C30-8999-92F81FD0307C}</a:tableStyleId>
              </a:tblPr>
              <a:tblGrid>
                <a:gridCol w="2554541">
                  <a:extLst>
                    <a:ext uri="{9D8B030D-6E8A-4147-A177-3AD203B41FA5}">
                      <a16:colId xmlns:a16="http://schemas.microsoft.com/office/drawing/2014/main" val="1984561654"/>
                    </a:ext>
                  </a:extLst>
                </a:gridCol>
                <a:gridCol w="1536816">
                  <a:extLst>
                    <a:ext uri="{9D8B030D-6E8A-4147-A177-3AD203B41FA5}">
                      <a16:colId xmlns:a16="http://schemas.microsoft.com/office/drawing/2014/main" val="1151119237"/>
                    </a:ext>
                  </a:extLst>
                </a:gridCol>
                <a:gridCol w="4915726">
                  <a:extLst>
                    <a:ext uri="{9D8B030D-6E8A-4147-A177-3AD203B41FA5}">
                      <a16:colId xmlns:a16="http://schemas.microsoft.com/office/drawing/2014/main" val="3317732559"/>
                    </a:ext>
                  </a:extLst>
                </a:gridCol>
                <a:gridCol w="2848902">
                  <a:extLst>
                    <a:ext uri="{9D8B030D-6E8A-4147-A177-3AD203B41FA5}">
                      <a16:colId xmlns:a16="http://schemas.microsoft.com/office/drawing/2014/main" val="2719833961"/>
                    </a:ext>
                  </a:extLst>
                </a:gridCol>
              </a:tblGrid>
              <a:tr h="370840">
                <a:tc>
                  <a:txBody>
                    <a:bodyPr/>
                    <a:lstStyle/>
                    <a:p>
                      <a:pPr algn="ctr"/>
                      <a:r>
                        <a:rPr lang="en-US" sz="2000" b="1" dirty="0"/>
                        <a:t>EVENT</a:t>
                      </a:r>
                    </a:p>
                  </a:txBody>
                  <a:tcPr>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ID</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a:t>
                      </a:r>
                      <a:r>
                        <a:rPr lang="en-US" sz="2000" b="1" baseline="0" dirty="0"/>
                        <a:t> LOG</a:t>
                      </a:r>
                      <a:endParaRPr lang="en-US" sz="2000" b="1" dirty="0"/>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B w="38100" cap="flat" cmpd="sng" algn="ctr">
                      <a:solidFill>
                        <a:schemeClr val="accent1"/>
                      </a:solidFill>
                      <a:prstDash val="solid"/>
                      <a:round/>
                      <a:headEnd type="none" w="med" len="med"/>
                      <a:tailEnd type="none" w="med" len="med"/>
                    </a:lnB>
                  </a:tcPr>
                </a:tc>
                <a:tc>
                  <a:txBody>
                    <a:bodyPr/>
                    <a:lstStyle/>
                    <a:p>
                      <a:pPr algn="ctr"/>
                      <a:r>
                        <a:rPr lang="en-US" sz="2000" b="1" dirty="0"/>
                        <a:t>EVENT SOURCE</a:t>
                      </a:r>
                    </a:p>
                  </a:txBody>
                  <a:tcPr>
                    <a:lnL w="38100" cap="flat" cmpd="sng" algn="ctr">
                      <a:solidFill>
                        <a:schemeClr val="accent1"/>
                      </a:solidFill>
                      <a:prstDash val="solid"/>
                      <a:round/>
                      <a:headEnd type="none" w="med" len="med"/>
                      <a:tailEnd type="none" w="med" len="med"/>
                    </a:lnL>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4560591"/>
                  </a:ext>
                </a:extLst>
              </a:tr>
              <a:tr h="370840">
                <a:tc>
                  <a:txBody>
                    <a:bodyPr/>
                    <a:lstStyle/>
                    <a:p>
                      <a:r>
                        <a:rPr lang="en-US" sz="1600" dirty="0"/>
                        <a:t>Scan Failed</a:t>
                      </a:r>
                    </a:p>
                  </a:txBody>
                  <a:tcPr>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sz="1600" kern="1200" dirty="0">
                          <a:solidFill>
                            <a:schemeClr val="tx1"/>
                          </a:solidFill>
                          <a:latin typeface="+mn-lt"/>
                          <a:ea typeface="+mn-ea"/>
                          <a:cs typeface="+mn-cs"/>
                        </a:rPr>
                        <a:t>1005</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sz="1600" kern="1200" dirty="0">
                          <a:solidFill>
                            <a:schemeClr val="tx1"/>
                          </a:solidFill>
                          <a:latin typeface="+mn-lt"/>
                          <a:ea typeface="+mn-ea"/>
                          <a:cs typeface="+mn-cs"/>
                        </a:rPr>
                        <a:t>Microsoft\Windows\Windows Defender\Operational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tcPr>
                </a:tc>
                <a:tc>
                  <a:txBody>
                    <a:bodyPr/>
                    <a:lstStyle/>
                    <a:p>
                      <a:r>
                        <a:rPr lang="en-US" sz="1600" kern="1200" dirty="0">
                          <a:solidFill>
                            <a:schemeClr val="tx1"/>
                          </a:solidFill>
                          <a:latin typeface="+mn-lt"/>
                          <a:ea typeface="+mn-ea"/>
                          <a:cs typeface="+mn-cs"/>
                        </a:rPr>
                        <a:t>Microsoft Windows Defender</a:t>
                      </a:r>
                    </a:p>
                  </a:txBody>
                  <a:tcPr>
                    <a:lnL w="38100" cap="flat" cmpd="sng" algn="ctr">
                      <a:solidFill>
                        <a:schemeClr val="accent1"/>
                      </a:solidFill>
                      <a:prstDash val="solid"/>
                      <a:round/>
                      <a:headEnd type="none" w="med" len="med"/>
                      <a:tailEnd type="none" w="med" len="med"/>
                    </a:lnL>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914135020"/>
                  </a:ext>
                </a:extLst>
              </a:tr>
              <a:tr h="370840">
                <a:tc>
                  <a:txBody>
                    <a:bodyPr/>
                    <a:lstStyle/>
                    <a:p>
                      <a:r>
                        <a:rPr lang="en-US" sz="1600" dirty="0"/>
                        <a:t>Detected Malware</a:t>
                      </a:r>
                    </a:p>
                  </a:txBody>
                  <a:tcPr>
                    <a:lnR w="38100" cap="flat" cmpd="sng" algn="ctr">
                      <a:solidFill>
                        <a:schemeClr val="accent1"/>
                      </a:solidFill>
                      <a:prstDash val="solid"/>
                      <a:round/>
                      <a:headEnd type="none" w="med" len="med"/>
                      <a:tailEnd type="none" w="med" len="med"/>
                    </a:lnR>
                  </a:tcPr>
                </a:tc>
                <a:tc>
                  <a:txBody>
                    <a:bodyPr/>
                    <a:lstStyle/>
                    <a:p>
                      <a:r>
                        <a:rPr lang="en-US" sz="1600" kern="1200" dirty="0">
                          <a:solidFill>
                            <a:schemeClr val="tx1"/>
                          </a:solidFill>
                          <a:latin typeface="+mn-lt"/>
                          <a:ea typeface="+mn-ea"/>
                          <a:cs typeface="+mn-cs"/>
                        </a:rPr>
                        <a:t>1006</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Microsoft\Windows\Windows Defender\Operational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 Windows Defender</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294732450"/>
                  </a:ext>
                </a:extLst>
              </a:tr>
              <a:tr h="370840">
                <a:tc>
                  <a:txBody>
                    <a:bodyPr/>
                    <a:lstStyle/>
                    <a:p>
                      <a:r>
                        <a:rPr lang="en-US" sz="1600" dirty="0"/>
                        <a:t>Action on Malware Failed</a:t>
                      </a:r>
                    </a:p>
                  </a:txBody>
                  <a:tcPr>
                    <a:lnR w="38100" cap="flat" cmpd="sng" algn="ctr">
                      <a:solidFill>
                        <a:schemeClr val="accent1"/>
                      </a:solidFill>
                      <a:prstDash val="solid"/>
                      <a:round/>
                      <a:headEnd type="none" w="med" len="med"/>
                      <a:tailEnd type="none" w="med" len="med"/>
                    </a:lnR>
                  </a:tcPr>
                </a:tc>
                <a:tc>
                  <a:txBody>
                    <a:bodyPr/>
                    <a:lstStyle/>
                    <a:p>
                      <a:r>
                        <a:rPr lang="en-US" sz="1600" kern="1200" dirty="0">
                          <a:solidFill>
                            <a:schemeClr val="tx1"/>
                          </a:solidFill>
                          <a:latin typeface="+mn-lt"/>
                          <a:ea typeface="+mn-ea"/>
                          <a:cs typeface="+mn-cs"/>
                        </a:rPr>
                        <a:t>1008</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Microsoft\Windows\Windows Defender\Operational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 Windows Defender</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61061408"/>
                  </a:ext>
                </a:extLst>
              </a:tr>
              <a:tr h="370840">
                <a:tc>
                  <a:txBody>
                    <a:bodyPr/>
                    <a:lstStyle/>
                    <a:p>
                      <a:r>
                        <a:rPr lang="en-US" sz="1600" dirty="0"/>
                        <a:t>Failed to remove item from quarantine</a:t>
                      </a:r>
                    </a:p>
                  </a:txBody>
                  <a:tcPr>
                    <a:lnR w="38100" cap="flat" cmpd="sng" algn="ctr">
                      <a:solidFill>
                        <a:schemeClr val="accent1"/>
                      </a:solidFill>
                      <a:prstDash val="solid"/>
                      <a:round/>
                      <a:headEnd type="none" w="med" len="med"/>
                      <a:tailEnd type="none" w="med" len="med"/>
                    </a:lnR>
                  </a:tcPr>
                </a:tc>
                <a:tc>
                  <a:txBody>
                    <a:bodyPr/>
                    <a:lstStyle/>
                    <a:p>
                      <a:r>
                        <a:rPr lang="en-US" sz="1600" kern="1200" dirty="0">
                          <a:solidFill>
                            <a:schemeClr val="tx1"/>
                          </a:solidFill>
                          <a:latin typeface="+mn-lt"/>
                          <a:ea typeface="+mn-ea"/>
                          <a:cs typeface="+mn-cs"/>
                        </a:rPr>
                        <a:t>1010</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Microsoft\Windows\Windows Defender\Operational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 Windows Defender</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37373004"/>
                  </a:ext>
                </a:extLst>
              </a:tr>
              <a:tr h="370840">
                <a:tc>
                  <a:txBody>
                    <a:bodyPr/>
                    <a:lstStyle/>
                    <a:p>
                      <a:r>
                        <a:rPr lang="en-US" sz="1600" dirty="0"/>
                        <a:t>Failed to update signatures</a:t>
                      </a:r>
                    </a:p>
                  </a:txBody>
                  <a:tcPr>
                    <a:lnR w="38100" cap="flat" cmpd="sng" algn="ctr">
                      <a:solidFill>
                        <a:schemeClr val="accent1"/>
                      </a:solidFill>
                      <a:prstDash val="solid"/>
                      <a:round/>
                      <a:headEnd type="none" w="med" len="med"/>
                      <a:tailEnd type="none" w="med" len="med"/>
                    </a:lnR>
                  </a:tcPr>
                </a:tc>
                <a:tc>
                  <a:txBody>
                    <a:bodyPr/>
                    <a:lstStyle/>
                    <a:p>
                      <a:r>
                        <a:rPr lang="en-US" sz="1600" kern="1200" dirty="0">
                          <a:solidFill>
                            <a:schemeClr val="tx1"/>
                          </a:solidFill>
                          <a:latin typeface="+mn-lt"/>
                          <a:ea typeface="+mn-ea"/>
                          <a:cs typeface="+mn-cs"/>
                        </a:rPr>
                        <a:t>2001</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Microsoft\Windows\Windows Defender\Operational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 Windows Defender</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05059628"/>
                  </a:ext>
                </a:extLst>
              </a:tr>
              <a:tr h="370840">
                <a:tc>
                  <a:txBody>
                    <a:bodyPr/>
                    <a:lstStyle/>
                    <a:p>
                      <a:r>
                        <a:rPr lang="en-US" sz="1600" dirty="0"/>
                        <a:t>Failed to update engine</a:t>
                      </a:r>
                    </a:p>
                  </a:txBody>
                  <a:tcPr>
                    <a:lnR w="38100" cap="flat" cmpd="sng" algn="ctr">
                      <a:solidFill>
                        <a:schemeClr val="accent1"/>
                      </a:solidFill>
                      <a:prstDash val="solid"/>
                      <a:round/>
                      <a:headEnd type="none" w="med" len="med"/>
                      <a:tailEnd type="none" w="med" len="med"/>
                    </a:lnR>
                  </a:tcPr>
                </a:tc>
                <a:tc>
                  <a:txBody>
                    <a:bodyPr/>
                    <a:lstStyle/>
                    <a:p>
                      <a:r>
                        <a:rPr lang="en-US" sz="1600" kern="1200" dirty="0">
                          <a:solidFill>
                            <a:schemeClr val="tx1"/>
                          </a:solidFill>
                          <a:latin typeface="+mn-lt"/>
                          <a:ea typeface="+mn-ea"/>
                          <a:cs typeface="+mn-cs"/>
                        </a:rPr>
                        <a:t>2003</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Microsoft\Windows\Windows Defender\Operational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 Windows Defender</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228939671"/>
                  </a:ext>
                </a:extLst>
              </a:tr>
              <a:tr h="370840">
                <a:tc>
                  <a:txBody>
                    <a:bodyPr/>
                    <a:lstStyle/>
                    <a:p>
                      <a:r>
                        <a:rPr lang="en-US" sz="1600" dirty="0"/>
                        <a:t>Reverting to last known good set of signatures</a:t>
                      </a:r>
                    </a:p>
                  </a:txBody>
                  <a:tcPr>
                    <a:lnR w="38100" cap="flat" cmpd="sng" algn="ctr">
                      <a:solidFill>
                        <a:schemeClr val="accent1"/>
                      </a:solidFill>
                      <a:prstDash val="solid"/>
                      <a:round/>
                      <a:headEnd type="none" w="med" len="med"/>
                      <a:tailEnd type="none" w="med" len="med"/>
                    </a:lnR>
                  </a:tcPr>
                </a:tc>
                <a:tc>
                  <a:txBody>
                    <a:bodyPr/>
                    <a:lstStyle/>
                    <a:p>
                      <a:r>
                        <a:rPr lang="en-US" sz="1600" kern="1200" dirty="0">
                          <a:solidFill>
                            <a:schemeClr val="tx1"/>
                          </a:solidFill>
                          <a:latin typeface="+mn-lt"/>
                          <a:ea typeface="+mn-ea"/>
                          <a:cs typeface="+mn-cs"/>
                        </a:rPr>
                        <a:t>2004</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Microsoft\Windows\Windows Defender\Operational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 Windows Defender</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61584764"/>
                  </a:ext>
                </a:extLst>
              </a:tr>
              <a:tr h="370840">
                <a:tc>
                  <a:txBody>
                    <a:bodyPr/>
                    <a:lstStyle/>
                    <a:p>
                      <a:r>
                        <a:rPr lang="en-US" sz="1600" dirty="0"/>
                        <a:t>Real-Time Protection failed</a:t>
                      </a:r>
                    </a:p>
                  </a:txBody>
                  <a:tcPr>
                    <a:lnR w="38100" cap="flat" cmpd="sng" algn="ctr">
                      <a:solidFill>
                        <a:schemeClr val="accent1"/>
                      </a:solidFill>
                      <a:prstDash val="solid"/>
                      <a:round/>
                      <a:headEnd type="none" w="med" len="med"/>
                      <a:tailEnd type="none" w="med" len="med"/>
                    </a:lnR>
                  </a:tcPr>
                </a:tc>
                <a:tc>
                  <a:txBody>
                    <a:bodyPr/>
                    <a:lstStyle/>
                    <a:p>
                      <a:r>
                        <a:rPr lang="en-US" sz="1600" kern="1200" dirty="0">
                          <a:solidFill>
                            <a:schemeClr val="tx1"/>
                          </a:solidFill>
                          <a:latin typeface="+mn-lt"/>
                          <a:ea typeface="+mn-ea"/>
                          <a:cs typeface="+mn-cs"/>
                        </a:rPr>
                        <a:t>3002</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Microsoft\Windows\Windows Defender\Operational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 Windows Defender</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123169191"/>
                  </a:ext>
                </a:extLst>
              </a:tr>
              <a:tr h="370840">
                <a:tc>
                  <a:txBody>
                    <a:bodyPr/>
                    <a:lstStyle/>
                    <a:p>
                      <a:r>
                        <a:rPr lang="en-US" sz="1600" dirty="0"/>
                        <a:t>Unexpected Error</a:t>
                      </a:r>
                    </a:p>
                  </a:txBody>
                  <a:tcPr>
                    <a:lnR w="38100" cap="flat" cmpd="sng" algn="ctr">
                      <a:solidFill>
                        <a:schemeClr val="accent1"/>
                      </a:solidFill>
                      <a:prstDash val="solid"/>
                      <a:round/>
                      <a:headEnd type="none" w="med" len="med"/>
                      <a:tailEnd type="none" w="med" len="med"/>
                    </a:lnR>
                  </a:tcPr>
                </a:tc>
                <a:tc>
                  <a:txBody>
                    <a:bodyPr/>
                    <a:lstStyle/>
                    <a:p>
                      <a:r>
                        <a:rPr lang="en-US" sz="1600" kern="1200" dirty="0">
                          <a:solidFill>
                            <a:schemeClr val="tx1"/>
                          </a:solidFill>
                          <a:latin typeface="+mn-lt"/>
                          <a:ea typeface="+mn-ea"/>
                          <a:cs typeface="+mn-cs"/>
                        </a:rPr>
                        <a:t>5008</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Microsoft\Windows\Windows Defender\Operational</a:t>
                      </a: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Microsoft Windows Defender</a:t>
                      </a:r>
                    </a:p>
                  </a:txBody>
                  <a:tcPr>
                    <a:lnL w="381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44876051"/>
                  </a:ext>
                </a:extLst>
              </a:tr>
            </a:tbl>
          </a:graphicData>
        </a:graphic>
      </p:graphicFrame>
    </p:spTree>
    <p:extLst>
      <p:ext uri="{BB962C8B-B14F-4D97-AF65-F5344CB8AC3E}">
        <p14:creationId xmlns:p14="http://schemas.microsoft.com/office/powerpoint/2010/main" val="10306692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97E675-B879-4B39-AC9D-0F1BAC5CDFF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20</a:t>
            </a:fld>
            <a:endParaRPr lang="en-US"/>
          </a:p>
        </p:txBody>
      </p:sp>
      <p:sp>
        <p:nvSpPr>
          <p:cNvPr id="3" name="Text Placeholder 2">
            <a:extLst>
              <a:ext uri="{FF2B5EF4-FFF2-40B4-BE49-F238E27FC236}">
                <a16:creationId xmlns:a16="http://schemas.microsoft.com/office/drawing/2014/main" id="{003E2D64-16BA-48C6-8FD3-6964859EEDFA}"/>
              </a:ext>
            </a:extLst>
          </p:cNvPr>
          <p:cNvSpPr>
            <a:spLocks noGrp="1"/>
          </p:cNvSpPr>
          <p:nvPr>
            <p:ph type="body" sz="quarter" idx="13"/>
          </p:nvPr>
        </p:nvSpPr>
        <p:spPr/>
        <p:txBody>
          <a:bodyPr/>
          <a:lstStyle/>
          <a:p>
            <a:r>
              <a:rPr lang="en-CA" dirty="0"/>
              <a:t>Where are events generated?</a:t>
            </a:r>
          </a:p>
        </p:txBody>
      </p:sp>
      <p:pic>
        <p:nvPicPr>
          <p:cNvPr id="4" name="Picture 3">
            <a:extLst>
              <a:ext uri="{FF2B5EF4-FFF2-40B4-BE49-F238E27FC236}">
                <a16:creationId xmlns:a16="http://schemas.microsoft.com/office/drawing/2014/main" id="{229D4E70-AD57-4B5D-9848-7F839AAC2F69}"/>
              </a:ext>
            </a:extLst>
          </p:cNvPr>
          <p:cNvPicPr>
            <a:picLocks noChangeAspect="1"/>
          </p:cNvPicPr>
          <p:nvPr/>
        </p:nvPicPr>
        <p:blipFill>
          <a:blip r:embed="rId3"/>
          <a:stretch>
            <a:fillRect/>
          </a:stretch>
        </p:blipFill>
        <p:spPr>
          <a:xfrm>
            <a:off x="613415" y="4206966"/>
            <a:ext cx="523152" cy="590655"/>
          </a:xfrm>
          <a:prstGeom prst="rect">
            <a:avLst/>
          </a:prstGeom>
        </p:spPr>
      </p:pic>
      <p:pic>
        <p:nvPicPr>
          <p:cNvPr id="5" name="Picture 4">
            <a:extLst>
              <a:ext uri="{FF2B5EF4-FFF2-40B4-BE49-F238E27FC236}">
                <a16:creationId xmlns:a16="http://schemas.microsoft.com/office/drawing/2014/main" id="{C7A07FFE-A0A7-488E-BEF5-B5046F8F302F}"/>
              </a:ext>
            </a:extLst>
          </p:cNvPr>
          <p:cNvPicPr>
            <a:picLocks noChangeAspect="1"/>
          </p:cNvPicPr>
          <p:nvPr/>
        </p:nvPicPr>
        <p:blipFill>
          <a:blip r:embed="rId4"/>
          <a:stretch>
            <a:fillRect/>
          </a:stretch>
        </p:blipFill>
        <p:spPr>
          <a:xfrm>
            <a:off x="516451" y="2176736"/>
            <a:ext cx="717081" cy="594153"/>
          </a:xfrm>
          <a:prstGeom prst="rect">
            <a:avLst/>
          </a:prstGeom>
        </p:spPr>
      </p:pic>
      <p:pic>
        <p:nvPicPr>
          <p:cNvPr id="6" name="Picture 5">
            <a:extLst>
              <a:ext uri="{FF2B5EF4-FFF2-40B4-BE49-F238E27FC236}">
                <a16:creationId xmlns:a16="http://schemas.microsoft.com/office/drawing/2014/main" id="{3854E3DD-911A-4633-A5F2-A6BD01A6FA50}"/>
              </a:ext>
            </a:extLst>
          </p:cNvPr>
          <p:cNvPicPr>
            <a:picLocks noChangeAspect="1"/>
          </p:cNvPicPr>
          <p:nvPr/>
        </p:nvPicPr>
        <p:blipFill>
          <a:blip r:embed="rId5"/>
          <a:stretch>
            <a:fillRect/>
          </a:stretch>
        </p:blipFill>
        <p:spPr>
          <a:xfrm>
            <a:off x="606523" y="3193600"/>
            <a:ext cx="506276" cy="590655"/>
          </a:xfrm>
          <a:prstGeom prst="rect">
            <a:avLst/>
          </a:prstGeom>
        </p:spPr>
      </p:pic>
      <p:pic>
        <p:nvPicPr>
          <p:cNvPr id="7" name="Picture 6">
            <a:extLst>
              <a:ext uri="{FF2B5EF4-FFF2-40B4-BE49-F238E27FC236}">
                <a16:creationId xmlns:a16="http://schemas.microsoft.com/office/drawing/2014/main" id="{86631003-A9A7-4C72-B225-29826C6D221B}"/>
              </a:ext>
            </a:extLst>
          </p:cNvPr>
          <p:cNvPicPr>
            <a:picLocks noChangeAspect="1"/>
          </p:cNvPicPr>
          <p:nvPr/>
        </p:nvPicPr>
        <p:blipFill>
          <a:blip r:embed="rId6"/>
          <a:stretch>
            <a:fillRect/>
          </a:stretch>
        </p:blipFill>
        <p:spPr>
          <a:xfrm>
            <a:off x="632242" y="5220332"/>
            <a:ext cx="594154" cy="594154"/>
          </a:xfrm>
          <a:prstGeom prst="rect">
            <a:avLst/>
          </a:prstGeom>
        </p:spPr>
      </p:pic>
      <p:sp>
        <p:nvSpPr>
          <p:cNvPr id="8" name="Rectangle 7">
            <a:extLst>
              <a:ext uri="{FF2B5EF4-FFF2-40B4-BE49-F238E27FC236}">
                <a16:creationId xmlns:a16="http://schemas.microsoft.com/office/drawing/2014/main" id="{73E428D1-D9E7-484C-A282-DD1C90B4A465}"/>
              </a:ext>
            </a:extLst>
          </p:cNvPr>
          <p:cNvSpPr/>
          <p:nvPr/>
        </p:nvSpPr>
        <p:spPr>
          <a:xfrm>
            <a:off x="1233532" y="2082097"/>
            <a:ext cx="2387781" cy="877163"/>
          </a:xfrm>
          <a:prstGeom prst="rect">
            <a:avLst/>
          </a:prstGeom>
        </p:spPr>
        <p:txBody>
          <a:bodyPr wrap="square">
            <a:spAutoFit/>
          </a:bodyPr>
          <a:lstStyle/>
          <a:p>
            <a:pPr algn="l"/>
            <a:r>
              <a:rPr lang="en-CA" dirty="0">
                <a:latin typeface="Segoe UI Light" panose="020B0502040204020203" pitchFamily="34" charset="0"/>
                <a:cs typeface="Segoe UI Light" panose="020B0502040204020203" pitchFamily="34" charset="0"/>
              </a:rPr>
              <a:t>Workstation</a:t>
            </a:r>
          </a:p>
          <a:p>
            <a:pPr algn="l"/>
            <a:r>
              <a:rPr lang="en-CA" dirty="0">
                <a:latin typeface="Segoe UI Light" panose="020B0502040204020203" pitchFamily="34" charset="0"/>
                <a:cs typeface="Segoe UI Light" panose="020B0502040204020203" pitchFamily="34" charset="0"/>
              </a:rPr>
              <a:t>Name: </a:t>
            </a:r>
            <a:r>
              <a:rPr lang="en-CA" b="1" dirty="0">
                <a:latin typeface="Segoe UI Light" panose="020B0502040204020203" pitchFamily="34" charset="0"/>
                <a:cs typeface="Segoe UI Light" panose="020B0502040204020203" pitchFamily="34" charset="0"/>
              </a:rPr>
              <a:t>WKS</a:t>
            </a:r>
          </a:p>
          <a:p>
            <a:pPr algn="l"/>
            <a:r>
              <a:rPr lang="en-CA" dirty="0">
                <a:latin typeface="Segoe UI Light" panose="020B0502040204020203" pitchFamily="34" charset="0"/>
                <a:cs typeface="Segoe UI Light" panose="020B0502040204020203" pitchFamily="34" charset="0"/>
              </a:rPr>
              <a:t>IP: </a:t>
            </a:r>
            <a:r>
              <a:rPr lang="en-CA" b="1" dirty="0">
                <a:latin typeface="Segoe UI Light" panose="020B0502040204020203" pitchFamily="34" charset="0"/>
                <a:cs typeface="Segoe UI Light" panose="020B0502040204020203" pitchFamily="34" charset="0"/>
              </a:rPr>
              <a:t>10.10.0.8</a:t>
            </a:r>
            <a:endParaRPr lang="en-CA" dirty="0">
              <a:latin typeface="Segoe UI Light" panose="020B0502040204020203" pitchFamily="34" charset="0"/>
              <a:cs typeface="Segoe UI Light" panose="020B0502040204020203" pitchFamily="34" charset="0"/>
            </a:endParaRPr>
          </a:p>
        </p:txBody>
      </p:sp>
      <p:sp>
        <p:nvSpPr>
          <p:cNvPr id="9" name="Rectangle 8">
            <a:extLst>
              <a:ext uri="{FF2B5EF4-FFF2-40B4-BE49-F238E27FC236}">
                <a16:creationId xmlns:a16="http://schemas.microsoft.com/office/drawing/2014/main" id="{0A64DD95-520B-411A-BE0D-67E18CC13200}"/>
              </a:ext>
            </a:extLst>
          </p:cNvPr>
          <p:cNvSpPr/>
          <p:nvPr/>
        </p:nvSpPr>
        <p:spPr>
          <a:xfrm>
            <a:off x="1233532" y="3100066"/>
            <a:ext cx="2387781" cy="877163"/>
          </a:xfrm>
          <a:prstGeom prst="rect">
            <a:avLst/>
          </a:prstGeom>
        </p:spPr>
        <p:txBody>
          <a:bodyPr wrap="square">
            <a:spAutoFit/>
          </a:bodyPr>
          <a:lstStyle/>
          <a:p>
            <a:pPr algn="l"/>
            <a:r>
              <a:rPr lang="en-CA" dirty="0">
                <a:latin typeface="Segoe UI Light" panose="020B0502040204020203" pitchFamily="34" charset="0"/>
                <a:cs typeface="Segoe UI Light" panose="020B0502040204020203" pitchFamily="34" charset="0"/>
              </a:rPr>
              <a:t>Domain controller</a:t>
            </a:r>
          </a:p>
          <a:p>
            <a:pPr algn="l"/>
            <a:r>
              <a:rPr lang="en-CA" dirty="0">
                <a:latin typeface="Segoe UI Light" panose="020B0502040204020203" pitchFamily="34" charset="0"/>
                <a:cs typeface="Segoe UI Light" panose="020B0502040204020203" pitchFamily="34" charset="0"/>
              </a:rPr>
              <a:t>Name: </a:t>
            </a:r>
            <a:r>
              <a:rPr lang="en-CA" b="1" dirty="0">
                <a:latin typeface="Segoe UI Light" panose="020B0502040204020203" pitchFamily="34" charset="0"/>
                <a:cs typeface="Segoe UI Light" panose="020B0502040204020203" pitchFamily="34" charset="0"/>
              </a:rPr>
              <a:t>VDC01</a:t>
            </a:r>
          </a:p>
          <a:p>
            <a:pPr algn="l"/>
            <a:r>
              <a:rPr lang="en-CA" dirty="0">
                <a:latin typeface="Segoe UI Light" panose="020B0502040204020203" pitchFamily="34" charset="0"/>
                <a:cs typeface="Segoe UI Light" panose="020B0502040204020203" pitchFamily="34" charset="0"/>
              </a:rPr>
              <a:t>IP: </a:t>
            </a:r>
            <a:r>
              <a:rPr lang="en-CA" b="1" dirty="0">
                <a:latin typeface="Segoe UI Light" panose="020B0502040204020203" pitchFamily="34" charset="0"/>
                <a:cs typeface="Segoe UI Light" panose="020B0502040204020203" pitchFamily="34" charset="0"/>
              </a:rPr>
              <a:t>10.10.0.4</a:t>
            </a:r>
            <a:endParaRPr lang="en-CA" dirty="0">
              <a:latin typeface="Segoe UI Light" panose="020B0502040204020203" pitchFamily="34" charset="0"/>
              <a:cs typeface="Segoe UI Light" panose="020B0502040204020203" pitchFamily="34" charset="0"/>
            </a:endParaRPr>
          </a:p>
        </p:txBody>
      </p:sp>
      <p:sp>
        <p:nvSpPr>
          <p:cNvPr id="10" name="Rectangle 9">
            <a:extLst>
              <a:ext uri="{FF2B5EF4-FFF2-40B4-BE49-F238E27FC236}">
                <a16:creationId xmlns:a16="http://schemas.microsoft.com/office/drawing/2014/main" id="{52120742-B844-4E8A-B262-933245D4DDF6}"/>
              </a:ext>
            </a:extLst>
          </p:cNvPr>
          <p:cNvSpPr/>
          <p:nvPr/>
        </p:nvSpPr>
        <p:spPr>
          <a:xfrm>
            <a:off x="1233532" y="4118035"/>
            <a:ext cx="3649186" cy="877163"/>
          </a:xfrm>
          <a:prstGeom prst="rect">
            <a:avLst/>
          </a:prstGeom>
        </p:spPr>
        <p:txBody>
          <a:bodyPr wrap="square">
            <a:spAutoFit/>
          </a:bodyPr>
          <a:lstStyle/>
          <a:p>
            <a:pPr algn="l"/>
            <a:r>
              <a:rPr lang="en-CA" dirty="0">
                <a:latin typeface="Segoe UI Light" panose="020B0502040204020203" pitchFamily="34" charset="0"/>
                <a:cs typeface="Segoe UI Light" panose="020B0502040204020203" pitchFamily="34" charset="0"/>
              </a:rPr>
              <a:t>User</a:t>
            </a:r>
          </a:p>
          <a:p>
            <a:pPr algn="l"/>
            <a:r>
              <a:rPr lang="en-CA" dirty="0">
                <a:latin typeface="Segoe UI Light" panose="020B0502040204020203" pitchFamily="34" charset="0"/>
                <a:cs typeface="Segoe UI Light" panose="020B0502040204020203" pitchFamily="34" charset="0"/>
              </a:rPr>
              <a:t>Name: </a:t>
            </a:r>
            <a:r>
              <a:rPr lang="en-CA" b="1" dirty="0">
                <a:latin typeface="Segoe UI Light" panose="020B0502040204020203" pitchFamily="34" charset="0"/>
                <a:cs typeface="Segoe UI Light" panose="020B0502040204020203" pitchFamily="34" charset="0"/>
              </a:rPr>
              <a:t>Norma </a:t>
            </a:r>
            <a:r>
              <a:rPr lang="en-CA" b="1" dirty="0" err="1">
                <a:latin typeface="Segoe UI Light" panose="020B0502040204020203" pitchFamily="34" charset="0"/>
                <a:cs typeface="Segoe UI Light" panose="020B0502040204020203" pitchFamily="34" charset="0"/>
              </a:rPr>
              <a:t>Luser</a:t>
            </a:r>
            <a:endParaRPr lang="en-CA" b="1" dirty="0">
              <a:latin typeface="Segoe UI Light" panose="020B0502040204020203" pitchFamily="34" charset="0"/>
              <a:cs typeface="Segoe UI Light" panose="020B0502040204020203" pitchFamily="34" charset="0"/>
            </a:endParaRPr>
          </a:p>
          <a:p>
            <a:pPr algn="l"/>
            <a:r>
              <a:rPr lang="en-CA" dirty="0">
                <a:latin typeface="Segoe UI Light" panose="020B0502040204020203" pitchFamily="34" charset="0"/>
                <a:cs typeface="Segoe UI Light" panose="020B0502040204020203" pitchFamily="34" charset="0"/>
              </a:rPr>
              <a:t>UPN: </a:t>
            </a:r>
            <a:r>
              <a:rPr lang="en-CA" b="1" dirty="0">
                <a:latin typeface="Segoe UI Light" panose="020B0502040204020203" pitchFamily="34" charset="0"/>
                <a:cs typeface="Segoe UI Light" panose="020B0502040204020203" pitchFamily="34" charset="0"/>
              </a:rPr>
              <a:t>normaluser@verenatex.com</a:t>
            </a:r>
            <a:endParaRPr lang="en-CA" dirty="0">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id="{9786E66F-86EC-4CD5-8AFF-C00FA1EF18D1}"/>
              </a:ext>
            </a:extLst>
          </p:cNvPr>
          <p:cNvSpPr/>
          <p:nvPr/>
        </p:nvSpPr>
        <p:spPr>
          <a:xfrm>
            <a:off x="1226396" y="5077850"/>
            <a:ext cx="2387781" cy="877163"/>
          </a:xfrm>
          <a:prstGeom prst="rect">
            <a:avLst/>
          </a:prstGeom>
        </p:spPr>
        <p:txBody>
          <a:bodyPr wrap="square">
            <a:spAutoFit/>
          </a:bodyPr>
          <a:lstStyle/>
          <a:p>
            <a:pPr algn="l"/>
            <a:r>
              <a:rPr lang="en-CA" dirty="0">
                <a:latin typeface="Segoe UI Light" panose="020B0502040204020203" pitchFamily="34" charset="0"/>
                <a:cs typeface="Segoe UI Light" panose="020B0502040204020203" pitchFamily="34" charset="0"/>
              </a:rPr>
              <a:t>File Server</a:t>
            </a:r>
          </a:p>
          <a:p>
            <a:pPr algn="l"/>
            <a:r>
              <a:rPr lang="en-CA" dirty="0">
                <a:latin typeface="Segoe UI Light" panose="020B0502040204020203" pitchFamily="34" charset="0"/>
                <a:cs typeface="Segoe UI Light" panose="020B0502040204020203" pitchFamily="34" charset="0"/>
              </a:rPr>
              <a:t>Name</a:t>
            </a:r>
            <a:r>
              <a:rPr lang="en-CA">
                <a:latin typeface="Segoe UI Light" panose="020B0502040204020203" pitchFamily="34" charset="0"/>
                <a:cs typeface="Segoe UI Light" panose="020B0502040204020203" pitchFamily="34" charset="0"/>
              </a:rPr>
              <a:t>: </a:t>
            </a:r>
            <a:r>
              <a:rPr lang="en-CA" b="1">
                <a:latin typeface="Segoe UI Light" panose="020B0502040204020203" pitchFamily="34" charset="0"/>
                <a:cs typeface="Segoe UI Light" panose="020B0502040204020203" pitchFamily="34" charset="0"/>
              </a:rPr>
              <a:t>FILE01</a:t>
            </a:r>
            <a:endParaRPr lang="en-CA" b="1" dirty="0">
              <a:latin typeface="Segoe UI Light" panose="020B0502040204020203" pitchFamily="34" charset="0"/>
              <a:cs typeface="Segoe UI Light" panose="020B0502040204020203" pitchFamily="34" charset="0"/>
            </a:endParaRPr>
          </a:p>
          <a:p>
            <a:pPr algn="l"/>
            <a:r>
              <a:rPr lang="en-CA" dirty="0">
                <a:latin typeface="Segoe UI Light" panose="020B0502040204020203" pitchFamily="34" charset="0"/>
                <a:cs typeface="Segoe UI Light" panose="020B0502040204020203" pitchFamily="34" charset="0"/>
              </a:rPr>
              <a:t>IP: </a:t>
            </a:r>
            <a:r>
              <a:rPr lang="en-CA" b="1" dirty="0">
                <a:latin typeface="Segoe UI Light" panose="020B0502040204020203" pitchFamily="34" charset="0"/>
                <a:cs typeface="Segoe UI Light" panose="020B0502040204020203" pitchFamily="34" charset="0"/>
              </a:rPr>
              <a:t>10.10.0.6</a:t>
            </a:r>
            <a:endParaRPr lang="en-CA"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023629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97E675-B879-4B39-AC9D-0F1BAC5CDFF5}"/>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21</a:t>
            </a:fld>
            <a:endParaRPr lang="en-US"/>
          </a:p>
        </p:txBody>
      </p:sp>
      <p:sp>
        <p:nvSpPr>
          <p:cNvPr id="3" name="Text Placeholder 2">
            <a:extLst>
              <a:ext uri="{FF2B5EF4-FFF2-40B4-BE49-F238E27FC236}">
                <a16:creationId xmlns:a16="http://schemas.microsoft.com/office/drawing/2014/main" id="{003E2D64-16BA-48C6-8FD3-6964859EEDFA}"/>
              </a:ext>
            </a:extLst>
          </p:cNvPr>
          <p:cNvSpPr>
            <a:spLocks noGrp="1"/>
          </p:cNvSpPr>
          <p:nvPr>
            <p:ph type="body" sz="quarter" idx="13"/>
          </p:nvPr>
        </p:nvSpPr>
        <p:spPr/>
        <p:txBody>
          <a:bodyPr/>
          <a:lstStyle/>
          <a:p>
            <a:r>
              <a:rPr lang="en-CA" dirty="0"/>
              <a:t>Machine boots</a:t>
            </a:r>
          </a:p>
        </p:txBody>
      </p:sp>
      <p:pic>
        <p:nvPicPr>
          <p:cNvPr id="5" name="Picture 4">
            <a:extLst>
              <a:ext uri="{FF2B5EF4-FFF2-40B4-BE49-F238E27FC236}">
                <a16:creationId xmlns:a16="http://schemas.microsoft.com/office/drawing/2014/main" id="{C7A07FFE-A0A7-488E-BEF5-B5046F8F302F}"/>
              </a:ext>
            </a:extLst>
          </p:cNvPr>
          <p:cNvPicPr>
            <a:picLocks noChangeAspect="1"/>
          </p:cNvPicPr>
          <p:nvPr/>
        </p:nvPicPr>
        <p:blipFill>
          <a:blip r:embed="rId3"/>
          <a:stretch>
            <a:fillRect/>
          </a:stretch>
        </p:blipFill>
        <p:spPr>
          <a:xfrm>
            <a:off x="1472646" y="2028485"/>
            <a:ext cx="717081" cy="594153"/>
          </a:xfrm>
          <a:prstGeom prst="rect">
            <a:avLst/>
          </a:prstGeom>
        </p:spPr>
      </p:pic>
      <p:pic>
        <p:nvPicPr>
          <p:cNvPr id="6" name="Picture 5">
            <a:extLst>
              <a:ext uri="{FF2B5EF4-FFF2-40B4-BE49-F238E27FC236}">
                <a16:creationId xmlns:a16="http://schemas.microsoft.com/office/drawing/2014/main" id="{3854E3DD-911A-4633-A5F2-A6BD01A6FA50}"/>
              </a:ext>
            </a:extLst>
          </p:cNvPr>
          <p:cNvPicPr>
            <a:picLocks noChangeAspect="1"/>
          </p:cNvPicPr>
          <p:nvPr/>
        </p:nvPicPr>
        <p:blipFill>
          <a:blip r:embed="rId4"/>
          <a:stretch>
            <a:fillRect/>
          </a:stretch>
        </p:blipFill>
        <p:spPr>
          <a:xfrm>
            <a:off x="10288444" y="1856596"/>
            <a:ext cx="506276" cy="590655"/>
          </a:xfrm>
          <a:prstGeom prst="rect">
            <a:avLst/>
          </a:prstGeom>
        </p:spPr>
      </p:pic>
      <p:cxnSp>
        <p:nvCxnSpPr>
          <p:cNvPr id="23" name="Straight Arrow Connector 22">
            <a:extLst>
              <a:ext uri="{FF2B5EF4-FFF2-40B4-BE49-F238E27FC236}">
                <a16:creationId xmlns:a16="http://schemas.microsoft.com/office/drawing/2014/main" id="{0EF8090E-7636-43B3-A167-CE82319DA214}"/>
              </a:ext>
            </a:extLst>
          </p:cNvPr>
          <p:cNvCxnSpPr>
            <a:cxnSpLocks/>
          </p:cNvCxnSpPr>
          <p:nvPr/>
        </p:nvCxnSpPr>
        <p:spPr>
          <a:xfrm>
            <a:off x="4246161" y="2376837"/>
            <a:ext cx="2857195" cy="0"/>
          </a:xfrm>
          <a:prstGeom prst="straightConnector1">
            <a:avLst/>
          </a:prstGeom>
          <a:noFill/>
          <a:ln w="19050" cap="flat" cmpd="sng" algn="ctr">
            <a:solidFill>
              <a:sysClr val="windowText" lastClr="000000"/>
            </a:solidFill>
            <a:prstDash val="solid"/>
            <a:miter lim="800000"/>
            <a:tailEnd type="triangle"/>
          </a:ln>
          <a:effectLst/>
        </p:spPr>
      </p:cxnSp>
      <p:sp>
        <p:nvSpPr>
          <p:cNvPr id="24" name="TextBox 23">
            <a:extLst>
              <a:ext uri="{FF2B5EF4-FFF2-40B4-BE49-F238E27FC236}">
                <a16:creationId xmlns:a16="http://schemas.microsoft.com/office/drawing/2014/main" id="{08BDF255-F945-4437-8BD9-1C45245AABD4}"/>
              </a:ext>
            </a:extLst>
          </p:cNvPr>
          <p:cNvSpPr txBox="1"/>
          <p:nvPr/>
        </p:nvSpPr>
        <p:spPr>
          <a:xfrm>
            <a:off x="4520050" y="2376837"/>
            <a:ext cx="2309415" cy="369332"/>
          </a:xfrm>
          <a:prstGeom prst="rect">
            <a:avLst/>
          </a:prstGeom>
          <a:noFill/>
        </p:spPr>
        <p:txBody>
          <a:bodyPr wrap="none" rtlCol="0">
            <a:spAutoFit/>
          </a:bodyPr>
          <a:lstStyle/>
          <a:p>
            <a:pPr algn="l" fontAlgn="auto"/>
            <a:r>
              <a:rPr lang="en-CA" sz="1800" dirty="0">
                <a:solidFill>
                  <a:prstClr val="black"/>
                </a:solidFill>
                <a:latin typeface="Segoe UI Light" panose="020B0502040204020203" pitchFamily="34" charset="0"/>
                <a:cs typeface="Segoe UI Light" panose="020B0502040204020203" pitchFamily="34" charset="0"/>
              </a:rPr>
              <a:t>Kerberos TGT Request</a:t>
            </a:r>
          </a:p>
        </p:txBody>
      </p:sp>
      <p:cxnSp>
        <p:nvCxnSpPr>
          <p:cNvPr id="25" name="Straight Arrow Connector 24">
            <a:extLst>
              <a:ext uri="{FF2B5EF4-FFF2-40B4-BE49-F238E27FC236}">
                <a16:creationId xmlns:a16="http://schemas.microsoft.com/office/drawing/2014/main" id="{F01F9136-3763-4746-A4FD-708F0443475C}"/>
              </a:ext>
            </a:extLst>
          </p:cNvPr>
          <p:cNvCxnSpPr>
            <a:cxnSpLocks/>
          </p:cNvCxnSpPr>
          <p:nvPr/>
        </p:nvCxnSpPr>
        <p:spPr>
          <a:xfrm>
            <a:off x="4246161" y="3088037"/>
            <a:ext cx="2857195" cy="0"/>
          </a:xfrm>
          <a:prstGeom prst="straightConnector1">
            <a:avLst/>
          </a:prstGeom>
          <a:noFill/>
          <a:ln w="19050" cap="flat" cmpd="sng" algn="ctr">
            <a:solidFill>
              <a:sysClr val="windowText" lastClr="000000"/>
            </a:solidFill>
            <a:prstDash val="solid"/>
            <a:miter lim="800000"/>
            <a:headEnd type="triangle" w="med" len="med"/>
            <a:tailEnd type="none" w="med" len="med"/>
          </a:ln>
          <a:effectLst/>
        </p:spPr>
      </p:cxnSp>
      <p:sp>
        <p:nvSpPr>
          <p:cNvPr id="26" name="TextBox 25">
            <a:extLst>
              <a:ext uri="{FF2B5EF4-FFF2-40B4-BE49-F238E27FC236}">
                <a16:creationId xmlns:a16="http://schemas.microsoft.com/office/drawing/2014/main" id="{A9BA80BC-E59F-4065-8736-BEEEE159443E}"/>
              </a:ext>
            </a:extLst>
          </p:cNvPr>
          <p:cNvSpPr txBox="1"/>
          <p:nvPr/>
        </p:nvSpPr>
        <p:spPr>
          <a:xfrm>
            <a:off x="4520050" y="3088037"/>
            <a:ext cx="2460097" cy="369332"/>
          </a:xfrm>
          <a:prstGeom prst="rect">
            <a:avLst/>
          </a:prstGeom>
          <a:noFill/>
        </p:spPr>
        <p:txBody>
          <a:bodyPr wrap="none" rtlCol="0">
            <a:spAutoFit/>
          </a:bodyPr>
          <a:lstStyle/>
          <a:p>
            <a:pPr algn="l" fontAlgn="auto"/>
            <a:r>
              <a:rPr lang="en-CA" sz="1800" dirty="0">
                <a:solidFill>
                  <a:prstClr val="black"/>
                </a:solidFill>
                <a:latin typeface="Segoe UI Light" panose="020B0502040204020203" pitchFamily="34" charset="0"/>
                <a:cs typeface="Segoe UI Light" panose="020B0502040204020203" pitchFamily="34" charset="0"/>
              </a:rPr>
              <a:t>Kerberos TGT Response</a:t>
            </a:r>
          </a:p>
        </p:txBody>
      </p:sp>
      <p:cxnSp>
        <p:nvCxnSpPr>
          <p:cNvPr id="27" name="Straight Arrow Connector 26">
            <a:extLst>
              <a:ext uri="{FF2B5EF4-FFF2-40B4-BE49-F238E27FC236}">
                <a16:creationId xmlns:a16="http://schemas.microsoft.com/office/drawing/2014/main" id="{4FE1ABFF-AB17-4A53-98D1-F3613A14F909}"/>
              </a:ext>
            </a:extLst>
          </p:cNvPr>
          <p:cNvCxnSpPr>
            <a:cxnSpLocks/>
          </p:cNvCxnSpPr>
          <p:nvPr/>
        </p:nvCxnSpPr>
        <p:spPr>
          <a:xfrm>
            <a:off x="4246161" y="3818775"/>
            <a:ext cx="2857195" cy="0"/>
          </a:xfrm>
          <a:prstGeom prst="straightConnector1">
            <a:avLst/>
          </a:prstGeom>
          <a:noFill/>
          <a:ln w="19050" cap="flat" cmpd="sng" algn="ctr">
            <a:solidFill>
              <a:sysClr val="windowText" lastClr="000000"/>
            </a:solidFill>
            <a:prstDash val="solid"/>
            <a:miter lim="800000"/>
            <a:tailEnd type="triangle"/>
          </a:ln>
          <a:effectLst/>
        </p:spPr>
      </p:cxnSp>
      <p:cxnSp>
        <p:nvCxnSpPr>
          <p:cNvPr id="28" name="Straight Arrow Connector 27">
            <a:extLst>
              <a:ext uri="{FF2B5EF4-FFF2-40B4-BE49-F238E27FC236}">
                <a16:creationId xmlns:a16="http://schemas.microsoft.com/office/drawing/2014/main" id="{29091C9E-3FE1-4522-A2D2-FE2E2C20C6A7}"/>
              </a:ext>
            </a:extLst>
          </p:cNvPr>
          <p:cNvCxnSpPr>
            <a:cxnSpLocks/>
          </p:cNvCxnSpPr>
          <p:nvPr/>
        </p:nvCxnSpPr>
        <p:spPr>
          <a:xfrm>
            <a:off x="4246161" y="4534712"/>
            <a:ext cx="2857195" cy="0"/>
          </a:xfrm>
          <a:prstGeom prst="straightConnector1">
            <a:avLst/>
          </a:prstGeom>
          <a:noFill/>
          <a:ln w="19050" cap="flat" cmpd="sng" algn="ctr">
            <a:solidFill>
              <a:sysClr val="windowText" lastClr="000000"/>
            </a:solidFill>
            <a:prstDash val="solid"/>
            <a:miter lim="800000"/>
            <a:headEnd type="triangle" w="med" len="med"/>
            <a:tailEnd type="none" w="med" len="med"/>
          </a:ln>
          <a:effectLst/>
        </p:spPr>
      </p:cxnSp>
      <p:sp>
        <p:nvSpPr>
          <p:cNvPr id="29" name="TextBox 28">
            <a:extLst>
              <a:ext uri="{FF2B5EF4-FFF2-40B4-BE49-F238E27FC236}">
                <a16:creationId xmlns:a16="http://schemas.microsoft.com/office/drawing/2014/main" id="{7FC9E061-3621-498A-AF39-0A0F57C86A4B}"/>
              </a:ext>
            </a:extLst>
          </p:cNvPr>
          <p:cNvSpPr txBox="1"/>
          <p:nvPr/>
        </p:nvSpPr>
        <p:spPr>
          <a:xfrm>
            <a:off x="4520050" y="4534712"/>
            <a:ext cx="2456891" cy="369332"/>
          </a:xfrm>
          <a:prstGeom prst="rect">
            <a:avLst/>
          </a:prstGeom>
          <a:noFill/>
        </p:spPr>
        <p:txBody>
          <a:bodyPr wrap="none" rtlCol="0">
            <a:spAutoFit/>
          </a:bodyPr>
          <a:lstStyle/>
          <a:p>
            <a:pPr algn="l" fontAlgn="auto"/>
            <a:r>
              <a:rPr lang="en-CA" sz="1800" dirty="0">
                <a:solidFill>
                  <a:prstClr val="black"/>
                </a:solidFill>
                <a:latin typeface="Segoe UI Light" panose="020B0502040204020203" pitchFamily="34" charset="0"/>
                <a:cs typeface="Segoe UI Light" panose="020B0502040204020203" pitchFamily="34" charset="0"/>
              </a:rPr>
              <a:t>Kerberos TGS Response</a:t>
            </a:r>
          </a:p>
        </p:txBody>
      </p:sp>
      <p:cxnSp>
        <p:nvCxnSpPr>
          <p:cNvPr id="30" name="Straight Arrow Connector 29">
            <a:extLst>
              <a:ext uri="{FF2B5EF4-FFF2-40B4-BE49-F238E27FC236}">
                <a16:creationId xmlns:a16="http://schemas.microsoft.com/office/drawing/2014/main" id="{A375C054-25D0-4B90-B9F5-042D837D1FA1}"/>
              </a:ext>
            </a:extLst>
          </p:cNvPr>
          <p:cNvCxnSpPr>
            <a:cxnSpLocks/>
          </p:cNvCxnSpPr>
          <p:nvPr/>
        </p:nvCxnSpPr>
        <p:spPr>
          <a:xfrm>
            <a:off x="4246161" y="5265450"/>
            <a:ext cx="2857195" cy="0"/>
          </a:xfrm>
          <a:prstGeom prst="straightConnector1">
            <a:avLst/>
          </a:prstGeom>
          <a:noFill/>
          <a:ln w="19050" cap="flat" cmpd="sng" algn="ctr">
            <a:solidFill>
              <a:sysClr val="windowText" lastClr="000000"/>
            </a:solidFill>
            <a:prstDash val="solid"/>
            <a:miter lim="800000"/>
            <a:tailEnd type="triangle"/>
          </a:ln>
          <a:effectLst/>
        </p:spPr>
      </p:cxnSp>
      <p:sp>
        <p:nvSpPr>
          <p:cNvPr id="31" name="TextBox 30">
            <a:extLst>
              <a:ext uri="{FF2B5EF4-FFF2-40B4-BE49-F238E27FC236}">
                <a16:creationId xmlns:a16="http://schemas.microsoft.com/office/drawing/2014/main" id="{2CDAB2A6-386D-4AE9-9FE9-0A97B99C08F7}"/>
              </a:ext>
            </a:extLst>
          </p:cNvPr>
          <p:cNvSpPr txBox="1"/>
          <p:nvPr/>
        </p:nvSpPr>
        <p:spPr>
          <a:xfrm>
            <a:off x="4520050" y="5265450"/>
            <a:ext cx="1871923" cy="369332"/>
          </a:xfrm>
          <a:prstGeom prst="rect">
            <a:avLst/>
          </a:prstGeom>
          <a:noFill/>
        </p:spPr>
        <p:txBody>
          <a:bodyPr wrap="none" rtlCol="0">
            <a:spAutoFit/>
          </a:bodyPr>
          <a:lstStyle/>
          <a:p>
            <a:pPr algn="l" fontAlgn="auto"/>
            <a:r>
              <a:rPr lang="en-CA" sz="1800" dirty="0">
                <a:solidFill>
                  <a:prstClr val="black"/>
                </a:solidFill>
                <a:latin typeface="Segoe UI Light" panose="020B0502040204020203" pitchFamily="34" charset="0"/>
                <a:cs typeface="Segoe UI Light" panose="020B0502040204020203" pitchFamily="34" charset="0"/>
              </a:rPr>
              <a:t>LDAP Connexion </a:t>
            </a:r>
          </a:p>
        </p:txBody>
      </p:sp>
      <p:cxnSp>
        <p:nvCxnSpPr>
          <p:cNvPr id="32" name="Straight Arrow Connector 31">
            <a:extLst>
              <a:ext uri="{FF2B5EF4-FFF2-40B4-BE49-F238E27FC236}">
                <a16:creationId xmlns:a16="http://schemas.microsoft.com/office/drawing/2014/main" id="{DB5AE4E0-94AB-4A11-8B85-A3A1391C6A0E}"/>
              </a:ext>
            </a:extLst>
          </p:cNvPr>
          <p:cNvCxnSpPr>
            <a:cxnSpLocks/>
          </p:cNvCxnSpPr>
          <p:nvPr/>
        </p:nvCxnSpPr>
        <p:spPr>
          <a:xfrm>
            <a:off x="4246161" y="5970020"/>
            <a:ext cx="2857195" cy="0"/>
          </a:xfrm>
          <a:prstGeom prst="straightConnector1">
            <a:avLst/>
          </a:prstGeom>
          <a:noFill/>
          <a:ln w="19050" cap="flat" cmpd="sng" algn="ctr">
            <a:solidFill>
              <a:sysClr val="windowText" lastClr="000000"/>
            </a:solidFill>
            <a:prstDash val="solid"/>
            <a:miter lim="800000"/>
            <a:headEnd type="triangle" w="med" len="med"/>
            <a:tailEnd type="none" w="med" len="med"/>
          </a:ln>
          <a:effectLst/>
        </p:spPr>
      </p:cxnSp>
      <p:sp>
        <p:nvSpPr>
          <p:cNvPr id="33" name="TextBox 32">
            <a:extLst>
              <a:ext uri="{FF2B5EF4-FFF2-40B4-BE49-F238E27FC236}">
                <a16:creationId xmlns:a16="http://schemas.microsoft.com/office/drawing/2014/main" id="{E7CD032C-5245-4419-ABA5-1E348B2C682F}"/>
              </a:ext>
            </a:extLst>
          </p:cNvPr>
          <p:cNvSpPr txBox="1"/>
          <p:nvPr/>
        </p:nvSpPr>
        <p:spPr>
          <a:xfrm>
            <a:off x="4520050" y="5970020"/>
            <a:ext cx="2009781" cy="369332"/>
          </a:xfrm>
          <a:prstGeom prst="rect">
            <a:avLst/>
          </a:prstGeom>
          <a:noFill/>
        </p:spPr>
        <p:txBody>
          <a:bodyPr wrap="none" rtlCol="0">
            <a:spAutoFit/>
          </a:bodyPr>
          <a:lstStyle/>
          <a:p>
            <a:pPr algn="l" fontAlgn="auto"/>
            <a:r>
              <a:rPr lang="en-CA" sz="1800" dirty="0">
                <a:solidFill>
                  <a:prstClr val="black"/>
                </a:solidFill>
                <a:latin typeface="Segoe UI Light" panose="020B0502040204020203" pitchFamily="34" charset="0"/>
                <a:cs typeface="Segoe UI Light" panose="020B0502040204020203" pitchFamily="34" charset="0"/>
              </a:rPr>
              <a:t>LDAP Session ends</a:t>
            </a:r>
          </a:p>
        </p:txBody>
      </p:sp>
      <p:sp>
        <p:nvSpPr>
          <p:cNvPr id="34" name="Rectangle 33">
            <a:extLst>
              <a:ext uri="{FF2B5EF4-FFF2-40B4-BE49-F238E27FC236}">
                <a16:creationId xmlns:a16="http://schemas.microsoft.com/office/drawing/2014/main" id="{AB98FB20-56E8-46C2-9AF8-1A3395FEED04}"/>
              </a:ext>
            </a:extLst>
          </p:cNvPr>
          <p:cNvSpPr/>
          <p:nvPr/>
        </p:nvSpPr>
        <p:spPr>
          <a:xfrm>
            <a:off x="1920355" y="2824937"/>
            <a:ext cx="1503938" cy="615553"/>
          </a:xfrm>
          <a:prstGeom prst="rect">
            <a:avLst/>
          </a:prstGeom>
        </p:spPr>
        <p:txBody>
          <a:bodyPr wrap="none">
            <a:spAutoFit/>
          </a:bodyPr>
          <a:lstStyle/>
          <a:p>
            <a:pPr algn="r"/>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4624</a:t>
            </a:r>
          </a:p>
          <a:p>
            <a:pPr algn="l"/>
            <a:r>
              <a:rPr lang="en-CA" dirty="0">
                <a:latin typeface="Segoe UI Light" panose="020B0502040204020203" pitchFamily="34" charset="0"/>
                <a:cs typeface="Segoe UI Light" panose="020B0502040204020203" pitchFamily="34" charset="0"/>
              </a:rPr>
              <a:t>Logon</a:t>
            </a:r>
          </a:p>
        </p:txBody>
      </p:sp>
      <p:sp>
        <p:nvSpPr>
          <p:cNvPr id="35" name="Rectangle 34">
            <a:extLst>
              <a:ext uri="{FF2B5EF4-FFF2-40B4-BE49-F238E27FC236}">
                <a16:creationId xmlns:a16="http://schemas.microsoft.com/office/drawing/2014/main" id="{97AB06B7-7E39-498B-BE7D-921F9D29A6B3}"/>
              </a:ext>
            </a:extLst>
          </p:cNvPr>
          <p:cNvSpPr/>
          <p:nvPr/>
        </p:nvSpPr>
        <p:spPr>
          <a:xfrm>
            <a:off x="7204138" y="2376837"/>
            <a:ext cx="3084306" cy="615553"/>
          </a:xfrm>
          <a:prstGeom prst="rect">
            <a:avLst/>
          </a:prstGeom>
        </p:spPr>
        <p:txBody>
          <a:bodyPr wrap="none">
            <a:spAutoFit/>
          </a:bodyPr>
          <a:lstStyle/>
          <a:p>
            <a:pPr algn="l"/>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4748</a:t>
            </a:r>
          </a:p>
          <a:p>
            <a:pPr algn="l"/>
            <a:r>
              <a:rPr lang="en-CA" dirty="0">
                <a:latin typeface="Segoe UI Light" panose="020B0502040204020203" pitchFamily="34" charset="0"/>
                <a:cs typeface="Segoe UI Light" panose="020B0502040204020203" pitchFamily="34" charset="0"/>
              </a:rPr>
              <a:t>Kerberos Authentication Service</a:t>
            </a:r>
          </a:p>
        </p:txBody>
      </p:sp>
      <p:sp>
        <p:nvSpPr>
          <p:cNvPr id="36" name="Rectangle 35">
            <a:extLst>
              <a:ext uri="{FF2B5EF4-FFF2-40B4-BE49-F238E27FC236}">
                <a16:creationId xmlns:a16="http://schemas.microsoft.com/office/drawing/2014/main" id="{76EC1F02-1F6A-4794-8F19-21BFA5913D30}"/>
              </a:ext>
            </a:extLst>
          </p:cNvPr>
          <p:cNvSpPr/>
          <p:nvPr/>
        </p:nvSpPr>
        <p:spPr>
          <a:xfrm>
            <a:off x="7209032" y="3495814"/>
            <a:ext cx="3355214" cy="615553"/>
          </a:xfrm>
          <a:prstGeom prst="rect">
            <a:avLst/>
          </a:prstGeom>
        </p:spPr>
        <p:txBody>
          <a:bodyPr wrap="none">
            <a:spAutoFit/>
          </a:bodyPr>
          <a:lstStyle/>
          <a:p>
            <a:pPr algn="l"/>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4769</a:t>
            </a:r>
          </a:p>
          <a:p>
            <a:pPr algn="l"/>
            <a:r>
              <a:rPr lang="en-CA" dirty="0">
                <a:latin typeface="Segoe UI Light" panose="020B0502040204020203" pitchFamily="34" charset="0"/>
                <a:cs typeface="Segoe UI Light" panose="020B0502040204020203" pitchFamily="34" charset="0"/>
              </a:rPr>
              <a:t>Kerberos Service Ticket Operations</a:t>
            </a:r>
          </a:p>
        </p:txBody>
      </p:sp>
      <p:sp>
        <p:nvSpPr>
          <p:cNvPr id="37" name="Rectangle 36">
            <a:extLst>
              <a:ext uri="{FF2B5EF4-FFF2-40B4-BE49-F238E27FC236}">
                <a16:creationId xmlns:a16="http://schemas.microsoft.com/office/drawing/2014/main" id="{D11249D5-0013-4D71-A9CC-765B3D02B749}"/>
              </a:ext>
            </a:extLst>
          </p:cNvPr>
          <p:cNvSpPr/>
          <p:nvPr/>
        </p:nvSpPr>
        <p:spPr>
          <a:xfrm>
            <a:off x="1920355" y="4596267"/>
            <a:ext cx="1697196" cy="615553"/>
          </a:xfrm>
          <a:prstGeom prst="rect">
            <a:avLst/>
          </a:prstGeom>
        </p:spPr>
        <p:txBody>
          <a:bodyPr wrap="none">
            <a:spAutoFit/>
          </a:bodyPr>
          <a:lstStyle/>
          <a:p>
            <a:pPr algn="l"/>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4688</a:t>
            </a:r>
          </a:p>
          <a:p>
            <a:pPr algn="l"/>
            <a:r>
              <a:rPr lang="en-CA" dirty="0">
                <a:latin typeface="Segoe UI Light" panose="020B0502040204020203" pitchFamily="34" charset="0"/>
                <a:cs typeface="Segoe UI Light" panose="020B0502040204020203" pitchFamily="34" charset="0"/>
              </a:rPr>
              <a:t>Process Creation</a:t>
            </a:r>
          </a:p>
        </p:txBody>
      </p:sp>
      <p:sp>
        <p:nvSpPr>
          <p:cNvPr id="38" name="Rectangle 37">
            <a:extLst>
              <a:ext uri="{FF2B5EF4-FFF2-40B4-BE49-F238E27FC236}">
                <a16:creationId xmlns:a16="http://schemas.microsoft.com/office/drawing/2014/main" id="{7EB63F51-27FB-4ED8-966D-C8A0C424F1B5}"/>
              </a:ext>
            </a:extLst>
          </p:cNvPr>
          <p:cNvSpPr/>
          <p:nvPr/>
        </p:nvSpPr>
        <p:spPr>
          <a:xfrm>
            <a:off x="7204138" y="4957673"/>
            <a:ext cx="1503938" cy="615553"/>
          </a:xfrm>
          <a:prstGeom prst="rect">
            <a:avLst/>
          </a:prstGeom>
        </p:spPr>
        <p:txBody>
          <a:bodyPr wrap="none">
            <a:spAutoFit/>
          </a:bodyPr>
          <a:lstStyle/>
          <a:p>
            <a:pPr algn="l"/>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4624</a:t>
            </a:r>
          </a:p>
          <a:p>
            <a:pPr algn="l"/>
            <a:r>
              <a:rPr lang="en-CA" dirty="0">
                <a:latin typeface="Segoe UI Light" panose="020B0502040204020203" pitchFamily="34" charset="0"/>
                <a:cs typeface="Segoe UI Light" panose="020B0502040204020203" pitchFamily="34" charset="0"/>
              </a:rPr>
              <a:t>Logon</a:t>
            </a:r>
          </a:p>
        </p:txBody>
      </p:sp>
      <p:sp>
        <p:nvSpPr>
          <p:cNvPr id="39" name="Rectangle 38">
            <a:extLst>
              <a:ext uri="{FF2B5EF4-FFF2-40B4-BE49-F238E27FC236}">
                <a16:creationId xmlns:a16="http://schemas.microsoft.com/office/drawing/2014/main" id="{078BF993-4ED2-49D6-9842-9CCD18F20492}"/>
              </a:ext>
            </a:extLst>
          </p:cNvPr>
          <p:cNvSpPr/>
          <p:nvPr/>
        </p:nvSpPr>
        <p:spPr>
          <a:xfrm>
            <a:off x="7204138" y="5634782"/>
            <a:ext cx="1503938" cy="615553"/>
          </a:xfrm>
          <a:prstGeom prst="rect">
            <a:avLst/>
          </a:prstGeom>
        </p:spPr>
        <p:txBody>
          <a:bodyPr wrap="none">
            <a:spAutoFit/>
          </a:bodyPr>
          <a:lstStyle/>
          <a:p>
            <a:pPr algn="l"/>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4634</a:t>
            </a:r>
          </a:p>
          <a:p>
            <a:pPr algn="l"/>
            <a:r>
              <a:rPr lang="en-CA" dirty="0">
                <a:latin typeface="Segoe UI Light" panose="020B0502040204020203" pitchFamily="34" charset="0"/>
                <a:cs typeface="Segoe UI Light" panose="020B0502040204020203" pitchFamily="34" charset="0"/>
              </a:rPr>
              <a:t>Logoff</a:t>
            </a:r>
          </a:p>
        </p:txBody>
      </p:sp>
      <p:sp>
        <p:nvSpPr>
          <p:cNvPr id="40" name="TextBox 39">
            <a:extLst>
              <a:ext uri="{FF2B5EF4-FFF2-40B4-BE49-F238E27FC236}">
                <a16:creationId xmlns:a16="http://schemas.microsoft.com/office/drawing/2014/main" id="{A0F21B62-8C52-4829-869B-2B8B03BB68B0}"/>
              </a:ext>
            </a:extLst>
          </p:cNvPr>
          <p:cNvSpPr txBox="1"/>
          <p:nvPr/>
        </p:nvSpPr>
        <p:spPr>
          <a:xfrm>
            <a:off x="4156559" y="3743512"/>
            <a:ext cx="3367460" cy="584775"/>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Kerberos TGS Request</a:t>
            </a:r>
          </a:p>
          <a:p>
            <a:r>
              <a:rPr lang="en-CA" sz="1400" dirty="0">
                <a:latin typeface="Segoe UI Light" panose="020B0502040204020203" pitchFamily="34" charset="0"/>
                <a:cs typeface="Segoe UI Light" panose="020B0502040204020203" pitchFamily="34" charset="0"/>
              </a:rPr>
              <a:t>ldap/VDC01.verenatex.com/verenatex.com</a:t>
            </a:r>
          </a:p>
        </p:txBody>
      </p:sp>
    </p:spTree>
    <p:extLst>
      <p:ext uri="{BB962C8B-B14F-4D97-AF65-F5344CB8AC3E}">
        <p14:creationId xmlns:p14="http://schemas.microsoft.com/office/powerpoint/2010/main" val="272421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right)">
                                      <p:cBhvr>
                                        <p:cTn id="14" dur="500"/>
                                        <p:tgtEl>
                                          <p:spTgt spid="26"/>
                                        </p:tgtEl>
                                      </p:cBhvr>
                                    </p:animEffect>
                                  </p:childTnLst>
                                </p:cTn>
                              </p:par>
                              <p:par>
                                <p:cTn id="15" presetID="22" presetClass="entr" presetSubtype="2"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500"/>
                                        <p:tgtEl>
                                          <p:spTgt spid="25"/>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right)">
                                      <p:cBhvr>
                                        <p:cTn id="25" dur="500"/>
                                        <p:tgtEl>
                                          <p:spTgt spid="29"/>
                                        </p:tgtEl>
                                      </p:cBhvr>
                                    </p:animEffect>
                                  </p:childTnLst>
                                </p:cTn>
                              </p:par>
                              <p:par>
                                <p:cTn id="26" presetID="22" presetClass="entr" presetSubtype="2"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right)">
                                      <p:cBhvr>
                                        <p:cTn id="28" dur="500"/>
                                        <p:tgtEl>
                                          <p:spTgt spid="28"/>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p:stCondLst>
                              <p:cond delay="2500"/>
                            </p:stCondLst>
                            <p:childTnLst>
                              <p:par>
                                <p:cTn id="37" presetID="22" presetClass="entr" presetSubtype="2"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right)">
                                      <p:cBhvr>
                                        <p:cTn id="39" dur="500"/>
                                        <p:tgtEl>
                                          <p:spTgt spid="33"/>
                                        </p:tgtEl>
                                      </p:cBhvr>
                                    </p:animEffect>
                                  </p:childTnLst>
                                </p:cTn>
                              </p:par>
                              <p:par>
                                <p:cTn id="40" presetID="22" presetClass="entr" presetSubtype="2"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right)">
                                      <p:cBhvr>
                                        <p:cTn id="42" dur="500"/>
                                        <p:tgtEl>
                                          <p:spTgt spid="32"/>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9" grpId="0"/>
      <p:bldP spid="31" grpId="0"/>
      <p:bldP spid="33" grpId="0"/>
      <p:bldP spid="34" grpId="0"/>
      <p:bldP spid="35" grpId="0"/>
      <p:bldP spid="36" grpId="0"/>
      <p:bldP spid="37" grpId="0"/>
      <p:bldP spid="38"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FECDB3-0F96-4EE7-8E93-7492D9366BF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22</a:t>
            </a:fld>
            <a:endParaRPr lang="en-US"/>
          </a:p>
        </p:txBody>
      </p:sp>
      <p:sp>
        <p:nvSpPr>
          <p:cNvPr id="3" name="Rectangle 2">
            <a:extLst>
              <a:ext uri="{FF2B5EF4-FFF2-40B4-BE49-F238E27FC236}">
                <a16:creationId xmlns:a16="http://schemas.microsoft.com/office/drawing/2014/main" id="{B066498A-10D7-48EA-8194-C76CC754E020}"/>
              </a:ext>
            </a:extLst>
          </p:cNvPr>
          <p:cNvSpPr/>
          <p:nvPr/>
        </p:nvSpPr>
        <p:spPr>
          <a:xfrm>
            <a:off x="284879" y="666200"/>
            <a:ext cx="10704021" cy="369332"/>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Norma runs the following command on WKS: net use F: \\FILE01.verenatex.com\c$ /</a:t>
            </a:r>
            <a:r>
              <a:rPr lang="en-CA" dirty="0" err="1">
                <a:latin typeface="Segoe UI Light" panose="020B0502040204020203" pitchFamily="34" charset="0"/>
                <a:cs typeface="Segoe UI Light" panose="020B0502040204020203" pitchFamily="34" charset="0"/>
              </a:rPr>
              <a:t>user:V</a:t>
            </a:r>
            <a:r>
              <a:rPr lang="en-CA" dirty="0">
                <a:latin typeface="Segoe UI Light" panose="020B0502040204020203" pitchFamily="34" charset="0"/>
                <a:cs typeface="Segoe UI Light" panose="020B0502040204020203" pitchFamily="34" charset="0"/>
              </a:rPr>
              <a:t>\</a:t>
            </a:r>
            <a:r>
              <a:rPr lang="en-CA" dirty="0" err="1">
                <a:latin typeface="Segoe UI Light" panose="020B0502040204020203" pitchFamily="34" charset="0"/>
                <a:cs typeface="Segoe UI Light" panose="020B0502040204020203" pitchFamily="34" charset="0"/>
              </a:rPr>
              <a:t>piaudonnmsdn</a:t>
            </a:r>
            <a:endParaRPr lang="en-CA"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C76D0FBF-94D2-4705-B247-6FAAEB23E12B}"/>
              </a:ext>
            </a:extLst>
          </p:cNvPr>
          <p:cNvPicPr>
            <a:picLocks noChangeAspect="1"/>
          </p:cNvPicPr>
          <p:nvPr/>
        </p:nvPicPr>
        <p:blipFill>
          <a:blip r:embed="rId3"/>
          <a:stretch>
            <a:fillRect/>
          </a:stretch>
        </p:blipFill>
        <p:spPr>
          <a:xfrm>
            <a:off x="3671260" y="1136617"/>
            <a:ext cx="717081" cy="594153"/>
          </a:xfrm>
          <a:prstGeom prst="rect">
            <a:avLst/>
          </a:prstGeom>
        </p:spPr>
      </p:pic>
      <p:cxnSp>
        <p:nvCxnSpPr>
          <p:cNvPr id="5" name="Straight Arrow Connector 4">
            <a:extLst>
              <a:ext uri="{FF2B5EF4-FFF2-40B4-BE49-F238E27FC236}">
                <a16:creationId xmlns:a16="http://schemas.microsoft.com/office/drawing/2014/main" id="{E8BD4ECD-6A79-417E-B212-5BC78F9A0505}"/>
              </a:ext>
            </a:extLst>
          </p:cNvPr>
          <p:cNvCxnSpPr>
            <a:cxnSpLocks/>
          </p:cNvCxnSpPr>
          <p:nvPr/>
        </p:nvCxnSpPr>
        <p:spPr>
          <a:xfrm>
            <a:off x="4514211" y="1505948"/>
            <a:ext cx="28571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AF65EBF3-AFC3-4E8D-BB6B-3DBDF6D92443}"/>
              </a:ext>
            </a:extLst>
          </p:cNvPr>
          <p:cNvSpPr txBox="1"/>
          <p:nvPr/>
        </p:nvSpPr>
        <p:spPr>
          <a:xfrm>
            <a:off x="4788100" y="1505948"/>
            <a:ext cx="1882247" cy="369332"/>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SMB:C; Negotiate</a:t>
            </a:r>
            <a:endParaRPr lang="en-CA" sz="1400" dirty="0">
              <a:latin typeface="Segoe UI Light" panose="020B0502040204020203" pitchFamily="34" charset="0"/>
              <a:cs typeface="Segoe UI Light" panose="020B0502040204020203" pitchFamily="34" charset="0"/>
            </a:endParaRPr>
          </a:p>
        </p:txBody>
      </p:sp>
      <p:cxnSp>
        <p:nvCxnSpPr>
          <p:cNvPr id="7" name="Straight Arrow Connector 6">
            <a:extLst>
              <a:ext uri="{FF2B5EF4-FFF2-40B4-BE49-F238E27FC236}">
                <a16:creationId xmlns:a16="http://schemas.microsoft.com/office/drawing/2014/main" id="{CEA3A54F-AE9A-42DD-9B88-224DD1B1E86E}"/>
              </a:ext>
            </a:extLst>
          </p:cNvPr>
          <p:cNvCxnSpPr>
            <a:cxnSpLocks/>
          </p:cNvCxnSpPr>
          <p:nvPr/>
        </p:nvCxnSpPr>
        <p:spPr>
          <a:xfrm>
            <a:off x="4514211" y="2221885"/>
            <a:ext cx="2857195"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7959A649-CBE1-40FF-9BFE-B073687587F8}"/>
              </a:ext>
            </a:extLst>
          </p:cNvPr>
          <p:cNvSpPr txBox="1"/>
          <p:nvPr/>
        </p:nvSpPr>
        <p:spPr>
          <a:xfrm>
            <a:off x="4788100" y="2221885"/>
            <a:ext cx="1867819" cy="369332"/>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SMB:R; Negotiate</a:t>
            </a:r>
            <a:endParaRPr lang="en-CA" sz="1400" dirty="0">
              <a:latin typeface="Segoe UI Light" panose="020B0502040204020203" pitchFamily="34" charset="0"/>
              <a:cs typeface="Segoe UI Light" panose="020B0502040204020203" pitchFamily="34" charset="0"/>
            </a:endParaRPr>
          </a:p>
        </p:txBody>
      </p:sp>
      <p:cxnSp>
        <p:nvCxnSpPr>
          <p:cNvPr id="9" name="Straight Arrow Connector 8">
            <a:extLst>
              <a:ext uri="{FF2B5EF4-FFF2-40B4-BE49-F238E27FC236}">
                <a16:creationId xmlns:a16="http://schemas.microsoft.com/office/drawing/2014/main" id="{F4EFED77-78A9-4083-BB88-94E5F3765FFF}"/>
              </a:ext>
            </a:extLst>
          </p:cNvPr>
          <p:cNvCxnSpPr>
            <a:cxnSpLocks/>
          </p:cNvCxnSpPr>
          <p:nvPr/>
        </p:nvCxnSpPr>
        <p:spPr>
          <a:xfrm>
            <a:off x="4514211" y="2923987"/>
            <a:ext cx="28571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ABEEC9AC-3BAE-4587-AE8E-34115D805ED7}"/>
              </a:ext>
            </a:extLst>
          </p:cNvPr>
          <p:cNvSpPr txBox="1"/>
          <p:nvPr/>
        </p:nvSpPr>
        <p:spPr>
          <a:xfrm>
            <a:off x="4788100" y="2923987"/>
            <a:ext cx="2309415" cy="369332"/>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Kerberos TGT Request</a:t>
            </a:r>
            <a:endParaRPr lang="en-CA" sz="1400" dirty="0">
              <a:latin typeface="Segoe UI Light" panose="020B0502040204020203" pitchFamily="34" charset="0"/>
              <a:cs typeface="Segoe UI Light" panose="020B0502040204020203" pitchFamily="34" charset="0"/>
            </a:endParaRPr>
          </a:p>
        </p:txBody>
      </p:sp>
      <p:cxnSp>
        <p:nvCxnSpPr>
          <p:cNvPr id="11" name="Straight Arrow Connector 10">
            <a:extLst>
              <a:ext uri="{FF2B5EF4-FFF2-40B4-BE49-F238E27FC236}">
                <a16:creationId xmlns:a16="http://schemas.microsoft.com/office/drawing/2014/main" id="{9A135223-AF24-46B8-AC8D-C62029CA9F35}"/>
              </a:ext>
            </a:extLst>
          </p:cNvPr>
          <p:cNvCxnSpPr>
            <a:cxnSpLocks/>
          </p:cNvCxnSpPr>
          <p:nvPr/>
        </p:nvCxnSpPr>
        <p:spPr>
          <a:xfrm>
            <a:off x="4514211" y="3639924"/>
            <a:ext cx="2857195"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A5BC4CB7-5C8A-4522-A3CE-A8EFBEDD8AE9}"/>
              </a:ext>
            </a:extLst>
          </p:cNvPr>
          <p:cNvSpPr txBox="1"/>
          <p:nvPr/>
        </p:nvSpPr>
        <p:spPr>
          <a:xfrm>
            <a:off x="4788100" y="3639924"/>
            <a:ext cx="2460097" cy="369332"/>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Kerberos TGT Response</a:t>
            </a:r>
          </a:p>
        </p:txBody>
      </p:sp>
      <p:pic>
        <p:nvPicPr>
          <p:cNvPr id="13" name="Picture 12">
            <a:extLst>
              <a:ext uri="{FF2B5EF4-FFF2-40B4-BE49-F238E27FC236}">
                <a16:creationId xmlns:a16="http://schemas.microsoft.com/office/drawing/2014/main" id="{0F318790-E762-4391-9FCE-03A715ADED42}"/>
              </a:ext>
            </a:extLst>
          </p:cNvPr>
          <p:cNvPicPr>
            <a:picLocks noChangeAspect="1"/>
          </p:cNvPicPr>
          <p:nvPr/>
        </p:nvPicPr>
        <p:blipFill>
          <a:blip r:embed="rId3"/>
          <a:stretch>
            <a:fillRect/>
          </a:stretch>
        </p:blipFill>
        <p:spPr>
          <a:xfrm>
            <a:off x="3671260" y="2584292"/>
            <a:ext cx="717081" cy="594153"/>
          </a:xfrm>
          <a:prstGeom prst="rect">
            <a:avLst/>
          </a:prstGeom>
        </p:spPr>
      </p:pic>
      <p:pic>
        <p:nvPicPr>
          <p:cNvPr id="14" name="Picture 13">
            <a:extLst>
              <a:ext uri="{FF2B5EF4-FFF2-40B4-BE49-F238E27FC236}">
                <a16:creationId xmlns:a16="http://schemas.microsoft.com/office/drawing/2014/main" id="{995F2CD2-EAA7-4CEC-A680-5A35956185D0}"/>
              </a:ext>
            </a:extLst>
          </p:cNvPr>
          <p:cNvPicPr>
            <a:picLocks noChangeAspect="1"/>
          </p:cNvPicPr>
          <p:nvPr/>
        </p:nvPicPr>
        <p:blipFill>
          <a:blip r:embed="rId4"/>
          <a:stretch>
            <a:fillRect/>
          </a:stretch>
        </p:blipFill>
        <p:spPr>
          <a:xfrm>
            <a:off x="7532439" y="2587790"/>
            <a:ext cx="506276" cy="590655"/>
          </a:xfrm>
          <a:prstGeom prst="rect">
            <a:avLst/>
          </a:prstGeom>
        </p:spPr>
      </p:pic>
      <p:sp>
        <p:nvSpPr>
          <p:cNvPr id="15" name="Rectangle 14">
            <a:extLst>
              <a:ext uri="{FF2B5EF4-FFF2-40B4-BE49-F238E27FC236}">
                <a16:creationId xmlns:a16="http://schemas.microsoft.com/office/drawing/2014/main" id="{D92EE0EF-9C3E-4D34-A66B-15AFF430E069}"/>
              </a:ext>
            </a:extLst>
          </p:cNvPr>
          <p:cNvSpPr/>
          <p:nvPr/>
        </p:nvSpPr>
        <p:spPr>
          <a:xfrm>
            <a:off x="8332043" y="2558202"/>
            <a:ext cx="3260893"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4768</a:t>
            </a:r>
          </a:p>
          <a:p>
            <a:r>
              <a:rPr lang="en-CA" dirty="0">
                <a:latin typeface="Segoe UI Light" panose="020B0502040204020203" pitchFamily="34" charset="0"/>
                <a:cs typeface="Segoe UI Light" panose="020B0502040204020203" pitchFamily="34" charset="0"/>
              </a:rPr>
              <a:t>Kerberos Authentication Service</a:t>
            </a:r>
          </a:p>
        </p:txBody>
      </p:sp>
      <p:sp>
        <p:nvSpPr>
          <p:cNvPr id="16" name="Rectangle 15">
            <a:extLst>
              <a:ext uri="{FF2B5EF4-FFF2-40B4-BE49-F238E27FC236}">
                <a16:creationId xmlns:a16="http://schemas.microsoft.com/office/drawing/2014/main" id="{572CC01F-61FC-4037-8C11-DBFAE28332A4}"/>
              </a:ext>
            </a:extLst>
          </p:cNvPr>
          <p:cNvSpPr/>
          <p:nvPr/>
        </p:nvSpPr>
        <p:spPr>
          <a:xfrm>
            <a:off x="854903" y="1143884"/>
            <a:ext cx="1789657"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4688</a:t>
            </a:r>
          </a:p>
          <a:p>
            <a:r>
              <a:rPr lang="en-CA" dirty="0">
                <a:latin typeface="Segoe UI Light" panose="020B0502040204020203" pitchFamily="34" charset="0"/>
                <a:cs typeface="Segoe UI Light" panose="020B0502040204020203" pitchFamily="34" charset="0"/>
              </a:rPr>
              <a:t>Process Creation</a:t>
            </a:r>
          </a:p>
        </p:txBody>
      </p:sp>
      <p:pic>
        <p:nvPicPr>
          <p:cNvPr id="17" name="Picture 16">
            <a:extLst>
              <a:ext uri="{FF2B5EF4-FFF2-40B4-BE49-F238E27FC236}">
                <a16:creationId xmlns:a16="http://schemas.microsoft.com/office/drawing/2014/main" id="{AFC0CC5B-789D-4519-8465-CAFF8917F0EE}"/>
              </a:ext>
            </a:extLst>
          </p:cNvPr>
          <p:cNvPicPr>
            <a:picLocks noChangeAspect="1"/>
          </p:cNvPicPr>
          <p:nvPr/>
        </p:nvPicPr>
        <p:blipFill>
          <a:blip r:embed="rId5"/>
          <a:stretch>
            <a:fillRect/>
          </a:stretch>
        </p:blipFill>
        <p:spPr>
          <a:xfrm>
            <a:off x="3009925" y="1136617"/>
            <a:ext cx="523152" cy="590655"/>
          </a:xfrm>
          <a:prstGeom prst="rect">
            <a:avLst/>
          </a:prstGeom>
        </p:spPr>
      </p:pic>
      <p:pic>
        <p:nvPicPr>
          <p:cNvPr id="18" name="Picture 17">
            <a:extLst>
              <a:ext uri="{FF2B5EF4-FFF2-40B4-BE49-F238E27FC236}">
                <a16:creationId xmlns:a16="http://schemas.microsoft.com/office/drawing/2014/main" id="{93327831-5F26-4A89-BF9D-04F4D3628105}"/>
              </a:ext>
            </a:extLst>
          </p:cNvPr>
          <p:cNvPicPr>
            <a:picLocks noChangeAspect="1"/>
          </p:cNvPicPr>
          <p:nvPr/>
        </p:nvPicPr>
        <p:blipFill>
          <a:blip r:embed="rId6"/>
          <a:stretch>
            <a:fillRect/>
          </a:stretch>
        </p:blipFill>
        <p:spPr>
          <a:xfrm>
            <a:off x="7543959" y="1136617"/>
            <a:ext cx="594154" cy="594154"/>
          </a:xfrm>
          <a:prstGeom prst="rect">
            <a:avLst/>
          </a:prstGeom>
        </p:spPr>
      </p:pic>
      <p:cxnSp>
        <p:nvCxnSpPr>
          <p:cNvPr id="19" name="Straight Arrow Connector 18">
            <a:extLst>
              <a:ext uri="{FF2B5EF4-FFF2-40B4-BE49-F238E27FC236}">
                <a16:creationId xmlns:a16="http://schemas.microsoft.com/office/drawing/2014/main" id="{5335F0AB-6151-4B35-9A5E-00E36829E451}"/>
              </a:ext>
            </a:extLst>
          </p:cNvPr>
          <p:cNvCxnSpPr>
            <a:cxnSpLocks/>
          </p:cNvCxnSpPr>
          <p:nvPr/>
        </p:nvCxnSpPr>
        <p:spPr>
          <a:xfrm>
            <a:off x="4542509" y="4345452"/>
            <a:ext cx="28571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7F1F10D4-8CC5-41D7-8895-E8DCAB5D6B84}"/>
              </a:ext>
            </a:extLst>
          </p:cNvPr>
          <p:cNvSpPr txBox="1"/>
          <p:nvPr/>
        </p:nvSpPr>
        <p:spPr>
          <a:xfrm>
            <a:off x="4816398" y="4345452"/>
            <a:ext cx="2306209" cy="584775"/>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Kerberos TGS Request</a:t>
            </a:r>
          </a:p>
          <a:p>
            <a:r>
              <a:rPr lang="en-CA" sz="1400" dirty="0">
                <a:latin typeface="Segoe UI Light" panose="020B0502040204020203" pitchFamily="34" charset="0"/>
                <a:cs typeface="Segoe UI Light" panose="020B0502040204020203" pitchFamily="34" charset="0"/>
              </a:rPr>
              <a:t>CIFS/FILE01.verenatex.com</a:t>
            </a:r>
          </a:p>
        </p:txBody>
      </p:sp>
      <p:cxnSp>
        <p:nvCxnSpPr>
          <p:cNvPr id="21" name="Straight Arrow Connector 20">
            <a:extLst>
              <a:ext uri="{FF2B5EF4-FFF2-40B4-BE49-F238E27FC236}">
                <a16:creationId xmlns:a16="http://schemas.microsoft.com/office/drawing/2014/main" id="{3BD86E05-1B57-4A30-B8DE-3C59B6C4EE7C}"/>
              </a:ext>
            </a:extLst>
          </p:cNvPr>
          <p:cNvCxnSpPr>
            <a:cxnSpLocks/>
          </p:cNvCxnSpPr>
          <p:nvPr/>
        </p:nvCxnSpPr>
        <p:spPr>
          <a:xfrm>
            <a:off x="4542509" y="5061389"/>
            <a:ext cx="2857195"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7BB4964-21D0-45CF-842A-93C1F87E37E5}"/>
              </a:ext>
            </a:extLst>
          </p:cNvPr>
          <p:cNvSpPr txBox="1"/>
          <p:nvPr/>
        </p:nvSpPr>
        <p:spPr>
          <a:xfrm>
            <a:off x="4816398" y="5061389"/>
            <a:ext cx="2456891" cy="369332"/>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Kerberos TGS Response</a:t>
            </a:r>
          </a:p>
        </p:txBody>
      </p:sp>
      <p:sp>
        <p:nvSpPr>
          <p:cNvPr id="23" name="Rectangle 22">
            <a:extLst>
              <a:ext uri="{FF2B5EF4-FFF2-40B4-BE49-F238E27FC236}">
                <a16:creationId xmlns:a16="http://schemas.microsoft.com/office/drawing/2014/main" id="{3631E9CB-A10E-41A2-8946-A1356A8E0BB5}"/>
              </a:ext>
            </a:extLst>
          </p:cNvPr>
          <p:cNvSpPr/>
          <p:nvPr/>
        </p:nvSpPr>
        <p:spPr>
          <a:xfrm>
            <a:off x="8377396" y="4009256"/>
            <a:ext cx="3549433"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4769</a:t>
            </a:r>
          </a:p>
          <a:p>
            <a:r>
              <a:rPr lang="en-CA" dirty="0">
                <a:latin typeface="Segoe UI Light" panose="020B0502040204020203" pitchFamily="34" charset="0"/>
                <a:cs typeface="Segoe UI Light" panose="020B0502040204020203" pitchFamily="34" charset="0"/>
              </a:rPr>
              <a:t>Kerberos Service Ticket Operations</a:t>
            </a:r>
          </a:p>
        </p:txBody>
      </p:sp>
      <p:sp>
        <p:nvSpPr>
          <p:cNvPr id="24" name="Rectangle 23">
            <a:extLst>
              <a:ext uri="{FF2B5EF4-FFF2-40B4-BE49-F238E27FC236}">
                <a16:creationId xmlns:a16="http://schemas.microsoft.com/office/drawing/2014/main" id="{F993A41E-6799-4659-BE11-B5CD8C2689BF}"/>
              </a:ext>
            </a:extLst>
          </p:cNvPr>
          <p:cNvSpPr/>
          <p:nvPr/>
        </p:nvSpPr>
        <p:spPr>
          <a:xfrm>
            <a:off x="898534" y="3362925"/>
            <a:ext cx="1582484"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4648</a:t>
            </a:r>
          </a:p>
          <a:p>
            <a:r>
              <a:rPr lang="en-CA" dirty="0">
                <a:latin typeface="Segoe UI Light" panose="020B0502040204020203" pitchFamily="34" charset="0"/>
                <a:cs typeface="Segoe UI Light" panose="020B0502040204020203" pitchFamily="34" charset="0"/>
              </a:rPr>
              <a:t>Logon</a:t>
            </a:r>
          </a:p>
        </p:txBody>
      </p:sp>
      <p:pic>
        <p:nvPicPr>
          <p:cNvPr id="25" name="Picture 24">
            <a:extLst>
              <a:ext uri="{FF2B5EF4-FFF2-40B4-BE49-F238E27FC236}">
                <a16:creationId xmlns:a16="http://schemas.microsoft.com/office/drawing/2014/main" id="{5D3CFB40-AEA7-44B7-9936-BF1D341CBD49}"/>
              </a:ext>
            </a:extLst>
          </p:cNvPr>
          <p:cNvPicPr>
            <a:picLocks noChangeAspect="1"/>
          </p:cNvPicPr>
          <p:nvPr/>
        </p:nvPicPr>
        <p:blipFill>
          <a:blip r:embed="rId3"/>
          <a:stretch>
            <a:fillRect/>
          </a:stretch>
        </p:blipFill>
        <p:spPr>
          <a:xfrm>
            <a:off x="3699558" y="5367572"/>
            <a:ext cx="717081" cy="594153"/>
          </a:xfrm>
          <a:prstGeom prst="rect">
            <a:avLst/>
          </a:prstGeom>
        </p:spPr>
      </p:pic>
      <p:cxnSp>
        <p:nvCxnSpPr>
          <p:cNvPr id="26" name="Straight Arrow Connector 25">
            <a:extLst>
              <a:ext uri="{FF2B5EF4-FFF2-40B4-BE49-F238E27FC236}">
                <a16:creationId xmlns:a16="http://schemas.microsoft.com/office/drawing/2014/main" id="{5CC7F265-FCD1-41DF-B5C9-6B4EA2CC9369}"/>
              </a:ext>
            </a:extLst>
          </p:cNvPr>
          <p:cNvCxnSpPr>
            <a:cxnSpLocks/>
          </p:cNvCxnSpPr>
          <p:nvPr/>
        </p:nvCxnSpPr>
        <p:spPr>
          <a:xfrm>
            <a:off x="4542509" y="5736903"/>
            <a:ext cx="28571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08F26C39-660C-4E9B-9FC5-DC0BD8884FAF}"/>
              </a:ext>
            </a:extLst>
          </p:cNvPr>
          <p:cNvSpPr txBox="1"/>
          <p:nvPr/>
        </p:nvSpPr>
        <p:spPr>
          <a:xfrm>
            <a:off x="4816398" y="5736903"/>
            <a:ext cx="2255746" cy="369332"/>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SMB:C; Session Setup</a:t>
            </a:r>
            <a:endParaRPr lang="en-CA" sz="1400" dirty="0">
              <a:latin typeface="Segoe UI Light" panose="020B0502040204020203" pitchFamily="34" charset="0"/>
              <a:cs typeface="Segoe UI Light" panose="020B0502040204020203" pitchFamily="34" charset="0"/>
            </a:endParaRPr>
          </a:p>
        </p:txBody>
      </p:sp>
      <p:cxnSp>
        <p:nvCxnSpPr>
          <p:cNvPr id="28" name="Straight Arrow Connector 27">
            <a:extLst>
              <a:ext uri="{FF2B5EF4-FFF2-40B4-BE49-F238E27FC236}">
                <a16:creationId xmlns:a16="http://schemas.microsoft.com/office/drawing/2014/main" id="{50CA9807-6852-46F8-90AE-A9CF601A3759}"/>
              </a:ext>
            </a:extLst>
          </p:cNvPr>
          <p:cNvCxnSpPr>
            <a:cxnSpLocks/>
          </p:cNvCxnSpPr>
          <p:nvPr/>
        </p:nvCxnSpPr>
        <p:spPr>
          <a:xfrm>
            <a:off x="4542509" y="6452840"/>
            <a:ext cx="2857195"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AC66B875-B0B6-4A12-8689-FD3532A10C67}"/>
              </a:ext>
            </a:extLst>
          </p:cNvPr>
          <p:cNvSpPr txBox="1"/>
          <p:nvPr/>
        </p:nvSpPr>
        <p:spPr>
          <a:xfrm>
            <a:off x="4816398" y="6452840"/>
            <a:ext cx="2241319" cy="369332"/>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SMB:R; Session Setup</a:t>
            </a:r>
            <a:endParaRPr lang="en-CA" sz="1400" dirty="0">
              <a:latin typeface="Segoe UI Light" panose="020B0502040204020203" pitchFamily="34" charset="0"/>
              <a:cs typeface="Segoe UI Light" panose="020B0502040204020203" pitchFamily="34" charset="0"/>
            </a:endParaRPr>
          </a:p>
        </p:txBody>
      </p:sp>
      <p:pic>
        <p:nvPicPr>
          <p:cNvPr id="30" name="Picture 29">
            <a:extLst>
              <a:ext uri="{FF2B5EF4-FFF2-40B4-BE49-F238E27FC236}">
                <a16:creationId xmlns:a16="http://schemas.microsoft.com/office/drawing/2014/main" id="{62E7F2AB-4F10-4402-91DF-5405D90CC8AB}"/>
              </a:ext>
            </a:extLst>
          </p:cNvPr>
          <p:cNvPicPr>
            <a:picLocks noChangeAspect="1"/>
          </p:cNvPicPr>
          <p:nvPr/>
        </p:nvPicPr>
        <p:blipFill>
          <a:blip r:embed="rId6"/>
          <a:stretch>
            <a:fillRect/>
          </a:stretch>
        </p:blipFill>
        <p:spPr>
          <a:xfrm>
            <a:off x="7572257" y="5367572"/>
            <a:ext cx="594154" cy="594154"/>
          </a:xfrm>
          <a:prstGeom prst="rect">
            <a:avLst/>
          </a:prstGeom>
        </p:spPr>
      </p:pic>
      <p:sp>
        <p:nvSpPr>
          <p:cNvPr id="31" name="Rectangle 30">
            <a:extLst>
              <a:ext uri="{FF2B5EF4-FFF2-40B4-BE49-F238E27FC236}">
                <a16:creationId xmlns:a16="http://schemas.microsoft.com/office/drawing/2014/main" id="{24774F56-0D7A-4E3A-A95C-C2DD0E954BED}"/>
              </a:ext>
            </a:extLst>
          </p:cNvPr>
          <p:cNvSpPr/>
          <p:nvPr/>
        </p:nvSpPr>
        <p:spPr>
          <a:xfrm>
            <a:off x="8377396" y="5237494"/>
            <a:ext cx="1582484"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4624</a:t>
            </a:r>
          </a:p>
          <a:p>
            <a:r>
              <a:rPr lang="en-CA" dirty="0">
                <a:latin typeface="Segoe UI Light" panose="020B0502040204020203" pitchFamily="34" charset="0"/>
                <a:cs typeface="Segoe UI Light" panose="020B0502040204020203" pitchFamily="34" charset="0"/>
              </a:rPr>
              <a:t>Logon</a:t>
            </a:r>
          </a:p>
        </p:txBody>
      </p:sp>
      <p:sp>
        <p:nvSpPr>
          <p:cNvPr id="32" name="Rectangle 31">
            <a:extLst>
              <a:ext uri="{FF2B5EF4-FFF2-40B4-BE49-F238E27FC236}">
                <a16:creationId xmlns:a16="http://schemas.microsoft.com/office/drawing/2014/main" id="{A12EABB3-F46F-4A63-A820-995D64DF353D}"/>
              </a:ext>
            </a:extLst>
          </p:cNvPr>
          <p:cNvSpPr/>
          <p:nvPr/>
        </p:nvSpPr>
        <p:spPr>
          <a:xfrm>
            <a:off x="898534" y="6052093"/>
            <a:ext cx="2093907"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4689</a:t>
            </a:r>
          </a:p>
          <a:p>
            <a:r>
              <a:rPr lang="en-CA" dirty="0">
                <a:latin typeface="Segoe UI Light" panose="020B0502040204020203" pitchFamily="34" charset="0"/>
                <a:cs typeface="Segoe UI Light" panose="020B0502040204020203" pitchFamily="34" charset="0"/>
              </a:rPr>
              <a:t>Process Termination</a:t>
            </a:r>
          </a:p>
        </p:txBody>
      </p:sp>
    </p:spTree>
    <p:extLst>
      <p:ext uri="{BB962C8B-B14F-4D97-AF65-F5344CB8AC3E}">
        <p14:creationId xmlns:p14="http://schemas.microsoft.com/office/powerpoint/2010/main" val="382198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par>
                                <p:cTn id="48" presetID="22" presetClass="entr" presetSubtype="2"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left)">
                                      <p:cBhvr>
                                        <p:cTn id="58" dur="500"/>
                                        <p:tgtEl>
                                          <p:spTgt spid="19"/>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par>
                          <p:cTn id="63" fill="hold">
                            <p:stCondLst>
                              <p:cond delay="2000"/>
                            </p:stCondLst>
                            <p:childTnLst>
                              <p:par>
                                <p:cTn id="64" presetID="10"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par>
                          <p:cTn id="67" fill="hold">
                            <p:stCondLst>
                              <p:cond delay="2500"/>
                            </p:stCondLst>
                            <p:childTnLst>
                              <p:par>
                                <p:cTn id="68" presetID="22" presetClass="entr" presetSubtype="2"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right)">
                                      <p:cBhvr>
                                        <p:cTn id="70" dur="500"/>
                                        <p:tgtEl>
                                          <p:spTgt spid="22"/>
                                        </p:tgtEl>
                                      </p:cBhvr>
                                    </p:animEffect>
                                  </p:childTnLst>
                                </p:cTn>
                              </p:par>
                              <p:par>
                                <p:cTn id="71" presetID="22" presetClass="entr" presetSubtype="2"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par>
                                <p:cTn id="79" presetID="10"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left)">
                                      <p:cBhvr>
                                        <p:cTn id="86" dur="500"/>
                                        <p:tgtEl>
                                          <p:spTgt spid="26"/>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childTnLst>
                          </p:cTn>
                        </p:par>
                        <p:par>
                          <p:cTn id="94" fill="hold">
                            <p:stCondLst>
                              <p:cond delay="1000"/>
                            </p:stCondLst>
                            <p:childTnLst>
                              <p:par>
                                <p:cTn id="95" presetID="22" presetClass="entr" presetSubtype="2"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right)">
                                      <p:cBhvr>
                                        <p:cTn id="97" dur="500"/>
                                        <p:tgtEl>
                                          <p:spTgt spid="29"/>
                                        </p:tgtEl>
                                      </p:cBhvr>
                                    </p:animEffect>
                                  </p:childTnLst>
                                </p:cTn>
                              </p:par>
                            </p:childTnLst>
                          </p:cTn>
                        </p:par>
                        <p:par>
                          <p:cTn id="98" fill="hold">
                            <p:stCondLst>
                              <p:cond delay="1500"/>
                            </p:stCondLst>
                            <p:childTnLst>
                              <p:par>
                                <p:cTn id="99" presetID="22" presetClass="entr" presetSubtype="2" fill="hold"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ipe(right)">
                                      <p:cBhvr>
                                        <p:cTn id="101" dur="500"/>
                                        <p:tgtEl>
                                          <p:spTgt spid="2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5" grpId="0"/>
      <p:bldP spid="16" grpId="0"/>
      <p:bldP spid="20" grpId="0"/>
      <p:bldP spid="22" grpId="0"/>
      <p:bldP spid="23" grpId="0"/>
      <p:bldP spid="24" grpId="0"/>
      <p:bldP spid="27" grpId="0"/>
      <p:bldP spid="29"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48A4DD-334F-4FA6-94D3-8D6C6F32D77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23</a:t>
            </a:fld>
            <a:endParaRPr lang="en-US"/>
          </a:p>
        </p:txBody>
      </p:sp>
      <p:sp>
        <p:nvSpPr>
          <p:cNvPr id="3" name="Rectangle 2">
            <a:extLst>
              <a:ext uri="{FF2B5EF4-FFF2-40B4-BE49-F238E27FC236}">
                <a16:creationId xmlns:a16="http://schemas.microsoft.com/office/drawing/2014/main" id="{AC404C0F-11E7-49C1-BBB6-3041507CF695}"/>
              </a:ext>
            </a:extLst>
          </p:cNvPr>
          <p:cNvSpPr/>
          <p:nvPr/>
        </p:nvSpPr>
        <p:spPr>
          <a:xfrm>
            <a:off x="284879" y="666200"/>
            <a:ext cx="9450600" cy="369332"/>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Norma runs the following command on WKS: net use F: \\10.10.0.6\c$ /</a:t>
            </a:r>
            <a:r>
              <a:rPr lang="en-CA" dirty="0" err="1">
                <a:latin typeface="Segoe UI Light" panose="020B0502040204020203" pitchFamily="34" charset="0"/>
                <a:cs typeface="Segoe UI Light" panose="020B0502040204020203" pitchFamily="34" charset="0"/>
              </a:rPr>
              <a:t>user:V</a:t>
            </a:r>
            <a:r>
              <a:rPr lang="en-CA" dirty="0">
                <a:latin typeface="Segoe UI Light" panose="020B0502040204020203" pitchFamily="34" charset="0"/>
                <a:cs typeface="Segoe UI Light" panose="020B0502040204020203" pitchFamily="34" charset="0"/>
              </a:rPr>
              <a:t>\</a:t>
            </a:r>
            <a:r>
              <a:rPr lang="en-CA" dirty="0" err="1">
                <a:latin typeface="Segoe UI Light" panose="020B0502040204020203" pitchFamily="34" charset="0"/>
                <a:cs typeface="Segoe UI Light" panose="020B0502040204020203" pitchFamily="34" charset="0"/>
              </a:rPr>
              <a:t>piaudonnmsdn</a:t>
            </a:r>
            <a:endParaRPr lang="en-CA"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6D4D21FB-CD46-4A20-8BAA-6805C1CAA009}"/>
              </a:ext>
            </a:extLst>
          </p:cNvPr>
          <p:cNvPicPr>
            <a:picLocks noChangeAspect="1"/>
          </p:cNvPicPr>
          <p:nvPr/>
        </p:nvPicPr>
        <p:blipFill>
          <a:blip r:embed="rId3"/>
          <a:stretch>
            <a:fillRect/>
          </a:stretch>
        </p:blipFill>
        <p:spPr>
          <a:xfrm>
            <a:off x="7523224" y="4286844"/>
            <a:ext cx="717081" cy="594153"/>
          </a:xfrm>
          <a:prstGeom prst="rect">
            <a:avLst/>
          </a:prstGeom>
        </p:spPr>
      </p:pic>
      <p:cxnSp>
        <p:nvCxnSpPr>
          <p:cNvPr id="5" name="Straight Arrow Connector 4">
            <a:extLst>
              <a:ext uri="{FF2B5EF4-FFF2-40B4-BE49-F238E27FC236}">
                <a16:creationId xmlns:a16="http://schemas.microsoft.com/office/drawing/2014/main" id="{76F2AC3E-105E-4328-8102-F54AC20227D8}"/>
              </a:ext>
            </a:extLst>
          </p:cNvPr>
          <p:cNvCxnSpPr>
            <a:cxnSpLocks/>
          </p:cNvCxnSpPr>
          <p:nvPr/>
        </p:nvCxnSpPr>
        <p:spPr>
          <a:xfrm>
            <a:off x="4514211" y="1505948"/>
            <a:ext cx="28571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DB9A338B-F1DB-4950-9670-20935A8EAFFE}"/>
              </a:ext>
            </a:extLst>
          </p:cNvPr>
          <p:cNvSpPr txBox="1"/>
          <p:nvPr/>
        </p:nvSpPr>
        <p:spPr>
          <a:xfrm>
            <a:off x="4788100" y="1505948"/>
            <a:ext cx="1882247" cy="584775"/>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SMB:C; Negotiate</a:t>
            </a:r>
          </a:p>
          <a:p>
            <a:r>
              <a:rPr lang="en-CA" sz="1400" dirty="0">
                <a:latin typeface="Segoe UI Light" panose="020B0502040204020203" pitchFamily="34" charset="0"/>
                <a:cs typeface="Segoe UI Light" panose="020B0502040204020203" pitchFamily="34" charset="0"/>
              </a:rPr>
              <a:t>… then SET UP…</a:t>
            </a:r>
          </a:p>
        </p:txBody>
      </p:sp>
      <p:cxnSp>
        <p:nvCxnSpPr>
          <p:cNvPr id="7" name="Straight Arrow Connector 6">
            <a:extLst>
              <a:ext uri="{FF2B5EF4-FFF2-40B4-BE49-F238E27FC236}">
                <a16:creationId xmlns:a16="http://schemas.microsoft.com/office/drawing/2014/main" id="{24E4D43E-FA76-4AB1-B87F-FBBAD730889D}"/>
              </a:ext>
            </a:extLst>
          </p:cNvPr>
          <p:cNvCxnSpPr>
            <a:cxnSpLocks/>
          </p:cNvCxnSpPr>
          <p:nvPr/>
        </p:nvCxnSpPr>
        <p:spPr>
          <a:xfrm>
            <a:off x="4514211" y="2221885"/>
            <a:ext cx="2857195"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8F0D7E55-59E1-4D47-A2A6-08A2718B334E}"/>
              </a:ext>
            </a:extLst>
          </p:cNvPr>
          <p:cNvSpPr txBox="1"/>
          <p:nvPr/>
        </p:nvSpPr>
        <p:spPr>
          <a:xfrm>
            <a:off x="4788100" y="2221885"/>
            <a:ext cx="5081904" cy="584775"/>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SMB:R; Negotiate</a:t>
            </a:r>
          </a:p>
          <a:p>
            <a:r>
              <a:rPr lang="en-CA" sz="1400" dirty="0">
                <a:latin typeface="Segoe UI Light" panose="020B0502040204020203" pitchFamily="34" charset="0"/>
                <a:cs typeface="Segoe UI Light" panose="020B0502040204020203" pitchFamily="34" charset="0"/>
              </a:rPr>
              <a:t>… then </a:t>
            </a:r>
            <a:r>
              <a:rPr lang="en-US" sz="1400" dirty="0">
                <a:latin typeface="Segoe UI Light" panose="020B0502040204020203" pitchFamily="34" charset="0"/>
                <a:cs typeface="Segoe UI Light" panose="020B0502040204020203" pitchFamily="34" charset="0"/>
              </a:rPr>
              <a:t>STATUS_MORE_PROCESSING_REQUIRED  SESSION SETUP</a:t>
            </a:r>
            <a:endParaRPr lang="en-CA" sz="1400" dirty="0">
              <a:latin typeface="Segoe UI Light" panose="020B0502040204020203" pitchFamily="34" charset="0"/>
              <a:cs typeface="Segoe UI Light" panose="020B0502040204020203" pitchFamily="34" charset="0"/>
            </a:endParaRPr>
          </a:p>
        </p:txBody>
      </p:sp>
      <p:cxnSp>
        <p:nvCxnSpPr>
          <p:cNvPr id="9" name="Straight Arrow Connector 8">
            <a:extLst>
              <a:ext uri="{FF2B5EF4-FFF2-40B4-BE49-F238E27FC236}">
                <a16:creationId xmlns:a16="http://schemas.microsoft.com/office/drawing/2014/main" id="{92F29873-3066-4CFF-AB5B-F545BEB6231F}"/>
              </a:ext>
            </a:extLst>
          </p:cNvPr>
          <p:cNvCxnSpPr>
            <a:cxnSpLocks/>
          </p:cNvCxnSpPr>
          <p:nvPr/>
        </p:nvCxnSpPr>
        <p:spPr>
          <a:xfrm>
            <a:off x="4514211" y="3167268"/>
            <a:ext cx="28571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1E4B176D-7713-40DC-97A0-C35AF89095F3}"/>
              </a:ext>
            </a:extLst>
          </p:cNvPr>
          <p:cNvSpPr txBox="1"/>
          <p:nvPr/>
        </p:nvSpPr>
        <p:spPr>
          <a:xfrm>
            <a:off x="4788100" y="3167268"/>
            <a:ext cx="2560316" cy="646331"/>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RPC EPM</a:t>
            </a:r>
          </a:p>
          <a:p>
            <a:r>
              <a:rPr lang="en-CA" dirty="0">
                <a:latin typeface="Segoe UI Light" panose="020B0502040204020203" pitchFamily="34" charset="0"/>
                <a:cs typeface="Segoe UI Light" panose="020B0502040204020203" pitchFamily="34" charset="0"/>
              </a:rPr>
              <a:t>… then </a:t>
            </a:r>
            <a:r>
              <a:rPr lang="en-CA" dirty="0" err="1">
                <a:latin typeface="Segoe UI Light" panose="020B0502040204020203" pitchFamily="34" charset="0"/>
                <a:cs typeface="Segoe UI Light" panose="020B0502040204020203" pitchFamily="34" charset="0"/>
              </a:rPr>
              <a:t>Netlogon</a:t>
            </a:r>
            <a:r>
              <a:rPr lang="en-CA" dirty="0">
                <a:latin typeface="Segoe UI Light" panose="020B0502040204020203" pitchFamily="34" charset="0"/>
                <a:cs typeface="Segoe UI Light" panose="020B0502040204020203" pitchFamily="34" charset="0"/>
              </a:rPr>
              <a:t>(NRPC) </a:t>
            </a:r>
            <a:endParaRPr lang="en-CA" sz="1400" dirty="0">
              <a:latin typeface="Segoe UI Light" panose="020B0502040204020203" pitchFamily="34" charset="0"/>
              <a:cs typeface="Segoe UI Light" panose="020B0502040204020203" pitchFamily="34" charset="0"/>
            </a:endParaRPr>
          </a:p>
        </p:txBody>
      </p:sp>
      <p:cxnSp>
        <p:nvCxnSpPr>
          <p:cNvPr id="11" name="Straight Arrow Connector 10">
            <a:extLst>
              <a:ext uri="{FF2B5EF4-FFF2-40B4-BE49-F238E27FC236}">
                <a16:creationId xmlns:a16="http://schemas.microsoft.com/office/drawing/2014/main" id="{F6B14BB3-25AD-4C3D-8EF9-61BAE4965F9E}"/>
              </a:ext>
            </a:extLst>
          </p:cNvPr>
          <p:cNvCxnSpPr>
            <a:cxnSpLocks/>
          </p:cNvCxnSpPr>
          <p:nvPr/>
        </p:nvCxnSpPr>
        <p:spPr>
          <a:xfrm>
            <a:off x="4514211" y="3883205"/>
            <a:ext cx="2857195"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F9A3D82-5AB8-4A0F-A8C0-0CBB3609239E}"/>
              </a:ext>
            </a:extLst>
          </p:cNvPr>
          <p:cNvSpPr txBox="1"/>
          <p:nvPr/>
        </p:nvSpPr>
        <p:spPr>
          <a:xfrm>
            <a:off x="4788100" y="3883205"/>
            <a:ext cx="2225481" cy="646331"/>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RPC responses</a:t>
            </a:r>
          </a:p>
          <a:p>
            <a:r>
              <a:rPr lang="en-CA" dirty="0">
                <a:latin typeface="Segoe UI Light" panose="020B0502040204020203" pitchFamily="34" charset="0"/>
                <a:cs typeface="Segoe UI Light" panose="020B0502040204020203" pitchFamily="34" charset="0"/>
              </a:rPr>
              <a:t>(secure channel stuff)</a:t>
            </a:r>
          </a:p>
        </p:txBody>
      </p:sp>
      <p:pic>
        <p:nvPicPr>
          <p:cNvPr id="13" name="Picture 12">
            <a:extLst>
              <a:ext uri="{FF2B5EF4-FFF2-40B4-BE49-F238E27FC236}">
                <a16:creationId xmlns:a16="http://schemas.microsoft.com/office/drawing/2014/main" id="{EF748580-D4C0-4B24-BF42-C1CCD7B9BF3A}"/>
              </a:ext>
            </a:extLst>
          </p:cNvPr>
          <p:cNvPicPr>
            <a:picLocks noChangeAspect="1"/>
          </p:cNvPicPr>
          <p:nvPr/>
        </p:nvPicPr>
        <p:blipFill>
          <a:blip r:embed="rId4"/>
          <a:stretch>
            <a:fillRect/>
          </a:stretch>
        </p:blipFill>
        <p:spPr>
          <a:xfrm>
            <a:off x="7532439" y="2831071"/>
            <a:ext cx="506276" cy="590655"/>
          </a:xfrm>
          <a:prstGeom prst="rect">
            <a:avLst/>
          </a:prstGeom>
        </p:spPr>
      </p:pic>
      <p:sp>
        <p:nvSpPr>
          <p:cNvPr id="14" name="Rectangle 13">
            <a:extLst>
              <a:ext uri="{FF2B5EF4-FFF2-40B4-BE49-F238E27FC236}">
                <a16:creationId xmlns:a16="http://schemas.microsoft.com/office/drawing/2014/main" id="{DDDFC647-9F6C-4646-8E30-E237082EBAFD}"/>
              </a:ext>
            </a:extLst>
          </p:cNvPr>
          <p:cNvSpPr/>
          <p:nvPr/>
        </p:nvSpPr>
        <p:spPr>
          <a:xfrm>
            <a:off x="8263295" y="3098560"/>
            <a:ext cx="2166683"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4776</a:t>
            </a:r>
          </a:p>
          <a:p>
            <a:r>
              <a:rPr lang="en-CA" dirty="0">
                <a:latin typeface="Segoe UI Light" panose="020B0502040204020203" pitchFamily="34" charset="0"/>
                <a:cs typeface="Segoe UI Light" panose="020B0502040204020203" pitchFamily="34" charset="0"/>
              </a:rPr>
              <a:t>Credential Validation</a:t>
            </a:r>
          </a:p>
        </p:txBody>
      </p:sp>
      <p:sp>
        <p:nvSpPr>
          <p:cNvPr id="15" name="Rectangle 14">
            <a:extLst>
              <a:ext uri="{FF2B5EF4-FFF2-40B4-BE49-F238E27FC236}">
                <a16:creationId xmlns:a16="http://schemas.microsoft.com/office/drawing/2014/main" id="{E4DF716A-EC77-49AE-8593-531FE67B049D}"/>
              </a:ext>
            </a:extLst>
          </p:cNvPr>
          <p:cNvSpPr/>
          <p:nvPr/>
        </p:nvSpPr>
        <p:spPr>
          <a:xfrm>
            <a:off x="854903" y="1143884"/>
            <a:ext cx="1789657"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4688</a:t>
            </a:r>
          </a:p>
          <a:p>
            <a:r>
              <a:rPr lang="en-CA" dirty="0">
                <a:latin typeface="Segoe UI Light" panose="020B0502040204020203" pitchFamily="34" charset="0"/>
                <a:cs typeface="Segoe UI Light" panose="020B0502040204020203" pitchFamily="34" charset="0"/>
              </a:rPr>
              <a:t>Process Creation</a:t>
            </a:r>
          </a:p>
        </p:txBody>
      </p:sp>
      <p:pic>
        <p:nvPicPr>
          <p:cNvPr id="16" name="Picture 15">
            <a:extLst>
              <a:ext uri="{FF2B5EF4-FFF2-40B4-BE49-F238E27FC236}">
                <a16:creationId xmlns:a16="http://schemas.microsoft.com/office/drawing/2014/main" id="{FCB8800B-4C8C-4C0E-874B-131D4BDFD4AA}"/>
              </a:ext>
            </a:extLst>
          </p:cNvPr>
          <p:cNvPicPr>
            <a:picLocks noChangeAspect="1"/>
          </p:cNvPicPr>
          <p:nvPr/>
        </p:nvPicPr>
        <p:blipFill>
          <a:blip r:embed="rId5"/>
          <a:stretch>
            <a:fillRect/>
          </a:stretch>
        </p:blipFill>
        <p:spPr>
          <a:xfrm>
            <a:off x="3009925" y="1136617"/>
            <a:ext cx="523152" cy="590655"/>
          </a:xfrm>
          <a:prstGeom prst="rect">
            <a:avLst/>
          </a:prstGeom>
        </p:spPr>
      </p:pic>
      <p:pic>
        <p:nvPicPr>
          <p:cNvPr id="17" name="Picture 16">
            <a:extLst>
              <a:ext uri="{FF2B5EF4-FFF2-40B4-BE49-F238E27FC236}">
                <a16:creationId xmlns:a16="http://schemas.microsoft.com/office/drawing/2014/main" id="{7750A8DF-8070-484D-8AA6-83F58B6F2F96}"/>
              </a:ext>
            </a:extLst>
          </p:cNvPr>
          <p:cNvPicPr>
            <a:picLocks noChangeAspect="1"/>
          </p:cNvPicPr>
          <p:nvPr/>
        </p:nvPicPr>
        <p:blipFill>
          <a:blip r:embed="rId6"/>
          <a:stretch>
            <a:fillRect/>
          </a:stretch>
        </p:blipFill>
        <p:spPr>
          <a:xfrm>
            <a:off x="7543959" y="1136617"/>
            <a:ext cx="594154" cy="594154"/>
          </a:xfrm>
          <a:prstGeom prst="rect">
            <a:avLst/>
          </a:prstGeom>
        </p:spPr>
      </p:pic>
      <p:sp>
        <p:nvSpPr>
          <p:cNvPr id="18" name="Rectangle 17">
            <a:extLst>
              <a:ext uri="{FF2B5EF4-FFF2-40B4-BE49-F238E27FC236}">
                <a16:creationId xmlns:a16="http://schemas.microsoft.com/office/drawing/2014/main" id="{4904F983-2057-4C7C-959B-C610E5F22545}"/>
              </a:ext>
            </a:extLst>
          </p:cNvPr>
          <p:cNvSpPr/>
          <p:nvPr/>
        </p:nvSpPr>
        <p:spPr>
          <a:xfrm>
            <a:off x="958489" y="3656725"/>
            <a:ext cx="1582484"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4624</a:t>
            </a:r>
          </a:p>
          <a:p>
            <a:r>
              <a:rPr lang="en-CA" dirty="0">
                <a:latin typeface="Segoe UI Light" panose="020B0502040204020203" pitchFamily="34" charset="0"/>
                <a:cs typeface="Segoe UI Light" panose="020B0502040204020203" pitchFamily="34" charset="0"/>
              </a:rPr>
              <a:t>Logon</a:t>
            </a:r>
          </a:p>
        </p:txBody>
      </p:sp>
      <p:pic>
        <p:nvPicPr>
          <p:cNvPr id="19" name="Picture 18">
            <a:extLst>
              <a:ext uri="{FF2B5EF4-FFF2-40B4-BE49-F238E27FC236}">
                <a16:creationId xmlns:a16="http://schemas.microsoft.com/office/drawing/2014/main" id="{751D585A-136D-4DB3-9101-1CABAAC1E675}"/>
              </a:ext>
            </a:extLst>
          </p:cNvPr>
          <p:cNvPicPr>
            <a:picLocks noChangeAspect="1"/>
          </p:cNvPicPr>
          <p:nvPr/>
        </p:nvPicPr>
        <p:blipFill>
          <a:blip r:embed="rId6"/>
          <a:stretch>
            <a:fillRect/>
          </a:stretch>
        </p:blipFill>
        <p:spPr>
          <a:xfrm>
            <a:off x="3750205" y="2757780"/>
            <a:ext cx="594154" cy="594154"/>
          </a:xfrm>
          <a:prstGeom prst="rect">
            <a:avLst/>
          </a:prstGeom>
        </p:spPr>
      </p:pic>
      <p:cxnSp>
        <p:nvCxnSpPr>
          <p:cNvPr id="20" name="Straight Arrow Connector 19">
            <a:extLst>
              <a:ext uri="{FF2B5EF4-FFF2-40B4-BE49-F238E27FC236}">
                <a16:creationId xmlns:a16="http://schemas.microsoft.com/office/drawing/2014/main" id="{71D02E75-6D07-4F0F-B318-DEFCA3F2AE6D}"/>
              </a:ext>
            </a:extLst>
          </p:cNvPr>
          <p:cNvCxnSpPr>
            <a:cxnSpLocks/>
          </p:cNvCxnSpPr>
          <p:nvPr/>
        </p:nvCxnSpPr>
        <p:spPr>
          <a:xfrm>
            <a:off x="4514211" y="4686281"/>
            <a:ext cx="28571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B0BEB523-B0A4-43C2-AE02-528E7F9FFB87}"/>
              </a:ext>
            </a:extLst>
          </p:cNvPr>
          <p:cNvSpPr txBox="1"/>
          <p:nvPr/>
        </p:nvSpPr>
        <p:spPr>
          <a:xfrm>
            <a:off x="4788100" y="4686281"/>
            <a:ext cx="2241319" cy="369332"/>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SMB:R, Session Setup</a:t>
            </a:r>
            <a:endParaRPr lang="en-CA" sz="1400" dirty="0">
              <a:latin typeface="Segoe UI Light" panose="020B0502040204020203" pitchFamily="34" charset="0"/>
              <a:cs typeface="Segoe UI Light" panose="020B0502040204020203" pitchFamily="34" charset="0"/>
            </a:endParaRPr>
          </a:p>
        </p:txBody>
      </p:sp>
      <p:cxnSp>
        <p:nvCxnSpPr>
          <p:cNvPr id="22" name="Straight Arrow Connector 21">
            <a:extLst>
              <a:ext uri="{FF2B5EF4-FFF2-40B4-BE49-F238E27FC236}">
                <a16:creationId xmlns:a16="http://schemas.microsoft.com/office/drawing/2014/main" id="{78B256D2-FB4D-4F6B-A304-9A759BD724BD}"/>
              </a:ext>
            </a:extLst>
          </p:cNvPr>
          <p:cNvCxnSpPr>
            <a:cxnSpLocks/>
          </p:cNvCxnSpPr>
          <p:nvPr/>
        </p:nvCxnSpPr>
        <p:spPr>
          <a:xfrm>
            <a:off x="4514211" y="5402218"/>
            <a:ext cx="2857195"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A689B96F-9E96-4E1F-90D9-906A10598FD1}"/>
              </a:ext>
            </a:extLst>
          </p:cNvPr>
          <p:cNvSpPr txBox="1"/>
          <p:nvPr/>
        </p:nvSpPr>
        <p:spPr>
          <a:xfrm>
            <a:off x="4788100" y="5402218"/>
            <a:ext cx="2190215" cy="369332"/>
          </a:xfrm>
          <a:prstGeom prst="rect">
            <a:avLst/>
          </a:prstGeom>
          <a:noFill/>
        </p:spPr>
        <p:txBody>
          <a:bodyPr wrap="none" rtlCol="0">
            <a:spAutoFit/>
          </a:bodyPr>
          <a:lstStyle/>
          <a:p>
            <a:r>
              <a:rPr lang="en-CA" dirty="0">
                <a:latin typeface="Segoe UI Light" panose="020B0502040204020203" pitchFamily="34" charset="0"/>
                <a:cs typeface="Segoe UI Light" panose="020B0502040204020203" pitchFamily="34" charset="0"/>
              </a:rPr>
              <a:t>SMB:C, Tree Connect</a:t>
            </a:r>
          </a:p>
        </p:txBody>
      </p:sp>
      <p:sp>
        <p:nvSpPr>
          <p:cNvPr id="24" name="Rectangle 23">
            <a:extLst>
              <a:ext uri="{FF2B5EF4-FFF2-40B4-BE49-F238E27FC236}">
                <a16:creationId xmlns:a16="http://schemas.microsoft.com/office/drawing/2014/main" id="{942313AE-A8F0-4967-B847-9A6D5E5293A4}"/>
              </a:ext>
            </a:extLst>
          </p:cNvPr>
          <p:cNvSpPr/>
          <p:nvPr/>
        </p:nvSpPr>
        <p:spPr>
          <a:xfrm>
            <a:off x="8263295" y="4617573"/>
            <a:ext cx="1582484"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4648</a:t>
            </a:r>
          </a:p>
          <a:p>
            <a:r>
              <a:rPr lang="en-CA" dirty="0">
                <a:latin typeface="Segoe UI Light" panose="020B0502040204020203" pitchFamily="34" charset="0"/>
                <a:cs typeface="Segoe UI Light" panose="020B0502040204020203" pitchFamily="34" charset="0"/>
              </a:rPr>
              <a:t>Logon</a:t>
            </a:r>
          </a:p>
        </p:txBody>
      </p:sp>
      <p:pic>
        <p:nvPicPr>
          <p:cNvPr id="25" name="Picture 24">
            <a:extLst>
              <a:ext uri="{FF2B5EF4-FFF2-40B4-BE49-F238E27FC236}">
                <a16:creationId xmlns:a16="http://schemas.microsoft.com/office/drawing/2014/main" id="{EEBDE67C-5BBD-460A-91F0-CE2C2C90EC7C}"/>
              </a:ext>
            </a:extLst>
          </p:cNvPr>
          <p:cNvPicPr>
            <a:picLocks noChangeAspect="1"/>
          </p:cNvPicPr>
          <p:nvPr/>
        </p:nvPicPr>
        <p:blipFill>
          <a:blip r:embed="rId6"/>
          <a:stretch>
            <a:fillRect/>
          </a:stretch>
        </p:blipFill>
        <p:spPr>
          <a:xfrm>
            <a:off x="3750205" y="4276793"/>
            <a:ext cx="594154" cy="594154"/>
          </a:xfrm>
          <a:prstGeom prst="rect">
            <a:avLst/>
          </a:prstGeom>
        </p:spPr>
      </p:pic>
      <p:pic>
        <p:nvPicPr>
          <p:cNvPr id="26" name="Picture 25">
            <a:extLst>
              <a:ext uri="{FF2B5EF4-FFF2-40B4-BE49-F238E27FC236}">
                <a16:creationId xmlns:a16="http://schemas.microsoft.com/office/drawing/2014/main" id="{AE2BD325-1545-477A-9844-00BFB35CFEB9}"/>
              </a:ext>
            </a:extLst>
          </p:cNvPr>
          <p:cNvPicPr>
            <a:picLocks noChangeAspect="1"/>
          </p:cNvPicPr>
          <p:nvPr/>
        </p:nvPicPr>
        <p:blipFill>
          <a:blip r:embed="rId3"/>
          <a:stretch>
            <a:fillRect/>
          </a:stretch>
        </p:blipFill>
        <p:spPr>
          <a:xfrm>
            <a:off x="3748159" y="1289017"/>
            <a:ext cx="717081" cy="594153"/>
          </a:xfrm>
          <a:prstGeom prst="rect">
            <a:avLst/>
          </a:prstGeom>
        </p:spPr>
      </p:pic>
      <p:sp>
        <p:nvSpPr>
          <p:cNvPr id="27" name="Rectangle 26">
            <a:extLst>
              <a:ext uri="{FF2B5EF4-FFF2-40B4-BE49-F238E27FC236}">
                <a16:creationId xmlns:a16="http://schemas.microsoft.com/office/drawing/2014/main" id="{FE83954B-11C1-42AC-ABAA-CA1225D0575E}"/>
              </a:ext>
            </a:extLst>
          </p:cNvPr>
          <p:cNvSpPr/>
          <p:nvPr/>
        </p:nvSpPr>
        <p:spPr>
          <a:xfrm>
            <a:off x="8240305" y="5263904"/>
            <a:ext cx="2093907" cy="646331"/>
          </a:xfrm>
          <a:prstGeom prst="rect">
            <a:avLst/>
          </a:prstGeom>
        </p:spPr>
        <p:txBody>
          <a:bodyPr wrap="none">
            <a:spAutoFit/>
          </a:bodyPr>
          <a:lstStyle/>
          <a:p>
            <a:r>
              <a:rPr lang="en-CA" dirty="0">
                <a:latin typeface="Segoe UI Light" panose="020B0502040204020203" pitchFamily="34" charset="0"/>
                <a:cs typeface="Segoe UI Light" panose="020B0502040204020203" pitchFamily="34" charset="0"/>
              </a:rPr>
              <a:t>Event ID: </a:t>
            </a:r>
            <a:r>
              <a:rPr lang="en-CA" b="1" dirty="0">
                <a:latin typeface="Segoe UI Light" panose="020B0502040204020203" pitchFamily="34" charset="0"/>
                <a:cs typeface="Segoe UI Light" panose="020B0502040204020203" pitchFamily="34" charset="0"/>
              </a:rPr>
              <a:t>4689</a:t>
            </a:r>
          </a:p>
          <a:p>
            <a:r>
              <a:rPr lang="en-CA" dirty="0">
                <a:latin typeface="Segoe UI Light" panose="020B0502040204020203" pitchFamily="34" charset="0"/>
                <a:cs typeface="Segoe UI Light" panose="020B0502040204020203" pitchFamily="34" charset="0"/>
              </a:rPr>
              <a:t>Process Termination</a:t>
            </a:r>
          </a:p>
        </p:txBody>
      </p:sp>
    </p:spTree>
    <p:extLst>
      <p:ext uri="{BB962C8B-B14F-4D97-AF65-F5344CB8AC3E}">
        <p14:creationId xmlns:p14="http://schemas.microsoft.com/office/powerpoint/2010/main" val="22497436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par>
                                <p:cTn id="48" presetID="22" presetClass="entr" presetSubtype="2"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1000"/>
                            </p:stCondLst>
                            <p:childTnLst>
                              <p:par>
                                <p:cTn id="56" presetID="10" presetClass="entr" presetSubtype="0"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22" presetClass="entr" presetSubtype="4"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down)">
                                      <p:cBhvr>
                                        <p:cTn id="61" dur="500"/>
                                        <p:tgtEl>
                                          <p:spTgt spid="4"/>
                                        </p:tgtEl>
                                      </p:cBhvr>
                                    </p:animEffect>
                                  </p:childTnLst>
                                </p:cTn>
                              </p:par>
                            </p:childTnLst>
                          </p:cTn>
                        </p:par>
                        <p:par>
                          <p:cTn id="62" fill="hold">
                            <p:stCondLst>
                              <p:cond delay="1500"/>
                            </p:stCondLst>
                            <p:childTnLst>
                              <p:par>
                                <p:cTn id="63" presetID="22" presetClass="entr" presetSubtype="8"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left)">
                                      <p:cBhvr>
                                        <p:cTn id="65" dur="500"/>
                                        <p:tgtEl>
                                          <p:spTgt spid="2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left)">
                                      <p:cBhvr>
                                        <p:cTn id="68" dur="500"/>
                                        <p:tgtEl>
                                          <p:spTgt spid="21"/>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par>
                          <p:cTn id="73" fill="hold">
                            <p:stCondLst>
                              <p:cond delay="2500"/>
                            </p:stCondLst>
                            <p:childTnLst>
                              <p:par>
                                <p:cTn id="74" presetID="10"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par>
                          <p:cTn id="77" fill="hold">
                            <p:stCondLst>
                              <p:cond delay="3000"/>
                            </p:stCondLst>
                            <p:childTnLst>
                              <p:par>
                                <p:cTn id="78" presetID="22" presetClass="entr" presetSubtype="2" fill="hold" grpId="0"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right)">
                                      <p:cBhvr>
                                        <p:cTn id="80" dur="500"/>
                                        <p:tgtEl>
                                          <p:spTgt spid="23"/>
                                        </p:tgtEl>
                                      </p:cBhvr>
                                    </p:animEffect>
                                  </p:childTnLst>
                                </p:cTn>
                              </p:par>
                              <p:par>
                                <p:cTn id="81" presetID="22" presetClass="entr" presetSubtype="2"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right)">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5" grpId="0"/>
      <p:bldP spid="18" grpId="0"/>
      <p:bldP spid="21" grpId="0"/>
      <p:bldP spid="23" grpId="0"/>
      <p:bldP spid="24"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Event logs management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18521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maximum size for an event log is 4Gb</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does not mean you should set it to 4Gb</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Performance of log queries might be affected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Better use specific filters when querying large logs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configure the log behavior when full</a:t>
            </a:r>
          </a:p>
        </p:txBody>
      </p:sp>
      <p:pic>
        <p:nvPicPr>
          <p:cNvPr id="4" name="Picture 3">
            <a:extLst>
              <a:ext uri="{FF2B5EF4-FFF2-40B4-BE49-F238E27FC236}">
                <a16:creationId xmlns:a16="http://schemas.microsoft.com/office/drawing/2014/main" id="{38CDB838-351C-48E8-A089-5E01544221D8}"/>
              </a:ext>
            </a:extLst>
          </p:cNvPr>
          <p:cNvPicPr>
            <a:picLocks noChangeAspect="1"/>
          </p:cNvPicPr>
          <p:nvPr/>
        </p:nvPicPr>
        <p:blipFill>
          <a:blip r:embed="rId3"/>
          <a:stretch>
            <a:fillRect/>
          </a:stretch>
        </p:blipFill>
        <p:spPr>
          <a:xfrm>
            <a:off x="1125467" y="4139444"/>
            <a:ext cx="3994749" cy="1348961"/>
          </a:xfrm>
          <a:prstGeom prst="rect">
            <a:avLst/>
          </a:prstGeom>
        </p:spPr>
      </p:pic>
    </p:spTree>
    <p:extLst>
      <p:ext uri="{BB962C8B-B14F-4D97-AF65-F5344CB8AC3E}">
        <p14:creationId xmlns:p14="http://schemas.microsoft.com/office/powerpoint/2010/main" val="831006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181588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maximum size for the logs used to be 300Mb</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All event logs together had to fit in 300Mb! (not anymore)</a:t>
            </a:r>
          </a:p>
          <a:p>
            <a:pPr lvl="1">
              <a:buFont typeface="Wingdings" panose="05000000000000000000" pitchFamily="2" charset="2"/>
              <a:buChar char="§"/>
              <a:defRPr/>
            </a:pPr>
            <a:endParaRPr lang="fr-FR" dirty="0"/>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graphicFrame>
        <p:nvGraphicFramePr>
          <p:cNvPr id="8" name="Table 7">
            <a:extLst>
              <a:ext uri="{FF2B5EF4-FFF2-40B4-BE49-F238E27FC236}">
                <a16:creationId xmlns:a16="http://schemas.microsoft.com/office/drawing/2014/main" id="{04D11A22-135B-4BE8-9EFD-46D7471B632B}"/>
              </a:ext>
            </a:extLst>
          </p:cNvPr>
          <p:cNvGraphicFramePr>
            <a:graphicFrameLocks noGrp="1"/>
          </p:cNvGraphicFramePr>
          <p:nvPr>
            <p:extLst>
              <p:ext uri="{D42A27DB-BD31-4B8C-83A1-F6EECF244321}">
                <p14:modId xmlns:p14="http://schemas.microsoft.com/office/powerpoint/2010/main" val="1450349667"/>
              </p:ext>
            </p:extLst>
          </p:nvPr>
        </p:nvGraphicFramePr>
        <p:xfrm>
          <a:off x="4729629" y="3497262"/>
          <a:ext cx="6909220" cy="3088154"/>
        </p:xfrm>
        <a:graphic>
          <a:graphicData uri="http://schemas.openxmlformats.org/drawingml/2006/table">
            <a:tbl>
              <a:tblPr firstRow="1" bandRow="1">
                <a:tableStyleId>{B301B821-A1FF-4177-AEE7-76D212191A09}</a:tableStyleId>
              </a:tblPr>
              <a:tblGrid>
                <a:gridCol w="1381844">
                  <a:extLst>
                    <a:ext uri="{9D8B030D-6E8A-4147-A177-3AD203B41FA5}">
                      <a16:colId xmlns:a16="http://schemas.microsoft.com/office/drawing/2014/main" val="2703146475"/>
                    </a:ext>
                  </a:extLst>
                </a:gridCol>
                <a:gridCol w="1381844">
                  <a:extLst>
                    <a:ext uri="{9D8B030D-6E8A-4147-A177-3AD203B41FA5}">
                      <a16:colId xmlns:a16="http://schemas.microsoft.com/office/drawing/2014/main" val="1472948352"/>
                    </a:ext>
                  </a:extLst>
                </a:gridCol>
                <a:gridCol w="1381844">
                  <a:extLst>
                    <a:ext uri="{9D8B030D-6E8A-4147-A177-3AD203B41FA5}">
                      <a16:colId xmlns:a16="http://schemas.microsoft.com/office/drawing/2014/main" val="316769238"/>
                    </a:ext>
                  </a:extLst>
                </a:gridCol>
                <a:gridCol w="1381844">
                  <a:extLst>
                    <a:ext uri="{9D8B030D-6E8A-4147-A177-3AD203B41FA5}">
                      <a16:colId xmlns:a16="http://schemas.microsoft.com/office/drawing/2014/main" val="4167549726"/>
                    </a:ext>
                  </a:extLst>
                </a:gridCol>
                <a:gridCol w="1381844">
                  <a:extLst>
                    <a:ext uri="{9D8B030D-6E8A-4147-A177-3AD203B41FA5}">
                      <a16:colId xmlns:a16="http://schemas.microsoft.com/office/drawing/2014/main" val="2592709323"/>
                    </a:ext>
                  </a:extLst>
                </a:gridCol>
              </a:tblGrid>
              <a:tr h="876306">
                <a:tc>
                  <a:txBody>
                    <a:bodyPr/>
                    <a:lstStyle/>
                    <a:p>
                      <a:pPr algn="ctr"/>
                      <a:r>
                        <a:rPr lang="en-CA" sz="1200" dirty="0">
                          <a:effectLst/>
                        </a:rPr>
                        <a:t>Operating system</a:t>
                      </a:r>
                    </a:p>
                  </a:txBody>
                  <a:tcPr marL="2161" marR="2161" marT="2161" marB="2161" anchor="ctr"/>
                </a:tc>
                <a:tc>
                  <a:txBody>
                    <a:bodyPr/>
                    <a:lstStyle/>
                    <a:p>
                      <a:pPr algn="ctr"/>
                      <a:r>
                        <a:rPr lang="en-US" sz="1200" dirty="0">
                          <a:effectLst/>
                        </a:rPr>
                        <a:t>Recommended maximum size for each log (kilobytes)</a:t>
                      </a:r>
                    </a:p>
                  </a:txBody>
                  <a:tcPr marL="2161" marR="2161" marT="2161" marB="2161" anchor="ctr"/>
                </a:tc>
                <a:tc>
                  <a:txBody>
                    <a:bodyPr/>
                    <a:lstStyle/>
                    <a:p>
                      <a:pPr algn="ctr"/>
                      <a:r>
                        <a:rPr lang="en-US" sz="1200" dirty="0">
                          <a:effectLst/>
                        </a:rPr>
                        <a:t>Recommended maximum total size for all logs (kilobytes)</a:t>
                      </a:r>
                    </a:p>
                  </a:txBody>
                  <a:tcPr marL="2161" marR="2161" marT="2161" marB="2161" anchor="ctr"/>
                </a:tc>
                <a:tc>
                  <a:txBody>
                    <a:bodyPr/>
                    <a:lstStyle/>
                    <a:p>
                      <a:pPr algn="ctr"/>
                      <a:r>
                        <a:rPr lang="en-US" sz="1200" dirty="0">
                          <a:effectLst/>
                        </a:rPr>
                        <a:t>Approximate maximum logging rate (events per second)</a:t>
                      </a:r>
                    </a:p>
                  </a:txBody>
                  <a:tcPr marL="2161" marR="2161" marT="2161" marB="2161" anchor="ctr"/>
                </a:tc>
                <a:tc>
                  <a:txBody>
                    <a:bodyPr/>
                    <a:lstStyle/>
                    <a:p>
                      <a:pPr algn="ctr"/>
                      <a:r>
                        <a:rPr lang="en-US" sz="1200" dirty="0">
                          <a:effectLst/>
                        </a:rPr>
                        <a:t>Recommended maximum log size to view (kilobytes)</a:t>
                      </a:r>
                    </a:p>
                  </a:txBody>
                  <a:tcPr marL="2161" marR="2161" marT="2161" marB="2161" anchor="ctr"/>
                </a:tc>
                <a:extLst>
                  <a:ext uri="{0D108BD9-81ED-4DB2-BD59-A6C34878D82A}">
                    <a16:rowId xmlns:a16="http://schemas.microsoft.com/office/drawing/2014/main" val="3391713195"/>
                  </a:ext>
                </a:extLst>
              </a:tr>
              <a:tr h="330948">
                <a:tc>
                  <a:txBody>
                    <a:bodyPr/>
                    <a:lstStyle/>
                    <a:p>
                      <a:pPr algn="ctr"/>
                      <a:r>
                        <a:rPr lang="en-CA" sz="1200" dirty="0">
                          <a:effectLst/>
                        </a:rPr>
                        <a:t>Windows Server 2003, 32-bit versions</a:t>
                      </a:r>
                    </a:p>
                  </a:txBody>
                  <a:tcPr marL="2161" marR="2161" marT="2161" marB="2161" anchor="ctr"/>
                </a:tc>
                <a:tc>
                  <a:txBody>
                    <a:bodyPr/>
                    <a:lstStyle/>
                    <a:p>
                      <a:r>
                        <a:rPr lang="en-CA" sz="1200">
                          <a:effectLst/>
                        </a:rPr>
                        <a:t>300,000</a:t>
                      </a:r>
                    </a:p>
                  </a:txBody>
                  <a:tcPr marL="2161" marR="2161" marT="2161" marB="2161" anchor="ctr"/>
                </a:tc>
                <a:tc>
                  <a:txBody>
                    <a:bodyPr/>
                    <a:lstStyle/>
                    <a:p>
                      <a:r>
                        <a:rPr lang="en-CA" sz="1200">
                          <a:effectLst/>
                        </a:rPr>
                        <a:t>300,032</a:t>
                      </a:r>
                    </a:p>
                  </a:txBody>
                  <a:tcPr marL="2161" marR="2161" marT="2161" marB="2161" anchor="ctr"/>
                </a:tc>
                <a:tc>
                  <a:txBody>
                    <a:bodyPr/>
                    <a:lstStyle/>
                    <a:p>
                      <a:r>
                        <a:rPr lang="en-CA" sz="1200">
                          <a:effectLst/>
                        </a:rPr>
                        <a:t>1,000</a:t>
                      </a:r>
                    </a:p>
                  </a:txBody>
                  <a:tcPr marL="2161" marR="2161" marT="2161" marB="2161" anchor="ctr"/>
                </a:tc>
                <a:tc>
                  <a:txBody>
                    <a:bodyPr/>
                    <a:lstStyle/>
                    <a:p>
                      <a:r>
                        <a:rPr lang="en-CA" sz="1200">
                          <a:effectLst/>
                        </a:rPr>
                        <a:t>300,000</a:t>
                      </a:r>
                    </a:p>
                  </a:txBody>
                  <a:tcPr marL="2161" marR="2161" marT="2161" marB="2161" anchor="ctr"/>
                </a:tc>
                <a:extLst>
                  <a:ext uri="{0D108BD9-81ED-4DB2-BD59-A6C34878D82A}">
                    <a16:rowId xmlns:a16="http://schemas.microsoft.com/office/drawing/2014/main" val="3319595579"/>
                  </a:ext>
                </a:extLst>
              </a:tr>
              <a:tr h="330948">
                <a:tc>
                  <a:txBody>
                    <a:bodyPr/>
                    <a:lstStyle/>
                    <a:p>
                      <a:pPr algn="ctr"/>
                      <a:r>
                        <a:rPr lang="en-CA" sz="1200" dirty="0">
                          <a:effectLst/>
                        </a:rPr>
                        <a:t>Windows Server 2003, 64-bit versions</a:t>
                      </a:r>
                    </a:p>
                  </a:txBody>
                  <a:tcPr marL="2161" marR="2161" marT="2161" marB="2161" anchor="ctr"/>
                </a:tc>
                <a:tc>
                  <a:txBody>
                    <a:bodyPr/>
                    <a:lstStyle/>
                    <a:p>
                      <a:r>
                        <a:rPr lang="en-CA" sz="1200">
                          <a:effectLst/>
                        </a:rPr>
                        <a:t>4,194,240</a:t>
                      </a:r>
                    </a:p>
                  </a:txBody>
                  <a:tcPr marL="2161" marR="2161" marT="2161" marB="2161" anchor="ctr"/>
                </a:tc>
                <a:tc>
                  <a:txBody>
                    <a:bodyPr/>
                    <a:lstStyle/>
                    <a:p>
                      <a:r>
                        <a:rPr lang="en-CA" sz="1200">
                          <a:effectLst/>
                        </a:rPr>
                        <a:t>16,776,960</a:t>
                      </a:r>
                    </a:p>
                  </a:txBody>
                  <a:tcPr marL="2161" marR="2161" marT="2161" marB="2161" anchor="ctr"/>
                </a:tc>
                <a:tc>
                  <a:txBody>
                    <a:bodyPr/>
                    <a:lstStyle/>
                    <a:p>
                      <a:r>
                        <a:rPr lang="en-CA" sz="1200">
                          <a:effectLst/>
                        </a:rPr>
                        <a:t>5,000</a:t>
                      </a:r>
                    </a:p>
                  </a:txBody>
                  <a:tcPr marL="2161" marR="2161" marT="2161" marB="2161" anchor="ctr"/>
                </a:tc>
                <a:tc>
                  <a:txBody>
                    <a:bodyPr/>
                    <a:lstStyle/>
                    <a:p>
                      <a:r>
                        <a:rPr lang="en-CA" sz="1200">
                          <a:effectLst/>
                        </a:rPr>
                        <a:t>4,194,240</a:t>
                      </a:r>
                    </a:p>
                  </a:txBody>
                  <a:tcPr marL="2161" marR="2161" marT="2161" marB="2161" anchor="ctr"/>
                </a:tc>
                <a:extLst>
                  <a:ext uri="{0D108BD9-81ED-4DB2-BD59-A6C34878D82A}">
                    <a16:rowId xmlns:a16="http://schemas.microsoft.com/office/drawing/2014/main" val="4214947816"/>
                  </a:ext>
                </a:extLst>
              </a:tr>
              <a:tr h="377306">
                <a:tc>
                  <a:txBody>
                    <a:bodyPr/>
                    <a:lstStyle/>
                    <a:p>
                      <a:pPr algn="ctr"/>
                      <a:r>
                        <a:rPr lang="en-US" sz="1200" dirty="0">
                          <a:effectLst/>
                        </a:rPr>
                        <a:t>Windows Vista and newer, 32-bit versions</a:t>
                      </a:r>
                    </a:p>
                  </a:txBody>
                  <a:tcPr marL="2161" marR="2161" marT="2161" marB="2161" anchor="ctr"/>
                </a:tc>
                <a:tc>
                  <a:txBody>
                    <a:bodyPr/>
                    <a:lstStyle/>
                    <a:p>
                      <a:r>
                        <a:rPr lang="en-CA" sz="1200">
                          <a:effectLst/>
                        </a:rPr>
                        <a:t>4,194,240</a:t>
                      </a:r>
                    </a:p>
                  </a:txBody>
                  <a:tcPr marL="2161" marR="2161" marT="2161" marB="2161" anchor="ctr"/>
                </a:tc>
                <a:tc>
                  <a:txBody>
                    <a:bodyPr/>
                    <a:lstStyle/>
                    <a:p>
                      <a:r>
                        <a:rPr lang="en-CA" sz="1200" dirty="0">
                          <a:effectLst/>
                        </a:rPr>
                        <a:t>16,776,960</a:t>
                      </a:r>
                    </a:p>
                  </a:txBody>
                  <a:tcPr marL="2161" marR="2161" marT="2161" marB="2161" anchor="ctr"/>
                </a:tc>
                <a:tc>
                  <a:txBody>
                    <a:bodyPr/>
                    <a:lstStyle/>
                    <a:p>
                      <a:r>
                        <a:rPr lang="en-CA" sz="1200" dirty="0">
                          <a:effectLst/>
                        </a:rPr>
                        <a:t>2,000</a:t>
                      </a:r>
                    </a:p>
                  </a:txBody>
                  <a:tcPr marL="2161" marR="2161" marT="2161" marB="2161" anchor="ctr"/>
                </a:tc>
                <a:tc>
                  <a:txBody>
                    <a:bodyPr/>
                    <a:lstStyle/>
                    <a:p>
                      <a:r>
                        <a:rPr lang="en-CA" sz="1200" dirty="0">
                          <a:effectLst/>
                        </a:rPr>
                        <a:t>4,194,240</a:t>
                      </a:r>
                    </a:p>
                  </a:txBody>
                  <a:tcPr marL="2161" marR="2161" marT="2161" marB="2161" anchor="ctr"/>
                </a:tc>
                <a:extLst>
                  <a:ext uri="{0D108BD9-81ED-4DB2-BD59-A6C34878D82A}">
                    <a16:rowId xmlns:a16="http://schemas.microsoft.com/office/drawing/2014/main" val="3107430317"/>
                  </a:ext>
                </a:extLst>
              </a:tr>
              <a:tr h="377306">
                <a:tc>
                  <a:txBody>
                    <a:bodyPr/>
                    <a:lstStyle/>
                    <a:p>
                      <a:pPr algn="ctr"/>
                      <a:r>
                        <a:rPr lang="en-US" sz="1200" dirty="0">
                          <a:effectLst/>
                        </a:rPr>
                        <a:t>Windows Vista and newer, 64-bit versions</a:t>
                      </a:r>
                    </a:p>
                  </a:txBody>
                  <a:tcPr marL="2161" marR="2161" marT="2161" marB="2161" anchor="ctr"/>
                </a:tc>
                <a:tc>
                  <a:txBody>
                    <a:bodyPr/>
                    <a:lstStyle/>
                    <a:p>
                      <a:r>
                        <a:rPr lang="en-CA" sz="1200" dirty="0">
                          <a:effectLst/>
                        </a:rPr>
                        <a:t>4,194,240</a:t>
                      </a:r>
                    </a:p>
                  </a:txBody>
                  <a:tcPr marL="2161" marR="2161" marT="2161" marB="2161" anchor="ctr"/>
                </a:tc>
                <a:tc>
                  <a:txBody>
                    <a:bodyPr/>
                    <a:lstStyle/>
                    <a:p>
                      <a:r>
                        <a:rPr lang="en-CA" sz="1200" dirty="0">
                          <a:effectLst/>
                        </a:rPr>
                        <a:t>16,776,960</a:t>
                      </a:r>
                    </a:p>
                  </a:txBody>
                  <a:tcPr marL="2161" marR="2161" marT="2161" marB="2161" anchor="ctr"/>
                </a:tc>
                <a:tc>
                  <a:txBody>
                    <a:bodyPr/>
                    <a:lstStyle/>
                    <a:p>
                      <a:r>
                        <a:rPr lang="en-CA" sz="1200">
                          <a:effectLst/>
                        </a:rPr>
                        <a:t>5,000</a:t>
                      </a:r>
                    </a:p>
                  </a:txBody>
                  <a:tcPr marL="2161" marR="2161" marT="2161" marB="2161" anchor="ctr"/>
                </a:tc>
                <a:tc>
                  <a:txBody>
                    <a:bodyPr/>
                    <a:lstStyle/>
                    <a:p>
                      <a:r>
                        <a:rPr lang="en-CA" sz="1200" dirty="0">
                          <a:effectLst/>
                        </a:rPr>
                        <a:t>4,194,240</a:t>
                      </a:r>
                    </a:p>
                  </a:txBody>
                  <a:tcPr marL="2161" marR="2161" marT="2161" marB="2161" anchor="ctr"/>
                </a:tc>
                <a:extLst>
                  <a:ext uri="{0D108BD9-81ED-4DB2-BD59-A6C34878D82A}">
                    <a16:rowId xmlns:a16="http://schemas.microsoft.com/office/drawing/2014/main" val="1777995676"/>
                  </a:ext>
                </a:extLst>
              </a:tr>
            </a:tbl>
          </a:graphicData>
        </a:graphic>
      </p:graphicFrame>
    </p:spTree>
    <p:extLst>
      <p:ext uri="{BB962C8B-B14F-4D97-AF65-F5344CB8AC3E}">
        <p14:creationId xmlns:p14="http://schemas.microsoft.com/office/powerpoint/2010/main" val="9751045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Query the event logs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50810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Windows event are XML structure and can be filtered using </a:t>
            </a:r>
            <a:r>
              <a:rPr lang="en-US" sz="3200" b="1" dirty="0" err="1">
                <a:gradFill>
                  <a:gsLst>
                    <a:gs pos="1250">
                      <a:srgbClr val="505050"/>
                    </a:gs>
                    <a:gs pos="100000">
                      <a:srgbClr val="505050"/>
                    </a:gs>
                  </a:gsLst>
                  <a:lin ang="5400000" scaled="0"/>
                </a:gradFill>
              </a:rPr>
              <a:t>Xpath</a:t>
            </a: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marL="0" indent="0">
              <a:buNone/>
              <a:defRPr/>
            </a:pPr>
            <a:endParaRPr lang="en-US" sz="2000" dirty="0">
              <a:gradFill>
                <a:gsLst>
                  <a:gs pos="1250">
                    <a:srgbClr val="505050"/>
                  </a:gs>
                  <a:gs pos="100000">
                    <a:srgbClr val="505050"/>
                  </a:gs>
                </a:gsLst>
                <a:lin ang="5400000" scaled="0"/>
              </a:gradFill>
            </a:endParaRPr>
          </a:p>
        </p:txBody>
      </p:sp>
      <p:sp>
        <p:nvSpPr>
          <p:cNvPr id="3" name="Rectangle 2">
            <a:extLst>
              <a:ext uri="{FF2B5EF4-FFF2-40B4-BE49-F238E27FC236}">
                <a16:creationId xmlns:a16="http://schemas.microsoft.com/office/drawing/2014/main" id="{1CE0BE4F-1993-4EEA-9441-50742669622C}"/>
              </a:ext>
            </a:extLst>
          </p:cNvPr>
          <p:cNvSpPr/>
          <p:nvPr/>
        </p:nvSpPr>
        <p:spPr>
          <a:xfrm>
            <a:off x="413095" y="2824460"/>
            <a:ext cx="3569183" cy="31085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algn="l">
              <a:spcBef>
                <a:spcPts val="0"/>
              </a:spcBef>
              <a:spcAft>
                <a:spcPts val="0"/>
              </a:spcAft>
            </a:pPr>
            <a:r>
              <a:rPr lang="en-CA" sz="14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Example 1</a:t>
            </a:r>
          </a:p>
          <a:p>
            <a:pPr marL="0" marR="0" algn="l">
              <a:spcBef>
                <a:spcPts val="0"/>
              </a:spcBef>
              <a:spcAft>
                <a:spcPts val="0"/>
              </a:spcAft>
            </a:pPr>
            <a:r>
              <a:rPr lang="en-CA" sz="1400" dirty="0">
                <a:latin typeface="Consolas" panose="020B0609020204030204" pitchFamily="49" charset="0"/>
              </a:rPr>
              <a:t>Event[</a:t>
            </a:r>
          </a:p>
          <a:p>
            <a:pPr marL="0" marR="0" algn="l">
              <a:spcBef>
                <a:spcPts val="0"/>
              </a:spcBef>
              <a:spcAft>
                <a:spcPts val="0"/>
              </a:spcAft>
            </a:pPr>
            <a:r>
              <a:rPr lang="en-CA" sz="1400" dirty="0">
                <a:latin typeface="Consolas" panose="020B0609020204030204" pitchFamily="49" charset="0"/>
              </a:rPr>
              <a:t> System[</a:t>
            </a:r>
          </a:p>
          <a:p>
            <a:pPr marL="0" marR="0" algn="l">
              <a:spcBef>
                <a:spcPts val="0"/>
              </a:spcBef>
              <a:spcAft>
                <a:spcPts val="0"/>
              </a:spcAft>
            </a:pPr>
            <a:r>
              <a:rPr lang="en-CA" sz="1400" dirty="0">
                <a:latin typeface="Consolas" panose="020B0609020204030204" pitchFamily="49" charset="0"/>
              </a:rPr>
              <a:t>  </a:t>
            </a:r>
            <a:r>
              <a:rPr lang="en-CA" sz="1400" dirty="0" err="1">
                <a:latin typeface="Consolas" panose="020B0609020204030204" pitchFamily="49" charset="0"/>
              </a:rPr>
              <a:t>EventID</a:t>
            </a:r>
            <a:r>
              <a:rPr lang="en-CA" sz="1400" dirty="0">
                <a:latin typeface="Consolas" panose="020B0609020204030204" pitchFamily="49" charset="0"/>
              </a:rPr>
              <a:t>=4624</a:t>
            </a:r>
          </a:p>
          <a:p>
            <a:pPr marL="0" marR="0" algn="l">
              <a:spcBef>
                <a:spcPts val="0"/>
              </a:spcBef>
              <a:spcAft>
                <a:spcPts val="0"/>
              </a:spcAft>
            </a:pPr>
            <a:r>
              <a:rPr lang="en-CA" sz="1400" dirty="0">
                <a:latin typeface="Consolas" panose="020B0609020204030204" pitchFamily="49" charset="0"/>
              </a:rPr>
              <a:t> ] and</a:t>
            </a:r>
          </a:p>
          <a:p>
            <a:pPr marL="0" marR="0" algn="l">
              <a:spcBef>
                <a:spcPts val="0"/>
              </a:spcBef>
              <a:spcAft>
                <a:spcPts val="0"/>
              </a:spcAft>
            </a:pPr>
            <a:r>
              <a:rPr lang="en-CA" sz="1400" dirty="0">
                <a:latin typeface="Consolas" panose="020B0609020204030204" pitchFamily="49" charset="0"/>
              </a:rPr>
              <a:t> </a:t>
            </a:r>
            <a:r>
              <a:rPr lang="en-CA" sz="1400" dirty="0" err="1">
                <a:latin typeface="Consolas" panose="020B0609020204030204" pitchFamily="49" charset="0"/>
              </a:rPr>
              <a:t>EventData</a:t>
            </a:r>
            <a:r>
              <a:rPr lang="en-CA" sz="1400" dirty="0">
                <a:latin typeface="Consolas" panose="020B0609020204030204" pitchFamily="49" charset="0"/>
              </a:rPr>
              <a:t>[</a:t>
            </a:r>
          </a:p>
          <a:p>
            <a:pPr marL="0" marR="0" algn="l">
              <a:spcBef>
                <a:spcPts val="0"/>
              </a:spcBef>
              <a:spcAft>
                <a:spcPts val="0"/>
              </a:spcAft>
            </a:pPr>
            <a:r>
              <a:rPr lang="en-CA" sz="1400" dirty="0">
                <a:latin typeface="Consolas" panose="020B0609020204030204" pitchFamily="49" charset="0"/>
              </a:rPr>
              <a:t>  Data[@Name="</a:t>
            </a:r>
            <a:r>
              <a:rPr lang="en-CA" sz="1400" dirty="0" err="1">
                <a:latin typeface="Consolas" panose="020B0609020204030204" pitchFamily="49" charset="0"/>
              </a:rPr>
              <a:t>LmPackageName</a:t>
            </a:r>
            <a:r>
              <a:rPr lang="en-CA" sz="1400" dirty="0">
                <a:latin typeface="Consolas" panose="020B0609020204030204" pitchFamily="49" charset="0"/>
              </a:rPr>
              <a:t>"]="NTLM V1"</a:t>
            </a:r>
          </a:p>
          <a:p>
            <a:pPr marL="0" marR="0" algn="l">
              <a:spcBef>
                <a:spcPts val="0"/>
              </a:spcBef>
              <a:spcAft>
                <a:spcPts val="0"/>
              </a:spcAft>
            </a:pPr>
            <a:r>
              <a:rPr lang="en-CA" sz="1400" dirty="0">
                <a:latin typeface="Consolas" panose="020B0609020204030204" pitchFamily="49" charset="0"/>
              </a:rPr>
              <a:t>    and</a:t>
            </a:r>
          </a:p>
          <a:p>
            <a:pPr marL="0" marR="0" algn="l">
              <a:spcBef>
                <a:spcPts val="0"/>
              </a:spcBef>
              <a:spcAft>
                <a:spcPts val="0"/>
              </a:spcAft>
            </a:pPr>
            <a:r>
              <a:rPr lang="en-CA" sz="1400" dirty="0">
                <a:latin typeface="Consolas" panose="020B0609020204030204" pitchFamily="49" charset="0"/>
              </a:rPr>
              <a:t>  Data[@Name="</a:t>
            </a:r>
            <a:r>
              <a:rPr lang="en-CA" sz="1400" dirty="0" err="1">
                <a:latin typeface="Consolas" panose="020B0609020204030204" pitchFamily="49" charset="0"/>
              </a:rPr>
              <a:t>TargetUserSid</a:t>
            </a:r>
            <a:r>
              <a:rPr lang="en-CA" sz="1400" dirty="0">
                <a:latin typeface="Consolas" panose="020B0609020204030204" pitchFamily="49" charset="0"/>
              </a:rPr>
              <a:t>"]!="S-1-5-7"</a:t>
            </a:r>
          </a:p>
          <a:p>
            <a:pPr marL="0" marR="0" algn="l">
              <a:spcBef>
                <a:spcPts val="0"/>
              </a:spcBef>
              <a:spcAft>
                <a:spcPts val="0"/>
              </a:spcAft>
            </a:pPr>
            <a:r>
              <a:rPr lang="en-CA" sz="1400" dirty="0">
                <a:latin typeface="Consolas" panose="020B0609020204030204" pitchFamily="49" charset="0"/>
              </a:rPr>
              <a:t> ]</a:t>
            </a:r>
          </a:p>
          <a:p>
            <a:pPr marL="0" marR="0" algn="l">
              <a:spcBef>
                <a:spcPts val="0"/>
              </a:spcBef>
              <a:spcAft>
                <a:spcPts val="0"/>
              </a:spcAft>
            </a:pPr>
            <a:r>
              <a:rPr lang="en-CA" sz="1400" dirty="0">
                <a:latin typeface="Consolas" panose="020B0609020204030204" pitchFamily="49" charset="0"/>
              </a:rPr>
              <a:t>]</a:t>
            </a:r>
            <a:endParaRPr lang="en-CA" sz="1400" dirty="0">
              <a:effectLst/>
              <a:latin typeface="Consolas" panose="020B0609020204030204" pitchFamily="49" charset="0"/>
            </a:endParaRPr>
          </a:p>
        </p:txBody>
      </p:sp>
      <p:sp>
        <p:nvSpPr>
          <p:cNvPr id="6" name="Rectangle 5">
            <a:extLst>
              <a:ext uri="{FF2B5EF4-FFF2-40B4-BE49-F238E27FC236}">
                <a16:creationId xmlns:a16="http://schemas.microsoft.com/office/drawing/2014/main" id="{7C09F8CB-A226-472A-B53F-945EB6E9685F}"/>
              </a:ext>
            </a:extLst>
          </p:cNvPr>
          <p:cNvSpPr/>
          <p:nvPr/>
        </p:nvSpPr>
        <p:spPr>
          <a:xfrm>
            <a:off x="4433646" y="2804248"/>
            <a:ext cx="3569182"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CA" sz="14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Example 2</a:t>
            </a:r>
            <a:endParaRPr lang="en-US" sz="1400" dirty="0">
              <a:latin typeface="Consolas" panose="020B0609020204030204" pitchFamily="49" charset="0"/>
            </a:endParaRPr>
          </a:p>
          <a:p>
            <a:pPr marL="0" marR="0" algn="l">
              <a:spcBef>
                <a:spcPts val="0"/>
              </a:spcBef>
              <a:spcAft>
                <a:spcPts val="0"/>
              </a:spcAft>
            </a:pPr>
            <a:r>
              <a:rPr lang="en-US" sz="1400" dirty="0">
                <a:latin typeface="Consolas" panose="020B0609020204030204" pitchFamily="49" charset="0"/>
              </a:rPr>
              <a:t>*[System[(</a:t>
            </a:r>
            <a:r>
              <a:rPr lang="en-US" sz="1400" dirty="0" err="1">
                <a:latin typeface="Consolas" panose="020B0609020204030204" pitchFamily="49" charset="0"/>
              </a:rPr>
              <a:t>EventID</a:t>
            </a:r>
            <a:r>
              <a:rPr lang="en-US" sz="1400" dirty="0">
                <a:latin typeface="Consolas" panose="020B0609020204030204" pitchFamily="49" charset="0"/>
              </a:rPr>
              <a:t>=4732) or (</a:t>
            </a:r>
            <a:r>
              <a:rPr lang="en-US" sz="1400" dirty="0" err="1">
                <a:latin typeface="Consolas" panose="020B0609020204030204" pitchFamily="49" charset="0"/>
              </a:rPr>
              <a:t>EventID</a:t>
            </a:r>
            <a:r>
              <a:rPr lang="en-US" sz="1400" dirty="0">
                <a:latin typeface="Consolas" panose="020B0609020204030204" pitchFamily="49" charset="0"/>
              </a:rPr>
              <a:t>=4733) or (</a:t>
            </a:r>
            <a:r>
              <a:rPr lang="en-US" sz="1400" dirty="0" err="1">
                <a:latin typeface="Consolas" panose="020B0609020204030204" pitchFamily="49" charset="0"/>
              </a:rPr>
              <a:t>EventID</a:t>
            </a:r>
            <a:r>
              <a:rPr lang="en-US" sz="1400" dirty="0">
                <a:latin typeface="Consolas" panose="020B0609020204030204" pitchFamily="49" charset="0"/>
              </a:rPr>
              <a:t>=4728) or (</a:t>
            </a:r>
            <a:r>
              <a:rPr lang="en-US" sz="1400" dirty="0" err="1">
                <a:latin typeface="Consolas" panose="020B0609020204030204" pitchFamily="49" charset="0"/>
              </a:rPr>
              <a:t>EventID</a:t>
            </a:r>
            <a:r>
              <a:rPr lang="en-US" sz="1400" dirty="0">
                <a:latin typeface="Consolas" panose="020B0609020204030204" pitchFamily="49" charset="0"/>
              </a:rPr>
              <a:t>=4729) or (</a:t>
            </a:r>
            <a:r>
              <a:rPr lang="en-US" sz="1400" dirty="0" err="1">
                <a:latin typeface="Consolas" panose="020B0609020204030204" pitchFamily="49" charset="0"/>
              </a:rPr>
              <a:t>EventID</a:t>
            </a:r>
            <a:r>
              <a:rPr lang="en-US" sz="1400" dirty="0">
                <a:latin typeface="Consolas" panose="020B0609020204030204" pitchFamily="49" charset="0"/>
              </a:rPr>
              <a:t>=4756) or (</a:t>
            </a:r>
            <a:r>
              <a:rPr lang="en-US" sz="1400" dirty="0" err="1">
                <a:latin typeface="Consolas" panose="020B0609020204030204" pitchFamily="49" charset="0"/>
              </a:rPr>
              <a:t>EventID</a:t>
            </a:r>
            <a:r>
              <a:rPr lang="en-US" sz="1400" dirty="0">
                <a:latin typeface="Consolas" panose="020B0609020204030204" pitchFamily="49" charset="0"/>
              </a:rPr>
              <a:t>=4757)]] and *[</a:t>
            </a:r>
            <a:r>
              <a:rPr lang="en-US" sz="1400" dirty="0" err="1">
                <a:latin typeface="Consolas" panose="020B0609020204030204" pitchFamily="49" charset="0"/>
              </a:rPr>
              <a:t>EventData</a:t>
            </a:r>
            <a:r>
              <a:rPr lang="en-US" sz="1400" dirty="0">
                <a:latin typeface="Consolas" panose="020B0609020204030204" pitchFamily="49" charset="0"/>
              </a:rPr>
              <a:t>[Data[@Name="</a:t>
            </a:r>
            <a:r>
              <a:rPr lang="en-US" sz="1400" dirty="0" err="1">
                <a:latin typeface="Consolas" panose="020B0609020204030204" pitchFamily="49" charset="0"/>
              </a:rPr>
              <a:t>TargetUserName</a:t>
            </a:r>
            <a:r>
              <a:rPr lang="en-US" sz="1400" dirty="0">
                <a:latin typeface="Consolas" panose="020B0609020204030204" pitchFamily="49" charset="0"/>
              </a:rPr>
              <a:t>"] and (Data="Enterprise Admins") or (Data="Schema Admins") or (Data="Domain Admins") or (Data="Administrators") or (Data="Account Operators") or (Data="Server Operators") or (Data="Backup Operators") or (Data="Print Operators") or (Data="Enterprise Key Admins")]]</a:t>
            </a:r>
            <a:endParaRPr lang="en-CA" sz="1400" dirty="0">
              <a:effectLst/>
              <a:latin typeface="Consolas" panose="020B0609020204030204" pitchFamily="49" charset="0"/>
            </a:endParaRPr>
          </a:p>
        </p:txBody>
      </p:sp>
      <p:sp>
        <p:nvSpPr>
          <p:cNvPr id="4" name="Rectangle 3">
            <a:extLst>
              <a:ext uri="{FF2B5EF4-FFF2-40B4-BE49-F238E27FC236}">
                <a16:creationId xmlns:a16="http://schemas.microsoft.com/office/drawing/2014/main" id="{8F5ED489-5FBA-4825-B42C-ECEFAF366FD8}"/>
              </a:ext>
            </a:extLst>
          </p:cNvPr>
          <p:cNvSpPr/>
          <p:nvPr/>
        </p:nvSpPr>
        <p:spPr>
          <a:xfrm>
            <a:off x="8461965" y="2812621"/>
            <a:ext cx="3608368"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CA" sz="14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Example 3</a:t>
            </a:r>
            <a:endParaRPr lang="en-CA" sz="1400" dirty="0">
              <a:latin typeface="Consolas" panose="020B0609020204030204" pitchFamily="49" charset="0"/>
            </a:endParaRPr>
          </a:p>
          <a:p>
            <a:pPr marL="0" marR="0" algn="l">
              <a:spcBef>
                <a:spcPts val="0"/>
              </a:spcBef>
              <a:spcAft>
                <a:spcPts val="0"/>
              </a:spcAft>
            </a:pPr>
            <a:r>
              <a:rPr lang="en-CA" sz="1400" dirty="0">
                <a:latin typeface="Consolas" panose="020B0609020204030204" pitchFamily="49" charset="0"/>
              </a:rPr>
              <a:t>Event[</a:t>
            </a:r>
          </a:p>
          <a:p>
            <a:pPr marL="0" marR="0" algn="l">
              <a:spcBef>
                <a:spcPts val="0"/>
              </a:spcBef>
              <a:spcAft>
                <a:spcPts val="0"/>
              </a:spcAft>
            </a:pPr>
            <a:r>
              <a:rPr lang="en-CA" sz="1400" dirty="0">
                <a:latin typeface="Consolas" panose="020B0609020204030204" pitchFamily="49" charset="0"/>
              </a:rPr>
              <a:t>System[</a:t>
            </a:r>
          </a:p>
          <a:p>
            <a:pPr marL="0" marR="0" algn="l">
              <a:spcBef>
                <a:spcPts val="0"/>
              </a:spcBef>
              <a:spcAft>
                <a:spcPts val="0"/>
              </a:spcAft>
            </a:pPr>
            <a:r>
              <a:rPr lang="en-CA" sz="1400" dirty="0">
                <a:latin typeface="Consolas" panose="020B0609020204030204" pitchFamily="49" charset="0"/>
              </a:rPr>
              <a:t>  (</a:t>
            </a:r>
            <a:r>
              <a:rPr lang="en-CA" sz="1400" dirty="0" err="1">
                <a:latin typeface="Consolas" panose="020B0609020204030204" pitchFamily="49" charset="0"/>
              </a:rPr>
              <a:t>EventID</a:t>
            </a:r>
            <a:r>
              <a:rPr lang="en-CA" sz="1400" dirty="0">
                <a:latin typeface="Consolas" panose="020B0609020204030204" pitchFamily="49" charset="0"/>
              </a:rPr>
              <a:t>=5136 or </a:t>
            </a:r>
            <a:r>
              <a:rPr lang="en-CA" sz="1400" dirty="0" err="1">
                <a:latin typeface="Consolas" panose="020B0609020204030204" pitchFamily="49" charset="0"/>
              </a:rPr>
              <a:t>EventID</a:t>
            </a:r>
            <a:r>
              <a:rPr lang="en-CA" sz="1400" dirty="0">
                <a:latin typeface="Consolas" panose="020B0609020204030204" pitchFamily="49" charset="0"/>
              </a:rPr>
              <a:t>=5137 or </a:t>
            </a:r>
            <a:r>
              <a:rPr lang="en-CA" sz="1400" dirty="0" err="1">
                <a:latin typeface="Consolas" panose="020B0609020204030204" pitchFamily="49" charset="0"/>
              </a:rPr>
              <a:t>EventID</a:t>
            </a:r>
            <a:r>
              <a:rPr lang="en-CA" sz="1400" dirty="0">
                <a:latin typeface="Consolas" panose="020B0609020204030204" pitchFamily="49" charset="0"/>
              </a:rPr>
              <a:t>=5141)</a:t>
            </a:r>
          </a:p>
          <a:p>
            <a:pPr marL="0" marR="0" algn="l">
              <a:spcBef>
                <a:spcPts val="0"/>
              </a:spcBef>
              <a:spcAft>
                <a:spcPts val="0"/>
              </a:spcAft>
            </a:pPr>
            <a:r>
              <a:rPr lang="en-CA" sz="1400" dirty="0">
                <a:latin typeface="Consolas" panose="020B0609020204030204" pitchFamily="49" charset="0"/>
              </a:rPr>
              <a:t>] and </a:t>
            </a:r>
            <a:r>
              <a:rPr lang="en-CA" sz="1400" dirty="0" err="1">
                <a:latin typeface="Consolas" panose="020B0609020204030204" pitchFamily="49" charset="0"/>
              </a:rPr>
              <a:t>EventData</a:t>
            </a:r>
            <a:r>
              <a:rPr lang="en-CA" sz="1400" dirty="0">
                <a:latin typeface="Consolas" panose="020B0609020204030204" pitchFamily="49" charset="0"/>
              </a:rPr>
              <a:t>[</a:t>
            </a:r>
          </a:p>
          <a:p>
            <a:pPr marL="0" marR="0" algn="l">
              <a:spcBef>
                <a:spcPts val="0"/>
              </a:spcBef>
              <a:spcAft>
                <a:spcPts val="0"/>
              </a:spcAft>
            </a:pPr>
            <a:r>
              <a:rPr lang="en-CA" sz="1400" dirty="0">
                <a:latin typeface="Consolas" panose="020B0609020204030204" pitchFamily="49" charset="0"/>
              </a:rPr>
              <a:t>  (Data[@Name="</a:t>
            </a:r>
            <a:r>
              <a:rPr lang="en-CA" sz="1400" dirty="0" err="1">
                <a:latin typeface="Consolas" panose="020B0609020204030204" pitchFamily="49" charset="0"/>
              </a:rPr>
              <a:t>ObjectClass</a:t>
            </a:r>
            <a:r>
              <a:rPr lang="en-CA" sz="1400" dirty="0">
                <a:latin typeface="Consolas" panose="020B0609020204030204" pitchFamily="49" charset="0"/>
              </a:rPr>
              <a:t>"]="</a:t>
            </a:r>
            <a:r>
              <a:rPr lang="en-CA" sz="1400" dirty="0" err="1">
                <a:latin typeface="Consolas" panose="020B0609020204030204" pitchFamily="49" charset="0"/>
              </a:rPr>
              <a:t>groupPolicyContainer</a:t>
            </a:r>
            <a:r>
              <a:rPr lang="en-CA" sz="1400" dirty="0">
                <a:latin typeface="Consolas" panose="020B0609020204030204" pitchFamily="49" charset="0"/>
              </a:rPr>
              <a:t>" or Data[@Name="</a:t>
            </a:r>
            <a:r>
              <a:rPr lang="en-CA" sz="1400" dirty="0" err="1">
                <a:latin typeface="Consolas" panose="020B0609020204030204" pitchFamily="49" charset="0"/>
              </a:rPr>
              <a:t>AttributeLDAPDisplayName</a:t>
            </a:r>
            <a:r>
              <a:rPr lang="en-CA" sz="1400" dirty="0">
                <a:latin typeface="Consolas" panose="020B0609020204030204" pitchFamily="49" charset="0"/>
              </a:rPr>
              <a:t>"]="</a:t>
            </a:r>
            <a:r>
              <a:rPr lang="en-CA" sz="1400" dirty="0" err="1">
                <a:latin typeface="Consolas" panose="020B0609020204030204" pitchFamily="49" charset="0"/>
              </a:rPr>
              <a:t>gPLink</a:t>
            </a:r>
            <a:r>
              <a:rPr lang="en-CA" sz="1400" dirty="0">
                <a:latin typeface="Consolas" panose="020B0609020204030204" pitchFamily="49" charset="0"/>
              </a:rPr>
              <a:t>")] ]</a:t>
            </a:r>
            <a:endParaRPr lang="en-CA" sz="1400" dirty="0">
              <a:effectLst/>
              <a:latin typeface="Consolas" panose="020B0609020204030204" pitchFamily="49" charset="0"/>
            </a:endParaRPr>
          </a:p>
        </p:txBody>
      </p:sp>
    </p:spTree>
    <p:extLst>
      <p:ext uri="{BB962C8B-B14F-4D97-AF65-F5344CB8AC3E}">
        <p14:creationId xmlns:p14="http://schemas.microsoft.com/office/powerpoint/2010/main" val="34155962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Collect and centralize the logs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59483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Ideally you need a Security Information and Event Management system</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collects the events you want, centralizes them, correlates the events and offers</a:t>
            </a:r>
            <a:br>
              <a:rPr lang="en-US" sz="2000" dirty="0">
                <a:gradFill>
                  <a:gsLst>
                    <a:gs pos="1250">
                      <a:srgbClr val="505050"/>
                    </a:gs>
                    <a:gs pos="100000">
                      <a:srgbClr val="505050"/>
                    </a:gs>
                  </a:gsLst>
                  <a:lin ang="5400000" scaled="0"/>
                </a:gradFill>
              </a:rPr>
            </a:br>
            <a:r>
              <a:rPr lang="en-US" sz="2000" dirty="0">
                <a:gradFill>
                  <a:gsLst>
                    <a:gs pos="1250">
                      <a:srgbClr val="505050"/>
                    </a:gs>
                    <a:gs pos="100000">
                      <a:srgbClr val="505050"/>
                    </a:gs>
                  </a:gsLst>
                  <a:lin ang="5400000" scaled="0"/>
                </a:gradFill>
              </a:rPr>
              <a:t>efficient ways to query the data</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Make sure you enable the audit policy in a way the reports and detection capabilities of the tools are met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Make sure it collects the events you need for your reports (and make sure it does not truncate data too early in the vent payload as relevant data sometimes lays in the detail section)</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marL="0" indent="0">
              <a:buNone/>
              <a:defRPr/>
            </a:pPr>
            <a:endParaRPr lang="en-US" sz="2000" dirty="0">
              <a:gradFill>
                <a:gsLst>
                  <a:gs pos="1250">
                    <a:srgbClr val="505050"/>
                  </a:gs>
                  <a:gs pos="100000">
                    <a:srgbClr val="505050"/>
                  </a:gs>
                </a:gsLst>
                <a:lin ang="5400000" scaled="0"/>
              </a:gradFill>
            </a:endParaRPr>
          </a:p>
        </p:txBody>
      </p:sp>
      <p:sp>
        <p:nvSpPr>
          <p:cNvPr id="6" name="Rectangle: Folded Corner 5">
            <a:extLst>
              <a:ext uri="{FF2B5EF4-FFF2-40B4-BE49-F238E27FC236}">
                <a16:creationId xmlns:a16="http://schemas.microsoft.com/office/drawing/2014/main" id="{B7744954-6DE7-4083-AB33-22F3BC17ABAE}"/>
              </a:ext>
            </a:extLst>
          </p:cNvPr>
          <p:cNvSpPr/>
          <p:nvPr/>
        </p:nvSpPr>
        <p:spPr bwMode="auto">
          <a:xfrm rot="274602">
            <a:off x="2195369" y="2467732"/>
            <a:ext cx="1109558"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SIEM</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42820892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Event forwarding</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5811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Windows Event Forwarding</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Cheap</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Built-in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Agent-less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Easy to configure (GPO)</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Can be used in combination of a SIEM (complementary)</a:t>
            </a:r>
            <a:endParaRPr lang="en-US" sz="32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Pull or Push</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better to let the machines push their events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When using pull, you need to configure permissions for a service account on all machines to remotely retrieve specific events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uses </a:t>
            </a:r>
            <a:r>
              <a:rPr lang="en-US" sz="3200" b="1" dirty="0" err="1">
                <a:gradFill>
                  <a:gsLst>
                    <a:gs pos="1250">
                      <a:srgbClr val="505050"/>
                    </a:gs>
                    <a:gs pos="100000">
                      <a:srgbClr val="505050"/>
                    </a:gs>
                  </a:gsLst>
                  <a:lin ang="5400000" scaled="0"/>
                </a:gradFill>
              </a:rPr>
              <a:t>WinRM</a:t>
            </a:r>
            <a:r>
              <a:rPr lang="en-US" sz="3200" b="1" dirty="0">
                <a:gradFill>
                  <a:gsLst>
                    <a:gs pos="1250">
                      <a:srgbClr val="505050"/>
                    </a:gs>
                    <a:gs pos="100000">
                      <a:srgbClr val="505050"/>
                    </a:gs>
                  </a:gsLst>
                  <a:lin ang="5400000" scaled="0"/>
                </a:gradFill>
              </a:rPr>
              <a:t> </a:t>
            </a:r>
          </a:p>
        </p:txBody>
      </p:sp>
      <p:sp>
        <p:nvSpPr>
          <p:cNvPr id="4" name="Rectangle: Folded Corner 3">
            <a:extLst>
              <a:ext uri="{FF2B5EF4-FFF2-40B4-BE49-F238E27FC236}">
                <a16:creationId xmlns:a16="http://schemas.microsoft.com/office/drawing/2014/main" id="{CBC00DAB-599D-47F6-93B9-77AD219C06D4}"/>
              </a:ext>
            </a:extLst>
          </p:cNvPr>
          <p:cNvSpPr/>
          <p:nvPr/>
        </p:nvSpPr>
        <p:spPr bwMode="auto">
          <a:xfrm rot="21326025">
            <a:off x="5654003" y="1892026"/>
            <a:ext cx="962560"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WEF</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6189151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Security Configuration</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672019" y="3615053"/>
            <a:ext cx="8698346"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Compatibility</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Service continuity</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Some settings do change their default value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No more anonymous LDAP binds starting Windows Server 2003</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LM storage is disabled by default since Windows Server 2008</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Kerberos DES is disabled by default since Windows Server 2008 R2</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NSPI calls are limited to 50 per account…</a:t>
            </a:r>
          </a:p>
        </p:txBody>
      </p:sp>
      <p:pic>
        <p:nvPicPr>
          <p:cNvPr id="4" name="Image 5">
            <a:extLst>
              <a:ext uri="{FF2B5EF4-FFF2-40B4-BE49-F238E27FC236}">
                <a16:creationId xmlns:a16="http://schemas.microsoft.com/office/drawing/2014/main" id="{EFD4EDB2-854B-4590-A797-725FD481FC48}"/>
              </a:ext>
            </a:extLst>
          </p:cNvPr>
          <p:cNvPicPr>
            <a:picLocks noChangeAspect="1"/>
          </p:cNvPicPr>
          <p:nvPr/>
        </p:nvPicPr>
        <p:blipFill>
          <a:blip r:embed="rId3"/>
          <a:stretch>
            <a:fillRect/>
          </a:stretch>
        </p:blipFill>
        <p:spPr>
          <a:xfrm>
            <a:off x="274703" y="2862469"/>
            <a:ext cx="1476824" cy="4132055"/>
          </a:xfrm>
          <a:prstGeom prst="rect">
            <a:avLst/>
          </a:prstGeom>
        </p:spPr>
      </p:pic>
      <p:sp>
        <p:nvSpPr>
          <p:cNvPr id="3" name="Thought Bubble: Cloud 2">
            <a:extLst>
              <a:ext uri="{FF2B5EF4-FFF2-40B4-BE49-F238E27FC236}">
                <a16:creationId xmlns:a16="http://schemas.microsoft.com/office/drawing/2014/main" id="{23B3DDD0-F2E5-44E8-B586-92359216D867}"/>
              </a:ext>
            </a:extLst>
          </p:cNvPr>
          <p:cNvSpPr/>
          <p:nvPr/>
        </p:nvSpPr>
        <p:spPr bwMode="auto">
          <a:xfrm>
            <a:off x="1875183" y="1835426"/>
            <a:ext cx="8375374" cy="1497496"/>
          </a:xfrm>
          <a:prstGeom prst="cloudCallout">
            <a:avLst>
              <a:gd name="adj1" fmla="val -50263"/>
              <a:gd name="adj2" fmla="val 6191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itchFamily="34" charset="0"/>
                <a:cs typeface="Segoe UI" pitchFamily="34" charset="0"/>
              </a:rPr>
              <a:t>Why aren’t the default settings of the OS the most secure setting?</a:t>
            </a:r>
          </a:p>
        </p:txBody>
      </p:sp>
    </p:spTree>
    <p:extLst>
      <p:ext uri="{BB962C8B-B14F-4D97-AF65-F5344CB8AC3E}">
        <p14:creationId xmlns:p14="http://schemas.microsoft.com/office/powerpoint/2010/main" val="20207821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47459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By default the Event forwarding plugin cannot read the security event log</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runs under “Network service” and “Network service” does not have the </a:t>
            </a:r>
            <a:r>
              <a:rPr lang="en-US" sz="2000" dirty="0" err="1">
                <a:gradFill>
                  <a:gsLst>
                    <a:gs pos="1250">
                      <a:srgbClr val="505050"/>
                    </a:gs>
                    <a:gs pos="100000">
                      <a:srgbClr val="505050"/>
                    </a:gs>
                  </a:gsLst>
                  <a:lin ang="5400000" scaled="0"/>
                </a:gradFill>
              </a:rPr>
              <a:t>SeSecurityPrivilege</a:t>
            </a:r>
            <a:r>
              <a:rPr lang="en-US" sz="2000" dirty="0">
                <a:gradFill>
                  <a:gsLst>
                    <a:gs pos="1250">
                      <a:srgbClr val="505050"/>
                    </a:gs>
                    <a:gs pos="100000">
                      <a:srgbClr val="505050"/>
                    </a:gs>
                  </a:gsLst>
                  <a:lin ang="5400000" scaled="0"/>
                </a:gradFill>
              </a:rPr>
              <a:t> privilege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Network service needs to be added to the “Event Log Readers” group of all the machines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Or you can use a GPO to change the default security of the security </a:t>
            </a:r>
            <a:r>
              <a:rPr lang="en-US" sz="2000" dirty="0" err="1">
                <a:gradFill>
                  <a:gsLst>
                    <a:gs pos="1250">
                      <a:srgbClr val="505050"/>
                    </a:gs>
                    <a:gs pos="100000">
                      <a:srgbClr val="505050"/>
                    </a:gs>
                  </a:gsLst>
                  <a:lin ang="5400000" scaled="0"/>
                </a:gradFill>
              </a:rPr>
              <a:t>eventlog</a:t>
            </a:r>
            <a:r>
              <a:rPr lang="en-US" sz="2000" dirty="0">
                <a:gradFill>
                  <a:gsLst>
                    <a:gs pos="1250">
                      <a:srgbClr val="505050"/>
                    </a:gs>
                    <a:gs pos="100000">
                      <a:srgbClr val="505050"/>
                    </a:gs>
                  </a:gsLst>
                  <a:lin ang="5400000" scaled="0"/>
                </a:gradFill>
              </a:rPr>
              <a:t> to grant “Network Service” directly </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endParaRPr lang="fr-FR" dirty="0"/>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7918712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WEF components </a:t>
            </a:r>
            <a:endParaRPr lang="fr-FR" dirty="0"/>
          </a:p>
        </p:txBody>
      </p:sp>
      <p:pic>
        <p:nvPicPr>
          <p:cNvPr id="3" name="Picture 2">
            <a:extLst>
              <a:ext uri="{FF2B5EF4-FFF2-40B4-BE49-F238E27FC236}">
                <a16:creationId xmlns:a16="http://schemas.microsoft.com/office/drawing/2014/main" id="{2E8CD68A-D095-49FA-BEAC-64A5AAF1D4D4}"/>
              </a:ext>
            </a:extLst>
          </p:cNvPr>
          <p:cNvPicPr>
            <a:picLocks noChangeAspect="1"/>
          </p:cNvPicPr>
          <p:nvPr/>
        </p:nvPicPr>
        <p:blipFill>
          <a:blip r:embed="rId3"/>
          <a:stretch>
            <a:fillRect/>
          </a:stretch>
        </p:blipFill>
        <p:spPr>
          <a:xfrm>
            <a:off x="724561" y="5341238"/>
            <a:ext cx="677160" cy="656640"/>
          </a:xfrm>
          <a:prstGeom prst="rect">
            <a:avLst/>
          </a:prstGeom>
        </p:spPr>
      </p:pic>
      <p:pic>
        <p:nvPicPr>
          <p:cNvPr id="6" name="Picture 5">
            <a:extLst>
              <a:ext uri="{FF2B5EF4-FFF2-40B4-BE49-F238E27FC236}">
                <a16:creationId xmlns:a16="http://schemas.microsoft.com/office/drawing/2014/main" id="{240031B9-F47C-4C4C-A7CA-B250BE47EE81}"/>
              </a:ext>
            </a:extLst>
          </p:cNvPr>
          <p:cNvPicPr>
            <a:picLocks noChangeAspect="1"/>
          </p:cNvPicPr>
          <p:nvPr/>
        </p:nvPicPr>
        <p:blipFill>
          <a:blip r:embed="rId4"/>
          <a:stretch>
            <a:fillRect/>
          </a:stretch>
        </p:blipFill>
        <p:spPr>
          <a:xfrm>
            <a:off x="2048285" y="5341238"/>
            <a:ext cx="492480" cy="673740"/>
          </a:xfrm>
          <a:prstGeom prst="rect">
            <a:avLst/>
          </a:prstGeom>
        </p:spPr>
      </p:pic>
      <p:pic>
        <p:nvPicPr>
          <p:cNvPr id="7" name="Picture 6">
            <a:extLst>
              <a:ext uri="{FF2B5EF4-FFF2-40B4-BE49-F238E27FC236}">
                <a16:creationId xmlns:a16="http://schemas.microsoft.com/office/drawing/2014/main" id="{F7FE7A40-E8FD-4607-9F49-1CF090DDF4AE}"/>
              </a:ext>
            </a:extLst>
          </p:cNvPr>
          <p:cNvPicPr>
            <a:picLocks noChangeAspect="1"/>
          </p:cNvPicPr>
          <p:nvPr/>
        </p:nvPicPr>
        <p:blipFill>
          <a:blip r:embed="rId5"/>
          <a:stretch>
            <a:fillRect/>
          </a:stretch>
        </p:blipFill>
        <p:spPr>
          <a:xfrm>
            <a:off x="871621" y="1965461"/>
            <a:ext cx="530100" cy="755820"/>
          </a:xfrm>
          <a:prstGeom prst="rect">
            <a:avLst/>
          </a:prstGeom>
        </p:spPr>
      </p:pic>
      <p:pic>
        <p:nvPicPr>
          <p:cNvPr id="8" name="Picture 7">
            <a:extLst>
              <a:ext uri="{FF2B5EF4-FFF2-40B4-BE49-F238E27FC236}">
                <a16:creationId xmlns:a16="http://schemas.microsoft.com/office/drawing/2014/main" id="{435EE05E-0E63-4B94-8E42-79BD695742F8}"/>
              </a:ext>
            </a:extLst>
          </p:cNvPr>
          <p:cNvPicPr>
            <a:picLocks noChangeAspect="1"/>
          </p:cNvPicPr>
          <p:nvPr/>
        </p:nvPicPr>
        <p:blipFill>
          <a:blip r:embed="rId6"/>
          <a:stretch>
            <a:fillRect/>
          </a:stretch>
        </p:blipFill>
        <p:spPr>
          <a:xfrm>
            <a:off x="5628873" y="2006501"/>
            <a:ext cx="492480" cy="673740"/>
          </a:xfrm>
          <a:prstGeom prst="rect">
            <a:avLst/>
          </a:prstGeom>
        </p:spPr>
      </p:pic>
      <p:sp>
        <p:nvSpPr>
          <p:cNvPr id="9" name="TextBox 8">
            <a:extLst>
              <a:ext uri="{FF2B5EF4-FFF2-40B4-BE49-F238E27FC236}">
                <a16:creationId xmlns:a16="http://schemas.microsoft.com/office/drawing/2014/main" id="{A5D53B07-0C99-44FA-9FDE-74D9218B1266}"/>
              </a:ext>
            </a:extLst>
          </p:cNvPr>
          <p:cNvSpPr txBox="1"/>
          <p:nvPr/>
        </p:nvSpPr>
        <p:spPr>
          <a:xfrm>
            <a:off x="1401721" y="1880167"/>
            <a:ext cx="3777603" cy="926407"/>
          </a:xfrm>
          <a:prstGeom prst="rect">
            <a:avLst/>
          </a:prstGeom>
          <a:noFill/>
        </p:spPr>
        <p:txBody>
          <a:bodyPr wrap="square" lIns="182880" tIns="146304" rIns="182880" bIns="146304" rtlCol="0">
            <a:spAutoFit/>
          </a:bodyPr>
          <a:lstStyle/>
          <a:p>
            <a:pPr algn="l">
              <a:lnSpc>
                <a:spcPct val="90000"/>
              </a:lnSpc>
              <a:spcAft>
                <a:spcPts val="600"/>
              </a:spcAft>
            </a:pPr>
            <a:r>
              <a:rPr lang="en-CA" sz="2000" b="1" dirty="0">
                <a:gradFill>
                  <a:gsLst>
                    <a:gs pos="2917">
                      <a:schemeClr val="tx1"/>
                    </a:gs>
                    <a:gs pos="30000">
                      <a:schemeClr val="tx1"/>
                    </a:gs>
                  </a:gsLst>
                  <a:lin ang="5400000" scaled="0"/>
                </a:gradFill>
              </a:rPr>
              <a:t>Domain Controller</a:t>
            </a:r>
          </a:p>
          <a:p>
            <a:pPr algn="l">
              <a:lnSpc>
                <a:spcPct val="90000"/>
              </a:lnSpc>
              <a:spcAft>
                <a:spcPts val="600"/>
              </a:spcAft>
            </a:pPr>
            <a:r>
              <a:rPr lang="en-CA" sz="2000" dirty="0">
                <a:gradFill>
                  <a:gsLst>
                    <a:gs pos="2917">
                      <a:schemeClr val="tx1"/>
                    </a:gs>
                    <a:gs pos="30000">
                      <a:schemeClr val="tx1"/>
                    </a:gs>
                  </a:gsLst>
                  <a:lin ang="5400000" scaled="0"/>
                </a:gradFill>
              </a:rPr>
              <a:t>Hosts GPOs</a:t>
            </a:r>
          </a:p>
        </p:txBody>
      </p:sp>
      <p:sp>
        <p:nvSpPr>
          <p:cNvPr id="11" name="TextBox 10">
            <a:extLst>
              <a:ext uri="{FF2B5EF4-FFF2-40B4-BE49-F238E27FC236}">
                <a16:creationId xmlns:a16="http://schemas.microsoft.com/office/drawing/2014/main" id="{34B26D67-14B7-4A51-8266-34AA29432236}"/>
              </a:ext>
            </a:extLst>
          </p:cNvPr>
          <p:cNvSpPr txBox="1"/>
          <p:nvPr/>
        </p:nvSpPr>
        <p:spPr>
          <a:xfrm>
            <a:off x="599965" y="5997878"/>
            <a:ext cx="3777603" cy="926407"/>
          </a:xfrm>
          <a:prstGeom prst="rect">
            <a:avLst/>
          </a:prstGeom>
          <a:noFill/>
        </p:spPr>
        <p:txBody>
          <a:bodyPr wrap="square" lIns="182880" tIns="146304" rIns="182880" bIns="146304" rtlCol="0">
            <a:spAutoFit/>
          </a:bodyPr>
          <a:lstStyle/>
          <a:p>
            <a:pPr algn="l">
              <a:lnSpc>
                <a:spcPct val="90000"/>
              </a:lnSpc>
              <a:spcAft>
                <a:spcPts val="600"/>
              </a:spcAft>
            </a:pPr>
            <a:r>
              <a:rPr lang="en-CA" sz="2000" b="1" dirty="0">
                <a:gradFill>
                  <a:gsLst>
                    <a:gs pos="2917">
                      <a:schemeClr val="tx1"/>
                    </a:gs>
                    <a:gs pos="30000">
                      <a:schemeClr val="tx1"/>
                    </a:gs>
                  </a:gsLst>
                  <a:lin ang="5400000" scaled="0"/>
                </a:gradFill>
              </a:rPr>
              <a:t>Domain joined machines</a:t>
            </a:r>
          </a:p>
          <a:p>
            <a:pPr algn="l">
              <a:lnSpc>
                <a:spcPct val="90000"/>
              </a:lnSpc>
              <a:spcAft>
                <a:spcPts val="600"/>
              </a:spcAft>
            </a:pPr>
            <a:r>
              <a:rPr lang="en-CA" sz="2000" dirty="0">
                <a:gradFill>
                  <a:gsLst>
                    <a:gs pos="2917">
                      <a:schemeClr val="tx1"/>
                    </a:gs>
                    <a:gs pos="30000">
                      <a:schemeClr val="tx1"/>
                    </a:gs>
                  </a:gsLst>
                  <a:lin ang="5400000" scaled="0"/>
                </a:gradFill>
              </a:rPr>
              <a:t>Apply GPOs</a:t>
            </a:r>
          </a:p>
        </p:txBody>
      </p:sp>
      <p:sp>
        <p:nvSpPr>
          <p:cNvPr id="12" name="Scroll: Vertical 11">
            <a:extLst>
              <a:ext uri="{FF2B5EF4-FFF2-40B4-BE49-F238E27FC236}">
                <a16:creationId xmlns:a16="http://schemas.microsoft.com/office/drawing/2014/main" id="{AB139351-757C-4A8F-83B5-31761C66F194}"/>
              </a:ext>
            </a:extLst>
          </p:cNvPr>
          <p:cNvSpPr/>
          <p:nvPr/>
        </p:nvSpPr>
        <p:spPr bwMode="auto">
          <a:xfrm>
            <a:off x="943871" y="3009017"/>
            <a:ext cx="1033669" cy="597827"/>
          </a:xfrm>
          <a:prstGeom prst="vertic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dirty="0">
                <a:gradFill>
                  <a:gsLst>
                    <a:gs pos="0">
                      <a:srgbClr val="FFFFFF"/>
                    </a:gs>
                    <a:gs pos="100000">
                      <a:srgbClr val="FFFFFF"/>
                    </a:gs>
                  </a:gsLst>
                  <a:lin ang="5400000" scaled="0"/>
                </a:gradFill>
                <a:ea typeface="Segoe UI" pitchFamily="34" charset="0"/>
                <a:cs typeface="Segoe UI" pitchFamily="34" charset="0"/>
              </a:rPr>
              <a:t>GPO</a:t>
            </a:r>
          </a:p>
        </p:txBody>
      </p:sp>
      <p:sp>
        <p:nvSpPr>
          <p:cNvPr id="13" name="TextBox 12">
            <a:extLst>
              <a:ext uri="{FF2B5EF4-FFF2-40B4-BE49-F238E27FC236}">
                <a16:creationId xmlns:a16="http://schemas.microsoft.com/office/drawing/2014/main" id="{A2766892-DA3E-49BA-818D-D3F4361E34CC}"/>
              </a:ext>
            </a:extLst>
          </p:cNvPr>
          <p:cNvSpPr txBox="1"/>
          <p:nvPr/>
        </p:nvSpPr>
        <p:spPr>
          <a:xfrm>
            <a:off x="6121353" y="1880167"/>
            <a:ext cx="3777603" cy="1557349"/>
          </a:xfrm>
          <a:prstGeom prst="rect">
            <a:avLst/>
          </a:prstGeom>
          <a:noFill/>
        </p:spPr>
        <p:txBody>
          <a:bodyPr wrap="square" lIns="182880" tIns="146304" rIns="182880" bIns="146304" rtlCol="0">
            <a:spAutoFit/>
          </a:bodyPr>
          <a:lstStyle/>
          <a:p>
            <a:pPr algn="l">
              <a:lnSpc>
                <a:spcPct val="90000"/>
              </a:lnSpc>
              <a:spcAft>
                <a:spcPts val="600"/>
              </a:spcAft>
            </a:pPr>
            <a:r>
              <a:rPr lang="en-CA" sz="2000" b="1" dirty="0">
                <a:gradFill>
                  <a:gsLst>
                    <a:gs pos="2917">
                      <a:schemeClr val="tx1"/>
                    </a:gs>
                    <a:gs pos="30000">
                      <a:schemeClr val="tx1"/>
                    </a:gs>
                  </a:gsLst>
                  <a:lin ang="5400000" scaled="0"/>
                </a:gradFill>
              </a:rPr>
              <a:t>Collection Server </a:t>
            </a:r>
          </a:p>
          <a:p>
            <a:pPr algn="l">
              <a:lnSpc>
                <a:spcPct val="90000"/>
              </a:lnSpc>
              <a:spcAft>
                <a:spcPts val="600"/>
              </a:spcAft>
            </a:pPr>
            <a:r>
              <a:rPr lang="en-CA" sz="2000" dirty="0">
                <a:gradFill>
                  <a:gsLst>
                    <a:gs pos="2917">
                      <a:schemeClr val="tx1"/>
                    </a:gs>
                    <a:gs pos="30000">
                      <a:schemeClr val="tx1"/>
                    </a:gs>
                  </a:gsLst>
                  <a:lin ang="5400000" scaled="0"/>
                </a:gradFill>
              </a:rPr>
              <a:t>Hosts subscriptions</a:t>
            </a:r>
            <a:br>
              <a:rPr lang="en-CA" sz="2000" dirty="0">
                <a:gradFill>
                  <a:gsLst>
                    <a:gs pos="2917">
                      <a:schemeClr val="tx1"/>
                    </a:gs>
                    <a:gs pos="30000">
                      <a:schemeClr val="tx1"/>
                    </a:gs>
                  </a:gsLst>
                  <a:lin ang="5400000" scaled="0"/>
                </a:gradFill>
              </a:rPr>
            </a:br>
            <a:r>
              <a:rPr lang="en-CA" sz="2000" dirty="0">
                <a:gradFill>
                  <a:gsLst>
                    <a:gs pos="2917">
                      <a:schemeClr val="tx1"/>
                    </a:gs>
                    <a:gs pos="30000">
                      <a:schemeClr val="tx1"/>
                    </a:gs>
                  </a:gsLst>
                  <a:lin ang="5400000" scaled="0"/>
                </a:gradFill>
              </a:rPr>
              <a:t>- XPath filtering</a:t>
            </a:r>
          </a:p>
          <a:p>
            <a:pPr algn="l">
              <a:lnSpc>
                <a:spcPct val="90000"/>
              </a:lnSpc>
              <a:spcAft>
                <a:spcPts val="600"/>
              </a:spcAft>
            </a:pPr>
            <a:r>
              <a:rPr lang="en-CA" sz="2000" dirty="0">
                <a:gradFill>
                  <a:gsLst>
                    <a:gs pos="2917">
                      <a:schemeClr val="tx1"/>
                    </a:gs>
                    <a:gs pos="30000">
                      <a:schemeClr val="tx1"/>
                    </a:gs>
                  </a:gsLst>
                  <a:lin ang="5400000" scaled="0"/>
                </a:gradFill>
              </a:rPr>
              <a:t>- Group filtering</a:t>
            </a:r>
          </a:p>
        </p:txBody>
      </p:sp>
      <p:sp>
        <p:nvSpPr>
          <p:cNvPr id="15" name="TextBox 14">
            <a:extLst>
              <a:ext uri="{FF2B5EF4-FFF2-40B4-BE49-F238E27FC236}">
                <a16:creationId xmlns:a16="http://schemas.microsoft.com/office/drawing/2014/main" id="{F17018B1-29D5-47B2-B1EC-0C8DDF469D2A}"/>
              </a:ext>
            </a:extLst>
          </p:cNvPr>
          <p:cNvSpPr txBox="1"/>
          <p:nvPr/>
        </p:nvSpPr>
        <p:spPr>
          <a:xfrm>
            <a:off x="1975866" y="2901012"/>
            <a:ext cx="2401702" cy="849463"/>
          </a:xfrm>
          <a:prstGeom prst="rect">
            <a:avLst/>
          </a:prstGeom>
          <a:noFill/>
        </p:spPr>
        <p:txBody>
          <a:bodyPr wrap="square" lIns="182880" tIns="146304" rIns="182880" bIns="146304" rtlCol="0">
            <a:spAutoFit/>
          </a:bodyPr>
          <a:lstStyle/>
          <a:p>
            <a:pPr algn="l">
              <a:lnSpc>
                <a:spcPct val="90000"/>
              </a:lnSpc>
              <a:spcAft>
                <a:spcPts val="600"/>
              </a:spcAft>
            </a:pPr>
            <a:r>
              <a:rPr lang="en-CA" sz="2000" dirty="0">
                <a:gradFill>
                  <a:gsLst>
                    <a:gs pos="2917">
                      <a:schemeClr val="tx1"/>
                    </a:gs>
                    <a:gs pos="30000">
                      <a:schemeClr val="tx1"/>
                    </a:gs>
                  </a:gsLst>
                  <a:lin ang="5400000" scaled="0"/>
                </a:gradFill>
              </a:rPr>
              <a:t>Define where the subscriptions are</a:t>
            </a:r>
          </a:p>
        </p:txBody>
      </p:sp>
      <p:cxnSp>
        <p:nvCxnSpPr>
          <p:cNvPr id="17" name="Straight Arrow Connector 16">
            <a:extLst>
              <a:ext uri="{FF2B5EF4-FFF2-40B4-BE49-F238E27FC236}">
                <a16:creationId xmlns:a16="http://schemas.microsoft.com/office/drawing/2014/main" id="{DE8ED5D5-8D84-4C00-B9E7-FCE2528D9A5F}"/>
              </a:ext>
            </a:extLst>
          </p:cNvPr>
          <p:cNvCxnSpPr>
            <a:stCxn id="3" idx="0"/>
          </p:cNvCxnSpPr>
          <p:nvPr/>
        </p:nvCxnSpPr>
        <p:spPr>
          <a:xfrm flipV="1">
            <a:off x="1063141" y="3703983"/>
            <a:ext cx="338580" cy="1637255"/>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26FC1165-BDCA-4E8A-93C5-762032920033}"/>
              </a:ext>
            </a:extLst>
          </p:cNvPr>
          <p:cNvCxnSpPr>
            <a:cxnSpLocks/>
            <a:stCxn id="6" idx="0"/>
          </p:cNvCxnSpPr>
          <p:nvPr/>
        </p:nvCxnSpPr>
        <p:spPr>
          <a:xfrm flipH="1" flipV="1">
            <a:off x="1526317" y="3678660"/>
            <a:ext cx="768208" cy="1662578"/>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A186BE2C-B80D-446C-AE59-4D103EB4B907}"/>
              </a:ext>
            </a:extLst>
          </p:cNvPr>
          <p:cNvCxnSpPr>
            <a:cxnSpLocks/>
          </p:cNvCxnSpPr>
          <p:nvPr/>
        </p:nvCxnSpPr>
        <p:spPr>
          <a:xfrm flipV="1">
            <a:off x="4205864" y="3009017"/>
            <a:ext cx="1915489" cy="488245"/>
          </a:xfrm>
          <a:prstGeom prst="straightConnector1">
            <a:avLst/>
          </a:prstGeom>
          <a:ln w="38100" cap="flat" cmpd="sng" algn="ctr">
            <a:solidFill>
              <a:schemeClr val="accent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C1D8D1EC-6968-41A2-A790-2F386EC6D43C}"/>
              </a:ext>
            </a:extLst>
          </p:cNvPr>
          <p:cNvCxnSpPr>
            <a:cxnSpLocks/>
          </p:cNvCxnSpPr>
          <p:nvPr/>
        </p:nvCxnSpPr>
        <p:spPr>
          <a:xfrm flipV="1">
            <a:off x="1382587" y="3324199"/>
            <a:ext cx="4492526" cy="2088856"/>
          </a:xfrm>
          <a:prstGeom prst="straightConnector1">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8EE6853-9D73-47BF-81F1-1C0595730B32}"/>
              </a:ext>
            </a:extLst>
          </p:cNvPr>
          <p:cNvCxnSpPr>
            <a:cxnSpLocks/>
          </p:cNvCxnSpPr>
          <p:nvPr/>
        </p:nvCxnSpPr>
        <p:spPr>
          <a:xfrm flipV="1">
            <a:off x="2553236" y="3497262"/>
            <a:ext cx="3383738" cy="1897698"/>
          </a:xfrm>
          <a:prstGeom prst="straightConnector1">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Espace réservé du texte 2">
            <a:extLst>
              <a:ext uri="{FF2B5EF4-FFF2-40B4-BE49-F238E27FC236}">
                <a16:creationId xmlns:a16="http://schemas.microsoft.com/office/drawing/2014/main" id="{88F7F75C-C11D-486B-9054-F49705DA7079}"/>
              </a:ext>
            </a:extLst>
          </p:cNvPr>
          <p:cNvSpPr txBox="1">
            <a:spLocks/>
          </p:cNvSpPr>
          <p:nvPr/>
        </p:nvSpPr>
        <p:spPr>
          <a:xfrm>
            <a:off x="6313829" y="3703983"/>
            <a:ext cx="5951058" cy="307161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defRPr/>
            </a:pPr>
            <a:r>
              <a:rPr lang="en-US" sz="2800" b="1" dirty="0">
                <a:gradFill>
                  <a:gsLst>
                    <a:gs pos="1250">
                      <a:srgbClr val="505050"/>
                    </a:gs>
                    <a:gs pos="100000">
                      <a:srgbClr val="505050"/>
                    </a:gs>
                  </a:gsLst>
                  <a:lin ang="5400000" scaled="0"/>
                </a:gradFill>
              </a:rPr>
              <a:t>Create subscriptions on collection</a:t>
            </a:r>
          </a:p>
          <a:p>
            <a:pPr marL="457200" indent="-457200">
              <a:buAutoNum type="arabicPeriod"/>
              <a:defRPr/>
            </a:pPr>
            <a:r>
              <a:rPr lang="en-US" sz="2800" b="1" dirty="0">
                <a:gradFill>
                  <a:gsLst>
                    <a:gs pos="1250">
                      <a:srgbClr val="505050"/>
                    </a:gs>
                    <a:gs pos="100000">
                      <a:srgbClr val="505050"/>
                    </a:gs>
                  </a:gsLst>
                  <a:lin ang="5400000" scaled="0"/>
                </a:gradFill>
              </a:rPr>
              <a:t>Create a GPO that will define where the collection servers to the clients are</a:t>
            </a:r>
          </a:p>
          <a:p>
            <a:pPr marL="457200" indent="-457200">
              <a:buAutoNum type="arabicPeriod"/>
              <a:defRPr/>
            </a:pPr>
            <a:r>
              <a:rPr lang="en-US" sz="2800" b="1" dirty="0">
                <a:gradFill>
                  <a:gsLst>
                    <a:gs pos="1250">
                      <a:srgbClr val="505050"/>
                    </a:gs>
                    <a:gs pos="100000">
                      <a:srgbClr val="505050"/>
                    </a:gs>
                  </a:gsLst>
                  <a:lin ang="5400000" scaled="0"/>
                </a:gradFill>
              </a:rPr>
              <a:t>The clients apply the GPO, and start forwarding events according to the subscription filter</a:t>
            </a:r>
            <a:endParaRPr lang="en-US" sz="1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84935191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Event forwarding subscription </a:t>
            </a:r>
            <a:endParaRPr lang="fr-FR" dirty="0"/>
          </a:p>
        </p:txBody>
      </p:sp>
      <p:pic>
        <p:nvPicPr>
          <p:cNvPr id="3" name="Picture 2">
            <a:extLst>
              <a:ext uri="{FF2B5EF4-FFF2-40B4-BE49-F238E27FC236}">
                <a16:creationId xmlns:a16="http://schemas.microsoft.com/office/drawing/2014/main" id="{968ED6F7-A162-4BB8-8A36-C9614E6828C0}"/>
              </a:ext>
            </a:extLst>
          </p:cNvPr>
          <p:cNvPicPr>
            <a:picLocks noChangeAspect="1"/>
          </p:cNvPicPr>
          <p:nvPr/>
        </p:nvPicPr>
        <p:blipFill>
          <a:blip r:embed="rId3"/>
          <a:stretch>
            <a:fillRect/>
          </a:stretch>
        </p:blipFill>
        <p:spPr>
          <a:xfrm>
            <a:off x="379581" y="1696278"/>
            <a:ext cx="5892305" cy="5006698"/>
          </a:xfrm>
          <a:prstGeom prst="rect">
            <a:avLst/>
          </a:prstGeom>
        </p:spPr>
      </p:pic>
      <p:sp>
        <p:nvSpPr>
          <p:cNvPr id="6" name="Speech Bubble: Rectangle 5">
            <a:extLst>
              <a:ext uri="{FF2B5EF4-FFF2-40B4-BE49-F238E27FC236}">
                <a16:creationId xmlns:a16="http://schemas.microsoft.com/office/drawing/2014/main" id="{DEA250B0-AD85-455F-A456-FE4E3C954716}"/>
              </a:ext>
            </a:extLst>
          </p:cNvPr>
          <p:cNvSpPr/>
          <p:nvPr/>
        </p:nvSpPr>
        <p:spPr bwMode="auto">
          <a:xfrm>
            <a:off x="6473979" y="1739402"/>
            <a:ext cx="2762784" cy="827350"/>
          </a:xfrm>
          <a:prstGeom prst="wedgeRectCallout">
            <a:avLst>
              <a:gd name="adj1" fmla="val -68799"/>
              <a:gd name="adj2" fmla="val 3746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dirty="0">
                <a:gradFill>
                  <a:gsLst>
                    <a:gs pos="0">
                      <a:srgbClr val="FFFFFF"/>
                    </a:gs>
                    <a:gs pos="100000">
                      <a:srgbClr val="FFFFFF"/>
                    </a:gs>
                  </a:gsLst>
                  <a:lin ang="5400000" scaled="0"/>
                </a:gradFill>
                <a:ea typeface="Segoe UI" pitchFamily="34" charset="0"/>
                <a:cs typeface="Segoe UI" pitchFamily="34" charset="0"/>
              </a:rPr>
              <a:t>Display name and description</a:t>
            </a:r>
          </a:p>
        </p:txBody>
      </p:sp>
      <p:sp>
        <p:nvSpPr>
          <p:cNvPr id="7" name="Speech Bubble: Rectangle 6">
            <a:extLst>
              <a:ext uri="{FF2B5EF4-FFF2-40B4-BE49-F238E27FC236}">
                <a16:creationId xmlns:a16="http://schemas.microsoft.com/office/drawing/2014/main" id="{A22214DC-2FB9-493D-B2BA-CFD9370B56DE}"/>
              </a:ext>
            </a:extLst>
          </p:cNvPr>
          <p:cNvSpPr/>
          <p:nvPr/>
        </p:nvSpPr>
        <p:spPr bwMode="auto">
          <a:xfrm>
            <a:off x="6473980" y="2669912"/>
            <a:ext cx="3398889" cy="827350"/>
          </a:xfrm>
          <a:prstGeom prst="wedgeRectCallout">
            <a:avLst>
              <a:gd name="adj1" fmla="val -66641"/>
              <a:gd name="adj2" fmla="val 3586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dirty="0">
                <a:gradFill>
                  <a:gsLst>
                    <a:gs pos="0">
                      <a:srgbClr val="FFFFFF"/>
                    </a:gs>
                    <a:gs pos="100000">
                      <a:srgbClr val="FFFFFF"/>
                    </a:gs>
                  </a:gsLst>
                  <a:lin ang="5400000" scaled="0"/>
                </a:gradFill>
                <a:ea typeface="Segoe UI" pitchFamily="34" charset="0"/>
                <a:cs typeface="Segoe UI" pitchFamily="34" charset="0"/>
              </a:rPr>
              <a:t>Destination of the logs on the collection server </a:t>
            </a:r>
          </a:p>
        </p:txBody>
      </p:sp>
      <p:sp>
        <p:nvSpPr>
          <p:cNvPr id="8" name="Speech Bubble: Rectangle 7">
            <a:extLst>
              <a:ext uri="{FF2B5EF4-FFF2-40B4-BE49-F238E27FC236}">
                <a16:creationId xmlns:a16="http://schemas.microsoft.com/office/drawing/2014/main" id="{EA086797-483E-493F-AB71-7257789CEC6F}"/>
              </a:ext>
            </a:extLst>
          </p:cNvPr>
          <p:cNvSpPr/>
          <p:nvPr/>
        </p:nvSpPr>
        <p:spPr bwMode="auto">
          <a:xfrm>
            <a:off x="6473979" y="3703581"/>
            <a:ext cx="3398889" cy="1087079"/>
          </a:xfrm>
          <a:prstGeom prst="wedgeRectCallout">
            <a:avLst>
              <a:gd name="adj1" fmla="val -165870"/>
              <a:gd name="adj2" fmla="val 4387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dirty="0">
                <a:gradFill>
                  <a:gsLst>
                    <a:gs pos="0">
                      <a:srgbClr val="FFFFFF"/>
                    </a:gs>
                    <a:gs pos="100000">
                      <a:srgbClr val="FFFFFF"/>
                    </a:gs>
                  </a:gsLst>
                  <a:lin ang="5400000" scaled="0"/>
                </a:gradFill>
                <a:ea typeface="Segoe UI" pitchFamily="34" charset="0"/>
                <a:cs typeface="Segoe UI" pitchFamily="34" charset="0"/>
              </a:rPr>
              <a:t>Subscription type (pull or push) you want the Source initiated (the clients push)</a:t>
            </a:r>
          </a:p>
        </p:txBody>
      </p:sp>
      <p:sp>
        <p:nvSpPr>
          <p:cNvPr id="9" name="Speech Bubble: Rectangle 8">
            <a:extLst>
              <a:ext uri="{FF2B5EF4-FFF2-40B4-BE49-F238E27FC236}">
                <a16:creationId xmlns:a16="http://schemas.microsoft.com/office/drawing/2014/main" id="{BE798290-EF00-47A0-989A-B4A65AF4A14A}"/>
              </a:ext>
            </a:extLst>
          </p:cNvPr>
          <p:cNvSpPr/>
          <p:nvPr/>
        </p:nvSpPr>
        <p:spPr bwMode="auto">
          <a:xfrm>
            <a:off x="6679387" y="4900046"/>
            <a:ext cx="2762784" cy="447206"/>
          </a:xfrm>
          <a:prstGeom prst="wedgeRectCallout">
            <a:avLst>
              <a:gd name="adj1" fmla="val -81270"/>
              <a:gd name="adj2" fmla="val 5012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dirty="0">
                <a:gradFill>
                  <a:gsLst>
                    <a:gs pos="0">
                      <a:srgbClr val="FFFFFF"/>
                    </a:gs>
                    <a:gs pos="100000">
                      <a:srgbClr val="FFFFFF"/>
                    </a:gs>
                  </a:gsLst>
                  <a:lin ang="5400000" scaled="0"/>
                </a:gradFill>
                <a:ea typeface="Segoe UI" pitchFamily="34" charset="0"/>
                <a:cs typeface="Segoe UI" pitchFamily="34" charset="0"/>
              </a:rPr>
              <a:t>Event filter</a:t>
            </a:r>
          </a:p>
        </p:txBody>
      </p:sp>
      <p:sp>
        <p:nvSpPr>
          <p:cNvPr id="10" name="Speech Bubble: Rectangle 9">
            <a:extLst>
              <a:ext uri="{FF2B5EF4-FFF2-40B4-BE49-F238E27FC236}">
                <a16:creationId xmlns:a16="http://schemas.microsoft.com/office/drawing/2014/main" id="{2456287B-19A7-42D6-A3A9-3F3912D06AFC}"/>
              </a:ext>
            </a:extLst>
          </p:cNvPr>
          <p:cNvSpPr/>
          <p:nvPr/>
        </p:nvSpPr>
        <p:spPr bwMode="auto">
          <a:xfrm>
            <a:off x="6679386" y="5609036"/>
            <a:ext cx="3504909" cy="827350"/>
          </a:xfrm>
          <a:prstGeom prst="wedgeRectCallout">
            <a:avLst>
              <a:gd name="adj1" fmla="val -81990"/>
              <a:gd name="adj2" fmla="val 317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dirty="0">
                <a:gradFill>
                  <a:gsLst>
                    <a:gs pos="0">
                      <a:srgbClr val="FFFFFF"/>
                    </a:gs>
                    <a:gs pos="100000">
                      <a:srgbClr val="FFFFFF"/>
                    </a:gs>
                  </a:gsLst>
                  <a:lin ang="5400000" scaled="0"/>
                </a:gradFill>
                <a:ea typeface="Segoe UI" pitchFamily="34" charset="0"/>
                <a:cs typeface="Segoe UI" pitchFamily="34" charset="0"/>
              </a:rPr>
              <a:t>Options such as priority of the plugin and HTTPs </a:t>
            </a:r>
          </a:p>
        </p:txBody>
      </p:sp>
    </p:spTree>
    <p:extLst>
      <p:ext uri="{BB962C8B-B14F-4D97-AF65-F5344CB8AC3E}">
        <p14:creationId xmlns:p14="http://schemas.microsoft.com/office/powerpoint/2010/main" val="33337708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Event forwarding limitations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44709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Windows Event Forwarding forwards events and stores them in an event log, there is no built-in reporting features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Although you can export events in HTML or CSV format with just one line of PowerShell</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There is no alerting mechanism if a suspicious event is forwarded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will need to review the forwarded logs manually (create views and queries)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Or you can create Event Triggers! There are actions which are executed when a specific event shows up in an event log</a:t>
            </a:r>
          </a:p>
          <a:p>
            <a:pPr lvl="1">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26961322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dirty="0"/>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7754179" cy="1477328"/>
          </a:xfrm>
          <a:prstGeom prst="rect">
            <a:avLst/>
          </a:prstGeom>
        </p:spPr>
        <p:txBody>
          <a:bodyPr vert="horz" wrap="square" lIns="146304" tIns="91440" rIns="146304" bIns="91440" numCol="1"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dirty="0"/>
              <a:t>SCM Security Compliance Manager</a:t>
            </a:r>
          </a:p>
          <a:p>
            <a:pPr marL="0" indent="0">
              <a:buNone/>
              <a:defRPr/>
            </a:pPr>
            <a:r>
              <a:rPr lang="en-US" sz="2000" dirty="0"/>
              <a:t>SIEM Security Information and Event Management </a:t>
            </a:r>
          </a:p>
          <a:p>
            <a:pPr marL="0" indent="0">
              <a:buNone/>
              <a:defRPr/>
            </a:pPr>
            <a:r>
              <a:rPr lang="en-US" sz="2000" dirty="0"/>
              <a:t>WEF Windows Event Forwarding</a:t>
            </a:r>
          </a:p>
          <a:p>
            <a:pPr marL="0" indent="0">
              <a:buNone/>
              <a:defRPr/>
            </a:pPr>
            <a:endParaRPr lang="fr-FR" sz="2000" dirty="0"/>
          </a:p>
        </p:txBody>
      </p:sp>
    </p:spTree>
    <p:extLst>
      <p:ext uri="{BB962C8B-B14F-4D97-AF65-F5344CB8AC3E}">
        <p14:creationId xmlns:p14="http://schemas.microsoft.com/office/powerpoint/2010/main" val="25612168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Security Baselines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9518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Microsoft publishes security baselines per OS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settings of the baselines have to be reviewed one by one to determine the impacts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Microsoft provides a toolset to compare the current settings: </a:t>
            </a:r>
            <a:r>
              <a:rPr lang="en-US" sz="3200" b="1" dirty="0"/>
              <a:t>Microsoft Security Compliance Toolkit</a:t>
            </a: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contains… the baselines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 tool to extract the local settings and registry settings of a machine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 tool to compare the local settings and GPO settings with the baseline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use this toolset to identify what to change and then apply it via GPO</a:t>
            </a:r>
            <a:r>
              <a:rPr lang="en-US" sz="3200" dirty="0">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22488691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Microsoft Security Compliance Toolkit</a:t>
            </a:r>
            <a:endParaRPr lang="fr-FR" dirty="0"/>
          </a:p>
        </p:txBody>
      </p:sp>
      <p:pic>
        <p:nvPicPr>
          <p:cNvPr id="4" name="Picture 3">
            <a:extLst>
              <a:ext uri="{FF2B5EF4-FFF2-40B4-BE49-F238E27FC236}">
                <a16:creationId xmlns:a16="http://schemas.microsoft.com/office/drawing/2014/main" id="{A58A3100-73D0-45F0-A1C2-128CC7488A04}"/>
              </a:ext>
            </a:extLst>
          </p:cNvPr>
          <p:cNvPicPr>
            <a:picLocks noChangeAspect="1"/>
          </p:cNvPicPr>
          <p:nvPr/>
        </p:nvPicPr>
        <p:blipFill>
          <a:blip r:embed="rId3"/>
          <a:stretch>
            <a:fillRect/>
          </a:stretch>
        </p:blipFill>
        <p:spPr>
          <a:xfrm>
            <a:off x="2276101" y="1889246"/>
            <a:ext cx="7274800" cy="4547548"/>
          </a:xfrm>
          <a:prstGeom prst="rect">
            <a:avLst/>
          </a:prstGeom>
        </p:spPr>
      </p:pic>
    </p:spTree>
    <p:extLst>
      <p:ext uri="{BB962C8B-B14F-4D97-AF65-F5344CB8AC3E}">
        <p14:creationId xmlns:p14="http://schemas.microsoft.com/office/powerpoint/2010/main" val="2384546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213596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RIP Security Compliance Manager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This used to be a tool</a:t>
            </a:r>
            <a:r>
              <a:rPr lang="en-US" sz="2000" b="1" dirty="0">
                <a:gradFill>
                  <a:gsLst>
                    <a:gs pos="1250">
                      <a:srgbClr val="505050"/>
                    </a:gs>
                    <a:gs pos="100000">
                      <a:srgbClr val="505050"/>
                    </a:gs>
                  </a:gsLst>
                  <a:lin ang="5400000" scaled="0"/>
                </a:gradFill>
              </a:rPr>
              <a:t> </a:t>
            </a:r>
            <a:r>
              <a:rPr lang="en-US" sz="2000" dirty="0">
                <a:gradFill>
                  <a:gsLst>
                    <a:gs pos="1250">
                      <a:srgbClr val="505050"/>
                    </a:gs>
                    <a:gs pos="100000">
                      <a:srgbClr val="505050"/>
                    </a:gs>
                  </a:gsLst>
                  <a:lin ang="5400000" scaled="0"/>
                </a:gradFill>
              </a:rPr>
              <a:t>used to read and compare security baselines for OS per machine role (baselines for a DNS server, for a file server, for a DC, etc.)</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This tool is no longer maintained, don’t use it unless you want to see the legacy recommendations  </a:t>
            </a:r>
            <a:endParaRPr lang="fr-FR" dirty="0"/>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pic>
        <p:nvPicPr>
          <p:cNvPr id="6" name="Picture 5">
            <a:extLst>
              <a:ext uri="{FF2B5EF4-FFF2-40B4-BE49-F238E27FC236}">
                <a16:creationId xmlns:a16="http://schemas.microsoft.com/office/drawing/2014/main" id="{1786B66C-2D95-4320-9BFD-93FEBE652DEF}"/>
              </a:ext>
            </a:extLst>
          </p:cNvPr>
          <p:cNvPicPr>
            <a:picLocks noChangeAspect="1"/>
          </p:cNvPicPr>
          <p:nvPr/>
        </p:nvPicPr>
        <p:blipFill>
          <a:blip r:embed="rId4"/>
          <a:stretch>
            <a:fillRect/>
          </a:stretch>
        </p:blipFill>
        <p:spPr>
          <a:xfrm>
            <a:off x="6218237" y="4138744"/>
            <a:ext cx="3485796" cy="2574264"/>
          </a:xfrm>
          <a:prstGeom prst="rect">
            <a:avLst/>
          </a:prstGeom>
        </p:spPr>
      </p:pic>
      <p:sp>
        <p:nvSpPr>
          <p:cNvPr id="7" name="Rectangle: Folded Corner 6">
            <a:extLst>
              <a:ext uri="{FF2B5EF4-FFF2-40B4-BE49-F238E27FC236}">
                <a16:creationId xmlns:a16="http://schemas.microsoft.com/office/drawing/2014/main" id="{704F7741-5648-4D2D-92A1-F24BE4E7C098}"/>
              </a:ext>
            </a:extLst>
          </p:cNvPr>
          <p:cNvSpPr/>
          <p:nvPr/>
        </p:nvSpPr>
        <p:spPr bwMode="auto">
          <a:xfrm rot="21326025">
            <a:off x="10583809" y="1879301"/>
            <a:ext cx="962560"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SCM</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9340719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Security Settings and recommended values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96696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baselines contain the recommended values for each security setting</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Microsoft’s website contains all explanations about the values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Vulnerability</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Countermeasure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Potential impact</a:t>
            </a:r>
          </a:p>
          <a:p>
            <a:pPr lvl="1">
              <a:buFont typeface="Wingdings" panose="05000000000000000000" pitchFamily="2" charset="2"/>
              <a:buChar char="§"/>
              <a:defRPr/>
            </a:pPr>
            <a:endParaRPr lang="en-US" sz="20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058112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It’s all about GPOs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96877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Security settings should be enforced through GPO</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Security settings in the GPOs are always re-applied at an defined  interval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Whereas non-security settings in GPOs are re-applied only if the GPOs have changed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policy engine uses the version number of the GPO to determine if a change was made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Only domain administrators should be allowed to manipulate GPOs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you can create and link a GPO, you control the security of the machines applying it</a:t>
            </a:r>
          </a:p>
          <a:p>
            <a:pPr lvl="1">
              <a:buFont typeface="Wingdings" panose="05000000000000000000" pitchFamily="2" charset="2"/>
              <a:buChar char="§"/>
              <a:defRPr/>
            </a:pPr>
            <a:endParaRPr lang="en-US" sz="1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5099708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Windows and Active Directory audit</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17009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can use Windows auditing to track all actions against the OS and AD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Audit needs to be enabled at the OS level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There are plenty of different audit categories to be granular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This can be enabled with GPO</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SACLs have to be configured at the audited object level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need the privilege </a:t>
            </a:r>
            <a:r>
              <a:rPr lang="en-US" sz="2000" dirty="0" err="1">
                <a:gradFill>
                  <a:gsLst>
                    <a:gs pos="1250">
                      <a:srgbClr val="505050"/>
                    </a:gs>
                    <a:gs pos="100000">
                      <a:srgbClr val="505050"/>
                    </a:gs>
                  </a:gsLst>
                  <a:lin ang="5400000" scaled="0"/>
                </a:gradFill>
              </a:rPr>
              <a:t>SeSecurityPrivilege</a:t>
            </a: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02622498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C1E4778625DC49BFD4066A93A29B8D" ma:contentTypeVersion="2" ma:contentTypeDescription="Crée un document." ma:contentTypeScope="" ma:versionID="b5de699f130beeb1c01fb13a3fd44c4b">
  <xsd:schema xmlns:xsd="http://www.w3.org/2001/XMLSchema" xmlns:xs="http://www.w3.org/2001/XMLSchema" xmlns:p="http://schemas.microsoft.com/office/2006/metadata/properties" xmlns:ns2="e973c379-2ef0-4746-baf4-9a75045abd6a" targetNamespace="http://schemas.microsoft.com/office/2006/metadata/properties" ma:root="true" ma:fieldsID="5cec86a248d17bd930950361644c2972" ns2:_="">
    <xsd:import namespace="e973c379-2ef0-4746-baf4-9a75045abd6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3c379-2ef0-4746-baf4-9a75045abd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6D0146F-BCF2-488E-9657-900D1D8840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73c379-2ef0-4746-baf4-9a75045abd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3.xml><?xml version="1.0" encoding="utf-8"?>
<ds:datastoreItem xmlns:ds="http://schemas.openxmlformats.org/officeDocument/2006/customXml" ds:itemID="{92140B17-0E85-40FB-904D-6E0A38E3BAB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e973c379-2ef0-4746-baf4-9a75045abd6a"/>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4296</Words>
  <Application>Microsoft Office PowerPoint</Application>
  <PresentationFormat>Personnalisé</PresentationFormat>
  <Paragraphs>668</Paragraphs>
  <Slides>35</Slides>
  <Notes>35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35</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WHITE TEMPLATE</vt:lpstr>
      <vt:lpstr>Module 2 Active Directory Threats Landscape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Directory</dc:title>
  <dc:creator/>
  <cp:lastModifiedBy/>
  <cp:revision>1</cp:revision>
  <dcterms:modified xsi:type="dcterms:W3CDTF">2018-09-14T14:06:43Z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0x01010043C1E4778625DC49BFD4066A93A29B8D</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