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4538" r:id="rId4"/>
  </p:sldMasterIdLst>
  <p:notesMasterIdLst>
    <p:notesMasterId r:id="rId27"/>
  </p:notesMasterIdLst>
  <p:handoutMasterIdLst>
    <p:handoutMasterId r:id="rId28"/>
  </p:handoutMasterIdLst>
  <p:sldIdLst>
    <p:sldId id="798" r:id="rId5"/>
    <p:sldId id="739" r:id="rId6"/>
    <p:sldId id="950" r:id="rId7"/>
    <p:sldId id="962" r:id="rId8"/>
    <p:sldId id="964" r:id="rId9"/>
    <p:sldId id="806" r:id="rId10"/>
    <p:sldId id="963" r:id="rId11"/>
    <p:sldId id="895" r:id="rId12"/>
    <p:sldId id="951" r:id="rId13"/>
    <p:sldId id="952" r:id="rId14"/>
    <p:sldId id="953" r:id="rId15"/>
    <p:sldId id="954" r:id="rId16"/>
    <p:sldId id="955" r:id="rId17"/>
    <p:sldId id="956" r:id="rId18"/>
    <p:sldId id="957" r:id="rId19"/>
    <p:sldId id="965" r:id="rId20"/>
    <p:sldId id="958" r:id="rId21"/>
    <p:sldId id="960" r:id="rId22"/>
    <p:sldId id="959" r:id="rId23"/>
    <p:sldId id="961" r:id="rId24"/>
    <p:sldId id="676" r:id="rId25"/>
    <p:sldId id="949" r:id="rId26"/>
  </p:sldIdLst>
  <p:sldSz cx="12436475" cy="6994525"/>
  <p:notesSz cx="6781800" cy="9067800"/>
  <p:custDataLst>
    <p:tags r:id="rId29"/>
  </p:custDataLst>
  <p:defaultTex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6988A4F-99FC-47E6-AAC3-FF57CF2BF753}">
          <p14:sldIdLst>
            <p14:sldId id="798"/>
            <p14:sldId id="739"/>
            <p14:sldId id="950"/>
            <p14:sldId id="962"/>
            <p14:sldId id="964"/>
            <p14:sldId id="806"/>
            <p14:sldId id="963"/>
            <p14:sldId id="895"/>
            <p14:sldId id="951"/>
          </p14:sldIdLst>
        </p14:section>
        <p14:section name="Microsoft Advanced Threat Analytics" id="{54915350-796F-4748-B2FF-5C3287F8B8BD}">
          <p14:sldIdLst>
            <p14:sldId id="952"/>
            <p14:sldId id="953"/>
            <p14:sldId id="954"/>
            <p14:sldId id="955"/>
            <p14:sldId id="956"/>
            <p14:sldId id="957"/>
            <p14:sldId id="965"/>
            <p14:sldId id="958"/>
          </p14:sldIdLst>
        </p14:section>
        <p14:section name="Azure ATP for Users" id="{88EBA6C6-8008-41E7-AF03-DB85DC9E93B9}">
          <p14:sldIdLst>
            <p14:sldId id="960"/>
            <p14:sldId id="959"/>
            <p14:sldId id="961"/>
            <p14:sldId id="676"/>
            <p14:sldId id="94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eu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0179D7"/>
    <a:srgbClr val="0078D7"/>
    <a:srgbClr val="BFBFBF"/>
    <a:srgbClr val="092D91"/>
    <a:srgbClr val="002050"/>
    <a:srgbClr val="80BCEB"/>
    <a:srgbClr val="1993C8"/>
    <a:srgbClr val="F6484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2271B6-33C4-4D69-9D1C-DD5FF19DD653}" v="10" dt="2018-06-16T21:16:58.7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4" autoAdjust="0"/>
    <p:restoredTop sz="81950" autoAdjust="0"/>
  </p:normalViewPr>
  <p:slideViewPr>
    <p:cSldViewPr snapToGrid="0">
      <p:cViewPr varScale="1">
        <p:scale>
          <a:sx n="100" d="100"/>
          <a:sy n="100" d="100"/>
        </p:scale>
        <p:origin x="804" y="9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commentAuthors" Target="commentAuthors.xml"/><Relationship Id="rId35"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2"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l" defTabSz="874550">
              <a:spcBef>
                <a:spcPct val="0"/>
              </a:spcBef>
              <a:defRPr sz="1200" b="1"/>
            </a:lvl1pPr>
          </a:lstStyle>
          <a:p>
            <a:endParaRPr lang="en-GB"/>
          </a:p>
        </p:txBody>
      </p:sp>
      <p:sp>
        <p:nvSpPr>
          <p:cNvPr id="10243" name="Rectangle 3"/>
          <p:cNvSpPr>
            <a:spLocks noGrp="1" noChangeArrowheads="1"/>
          </p:cNvSpPr>
          <p:nvPr>
            <p:ph type="dt" sz="quarter" idx="1"/>
          </p:nvPr>
        </p:nvSpPr>
        <p:spPr bwMode="auto">
          <a:xfrm>
            <a:off x="3842537"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r" defTabSz="874550">
              <a:spcBef>
                <a:spcPct val="0"/>
              </a:spcBef>
              <a:defRPr sz="1200" b="1"/>
            </a:lvl1pPr>
          </a:lstStyle>
          <a:p>
            <a:endParaRPr lang="en-GB"/>
          </a:p>
        </p:txBody>
      </p:sp>
      <p:sp>
        <p:nvSpPr>
          <p:cNvPr id="10244" name="Rectangle 4"/>
          <p:cNvSpPr>
            <a:spLocks noGrp="1" noChangeArrowheads="1"/>
          </p:cNvSpPr>
          <p:nvPr>
            <p:ph type="ftr" sz="quarter" idx="2"/>
          </p:nvPr>
        </p:nvSpPr>
        <p:spPr bwMode="auto">
          <a:xfrm>
            <a:off x="2"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l" defTabSz="874550">
              <a:spcBef>
                <a:spcPct val="0"/>
              </a:spcBef>
              <a:defRPr sz="1200" b="1"/>
            </a:lvl1pPr>
          </a:lstStyle>
          <a:p>
            <a:endParaRPr lang="en-GB"/>
          </a:p>
        </p:txBody>
      </p:sp>
      <p:sp>
        <p:nvSpPr>
          <p:cNvPr id="10245" name="Rectangle 5"/>
          <p:cNvSpPr>
            <a:spLocks noGrp="1" noChangeArrowheads="1"/>
          </p:cNvSpPr>
          <p:nvPr>
            <p:ph type="sldNum" sz="quarter" idx="3"/>
          </p:nvPr>
        </p:nvSpPr>
        <p:spPr bwMode="auto">
          <a:xfrm>
            <a:off x="3842537"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r" defTabSz="874550">
              <a:spcBef>
                <a:spcPct val="0"/>
              </a:spcBef>
              <a:defRPr sz="1200" b="1"/>
            </a:lvl1pPr>
          </a:lstStyle>
          <a:p>
            <a:fld id="{13A2AEDD-AD55-49C8-838F-E55756FFD25D}" type="slidenum">
              <a:rPr lang="en-GB"/>
              <a:pPr/>
              <a:t>‹N°›</a:t>
            </a:fld>
            <a:endParaRPr lang="en-GB"/>
          </a:p>
        </p:txBody>
      </p:sp>
    </p:spTree>
    <p:extLst>
      <p:ext uri="{BB962C8B-B14F-4D97-AF65-F5344CB8AC3E}">
        <p14:creationId xmlns:p14="http://schemas.microsoft.com/office/powerpoint/2010/main" val="2255217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2" y="3"/>
            <a:ext cx="2958655"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67" name="Rectangle 3"/>
          <p:cNvSpPr>
            <a:spLocks noGrp="1" noChangeArrowheads="1"/>
          </p:cNvSpPr>
          <p:nvPr>
            <p:ph type="dt" idx="1"/>
          </p:nvPr>
        </p:nvSpPr>
        <p:spPr bwMode="auto">
          <a:xfrm>
            <a:off x="3847383" y="3"/>
            <a:ext cx="2958654"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r" defTabSz="859313">
              <a:spcBef>
                <a:spcPct val="0"/>
              </a:spcBef>
              <a:defRPr sz="1200" b="1">
                <a:latin typeface="Arial"/>
                <a:cs typeface="Arial"/>
                <a:sym typeface="Arial"/>
              </a:defRPr>
            </a:lvl1pPr>
          </a:lstStyle>
          <a:p>
            <a:endParaRPr lang="en-GB"/>
          </a:p>
        </p:txBody>
      </p:sp>
      <p:sp>
        <p:nvSpPr>
          <p:cNvPr id="11268" name="Rectangle 4"/>
          <p:cNvSpPr>
            <a:spLocks noGrp="1" noRot="1" noChangeAspect="1" noChangeArrowheads="1" noTextEdit="1"/>
          </p:cNvSpPr>
          <p:nvPr>
            <p:ph type="sldImg" idx="2"/>
          </p:nvPr>
        </p:nvSpPr>
        <p:spPr bwMode="auto">
          <a:xfrm>
            <a:off x="323850" y="668338"/>
            <a:ext cx="6086475" cy="3424237"/>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888729" y="4317379"/>
            <a:ext cx="4955869" cy="4093588"/>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2" y="8633303"/>
            <a:ext cx="2958655"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71" name="Rectangle 7"/>
          <p:cNvSpPr>
            <a:spLocks noGrp="1" noChangeArrowheads="1"/>
          </p:cNvSpPr>
          <p:nvPr>
            <p:ph type="sldNum" sz="quarter" idx="5"/>
          </p:nvPr>
        </p:nvSpPr>
        <p:spPr bwMode="auto">
          <a:xfrm>
            <a:off x="3847383" y="8633303"/>
            <a:ext cx="2958654"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r" defTabSz="859313">
              <a:spcBef>
                <a:spcPct val="0"/>
              </a:spcBef>
              <a:defRPr sz="1200" b="1">
                <a:latin typeface="Arial"/>
              </a:defRPr>
            </a:lvl1pPr>
          </a:lstStyle>
          <a:p>
            <a:fld id="{5CA7C1A6-3F6E-4A0C-A01A-2F04D27288E6}" type="slidenum">
              <a:rPr lang="en-GB" smtClean="0"/>
              <a:pPr/>
              <a:t>‹N°›</a:t>
            </a:fld>
            <a:endParaRPr lang="en-GB"/>
          </a:p>
        </p:txBody>
      </p:sp>
    </p:spTree>
    <p:extLst>
      <p:ext uri="{BB962C8B-B14F-4D97-AF65-F5344CB8AC3E}">
        <p14:creationId xmlns:p14="http://schemas.microsoft.com/office/powerpoint/2010/main" val="42861570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kern="1200">
        <a:solidFill>
          <a:schemeClr val="tx1"/>
        </a:solidFill>
        <a:latin typeface="Arial"/>
        <a:ea typeface="+mn-ea"/>
        <a:cs typeface="Arial" charset="0"/>
        <a:sym typeface="Arial"/>
      </a:defRPr>
    </a:lvl1pPr>
    <a:lvl2pPr marL="539725" algn="l" rtl="0" fontAlgn="base">
      <a:spcBef>
        <a:spcPct val="30000"/>
      </a:spcBef>
      <a:spcAft>
        <a:spcPct val="0"/>
      </a:spcAft>
      <a:defRPr sz="1400" kern="1200">
        <a:solidFill>
          <a:schemeClr val="tx1"/>
        </a:solidFill>
        <a:latin typeface="Arial"/>
        <a:ea typeface="+mn-ea"/>
        <a:cs typeface="Arial" charset="0"/>
        <a:sym typeface="Arial"/>
      </a:defRPr>
    </a:lvl2pPr>
    <a:lvl3pPr marL="1079449" algn="l" rtl="0" fontAlgn="base">
      <a:spcBef>
        <a:spcPct val="30000"/>
      </a:spcBef>
      <a:spcAft>
        <a:spcPct val="0"/>
      </a:spcAft>
      <a:defRPr sz="1400" kern="1200">
        <a:solidFill>
          <a:schemeClr val="tx1"/>
        </a:solidFill>
        <a:latin typeface="Arial"/>
        <a:ea typeface="+mn-ea"/>
        <a:cs typeface="Arial" charset="0"/>
        <a:sym typeface="Arial"/>
      </a:defRPr>
    </a:lvl3pPr>
    <a:lvl4pPr marL="1619174" algn="l" rtl="0" fontAlgn="base">
      <a:spcBef>
        <a:spcPct val="30000"/>
      </a:spcBef>
      <a:spcAft>
        <a:spcPct val="0"/>
      </a:spcAft>
      <a:defRPr sz="1400" kern="1200">
        <a:solidFill>
          <a:schemeClr val="tx1"/>
        </a:solidFill>
        <a:latin typeface="Arial"/>
        <a:ea typeface="+mn-ea"/>
        <a:cs typeface="Arial" charset="0"/>
        <a:sym typeface="Arial"/>
      </a:defRPr>
    </a:lvl4pPr>
    <a:lvl5pPr marL="2158898" algn="l" rtl="0" fontAlgn="base">
      <a:spcBef>
        <a:spcPct val="30000"/>
      </a:spcBef>
      <a:spcAft>
        <a:spcPct val="0"/>
      </a:spcAft>
      <a:defRPr sz="1400" kern="1200">
        <a:solidFill>
          <a:schemeClr val="tx1"/>
        </a:solidFill>
        <a:latin typeface="Arial"/>
        <a:ea typeface="+mn-ea"/>
        <a:cs typeface="Arial" charset="0"/>
        <a:sym typeface="Arial"/>
      </a:defRPr>
    </a:lvl5pPr>
    <a:lvl6pPr marL="2698623" algn="l" defTabSz="1079449" rtl="0" eaLnBrk="1" latinLnBrk="0" hangingPunct="1">
      <a:defRPr sz="1400" kern="1200">
        <a:solidFill>
          <a:schemeClr val="tx1"/>
        </a:solidFill>
        <a:latin typeface="+mn-lt"/>
        <a:ea typeface="+mn-ea"/>
        <a:cs typeface="+mn-cs"/>
      </a:defRPr>
    </a:lvl6pPr>
    <a:lvl7pPr marL="3238348" algn="l" defTabSz="1079449" rtl="0" eaLnBrk="1" latinLnBrk="0" hangingPunct="1">
      <a:defRPr sz="1400" kern="1200">
        <a:solidFill>
          <a:schemeClr val="tx1"/>
        </a:solidFill>
        <a:latin typeface="+mn-lt"/>
        <a:ea typeface="+mn-ea"/>
        <a:cs typeface="+mn-cs"/>
      </a:defRPr>
    </a:lvl7pPr>
    <a:lvl8pPr marL="3778072" algn="l" defTabSz="1079449" rtl="0" eaLnBrk="1" latinLnBrk="0" hangingPunct="1">
      <a:defRPr sz="1400" kern="1200">
        <a:solidFill>
          <a:schemeClr val="tx1"/>
        </a:solidFill>
        <a:latin typeface="+mn-lt"/>
        <a:ea typeface="+mn-ea"/>
        <a:cs typeface="+mn-cs"/>
      </a:defRPr>
    </a:lvl8pPr>
    <a:lvl9pPr marL="4317797" algn="l" defTabSz="1079449"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0</a:t>
            </a:fld>
            <a:endParaRPr lang="en-GB"/>
          </a:p>
        </p:txBody>
      </p:sp>
    </p:spTree>
    <p:extLst>
      <p:ext uri="{BB962C8B-B14F-4D97-AF65-F5344CB8AC3E}">
        <p14:creationId xmlns:p14="http://schemas.microsoft.com/office/powerpoint/2010/main" val="2413507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011"/>
            <a:r>
              <a:rPr lang="en-US" sz="1400" dirty="0">
                <a:solidFill>
                  <a:schemeClr val="accent2"/>
                </a:solidFill>
                <a:cs typeface="Segoe UI Light" panose="020B0502040204020203" pitchFamily="34" charset="0"/>
              </a:rPr>
              <a:t>An on-premises platform to identify advanced security attacks and insider threats </a:t>
            </a:r>
            <a:r>
              <a:rPr lang="en-US" sz="1400" b="1" i="1" dirty="0">
                <a:solidFill>
                  <a:schemeClr val="accent2"/>
                </a:solidFill>
                <a:cs typeface="Segoe UI Semibold" panose="020B0702040204020203" pitchFamily="34" charset="0"/>
              </a:rPr>
              <a:t>before</a:t>
            </a:r>
            <a:r>
              <a:rPr lang="en-US" sz="1400" dirty="0">
                <a:solidFill>
                  <a:schemeClr val="accent2"/>
                </a:solidFill>
                <a:cs typeface="Segoe UI Light" panose="020B0502040204020203" pitchFamily="34" charset="0"/>
              </a:rPr>
              <a:t> they cause damage.</a:t>
            </a:r>
          </a:p>
          <a:p>
            <a:pPr marL="285750" indent="-285750" defTabSz="913950">
              <a:lnSpc>
                <a:spcPts val="2460"/>
              </a:lnSpc>
              <a:spcBef>
                <a:spcPts val="1800"/>
              </a:spcBef>
              <a:buFont typeface="Arial" panose="020B0604020202020204" pitchFamily="34" charset="0"/>
              <a:buChar char="•"/>
            </a:pPr>
            <a:r>
              <a:rPr lang="en-US" sz="1400" kern="1200" dirty="0">
                <a:solidFill>
                  <a:schemeClr val="tx1"/>
                </a:solidFill>
                <a:latin typeface="Arial"/>
                <a:ea typeface="+mn-ea"/>
                <a:cs typeface="Segoe UI Light" panose="020B0502040204020203" pitchFamily="34" charset="0"/>
                <a:sym typeface="Arial"/>
              </a:rPr>
              <a:t>Monitors behaviors of users and other entities by using </a:t>
            </a:r>
            <a:r>
              <a:rPr lang="en-US" sz="1400" b="1" kern="1200" dirty="0">
                <a:solidFill>
                  <a:schemeClr val="tx1"/>
                </a:solidFill>
                <a:latin typeface="Arial"/>
                <a:ea typeface="+mn-ea"/>
                <a:cs typeface="Segoe UI Light" panose="020B0502040204020203" pitchFamily="34" charset="0"/>
                <a:sym typeface="Arial"/>
              </a:rPr>
              <a:t>multiple data sources</a:t>
            </a:r>
          </a:p>
          <a:p>
            <a:pPr marL="285750" indent="-285750" defTabSz="913950">
              <a:lnSpc>
                <a:spcPts val="2460"/>
              </a:lnSpc>
              <a:spcBef>
                <a:spcPts val="1800"/>
              </a:spcBef>
              <a:buFont typeface="Arial" panose="020B0604020202020204" pitchFamily="34" charset="0"/>
              <a:buChar char="•"/>
            </a:pPr>
            <a:r>
              <a:rPr lang="en-US" sz="1400" kern="1200" dirty="0">
                <a:solidFill>
                  <a:schemeClr val="tx1"/>
                </a:solidFill>
                <a:latin typeface="Arial"/>
                <a:ea typeface="+mn-ea"/>
                <a:cs typeface="Segoe UI Light" panose="020B0502040204020203" pitchFamily="34" charset="0"/>
                <a:sym typeface="Arial"/>
              </a:rPr>
              <a:t>Profiles behavior and detects anomalies </a:t>
            </a:r>
            <a:br>
              <a:rPr lang="en-US" sz="1400" kern="1200" dirty="0">
                <a:solidFill>
                  <a:schemeClr val="tx1"/>
                </a:solidFill>
                <a:latin typeface="Arial"/>
                <a:ea typeface="+mn-ea"/>
                <a:cs typeface="Segoe UI Light" panose="020B0502040204020203" pitchFamily="34" charset="0"/>
                <a:sym typeface="Arial"/>
              </a:rPr>
            </a:br>
            <a:r>
              <a:rPr lang="en-US" sz="1400" kern="1200" dirty="0">
                <a:solidFill>
                  <a:schemeClr val="tx1"/>
                </a:solidFill>
                <a:latin typeface="Arial"/>
                <a:ea typeface="+mn-ea"/>
                <a:cs typeface="Segoe UI Light" panose="020B0502040204020203" pitchFamily="34" charset="0"/>
                <a:sym typeface="Arial"/>
              </a:rPr>
              <a:t>by using </a:t>
            </a:r>
            <a:r>
              <a:rPr lang="en-US" sz="1400" b="1" kern="1200" dirty="0">
                <a:solidFill>
                  <a:schemeClr val="tx1"/>
                </a:solidFill>
                <a:latin typeface="Arial"/>
                <a:ea typeface="+mn-ea"/>
                <a:cs typeface="Segoe UI Light" panose="020B0502040204020203" pitchFamily="34" charset="0"/>
                <a:sym typeface="Arial"/>
              </a:rPr>
              <a:t>machine learning </a:t>
            </a:r>
            <a:r>
              <a:rPr lang="en-US" sz="1400" kern="1200" dirty="0">
                <a:solidFill>
                  <a:schemeClr val="tx1"/>
                </a:solidFill>
                <a:latin typeface="Arial"/>
                <a:ea typeface="+mn-ea"/>
                <a:cs typeface="Segoe UI Light" panose="020B0502040204020203" pitchFamily="34" charset="0"/>
                <a:sym typeface="Arial"/>
              </a:rPr>
              <a:t>algorithms</a:t>
            </a:r>
          </a:p>
          <a:p>
            <a:pPr marL="285750" indent="-285750" defTabSz="913950">
              <a:lnSpc>
                <a:spcPts val="2460"/>
              </a:lnSpc>
              <a:spcBef>
                <a:spcPts val="1800"/>
              </a:spcBef>
              <a:buFont typeface="Arial" panose="020B0604020202020204" pitchFamily="34" charset="0"/>
              <a:buChar char="•"/>
            </a:pPr>
            <a:r>
              <a:rPr lang="en-US" sz="1400" kern="1200" dirty="0">
                <a:solidFill>
                  <a:schemeClr val="tx1"/>
                </a:solidFill>
                <a:latin typeface="Arial"/>
                <a:ea typeface="+mn-ea"/>
                <a:cs typeface="Segoe UI Light" panose="020B0502040204020203" pitchFamily="34" charset="0"/>
                <a:sym typeface="Arial"/>
              </a:rPr>
              <a:t>Evaluates the activity of users and other entities to detect </a:t>
            </a:r>
            <a:r>
              <a:rPr lang="en-US" sz="1400" b="1" kern="1200" dirty="0">
                <a:solidFill>
                  <a:schemeClr val="tx1"/>
                </a:solidFill>
                <a:latin typeface="Arial"/>
                <a:ea typeface="+mn-ea"/>
                <a:cs typeface="Segoe UI Light" panose="020B0502040204020203" pitchFamily="34" charset="0"/>
                <a:sym typeface="Arial"/>
              </a:rPr>
              <a:t>advanced attacks</a:t>
            </a:r>
          </a:p>
          <a:p>
            <a:pPr defTabSz="914011"/>
            <a:endParaRPr lang="en-US" sz="1400" u="sng" dirty="0">
              <a:solidFill>
                <a:schemeClr val="accent2"/>
              </a:solidFill>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5CA7C1A6-3F6E-4A0C-A01A-2F04D27288E6}" type="slidenum">
              <a:rPr lang="en-GB" smtClean="0"/>
              <a:pPr/>
              <a:t>9</a:t>
            </a:fld>
            <a:endParaRPr lang="en-GB"/>
          </a:p>
        </p:txBody>
      </p:sp>
    </p:spTree>
    <p:extLst>
      <p:ext uri="{BB962C8B-B14F-4D97-AF65-F5344CB8AC3E}">
        <p14:creationId xmlns:p14="http://schemas.microsoft.com/office/powerpoint/2010/main" val="752411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10</a:t>
            </a:fld>
            <a:endParaRPr lang="en-GB"/>
          </a:p>
        </p:txBody>
      </p:sp>
    </p:spTree>
    <p:extLst>
      <p:ext uri="{BB962C8B-B14F-4D97-AF65-F5344CB8AC3E}">
        <p14:creationId xmlns:p14="http://schemas.microsoft.com/office/powerpoint/2010/main" val="2683268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ATA system</a:t>
            </a:r>
            <a:r>
              <a:rPr lang="en-US" baseline="0" dirty="0"/>
              <a:t> continuously goes through four steps  to ensure protection:</a:t>
            </a:r>
          </a:p>
          <a:p>
            <a:endParaRPr lang="en-US" sz="1400" kern="1200" dirty="0">
              <a:solidFill>
                <a:schemeClr val="tx1"/>
              </a:solidFill>
              <a:effectLst/>
              <a:latin typeface="Arial"/>
              <a:ea typeface="ＭＳ Ｐゴシック" charset="0"/>
              <a:cs typeface="ＭＳ Ｐゴシック" charset="0"/>
              <a:sym typeface="Arial"/>
            </a:endParaRPr>
          </a:p>
          <a:p>
            <a:r>
              <a:rPr lang="en-US" sz="1400" b="1" kern="1200" dirty="0">
                <a:solidFill>
                  <a:schemeClr val="tx1"/>
                </a:solidFill>
                <a:effectLst/>
                <a:latin typeface="Arial"/>
                <a:ea typeface="ＭＳ Ｐゴシック" charset="0"/>
                <a:cs typeface="ＭＳ Ｐゴシック" charset="0"/>
                <a:sym typeface="Arial"/>
              </a:rPr>
              <a:t>Step 1: Analyze</a:t>
            </a:r>
          </a:p>
          <a:p>
            <a:r>
              <a:rPr lang="en-US" sz="1400" kern="1200" dirty="0">
                <a:solidFill>
                  <a:schemeClr val="tx1"/>
                </a:solidFill>
                <a:effectLst/>
                <a:latin typeface="Arial"/>
                <a:ea typeface="ＭＳ Ｐゴシック" charset="0"/>
                <a:cs typeface="ＭＳ Ｐゴシック" charset="0"/>
                <a:sym typeface="Arial"/>
              </a:rPr>
              <a:t>After installation, by using pre-configured, non-intrusive port mirroring, all Active Directory-related traffic is copied to ATA while remaining invisible to attackers. ATA uses deep packet inspection technology to analyze all Active Directory traffic. It can also collect relevant events from SIEM (security information and event management) and other sources. </a:t>
            </a:r>
          </a:p>
          <a:p>
            <a:endParaRPr lang="en-US" dirty="0"/>
          </a:p>
          <a:p>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11</a:t>
            </a:fld>
            <a:endParaRPr lang="en-GB"/>
          </a:p>
        </p:txBody>
      </p:sp>
    </p:spTree>
    <p:extLst>
      <p:ext uri="{BB962C8B-B14F-4D97-AF65-F5344CB8AC3E}">
        <p14:creationId xmlns:p14="http://schemas.microsoft.com/office/powerpoint/2010/main" val="2544008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kern="1200" dirty="0">
                <a:solidFill>
                  <a:schemeClr val="tx1"/>
                </a:solidFill>
                <a:effectLst/>
                <a:latin typeface="Arial"/>
                <a:ea typeface="ＭＳ Ｐゴシック" charset="0"/>
                <a:cs typeface="ＭＳ Ｐゴシック" charset="0"/>
                <a:sym typeface="Arial"/>
              </a:rPr>
              <a:t>Step 2: Learn</a:t>
            </a:r>
          </a:p>
          <a:p>
            <a:r>
              <a:rPr lang="en-US" sz="1400" kern="1200" dirty="0">
                <a:solidFill>
                  <a:schemeClr val="tx1"/>
                </a:solidFill>
                <a:effectLst/>
                <a:latin typeface="Arial"/>
                <a:ea typeface="ＭＳ Ｐゴシック" charset="0"/>
                <a:cs typeface="ＭＳ Ｐゴシック" charset="0"/>
                <a:sym typeface="Arial"/>
              </a:rPr>
              <a:t>ATA automatically starts learning and profiling behaviors of users, devices, and resources, and then leverages its self-learning technology to build an Organizational Security Graph. The Organizational Security Graph is a map of entity interactions that represent the context and activities of users, devices, and resources. </a:t>
            </a:r>
          </a:p>
          <a:p>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12</a:t>
            </a:fld>
            <a:endParaRPr lang="en-GB"/>
          </a:p>
        </p:txBody>
      </p:sp>
    </p:spTree>
    <p:extLst>
      <p:ext uri="{BB962C8B-B14F-4D97-AF65-F5344CB8AC3E}">
        <p14:creationId xmlns:p14="http://schemas.microsoft.com/office/powerpoint/2010/main" val="3072006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kern="1200" dirty="0">
                <a:solidFill>
                  <a:schemeClr val="tx1"/>
                </a:solidFill>
                <a:effectLst/>
                <a:latin typeface="Arial"/>
                <a:ea typeface="ＭＳ Ｐゴシック" charset="0"/>
                <a:cs typeface="ＭＳ Ｐゴシック" charset="0"/>
                <a:sym typeface="Arial"/>
              </a:rPr>
              <a:t>Step 3: Detect</a:t>
            </a:r>
          </a:p>
          <a:p>
            <a:r>
              <a:rPr lang="en-US" sz="1400" kern="1200" dirty="0">
                <a:solidFill>
                  <a:schemeClr val="tx1"/>
                </a:solidFill>
                <a:effectLst/>
                <a:latin typeface="Arial"/>
                <a:ea typeface="ＭＳ Ｐゴシック" charset="0"/>
                <a:cs typeface="ＭＳ Ｐゴシック" charset="0"/>
                <a:sym typeface="Arial"/>
              </a:rPr>
              <a:t>After building an Organizational Security Graph, ATA can then look for any abnormalities in an entity’s behavior and identify suspicious activities—but not before those abnormal activities have been contextually aggregated and verified.  ATA leverages years of world-class security research to detect known attacks and security issues taking place regionally and globally.  ATA will also automatically guide you, asking you simple questions to adjust the detection process according to your input.</a:t>
            </a:r>
          </a:p>
          <a:p>
            <a:endParaRPr lang="en-US" dirty="0"/>
          </a:p>
          <a:p>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13</a:t>
            </a:fld>
            <a:endParaRPr lang="en-GB"/>
          </a:p>
        </p:txBody>
      </p:sp>
    </p:spTree>
    <p:extLst>
      <p:ext uri="{BB962C8B-B14F-4D97-AF65-F5344CB8AC3E}">
        <p14:creationId xmlns:p14="http://schemas.microsoft.com/office/powerpoint/2010/main" val="2484135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kern="1200" dirty="0">
                <a:solidFill>
                  <a:schemeClr val="tx1"/>
                </a:solidFill>
                <a:effectLst/>
                <a:latin typeface="Arial"/>
                <a:ea typeface="ＭＳ Ｐゴシック" charset="0"/>
                <a:cs typeface="ＭＳ Ｐゴシック" charset="0"/>
                <a:sym typeface="Arial"/>
              </a:rPr>
              <a:t>While the hope is that this stage is rarely reached, ATA is there to alert you of abnormal and suspicious activities.  To further increase accuracy and save you time and resources, ATA doesn’t only compare the entity’s behavior to its own, but also to the behavior of other entities in its interaction path before issuing an alert. This means that the number of false positives are dramatically reduced, freeing you up to focus on the real threats. </a:t>
            </a:r>
          </a:p>
          <a:p>
            <a:r>
              <a:rPr lang="en-US" sz="1400" kern="1200" dirty="0">
                <a:solidFill>
                  <a:schemeClr val="tx1"/>
                </a:solidFill>
                <a:effectLst/>
                <a:latin typeface="Arial"/>
                <a:ea typeface="ＭＳ Ｐゴシック" charset="0"/>
                <a:cs typeface="ＭＳ Ｐゴシック" charset="0"/>
                <a:sym typeface="Arial"/>
              </a:rPr>
              <a:t> </a:t>
            </a:r>
          </a:p>
          <a:p>
            <a:r>
              <a:rPr lang="en-US" sz="1400" kern="1200" dirty="0">
                <a:solidFill>
                  <a:schemeClr val="tx1"/>
                </a:solidFill>
                <a:effectLst/>
                <a:latin typeface="Arial"/>
                <a:ea typeface="ＭＳ Ｐゴシック" charset="0"/>
                <a:cs typeface="ＭＳ Ｐゴシック" charset="0"/>
                <a:sym typeface="Arial"/>
              </a:rPr>
              <a:t>At this point, it is important for reports to be clear, functional, and actionable in the information presented. The simple attack timeline is similar to a social media feed on a web interface and surfaces events in an easy-to-understand way</a:t>
            </a:r>
            <a:endParaRPr lang="en-US" dirty="0"/>
          </a:p>
          <a:p>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14</a:t>
            </a:fld>
            <a:endParaRPr lang="en-GB"/>
          </a:p>
        </p:txBody>
      </p:sp>
    </p:spTree>
    <p:extLst>
      <p:ext uri="{BB962C8B-B14F-4D97-AF65-F5344CB8AC3E}">
        <p14:creationId xmlns:p14="http://schemas.microsoft.com/office/powerpoint/2010/main" val="3509196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CA" dirty="0"/>
              <a:t>During this video you can see:</a:t>
            </a:r>
          </a:p>
          <a:p>
            <a:endParaRPr lang="en-CA" dirty="0"/>
          </a:p>
          <a:p>
            <a:pPr marL="285750" indent="-285750">
              <a:buFont typeface="Arial" panose="020B0604020202020204" pitchFamily="34" charset="0"/>
              <a:buChar char="•"/>
            </a:pPr>
            <a:r>
              <a:rPr lang="en-CA" dirty="0"/>
              <a:t>An ATA operator looking at the simplified attack timeline and drilling down to the details of an account involved in a suspicious activity</a:t>
            </a:r>
          </a:p>
          <a:p>
            <a:pPr marL="285750" indent="-285750">
              <a:buFont typeface="Arial" panose="020B0604020202020204" pitchFamily="34" charset="0"/>
              <a:buChar char="•"/>
            </a:pPr>
            <a:r>
              <a:rPr lang="en-CA" dirty="0"/>
              <a:t>An ATA operator creating an exception for a detected risk</a:t>
            </a:r>
          </a:p>
          <a:p>
            <a:pPr marL="285750" indent="-28575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15</a:t>
            </a:fld>
            <a:endParaRPr lang="en-US"/>
          </a:p>
        </p:txBody>
      </p:sp>
    </p:spTree>
    <p:extLst>
      <p:ext uri="{BB962C8B-B14F-4D97-AF65-F5344CB8AC3E}">
        <p14:creationId xmlns:p14="http://schemas.microsoft.com/office/powerpoint/2010/main" val="1516803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kern="1200" dirty="0">
                <a:solidFill>
                  <a:schemeClr val="tx1"/>
                </a:solidFill>
                <a:effectLst/>
                <a:latin typeface="Arial"/>
                <a:ea typeface="+mn-ea"/>
                <a:cs typeface="Arial" charset="0"/>
                <a:sym typeface="Arial"/>
              </a:rPr>
              <a:t>ATA may be deployed by either</a:t>
            </a:r>
            <a:r>
              <a:rPr lang="en-US" sz="1400" kern="1200" baseline="0" dirty="0">
                <a:solidFill>
                  <a:schemeClr val="tx1"/>
                </a:solidFill>
                <a:effectLst/>
                <a:latin typeface="Arial"/>
                <a:ea typeface="+mn-ea"/>
                <a:cs typeface="Arial" charset="0"/>
                <a:sym typeface="Arial"/>
              </a:rPr>
              <a:t> using </a:t>
            </a:r>
            <a:r>
              <a:rPr lang="en-US" sz="1400" kern="1200" dirty="0">
                <a:solidFill>
                  <a:schemeClr val="tx1"/>
                </a:solidFill>
                <a:effectLst/>
                <a:latin typeface="Arial"/>
                <a:ea typeface="+mn-ea"/>
                <a:cs typeface="Arial" charset="0"/>
                <a:sym typeface="Arial"/>
              </a:rPr>
              <a:t>port mirroring with the domain controllers, or the ATA Lightweight Gateway may be deployed to the domain controllers itself. The ATA Gateway is performing deep packet inspection on the traffic to and from the domain controllers looking for known attacks.  ATA also uses the network traffic to learn which users are accessing which resources from which computers. ATA also makes LDAP queries to the domain to fill in user and device profiles. The user account used by ATA only requires read-only access to the domain. </a:t>
            </a:r>
          </a:p>
          <a:p>
            <a:r>
              <a:rPr lang="en-US" sz="1400" kern="1200" dirty="0">
                <a:solidFill>
                  <a:schemeClr val="tx1"/>
                </a:solidFill>
                <a:effectLst/>
                <a:latin typeface="Arial"/>
                <a:ea typeface="+mn-ea"/>
                <a:cs typeface="Arial" charset="0"/>
                <a:sym typeface="Arial"/>
              </a:rPr>
              <a:t> </a:t>
            </a:r>
          </a:p>
          <a:p>
            <a:r>
              <a:rPr lang="en-US" sz="1400" kern="1200" dirty="0">
                <a:solidFill>
                  <a:schemeClr val="tx1"/>
                </a:solidFill>
                <a:effectLst/>
                <a:latin typeface="Arial"/>
                <a:ea typeface="+mn-ea"/>
                <a:cs typeface="Arial" charset="0"/>
                <a:sym typeface="Arial"/>
              </a:rPr>
              <a:t>If you are collecting Windows Events to a central SIEM / Syslog server, ATA can be configured from these systems. This additional information source helps ATA in enriching the attack timeline. </a:t>
            </a:r>
          </a:p>
          <a:p>
            <a:endParaRPr lang="en-US" dirty="0"/>
          </a:p>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16</a:t>
            </a:fld>
            <a:endParaRPr lang="en-GB"/>
          </a:p>
        </p:txBody>
      </p:sp>
    </p:spTree>
    <p:extLst>
      <p:ext uri="{BB962C8B-B14F-4D97-AF65-F5344CB8AC3E}">
        <p14:creationId xmlns:p14="http://schemas.microsoft.com/office/powerpoint/2010/main" val="1727707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25"/>
            <a:r>
              <a:rPr lang="en-US" sz="1400" dirty="0">
                <a:solidFill>
                  <a:srgbClr val="505050"/>
                </a:solidFill>
                <a:latin typeface="Segoe UI"/>
                <a:ea typeface="ＭＳ Ｐゴシック" charset="0"/>
              </a:rPr>
              <a:t>Monitor your </a:t>
            </a:r>
            <a:r>
              <a:rPr lang="en-US" sz="1400" b="1" dirty="0">
                <a:solidFill>
                  <a:srgbClr val="0078D7"/>
                </a:solidFill>
                <a:latin typeface="Segoe UI"/>
                <a:ea typeface="ＭＳ Ｐゴシック" charset="0"/>
              </a:rPr>
              <a:t>on-premises Active Directory</a:t>
            </a:r>
            <a:r>
              <a:rPr lang="en-US" sz="1400" dirty="0">
                <a:solidFill>
                  <a:srgbClr val="0078D7"/>
                </a:solidFill>
                <a:latin typeface="Segoe UI"/>
                <a:ea typeface="ＭＳ Ｐゴシック" charset="0"/>
              </a:rPr>
              <a:t> </a:t>
            </a:r>
            <a:r>
              <a:rPr lang="en-US" sz="1400" dirty="0">
                <a:solidFill>
                  <a:srgbClr val="505050"/>
                </a:solidFill>
                <a:latin typeface="Segoe UI"/>
                <a:ea typeface="ＭＳ Ｐゴシック" charset="0"/>
              </a:rPr>
              <a:t>with a convenient cloud service</a:t>
            </a:r>
          </a:p>
          <a:p>
            <a:pPr defTabSz="914225"/>
            <a:r>
              <a:rPr lang="en-US" sz="1400" dirty="0">
                <a:solidFill>
                  <a:srgbClr val="505050"/>
                </a:solidFill>
                <a:latin typeface="Segoe UI"/>
                <a:ea typeface="ＭＳ Ｐゴシック" charset="0"/>
              </a:rPr>
              <a:t>Reduce strain and cost in your on-premises environment with </a:t>
            </a:r>
            <a:r>
              <a:rPr lang="en-US" sz="1400" b="1" dirty="0">
                <a:solidFill>
                  <a:srgbClr val="0078D7"/>
                </a:solidFill>
                <a:latin typeface="Segoe UI"/>
                <a:ea typeface="ＭＳ Ｐゴシック" charset="0"/>
              </a:rPr>
              <a:t>analytics done in the cloud </a:t>
            </a:r>
          </a:p>
          <a:p>
            <a:pPr defTabSz="914225"/>
            <a:r>
              <a:rPr lang="en-US" sz="1400" b="1" dirty="0">
                <a:solidFill>
                  <a:srgbClr val="0078D7"/>
                </a:solidFill>
                <a:latin typeface="Segoe UI"/>
                <a:ea typeface="ＭＳ Ｐゴシック" charset="0"/>
              </a:rPr>
              <a:t>Scale your anomalous behavior detections </a:t>
            </a:r>
            <a:r>
              <a:rPr lang="en-US" sz="1400" dirty="0">
                <a:solidFill>
                  <a:srgbClr val="505050"/>
                </a:solidFill>
                <a:latin typeface="Segoe UI"/>
                <a:ea typeface="ＭＳ Ｐゴシック" charset="0"/>
              </a:rPr>
              <a:t>with the power of the cloud</a:t>
            </a:r>
          </a:p>
          <a:p>
            <a:pPr defTabSz="914225"/>
            <a:r>
              <a:rPr lang="en-US" sz="1400" b="1" dirty="0">
                <a:solidFill>
                  <a:srgbClr val="0078D7"/>
                </a:solidFill>
                <a:latin typeface="Segoe UI"/>
                <a:ea typeface="ＭＳ Ｐゴシック" charset="0"/>
              </a:rPr>
              <a:t>Pivot to and remediate</a:t>
            </a:r>
            <a:r>
              <a:rPr lang="en-US" sz="1400" dirty="0">
                <a:solidFill>
                  <a:srgbClr val="0078D7"/>
                </a:solidFill>
                <a:latin typeface="Segoe UI"/>
                <a:ea typeface="ＭＳ Ｐゴシック" charset="0"/>
              </a:rPr>
              <a:t> </a:t>
            </a:r>
            <a:r>
              <a:rPr lang="en-US" sz="1400" dirty="0">
                <a:solidFill>
                  <a:srgbClr val="505050"/>
                </a:solidFill>
                <a:latin typeface="Segoe UI"/>
                <a:ea typeface="ＭＳ Ｐゴシック" charset="0"/>
              </a:rPr>
              <a:t>a malicious attack in Windows Defender ATP</a:t>
            </a:r>
          </a:p>
          <a:p>
            <a:pPr defTabSz="914225"/>
            <a:r>
              <a:rPr lang="en-US" sz="1400" b="1" dirty="0">
                <a:solidFill>
                  <a:srgbClr val="0078D7"/>
                </a:solidFill>
                <a:latin typeface="Segoe UI"/>
                <a:ea typeface="ＭＳ Ｐゴシック" charset="0"/>
              </a:rPr>
              <a:t>Deploy with ease</a:t>
            </a:r>
            <a:r>
              <a:rPr lang="en-US" sz="1400" dirty="0">
                <a:solidFill>
                  <a:srgbClr val="0078D7"/>
                </a:solidFill>
                <a:latin typeface="Segoe UI"/>
                <a:ea typeface="ＭＳ Ｐゴシック" charset="0"/>
              </a:rPr>
              <a:t> </a:t>
            </a:r>
            <a:r>
              <a:rPr lang="en-US" sz="1400" dirty="0">
                <a:solidFill>
                  <a:srgbClr val="505050"/>
                </a:solidFill>
                <a:latin typeface="Segoe UI"/>
                <a:ea typeface="ＭＳ Ｐゴシック" charset="0"/>
              </a:rPr>
              <a:t>into your existing infrastructure</a:t>
            </a:r>
          </a:p>
          <a:p>
            <a:pPr defTabSz="914225"/>
            <a:endParaRPr lang="en-US" sz="1400" dirty="0">
              <a:solidFill>
                <a:srgbClr val="505050"/>
              </a:solidFill>
              <a:latin typeface="Segoe UI"/>
              <a:ea typeface="ＭＳ Ｐゴシック" charset="0"/>
            </a:endParaRPr>
          </a:p>
          <a:p>
            <a:pPr defTabSz="914225"/>
            <a:r>
              <a:rPr lang="en-US" sz="1400" dirty="0">
                <a:solidFill>
                  <a:srgbClr val="505050"/>
                </a:solidFill>
                <a:latin typeface="Segoe UI"/>
                <a:ea typeface="ＭＳ Ｐゴシック" charset="0"/>
              </a:rPr>
              <a:t>In term of licensing, this comes with an E5 license. </a:t>
            </a:r>
          </a:p>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17</a:t>
            </a:fld>
            <a:endParaRPr lang="en-GB"/>
          </a:p>
        </p:txBody>
      </p:sp>
    </p:spTree>
    <p:extLst>
      <p:ext uri="{BB962C8B-B14F-4D97-AF65-F5344CB8AC3E}">
        <p14:creationId xmlns:p14="http://schemas.microsoft.com/office/powerpoint/2010/main" val="2106390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It follows the same logical architecture as ATA. There is a no agent to install, but a “sensor”. It is a re-written on-premises ATA agent and has a minimal impact on performance.</a:t>
            </a:r>
          </a:p>
          <a:p>
            <a:endParaRPr lang="en-CA" dirty="0"/>
          </a:p>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18</a:t>
            </a:fld>
            <a:endParaRPr lang="en-GB"/>
          </a:p>
        </p:txBody>
      </p:sp>
    </p:spTree>
    <p:extLst>
      <p:ext uri="{BB962C8B-B14F-4D97-AF65-F5344CB8AC3E}">
        <p14:creationId xmlns:p14="http://schemas.microsoft.com/office/powerpoint/2010/main" val="1416143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a:t>
            </a:fld>
            <a:endParaRPr lang="en-GB"/>
          </a:p>
        </p:txBody>
      </p:sp>
    </p:spTree>
    <p:extLst>
      <p:ext uri="{BB962C8B-B14F-4D97-AF65-F5344CB8AC3E}">
        <p14:creationId xmlns:p14="http://schemas.microsoft.com/office/powerpoint/2010/main" val="921597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19</a:t>
            </a:fld>
            <a:endParaRPr lang="en-GB"/>
          </a:p>
        </p:txBody>
      </p:sp>
    </p:spTree>
    <p:extLst>
      <p:ext uri="{BB962C8B-B14F-4D97-AF65-F5344CB8AC3E}">
        <p14:creationId xmlns:p14="http://schemas.microsoft.com/office/powerpoint/2010/main" val="904091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5CA7C1A6-3F6E-4A0C-A01A-2F04D27288E6}" type="slidenum">
              <a:rPr lang="en-GB" smtClean="0"/>
              <a:pPr/>
              <a:t>20</a:t>
            </a:fld>
            <a:endParaRPr lang="en-GB"/>
          </a:p>
        </p:txBody>
      </p:sp>
    </p:spTree>
    <p:extLst>
      <p:ext uri="{BB962C8B-B14F-4D97-AF65-F5344CB8AC3E}">
        <p14:creationId xmlns:p14="http://schemas.microsoft.com/office/powerpoint/2010/main" val="31654285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21</a:t>
            </a:fld>
            <a:endParaRPr lang="en-GB"/>
          </a:p>
        </p:txBody>
      </p:sp>
    </p:spTree>
    <p:extLst>
      <p:ext uri="{BB962C8B-B14F-4D97-AF65-F5344CB8AC3E}">
        <p14:creationId xmlns:p14="http://schemas.microsoft.com/office/powerpoint/2010/main" val="4235891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Arial"/>
                <a:ea typeface="+mn-ea"/>
                <a:cs typeface="Arial" charset="0"/>
                <a:sym typeface="Arial"/>
              </a:rPr>
              <a:t>What is ASC?</a:t>
            </a:r>
          </a:p>
          <a:p>
            <a:endParaRPr lang="en-US" sz="1400" b="0" i="0" kern="1200" dirty="0">
              <a:solidFill>
                <a:schemeClr val="tx1"/>
              </a:solidFill>
              <a:effectLst/>
              <a:latin typeface="Arial"/>
              <a:ea typeface="+mn-ea"/>
              <a:cs typeface="Arial" charset="0"/>
              <a:sym typeface="Arial"/>
            </a:endParaRPr>
          </a:p>
          <a:p>
            <a:r>
              <a:rPr lang="en-US" sz="1400" b="1" i="0" kern="1200" dirty="0">
                <a:solidFill>
                  <a:schemeClr val="tx1"/>
                </a:solidFill>
                <a:effectLst/>
                <a:latin typeface="Arial"/>
                <a:ea typeface="+mn-ea"/>
                <a:cs typeface="Arial" charset="0"/>
                <a:sym typeface="Arial"/>
              </a:rPr>
              <a:t>Centralized policy management</a:t>
            </a:r>
            <a:r>
              <a:rPr lang="en-US" sz="1400" b="0" i="0" kern="1200" dirty="0">
                <a:solidFill>
                  <a:schemeClr val="tx1"/>
                </a:solidFill>
                <a:effectLst/>
                <a:latin typeface="Arial"/>
                <a:ea typeface="+mn-ea"/>
                <a:cs typeface="Arial" charset="0"/>
                <a:sym typeface="Arial"/>
              </a:rPr>
              <a:t> – Ensure compliance with company or regulatory security requirements by centrally managing security policies across all your hybrid cloud workloads.</a:t>
            </a:r>
          </a:p>
          <a:p>
            <a:r>
              <a:rPr lang="en-US" sz="1400" b="1" i="0" kern="1200" dirty="0">
                <a:solidFill>
                  <a:schemeClr val="tx1"/>
                </a:solidFill>
                <a:effectLst/>
                <a:latin typeface="Arial"/>
                <a:ea typeface="+mn-ea"/>
                <a:cs typeface="Arial" charset="0"/>
                <a:sym typeface="Arial"/>
              </a:rPr>
              <a:t>Continuous security assessment</a:t>
            </a:r>
            <a:r>
              <a:rPr lang="en-US" sz="1400" b="0" i="0" kern="1200" dirty="0">
                <a:solidFill>
                  <a:schemeClr val="tx1"/>
                </a:solidFill>
                <a:effectLst/>
                <a:latin typeface="Arial"/>
                <a:ea typeface="+mn-ea"/>
                <a:cs typeface="Arial" charset="0"/>
                <a:sym typeface="Arial"/>
              </a:rPr>
              <a:t> – Monitor the security of machines, networks, storage and data services, and applications to discover potential security issues.</a:t>
            </a:r>
          </a:p>
          <a:p>
            <a:r>
              <a:rPr lang="en-US" sz="1400" b="1" i="0" kern="1200" dirty="0">
                <a:solidFill>
                  <a:schemeClr val="tx1"/>
                </a:solidFill>
                <a:effectLst/>
                <a:latin typeface="Arial"/>
                <a:ea typeface="+mn-ea"/>
                <a:cs typeface="Arial" charset="0"/>
                <a:sym typeface="Arial"/>
              </a:rPr>
              <a:t>Actionable recommendations</a:t>
            </a:r>
            <a:r>
              <a:rPr lang="en-US" sz="1400" b="0" i="0" kern="1200" dirty="0">
                <a:solidFill>
                  <a:schemeClr val="tx1"/>
                </a:solidFill>
                <a:effectLst/>
                <a:latin typeface="Arial"/>
                <a:ea typeface="+mn-ea"/>
                <a:cs typeface="Arial" charset="0"/>
                <a:sym typeface="Arial"/>
              </a:rPr>
              <a:t> – Remediate security vulnerabilities before they can be exploited by attackers with prioritized and actionable security recommendations.</a:t>
            </a:r>
          </a:p>
          <a:p>
            <a:r>
              <a:rPr lang="en-US" sz="1400" b="1" i="0" kern="1200" dirty="0">
                <a:solidFill>
                  <a:schemeClr val="tx1"/>
                </a:solidFill>
                <a:effectLst/>
                <a:latin typeface="Arial"/>
                <a:ea typeface="+mn-ea"/>
                <a:cs typeface="Arial" charset="0"/>
                <a:sym typeface="Arial"/>
              </a:rPr>
              <a:t>Advanced cloud defenses</a:t>
            </a:r>
            <a:r>
              <a:rPr lang="en-US" sz="1400" b="0" i="0" kern="1200" dirty="0">
                <a:solidFill>
                  <a:schemeClr val="tx1"/>
                </a:solidFill>
                <a:effectLst/>
                <a:latin typeface="Arial"/>
                <a:ea typeface="+mn-ea"/>
                <a:cs typeface="Arial" charset="0"/>
                <a:sym typeface="Arial"/>
              </a:rPr>
              <a:t> – Reduce threats with just in time access to management ports and whitelisting to control applications running on your VMs.</a:t>
            </a:r>
          </a:p>
          <a:p>
            <a:r>
              <a:rPr lang="en-US" sz="1400" b="1" i="0" kern="1200" dirty="0">
                <a:solidFill>
                  <a:schemeClr val="tx1"/>
                </a:solidFill>
                <a:effectLst/>
                <a:latin typeface="Arial"/>
                <a:ea typeface="+mn-ea"/>
                <a:cs typeface="Arial" charset="0"/>
                <a:sym typeface="Arial"/>
              </a:rPr>
              <a:t>Prioritized alerts and incidents</a:t>
            </a:r>
            <a:r>
              <a:rPr lang="en-US" sz="1400" b="0" i="0" kern="1200" dirty="0">
                <a:solidFill>
                  <a:schemeClr val="tx1"/>
                </a:solidFill>
                <a:effectLst/>
                <a:latin typeface="Arial"/>
                <a:ea typeface="+mn-ea"/>
                <a:cs typeface="Arial" charset="0"/>
                <a:sym typeface="Arial"/>
              </a:rPr>
              <a:t> - Focus on the most critical threats first with prioritized security alerts and incidents.</a:t>
            </a:r>
          </a:p>
          <a:p>
            <a:r>
              <a:rPr lang="en-US" sz="1400" b="1" i="0" kern="1200" dirty="0">
                <a:solidFill>
                  <a:schemeClr val="tx1"/>
                </a:solidFill>
                <a:effectLst/>
                <a:latin typeface="Arial"/>
                <a:ea typeface="+mn-ea"/>
                <a:cs typeface="Arial" charset="0"/>
                <a:sym typeface="Arial"/>
              </a:rPr>
              <a:t>Integrated security solutions</a:t>
            </a:r>
            <a:r>
              <a:rPr lang="en-US" sz="1400" b="0" i="0" kern="1200" dirty="0">
                <a:solidFill>
                  <a:schemeClr val="tx1"/>
                </a:solidFill>
                <a:effectLst/>
                <a:latin typeface="Arial"/>
                <a:ea typeface="+mn-ea"/>
                <a:cs typeface="Arial" charset="0"/>
                <a:sym typeface="Arial"/>
              </a:rPr>
              <a:t> - Collect, search, and analyze security data from a variety of sources, including connected partner solutions.</a:t>
            </a:r>
          </a:p>
          <a:p>
            <a:endParaRPr lang="en-US" dirty="0"/>
          </a:p>
          <a:p>
            <a:r>
              <a:rPr lang="en-US" dirty="0"/>
              <a:t>Azure Security Center is free. But many of its features follow a “pay as you go” model. If you want to use ASC to collect event logs, there is a fee per monitored node. </a:t>
            </a:r>
            <a:endParaRPr lang="fr-FR"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2</a:t>
            </a:fld>
            <a:endParaRPr lang="en-GB"/>
          </a:p>
        </p:txBody>
      </p:sp>
    </p:spTree>
    <p:extLst>
      <p:ext uri="{BB962C8B-B14F-4D97-AF65-F5344CB8AC3E}">
        <p14:creationId xmlns:p14="http://schemas.microsoft.com/office/powerpoint/2010/main" val="878876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If you install the agent just for event log collection, you still get the other detection capabilities (such as missing updates reports and security configuration recommendations).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3</a:t>
            </a:fld>
            <a:endParaRPr lang="en-GB"/>
          </a:p>
        </p:txBody>
      </p:sp>
    </p:spTree>
    <p:extLst>
      <p:ext uri="{BB962C8B-B14F-4D97-AF65-F5344CB8AC3E}">
        <p14:creationId xmlns:p14="http://schemas.microsoft.com/office/powerpoint/2010/main" val="1743486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Note that by default ASC agents do not collect all the events but just the minimal to enable its built-in detection capabilities.</a:t>
            </a:r>
          </a:p>
          <a:p>
            <a:pPr marL="0" indent="0" rtl="0">
              <a:buFont typeface="Arial" panose="020B0604020202020204" pitchFamily="34" charset="0"/>
              <a:buNone/>
            </a:pPr>
            <a:r>
              <a:rPr lang="en-US" dirty="0"/>
              <a:t>You might need to enable the full security vent log collection to perform advanced searches and event correlations in your environment. And there might be an extra in price since by default the data limit is 500Mb per node.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4</a:t>
            </a:fld>
            <a:endParaRPr lang="en-GB"/>
          </a:p>
        </p:txBody>
      </p:sp>
    </p:spTree>
    <p:extLst>
      <p:ext uri="{BB962C8B-B14F-4D97-AF65-F5344CB8AC3E}">
        <p14:creationId xmlns:p14="http://schemas.microsoft.com/office/powerpoint/2010/main" val="1309896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CA" dirty="0"/>
              <a:t>During this video you can see:</a:t>
            </a:r>
          </a:p>
          <a:p>
            <a:endParaRPr lang="en-CA" dirty="0"/>
          </a:p>
          <a:p>
            <a:pPr marL="285750" indent="-285750">
              <a:buFont typeface="Arial" panose="020B0604020202020204" pitchFamily="34" charset="0"/>
              <a:buChar char="•"/>
            </a:pPr>
            <a:r>
              <a:rPr lang="en-CA" dirty="0"/>
              <a:t>An Azure security operator searching for specific events</a:t>
            </a:r>
          </a:p>
          <a:p>
            <a:pPr marL="285750" indent="-28575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5</a:t>
            </a:fld>
            <a:endParaRPr lang="en-US"/>
          </a:p>
        </p:txBody>
      </p:sp>
    </p:spTree>
    <p:extLst>
      <p:ext uri="{BB962C8B-B14F-4D97-AF65-F5344CB8AC3E}">
        <p14:creationId xmlns:p14="http://schemas.microsoft.com/office/powerpoint/2010/main" val="3210145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Ref: Azure Security data export to SIEM- Pipeline Configuration [Preview] https://docs.microsoft.com/en-us/azure/security-center/security-center-export-data-to-siem</a:t>
            </a:r>
          </a:p>
        </p:txBody>
      </p:sp>
      <p:sp>
        <p:nvSpPr>
          <p:cNvPr id="4" name="Slide Number Placeholder 3"/>
          <p:cNvSpPr>
            <a:spLocks noGrp="1"/>
          </p:cNvSpPr>
          <p:nvPr>
            <p:ph type="sldNum" sz="quarter" idx="10"/>
          </p:nvPr>
        </p:nvSpPr>
        <p:spPr/>
        <p:txBody>
          <a:bodyPr/>
          <a:lstStyle/>
          <a:p>
            <a:fld id="{5CA7C1A6-3F6E-4A0C-A01A-2F04D27288E6}" type="slidenum">
              <a:rPr lang="en-GB" smtClean="0"/>
              <a:pPr/>
              <a:t>6</a:t>
            </a:fld>
            <a:endParaRPr lang="en-GB"/>
          </a:p>
        </p:txBody>
      </p:sp>
    </p:spTree>
    <p:extLst>
      <p:ext uri="{BB962C8B-B14F-4D97-AF65-F5344CB8AC3E}">
        <p14:creationId xmlns:p14="http://schemas.microsoft.com/office/powerpoint/2010/main" val="2610046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SIEMs are important. But they don’t cover all the specter of what an organization needs in term of security monitoring.</a:t>
            </a:r>
          </a:p>
          <a:p>
            <a:pPr marL="0" indent="0" rtl="0">
              <a:buFont typeface="Arial" panose="020B0604020202020204" pitchFamily="34" charset="0"/>
              <a:buNone/>
            </a:pPr>
            <a:r>
              <a:rPr lang="en-US" dirty="0"/>
              <a:t>This is why User and Entity Behavior Analytics is key to improve one’s security posture.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7</a:t>
            </a:fld>
            <a:endParaRPr lang="en-GB"/>
          </a:p>
        </p:txBody>
      </p:sp>
    </p:spTree>
    <p:extLst>
      <p:ext uri="{BB962C8B-B14F-4D97-AF65-F5344CB8AC3E}">
        <p14:creationId xmlns:p14="http://schemas.microsoft.com/office/powerpoint/2010/main" val="4283052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i="1" dirty="0"/>
              <a:t>Source Gartner March 2017</a:t>
            </a:r>
          </a:p>
        </p:txBody>
      </p:sp>
      <p:sp>
        <p:nvSpPr>
          <p:cNvPr id="4" name="Slide Number Placeholder 3"/>
          <p:cNvSpPr>
            <a:spLocks noGrp="1"/>
          </p:cNvSpPr>
          <p:nvPr>
            <p:ph type="sldNum" sz="quarter" idx="10"/>
          </p:nvPr>
        </p:nvSpPr>
        <p:spPr/>
        <p:txBody>
          <a:bodyPr/>
          <a:lstStyle/>
          <a:p>
            <a:fld id="{5CA7C1A6-3F6E-4A0C-A01A-2F04D27288E6}" type="slidenum">
              <a:rPr lang="en-GB" smtClean="0"/>
              <a:pPr/>
              <a:t>8</a:t>
            </a:fld>
            <a:endParaRPr lang="en-GB"/>
          </a:p>
        </p:txBody>
      </p:sp>
    </p:spTree>
    <p:extLst>
      <p:ext uri="{BB962C8B-B14F-4D97-AF65-F5344CB8AC3E}">
        <p14:creationId xmlns:p14="http://schemas.microsoft.com/office/powerpoint/2010/main" val="31825416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2151944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416234319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399901884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250738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83810816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Blank_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2F5CAE-D889-4571-8B5A-C60FC0B5E5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20850211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249556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29301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1558347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808416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6947755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2244433356"/>
      </p:ext>
    </p:extLst>
  </p:cSld>
  <p:clrMapOvr>
    <a:masterClrMapping/>
  </p:clrMapOvr>
  <p:transition>
    <p:fade/>
  </p:transition>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644973354"/>
      </p:ext>
    </p:extLst>
  </p:cSld>
  <p:clrMapOvr>
    <a:masterClrMapping/>
  </p:clrMapOvr>
  <p:transition>
    <p:fade/>
  </p:transition>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a:t>Slide title</a:t>
            </a:r>
          </a:p>
        </p:txBody>
      </p:sp>
    </p:spTree>
    <p:extLst>
      <p:ext uri="{BB962C8B-B14F-4D97-AF65-F5344CB8AC3E}">
        <p14:creationId xmlns:p14="http://schemas.microsoft.com/office/powerpoint/2010/main" val="2522471913"/>
      </p:ext>
    </p:extLst>
  </p:cSld>
  <p:clrMapOvr>
    <a:masterClrMapping/>
  </p:clrMapOvr>
  <p:transition>
    <p:fade/>
  </p:transition>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ext uri="{D42A27DB-BD31-4B8C-83A1-F6EECF244321}">
                <p14:modId xmlns:p14="http://schemas.microsoft.com/office/powerpoint/2010/main" val="2874684192"/>
              </p:ext>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16"/>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17"/>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3148027151"/>
      </p:ext>
    </p:extLst>
  </p:cSld>
  <p:clrMap bg1="lt1" tx1="dk1" bg2="lt2" tx2="dk2" accent1="accent1" accent2="accent2" accent3="accent3" accent4="accent4" accent5="accent5" accent6="accent6" hlink="hlink" folHlink="folHlink"/>
  <p:sldLayoutIdLst>
    <p:sldLayoutId id="2147484540" r:id="rId1"/>
    <p:sldLayoutId id="2147484565" r:id="rId2"/>
    <p:sldLayoutId id="2147484568" r:id="rId3"/>
    <p:sldLayoutId id="2147484569" r:id="rId4"/>
    <p:sldLayoutId id="2147484570" r:id="rId5"/>
    <p:sldLayoutId id="2147484571" r:id="rId6"/>
    <p:sldLayoutId id="2147484563" r:id="rId7"/>
    <p:sldLayoutId id="2147484575" r:id="rId8"/>
    <p:sldLayoutId id="2147484564" r:id="rId9"/>
    <p:sldLayoutId id="2147484576" r:id="rId10"/>
    <p:sldLayoutId id="2147484555" r:id="rId11"/>
    <p:sldLayoutId id="2147484560" r:id="rId12"/>
    <p:sldLayoutId id="2147484573" r:id="rId13"/>
    <p:sldLayoutId id="2147484577" r:id="rId14"/>
  </p:sldLayoutIdLst>
  <p:transition>
    <p:fade/>
  </p:transition>
  <p:hf hdr="0" ftr="0" dt="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userDrawn="1">
          <p15:clr>
            <a:srgbClr val="A4A3A4"/>
          </p15:clr>
        </p15:guide>
        <p15:guide id="8" pos="3918" userDrawn="1">
          <p15:clr>
            <a:srgbClr val="A4A3A4"/>
          </p15:clr>
        </p15:guide>
        <p15:guide id="12" pos="5731" userDrawn="1">
          <p15:clr>
            <a:srgbClr val="A4A3A4"/>
          </p15:clr>
        </p15:guide>
        <p15:guide id="16" pos="288" userDrawn="1">
          <p15:clr>
            <a:srgbClr val="A4A3A4"/>
          </p15:clr>
        </p15:guide>
        <p15:guide id="17" pos="7546" userDrawn="1">
          <p15:clr>
            <a:srgbClr val="A4A3A4"/>
          </p15:clr>
        </p15:guide>
        <p15:guide id="25" orient="horz" pos="287" userDrawn="1">
          <p15:clr>
            <a:srgbClr val="A4A3A4"/>
          </p15:clr>
        </p15:guide>
        <p15:guide id="26" orient="horz" pos="4118" userDrawn="1">
          <p15:clr>
            <a:srgbClr val="A4A3A4"/>
          </p15:clr>
        </p15:guide>
        <p15:guide id="27" orient="horz" pos="387" userDrawn="1">
          <p15:clr>
            <a:srgbClr val="A4A3A4"/>
          </p15:clr>
        </p15:guide>
        <p15:guide id="32" orient="horz" pos="675" userDrawn="1">
          <p15:clr>
            <a:srgbClr val="A4A3A4"/>
          </p15:clr>
        </p15:guide>
        <p15:guide id="33" orient="horz" pos="965" userDrawn="1">
          <p15:clr>
            <a:srgbClr val="A4A3A4"/>
          </p15:clr>
        </p15:guide>
        <p15:guide id="34" orient="horz" pos="1253" userDrawn="1">
          <p15:clr>
            <a:srgbClr val="A4A3A4"/>
          </p15:clr>
        </p15:guide>
        <p15:guide id="35" orient="horz" pos="1538" userDrawn="1">
          <p15:clr>
            <a:srgbClr val="A4A3A4"/>
          </p15:clr>
        </p15:guide>
        <p15:guide id="36" orient="horz" pos="1826" userDrawn="1">
          <p15:clr>
            <a:srgbClr val="A4A3A4"/>
          </p15:clr>
        </p15:guide>
        <p15:guide id="37" orient="horz" pos="2115" userDrawn="1">
          <p15:clr>
            <a:srgbClr val="A4A3A4"/>
          </p15:clr>
        </p15:guide>
        <p15:guide id="38" orient="horz" pos="2406" userDrawn="1">
          <p15:clr>
            <a:srgbClr val="A4A3A4"/>
          </p15:clr>
        </p15:guide>
        <p15:guide id="39" orient="horz" pos="2694" userDrawn="1">
          <p15:clr>
            <a:srgbClr val="A4A3A4"/>
          </p15:clr>
        </p15:guide>
        <p15:guide id="40" orient="horz" pos="2981" userDrawn="1">
          <p15:clr>
            <a:srgbClr val="A4A3A4"/>
          </p15:clr>
        </p15:guide>
        <p15:guide id="41" orient="horz" pos="3267" userDrawn="1">
          <p15:clr>
            <a:srgbClr val="A4A3A4"/>
          </p15:clr>
        </p15:guide>
        <p15:guide id="42" orient="horz" pos="3557" userDrawn="1">
          <p15:clr>
            <a:srgbClr val="A4A3A4"/>
          </p15:clr>
        </p15:guide>
        <p15:guide id="43" orient="horz" pos="3842" userDrawn="1">
          <p15:clr>
            <a:srgbClr val="A4A3A4"/>
          </p15:clr>
        </p15:guide>
        <p15:guide id="44" pos="4824" userDrawn="1">
          <p15:clr>
            <a:srgbClr val="FBAE4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10.png"/><Relationship Id="rId7"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microsoft.com/office/2007/relationships/hdphoto" Target="../media/hdphoto4.wdp"/><Relationship Id="rId11" Type="http://schemas.openxmlformats.org/officeDocument/2006/relationships/image" Target="../media/image25.png"/><Relationship Id="rId5" Type="http://schemas.openxmlformats.org/officeDocument/2006/relationships/image" Target="../media/image22.png"/><Relationship Id="rId10" Type="http://schemas.microsoft.com/office/2007/relationships/hdphoto" Target="../media/hdphoto6.wdp"/><Relationship Id="rId4" Type="http://schemas.microsoft.com/office/2007/relationships/hdphoto" Target="../media/hdphoto3.wdp"/><Relationship Id="rId9"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svg"/><Relationship Id="rId18" Type="http://schemas.openxmlformats.org/officeDocument/2006/relationships/image" Target="../media/image41.png"/><Relationship Id="rId3" Type="http://schemas.openxmlformats.org/officeDocument/2006/relationships/image" Target="../media/image26.png"/><Relationship Id="rId21" Type="http://schemas.openxmlformats.org/officeDocument/2006/relationships/image" Target="../media/image44.svg"/><Relationship Id="rId7" Type="http://schemas.openxmlformats.org/officeDocument/2006/relationships/image" Target="../media/image30.jpeg"/><Relationship Id="rId12" Type="http://schemas.openxmlformats.org/officeDocument/2006/relationships/image" Target="../media/image35.png"/><Relationship Id="rId17" Type="http://schemas.openxmlformats.org/officeDocument/2006/relationships/image" Target="../media/image40.svg"/><Relationship Id="rId2" Type="http://schemas.openxmlformats.org/officeDocument/2006/relationships/notesSlide" Target="../notesSlides/notesSlide19.xml"/><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9.svg"/><Relationship Id="rId11" Type="http://schemas.openxmlformats.org/officeDocument/2006/relationships/image" Target="../media/image34.svg"/><Relationship Id="rId5" Type="http://schemas.openxmlformats.org/officeDocument/2006/relationships/image" Target="../media/image28.png"/><Relationship Id="rId15" Type="http://schemas.openxmlformats.org/officeDocument/2006/relationships/image" Target="../media/image38.svg"/><Relationship Id="rId10" Type="http://schemas.openxmlformats.org/officeDocument/2006/relationships/image" Target="../media/image33.png"/><Relationship Id="rId19" Type="http://schemas.openxmlformats.org/officeDocument/2006/relationships/image" Target="../media/image42.svg"/><Relationship Id="rId4" Type="http://schemas.openxmlformats.org/officeDocument/2006/relationships/image" Target="../media/image27.svg"/><Relationship Id="rId9" Type="http://schemas.openxmlformats.org/officeDocument/2006/relationships/image" Target="../media/image32.svg"/><Relationship Id="rId1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043CFEBD-F57F-4D57-8B7D-B8D3A4FC2A17}"/>
              </a:ext>
            </a:extLst>
          </p:cNvPr>
          <p:cNvPicPr>
            <a:picLocks noChangeAspect="1"/>
          </p:cNvPicPr>
          <p:nvPr/>
        </p:nvPicPr>
        <p:blipFill>
          <a:blip r:embed="rId3"/>
          <a:stretch>
            <a:fillRect/>
          </a:stretch>
        </p:blipFill>
        <p:spPr>
          <a:xfrm>
            <a:off x="8187698" y="3005187"/>
            <a:ext cx="3906016" cy="3482025"/>
          </a:xfrm>
          <a:prstGeom prst="rect">
            <a:avLst/>
          </a:prstGeom>
        </p:spPr>
      </p:pic>
      <p:sp>
        <p:nvSpPr>
          <p:cNvPr id="9" name="Title 2">
            <a:extLst>
              <a:ext uri="{FF2B5EF4-FFF2-40B4-BE49-F238E27FC236}">
                <a16:creationId xmlns:a16="http://schemas.microsoft.com/office/drawing/2014/main" id="{8E3E7DCD-8A1C-446B-8147-A074A7B8A59D}"/>
              </a:ext>
            </a:extLst>
          </p:cNvPr>
          <p:cNvSpPr>
            <a:spLocks noGrp="1"/>
          </p:cNvSpPr>
          <p:nvPr>
            <p:ph type="title"/>
          </p:nvPr>
        </p:nvSpPr>
        <p:spPr>
          <a:xfrm>
            <a:off x="274701" y="1822976"/>
            <a:ext cx="10310171" cy="1948607"/>
          </a:xfrm>
        </p:spPr>
        <p:txBody>
          <a:bodyPr/>
          <a:lstStyle/>
          <a:p>
            <a:r>
              <a:rPr lang="en-US" sz="4800" spc="-50" dirty="0"/>
              <a:t>Module 2</a:t>
            </a:r>
            <a:br>
              <a:rPr lang="en-US" sz="4800" spc="-50" dirty="0"/>
            </a:br>
            <a:r>
              <a:rPr lang="en-US" sz="4800" spc="-50" dirty="0"/>
              <a:t>Active Directory Threats Landscape</a:t>
            </a:r>
          </a:p>
        </p:txBody>
      </p:sp>
      <p:sp>
        <p:nvSpPr>
          <p:cNvPr id="10" name="Espace réservé du texte 3">
            <a:extLst>
              <a:ext uri="{FF2B5EF4-FFF2-40B4-BE49-F238E27FC236}">
                <a16:creationId xmlns:a16="http://schemas.microsoft.com/office/drawing/2014/main" id="{EB1FF7BA-464D-4DE5-A052-37C96C8E1168}"/>
              </a:ext>
            </a:extLst>
          </p:cNvPr>
          <p:cNvSpPr>
            <a:spLocks noGrp="1"/>
          </p:cNvSpPr>
          <p:nvPr>
            <p:ph type="body" sz="quarter" idx="12"/>
          </p:nvPr>
        </p:nvSpPr>
        <p:spPr>
          <a:xfrm>
            <a:off x="276540" y="4930346"/>
            <a:ext cx="6399213" cy="825080"/>
          </a:xfrm>
        </p:spPr>
        <p:txBody>
          <a:bodyPr/>
          <a:lstStyle/>
          <a:p>
            <a:r>
              <a:rPr lang="fr-FR" dirty="0"/>
              <a:t>June 2018</a:t>
            </a:r>
          </a:p>
        </p:txBody>
      </p:sp>
      <p:sp>
        <p:nvSpPr>
          <p:cNvPr id="11" name="TextBox 4">
            <a:extLst>
              <a:ext uri="{FF2B5EF4-FFF2-40B4-BE49-F238E27FC236}">
                <a16:creationId xmlns:a16="http://schemas.microsoft.com/office/drawing/2014/main" id="{1B1982DE-2319-4594-B35D-F6D2F5DDBC53}"/>
              </a:ext>
            </a:extLst>
          </p:cNvPr>
          <p:cNvSpPr txBox="1"/>
          <p:nvPr/>
        </p:nvSpPr>
        <p:spPr>
          <a:xfrm>
            <a:off x="274702" y="3405823"/>
            <a:ext cx="7132242" cy="627864"/>
          </a:xfrm>
          <a:prstGeom prst="rect">
            <a:avLst/>
          </a:prstGeom>
          <a:noFill/>
        </p:spPr>
        <p:txBody>
          <a:bodyPr wrap="square" lIns="182880" tIns="146304" rIns="182880" bIns="146304" rtlCol="0">
            <a:spAutoFit/>
          </a:bodyPr>
          <a:lstStyle/>
          <a:p>
            <a:pPr algn="l">
              <a:lnSpc>
                <a:spcPct val="90000"/>
              </a:lnSpc>
              <a:spcAft>
                <a:spcPts val="600"/>
              </a:spcAft>
            </a:pPr>
            <a:r>
              <a:rPr lang="en-US" sz="2400" dirty="0">
                <a:solidFill>
                  <a:schemeClr val="bg1"/>
                </a:solidFill>
              </a:rPr>
              <a:t>Section 5 - </a:t>
            </a:r>
            <a:r>
              <a:rPr lang="en-US" sz="2400" spc="-50" dirty="0">
                <a:solidFill>
                  <a:schemeClr val="bg1"/>
                </a:solidFill>
              </a:rPr>
              <a:t>Security Solution Tools</a:t>
            </a:r>
            <a:endParaRPr lang="en-CA" sz="2400" dirty="0">
              <a:solidFill>
                <a:schemeClr val="bg1"/>
              </a:solidFill>
            </a:endParaRPr>
          </a:p>
        </p:txBody>
      </p:sp>
    </p:spTree>
    <p:extLst>
      <p:ext uri="{BB962C8B-B14F-4D97-AF65-F5344CB8AC3E}">
        <p14:creationId xmlns:p14="http://schemas.microsoft.com/office/powerpoint/2010/main" val="177344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Microsoft Advanced Threat Analytics</a:t>
            </a:r>
            <a:endParaRPr lang="fr-FR" dirty="0"/>
          </a:p>
        </p:txBody>
      </p:sp>
      <p:grpSp>
        <p:nvGrpSpPr>
          <p:cNvPr id="4" name="Group 3">
            <a:extLst>
              <a:ext uri="{FF2B5EF4-FFF2-40B4-BE49-F238E27FC236}">
                <a16:creationId xmlns:a16="http://schemas.microsoft.com/office/drawing/2014/main" id="{DD8A1F36-796C-4B11-AEE9-9F613C704A24}"/>
              </a:ext>
            </a:extLst>
          </p:cNvPr>
          <p:cNvGrpSpPr/>
          <p:nvPr/>
        </p:nvGrpSpPr>
        <p:grpSpPr>
          <a:xfrm>
            <a:off x="-20461" y="4584568"/>
            <a:ext cx="12420650" cy="2557086"/>
            <a:chOff x="-365175" y="4562171"/>
            <a:chExt cx="12176175" cy="2330196"/>
          </a:xfrm>
        </p:grpSpPr>
        <p:sp>
          <p:nvSpPr>
            <p:cNvPr id="6" name="Rectangle 5">
              <a:extLst>
                <a:ext uri="{FF2B5EF4-FFF2-40B4-BE49-F238E27FC236}">
                  <a16:creationId xmlns:a16="http://schemas.microsoft.com/office/drawing/2014/main" id="{E8D4D72F-0AC1-4E9A-ABF4-6D6943F3F588}"/>
                </a:ext>
              </a:extLst>
            </p:cNvPr>
            <p:cNvSpPr/>
            <p:nvPr/>
          </p:nvSpPr>
          <p:spPr bwMode="auto">
            <a:xfrm>
              <a:off x="-365175" y="4562171"/>
              <a:ext cx="12176175" cy="2330196"/>
            </a:xfrm>
            <a:prstGeom prst="rect">
              <a:avLst/>
            </a:prstGeom>
            <a:solidFill>
              <a:srgbClr val="F3F3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24" tIns="143380" rIns="179224" bIns="143380"/>
            <a:lstStyle/>
            <a:p>
              <a:pPr algn="ctr" defTabSz="913747">
                <a:lnSpc>
                  <a:spcPct val="90000"/>
                </a:lnSpc>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87E41884-36BC-40D8-99CC-4A3F67F2BB58}"/>
                </a:ext>
              </a:extLst>
            </p:cNvPr>
            <p:cNvSpPr/>
            <p:nvPr/>
          </p:nvSpPr>
          <p:spPr>
            <a:xfrm>
              <a:off x="268091" y="5345210"/>
              <a:ext cx="3732010" cy="977160"/>
            </a:xfrm>
            <a:prstGeom prst="rect">
              <a:avLst/>
            </a:prstGeom>
          </p:spPr>
          <p:txBody>
            <a:bodyPr wrap="square" lIns="91409" tIns="45705" rIns="91409" bIns="45705">
              <a:spAutoFit/>
            </a:bodyPr>
            <a:lstStyle/>
            <a:p>
              <a:pPr>
                <a:lnSpc>
                  <a:spcPts val="2319"/>
                </a:lnSpc>
              </a:pPr>
              <a:r>
                <a:rPr lang="en-US" sz="1600" dirty="0">
                  <a:solidFill>
                    <a:schemeClr val="tx2"/>
                  </a:solidFill>
                  <a:cs typeface="Segoe UI Light" panose="020B0502040204020203" pitchFamily="34" charset="0"/>
                </a:rPr>
                <a:t>Microsoft Advanced Threat Analytics brings the behavioral analytics concept to IT and the organization’s users.</a:t>
              </a:r>
            </a:p>
          </p:txBody>
        </p:sp>
        <p:cxnSp>
          <p:nvCxnSpPr>
            <p:cNvPr id="8" name="Straight Arrow Connector 7">
              <a:extLst>
                <a:ext uri="{FF2B5EF4-FFF2-40B4-BE49-F238E27FC236}">
                  <a16:creationId xmlns:a16="http://schemas.microsoft.com/office/drawing/2014/main" id="{D163677D-1D23-4F7B-939B-C9A966DEA96A}"/>
                </a:ext>
              </a:extLst>
            </p:cNvPr>
            <p:cNvCxnSpPr/>
            <p:nvPr/>
          </p:nvCxnSpPr>
          <p:spPr>
            <a:xfrm flipV="1">
              <a:off x="6049180" y="5781589"/>
              <a:ext cx="919653" cy="1"/>
            </a:xfrm>
            <a:prstGeom prst="straightConnector1">
              <a:avLst/>
            </a:prstGeom>
            <a:ln w="31750" cap="rnd">
              <a:solidFill>
                <a:schemeClr val="tx2"/>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BDC1F6-75E2-4500-8059-DF33B464E962}"/>
                </a:ext>
              </a:extLst>
            </p:cNvPr>
            <p:cNvSpPr/>
            <p:nvPr/>
          </p:nvSpPr>
          <p:spPr bwMode="auto">
            <a:xfrm>
              <a:off x="7304110" y="5155554"/>
              <a:ext cx="414661" cy="414661"/>
            </a:xfrm>
            <a:prstGeom prst="ellipse">
              <a:avLst/>
            </a:prstGeom>
            <a:solidFill>
              <a:srgbClr val="F3F3F3"/>
            </a:solid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0" name="Group 9">
              <a:extLst>
                <a:ext uri="{FF2B5EF4-FFF2-40B4-BE49-F238E27FC236}">
                  <a16:creationId xmlns:a16="http://schemas.microsoft.com/office/drawing/2014/main" id="{073CC92E-A31E-4FF2-B6C9-0D2B7A877F7D}"/>
                </a:ext>
              </a:extLst>
            </p:cNvPr>
            <p:cNvGrpSpPr/>
            <p:nvPr/>
          </p:nvGrpSpPr>
          <p:grpSpPr>
            <a:xfrm>
              <a:off x="5147634" y="5016750"/>
              <a:ext cx="1150899" cy="1310116"/>
              <a:chOff x="-3159465" y="5244193"/>
              <a:chExt cx="1150899" cy="1310116"/>
            </a:xfrm>
          </p:grpSpPr>
          <p:sp>
            <p:nvSpPr>
              <p:cNvPr id="18" name="Freeform 38">
                <a:extLst>
                  <a:ext uri="{FF2B5EF4-FFF2-40B4-BE49-F238E27FC236}">
                    <a16:creationId xmlns:a16="http://schemas.microsoft.com/office/drawing/2014/main" id="{8BEB68EC-2AAB-41FF-9BA9-5F2998DBD9D8}"/>
                  </a:ext>
                </a:extLst>
              </p:cNvPr>
              <p:cNvSpPr>
                <a:spLocks/>
              </p:cNvSpPr>
              <p:nvPr/>
            </p:nvSpPr>
            <p:spPr bwMode="auto">
              <a:xfrm>
                <a:off x="-2892345" y="5244193"/>
                <a:ext cx="883779" cy="581134"/>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9" name="Group 18">
                <a:extLst>
                  <a:ext uri="{FF2B5EF4-FFF2-40B4-BE49-F238E27FC236}">
                    <a16:creationId xmlns:a16="http://schemas.microsoft.com/office/drawing/2014/main" id="{AC6101C7-85D6-47AC-BD63-0145EE4EA32B}"/>
                  </a:ext>
                </a:extLst>
              </p:cNvPr>
              <p:cNvGrpSpPr/>
              <p:nvPr/>
            </p:nvGrpSpPr>
            <p:grpSpPr>
              <a:xfrm>
                <a:off x="-3159465" y="5572653"/>
                <a:ext cx="711102" cy="981656"/>
                <a:chOff x="12679488" y="-2476193"/>
                <a:chExt cx="7318377" cy="10102850"/>
              </a:xfrm>
              <a:solidFill>
                <a:srgbClr val="002050"/>
              </a:solidFill>
            </p:grpSpPr>
            <p:sp>
              <p:nvSpPr>
                <p:cNvPr id="20" name="Freeform 47">
                  <a:extLst>
                    <a:ext uri="{FF2B5EF4-FFF2-40B4-BE49-F238E27FC236}">
                      <a16:creationId xmlns:a16="http://schemas.microsoft.com/office/drawing/2014/main" id="{EB2EDF1F-2C13-40DF-8FFB-141074D40EB7}"/>
                    </a:ext>
                  </a:extLst>
                </p:cNvPr>
                <p:cNvSpPr>
                  <a:spLocks noEditPoints="1"/>
                </p:cNvSpPr>
                <p:nvPr/>
              </p:nvSpPr>
              <p:spPr bwMode="auto">
                <a:xfrm>
                  <a:off x="12679488" y="-2476193"/>
                  <a:ext cx="7318377" cy="9794872"/>
                </a:xfrm>
                <a:custGeom>
                  <a:avLst/>
                  <a:gdLst>
                    <a:gd name="T0" fmla="*/ 4610 w 4610"/>
                    <a:gd name="T1" fmla="*/ 707 h 6170"/>
                    <a:gd name="T2" fmla="*/ 4080 w 4610"/>
                    <a:gd name="T3" fmla="*/ 707 h 6170"/>
                    <a:gd name="T4" fmla="*/ 4080 w 4610"/>
                    <a:gd name="T5" fmla="*/ 293 h 6170"/>
                    <a:gd name="T6" fmla="*/ 2565 w 4610"/>
                    <a:gd name="T7" fmla="*/ 293 h 6170"/>
                    <a:gd name="T8" fmla="*/ 2565 w 4610"/>
                    <a:gd name="T9" fmla="*/ 0 h 6170"/>
                    <a:gd name="T10" fmla="*/ 1110 w 4610"/>
                    <a:gd name="T11" fmla="*/ 0 h 6170"/>
                    <a:gd name="T12" fmla="*/ 1110 w 4610"/>
                    <a:gd name="T13" fmla="*/ 293 h 6170"/>
                    <a:gd name="T14" fmla="*/ 530 w 4610"/>
                    <a:gd name="T15" fmla="*/ 293 h 6170"/>
                    <a:gd name="T16" fmla="*/ 530 w 4610"/>
                    <a:gd name="T17" fmla="*/ 707 h 6170"/>
                    <a:gd name="T18" fmla="*/ 0 w 4610"/>
                    <a:gd name="T19" fmla="*/ 707 h 6170"/>
                    <a:gd name="T20" fmla="*/ 0 w 4610"/>
                    <a:gd name="T21" fmla="*/ 6170 h 6170"/>
                    <a:gd name="T22" fmla="*/ 1673 w 4610"/>
                    <a:gd name="T23" fmla="*/ 6170 h 6170"/>
                    <a:gd name="T24" fmla="*/ 1673 w 4610"/>
                    <a:gd name="T25" fmla="*/ 5351 h 6170"/>
                    <a:gd name="T26" fmla="*/ 2151 w 4610"/>
                    <a:gd name="T27" fmla="*/ 5351 h 6170"/>
                    <a:gd name="T28" fmla="*/ 2151 w 4610"/>
                    <a:gd name="T29" fmla="*/ 6170 h 6170"/>
                    <a:gd name="T30" fmla="*/ 2459 w 4610"/>
                    <a:gd name="T31" fmla="*/ 6170 h 6170"/>
                    <a:gd name="T32" fmla="*/ 2459 w 4610"/>
                    <a:gd name="T33" fmla="*/ 5351 h 6170"/>
                    <a:gd name="T34" fmla="*/ 2937 w 4610"/>
                    <a:gd name="T35" fmla="*/ 5351 h 6170"/>
                    <a:gd name="T36" fmla="*/ 2937 w 4610"/>
                    <a:gd name="T37" fmla="*/ 6170 h 6170"/>
                    <a:gd name="T38" fmla="*/ 4610 w 4610"/>
                    <a:gd name="T39" fmla="*/ 6170 h 6170"/>
                    <a:gd name="T40" fmla="*/ 4610 w 4610"/>
                    <a:gd name="T41" fmla="*/ 707 h 6170"/>
                    <a:gd name="T42" fmla="*/ 2094 w 4610"/>
                    <a:gd name="T43" fmla="*/ 4370 h 6170"/>
                    <a:gd name="T44" fmla="*/ 582 w 4610"/>
                    <a:gd name="T45" fmla="*/ 4370 h 6170"/>
                    <a:gd name="T46" fmla="*/ 582 w 4610"/>
                    <a:gd name="T47" fmla="*/ 3973 h 6170"/>
                    <a:gd name="T48" fmla="*/ 2094 w 4610"/>
                    <a:gd name="T49" fmla="*/ 3973 h 6170"/>
                    <a:gd name="T50" fmla="*/ 2094 w 4610"/>
                    <a:gd name="T51" fmla="*/ 4370 h 6170"/>
                    <a:gd name="T52" fmla="*/ 2094 w 4610"/>
                    <a:gd name="T53" fmla="*/ 3355 h 6170"/>
                    <a:gd name="T54" fmla="*/ 582 w 4610"/>
                    <a:gd name="T55" fmla="*/ 3355 h 6170"/>
                    <a:gd name="T56" fmla="*/ 582 w 4610"/>
                    <a:gd name="T57" fmla="*/ 2956 h 6170"/>
                    <a:gd name="T58" fmla="*/ 2094 w 4610"/>
                    <a:gd name="T59" fmla="*/ 2956 h 6170"/>
                    <a:gd name="T60" fmla="*/ 2094 w 4610"/>
                    <a:gd name="T61" fmla="*/ 3355 h 6170"/>
                    <a:gd name="T62" fmla="*/ 2094 w 4610"/>
                    <a:gd name="T63" fmla="*/ 2338 h 6170"/>
                    <a:gd name="T64" fmla="*/ 582 w 4610"/>
                    <a:gd name="T65" fmla="*/ 2338 h 6170"/>
                    <a:gd name="T66" fmla="*/ 582 w 4610"/>
                    <a:gd name="T67" fmla="*/ 1941 h 6170"/>
                    <a:gd name="T68" fmla="*/ 2094 w 4610"/>
                    <a:gd name="T69" fmla="*/ 1941 h 6170"/>
                    <a:gd name="T70" fmla="*/ 2094 w 4610"/>
                    <a:gd name="T71" fmla="*/ 2338 h 6170"/>
                    <a:gd name="T72" fmla="*/ 4080 w 4610"/>
                    <a:gd name="T73" fmla="*/ 4370 h 6170"/>
                    <a:gd name="T74" fmla="*/ 2565 w 4610"/>
                    <a:gd name="T75" fmla="*/ 4370 h 6170"/>
                    <a:gd name="T76" fmla="*/ 2565 w 4610"/>
                    <a:gd name="T77" fmla="*/ 3973 h 6170"/>
                    <a:gd name="T78" fmla="*/ 4080 w 4610"/>
                    <a:gd name="T79" fmla="*/ 3973 h 6170"/>
                    <a:gd name="T80" fmla="*/ 4080 w 4610"/>
                    <a:gd name="T81" fmla="*/ 4370 h 6170"/>
                    <a:gd name="T82" fmla="*/ 4080 w 4610"/>
                    <a:gd name="T83" fmla="*/ 3355 h 6170"/>
                    <a:gd name="T84" fmla="*/ 2565 w 4610"/>
                    <a:gd name="T85" fmla="*/ 3355 h 6170"/>
                    <a:gd name="T86" fmla="*/ 2565 w 4610"/>
                    <a:gd name="T87" fmla="*/ 2956 h 6170"/>
                    <a:gd name="T88" fmla="*/ 4080 w 4610"/>
                    <a:gd name="T89" fmla="*/ 2956 h 6170"/>
                    <a:gd name="T90" fmla="*/ 4080 w 4610"/>
                    <a:gd name="T91" fmla="*/ 3355 h 6170"/>
                    <a:gd name="T92" fmla="*/ 4080 w 4610"/>
                    <a:gd name="T93" fmla="*/ 2338 h 6170"/>
                    <a:gd name="T94" fmla="*/ 2565 w 4610"/>
                    <a:gd name="T95" fmla="*/ 2338 h 6170"/>
                    <a:gd name="T96" fmla="*/ 2565 w 4610"/>
                    <a:gd name="T97" fmla="*/ 1941 h 6170"/>
                    <a:gd name="T98" fmla="*/ 4080 w 4610"/>
                    <a:gd name="T99" fmla="*/ 1941 h 6170"/>
                    <a:gd name="T100" fmla="*/ 4080 w 4610"/>
                    <a:gd name="T101" fmla="*/ 2338 h 6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10" h="6170">
                      <a:moveTo>
                        <a:pt x="4610" y="707"/>
                      </a:moveTo>
                      <a:lnTo>
                        <a:pt x="4080" y="707"/>
                      </a:lnTo>
                      <a:lnTo>
                        <a:pt x="4080" y="293"/>
                      </a:lnTo>
                      <a:lnTo>
                        <a:pt x="2565" y="293"/>
                      </a:lnTo>
                      <a:lnTo>
                        <a:pt x="2565" y="0"/>
                      </a:lnTo>
                      <a:lnTo>
                        <a:pt x="1110" y="0"/>
                      </a:lnTo>
                      <a:lnTo>
                        <a:pt x="1110" y="293"/>
                      </a:lnTo>
                      <a:lnTo>
                        <a:pt x="530" y="293"/>
                      </a:lnTo>
                      <a:lnTo>
                        <a:pt x="530" y="707"/>
                      </a:lnTo>
                      <a:lnTo>
                        <a:pt x="0" y="707"/>
                      </a:lnTo>
                      <a:lnTo>
                        <a:pt x="0" y="6170"/>
                      </a:lnTo>
                      <a:lnTo>
                        <a:pt x="1673" y="6170"/>
                      </a:lnTo>
                      <a:lnTo>
                        <a:pt x="1673" y="5351"/>
                      </a:lnTo>
                      <a:lnTo>
                        <a:pt x="2151" y="5351"/>
                      </a:lnTo>
                      <a:lnTo>
                        <a:pt x="2151" y="6170"/>
                      </a:lnTo>
                      <a:lnTo>
                        <a:pt x="2459" y="6170"/>
                      </a:lnTo>
                      <a:lnTo>
                        <a:pt x="2459" y="5351"/>
                      </a:lnTo>
                      <a:lnTo>
                        <a:pt x="2937" y="5351"/>
                      </a:lnTo>
                      <a:lnTo>
                        <a:pt x="2937" y="6170"/>
                      </a:lnTo>
                      <a:lnTo>
                        <a:pt x="4610" y="6170"/>
                      </a:lnTo>
                      <a:lnTo>
                        <a:pt x="4610" y="707"/>
                      </a:lnTo>
                      <a:close/>
                      <a:moveTo>
                        <a:pt x="2094" y="4370"/>
                      </a:moveTo>
                      <a:lnTo>
                        <a:pt x="582" y="4370"/>
                      </a:lnTo>
                      <a:lnTo>
                        <a:pt x="582" y="3973"/>
                      </a:lnTo>
                      <a:lnTo>
                        <a:pt x="2094" y="3973"/>
                      </a:lnTo>
                      <a:lnTo>
                        <a:pt x="2094" y="4370"/>
                      </a:lnTo>
                      <a:close/>
                      <a:moveTo>
                        <a:pt x="2094" y="3355"/>
                      </a:moveTo>
                      <a:lnTo>
                        <a:pt x="582" y="3355"/>
                      </a:lnTo>
                      <a:lnTo>
                        <a:pt x="582" y="2956"/>
                      </a:lnTo>
                      <a:lnTo>
                        <a:pt x="2094" y="2956"/>
                      </a:lnTo>
                      <a:lnTo>
                        <a:pt x="2094" y="3355"/>
                      </a:lnTo>
                      <a:close/>
                      <a:moveTo>
                        <a:pt x="2094" y="2338"/>
                      </a:moveTo>
                      <a:lnTo>
                        <a:pt x="582" y="2338"/>
                      </a:lnTo>
                      <a:lnTo>
                        <a:pt x="582" y="1941"/>
                      </a:lnTo>
                      <a:lnTo>
                        <a:pt x="2094" y="1941"/>
                      </a:lnTo>
                      <a:lnTo>
                        <a:pt x="2094" y="2338"/>
                      </a:lnTo>
                      <a:close/>
                      <a:moveTo>
                        <a:pt x="4080" y="4370"/>
                      </a:moveTo>
                      <a:lnTo>
                        <a:pt x="2565" y="4370"/>
                      </a:lnTo>
                      <a:lnTo>
                        <a:pt x="2565" y="3973"/>
                      </a:lnTo>
                      <a:lnTo>
                        <a:pt x="4080" y="3973"/>
                      </a:lnTo>
                      <a:lnTo>
                        <a:pt x="4080" y="4370"/>
                      </a:lnTo>
                      <a:close/>
                      <a:moveTo>
                        <a:pt x="4080" y="3355"/>
                      </a:moveTo>
                      <a:lnTo>
                        <a:pt x="2565" y="3355"/>
                      </a:lnTo>
                      <a:lnTo>
                        <a:pt x="2565" y="2956"/>
                      </a:lnTo>
                      <a:lnTo>
                        <a:pt x="4080" y="2956"/>
                      </a:lnTo>
                      <a:lnTo>
                        <a:pt x="4080" y="3355"/>
                      </a:lnTo>
                      <a:close/>
                      <a:moveTo>
                        <a:pt x="4080" y="2338"/>
                      </a:moveTo>
                      <a:lnTo>
                        <a:pt x="2565" y="2338"/>
                      </a:lnTo>
                      <a:lnTo>
                        <a:pt x="2565" y="1941"/>
                      </a:lnTo>
                      <a:lnTo>
                        <a:pt x="4080" y="1941"/>
                      </a:lnTo>
                      <a:lnTo>
                        <a:pt x="4080" y="23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48">
                  <a:extLst>
                    <a:ext uri="{FF2B5EF4-FFF2-40B4-BE49-F238E27FC236}">
                      <a16:creationId xmlns:a16="http://schemas.microsoft.com/office/drawing/2014/main" id="{38FDFFCE-790C-4B62-868F-82ED35C0F892}"/>
                    </a:ext>
                  </a:extLst>
                </p:cNvPr>
                <p:cNvSpPr>
                  <a:spLocks noChangeArrowheads="1"/>
                </p:cNvSpPr>
                <p:nvPr/>
              </p:nvSpPr>
              <p:spPr bwMode="auto">
                <a:xfrm>
                  <a:off x="15335369" y="7318682"/>
                  <a:ext cx="758825" cy="307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49">
                  <a:extLst>
                    <a:ext uri="{FF2B5EF4-FFF2-40B4-BE49-F238E27FC236}">
                      <a16:creationId xmlns:a16="http://schemas.microsoft.com/office/drawing/2014/main" id="{A317A96A-B345-4DB8-98E9-F3E6A2DF3F50}"/>
                    </a:ext>
                  </a:extLst>
                </p:cNvPr>
                <p:cNvSpPr>
                  <a:spLocks noChangeArrowheads="1"/>
                </p:cNvSpPr>
                <p:nvPr/>
              </p:nvSpPr>
              <p:spPr bwMode="auto">
                <a:xfrm>
                  <a:off x="16583144" y="7318682"/>
                  <a:ext cx="758825" cy="307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 name="Freeform 10">
              <a:extLst>
                <a:ext uri="{FF2B5EF4-FFF2-40B4-BE49-F238E27FC236}">
                  <a16:creationId xmlns:a16="http://schemas.microsoft.com/office/drawing/2014/main" id="{A3C44D98-C47F-4A60-9E14-39C799473CD9}"/>
                </a:ext>
              </a:extLst>
            </p:cNvPr>
            <p:cNvSpPr>
              <a:spLocks/>
            </p:cNvSpPr>
            <p:nvPr/>
          </p:nvSpPr>
          <p:spPr bwMode="auto">
            <a:xfrm>
              <a:off x="6975153" y="5380887"/>
              <a:ext cx="728339" cy="779502"/>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11">
              <a:extLst>
                <a:ext uri="{FF2B5EF4-FFF2-40B4-BE49-F238E27FC236}">
                  <a16:creationId xmlns:a16="http://schemas.microsoft.com/office/drawing/2014/main" id="{9088CAC9-1333-4728-B199-8A0FB7FBB8DB}"/>
                </a:ext>
              </a:extLst>
            </p:cNvPr>
            <p:cNvSpPr/>
            <p:nvPr/>
          </p:nvSpPr>
          <p:spPr bwMode="auto">
            <a:xfrm>
              <a:off x="7101537" y="5970135"/>
              <a:ext cx="444662" cy="444662"/>
            </a:xfrm>
            <a:prstGeom prst="ellipse">
              <a:avLst/>
            </a:prstGeom>
            <a:solidFill>
              <a:schemeClr val="bg1">
                <a:lumMod val="95000"/>
              </a:schemeClr>
            </a:solidFill>
            <a:ln w="190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ln>
                  <a:solidFill>
                    <a:sysClr val="windowText" lastClr="000000"/>
                  </a:solidFill>
                </a:ln>
                <a:gradFill>
                  <a:gsLst>
                    <a:gs pos="0">
                      <a:srgbClr val="FFFFFF"/>
                    </a:gs>
                    <a:gs pos="100000">
                      <a:srgbClr val="FFFFFF"/>
                    </a:gs>
                  </a:gsLst>
                  <a:lin ang="5400000" scaled="0"/>
                </a:gradFill>
              </a:endParaRPr>
            </a:p>
          </p:txBody>
        </p:sp>
        <p:pic>
          <p:nvPicPr>
            <p:cNvPr id="13" name="Picture 12" descr="forensics for known attacks.png">
              <a:extLst>
                <a:ext uri="{FF2B5EF4-FFF2-40B4-BE49-F238E27FC236}">
                  <a16:creationId xmlns:a16="http://schemas.microsoft.com/office/drawing/2014/main" id="{5D703550-8C3C-45A0-8580-7A31C3BFCB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1889" y="6056016"/>
              <a:ext cx="414271" cy="411130"/>
            </a:xfrm>
            <a:prstGeom prst="rect">
              <a:avLst/>
            </a:prstGeom>
          </p:spPr>
        </p:pic>
        <p:grpSp>
          <p:nvGrpSpPr>
            <p:cNvPr id="14" name="Group 13">
              <a:extLst>
                <a:ext uri="{FF2B5EF4-FFF2-40B4-BE49-F238E27FC236}">
                  <a16:creationId xmlns:a16="http://schemas.microsoft.com/office/drawing/2014/main" id="{640327AF-7029-44D0-BCCB-56B27B61DC35}"/>
                </a:ext>
              </a:extLst>
            </p:cNvPr>
            <p:cNvGrpSpPr/>
            <p:nvPr/>
          </p:nvGrpSpPr>
          <p:grpSpPr>
            <a:xfrm>
              <a:off x="8069640" y="5476599"/>
              <a:ext cx="576318" cy="576318"/>
              <a:chOff x="8068511" y="7899038"/>
              <a:chExt cx="576318" cy="576318"/>
            </a:xfrm>
          </p:grpSpPr>
          <p:sp>
            <p:nvSpPr>
              <p:cNvPr id="16" name="Oval 15">
                <a:extLst>
                  <a:ext uri="{FF2B5EF4-FFF2-40B4-BE49-F238E27FC236}">
                    <a16:creationId xmlns:a16="http://schemas.microsoft.com/office/drawing/2014/main" id="{34E8F381-449E-47AE-844C-11846A9DD151}"/>
                  </a:ext>
                </a:extLst>
              </p:cNvPr>
              <p:cNvSpPr/>
              <p:nvPr/>
            </p:nvSpPr>
            <p:spPr bwMode="auto">
              <a:xfrm>
                <a:off x="8068511" y="7899038"/>
                <a:ext cx="576318" cy="576318"/>
              </a:xfrm>
              <a:prstGeom prst="ellipse">
                <a:avLst/>
              </a:prstGeom>
              <a:solidFill>
                <a:srgbClr val="F3F3F3"/>
              </a:solid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descr="advanced threat detection.png">
                <a:extLst>
                  <a:ext uri="{FF2B5EF4-FFF2-40B4-BE49-F238E27FC236}">
                    <a16:creationId xmlns:a16="http://schemas.microsoft.com/office/drawing/2014/main" id="{E285969C-A6B1-4A0D-BE07-9A4FBED6A2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42377" y="7972849"/>
                <a:ext cx="428587" cy="428697"/>
              </a:xfrm>
              <a:prstGeom prst="rect">
                <a:avLst/>
              </a:prstGeom>
            </p:spPr>
          </p:pic>
        </p:grpSp>
        <p:cxnSp>
          <p:nvCxnSpPr>
            <p:cNvPr id="15" name="Straight Arrow Connector 14">
              <a:extLst>
                <a:ext uri="{FF2B5EF4-FFF2-40B4-BE49-F238E27FC236}">
                  <a16:creationId xmlns:a16="http://schemas.microsoft.com/office/drawing/2014/main" id="{1F6044F6-F32F-49B9-90E8-F51B35EC2056}"/>
                </a:ext>
              </a:extLst>
            </p:cNvPr>
            <p:cNvCxnSpPr>
              <a:endCxn id="16" idx="2"/>
            </p:cNvCxnSpPr>
            <p:nvPr/>
          </p:nvCxnSpPr>
          <p:spPr>
            <a:xfrm>
              <a:off x="7627973" y="5764758"/>
              <a:ext cx="441667" cy="0"/>
            </a:xfrm>
            <a:prstGeom prst="straightConnector1">
              <a:avLst/>
            </a:prstGeom>
            <a:ln w="31750" cap="rnd">
              <a:solidFill>
                <a:schemeClr val="tx2"/>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27AD4634-5A70-4183-88DC-738B914B76CD}"/>
              </a:ext>
            </a:extLst>
          </p:cNvPr>
          <p:cNvSpPr/>
          <p:nvPr/>
        </p:nvSpPr>
        <p:spPr bwMode="auto">
          <a:xfrm>
            <a:off x="312" y="1934459"/>
            <a:ext cx="12420338" cy="26892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24" tIns="143380" rIns="179224" bIns="143380"/>
          <a:lstStyle/>
          <a:p>
            <a:pPr algn="ctr" defTabSz="913747">
              <a:lnSpc>
                <a:spcPct val="90000"/>
              </a:lnSpc>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62B9A47-0A60-4B65-9E28-4714F1C34077}"/>
              </a:ext>
            </a:extLst>
          </p:cNvPr>
          <p:cNvSpPr/>
          <p:nvPr/>
        </p:nvSpPr>
        <p:spPr bwMode="auto">
          <a:xfrm>
            <a:off x="312" y="3727308"/>
            <a:ext cx="12436163" cy="8964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24" tIns="143380" rIns="179224" bIns="143380"/>
          <a:lstStyle/>
          <a:p>
            <a:pPr algn="ctr" defTabSz="913747">
              <a:lnSpc>
                <a:spcPct val="90000"/>
              </a:lnSpc>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a:extLst>
              <a:ext uri="{FF2B5EF4-FFF2-40B4-BE49-F238E27FC236}">
                <a16:creationId xmlns:a16="http://schemas.microsoft.com/office/drawing/2014/main" id="{7F739DFD-F3F7-4594-94AC-B3E1F7618D32}"/>
              </a:ext>
            </a:extLst>
          </p:cNvPr>
          <p:cNvSpPr txBox="1"/>
          <p:nvPr/>
        </p:nvSpPr>
        <p:spPr>
          <a:xfrm>
            <a:off x="1267367" y="3802010"/>
            <a:ext cx="1290634" cy="720077"/>
          </a:xfrm>
          <a:prstGeom prst="rect">
            <a:avLst/>
          </a:prstGeom>
          <a:noFill/>
        </p:spPr>
        <p:txBody>
          <a:bodyPr wrap="square" lIns="91409" tIns="45705" rIns="91409" bIns="45705" rtlCol="0">
            <a:spAutoFit/>
          </a:bodyPr>
          <a:lstStyle/>
          <a:p>
            <a:pPr algn="ctr"/>
            <a:r>
              <a:rPr lang="en-US" sz="2000" dirty="0">
                <a:solidFill>
                  <a:schemeClr val="bg1"/>
                </a:solidFill>
                <a:latin typeface="Segoe UI Light" panose="020B0502040204020203" pitchFamily="34" charset="0"/>
                <a:cs typeface="Segoe UI Light" panose="020B0502040204020203" pitchFamily="34" charset="0"/>
              </a:rPr>
              <a:t>Behavioral Analytics</a:t>
            </a:r>
          </a:p>
        </p:txBody>
      </p:sp>
      <p:sp>
        <p:nvSpPr>
          <p:cNvPr id="26" name="TextBox 25">
            <a:extLst>
              <a:ext uri="{FF2B5EF4-FFF2-40B4-BE49-F238E27FC236}">
                <a16:creationId xmlns:a16="http://schemas.microsoft.com/office/drawing/2014/main" id="{759DEC45-539B-4366-A743-44BF623D2944}"/>
              </a:ext>
            </a:extLst>
          </p:cNvPr>
          <p:cNvSpPr txBox="1"/>
          <p:nvPr/>
        </p:nvSpPr>
        <p:spPr>
          <a:xfrm>
            <a:off x="4572356" y="3802010"/>
            <a:ext cx="3047288" cy="707856"/>
          </a:xfrm>
          <a:prstGeom prst="rect">
            <a:avLst/>
          </a:prstGeom>
          <a:noFill/>
        </p:spPr>
        <p:txBody>
          <a:bodyPr wrap="square" lIns="91409" tIns="45705" rIns="91409" bIns="45705" rtlCol="0">
            <a:spAutoFit/>
          </a:bodyPr>
          <a:lstStyle>
            <a:defPPr>
              <a:defRPr lang="en-US"/>
            </a:defPPr>
            <a:lvl1pPr>
              <a:defRPr sz="2000">
                <a:solidFill>
                  <a:srgbClr val="0070C0"/>
                </a:solidFill>
                <a:latin typeface="Segoe UI Light" panose="020B0502040204020203" pitchFamily="34" charset="0"/>
                <a:cs typeface="Segoe UI Light" panose="020B0502040204020203" pitchFamily="34" charset="0"/>
              </a:defRPr>
            </a:lvl1pPr>
          </a:lstStyle>
          <a:p>
            <a:pPr algn="ctr"/>
            <a:r>
              <a:rPr lang="en-US" dirty="0">
                <a:solidFill>
                  <a:schemeClr val="bg1"/>
                </a:solidFill>
              </a:rPr>
              <a:t>Detection of advanced attacks and security risks</a:t>
            </a:r>
          </a:p>
        </p:txBody>
      </p:sp>
      <p:sp>
        <p:nvSpPr>
          <p:cNvPr id="27" name="TextBox 26">
            <a:extLst>
              <a:ext uri="{FF2B5EF4-FFF2-40B4-BE49-F238E27FC236}">
                <a16:creationId xmlns:a16="http://schemas.microsoft.com/office/drawing/2014/main" id="{7C42B455-838F-435E-ACE2-A9F469A9578C}"/>
              </a:ext>
            </a:extLst>
          </p:cNvPr>
          <p:cNvSpPr txBox="1"/>
          <p:nvPr/>
        </p:nvSpPr>
        <p:spPr>
          <a:xfrm>
            <a:off x="9126290" y="3802010"/>
            <a:ext cx="2306051" cy="720077"/>
          </a:xfrm>
          <a:prstGeom prst="rect">
            <a:avLst/>
          </a:prstGeom>
          <a:noFill/>
        </p:spPr>
        <p:txBody>
          <a:bodyPr wrap="square" lIns="91409" tIns="45705" rIns="91409" bIns="45705" rtlCol="0">
            <a:spAutoFit/>
          </a:bodyPr>
          <a:lstStyle/>
          <a:p>
            <a:pPr algn="ctr"/>
            <a:r>
              <a:rPr lang="en-US" sz="2000" dirty="0">
                <a:solidFill>
                  <a:schemeClr val="bg1"/>
                </a:solidFill>
                <a:latin typeface="Segoe UI Light" panose="020B0502040204020203" pitchFamily="34" charset="0"/>
                <a:cs typeface="Segoe UI Light" panose="020B0502040204020203" pitchFamily="34" charset="0"/>
              </a:rPr>
              <a:t>Advanced Threat Detection</a:t>
            </a:r>
          </a:p>
        </p:txBody>
      </p:sp>
      <p:pic>
        <p:nvPicPr>
          <p:cNvPr id="28" name="Picture 27" descr="advanced threat detection.png">
            <a:extLst>
              <a:ext uri="{FF2B5EF4-FFF2-40B4-BE49-F238E27FC236}">
                <a16:creationId xmlns:a16="http://schemas.microsoft.com/office/drawing/2014/main" id="{A33B65FC-FB69-4058-A7C3-E9D32BC8652F}"/>
              </a:ext>
            </a:extLst>
          </p:cNvPr>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796847" y="2348223"/>
            <a:ext cx="964938" cy="965324"/>
          </a:xfrm>
          <a:prstGeom prst="rect">
            <a:avLst/>
          </a:prstGeom>
        </p:spPr>
      </p:pic>
      <p:pic>
        <p:nvPicPr>
          <p:cNvPr id="29" name="Picture 28">
            <a:extLst>
              <a:ext uri="{FF2B5EF4-FFF2-40B4-BE49-F238E27FC236}">
                <a16:creationId xmlns:a16="http://schemas.microsoft.com/office/drawing/2014/main" id="{44C3FC96-CC49-4D14-B245-BC60111B9477}"/>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30216" y="2348416"/>
            <a:ext cx="964938" cy="964936"/>
          </a:xfrm>
          <a:prstGeom prst="rect">
            <a:avLst/>
          </a:prstGeom>
          <a:noFill/>
          <a:ln>
            <a:noFill/>
          </a:ln>
        </p:spPr>
      </p:pic>
      <p:pic>
        <p:nvPicPr>
          <p:cNvPr id="30" name="Picture 29">
            <a:extLst>
              <a:ext uri="{FF2B5EF4-FFF2-40B4-BE49-F238E27FC236}">
                <a16:creationId xmlns:a16="http://schemas.microsoft.com/office/drawing/2014/main" id="{01C4C930-0ADE-4FE9-A879-2137AB863A45}"/>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13532" y="2348416"/>
            <a:ext cx="964938" cy="964936"/>
          </a:xfrm>
          <a:prstGeom prst="rect">
            <a:avLst/>
          </a:prstGeom>
          <a:noFill/>
          <a:ln>
            <a:noFill/>
          </a:ln>
        </p:spPr>
      </p:pic>
      <p:sp>
        <p:nvSpPr>
          <p:cNvPr id="31" name="Plus 3">
            <a:extLst>
              <a:ext uri="{FF2B5EF4-FFF2-40B4-BE49-F238E27FC236}">
                <a16:creationId xmlns:a16="http://schemas.microsoft.com/office/drawing/2014/main" id="{076C2D5D-0EEA-49F4-97E4-776FCBAB921F}"/>
              </a:ext>
            </a:extLst>
          </p:cNvPr>
          <p:cNvSpPr/>
          <p:nvPr/>
        </p:nvSpPr>
        <p:spPr bwMode="auto">
          <a:xfrm>
            <a:off x="3521092" y="2347634"/>
            <a:ext cx="966502" cy="966500"/>
          </a:xfrm>
          <a:prstGeom prst="mathPlus">
            <a:avLst>
              <a:gd name="adj1" fmla="val 5494"/>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2" name="Equal 14">
            <a:extLst>
              <a:ext uri="{FF2B5EF4-FFF2-40B4-BE49-F238E27FC236}">
                <a16:creationId xmlns:a16="http://schemas.microsoft.com/office/drawing/2014/main" id="{B57D70F8-07ED-4438-9B2B-B07D96DBAF2A}"/>
              </a:ext>
            </a:extLst>
          </p:cNvPr>
          <p:cNvSpPr/>
          <p:nvPr/>
        </p:nvSpPr>
        <p:spPr bwMode="auto">
          <a:xfrm>
            <a:off x="7789221" y="2179339"/>
            <a:ext cx="1053934" cy="1301580"/>
          </a:xfrm>
          <a:prstGeom prst="mathEqual">
            <a:avLst>
              <a:gd name="adj1" fmla="val 4422"/>
              <a:gd name="adj2" fmla="val 11760"/>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7452606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10" presetClass="entr" presetSubtype="0" fill="hold" nodeType="withEffect">
                                  <p:stCondLst>
                                    <p:cond delay="25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par>
                          <p:cTn id="11" fill="hold">
                            <p:stCondLst>
                              <p:cond delay="750"/>
                            </p:stCondLst>
                            <p:childTnLst>
                              <p:par>
                                <p:cTn id="12" presetID="22" presetClass="entr" presetSubtype="1"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up)">
                                      <p:cBhvr>
                                        <p:cTn id="14" dur="500"/>
                                        <p:tgtEl>
                                          <p:spTgt spid="2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p:cTn id="22" dur="500" fill="hold"/>
                                        <p:tgtEl>
                                          <p:spTgt spid="31"/>
                                        </p:tgtEl>
                                        <p:attrNameLst>
                                          <p:attrName>ppt_w</p:attrName>
                                        </p:attrNameLst>
                                      </p:cBhvr>
                                      <p:tavLst>
                                        <p:tav tm="0">
                                          <p:val>
                                            <p:fltVal val="0"/>
                                          </p:val>
                                        </p:tav>
                                        <p:tav tm="100000">
                                          <p:val>
                                            <p:strVal val="#ppt_w"/>
                                          </p:val>
                                        </p:tav>
                                      </p:tavLst>
                                    </p:anim>
                                    <p:anim calcmode="lin" valueType="num">
                                      <p:cBhvr>
                                        <p:cTn id="23" dur="500" fill="hold"/>
                                        <p:tgtEl>
                                          <p:spTgt spid="31"/>
                                        </p:tgtEl>
                                        <p:attrNameLst>
                                          <p:attrName>ppt_h</p:attrName>
                                        </p:attrNameLst>
                                      </p:cBhvr>
                                      <p:tavLst>
                                        <p:tav tm="0">
                                          <p:val>
                                            <p:fltVal val="0"/>
                                          </p:val>
                                        </p:tav>
                                        <p:tav tm="100000">
                                          <p:val>
                                            <p:strVal val="#ppt_h"/>
                                          </p:val>
                                        </p:tav>
                                      </p:tavLst>
                                    </p:anim>
                                    <p:animEffect transition="in" filter="fade">
                                      <p:cBhvr>
                                        <p:cTn id="24" dur="500"/>
                                        <p:tgtEl>
                                          <p:spTgt spid="31"/>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p:cTn id="36" dur="500" fill="hold"/>
                                        <p:tgtEl>
                                          <p:spTgt spid="32"/>
                                        </p:tgtEl>
                                        <p:attrNameLst>
                                          <p:attrName>ppt_w</p:attrName>
                                        </p:attrNameLst>
                                      </p:cBhvr>
                                      <p:tavLst>
                                        <p:tav tm="0">
                                          <p:val>
                                            <p:fltVal val="0"/>
                                          </p:val>
                                        </p:tav>
                                        <p:tav tm="100000">
                                          <p:val>
                                            <p:strVal val="#ppt_w"/>
                                          </p:val>
                                        </p:tav>
                                      </p:tavLst>
                                    </p:anim>
                                    <p:anim calcmode="lin" valueType="num">
                                      <p:cBhvr>
                                        <p:cTn id="37" dur="500" fill="hold"/>
                                        <p:tgtEl>
                                          <p:spTgt spid="32"/>
                                        </p:tgtEl>
                                        <p:attrNameLst>
                                          <p:attrName>ppt_h</p:attrName>
                                        </p:attrNameLst>
                                      </p:cBhvr>
                                      <p:tavLst>
                                        <p:tav tm="0">
                                          <p:val>
                                            <p:fltVal val="0"/>
                                          </p:val>
                                        </p:tav>
                                        <p:tav tm="100000">
                                          <p:val>
                                            <p:strVal val="#ppt_h"/>
                                          </p:val>
                                        </p:tav>
                                      </p:tavLst>
                                    </p:anim>
                                    <p:animEffect transition="in" filter="fade">
                                      <p:cBhvr>
                                        <p:cTn id="38" dur="500"/>
                                        <p:tgtEl>
                                          <p:spTgt spid="32"/>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childTnLst>
                          </p:cTn>
                        </p:par>
                        <p:par>
                          <p:cTn id="46" fill="hold">
                            <p:stCondLst>
                              <p:cond delay="1000"/>
                            </p:stCondLst>
                            <p:childTnLst>
                              <p:par>
                                <p:cTn id="47" presetID="12" presetClass="entr" presetSubtype="1" fill="hold" nodeType="after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p:tgtEl>
                                          <p:spTgt spid="4"/>
                                        </p:tgtEl>
                                        <p:attrNameLst>
                                          <p:attrName>ppt_y</p:attrName>
                                        </p:attrNameLst>
                                      </p:cBhvr>
                                      <p:tavLst>
                                        <p:tav tm="0">
                                          <p:val>
                                            <p:strVal val="#ppt_y-#ppt_h*1.125000"/>
                                          </p:val>
                                        </p:tav>
                                        <p:tav tm="100000">
                                          <p:val>
                                            <p:strVal val="#ppt_y"/>
                                          </p:val>
                                        </p:tav>
                                      </p:tavLst>
                                    </p:anim>
                                    <p:animEffect transition="in" filter="wipe(down)">
                                      <p:cBhvr>
                                        <p:cTn id="5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26" grpId="0"/>
      <p:bldP spid="27" grpId="0"/>
      <p:bldP spid="31" grpId="0" animBg="1"/>
      <p:bldP spid="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Microsoft ATA</a:t>
            </a:r>
            <a:endParaRPr lang="fr-FR" dirty="0"/>
          </a:p>
        </p:txBody>
      </p:sp>
      <p:sp>
        <p:nvSpPr>
          <p:cNvPr id="4" name="Rectangular Callout 37">
            <a:extLst>
              <a:ext uri="{FF2B5EF4-FFF2-40B4-BE49-F238E27FC236}">
                <a16:creationId xmlns:a16="http://schemas.microsoft.com/office/drawing/2014/main" id="{EF373FCA-2FF0-4FFC-B71C-684959CAA2A0}"/>
              </a:ext>
            </a:extLst>
          </p:cNvPr>
          <p:cNvSpPr/>
          <p:nvPr/>
        </p:nvSpPr>
        <p:spPr>
          <a:xfrm>
            <a:off x="399743" y="1666981"/>
            <a:ext cx="3591560" cy="1442703"/>
          </a:xfrm>
          <a:prstGeom prst="wedgeRectCallout">
            <a:avLst>
              <a:gd name="adj1" fmla="val -19429"/>
              <a:gd name="adj2" fmla="val 95049"/>
            </a:avLst>
          </a:prstGeom>
          <a:solidFill>
            <a:schemeClr val="accent4">
              <a:alpha val="30000"/>
            </a:schemeClr>
          </a:solidFill>
        </p:spPr>
        <p:txBody>
          <a:bodyPr wrap="square" lIns="182880" tIns="91440" rIns="182880" bIns="91440" anchor="ctr">
            <a:spAutoFit/>
          </a:bodyPr>
          <a:lstStyle/>
          <a:p>
            <a:pPr>
              <a:lnSpc>
                <a:spcPct val="90000"/>
              </a:lnSpc>
              <a:spcBef>
                <a:spcPts val="588"/>
              </a:spcBef>
            </a:pPr>
            <a:r>
              <a:rPr lang="en-US" sz="1372" spc="-49" dirty="0"/>
              <a:t>Abnormal resource access </a:t>
            </a:r>
          </a:p>
          <a:p>
            <a:pPr>
              <a:lnSpc>
                <a:spcPct val="90000"/>
              </a:lnSpc>
              <a:spcBef>
                <a:spcPts val="588"/>
              </a:spcBef>
            </a:pPr>
            <a:r>
              <a:rPr lang="en-US" sz="1372" spc="-49" dirty="0"/>
              <a:t>Account enumeration </a:t>
            </a:r>
          </a:p>
          <a:p>
            <a:pPr>
              <a:lnSpc>
                <a:spcPct val="90000"/>
              </a:lnSpc>
              <a:spcBef>
                <a:spcPts val="588"/>
              </a:spcBef>
            </a:pPr>
            <a:r>
              <a:rPr lang="en-US" sz="1372" spc="-49" dirty="0"/>
              <a:t>Net Session enumeration</a:t>
            </a:r>
          </a:p>
          <a:p>
            <a:pPr>
              <a:lnSpc>
                <a:spcPct val="90000"/>
              </a:lnSpc>
              <a:spcBef>
                <a:spcPts val="588"/>
              </a:spcBef>
            </a:pPr>
            <a:r>
              <a:rPr lang="en-US" sz="1372" spc="-49" dirty="0"/>
              <a:t>DNS enumeration</a:t>
            </a:r>
          </a:p>
          <a:p>
            <a:pPr>
              <a:lnSpc>
                <a:spcPct val="90000"/>
              </a:lnSpc>
              <a:spcBef>
                <a:spcPts val="588"/>
              </a:spcBef>
            </a:pPr>
            <a:r>
              <a:rPr lang="en-US" sz="1372" spc="-49" dirty="0"/>
              <a:t>SAM-R Enumeration</a:t>
            </a:r>
          </a:p>
        </p:txBody>
      </p:sp>
      <p:sp>
        <p:nvSpPr>
          <p:cNvPr id="6" name="Rectangular Callout 39">
            <a:extLst>
              <a:ext uri="{FF2B5EF4-FFF2-40B4-BE49-F238E27FC236}">
                <a16:creationId xmlns:a16="http://schemas.microsoft.com/office/drawing/2014/main" id="{8705E179-07E5-4EDA-8EDB-A62E88E3CB09}"/>
              </a:ext>
            </a:extLst>
          </p:cNvPr>
          <p:cNvSpPr/>
          <p:nvPr/>
        </p:nvSpPr>
        <p:spPr>
          <a:xfrm>
            <a:off x="731997" y="5048272"/>
            <a:ext cx="5012406" cy="1709699"/>
          </a:xfrm>
          <a:prstGeom prst="wedgeRectCallout">
            <a:avLst>
              <a:gd name="adj1" fmla="val 17895"/>
              <a:gd name="adj2" fmla="val -77701"/>
            </a:avLst>
          </a:prstGeom>
          <a:solidFill>
            <a:schemeClr val="accent4">
              <a:alpha val="30000"/>
            </a:schemeClr>
          </a:solidFill>
        </p:spPr>
        <p:txBody>
          <a:bodyPr wrap="square" lIns="182880" tIns="91440" rIns="182880" bIns="91440" anchor="ctr">
            <a:spAutoFit/>
          </a:bodyPr>
          <a:lstStyle/>
          <a:p>
            <a:pPr>
              <a:lnSpc>
                <a:spcPct val="90000"/>
              </a:lnSpc>
              <a:spcBef>
                <a:spcPts val="588"/>
              </a:spcBef>
            </a:pPr>
            <a:r>
              <a:rPr lang="en-US" sz="1372" spc="-49" dirty="0"/>
              <a:t>Abnormal working hours </a:t>
            </a:r>
          </a:p>
          <a:p>
            <a:pPr>
              <a:lnSpc>
                <a:spcPct val="90000"/>
              </a:lnSpc>
              <a:spcBef>
                <a:spcPts val="588"/>
              </a:spcBef>
            </a:pPr>
            <a:r>
              <a:rPr lang="en-US" sz="1372" spc="-49" dirty="0"/>
              <a:t>Brute force using NTLM, Kerberos, or LDAP </a:t>
            </a:r>
          </a:p>
          <a:p>
            <a:pPr>
              <a:lnSpc>
                <a:spcPct val="90000"/>
              </a:lnSpc>
              <a:spcBef>
                <a:spcPts val="588"/>
              </a:spcBef>
            </a:pPr>
            <a:r>
              <a:rPr lang="en-US" sz="1372" spc="-49" dirty="0"/>
              <a:t>Sensitive accounts exposed in plain text authentication </a:t>
            </a:r>
          </a:p>
          <a:p>
            <a:pPr>
              <a:lnSpc>
                <a:spcPct val="90000"/>
              </a:lnSpc>
              <a:spcBef>
                <a:spcPts val="588"/>
              </a:spcBef>
            </a:pPr>
            <a:r>
              <a:rPr lang="en-US" sz="1372" spc="-49" dirty="0"/>
              <a:t>Honey Token account suspicious activities </a:t>
            </a:r>
          </a:p>
          <a:p>
            <a:pPr>
              <a:lnSpc>
                <a:spcPct val="90000"/>
              </a:lnSpc>
              <a:spcBef>
                <a:spcPts val="588"/>
              </a:spcBef>
            </a:pPr>
            <a:r>
              <a:rPr lang="en-US" sz="1372" spc="-49" dirty="0"/>
              <a:t>Unusual protocol implementation</a:t>
            </a:r>
          </a:p>
          <a:p>
            <a:pPr>
              <a:lnSpc>
                <a:spcPct val="90000"/>
              </a:lnSpc>
              <a:spcBef>
                <a:spcPts val="588"/>
              </a:spcBef>
            </a:pPr>
            <a:r>
              <a:rPr lang="en-US" sz="1372" spc="-49" dirty="0"/>
              <a:t>Malicious Data Protection Private Information (DPAPI) Request </a:t>
            </a:r>
          </a:p>
        </p:txBody>
      </p:sp>
      <p:sp>
        <p:nvSpPr>
          <p:cNvPr id="7" name="Rectangular Callout 40">
            <a:extLst>
              <a:ext uri="{FF2B5EF4-FFF2-40B4-BE49-F238E27FC236}">
                <a16:creationId xmlns:a16="http://schemas.microsoft.com/office/drawing/2014/main" id="{A75D600F-BF97-4AED-B689-13C905E87F8C}"/>
              </a:ext>
            </a:extLst>
          </p:cNvPr>
          <p:cNvSpPr/>
          <p:nvPr/>
        </p:nvSpPr>
        <p:spPr>
          <a:xfrm>
            <a:off x="5056577" y="1670921"/>
            <a:ext cx="3092983" cy="1442703"/>
          </a:xfrm>
          <a:prstGeom prst="wedgeRectCallout">
            <a:avLst>
              <a:gd name="adj1" fmla="val -11337"/>
              <a:gd name="adj2" fmla="val 94308"/>
            </a:avLst>
          </a:prstGeom>
          <a:solidFill>
            <a:schemeClr val="accent4">
              <a:alpha val="30000"/>
            </a:schemeClr>
          </a:solidFill>
        </p:spPr>
        <p:txBody>
          <a:bodyPr wrap="square" lIns="182880" tIns="91440" rIns="182880" bIns="91440" anchor="ctr">
            <a:spAutoFit/>
          </a:bodyPr>
          <a:lstStyle/>
          <a:p>
            <a:pPr>
              <a:lnSpc>
                <a:spcPct val="90000"/>
              </a:lnSpc>
              <a:spcBef>
                <a:spcPts val="588"/>
              </a:spcBef>
            </a:pPr>
            <a:r>
              <a:rPr lang="en-US" sz="1372" spc="-49" dirty="0"/>
              <a:t>Abnormal authentication requests </a:t>
            </a:r>
          </a:p>
          <a:p>
            <a:pPr>
              <a:lnSpc>
                <a:spcPct val="90000"/>
              </a:lnSpc>
              <a:spcBef>
                <a:spcPts val="588"/>
              </a:spcBef>
            </a:pPr>
            <a:r>
              <a:rPr lang="en-US" sz="1372" spc="-49" dirty="0"/>
              <a:t>Abnormal resource access </a:t>
            </a:r>
          </a:p>
          <a:p>
            <a:pPr>
              <a:lnSpc>
                <a:spcPct val="90000"/>
              </a:lnSpc>
              <a:spcBef>
                <a:spcPts val="588"/>
              </a:spcBef>
            </a:pPr>
            <a:r>
              <a:rPr lang="en-US" sz="1372" spc="-49" dirty="0"/>
              <a:t>Pass-the-Ticket </a:t>
            </a:r>
          </a:p>
          <a:p>
            <a:pPr>
              <a:lnSpc>
                <a:spcPct val="90000"/>
              </a:lnSpc>
              <a:spcBef>
                <a:spcPts val="588"/>
              </a:spcBef>
            </a:pPr>
            <a:r>
              <a:rPr lang="en-US" sz="1372" spc="-49" dirty="0"/>
              <a:t>Pass-the-Hash </a:t>
            </a:r>
          </a:p>
          <a:p>
            <a:pPr>
              <a:lnSpc>
                <a:spcPct val="90000"/>
              </a:lnSpc>
              <a:spcBef>
                <a:spcPts val="588"/>
              </a:spcBef>
            </a:pPr>
            <a:r>
              <a:rPr lang="en-US" sz="1372" spc="-49" dirty="0"/>
              <a:t>Overpass-the-Hash </a:t>
            </a:r>
          </a:p>
        </p:txBody>
      </p:sp>
      <p:sp>
        <p:nvSpPr>
          <p:cNvPr id="8" name="Rectangular Callout 41">
            <a:extLst>
              <a:ext uri="{FF2B5EF4-FFF2-40B4-BE49-F238E27FC236}">
                <a16:creationId xmlns:a16="http://schemas.microsoft.com/office/drawing/2014/main" id="{4E8DC7C9-EE4A-418A-A4F1-E6B76BAB7329}"/>
              </a:ext>
            </a:extLst>
          </p:cNvPr>
          <p:cNvSpPr/>
          <p:nvPr/>
        </p:nvSpPr>
        <p:spPr>
          <a:xfrm>
            <a:off x="7721107" y="5430124"/>
            <a:ext cx="2763317" cy="641714"/>
          </a:xfrm>
          <a:prstGeom prst="wedgeRectCallout">
            <a:avLst>
              <a:gd name="adj1" fmla="val -10552"/>
              <a:gd name="adj2" fmla="val -199910"/>
            </a:avLst>
          </a:prstGeom>
          <a:solidFill>
            <a:schemeClr val="accent4">
              <a:alpha val="30000"/>
            </a:schemeClr>
          </a:solidFill>
        </p:spPr>
        <p:txBody>
          <a:bodyPr wrap="square" lIns="182880" tIns="91440" rIns="182880" bIns="91440" anchor="ctr">
            <a:spAutoFit/>
          </a:bodyPr>
          <a:lstStyle/>
          <a:p>
            <a:pPr>
              <a:lnSpc>
                <a:spcPct val="90000"/>
              </a:lnSpc>
              <a:spcBef>
                <a:spcPts val="588"/>
              </a:spcBef>
            </a:pPr>
            <a:r>
              <a:rPr lang="en-US" sz="1372" spc="-49" dirty="0"/>
              <a:t>MS14-068 exploit (Forged PAC) </a:t>
            </a:r>
          </a:p>
          <a:p>
            <a:pPr>
              <a:lnSpc>
                <a:spcPct val="90000"/>
              </a:lnSpc>
              <a:spcBef>
                <a:spcPts val="588"/>
              </a:spcBef>
            </a:pPr>
            <a:r>
              <a:rPr lang="en-US" sz="1372" spc="-49" dirty="0"/>
              <a:t>MS11-013 exploit (Silver PAC) </a:t>
            </a:r>
          </a:p>
        </p:txBody>
      </p:sp>
      <p:sp>
        <p:nvSpPr>
          <p:cNvPr id="9" name="Rectangular Callout 43">
            <a:extLst>
              <a:ext uri="{FF2B5EF4-FFF2-40B4-BE49-F238E27FC236}">
                <a16:creationId xmlns:a16="http://schemas.microsoft.com/office/drawing/2014/main" id="{6F0EBE06-2C0B-42C9-801A-824CD17AEF0F}"/>
              </a:ext>
            </a:extLst>
          </p:cNvPr>
          <p:cNvSpPr/>
          <p:nvPr/>
        </p:nvSpPr>
        <p:spPr>
          <a:xfrm>
            <a:off x="9502805" y="1631037"/>
            <a:ext cx="2493057" cy="1632755"/>
          </a:xfrm>
          <a:prstGeom prst="wedgeRectCallout">
            <a:avLst>
              <a:gd name="adj1" fmla="val 21145"/>
              <a:gd name="adj2" fmla="val 112630"/>
            </a:avLst>
          </a:prstGeom>
          <a:solidFill>
            <a:schemeClr val="accent4">
              <a:alpha val="30000"/>
            </a:schemeClr>
          </a:solidFill>
        </p:spPr>
        <p:txBody>
          <a:bodyPr wrap="square" lIns="182880" tIns="91440" rIns="182880" bIns="91440" anchor="ctr">
            <a:spAutoFit/>
          </a:bodyPr>
          <a:lstStyle/>
          <a:p>
            <a:pPr>
              <a:lnSpc>
                <a:spcPct val="90000"/>
              </a:lnSpc>
              <a:spcBef>
                <a:spcPts val="588"/>
              </a:spcBef>
            </a:pPr>
            <a:r>
              <a:rPr lang="en-US" sz="1372" spc="-49" dirty="0"/>
              <a:t>Skeleton key malware</a:t>
            </a:r>
          </a:p>
          <a:p>
            <a:pPr>
              <a:lnSpc>
                <a:spcPct val="90000"/>
              </a:lnSpc>
              <a:spcBef>
                <a:spcPts val="588"/>
              </a:spcBef>
            </a:pPr>
            <a:r>
              <a:rPr lang="en-US" sz="1372" spc="-49" dirty="0"/>
              <a:t>Golden ticket </a:t>
            </a:r>
          </a:p>
          <a:p>
            <a:pPr>
              <a:lnSpc>
                <a:spcPct val="90000"/>
              </a:lnSpc>
              <a:spcBef>
                <a:spcPts val="588"/>
              </a:spcBef>
            </a:pPr>
            <a:r>
              <a:rPr lang="en-US" sz="1372" spc="-49" dirty="0"/>
              <a:t>Remote execution </a:t>
            </a:r>
          </a:p>
          <a:p>
            <a:pPr>
              <a:lnSpc>
                <a:spcPct val="90000"/>
              </a:lnSpc>
              <a:spcBef>
                <a:spcPts val="588"/>
              </a:spcBef>
            </a:pPr>
            <a:r>
              <a:rPr lang="en-US" sz="1372" spc="-49" dirty="0"/>
              <a:t>Malicious replication requests</a:t>
            </a:r>
          </a:p>
          <a:p>
            <a:pPr>
              <a:lnSpc>
                <a:spcPct val="90000"/>
              </a:lnSpc>
              <a:spcBef>
                <a:spcPts val="588"/>
              </a:spcBef>
            </a:pPr>
            <a:r>
              <a:rPr lang="en-US" sz="1372" spc="-49" dirty="0"/>
              <a:t>Abnormal Modification of Sensitive Groups</a:t>
            </a:r>
          </a:p>
        </p:txBody>
      </p:sp>
      <p:cxnSp>
        <p:nvCxnSpPr>
          <p:cNvPr id="10" name="Straight Arrow Connector 9">
            <a:extLst>
              <a:ext uri="{FF2B5EF4-FFF2-40B4-BE49-F238E27FC236}">
                <a16:creationId xmlns:a16="http://schemas.microsoft.com/office/drawing/2014/main" id="{7ADE007E-F338-436C-A8E9-E5E64E28670A}"/>
              </a:ext>
            </a:extLst>
          </p:cNvPr>
          <p:cNvCxnSpPr>
            <a:cxnSpLocks/>
          </p:cNvCxnSpPr>
          <p:nvPr/>
        </p:nvCxnSpPr>
        <p:spPr>
          <a:xfrm>
            <a:off x="731997" y="4144994"/>
            <a:ext cx="11295575" cy="0"/>
          </a:xfrm>
          <a:prstGeom prst="straightConnector1">
            <a:avLst/>
          </a:prstGeom>
          <a:ln w="254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CE44C18-3283-4EB5-98D2-EFC052AE3794}"/>
              </a:ext>
            </a:extLst>
          </p:cNvPr>
          <p:cNvGrpSpPr/>
          <p:nvPr/>
        </p:nvGrpSpPr>
        <p:grpSpPr>
          <a:xfrm>
            <a:off x="794357" y="3696782"/>
            <a:ext cx="1486946" cy="1344637"/>
            <a:chOff x="581247" y="1422242"/>
            <a:chExt cx="1516762" cy="1371600"/>
          </a:xfrm>
        </p:grpSpPr>
        <p:sp useBgFill="1">
          <p:nvSpPr>
            <p:cNvPr id="12" name="Oval 11">
              <a:extLst>
                <a:ext uri="{FF2B5EF4-FFF2-40B4-BE49-F238E27FC236}">
                  <a16:creationId xmlns:a16="http://schemas.microsoft.com/office/drawing/2014/main" id="{C376F140-E835-4FAF-B811-F926C659A3BF}"/>
                </a:ext>
              </a:extLst>
            </p:cNvPr>
            <p:cNvSpPr/>
            <p:nvPr/>
          </p:nvSpPr>
          <p:spPr bwMode="auto">
            <a:xfrm>
              <a:off x="882428" y="1422242"/>
              <a:ext cx="914400" cy="914400"/>
            </a:xfrm>
            <a:prstGeom prst="ellipse">
              <a:avLst/>
            </a:prstGeom>
            <a:ln w="254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1ACB0CD3-02F0-4D72-B818-294F0A0783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2428" y="1422242"/>
              <a:ext cx="914400" cy="914400"/>
            </a:xfrm>
            <a:prstGeom prst="rect">
              <a:avLst/>
            </a:prstGeom>
          </p:spPr>
        </p:pic>
        <p:sp>
          <p:nvSpPr>
            <p:cNvPr id="14" name="Rectangle 13">
              <a:extLst>
                <a:ext uri="{FF2B5EF4-FFF2-40B4-BE49-F238E27FC236}">
                  <a16:creationId xmlns:a16="http://schemas.microsoft.com/office/drawing/2014/main" id="{616FF34E-E1D7-4B2F-A793-BF49F49ED297}"/>
                </a:ext>
              </a:extLst>
            </p:cNvPr>
            <p:cNvSpPr/>
            <p:nvPr/>
          </p:nvSpPr>
          <p:spPr>
            <a:xfrm>
              <a:off x="581247" y="2455288"/>
              <a:ext cx="1516762" cy="338554"/>
            </a:xfrm>
            <a:prstGeom prst="rect">
              <a:avLst/>
            </a:prstGeom>
          </p:spPr>
          <p:txBody>
            <a:bodyPr wrap="none" anchor="ctr">
              <a:spAutoFit/>
            </a:bodyPr>
            <a:lstStyle/>
            <a:p>
              <a:pPr algn="ctr"/>
              <a:r>
                <a:rPr lang="en-US" sz="1568" spc="-49" dirty="0"/>
                <a:t>Reconnaissance</a:t>
              </a:r>
            </a:p>
          </p:txBody>
        </p:sp>
      </p:grpSp>
      <p:grpSp>
        <p:nvGrpSpPr>
          <p:cNvPr id="15" name="Group 14">
            <a:extLst>
              <a:ext uri="{FF2B5EF4-FFF2-40B4-BE49-F238E27FC236}">
                <a16:creationId xmlns:a16="http://schemas.microsoft.com/office/drawing/2014/main" id="{7A7F05F6-41F0-4CF2-997F-0D0CF985E627}"/>
              </a:ext>
            </a:extLst>
          </p:cNvPr>
          <p:cNvGrpSpPr/>
          <p:nvPr/>
        </p:nvGrpSpPr>
        <p:grpSpPr>
          <a:xfrm>
            <a:off x="3490402" y="3149430"/>
            <a:ext cx="1232069" cy="1443779"/>
            <a:chOff x="3270917" y="2591113"/>
            <a:chExt cx="1256775" cy="1472729"/>
          </a:xfrm>
        </p:grpSpPr>
        <p:grpSp>
          <p:nvGrpSpPr>
            <p:cNvPr id="16" name="Group 15">
              <a:extLst>
                <a:ext uri="{FF2B5EF4-FFF2-40B4-BE49-F238E27FC236}">
                  <a16:creationId xmlns:a16="http://schemas.microsoft.com/office/drawing/2014/main" id="{3790B51D-5AF1-4F5A-B6A5-3D45D81BE611}"/>
                </a:ext>
              </a:extLst>
            </p:cNvPr>
            <p:cNvGrpSpPr/>
            <p:nvPr/>
          </p:nvGrpSpPr>
          <p:grpSpPr>
            <a:xfrm>
              <a:off x="3270917" y="2591113"/>
              <a:ext cx="1256775" cy="1472729"/>
              <a:chOff x="2343965" y="863913"/>
              <a:chExt cx="1256775" cy="1472729"/>
            </a:xfrm>
          </p:grpSpPr>
          <p:sp useBgFill="1">
            <p:nvSpPr>
              <p:cNvPr id="18" name="Oval 17">
                <a:extLst>
                  <a:ext uri="{FF2B5EF4-FFF2-40B4-BE49-F238E27FC236}">
                    <a16:creationId xmlns:a16="http://schemas.microsoft.com/office/drawing/2014/main" id="{AF6B4160-B84F-4532-9769-4B7E2E2509DF}"/>
                  </a:ext>
                </a:extLst>
              </p:cNvPr>
              <p:cNvSpPr/>
              <p:nvPr/>
            </p:nvSpPr>
            <p:spPr bwMode="auto">
              <a:xfrm>
                <a:off x="2515153" y="1422242"/>
                <a:ext cx="914400" cy="914400"/>
              </a:xfrm>
              <a:prstGeom prst="ellipse">
                <a:avLst/>
              </a:prstGeom>
              <a:ln w="254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8C9B2D98-6839-4F53-A6A7-F0711887376F}"/>
                  </a:ext>
                </a:extLst>
              </p:cNvPr>
              <p:cNvSpPr/>
              <p:nvPr/>
            </p:nvSpPr>
            <p:spPr>
              <a:xfrm>
                <a:off x="2343965" y="863913"/>
                <a:ext cx="1256775" cy="533712"/>
              </a:xfrm>
              <a:prstGeom prst="rect">
                <a:avLst/>
              </a:prstGeom>
            </p:spPr>
            <p:txBody>
              <a:bodyPr wrap="none" anchor="ctr">
                <a:spAutoFit/>
              </a:bodyPr>
              <a:lstStyle/>
              <a:p>
                <a:pPr algn="ctr"/>
                <a:r>
                  <a:rPr lang="en-US" sz="1400" spc="-49" dirty="0"/>
                  <a:t>Compromised</a:t>
                </a:r>
                <a:br>
                  <a:rPr lang="en-US" sz="1400" spc="-49" dirty="0"/>
                </a:br>
                <a:r>
                  <a:rPr lang="en-US" sz="1400" spc="-49" dirty="0"/>
                  <a:t>Credential</a:t>
                </a:r>
              </a:p>
            </p:txBody>
          </p:sp>
        </p:grpSp>
        <p:pic>
          <p:nvPicPr>
            <p:cNvPr id="17" name="Picture 16" descr="sobering stats - compromised creds.png">
              <a:extLst>
                <a:ext uri="{FF2B5EF4-FFF2-40B4-BE49-F238E27FC236}">
                  <a16:creationId xmlns:a16="http://schemas.microsoft.com/office/drawing/2014/main" id="{BB8CA838-92D7-4C4E-AA48-BD65BDFCD6CD}"/>
                </a:ext>
              </a:extLst>
            </p:cNvPr>
            <p:cNvPicPr>
              <a:picLocks noChangeAspect="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82000"/>
                      </a14:imgEffect>
                    </a14:imgLayer>
                  </a14:imgProps>
                </a:ext>
                <a:ext uri="{28A0092B-C50C-407E-A947-70E740481C1C}">
                  <a14:useLocalDpi xmlns:a14="http://schemas.microsoft.com/office/drawing/2010/main" val="0"/>
                </a:ext>
              </a:extLst>
            </a:blip>
            <a:stretch>
              <a:fillRect/>
            </a:stretch>
          </p:blipFill>
          <p:spPr>
            <a:xfrm>
              <a:off x="3656368" y="3283519"/>
              <a:ext cx="466192" cy="646245"/>
            </a:xfrm>
            <a:prstGeom prst="rect">
              <a:avLst/>
            </a:prstGeom>
          </p:spPr>
        </p:pic>
      </p:grpSp>
      <p:grpSp>
        <p:nvGrpSpPr>
          <p:cNvPr id="20" name="Group 19">
            <a:extLst>
              <a:ext uri="{FF2B5EF4-FFF2-40B4-BE49-F238E27FC236}">
                <a16:creationId xmlns:a16="http://schemas.microsoft.com/office/drawing/2014/main" id="{2346C545-9C5E-4C1F-ADFA-2A3CF328FC26}"/>
              </a:ext>
            </a:extLst>
          </p:cNvPr>
          <p:cNvGrpSpPr/>
          <p:nvPr/>
        </p:nvGrpSpPr>
        <p:grpSpPr>
          <a:xfrm>
            <a:off x="5835703" y="3696781"/>
            <a:ext cx="1088163" cy="1586017"/>
            <a:chOff x="5663245" y="3149442"/>
            <a:chExt cx="1109983" cy="1617820"/>
          </a:xfrm>
        </p:grpSpPr>
        <p:grpSp>
          <p:nvGrpSpPr>
            <p:cNvPr id="21" name="Group 20">
              <a:extLst>
                <a:ext uri="{FF2B5EF4-FFF2-40B4-BE49-F238E27FC236}">
                  <a16:creationId xmlns:a16="http://schemas.microsoft.com/office/drawing/2014/main" id="{724678FF-D1A4-49D0-9A36-EAEAE3F61B19}"/>
                </a:ext>
              </a:extLst>
            </p:cNvPr>
            <p:cNvGrpSpPr/>
            <p:nvPr/>
          </p:nvGrpSpPr>
          <p:grpSpPr>
            <a:xfrm>
              <a:off x="5663245" y="3149442"/>
              <a:ext cx="1109983" cy="1617820"/>
              <a:chOff x="4048678" y="1422242"/>
              <a:chExt cx="1109983" cy="1617820"/>
            </a:xfrm>
          </p:grpSpPr>
          <p:sp useBgFill="1">
            <p:nvSpPr>
              <p:cNvPr id="23" name="Oval 22">
                <a:extLst>
                  <a:ext uri="{FF2B5EF4-FFF2-40B4-BE49-F238E27FC236}">
                    <a16:creationId xmlns:a16="http://schemas.microsoft.com/office/drawing/2014/main" id="{166A3977-D7BE-4B7B-B1B5-0B518E7F4875}"/>
                  </a:ext>
                </a:extLst>
              </p:cNvPr>
              <p:cNvSpPr/>
              <p:nvPr/>
            </p:nvSpPr>
            <p:spPr bwMode="auto">
              <a:xfrm>
                <a:off x="4146470" y="1422242"/>
                <a:ext cx="914400" cy="914400"/>
              </a:xfrm>
              <a:prstGeom prst="ellipse">
                <a:avLst/>
              </a:prstGeom>
              <a:ln w="254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CE50037F-0712-408C-893B-385DEC1D384E}"/>
                  </a:ext>
                </a:extLst>
              </p:cNvPr>
              <p:cNvSpPr/>
              <p:nvPr/>
            </p:nvSpPr>
            <p:spPr>
              <a:xfrm>
                <a:off x="4048678" y="2455287"/>
                <a:ext cx="1109983" cy="584775"/>
              </a:xfrm>
              <a:prstGeom prst="rect">
                <a:avLst/>
              </a:prstGeom>
            </p:spPr>
            <p:txBody>
              <a:bodyPr wrap="none" anchor="ctr">
                <a:spAutoFit/>
              </a:bodyPr>
              <a:lstStyle/>
              <a:p>
                <a:pPr algn="ctr"/>
                <a:r>
                  <a:rPr lang="en-US" sz="1568" spc="-49" dirty="0"/>
                  <a:t>Lateral</a:t>
                </a:r>
                <a:br>
                  <a:rPr lang="en-US" sz="1568" spc="-49" dirty="0"/>
                </a:br>
                <a:r>
                  <a:rPr lang="en-US" sz="1568" spc="-49" dirty="0"/>
                  <a:t>Movement</a:t>
                </a:r>
              </a:p>
            </p:txBody>
          </p:sp>
        </p:grpSp>
        <p:sp>
          <p:nvSpPr>
            <p:cNvPr id="22" name="Freeform 58">
              <a:extLst>
                <a:ext uri="{FF2B5EF4-FFF2-40B4-BE49-F238E27FC236}">
                  <a16:creationId xmlns:a16="http://schemas.microsoft.com/office/drawing/2014/main" id="{6FBB4C99-0104-467A-BBB8-267C5B82EFEF}"/>
                </a:ext>
              </a:extLst>
            </p:cNvPr>
            <p:cNvSpPr>
              <a:spLocks noEditPoints="1"/>
            </p:cNvSpPr>
            <p:nvPr/>
          </p:nvSpPr>
          <p:spPr bwMode="black">
            <a:xfrm>
              <a:off x="5923638" y="3294534"/>
              <a:ext cx="592665" cy="63523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003C6A"/>
            </a:solidFill>
            <a:ln>
              <a:noFill/>
            </a:ln>
          </p:spPr>
          <p:txBody>
            <a:bodyPr vert="horz" wrap="square" lIns="109725" tIns="54863" rIns="109725" bIns="54863" numCol="1" anchor="t" anchorCtr="0" compatLnSpc="1">
              <a:prstTxWarp prst="textNoShape">
                <a:avLst/>
              </a:prstTxWarp>
            </a:bodyPr>
            <a:lstStyle/>
            <a:p>
              <a:pPr defTabSz="609498"/>
              <a:endParaRPr lang="en-US" sz="2133">
                <a:solidFill>
                  <a:srgbClr val="FFFFFF"/>
                </a:solidFill>
              </a:endParaRPr>
            </a:p>
          </p:txBody>
        </p:sp>
      </p:grpSp>
      <p:grpSp>
        <p:nvGrpSpPr>
          <p:cNvPr id="25" name="Group 24">
            <a:extLst>
              <a:ext uri="{FF2B5EF4-FFF2-40B4-BE49-F238E27FC236}">
                <a16:creationId xmlns:a16="http://schemas.microsoft.com/office/drawing/2014/main" id="{F084EE24-6A0D-4489-BC25-A9D86C386B15}"/>
              </a:ext>
            </a:extLst>
          </p:cNvPr>
          <p:cNvGrpSpPr/>
          <p:nvPr/>
        </p:nvGrpSpPr>
        <p:grpSpPr>
          <a:xfrm>
            <a:off x="8357285" y="3165971"/>
            <a:ext cx="910506" cy="1427236"/>
            <a:chOff x="8235388" y="2607987"/>
            <a:chExt cx="928763" cy="1455855"/>
          </a:xfrm>
        </p:grpSpPr>
        <p:grpSp>
          <p:nvGrpSpPr>
            <p:cNvPr id="26" name="Group 25">
              <a:extLst>
                <a:ext uri="{FF2B5EF4-FFF2-40B4-BE49-F238E27FC236}">
                  <a16:creationId xmlns:a16="http://schemas.microsoft.com/office/drawing/2014/main" id="{DE01832C-7E75-4464-91A5-86CDE0A599AC}"/>
                </a:ext>
              </a:extLst>
            </p:cNvPr>
            <p:cNvGrpSpPr/>
            <p:nvPr/>
          </p:nvGrpSpPr>
          <p:grpSpPr>
            <a:xfrm>
              <a:off x="8235388" y="2607987"/>
              <a:ext cx="928763" cy="1455855"/>
              <a:chOff x="5773422" y="880787"/>
              <a:chExt cx="928763" cy="1455855"/>
            </a:xfrm>
          </p:grpSpPr>
          <p:sp useBgFill="1">
            <p:nvSpPr>
              <p:cNvPr id="28" name="Oval 27">
                <a:extLst>
                  <a:ext uri="{FF2B5EF4-FFF2-40B4-BE49-F238E27FC236}">
                    <a16:creationId xmlns:a16="http://schemas.microsoft.com/office/drawing/2014/main" id="{0BFAC7DF-8526-4DFE-82D8-56006F83308C}"/>
                  </a:ext>
                </a:extLst>
              </p:cNvPr>
              <p:cNvSpPr/>
              <p:nvPr/>
            </p:nvSpPr>
            <p:spPr bwMode="auto">
              <a:xfrm>
                <a:off x="5780604" y="1422242"/>
                <a:ext cx="914400" cy="914400"/>
              </a:xfrm>
              <a:prstGeom prst="ellipse">
                <a:avLst/>
              </a:prstGeom>
              <a:ln w="254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E7C079F5-D346-4CC2-988A-80261F440A87}"/>
                  </a:ext>
                </a:extLst>
              </p:cNvPr>
              <p:cNvSpPr/>
              <p:nvPr/>
            </p:nvSpPr>
            <p:spPr>
              <a:xfrm>
                <a:off x="5773422" y="880787"/>
                <a:ext cx="928763" cy="533712"/>
              </a:xfrm>
              <a:prstGeom prst="rect">
                <a:avLst/>
              </a:prstGeom>
            </p:spPr>
            <p:txBody>
              <a:bodyPr wrap="none" anchor="ctr">
                <a:spAutoFit/>
              </a:bodyPr>
              <a:lstStyle/>
              <a:p>
                <a:pPr algn="ctr"/>
                <a:r>
                  <a:rPr lang="en-US" sz="1400" spc="-49" dirty="0"/>
                  <a:t>Privilege</a:t>
                </a:r>
              </a:p>
              <a:p>
                <a:pPr algn="ctr"/>
                <a:r>
                  <a:rPr lang="en-US" sz="1400" spc="-49" dirty="0"/>
                  <a:t>Escalation</a:t>
                </a:r>
              </a:p>
            </p:txBody>
          </p:sp>
        </p:grpSp>
        <p:sp>
          <p:nvSpPr>
            <p:cNvPr id="27" name="Freeform 20">
              <a:extLst>
                <a:ext uri="{FF2B5EF4-FFF2-40B4-BE49-F238E27FC236}">
                  <a16:creationId xmlns:a16="http://schemas.microsoft.com/office/drawing/2014/main" id="{4C0B1A7A-D3ED-4DF3-A28F-2409071E8AB5}"/>
                </a:ext>
              </a:extLst>
            </p:cNvPr>
            <p:cNvSpPr>
              <a:spLocks noChangeAspect="1" noEditPoints="1"/>
            </p:cNvSpPr>
            <p:nvPr/>
          </p:nvSpPr>
          <p:spPr bwMode="black">
            <a:xfrm>
              <a:off x="8383370" y="3283519"/>
              <a:ext cx="632799" cy="548640"/>
            </a:xfrm>
            <a:custGeom>
              <a:avLst/>
              <a:gdLst>
                <a:gd name="T0" fmla="*/ 243 w 708"/>
                <a:gd name="T1" fmla="*/ 484 h 614"/>
                <a:gd name="T2" fmla="*/ 243 w 708"/>
                <a:gd name="T3" fmla="*/ 614 h 614"/>
                <a:gd name="T4" fmla="*/ 0 w 708"/>
                <a:gd name="T5" fmla="*/ 614 h 614"/>
                <a:gd name="T6" fmla="*/ 104 w 708"/>
                <a:gd name="T7" fmla="*/ 437 h 614"/>
                <a:gd name="T8" fmla="*/ 174 w 708"/>
                <a:gd name="T9" fmla="*/ 437 h 614"/>
                <a:gd name="T10" fmla="*/ 134 w 708"/>
                <a:gd name="T11" fmla="*/ 484 h 614"/>
                <a:gd name="T12" fmla="*/ 243 w 708"/>
                <a:gd name="T13" fmla="*/ 484 h 614"/>
                <a:gd name="T14" fmla="*/ 574 w 708"/>
                <a:gd name="T15" fmla="*/ 484 h 614"/>
                <a:gd name="T16" fmla="*/ 465 w 708"/>
                <a:gd name="T17" fmla="*/ 484 h 614"/>
                <a:gd name="T18" fmla="*/ 465 w 708"/>
                <a:gd name="T19" fmla="*/ 614 h 614"/>
                <a:gd name="T20" fmla="*/ 465 w 708"/>
                <a:gd name="T21" fmla="*/ 614 h 614"/>
                <a:gd name="T22" fmla="*/ 708 w 708"/>
                <a:gd name="T23" fmla="*/ 614 h 614"/>
                <a:gd name="T24" fmla="*/ 604 w 708"/>
                <a:gd name="T25" fmla="*/ 437 h 614"/>
                <a:gd name="T26" fmla="*/ 533 w 708"/>
                <a:gd name="T27" fmla="*/ 437 h 614"/>
                <a:gd name="T28" fmla="*/ 574 w 708"/>
                <a:gd name="T29" fmla="*/ 484 h 614"/>
                <a:gd name="T30" fmla="*/ 354 w 708"/>
                <a:gd name="T31" fmla="*/ 229 h 614"/>
                <a:gd name="T32" fmla="*/ 507 w 708"/>
                <a:gd name="T33" fmla="*/ 408 h 614"/>
                <a:gd name="T34" fmla="*/ 590 w 708"/>
                <a:gd name="T35" fmla="*/ 408 h 614"/>
                <a:gd name="T36" fmla="*/ 486 w 708"/>
                <a:gd name="T37" fmla="*/ 229 h 614"/>
                <a:gd name="T38" fmla="*/ 222 w 708"/>
                <a:gd name="T39" fmla="*/ 229 h 614"/>
                <a:gd name="T40" fmla="*/ 118 w 708"/>
                <a:gd name="T41" fmla="*/ 408 h 614"/>
                <a:gd name="T42" fmla="*/ 200 w 708"/>
                <a:gd name="T43" fmla="*/ 408 h 614"/>
                <a:gd name="T44" fmla="*/ 354 w 708"/>
                <a:gd name="T45" fmla="*/ 229 h 614"/>
                <a:gd name="T46" fmla="*/ 354 w 708"/>
                <a:gd name="T47" fmla="*/ 0 h 614"/>
                <a:gd name="T48" fmla="*/ 238 w 708"/>
                <a:gd name="T49" fmla="*/ 200 h 614"/>
                <a:gd name="T50" fmla="*/ 470 w 708"/>
                <a:gd name="T51" fmla="*/ 200 h 614"/>
                <a:gd name="T52" fmla="*/ 354 w 708"/>
                <a:gd name="T53" fmla="*/ 0 h 614"/>
                <a:gd name="T54" fmla="*/ 354 w 708"/>
                <a:gd name="T55" fmla="*/ 274 h 614"/>
                <a:gd name="T56" fmla="*/ 196 w 708"/>
                <a:gd name="T57" fmla="*/ 463 h 614"/>
                <a:gd name="T58" fmla="*/ 278 w 708"/>
                <a:gd name="T59" fmla="*/ 463 h 614"/>
                <a:gd name="T60" fmla="*/ 278 w 708"/>
                <a:gd name="T61" fmla="*/ 614 h 614"/>
                <a:gd name="T62" fmla="*/ 430 w 708"/>
                <a:gd name="T63" fmla="*/ 614 h 614"/>
                <a:gd name="T64" fmla="*/ 430 w 708"/>
                <a:gd name="T65" fmla="*/ 463 h 614"/>
                <a:gd name="T66" fmla="*/ 515 w 708"/>
                <a:gd name="T67" fmla="*/ 463 h 614"/>
                <a:gd name="T68" fmla="*/ 354 w 708"/>
                <a:gd name="T69" fmla="*/ 2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614">
                  <a:moveTo>
                    <a:pt x="243" y="484"/>
                  </a:moveTo>
                  <a:lnTo>
                    <a:pt x="243" y="614"/>
                  </a:lnTo>
                  <a:lnTo>
                    <a:pt x="0" y="614"/>
                  </a:lnTo>
                  <a:lnTo>
                    <a:pt x="104" y="437"/>
                  </a:lnTo>
                  <a:lnTo>
                    <a:pt x="174" y="437"/>
                  </a:lnTo>
                  <a:lnTo>
                    <a:pt x="134" y="484"/>
                  </a:lnTo>
                  <a:lnTo>
                    <a:pt x="243" y="484"/>
                  </a:lnTo>
                  <a:close/>
                  <a:moveTo>
                    <a:pt x="574" y="484"/>
                  </a:moveTo>
                  <a:lnTo>
                    <a:pt x="465" y="484"/>
                  </a:lnTo>
                  <a:lnTo>
                    <a:pt x="465" y="614"/>
                  </a:lnTo>
                  <a:lnTo>
                    <a:pt x="465" y="614"/>
                  </a:lnTo>
                  <a:lnTo>
                    <a:pt x="708" y="614"/>
                  </a:lnTo>
                  <a:lnTo>
                    <a:pt x="604" y="437"/>
                  </a:lnTo>
                  <a:lnTo>
                    <a:pt x="533" y="437"/>
                  </a:lnTo>
                  <a:lnTo>
                    <a:pt x="574" y="484"/>
                  </a:lnTo>
                  <a:close/>
                  <a:moveTo>
                    <a:pt x="354" y="229"/>
                  </a:moveTo>
                  <a:lnTo>
                    <a:pt x="507" y="408"/>
                  </a:lnTo>
                  <a:lnTo>
                    <a:pt x="590" y="408"/>
                  </a:lnTo>
                  <a:lnTo>
                    <a:pt x="486" y="229"/>
                  </a:lnTo>
                  <a:lnTo>
                    <a:pt x="222" y="229"/>
                  </a:lnTo>
                  <a:lnTo>
                    <a:pt x="118" y="408"/>
                  </a:lnTo>
                  <a:lnTo>
                    <a:pt x="200" y="408"/>
                  </a:lnTo>
                  <a:lnTo>
                    <a:pt x="354" y="229"/>
                  </a:lnTo>
                  <a:close/>
                  <a:moveTo>
                    <a:pt x="354" y="0"/>
                  </a:moveTo>
                  <a:lnTo>
                    <a:pt x="238" y="200"/>
                  </a:lnTo>
                  <a:lnTo>
                    <a:pt x="470" y="200"/>
                  </a:lnTo>
                  <a:lnTo>
                    <a:pt x="354" y="0"/>
                  </a:lnTo>
                  <a:close/>
                  <a:moveTo>
                    <a:pt x="354" y="274"/>
                  </a:moveTo>
                  <a:lnTo>
                    <a:pt x="196" y="463"/>
                  </a:lnTo>
                  <a:lnTo>
                    <a:pt x="278" y="463"/>
                  </a:lnTo>
                  <a:lnTo>
                    <a:pt x="278" y="614"/>
                  </a:lnTo>
                  <a:lnTo>
                    <a:pt x="430" y="614"/>
                  </a:lnTo>
                  <a:lnTo>
                    <a:pt x="430" y="463"/>
                  </a:lnTo>
                  <a:lnTo>
                    <a:pt x="515" y="463"/>
                  </a:lnTo>
                  <a:lnTo>
                    <a:pt x="354" y="274"/>
                  </a:lnTo>
                  <a:close/>
                </a:path>
              </a:pathLst>
            </a:custGeom>
            <a:solidFill>
              <a:srgbClr val="003C6A"/>
            </a:solidFill>
            <a:ln>
              <a:noFill/>
            </a:ln>
            <a:extLst/>
          </p:spPr>
          <p:txBody>
            <a:bodyPr vert="horz" wrap="square" lIns="82293" tIns="41147" rIns="82293" bIns="41147" numCol="1" anchor="t" anchorCtr="0" compatLnSpc="1">
              <a:prstTxWarp prst="textNoShape">
                <a:avLst/>
              </a:prstTxWarp>
            </a:bodyPr>
            <a:lstStyle/>
            <a:p>
              <a:endParaRPr lang="en-US" sz="1600"/>
            </a:p>
          </p:txBody>
        </p:sp>
      </p:grpSp>
      <p:grpSp>
        <p:nvGrpSpPr>
          <p:cNvPr id="30" name="Group 29">
            <a:extLst>
              <a:ext uri="{FF2B5EF4-FFF2-40B4-BE49-F238E27FC236}">
                <a16:creationId xmlns:a16="http://schemas.microsoft.com/office/drawing/2014/main" id="{768E64E4-B9EB-4929-A60B-A3DA13E06D28}"/>
              </a:ext>
            </a:extLst>
          </p:cNvPr>
          <p:cNvGrpSpPr/>
          <p:nvPr/>
        </p:nvGrpSpPr>
        <p:grpSpPr>
          <a:xfrm>
            <a:off x="10749334" y="3696782"/>
            <a:ext cx="1131788" cy="1586018"/>
            <a:chOff x="10675405" y="3149442"/>
            <a:chExt cx="1154483" cy="1617821"/>
          </a:xfrm>
        </p:grpSpPr>
        <p:grpSp>
          <p:nvGrpSpPr>
            <p:cNvPr id="31" name="Group 30">
              <a:extLst>
                <a:ext uri="{FF2B5EF4-FFF2-40B4-BE49-F238E27FC236}">
                  <a16:creationId xmlns:a16="http://schemas.microsoft.com/office/drawing/2014/main" id="{EAD26674-8AB0-4D12-B4E7-10A179A2F5B3}"/>
                </a:ext>
              </a:extLst>
            </p:cNvPr>
            <p:cNvGrpSpPr/>
            <p:nvPr/>
          </p:nvGrpSpPr>
          <p:grpSpPr>
            <a:xfrm>
              <a:off x="10675405" y="3149442"/>
              <a:ext cx="1154483" cy="1617821"/>
              <a:chOff x="10558734" y="1422242"/>
              <a:chExt cx="1154483" cy="1617821"/>
            </a:xfrm>
          </p:grpSpPr>
          <p:sp useBgFill="1">
            <p:nvSpPr>
              <p:cNvPr id="33" name="Oval 32">
                <a:extLst>
                  <a:ext uri="{FF2B5EF4-FFF2-40B4-BE49-F238E27FC236}">
                    <a16:creationId xmlns:a16="http://schemas.microsoft.com/office/drawing/2014/main" id="{CAE2EC34-E2A6-41EE-ABC7-CBCC3E9C5106}"/>
                  </a:ext>
                </a:extLst>
              </p:cNvPr>
              <p:cNvSpPr/>
              <p:nvPr/>
            </p:nvSpPr>
            <p:spPr bwMode="auto">
              <a:xfrm>
                <a:off x="10678776" y="1422242"/>
                <a:ext cx="914400" cy="914400"/>
              </a:xfrm>
              <a:prstGeom prst="ellipse">
                <a:avLst/>
              </a:prstGeom>
              <a:ln w="254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a:extLst>
                  <a:ext uri="{FF2B5EF4-FFF2-40B4-BE49-F238E27FC236}">
                    <a16:creationId xmlns:a16="http://schemas.microsoft.com/office/drawing/2014/main" id="{30D4EFAD-BC7D-4264-9A9A-78B6E1FFB035}"/>
                  </a:ext>
                </a:extLst>
              </p:cNvPr>
              <p:cNvSpPr/>
              <p:nvPr/>
            </p:nvSpPr>
            <p:spPr>
              <a:xfrm>
                <a:off x="10558734" y="2455288"/>
                <a:ext cx="1154483" cy="584775"/>
              </a:xfrm>
              <a:prstGeom prst="rect">
                <a:avLst/>
              </a:prstGeom>
            </p:spPr>
            <p:txBody>
              <a:bodyPr wrap="none" anchor="ctr">
                <a:spAutoFit/>
              </a:bodyPr>
              <a:lstStyle/>
              <a:p>
                <a:pPr algn="ctr"/>
                <a:r>
                  <a:rPr lang="en-US" sz="1568" spc="-49" dirty="0"/>
                  <a:t>Domain</a:t>
                </a:r>
              </a:p>
              <a:p>
                <a:pPr algn="ctr"/>
                <a:r>
                  <a:rPr lang="en-US" sz="1568" spc="-49" dirty="0"/>
                  <a:t>Dominance</a:t>
                </a:r>
              </a:p>
            </p:txBody>
          </p:sp>
        </p:grpSp>
        <p:sp>
          <p:nvSpPr>
            <p:cNvPr id="32" name="Freeform 51">
              <a:extLst>
                <a:ext uri="{FF2B5EF4-FFF2-40B4-BE49-F238E27FC236}">
                  <a16:creationId xmlns:a16="http://schemas.microsoft.com/office/drawing/2014/main" id="{41C12106-8A90-4AF9-A8D3-18D010D26841}"/>
                </a:ext>
              </a:extLst>
            </p:cNvPr>
            <p:cNvSpPr>
              <a:spLocks noChangeAspect="1"/>
            </p:cNvSpPr>
            <p:nvPr/>
          </p:nvSpPr>
          <p:spPr>
            <a:xfrm>
              <a:off x="11015873" y="3265314"/>
              <a:ext cx="517090" cy="640080"/>
            </a:xfrm>
            <a:custGeom>
              <a:avLst/>
              <a:gdLst>
                <a:gd name="connsiteX0" fmla="*/ 497077 w 1094939"/>
                <a:gd name="connsiteY0" fmla="*/ 468400 h 1355373"/>
                <a:gd name="connsiteX1" fmla="*/ 533866 w 1094939"/>
                <a:gd name="connsiteY1" fmla="*/ 474449 h 1355373"/>
                <a:gd name="connsiteX2" fmla="*/ 583957 w 1094939"/>
                <a:gd name="connsiteY2" fmla="*/ 522731 h 1355373"/>
                <a:gd name="connsiteX3" fmla="*/ 583882 w 1094939"/>
                <a:gd name="connsiteY3" fmla="*/ 527439 h 1355373"/>
                <a:gd name="connsiteX4" fmla="*/ 582238 w 1094939"/>
                <a:gd name="connsiteY4" fmla="*/ 531407 h 1355373"/>
                <a:gd name="connsiteX5" fmla="*/ 582238 w 1094939"/>
                <a:gd name="connsiteY5" fmla="*/ 629576 h 1355373"/>
                <a:gd name="connsiteX6" fmla="*/ 410280 w 1094939"/>
                <a:gd name="connsiteY6" fmla="*/ 629576 h 1355373"/>
                <a:gd name="connsiteX7" fmla="*/ 410280 w 1094939"/>
                <a:gd name="connsiteY7" fmla="*/ 521170 h 1355373"/>
                <a:gd name="connsiteX8" fmla="*/ 409644 w 1094939"/>
                <a:gd name="connsiteY8" fmla="*/ 519634 h 1355373"/>
                <a:gd name="connsiteX9" fmla="*/ 418472 w 1094939"/>
                <a:gd name="connsiteY9" fmla="*/ 501702 h 1355373"/>
                <a:gd name="connsiteX10" fmla="*/ 460141 w 1094939"/>
                <a:gd name="connsiteY10" fmla="*/ 473957 h 1355373"/>
                <a:gd name="connsiteX11" fmla="*/ 497077 w 1094939"/>
                <a:gd name="connsiteY11" fmla="*/ 468400 h 1355373"/>
                <a:gd name="connsiteX12" fmla="*/ 497976 w 1094939"/>
                <a:gd name="connsiteY12" fmla="*/ 388879 h 1355373"/>
                <a:gd name="connsiteX13" fmla="*/ 417931 w 1094939"/>
                <a:gd name="connsiteY13" fmla="*/ 405395 h 1355373"/>
                <a:gd name="connsiteX14" fmla="*/ 330734 w 1094939"/>
                <a:gd name="connsiteY14" fmla="*/ 506695 h 1355373"/>
                <a:gd name="connsiteX15" fmla="*/ 330454 w 1094939"/>
                <a:gd name="connsiteY15" fmla="*/ 515206 h 1355373"/>
                <a:gd name="connsiteX16" fmla="*/ 327984 w 1094939"/>
                <a:gd name="connsiteY16" fmla="*/ 521170 h 1355373"/>
                <a:gd name="connsiteX17" fmla="*/ 327984 w 1094939"/>
                <a:gd name="connsiteY17" fmla="*/ 629576 h 1355373"/>
                <a:gd name="connsiteX18" fmla="*/ 323907 w 1094939"/>
                <a:gd name="connsiteY18" fmla="*/ 629576 h 1355373"/>
                <a:gd name="connsiteX19" fmla="*/ 282155 w 1094939"/>
                <a:gd name="connsiteY19" fmla="*/ 671328 h 1355373"/>
                <a:gd name="connsiteX20" fmla="*/ 282155 w 1094939"/>
                <a:gd name="connsiteY20" fmla="*/ 738799 h 1355373"/>
                <a:gd name="connsiteX21" fmla="*/ 384154 w 1094939"/>
                <a:gd name="connsiteY21" fmla="*/ 738799 h 1355373"/>
                <a:gd name="connsiteX22" fmla="*/ 384154 w 1094939"/>
                <a:gd name="connsiteY22" fmla="*/ 924749 h 1355373"/>
                <a:gd name="connsiteX23" fmla="*/ 425906 w 1094939"/>
                <a:gd name="connsiteY23" fmla="*/ 966501 h 1355373"/>
                <a:gd name="connsiteX24" fmla="*/ 758327 w 1094939"/>
                <a:gd name="connsiteY24" fmla="*/ 966501 h 1355373"/>
                <a:gd name="connsiteX25" fmla="*/ 800079 w 1094939"/>
                <a:gd name="connsiteY25" fmla="*/ 924749 h 1355373"/>
                <a:gd name="connsiteX26" fmla="*/ 800079 w 1094939"/>
                <a:gd name="connsiteY26" fmla="*/ 738801 h 1355373"/>
                <a:gd name="connsiteX27" fmla="*/ 698080 w 1094939"/>
                <a:gd name="connsiteY27" fmla="*/ 738801 h 1355373"/>
                <a:gd name="connsiteX28" fmla="*/ 698080 w 1094939"/>
                <a:gd name="connsiteY28" fmla="*/ 671328 h 1355373"/>
                <a:gd name="connsiteX29" fmla="*/ 685851 w 1094939"/>
                <a:gd name="connsiteY29" fmla="*/ 641805 h 1355373"/>
                <a:gd name="connsiteX30" fmla="*/ 664534 w 1094939"/>
                <a:gd name="connsiteY30" fmla="*/ 632975 h 1355373"/>
                <a:gd name="connsiteX31" fmla="*/ 664534 w 1094939"/>
                <a:gd name="connsiteY31" fmla="*/ 531407 h 1355373"/>
                <a:gd name="connsiteX32" fmla="*/ 662532 w 1094939"/>
                <a:gd name="connsiteY32" fmla="*/ 526574 h 1355373"/>
                <a:gd name="connsiteX33" fmla="*/ 662473 w 1094939"/>
                <a:gd name="connsiteY33" fmla="*/ 510140 h 1355373"/>
                <a:gd name="connsiteX34" fmla="*/ 577609 w 1094939"/>
                <a:gd name="connsiteY34" fmla="*/ 406786 h 1355373"/>
                <a:gd name="connsiteX35" fmla="*/ 497976 w 1094939"/>
                <a:gd name="connsiteY35" fmla="*/ 388879 h 1355373"/>
                <a:gd name="connsiteX36" fmla="*/ 491542 w 1094939"/>
                <a:gd name="connsiteY36" fmla="*/ 0 h 1355373"/>
                <a:gd name="connsiteX37" fmla="*/ 514596 w 1094939"/>
                <a:gd name="connsiteY37" fmla="*/ 30270 h 1355373"/>
                <a:gd name="connsiteX38" fmla="*/ 902543 w 1094939"/>
                <a:gd name="connsiteY38" fmla="*/ 204354 h 1355373"/>
                <a:gd name="connsiteX39" fmla="*/ 992940 w 1094939"/>
                <a:gd name="connsiteY39" fmla="*/ 194482 h 1355373"/>
                <a:gd name="connsiteX40" fmla="*/ 992940 w 1094939"/>
                <a:gd name="connsiteY40" fmla="*/ 738799 h 1355373"/>
                <a:gd name="connsiteX41" fmla="*/ 1094939 w 1094939"/>
                <a:gd name="connsiteY41" fmla="*/ 738799 h 1355373"/>
                <a:gd name="connsiteX42" fmla="*/ 1094939 w 1094939"/>
                <a:gd name="connsiteY42" fmla="*/ 800293 h 1355373"/>
                <a:gd name="connsiteX43" fmla="*/ 1086908 w 1094939"/>
                <a:gd name="connsiteY43" fmla="*/ 834232 h 1355373"/>
                <a:gd name="connsiteX44" fmla="*/ 833007 w 1094939"/>
                <a:gd name="connsiteY44" fmla="*/ 1222808 h 1355373"/>
                <a:gd name="connsiteX45" fmla="*/ 771256 w 1094939"/>
                <a:gd name="connsiteY45" fmla="*/ 1268803 h 1355373"/>
                <a:gd name="connsiteX46" fmla="*/ 642777 w 1094939"/>
                <a:gd name="connsiteY46" fmla="*/ 1339793 h 1355373"/>
                <a:gd name="connsiteX47" fmla="*/ 601699 w 1094939"/>
                <a:gd name="connsiteY47" fmla="*/ 1355373 h 1355373"/>
                <a:gd name="connsiteX48" fmla="*/ 540019 w 1094939"/>
                <a:gd name="connsiteY48" fmla="*/ 1331979 h 1355373"/>
                <a:gd name="connsiteX49" fmla="*/ 450698 w 1094939"/>
                <a:gd name="connsiteY49" fmla="*/ 1282625 h 1355373"/>
                <a:gd name="connsiteX50" fmla="*/ 370388 w 1094939"/>
                <a:gd name="connsiteY50" fmla="*/ 1222806 h 1355373"/>
                <a:gd name="connsiteX51" fmla="*/ 116488 w 1094939"/>
                <a:gd name="connsiteY51" fmla="*/ 834231 h 1355373"/>
                <a:gd name="connsiteX52" fmla="*/ 101999 w 1094939"/>
                <a:gd name="connsiteY52" fmla="*/ 773006 h 1355373"/>
                <a:gd name="connsiteX53" fmla="*/ 101999 w 1094939"/>
                <a:gd name="connsiteY53" fmla="*/ 738801 h 1355373"/>
                <a:gd name="connsiteX54" fmla="*/ 0 w 1094939"/>
                <a:gd name="connsiteY54" fmla="*/ 738801 h 1355373"/>
                <a:gd name="connsiteX55" fmla="*/ 0 w 1094939"/>
                <a:gd name="connsiteY55" fmla="*/ 195558 h 1355373"/>
                <a:gd name="connsiteX56" fmla="*/ 80540 w 1094939"/>
                <a:gd name="connsiteY56" fmla="*/ 204354 h 1355373"/>
                <a:gd name="connsiteX57" fmla="*/ 468487 w 1094939"/>
                <a:gd name="connsiteY57" fmla="*/ 30270 h 135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94939" h="1355373">
                  <a:moveTo>
                    <a:pt x="497077" y="468400"/>
                  </a:moveTo>
                  <a:cubicBezTo>
                    <a:pt x="509656" y="468484"/>
                    <a:pt x="522209" y="470502"/>
                    <a:pt x="533866" y="474449"/>
                  </a:cubicBezTo>
                  <a:cubicBezTo>
                    <a:pt x="561184" y="483698"/>
                    <a:pt x="579497" y="502049"/>
                    <a:pt x="583957" y="522731"/>
                  </a:cubicBezTo>
                  <a:lnTo>
                    <a:pt x="583882" y="527439"/>
                  </a:lnTo>
                  <a:lnTo>
                    <a:pt x="582238" y="531407"/>
                  </a:lnTo>
                  <a:lnTo>
                    <a:pt x="582238" y="629576"/>
                  </a:lnTo>
                  <a:lnTo>
                    <a:pt x="410280" y="629576"/>
                  </a:lnTo>
                  <a:lnTo>
                    <a:pt x="410280" y="521170"/>
                  </a:lnTo>
                  <a:lnTo>
                    <a:pt x="409644" y="519634"/>
                  </a:lnTo>
                  <a:lnTo>
                    <a:pt x="418472" y="501702"/>
                  </a:lnTo>
                  <a:cubicBezTo>
                    <a:pt x="427573" y="489713"/>
                    <a:pt x="441950" y="479822"/>
                    <a:pt x="460141" y="473957"/>
                  </a:cubicBezTo>
                  <a:cubicBezTo>
                    <a:pt x="471897" y="470166"/>
                    <a:pt x="484499" y="468316"/>
                    <a:pt x="497077" y="468400"/>
                  </a:cubicBezTo>
                  <a:close/>
                  <a:moveTo>
                    <a:pt x="497976" y="388879"/>
                  </a:moveTo>
                  <a:cubicBezTo>
                    <a:pt x="470515" y="388640"/>
                    <a:pt x="442987" y="394138"/>
                    <a:pt x="417931" y="405395"/>
                  </a:cubicBezTo>
                  <a:cubicBezTo>
                    <a:pt x="371393" y="426303"/>
                    <a:pt x="339893" y="464055"/>
                    <a:pt x="330734" y="506695"/>
                  </a:cubicBezTo>
                  <a:lnTo>
                    <a:pt x="330454" y="515206"/>
                  </a:lnTo>
                  <a:lnTo>
                    <a:pt x="327984" y="521170"/>
                  </a:lnTo>
                  <a:lnTo>
                    <a:pt x="327984" y="629576"/>
                  </a:lnTo>
                  <a:lnTo>
                    <a:pt x="323907" y="629576"/>
                  </a:lnTo>
                  <a:cubicBezTo>
                    <a:pt x="300848" y="629576"/>
                    <a:pt x="282155" y="648269"/>
                    <a:pt x="282155" y="671328"/>
                  </a:cubicBezTo>
                  <a:lnTo>
                    <a:pt x="282155" y="738799"/>
                  </a:lnTo>
                  <a:lnTo>
                    <a:pt x="384154" y="738799"/>
                  </a:lnTo>
                  <a:lnTo>
                    <a:pt x="384154" y="924749"/>
                  </a:lnTo>
                  <a:cubicBezTo>
                    <a:pt x="384154" y="947808"/>
                    <a:pt x="402847" y="966501"/>
                    <a:pt x="425906" y="966501"/>
                  </a:cubicBezTo>
                  <a:lnTo>
                    <a:pt x="758327" y="966501"/>
                  </a:lnTo>
                  <a:cubicBezTo>
                    <a:pt x="781386" y="966501"/>
                    <a:pt x="800079" y="947808"/>
                    <a:pt x="800079" y="924749"/>
                  </a:cubicBezTo>
                  <a:lnTo>
                    <a:pt x="800079" y="738801"/>
                  </a:lnTo>
                  <a:lnTo>
                    <a:pt x="698080" y="738801"/>
                  </a:lnTo>
                  <a:lnTo>
                    <a:pt x="698080" y="671328"/>
                  </a:lnTo>
                  <a:cubicBezTo>
                    <a:pt x="698080" y="659799"/>
                    <a:pt x="693407" y="649361"/>
                    <a:pt x="685851" y="641805"/>
                  </a:cubicBezTo>
                  <a:lnTo>
                    <a:pt x="664534" y="632975"/>
                  </a:lnTo>
                  <a:lnTo>
                    <a:pt x="664534" y="531407"/>
                  </a:lnTo>
                  <a:lnTo>
                    <a:pt x="662532" y="526574"/>
                  </a:lnTo>
                  <a:lnTo>
                    <a:pt x="662473" y="510140"/>
                  </a:lnTo>
                  <a:cubicBezTo>
                    <a:pt x="654496" y="467138"/>
                    <a:pt x="623852" y="428602"/>
                    <a:pt x="577609" y="406786"/>
                  </a:cubicBezTo>
                  <a:cubicBezTo>
                    <a:pt x="552828" y="395095"/>
                    <a:pt x="525436" y="389119"/>
                    <a:pt x="497976" y="388879"/>
                  </a:cubicBezTo>
                  <a:close/>
                  <a:moveTo>
                    <a:pt x="491542" y="0"/>
                  </a:moveTo>
                  <a:lnTo>
                    <a:pt x="514596" y="30270"/>
                  </a:lnTo>
                  <a:cubicBezTo>
                    <a:pt x="613880" y="137828"/>
                    <a:pt x="751040" y="204354"/>
                    <a:pt x="902543" y="204354"/>
                  </a:cubicBezTo>
                  <a:lnTo>
                    <a:pt x="992940" y="194482"/>
                  </a:lnTo>
                  <a:lnTo>
                    <a:pt x="992940" y="738799"/>
                  </a:lnTo>
                  <a:lnTo>
                    <a:pt x="1094939" y="738799"/>
                  </a:lnTo>
                  <a:lnTo>
                    <a:pt x="1094939" y="800293"/>
                  </a:lnTo>
                  <a:lnTo>
                    <a:pt x="1086908" y="834232"/>
                  </a:lnTo>
                  <a:cubicBezTo>
                    <a:pt x="1044215" y="980102"/>
                    <a:pt x="954527" y="1119283"/>
                    <a:pt x="833007" y="1222808"/>
                  </a:cubicBezTo>
                  <a:lnTo>
                    <a:pt x="771256" y="1268803"/>
                  </a:lnTo>
                  <a:lnTo>
                    <a:pt x="642777" y="1339793"/>
                  </a:lnTo>
                  <a:lnTo>
                    <a:pt x="601699" y="1355373"/>
                  </a:lnTo>
                  <a:lnTo>
                    <a:pt x="540019" y="1331979"/>
                  </a:lnTo>
                  <a:lnTo>
                    <a:pt x="450698" y="1282625"/>
                  </a:lnTo>
                  <a:lnTo>
                    <a:pt x="370388" y="1222806"/>
                  </a:lnTo>
                  <a:cubicBezTo>
                    <a:pt x="248868" y="1119281"/>
                    <a:pt x="159180" y="980101"/>
                    <a:pt x="116488" y="834231"/>
                  </a:cubicBezTo>
                  <a:lnTo>
                    <a:pt x="101999" y="773006"/>
                  </a:lnTo>
                  <a:lnTo>
                    <a:pt x="101999" y="738801"/>
                  </a:lnTo>
                  <a:lnTo>
                    <a:pt x="0" y="738801"/>
                  </a:lnTo>
                  <a:lnTo>
                    <a:pt x="0" y="195558"/>
                  </a:lnTo>
                  <a:lnTo>
                    <a:pt x="80540" y="204354"/>
                  </a:lnTo>
                  <a:cubicBezTo>
                    <a:pt x="232043" y="204354"/>
                    <a:pt x="369203" y="137828"/>
                    <a:pt x="468487" y="30270"/>
                  </a:cubicBezTo>
                  <a:close/>
                </a:path>
              </a:pathLst>
            </a:custGeom>
            <a:solidFill>
              <a:srgbClr val="003C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65"/>
            </a:p>
          </p:txBody>
        </p:sp>
      </p:grpSp>
    </p:spTree>
    <p:extLst>
      <p:ext uri="{BB962C8B-B14F-4D97-AF65-F5344CB8AC3E}">
        <p14:creationId xmlns:p14="http://schemas.microsoft.com/office/powerpoint/2010/main" val="28648281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600"/>
                                        <p:tgtEl>
                                          <p:spTgt spid="10"/>
                                        </p:tgtEl>
                                      </p:cBhvr>
                                    </p:animEffect>
                                  </p:childTnLst>
                                </p:cTn>
                              </p:par>
                              <p:par>
                                <p:cTn id="8" presetID="53" presetClass="entr" presetSubtype="16"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p:cTn id="10" dur="500" fill="hold"/>
                                        <p:tgtEl>
                                          <p:spTgt spid="11"/>
                                        </p:tgtEl>
                                        <p:attrNameLst>
                                          <p:attrName>ppt_w</p:attrName>
                                        </p:attrNameLst>
                                      </p:cBhvr>
                                      <p:tavLst>
                                        <p:tav tm="0">
                                          <p:val>
                                            <p:fltVal val="0"/>
                                          </p:val>
                                        </p:tav>
                                        <p:tav tm="100000">
                                          <p:val>
                                            <p:strVal val="#ppt_w"/>
                                          </p:val>
                                        </p:tav>
                                      </p:tavLst>
                                    </p:anim>
                                    <p:anim calcmode="lin" valueType="num">
                                      <p:cBhvr>
                                        <p:cTn id="11" dur="500" fill="hold"/>
                                        <p:tgtEl>
                                          <p:spTgt spid="11"/>
                                        </p:tgtEl>
                                        <p:attrNameLst>
                                          <p:attrName>ppt_h</p:attrName>
                                        </p:attrNameLst>
                                      </p:cBhvr>
                                      <p:tavLst>
                                        <p:tav tm="0">
                                          <p:val>
                                            <p:fltVal val="0"/>
                                          </p:val>
                                        </p:tav>
                                        <p:tav tm="100000">
                                          <p:val>
                                            <p:strVal val="#ppt_h"/>
                                          </p:val>
                                        </p:tav>
                                      </p:tavLst>
                                    </p:anim>
                                    <p:animEffect transition="in" filter="fade">
                                      <p:cBhvr>
                                        <p:cTn id="12" dur="500"/>
                                        <p:tgtEl>
                                          <p:spTgt spid="11"/>
                                        </p:tgtEl>
                                      </p:cBhvr>
                                    </p:animEffect>
                                  </p:childTnLst>
                                </p:cTn>
                              </p:par>
                            </p:childTnLst>
                          </p:cTn>
                        </p:par>
                        <p:par>
                          <p:cTn id="13" fill="hold">
                            <p:stCondLst>
                              <p:cond delay="600"/>
                            </p:stCondLst>
                            <p:childTnLst>
                              <p:par>
                                <p:cTn id="14" presetID="22" presetClass="entr" presetSubtype="4"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Effect transition="in" filter="fade">
                                      <p:cBhvr>
                                        <p:cTn id="34" dur="500"/>
                                        <p:tgtEl>
                                          <p:spTgt spid="20"/>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down)">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childTnLst>
                          </p:cTn>
                        </p:par>
                        <p:par>
                          <p:cTn id="46" fill="hold">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up)">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nodeType="click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p:cTn id="54" dur="500" fill="hold"/>
                                        <p:tgtEl>
                                          <p:spTgt spid="30"/>
                                        </p:tgtEl>
                                        <p:attrNameLst>
                                          <p:attrName>ppt_w</p:attrName>
                                        </p:attrNameLst>
                                      </p:cBhvr>
                                      <p:tavLst>
                                        <p:tav tm="0">
                                          <p:val>
                                            <p:fltVal val="0"/>
                                          </p:val>
                                        </p:tav>
                                        <p:tav tm="100000">
                                          <p:val>
                                            <p:strVal val="#ppt_w"/>
                                          </p:val>
                                        </p:tav>
                                      </p:tavLst>
                                    </p:anim>
                                    <p:anim calcmode="lin" valueType="num">
                                      <p:cBhvr>
                                        <p:cTn id="55" dur="500" fill="hold"/>
                                        <p:tgtEl>
                                          <p:spTgt spid="30"/>
                                        </p:tgtEl>
                                        <p:attrNameLst>
                                          <p:attrName>ppt_h</p:attrName>
                                        </p:attrNameLst>
                                      </p:cBhvr>
                                      <p:tavLst>
                                        <p:tav tm="0">
                                          <p:val>
                                            <p:fltVal val="0"/>
                                          </p:val>
                                        </p:tav>
                                        <p:tav tm="100000">
                                          <p:val>
                                            <p:strVal val="#ppt_h"/>
                                          </p:val>
                                        </p:tav>
                                      </p:tavLst>
                                    </p:anim>
                                    <p:animEffect transition="in" filter="fade">
                                      <p:cBhvr>
                                        <p:cTn id="56" dur="500"/>
                                        <p:tgtEl>
                                          <p:spTgt spid="30"/>
                                        </p:tgtEl>
                                      </p:cBhvr>
                                    </p:animEffect>
                                  </p:childTnLst>
                                </p:cTn>
                              </p:par>
                            </p:childTnLst>
                          </p:cTn>
                        </p:par>
                        <p:par>
                          <p:cTn id="57" fill="hold">
                            <p:stCondLst>
                              <p:cond delay="500"/>
                            </p:stCondLst>
                            <p:childTnLst>
                              <p:par>
                                <p:cTn id="58" presetID="22" presetClass="entr" presetSubtype="4" fill="hold" grpId="0" nodeType="after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down)">
                                      <p:cBhvr>
                                        <p:cTn id="6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How Microsoft Advanced Threat Analytics works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5410545" cy="370563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Analyze</a:t>
            </a:r>
          </a:p>
          <a:p>
            <a:pPr lvl="1">
              <a:buFont typeface="Wingdings" panose="05000000000000000000" pitchFamily="2" charset="2"/>
              <a:buChar char="§"/>
              <a:defRPr/>
            </a:pPr>
            <a:r>
              <a:rPr lang="en-US" sz="2000" b="1" dirty="0">
                <a:gradFill>
                  <a:gsLst>
                    <a:gs pos="1250">
                      <a:srgbClr val="505050"/>
                    </a:gs>
                    <a:gs pos="100000">
                      <a:srgbClr val="505050"/>
                    </a:gs>
                  </a:gsLst>
                  <a:lin ang="5400000" scaled="0"/>
                </a:gradFill>
              </a:rPr>
              <a:t>After installation:</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Simple non-intrusive port mirroring, or deployed directly onto domain controllers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Remains invisible to the attackers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Analyzes all Active Directory network traffic</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Collects relevant events from SIEM and information from Active Directory (titles, groups membership, and more)</a:t>
            </a:r>
          </a:p>
        </p:txBody>
      </p:sp>
      <p:pic>
        <p:nvPicPr>
          <p:cNvPr id="4" name="Picture 3">
            <a:extLst>
              <a:ext uri="{FF2B5EF4-FFF2-40B4-BE49-F238E27FC236}">
                <a16:creationId xmlns:a16="http://schemas.microsoft.com/office/drawing/2014/main" id="{3EFAC08D-EC27-4A49-AAE9-57A4C19EA09D}"/>
              </a:ext>
            </a:extLst>
          </p:cNvPr>
          <p:cNvPicPr>
            <a:picLocks noChangeAspect="1"/>
          </p:cNvPicPr>
          <p:nvPr/>
        </p:nvPicPr>
        <p:blipFill>
          <a:blip r:embed="rId3"/>
          <a:stretch>
            <a:fillRect/>
          </a:stretch>
        </p:blipFill>
        <p:spPr>
          <a:xfrm>
            <a:off x="6469285" y="2796071"/>
            <a:ext cx="5526577" cy="2498653"/>
          </a:xfrm>
          <a:prstGeom prst="rect">
            <a:avLst/>
          </a:prstGeom>
        </p:spPr>
      </p:pic>
    </p:spTree>
    <p:extLst>
      <p:ext uri="{BB962C8B-B14F-4D97-AF65-F5344CB8AC3E}">
        <p14:creationId xmlns:p14="http://schemas.microsoft.com/office/powerpoint/2010/main" val="358073389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How Microsoft Advanced Threat Analytics works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5410545" cy="247452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Learn</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Automatically starts learning and profiling entity behavior</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Identifies normal behavior for entities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Learns continuously to update the activities of the users, devices, and resources</a:t>
            </a:r>
          </a:p>
        </p:txBody>
      </p:sp>
      <p:pic>
        <p:nvPicPr>
          <p:cNvPr id="6" name="Picture 5">
            <a:extLst>
              <a:ext uri="{FF2B5EF4-FFF2-40B4-BE49-F238E27FC236}">
                <a16:creationId xmlns:a16="http://schemas.microsoft.com/office/drawing/2014/main" id="{CB586890-194C-488E-8F0B-A4568DE093F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755" t="24105" r="5755" b="24105"/>
          <a:stretch/>
        </p:blipFill>
        <p:spPr>
          <a:xfrm>
            <a:off x="6295711" y="2602712"/>
            <a:ext cx="5170574" cy="3026183"/>
          </a:xfrm>
          <a:prstGeom prst="rect">
            <a:avLst/>
          </a:prstGeom>
        </p:spPr>
      </p:pic>
    </p:spTree>
    <p:extLst>
      <p:ext uri="{BB962C8B-B14F-4D97-AF65-F5344CB8AC3E}">
        <p14:creationId xmlns:p14="http://schemas.microsoft.com/office/powerpoint/2010/main" val="180092024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How Microsoft Advanced Threat Analytics works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5410545" cy="330552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Detect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Looks for abnormal behavior and identifies suspicious activities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Only raises red flags if abnormal activities are contextually aggregated</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Leverages world-class security research to detect security risks and attacks in near real-time based on attackers Tactics, Techniques, and Procedures (TTPs)</a:t>
            </a:r>
          </a:p>
        </p:txBody>
      </p:sp>
      <p:pic>
        <p:nvPicPr>
          <p:cNvPr id="7" name="Picture 6">
            <a:extLst>
              <a:ext uri="{FF2B5EF4-FFF2-40B4-BE49-F238E27FC236}">
                <a16:creationId xmlns:a16="http://schemas.microsoft.com/office/drawing/2014/main" id="{ADDCC106-77A0-4673-90D6-7A48C87BBB7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262" t="28723" r="6631" b="35107"/>
          <a:stretch/>
        </p:blipFill>
        <p:spPr>
          <a:xfrm>
            <a:off x="6218237" y="2859315"/>
            <a:ext cx="6096000" cy="2590800"/>
          </a:xfrm>
          <a:prstGeom prst="rect">
            <a:avLst/>
          </a:prstGeom>
        </p:spPr>
      </p:pic>
      <p:sp>
        <p:nvSpPr>
          <p:cNvPr id="11" name="Rectangle 10">
            <a:extLst>
              <a:ext uri="{FF2B5EF4-FFF2-40B4-BE49-F238E27FC236}">
                <a16:creationId xmlns:a16="http://schemas.microsoft.com/office/drawing/2014/main" id="{0F35BA1C-85A6-4242-A8D0-17A23E1584BB}"/>
              </a:ext>
            </a:extLst>
          </p:cNvPr>
          <p:cNvSpPr/>
          <p:nvPr/>
        </p:nvSpPr>
        <p:spPr bwMode="auto">
          <a:xfrm>
            <a:off x="1012487" y="5303199"/>
            <a:ext cx="4490149" cy="1262064"/>
          </a:xfrm>
          <a:prstGeom prst="rect">
            <a:avLst/>
          </a:prstGeom>
          <a:solidFill>
            <a:srgbClr val="0078D7"/>
          </a:solidFill>
          <a:ln w="10795" cap="flat" cmpd="sng" algn="ctr">
            <a:noFill/>
            <a:prstDash val="solid"/>
            <a:headEnd type="none" w="med" len="med"/>
            <a:tailEnd type="none" w="med" len="med"/>
          </a:ln>
          <a:effectLst/>
        </p:spPr>
        <p:txBody>
          <a:bodyPr vert="horz" wrap="square" lIns="0" tIns="46635" rIns="0" bIns="46635" numCol="1" rtlCol="0" anchor="ctr" anchorCtr="0" compatLnSpc="1">
            <a:prstTxWarp prst="textNoShape">
              <a:avLst/>
            </a:prstTxWarp>
          </a:bodyPr>
          <a:lstStyle/>
          <a:p>
            <a:pPr marL="0" marR="0" lvl="0" indent="0" defTabSz="932384" eaLnBrk="1" fontAlgn="auto" latinLnBrk="0" hangingPunct="1">
              <a:lnSpc>
                <a:spcPct val="100000"/>
              </a:lnSpc>
              <a:spcBef>
                <a:spcPts val="0"/>
              </a:spcBef>
              <a:spcAft>
                <a:spcPts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2" name="Rectangle 11">
            <a:extLst>
              <a:ext uri="{FF2B5EF4-FFF2-40B4-BE49-F238E27FC236}">
                <a16:creationId xmlns:a16="http://schemas.microsoft.com/office/drawing/2014/main" id="{D3CC3AB7-CA59-4CDB-943B-7783CC5C3F39}"/>
              </a:ext>
            </a:extLst>
          </p:cNvPr>
          <p:cNvSpPr/>
          <p:nvPr/>
        </p:nvSpPr>
        <p:spPr>
          <a:xfrm>
            <a:off x="1066471" y="5421156"/>
            <a:ext cx="4436165" cy="923324"/>
          </a:xfrm>
          <a:prstGeom prst="rect">
            <a:avLst/>
          </a:prstGeom>
        </p:spPr>
        <p:txBody>
          <a:bodyPr wrap="square" lIns="91436" tIns="45717" rIns="91436" bIns="45717">
            <a:spAutoFit/>
          </a:bodyPr>
          <a:lstStyle/>
          <a:p>
            <a:pPr algn="l" defTabSz="914281" fontAlgn="auto"/>
            <a:r>
              <a:rPr lang="en-US" sz="1800" dirty="0">
                <a:ln w="3175">
                  <a:noFill/>
                </a:ln>
                <a:solidFill>
                  <a:srgbClr val="FFFFFF"/>
                </a:solidFill>
                <a:latin typeface="Segoe UI Light"/>
                <a:ea typeface="ＭＳ Ｐゴシック" charset="0"/>
                <a:cs typeface="Segoe UI Light"/>
              </a:rPr>
              <a:t>ATA not only compares the entity’s behavior to its own, but also to the behavior of entities in its interaction path.</a:t>
            </a:r>
          </a:p>
        </p:txBody>
      </p:sp>
    </p:spTree>
    <p:extLst>
      <p:ext uri="{BB962C8B-B14F-4D97-AF65-F5344CB8AC3E}">
        <p14:creationId xmlns:p14="http://schemas.microsoft.com/office/powerpoint/2010/main" val="98361384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How Microsoft Advanced Threat Analytics works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5410545" cy="6278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Alert</a:t>
            </a:r>
          </a:p>
        </p:txBody>
      </p:sp>
      <p:sp>
        <p:nvSpPr>
          <p:cNvPr id="19" name="Rectangle 18">
            <a:extLst>
              <a:ext uri="{FF2B5EF4-FFF2-40B4-BE49-F238E27FC236}">
                <a16:creationId xmlns:a16="http://schemas.microsoft.com/office/drawing/2014/main" id="{D992506F-2991-459C-9176-D281A9BDECBC}"/>
              </a:ext>
            </a:extLst>
          </p:cNvPr>
          <p:cNvSpPr/>
          <p:nvPr/>
        </p:nvSpPr>
        <p:spPr bwMode="auto">
          <a:xfrm>
            <a:off x="669988" y="2756238"/>
            <a:ext cx="3657600" cy="3657600"/>
          </a:xfrm>
          <a:prstGeom prst="rect">
            <a:avLst/>
          </a:prstGeom>
          <a:solidFill>
            <a:srgbClr val="0078D7"/>
          </a:solidFill>
          <a:ln w="10795" cap="flat" cmpd="sng" algn="ctr">
            <a:noFill/>
            <a:prstDash val="solid"/>
            <a:headEnd type="none" w="med" len="med"/>
            <a:tailEnd type="none" w="med" len="med"/>
          </a:ln>
          <a:effectLst/>
        </p:spPr>
        <p:txBody>
          <a:bodyPr vert="horz" wrap="square" lIns="0" tIns="46635" rIns="0" bIns="46635" numCol="1" rtlCol="0" anchor="ctr" anchorCtr="0" compatLnSpc="1">
            <a:prstTxWarp prst="textNoShape">
              <a:avLst/>
            </a:prstTxWarp>
          </a:bodyPr>
          <a:lstStyle/>
          <a:p>
            <a:pPr marL="0" marR="0" lvl="0" indent="0" defTabSz="932384" eaLnBrk="1" fontAlgn="auto" latinLnBrk="0" hangingPunct="1">
              <a:lnSpc>
                <a:spcPct val="100000"/>
              </a:lnSpc>
              <a:spcBef>
                <a:spcPts val="0"/>
              </a:spcBef>
              <a:spcAft>
                <a:spcPts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0" name="Rectangle 19">
            <a:extLst>
              <a:ext uri="{FF2B5EF4-FFF2-40B4-BE49-F238E27FC236}">
                <a16:creationId xmlns:a16="http://schemas.microsoft.com/office/drawing/2014/main" id="{BCA9A2EE-7E3F-430B-A152-DAE04C7EFB75}"/>
              </a:ext>
            </a:extLst>
          </p:cNvPr>
          <p:cNvSpPr/>
          <p:nvPr/>
        </p:nvSpPr>
        <p:spPr bwMode="auto">
          <a:xfrm>
            <a:off x="4401269" y="2756238"/>
            <a:ext cx="3657600" cy="3657600"/>
          </a:xfrm>
          <a:prstGeom prst="rect">
            <a:avLst/>
          </a:prstGeom>
          <a:solidFill>
            <a:srgbClr val="0078D7"/>
          </a:solidFill>
          <a:ln w="10795" cap="flat" cmpd="sng" algn="ctr">
            <a:noFill/>
            <a:prstDash val="solid"/>
            <a:headEnd type="none" w="med" len="med"/>
            <a:tailEnd type="none" w="med" len="med"/>
          </a:ln>
          <a:effectLst/>
        </p:spPr>
        <p:txBody>
          <a:bodyPr vert="horz" wrap="square" lIns="0" tIns="46635" rIns="0" bIns="46635" numCol="1" rtlCol="0" anchor="ctr" anchorCtr="0" compatLnSpc="1">
            <a:prstTxWarp prst="textNoShape">
              <a:avLst/>
            </a:prstTxWarp>
          </a:bodyPr>
          <a:lstStyle/>
          <a:p>
            <a:pPr marL="0" marR="0" lvl="0" indent="0" defTabSz="932384" eaLnBrk="1" fontAlgn="auto" latinLnBrk="0" hangingPunct="1">
              <a:lnSpc>
                <a:spcPct val="100000"/>
              </a:lnSpc>
              <a:spcBef>
                <a:spcPts val="0"/>
              </a:spcBef>
              <a:spcAft>
                <a:spcPts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1" name="Rectangle 20">
            <a:extLst>
              <a:ext uri="{FF2B5EF4-FFF2-40B4-BE49-F238E27FC236}">
                <a16:creationId xmlns:a16="http://schemas.microsoft.com/office/drawing/2014/main" id="{3299175E-C7FC-42BE-B828-C11A566570A3}"/>
              </a:ext>
            </a:extLst>
          </p:cNvPr>
          <p:cNvSpPr/>
          <p:nvPr/>
        </p:nvSpPr>
        <p:spPr bwMode="auto">
          <a:xfrm>
            <a:off x="8133236" y="2756238"/>
            <a:ext cx="3657600" cy="3657600"/>
          </a:xfrm>
          <a:prstGeom prst="rect">
            <a:avLst/>
          </a:prstGeom>
          <a:solidFill>
            <a:srgbClr val="0078D7"/>
          </a:solidFill>
          <a:ln w="10795" cap="flat" cmpd="sng" algn="ctr">
            <a:noFill/>
            <a:prstDash val="solid"/>
            <a:headEnd type="none" w="med" len="med"/>
            <a:tailEnd type="none" w="med" len="med"/>
          </a:ln>
          <a:effectLst/>
        </p:spPr>
        <p:txBody>
          <a:bodyPr vert="horz" wrap="square" lIns="0" tIns="46635" rIns="0" bIns="46635" numCol="1" rtlCol="0" anchor="ctr" anchorCtr="0" compatLnSpc="1">
            <a:prstTxWarp prst="textNoShape">
              <a:avLst/>
            </a:prstTxWarp>
          </a:bodyPr>
          <a:lstStyle/>
          <a:p>
            <a:pPr marL="0" marR="0" lvl="0" indent="0" defTabSz="932384" eaLnBrk="1" fontAlgn="auto" latinLnBrk="0" hangingPunct="1">
              <a:lnSpc>
                <a:spcPct val="100000"/>
              </a:lnSpc>
              <a:spcBef>
                <a:spcPts val="0"/>
              </a:spcBef>
              <a:spcAft>
                <a:spcPts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2" name="Rectangle 21">
            <a:extLst>
              <a:ext uri="{FF2B5EF4-FFF2-40B4-BE49-F238E27FC236}">
                <a16:creationId xmlns:a16="http://schemas.microsoft.com/office/drawing/2014/main" id="{DBEA9095-0675-4132-9EEB-7CC310E5D30E}"/>
              </a:ext>
            </a:extLst>
          </p:cNvPr>
          <p:cNvSpPr/>
          <p:nvPr/>
        </p:nvSpPr>
        <p:spPr>
          <a:xfrm>
            <a:off x="823560" y="3048081"/>
            <a:ext cx="3472722" cy="1569654"/>
          </a:xfrm>
          <a:prstGeom prst="rect">
            <a:avLst/>
          </a:prstGeom>
        </p:spPr>
        <p:txBody>
          <a:bodyPr wrap="square" lIns="91436" tIns="45717" rIns="91436" bIns="45717">
            <a:spAutoFit/>
          </a:bodyPr>
          <a:lstStyle/>
          <a:p>
            <a:pPr algn="l" defTabSz="914041" fontAlgn="auto"/>
            <a:r>
              <a:rPr lang="en-US" sz="2400" dirty="0">
                <a:solidFill>
                  <a:srgbClr val="FFFFFF"/>
                </a:solidFill>
                <a:latin typeface="Segoe UI Light"/>
              </a:rPr>
              <a:t>ATA reports all suspicious activities on a simple, functional, actionable attack timeline</a:t>
            </a:r>
          </a:p>
        </p:txBody>
      </p:sp>
      <p:sp>
        <p:nvSpPr>
          <p:cNvPr id="23" name="Rectangle 22">
            <a:extLst>
              <a:ext uri="{FF2B5EF4-FFF2-40B4-BE49-F238E27FC236}">
                <a16:creationId xmlns:a16="http://schemas.microsoft.com/office/drawing/2014/main" id="{2525A78D-2040-4590-B45B-95B32B1E33B3}"/>
              </a:ext>
            </a:extLst>
          </p:cNvPr>
          <p:cNvSpPr/>
          <p:nvPr/>
        </p:nvSpPr>
        <p:spPr>
          <a:xfrm>
            <a:off x="4649214" y="3048081"/>
            <a:ext cx="2638622" cy="1938986"/>
          </a:xfrm>
          <a:prstGeom prst="rect">
            <a:avLst/>
          </a:prstGeom>
        </p:spPr>
        <p:txBody>
          <a:bodyPr wrap="square" lIns="91436" tIns="45717" rIns="91436" bIns="45717">
            <a:spAutoFit/>
          </a:bodyPr>
          <a:lstStyle/>
          <a:p>
            <a:pPr algn="l" defTabSz="914041" fontAlgn="auto"/>
            <a:r>
              <a:rPr lang="en-US" sz="2400" dirty="0">
                <a:solidFill>
                  <a:srgbClr val="FFFFFF"/>
                </a:solidFill>
                <a:latin typeface="Segoe UI Light"/>
              </a:rPr>
              <a:t>ATA identifies</a:t>
            </a:r>
          </a:p>
          <a:p>
            <a:pPr marL="457200" lvl="1" algn="l" defTabSz="914041" fontAlgn="auto"/>
            <a:r>
              <a:rPr lang="en-US" sz="2400" dirty="0">
                <a:solidFill>
                  <a:srgbClr val="FFFFFF"/>
                </a:solidFill>
                <a:latin typeface="Segoe UI Light"/>
              </a:rPr>
              <a:t>Who?</a:t>
            </a:r>
          </a:p>
          <a:p>
            <a:pPr marL="457200" lvl="1" algn="l" defTabSz="914041" fontAlgn="auto"/>
            <a:r>
              <a:rPr lang="en-US" sz="2400" dirty="0">
                <a:solidFill>
                  <a:srgbClr val="FFFFFF"/>
                </a:solidFill>
                <a:latin typeface="Segoe UI Light"/>
              </a:rPr>
              <a:t>What?</a:t>
            </a:r>
          </a:p>
          <a:p>
            <a:pPr marL="457200" lvl="1" algn="l" defTabSz="914041" fontAlgn="auto"/>
            <a:r>
              <a:rPr lang="en-US" sz="2400" dirty="0">
                <a:solidFill>
                  <a:srgbClr val="FFFFFF"/>
                </a:solidFill>
                <a:latin typeface="Segoe UI Light"/>
              </a:rPr>
              <a:t>When?</a:t>
            </a:r>
          </a:p>
          <a:p>
            <a:pPr marL="457200" lvl="1" algn="l" defTabSz="914041" fontAlgn="auto"/>
            <a:r>
              <a:rPr lang="en-US" sz="2400" dirty="0">
                <a:solidFill>
                  <a:srgbClr val="FFFFFF"/>
                </a:solidFill>
                <a:latin typeface="Segoe UI Light"/>
              </a:rPr>
              <a:t>How?</a:t>
            </a:r>
          </a:p>
        </p:txBody>
      </p:sp>
      <p:sp>
        <p:nvSpPr>
          <p:cNvPr id="24" name="Rectangle 23">
            <a:extLst>
              <a:ext uri="{FF2B5EF4-FFF2-40B4-BE49-F238E27FC236}">
                <a16:creationId xmlns:a16="http://schemas.microsoft.com/office/drawing/2014/main" id="{668DAB9A-9D51-4383-9890-FABCD783BC3E}"/>
              </a:ext>
            </a:extLst>
          </p:cNvPr>
          <p:cNvSpPr/>
          <p:nvPr/>
        </p:nvSpPr>
        <p:spPr>
          <a:xfrm>
            <a:off x="8355307" y="3048081"/>
            <a:ext cx="3031134" cy="1938986"/>
          </a:xfrm>
          <a:prstGeom prst="rect">
            <a:avLst/>
          </a:prstGeom>
        </p:spPr>
        <p:txBody>
          <a:bodyPr wrap="square" lIns="91436" tIns="45717" rIns="91436" bIns="45717">
            <a:spAutoFit/>
          </a:bodyPr>
          <a:lstStyle/>
          <a:p>
            <a:pPr algn="l" defTabSz="914041" fontAlgn="auto"/>
            <a:r>
              <a:rPr lang="en-US" sz="2400" dirty="0">
                <a:solidFill>
                  <a:srgbClr val="FFFFFF"/>
                </a:solidFill>
                <a:latin typeface="Segoe UI Light"/>
              </a:rPr>
              <a:t>For each suspicious activity, ATA provides recommendations for the investigation and remediation</a:t>
            </a:r>
          </a:p>
        </p:txBody>
      </p:sp>
      <p:pic>
        <p:nvPicPr>
          <p:cNvPr id="25" name="Picture 24" descr="attacktimeline_rev-01.png">
            <a:extLst>
              <a:ext uri="{FF2B5EF4-FFF2-40B4-BE49-F238E27FC236}">
                <a16:creationId xmlns:a16="http://schemas.microsoft.com/office/drawing/2014/main" id="{574E15FD-D326-4646-8722-1313DD0E138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247" t="23308" r="14957" b="25523"/>
          <a:stretch/>
        </p:blipFill>
        <p:spPr>
          <a:xfrm>
            <a:off x="2943907" y="5122257"/>
            <a:ext cx="1104500" cy="1005858"/>
          </a:xfrm>
          <a:prstGeom prst="rect">
            <a:avLst/>
          </a:prstGeom>
        </p:spPr>
      </p:pic>
      <p:sp>
        <p:nvSpPr>
          <p:cNvPr id="26" name="Freeform 7">
            <a:extLst>
              <a:ext uri="{FF2B5EF4-FFF2-40B4-BE49-F238E27FC236}">
                <a16:creationId xmlns:a16="http://schemas.microsoft.com/office/drawing/2014/main" id="{DC8C8A5F-BE70-4378-BE22-8B5C3278B106}"/>
              </a:ext>
            </a:extLst>
          </p:cNvPr>
          <p:cNvSpPr>
            <a:spLocks noEditPoints="1"/>
          </p:cNvSpPr>
          <p:nvPr/>
        </p:nvSpPr>
        <p:spPr bwMode="black">
          <a:xfrm>
            <a:off x="6823581" y="5198536"/>
            <a:ext cx="928509" cy="929579"/>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sp>
        <p:nvSpPr>
          <p:cNvPr id="27" name="Freeform 81">
            <a:extLst>
              <a:ext uri="{FF2B5EF4-FFF2-40B4-BE49-F238E27FC236}">
                <a16:creationId xmlns:a16="http://schemas.microsoft.com/office/drawing/2014/main" id="{2BDEE38E-B790-4702-8F60-B31ADA3CCC50}"/>
              </a:ext>
            </a:extLst>
          </p:cNvPr>
          <p:cNvSpPr>
            <a:spLocks/>
          </p:cNvSpPr>
          <p:nvPr/>
        </p:nvSpPr>
        <p:spPr bwMode="black">
          <a:xfrm>
            <a:off x="10737017" y="5130073"/>
            <a:ext cx="722802" cy="984184"/>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spTree>
    <p:extLst>
      <p:ext uri="{BB962C8B-B14F-4D97-AF65-F5344CB8AC3E}">
        <p14:creationId xmlns:p14="http://schemas.microsoft.com/office/powerpoint/2010/main" val="407734392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1414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defTabSz="913401">
              <a:defRPr/>
            </a:pPr>
            <a:r>
              <a:rPr lang="en-US" sz="2448" kern="0">
                <a:gradFill>
                  <a:gsLst>
                    <a:gs pos="0">
                      <a:srgbClr val="FFFFFF"/>
                    </a:gs>
                    <a:gs pos="100000">
                      <a:srgbClr val="FFFFFF"/>
                    </a:gs>
                  </a:gsLst>
                  <a:lin ang="5400000" scaled="0"/>
                </a:gradFill>
                <a:latin typeface="Segoe UI Semilight"/>
              </a:rPr>
              <a:t>Video Placeholder</a:t>
            </a:r>
          </a:p>
          <a:p>
            <a:pPr defTabSz="913401">
              <a:defRPr/>
            </a:pPr>
            <a:endParaRPr lang="en-US" sz="2448" kern="0">
              <a:gradFill>
                <a:gsLst>
                  <a:gs pos="0">
                    <a:srgbClr val="FFFFFF"/>
                  </a:gs>
                  <a:gs pos="100000">
                    <a:srgbClr val="FFFFFF"/>
                  </a:gs>
                </a:gsLst>
                <a:lin ang="5400000" scaled="0"/>
              </a:gradFill>
              <a:latin typeface="Segoe UI Semilight"/>
            </a:endParaRPr>
          </a:p>
          <a:p>
            <a:pPr defTabSz="913401">
              <a:defRPr/>
            </a:pPr>
            <a:r>
              <a:rPr lang="en-US" sz="2448" kern="0">
                <a:gradFill>
                  <a:gsLst>
                    <a:gs pos="0">
                      <a:srgbClr val="FFFFFF"/>
                    </a:gs>
                    <a:gs pos="100000">
                      <a:srgbClr val="FFFFFF"/>
                    </a:gs>
                  </a:gsLst>
                  <a:lin ang="5400000" scaled="0"/>
                </a:gradFill>
                <a:latin typeface="Segoe UI Semilight"/>
              </a:rPr>
              <a:t>This slide has to be watched with PowerPoint</a:t>
            </a: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a:solidFill>
                  <a:schemeClr val="bg1"/>
                </a:solidFill>
              </a:rPr>
              <a:t>Video</a:t>
            </a:r>
          </a:p>
        </p:txBody>
      </p:sp>
      <p:sp>
        <p:nvSpPr>
          <p:cNvPr id="9" name="speech_4" title="Icon of a chat bubble with a video camera in it">
            <a:extLst>
              <a:ext uri="{FF2B5EF4-FFF2-40B4-BE49-F238E27FC236}">
                <a16:creationId xmlns:a16="http://schemas.microsoft.com/office/drawing/2014/main" id="{8804F6C6-00A8-4C02-8C5A-A4EE5C7A1765}"/>
              </a:ext>
            </a:extLst>
          </p:cNvPr>
          <p:cNvSpPr>
            <a:spLocks noChangeAspect="1" noEditPoints="1"/>
          </p:cNvSpPr>
          <p:nvPr/>
        </p:nvSpPr>
        <p:spPr bwMode="auto">
          <a:xfrm>
            <a:off x="1372463" y="2585633"/>
            <a:ext cx="1736981" cy="1551702"/>
          </a:xfrm>
          <a:custGeom>
            <a:avLst/>
            <a:gdLst>
              <a:gd name="T0" fmla="*/ 298 w 525"/>
              <a:gd name="T1" fmla="*/ 357 h 469"/>
              <a:gd name="T2" fmla="*/ 186 w 525"/>
              <a:gd name="T3" fmla="*/ 357 h 469"/>
              <a:gd name="T4" fmla="*/ 74 w 525"/>
              <a:gd name="T5" fmla="*/ 469 h 469"/>
              <a:gd name="T6" fmla="*/ 74 w 525"/>
              <a:gd name="T7" fmla="*/ 357 h 469"/>
              <a:gd name="T8" fmla="*/ 0 w 525"/>
              <a:gd name="T9" fmla="*/ 357 h 469"/>
              <a:gd name="T10" fmla="*/ 0 w 525"/>
              <a:gd name="T11" fmla="*/ 0 h 469"/>
              <a:gd name="T12" fmla="*/ 525 w 525"/>
              <a:gd name="T13" fmla="*/ 0 h 469"/>
              <a:gd name="T14" fmla="*/ 525 w 525"/>
              <a:gd name="T15" fmla="*/ 295 h 469"/>
              <a:gd name="T16" fmla="*/ 292 w 525"/>
              <a:gd name="T17" fmla="*/ 357 h 469"/>
              <a:gd name="T18" fmla="*/ 292 w 525"/>
              <a:gd name="T19" fmla="*/ 357 h 469"/>
              <a:gd name="T20" fmla="*/ 298 w 525"/>
              <a:gd name="T21" fmla="*/ 357 h 469"/>
              <a:gd name="T22" fmla="*/ 525 w 525"/>
              <a:gd name="T23" fmla="*/ 357 h 469"/>
              <a:gd name="T24" fmla="*/ 525 w 525"/>
              <a:gd name="T25" fmla="*/ 295 h 469"/>
              <a:gd name="T26" fmla="*/ 319 w 525"/>
              <a:gd name="T27" fmla="*/ 148 h 469"/>
              <a:gd name="T28" fmla="*/ 319 w 525"/>
              <a:gd name="T29" fmla="*/ 100 h 469"/>
              <a:gd name="T30" fmla="*/ 131 w 525"/>
              <a:gd name="T31" fmla="*/ 100 h 469"/>
              <a:gd name="T32" fmla="*/ 131 w 525"/>
              <a:gd name="T33" fmla="*/ 251 h 469"/>
              <a:gd name="T34" fmla="*/ 319 w 525"/>
              <a:gd name="T35" fmla="*/ 251 h 469"/>
              <a:gd name="T36" fmla="*/ 319 w 525"/>
              <a:gd name="T37" fmla="*/ 148 h 469"/>
              <a:gd name="T38" fmla="*/ 319 w 525"/>
              <a:gd name="T39" fmla="*/ 206 h 469"/>
              <a:gd name="T40" fmla="*/ 393 w 525"/>
              <a:gd name="T41" fmla="*/ 247 h 469"/>
              <a:gd name="T42" fmla="*/ 393 w 525"/>
              <a:gd name="T43" fmla="*/ 110 h 469"/>
              <a:gd name="T44" fmla="*/ 319 w 525"/>
              <a:gd name="T45" fmla="*/ 14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5" h="469">
                <a:moveTo>
                  <a:pt x="298" y="357"/>
                </a:moveTo>
                <a:lnTo>
                  <a:pt x="186" y="357"/>
                </a:lnTo>
                <a:lnTo>
                  <a:pt x="74" y="469"/>
                </a:lnTo>
                <a:lnTo>
                  <a:pt x="74" y="357"/>
                </a:lnTo>
                <a:lnTo>
                  <a:pt x="0" y="357"/>
                </a:lnTo>
                <a:lnTo>
                  <a:pt x="0" y="0"/>
                </a:lnTo>
                <a:lnTo>
                  <a:pt x="525" y="0"/>
                </a:lnTo>
                <a:lnTo>
                  <a:pt x="525" y="295"/>
                </a:lnTo>
                <a:moveTo>
                  <a:pt x="292" y="357"/>
                </a:moveTo>
                <a:lnTo>
                  <a:pt x="292" y="357"/>
                </a:lnTo>
                <a:moveTo>
                  <a:pt x="298" y="357"/>
                </a:moveTo>
                <a:lnTo>
                  <a:pt x="525" y="357"/>
                </a:lnTo>
                <a:lnTo>
                  <a:pt x="525" y="295"/>
                </a:lnTo>
                <a:moveTo>
                  <a:pt x="319" y="148"/>
                </a:moveTo>
                <a:lnTo>
                  <a:pt x="319" y="100"/>
                </a:lnTo>
                <a:lnTo>
                  <a:pt x="131" y="100"/>
                </a:lnTo>
                <a:lnTo>
                  <a:pt x="131" y="251"/>
                </a:lnTo>
                <a:lnTo>
                  <a:pt x="319" y="251"/>
                </a:lnTo>
                <a:lnTo>
                  <a:pt x="319" y="148"/>
                </a:lnTo>
                <a:moveTo>
                  <a:pt x="319" y="206"/>
                </a:moveTo>
                <a:lnTo>
                  <a:pt x="393" y="247"/>
                </a:lnTo>
                <a:lnTo>
                  <a:pt x="393" y="110"/>
                </a:lnTo>
                <a:lnTo>
                  <a:pt x="319" y="148"/>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81154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Rectangle 171">
            <a:extLst>
              <a:ext uri="{FF2B5EF4-FFF2-40B4-BE49-F238E27FC236}">
                <a16:creationId xmlns:a16="http://schemas.microsoft.com/office/drawing/2014/main" id="{E34F2235-0D24-40E8-A017-149A3E4FB514}"/>
              </a:ext>
            </a:extLst>
          </p:cNvPr>
          <p:cNvSpPr/>
          <p:nvPr/>
        </p:nvSpPr>
        <p:spPr bwMode="auto">
          <a:xfrm>
            <a:off x="0" y="1532720"/>
            <a:ext cx="12436475" cy="56268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Slide Number Placeholder 1">
            <a:extLst>
              <a:ext uri="{FF2B5EF4-FFF2-40B4-BE49-F238E27FC236}">
                <a16:creationId xmlns:a16="http://schemas.microsoft.com/office/drawing/2014/main" id="{63B823AD-FDC9-4DAE-871B-4953EF535DDD}"/>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16</a:t>
            </a:fld>
            <a:endParaRPr lang="en-US"/>
          </a:p>
        </p:txBody>
      </p:sp>
      <p:sp>
        <p:nvSpPr>
          <p:cNvPr id="3" name="Text Placeholder 2">
            <a:extLst>
              <a:ext uri="{FF2B5EF4-FFF2-40B4-BE49-F238E27FC236}">
                <a16:creationId xmlns:a16="http://schemas.microsoft.com/office/drawing/2014/main" id="{72698759-88B5-4772-84E9-16318C5FB538}"/>
              </a:ext>
            </a:extLst>
          </p:cNvPr>
          <p:cNvSpPr>
            <a:spLocks noGrp="1"/>
          </p:cNvSpPr>
          <p:nvPr>
            <p:ph type="body" sz="quarter" idx="13"/>
          </p:nvPr>
        </p:nvSpPr>
        <p:spPr/>
        <p:txBody>
          <a:bodyPr/>
          <a:lstStyle/>
          <a:p>
            <a:r>
              <a:rPr lang="en-CA" dirty="0"/>
              <a:t>Topology</a:t>
            </a:r>
          </a:p>
        </p:txBody>
      </p:sp>
      <p:grpSp>
        <p:nvGrpSpPr>
          <p:cNvPr id="4" name="Group 3">
            <a:extLst>
              <a:ext uri="{FF2B5EF4-FFF2-40B4-BE49-F238E27FC236}">
                <a16:creationId xmlns:a16="http://schemas.microsoft.com/office/drawing/2014/main" id="{C8D34C02-20D0-4AC5-A5C9-C2D79DC946C5}"/>
              </a:ext>
            </a:extLst>
          </p:cNvPr>
          <p:cNvGrpSpPr/>
          <p:nvPr/>
        </p:nvGrpSpPr>
        <p:grpSpPr>
          <a:xfrm>
            <a:off x="1902047" y="1675820"/>
            <a:ext cx="9062771" cy="5573919"/>
            <a:chOff x="3455076" y="703363"/>
            <a:chExt cx="9062771" cy="5573919"/>
          </a:xfrm>
        </p:grpSpPr>
        <p:cxnSp>
          <p:nvCxnSpPr>
            <p:cNvPr id="5" name="Straight Connector 4">
              <a:extLst>
                <a:ext uri="{FF2B5EF4-FFF2-40B4-BE49-F238E27FC236}">
                  <a16:creationId xmlns:a16="http://schemas.microsoft.com/office/drawing/2014/main" id="{D55196C4-34E7-491E-A2B4-D8871B8C5D76}"/>
                </a:ext>
              </a:extLst>
            </p:cNvPr>
            <p:cNvCxnSpPr/>
            <p:nvPr/>
          </p:nvCxnSpPr>
          <p:spPr>
            <a:xfrm>
              <a:off x="9243018" y="3613322"/>
              <a:ext cx="0" cy="583120"/>
            </a:xfrm>
            <a:prstGeom prst="line">
              <a:avLst/>
            </a:prstGeom>
            <a:ln w="28575" cmpd="sng">
              <a:solidFill>
                <a:srgbClr val="00B294"/>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F192C16-D76C-4723-BC66-0BE380F1825B}"/>
                </a:ext>
              </a:extLst>
            </p:cNvPr>
            <p:cNvCxnSpPr>
              <a:endCxn id="99" idx="3"/>
            </p:cNvCxnSpPr>
            <p:nvPr/>
          </p:nvCxnSpPr>
          <p:spPr>
            <a:xfrm flipH="1">
              <a:off x="9602485" y="3439556"/>
              <a:ext cx="383670" cy="2527"/>
            </a:xfrm>
            <a:prstGeom prst="line">
              <a:avLst/>
            </a:prstGeom>
            <a:ln w="28575">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B07D21D-4826-439F-A570-1BF70118A9FF}"/>
                </a:ext>
              </a:extLst>
            </p:cNvPr>
            <p:cNvGrpSpPr/>
            <p:nvPr/>
          </p:nvGrpSpPr>
          <p:grpSpPr>
            <a:xfrm>
              <a:off x="10885594" y="1694742"/>
              <a:ext cx="353335" cy="233722"/>
              <a:chOff x="2735263" y="1203325"/>
              <a:chExt cx="6724650" cy="4448176"/>
            </a:xfrm>
            <a:solidFill>
              <a:schemeClr val="bg1"/>
            </a:solidFill>
          </p:grpSpPr>
          <p:sp>
            <p:nvSpPr>
              <p:cNvPr id="168" name="Freeform 19">
                <a:extLst>
                  <a:ext uri="{FF2B5EF4-FFF2-40B4-BE49-F238E27FC236}">
                    <a16:creationId xmlns:a16="http://schemas.microsoft.com/office/drawing/2014/main" id="{B8463447-6BF8-4292-88DA-7F7E984B23F6}"/>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0">
                <a:extLst>
                  <a:ext uri="{FF2B5EF4-FFF2-40B4-BE49-F238E27FC236}">
                    <a16:creationId xmlns:a16="http://schemas.microsoft.com/office/drawing/2014/main" id="{C0652B29-CF3E-40E6-8DF1-E8B45180DF00}"/>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8" name="Straight Connector 7">
              <a:extLst>
                <a:ext uri="{FF2B5EF4-FFF2-40B4-BE49-F238E27FC236}">
                  <a16:creationId xmlns:a16="http://schemas.microsoft.com/office/drawing/2014/main" id="{00E5B81C-9B4D-44AE-9F12-45C2F4A5222A}"/>
                </a:ext>
              </a:extLst>
            </p:cNvPr>
            <p:cNvCxnSpPr/>
            <p:nvPr/>
          </p:nvCxnSpPr>
          <p:spPr>
            <a:xfrm rot="16200000" flipV="1">
              <a:off x="10722795" y="5411266"/>
              <a:ext cx="0" cy="216401"/>
            </a:xfrm>
            <a:prstGeom prst="line">
              <a:avLst/>
            </a:prstGeom>
            <a:ln w="28575">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81A414-895D-48B2-89C5-473DB7783B90}"/>
                </a:ext>
              </a:extLst>
            </p:cNvPr>
            <p:cNvCxnSpPr/>
            <p:nvPr/>
          </p:nvCxnSpPr>
          <p:spPr>
            <a:xfrm flipV="1">
              <a:off x="10625931" y="4560103"/>
              <a:ext cx="0" cy="969489"/>
            </a:xfrm>
            <a:prstGeom prst="line">
              <a:avLst/>
            </a:prstGeom>
            <a:ln w="28575">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33C2CEC-5F46-4D64-9200-615158AA27A6}"/>
                </a:ext>
              </a:extLst>
            </p:cNvPr>
            <p:cNvCxnSpPr/>
            <p:nvPr/>
          </p:nvCxnSpPr>
          <p:spPr>
            <a:xfrm rot="16200000" flipV="1">
              <a:off x="10722795" y="4915966"/>
              <a:ext cx="0" cy="216401"/>
            </a:xfrm>
            <a:prstGeom prst="line">
              <a:avLst/>
            </a:prstGeom>
            <a:ln w="28575">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4CE1D8F-07AB-4B7F-B1A4-C4AC3035C29B}"/>
                </a:ext>
              </a:extLst>
            </p:cNvPr>
            <p:cNvCxnSpPr/>
            <p:nvPr/>
          </p:nvCxnSpPr>
          <p:spPr>
            <a:xfrm rot="5400000">
              <a:off x="10722796" y="1231055"/>
              <a:ext cx="0" cy="216401"/>
            </a:xfrm>
            <a:prstGeom prst="line">
              <a:avLst/>
            </a:prstGeom>
            <a:ln w="28575">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EE70B3-57AD-4414-84E2-2B6623BF2F9B}"/>
                </a:ext>
              </a:extLst>
            </p:cNvPr>
            <p:cNvCxnSpPr/>
            <p:nvPr/>
          </p:nvCxnSpPr>
          <p:spPr>
            <a:xfrm>
              <a:off x="10625932" y="909765"/>
              <a:ext cx="0" cy="1388854"/>
            </a:xfrm>
            <a:prstGeom prst="line">
              <a:avLst/>
            </a:prstGeom>
            <a:ln w="28575">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2D7B569-1197-4E3C-916A-26F780A9927B}"/>
                </a:ext>
              </a:extLst>
            </p:cNvPr>
            <p:cNvCxnSpPr/>
            <p:nvPr/>
          </p:nvCxnSpPr>
          <p:spPr>
            <a:xfrm flipH="1" flipV="1">
              <a:off x="9577452" y="2591352"/>
              <a:ext cx="1047105" cy="0"/>
            </a:xfrm>
            <a:prstGeom prst="line">
              <a:avLst/>
            </a:prstGeom>
            <a:ln w="28575" cap="rnd">
              <a:solidFill>
                <a:srgbClr val="00B29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869ADF-F31F-4827-8AF3-786453243901}"/>
                </a:ext>
              </a:extLst>
            </p:cNvPr>
            <p:cNvCxnSpPr/>
            <p:nvPr/>
          </p:nvCxnSpPr>
          <p:spPr>
            <a:xfrm>
              <a:off x="10625932" y="2294327"/>
              <a:ext cx="0" cy="565729"/>
            </a:xfrm>
            <a:prstGeom prst="line">
              <a:avLst/>
            </a:prstGeom>
            <a:ln w="28575" cap="rnd">
              <a:solidFill>
                <a:srgbClr val="00B29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DC04AA4-75CA-4369-A365-B88C6A8DFA7D}"/>
                </a:ext>
              </a:extLst>
            </p:cNvPr>
            <p:cNvCxnSpPr/>
            <p:nvPr/>
          </p:nvCxnSpPr>
          <p:spPr>
            <a:xfrm rot="5400000">
              <a:off x="10722796" y="1726354"/>
              <a:ext cx="0" cy="216401"/>
            </a:xfrm>
            <a:prstGeom prst="line">
              <a:avLst/>
            </a:prstGeom>
            <a:ln w="28575">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D3826B-A7C0-45D4-85DB-43D64BDDE60A}"/>
                </a:ext>
              </a:extLst>
            </p:cNvPr>
            <p:cNvCxnSpPr/>
            <p:nvPr/>
          </p:nvCxnSpPr>
          <p:spPr>
            <a:xfrm rot="5400000">
              <a:off x="10722796" y="2215495"/>
              <a:ext cx="0" cy="216401"/>
            </a:xfrm>
            <a:prstGeom prst="line">
              <a:avLst/>
            </a:prstGeom>
            <a:ln w="28575" cap="rnd">
              <a:solidFill>
                <a:srgbClr val="00B29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C4EC266-BD82-479F-A0D7-5F9BB79B4F05}"/>
                </a:ext>
              </a:extLst>
            </p:cNvPr>
            <p:cNvCxnSpPr/>
            <p:nvPr/>
          </p:nvCxnSpPr>
          <p:spPr>
            <a:xfrm rot="5400000">
              <a:off x="10722797" y="2761595"/>
              <a:ext cx="0" cy="216401"/>
            </a:xfrm>
            <a:prstGeom prst="line">
              <a:avLst/>
            </a:prstGeom>
            <a:ln w="28575" cap="rnd">
              <a:solidFill>
                <a:srgbClr val="00B29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060B89C-7DA9-48FD-B85E-9512273AA37B}"/>
                </a:ext>
              </a:extLst>
            </p:cNvPr>
            <p:cNvCxnSpPr>
              <a:endCxn id="75" idx="0"/>
            </p:cNvCxnSpPr>
            <p:nvPr/>
          </p:nvCxnSpPr>
          <p:spPr>
            <a:xfrm>
              <a:off x="9234551" y="1076113"/>
              <a:ext cx="8467" cy="1269402"/>
            </a:xfrm>
            <a:prstGeom prst="line">
              <a:avLst/>
            </a:prstGeom>
            <a:ln w="28575" cap="rnd">
              <a:solidFill>
                <a:srgbClr val="00B29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F84D315-5600-4F71-BE5F-18F0DC65CB87}"/>
                </a:ext>
              </a:extLst>
            </p:cNvPr>
            <p:cNvCxnSpPr/>
            <p:nvPr/>
          </p:nvCxnSpPr>
          <p:spPr>
            <a:xfrm>
              <a:off x="9348851" y="1076113"/>
              <a:ext cx="0" cy="1428342"/>
            </a:xfrm>
            <a:prstGeom prst="line">
              <a:avLst/>
            </a:prstGeom>
            <a:ln w="19050" cmpd="sng">
              <a:solidFill>
                <a:srgbClr val="F2C203"/>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6729883-99D6-4DC0-8DE2-A2CD6EC7001D}"/>
                </a:ext>
              </a:extLst>
            </p:cNvPr>
            <p:cNvCxnSpPr/>
            <p:nvPr/>
          </p:nvCxnSpPr>
          <p:spPr>
            <a:xfrm>
              <a:off x="9348851" y="2674547"/>
              <a:ext cx="0" cy="583120"/>
            </a:xfrm>
            <a:prstGeom prst="line">
              <a:avLst/>
            </a:prstGeom>
            <a:ln w="19050" cmpd="sng">
              <a:solidFill>
                <a:srgbClr val="F2C203"/>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4B9EDDD-DECC-446D-A411-4148309A6A44}"/>
                </a:ext>
              </a:extLst>
            </p:cNvPr>
            <p:cNvCxnSpPr/>
            <p:nvPr/>
          </p:nvCxnSpPr>
          <p:spPr>
            <a:xfrm>
              <a:off x="9348851" y="3613322"/>
              <a:ext cx="0" cy="583120"/>
            </a:xfrm>
            <a:prstGeom prst="line">
              <a:avLst/>
            </a:prstGeom>
            <a:ln w="19050" cmpd="sng">
              <a:solidFill>
                <a:srgbClr val="F2C203"/>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2" name="Freeform 38">
              <a:extLst>
                <a:ext uri="{FF2B5EF4-FFF2-40B4-BE49-F238E27FC236}">
                  <a16:creationId xmlns:a16="http://schemas.microsoft.com/office/drawing/2014/main" id="{5AA86F37-8157-403D-8F15-9CB136171473}"/>
                </a:ext>
              </a:extLst>
            </p:cNvPr>
            <p:cNvSpPr>
              <a:spLocks/>
            </p:cNvSpPr>
            <p:nvPr/>
          </p:nvSpPr>
          <p:spPr bwMode="auto">
            <a:xfrm>
              <a:off x="4817084" y="3071908"/>
              <a:ext cx="1077396" cy="708448"/>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TextBox 22">
              <a:extLst>
                <a:ext uri="{FF2B5EF4-FFF2-40B4-BE49-F238E27FC236}">
                  <a16:creationId xmlns:a16="http://schemas.microsoft.com/office/drawing/2014/main" id="{47D86FE4-5293-45EA-B389-3B6097DB36DC}"/>
                </a:ext>
              </a:extLst>
            </p:cNvPr>
            <p:cNvSpPr txBox="1"/>
            <p:nvPr/>
          </p:nvSpPr>
          <p:spPr>
            <a:xfrm>
              <a:off x="4740589" y="3338376"/>
              <a:ext cx="1230385" cy="566506"/>
            </a:xfrm>
            <a:prstGeom prst="rect">
              <a:avLst/>
            </a:prstGeom>
            <a:noFill/>
          </p:spPr>
          <p:txBody>
            <a:bodyPr wrap="square" lIns="179285" tIns="0" rIns="179285" bIns="268927" rtlCol="0">
              <a:spAutoFit/>
            </a:bodyPr>
            <a:lstStyle/>
            <a:p>
              <a:pPr algn="ctr" defTabSz="878560">
                <a:lnSpc>
                  <a:spcPts val="2314"/>
                </a:lnSpc>
              </a:pPr>
              <a:r>
                <a:rPr lang="en-US" sz="1100" b="1" dirty="0">
                  <a:solidFill>
                    <a:schemeClr val="accent1"/>
                  </a:solidFill>
                  <a:cs typeface="Segoe UI Light"/>
                </a:rPr>
                <a:t>INTERNET</a:t>
              </a:r>
            </a:p>
          </p:txBody>
        </p:sp>
        <p:sp>
          <p:nvSpPr>
            <p:cNvPr id="24" name="Freeform 10">
              <a:extLst>
                <a:ext uri="{FF2B5EF4-FFF2-40B4-BE49-F238E27FC236}">
                  <a16:creationId xmlns:a16="http://schemas.microsoft.com/office/drawing/2014/main" id="{D63046C9-7E9B-454D-9D64-68E5EE4E1D5F}"/>
                </a:ext>
              </a:extLst>
            </p:cNvPr>
            <p:cNvSpPr>
              <a:spLocks/>
            </p:cNvSpPr>
            <p:nvPr/>
          </p:nvSpPr>
          <p:spPr bwMode="auto">
            <a:xfrm>
              <a:off x="3455076" y="2591352"/>
              <a:ext cx="352586" cy="377354"/>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1331DFEF-FEF7-43E4-91E6-78AE7CD87786}"/>
                </a:ext>
              </a:extLst>
            </p:cNvPr>
            <p:cNvSpPr>
              <a:spLocks noEditPoints="1"/>
            </p:cNvSpPr>
            <p:nvPr/>
          </p:nvSpPr>
          <p:spPr bwMode="auto">
            <a:xfrm>
              <a:off x="3553782" y="3784514"/>
              <a:ext cx="253880" cy="454025"/>
            </a:xfrm>
            <a:custGeom>
              <a:avLst/>
              <a:gdLst>
                <a:gd name="T0" fmla="*/ 958 w 1039"/>
                <a:gd name="T1" fmla="*/ 0 h 1861"/>
                <a:gd name="T2" fmla="*/ 80 w 1039"/>
                <a:gd name="T3" fmla="*/ 0 h 1861"/>
                <a:gd name="T4" fmla="*/ 0 w 1039"/>
                <a:gd name="T5" fmla="*/ 81 h 1861"/>
                <a:gd name="T6" fmla="*/ 0 w 1039"/>
                <a:gd name="T7" fmla="*/ 90 h 1861"/>
                <a:gd name="T8" fmla="*/ 0 w 1039"/>
                <a:gd name="T9" fmla="*/ 1772 h 1861"/>
                <a:gd name="T10" fmla="*/ 0 w 1039"/>
                <a:gd name="T11" fmla="*/ 1781 h 1861"/>
                <a:gd name="T12" fmla="*/ 80 w 1039"/>
                <a:gd name="T13" fmla="*/ 1861 h 1861"/>
                <a:gd name="T14" fmla="*/ 958 w 1039"/>
                <a:gd name="T15" fmla="*/ 1861 h 1861"/>
                <a:gd name="T16" fmla="*/ 1039 w 1039"/>
                <a:gd name="T17" fmla="*/ 1781 h 1861"/>
                <a:gd name="T18" fmla="*/ 1039 w 1039"/>
                <a:gd name="T19" fmla="*/ 1772 h 1861"/>
                <a:gd name="T20" fmla="*/ 1039 w 1039"/>
                <a:gd name="T21" fmla="*/ 90 h 1861"/>
                <a:gd name="T22" fmla="*/ 1039 w 1039"/>
                <a:gd name="T23" fmla="*/ 81 h 1861"/>
                <a:gd name="T24" fmla="*/ 958 w 1039"/>
                <a:gd name="T25" fmla="*/ 0 h 1861"/>
                <a:gd name="T26" fmla="*/ 985 w 1039"/>
                <a:gd name="T27" fmla="*/ 1558 h 1861"/>
                <a:gd name="T28" fmla="*/ 53 w 1039"/>
                <a:gd name="T29" fmla="*/ 1558 h 1861"/>
                <a:gd name="T30" fmla="*/ 53 w 1039"/>
                <a:gd name="T31" fmla="*/ 170 h 1861"/>
                <a:gd name="T32" fmla="*/ 985 w 1039"/>
                <a:gd name="T33" fmla="*/ 170 h 1861"/>
                <a:gd name="T34" fmla="*/ 985 w 1039"/>
                <a:gd name="T35" fmla="*/ 1558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9" h="1861">
                  <a:moveTo>
                    <a:pt x="958" y="0"/>
                  </a:moveTo>
                  <a:cubicBezTo>
                    <a:pt x="80" y="0"/>
                    <a:pt x="80" y="0"/>
                    <a:pt x="80" y="0"/>
                  </a:cubicBezTo>
                  <a:cubicBezTo>
                    <a:pt x="36" y="0"/>
                    <a:pt x="0" y="37"/>
                    <a:pt x="0" y="81"/>
                  </a:cubicBezTo>
                  <a:cubicBezTo>
                    <a:pt x="0" y="90"/>
                    <a:pt x="0" y="90"/>
                    <a:pt x="0" y="90"/>
                  </a:cubicBezTo>
                  <a:cubicBezTo>
                    <a:pt x="0" y="1772"/>
                    <a:pt x="0" y="1772"/>
                    <a:pt x="0" y="1772"/>
                  </a:cubicBezTo>
                  <a:cubicBezTo>
                    <a:pt x="0" y="1781"/>
                    <a:pt x="0" y="1781"/>
                    <a:pt x="0" y="1781"/>
                  </a:cubicBezTo>
                  <a:cubicBezTo>
                    <a:pt x="0" y="1825"/>
                    <a:pt x="36" y="1861"/>
                    <a:pt x="80" y="1861"/>
                  </a:cubicBezTo>
                  <a:cubicBezTo>
                    <a:pt x="958" y="1861"/>
                    <a:pt x="958" y="1861"/>
                    <a:pt x="958" y="1861"/>
                  </a:cubicBezTo>
                  <a:cubicBezTo>
                    <a:pt x="1003" y="1861"/>
                    <a:pt x="1039" y="1825"/>
                    <a:pt x="1039" y="1781"/>
                  </a:cubicBezTo>
                  <a:cubicBezTo>
                    <a:pt x="1039" y="1772"/>
                    <a:pt x="1039" y="1772"/>
                    <a:pt x="1039" y="1772"/>
                  </a:cubicBezTo>
                  <a:cubicBezTo>
                    <a:pt x="1039" y="90"/>
                    <a:pt x="1039" y="90"/>
                    <a:pt x="1039" y="90"/>
                  </a:cubicBezTo>
                  <a:cubicBezTo>
                    <a:pt x="1039" y="81"/>
                    <a:pt x="1039" y="81"/>
                    <a:pt x="1039" y="81"/>
                  </a:cubicBezTo>
                  <a:cubicBezTo>
                    <a:pt x="1039" y="36"/>
                    <a:pt x="1003" y="0"/>
                    <a:pt x="958" y="0"/>
                  </a:cubicBezTo>
                  <a:close/>
                  <a:moveTo>
                    <a:pt x="985" y="1558"/>
                  </a:moveTo>
                  <a:cubicBezTo>
                    <a:pt x="53" y="1558"/>
                    <a:pt x="53" y="1558"/>
                    <a:pt x="53" y="1558"/>
                  </a:cubicBezTo>
                  <a:cubicBezTo>
                    <a:pt x="53" y="170"/>
                    <a:pt x="53" y="170"/>
                    <a:pt x="53" y="170"/>
                  </a:cubicBezTo>
                  <a:cubicBezTo>
                    <a:pt x="985" y="170"/>
                    <a:pt x="985" y="170"/>
                    <a:pt x="985" y="170"/>
                  </a:cubicBezTo>
                  <a:lnTo>
                    <a:pt x="985" y="1558"/>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cxnSp>
          <p:nvCxnSpPr>
            <p:cNvPr id="26" name="Straight Connector 25">
              <a:extLst>
                <a:ext uri="{FF2B5EF4-FFF2-40B4-BE49-F238E27FC236}">
                  <a16:creationId xmlns:a16="http://schemas.microsoft.com/office/drawing/2014/main" id="{8F0E7FE9-A047-43BB-8F1C-9A8B2ABFB114}"/>
                </a:ext>
              </a:extLst>
            </p:cNvPr>
            <p:cNvCxnSpPr/>
            <p:nvPr/>
          </p:nvCxnSpPr>
          <p:spPr>
            <a:xfrm flipH="1">
              <a:off x="3910401" y="2910777"/>
              <a:ext cx="175687" cy="0"/>
            </a:xfrm>
            <a:prstGeom prst="line">
              <a:avLst/>
            </a:prstGeom>
            <a:ln w="28575">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7030F04-6EB0-4223-ACC4-81CA30C702C8}"/>
                </a:ext>
              </a:extLst>
            </p:cNvPr>
            <p:cNvCxnSpPr/>
            <p:nvPr/>
          </p:nvCxnSpPr>
          <p:spPr>
            <a:xfrm flipV="1">
              <a:off x="4075252" y="2894802"/>
              <a:ext cx="0" cy="1089508"/>
            </a:xfrm>
            <a:prstGeom prst="line">
              <a:avLst/>
            </a:prstGeom>
            <a:ln w="28575">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258654E-3ABA-4F5A-8B71-1A42C071F8C9}"/>
                </a:ext>
              </a:extLst>
            </p:cNvPr>
            <p:cNvCxnSpPr/>
            <p:nvPr/>
          </p:nvCxnSpPr>
          <p:spPr>
            <a:xfrm flipH="1">
              <a:off x="3910401" y="3968955"/>
              <a:ext cx="175687" cy="0"/>
            </a:xfrm>
            <a:prstGeom prst="line">
              <a:avLst/>
            </a:prstGeom>
            <a:ln w="28575">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801918C-6A43-478A-9BFE-06D70A3A1985}"/>
                </a:ext>
              </a:extLst>
            </p:cNvPr>
            <p:cNvCxnSpPr/>
            <p:nvPr/>
          </p:nvCxnSpPr>
          <p:spPr>
            <a:xfrm>
              <a:off x="5927589" y="3444177"/>
              <a:ext cx="730995" cy="0"/>
            </a:xfrm>
            <a:prstGeom prst="line">
              <a:avLst/>
            </a:prstGeom>
            <a:ln w="28575">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08109FC3-83EC-493E-9E5F-0F591CDC6756}"/>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896097" y="726046"/>
              <a:ext cx="281554" cy="298257"/>
            </a:xfrm>
            <a:prstGeom prst="rect">
              <a:avLst/>
            </a:prstGeom>
          </p:spPr>
        </p:pic>
        <p:pic>
          <p:nvPicPr>
            <p:cNvPr id="31" name="Picture 30">
              <a:extLst>
                <a:ext uri="{FF2B5EF4-FFF2-40B4-BE49-F238E27FC236}">
                  <a16:creationId xmlns:a16="http://schemas.microsoft.com/office/drawing/2014/main" id="{DB1FE536-7BD7-4DE9-9CA7-9A66C492B1E1}"/>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896097" y="4877777"/>
              <a:ext cx="281554" cy="298257"/>
            </a:xfrm>
            <a:prstGeom prst="rect">
              <a:avLst/>
            </a:prstGeom>
          </p:spPr>
        </p:pic>
        <p:sp>
          <p:nvSpPr>
            <p:cNvPr id="32" name="Triangle 5">
              <a:extLst>
                <a:ext uri="{FF2B5EF4-FFF2-40B4-BE49-F238E27FC236}">
                  <a16:creationId xmlns:a16="http://schemas.microsoft.com/office/drawing/2014/main" id="{BCF77287-70A0-4644-9AAF-476817DF0F40}"/>
                </a:ext>
              </a:extLst>
            </p:cNvPr>
            <p:cNvSpPr/>
            <p:nvPr/>
          </p:nvSpPr>
          <p:spPr bwMode="auto">
            <a:xfrm>
              <a:off x="10951259" y="2174379"/>
              <a:ext cx="237984" cy="207505"/>
            </a:xfrm>
            <a:prstGeom prst="triangle">
              <a:avLst/>
            </a:prstGeom>
            <a:noFill/>
            <a:ln w="508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Triangle 128">
              <a:extLst>
                <a:ext uri="{FF2B5EF4-FFF2-40B4-BE49-F238E27FC236}">
                  <a16:creationId xmlns:a16="http://schemas.microsoft.com/office/drawing/2014/main" id="{95654A4D-5861-4C9E-BA6C-14CEF42CA36B}"/>
                </a:ext>
              </a:extLst>
            </p:cNvPr>
            <p:cNvSpPr/>
            <p:nvPr/>
          </p:nvSpPr>
          <p:spPr bwMode="auto">
            <a:xfrm>
              <a:off x="10951259" y="2682379"/>
              <a:ext cx="237984" cy="207505"/>
            </a:xfrm>
            <a:prstGeom prst="triangle">
              <a:avLst/>
            </a:prstGeom>
            <a:noFill/>
            <a:ln w="508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 name="Triangle 135">
              <a:extLst>
                <a:ext uri="{FF2B5EF4-FFF2-40B4-BE49-F238E27FC236}">
                  <a16:creationId xmlns:a16="http://schemas.microsoft.com/office/drawing/2014/main" id="{59C97DD4-8D35-432D-A711-20AA3FAAE60B}"/>
                </a:ext>
              </a:extLst>
            </p:cNvPr>
            <p:cNvSpPr/>
            <p:nvPr/>
          </p:nvSpPr>
          <p:spPr bwMode="auto">
            <a:xfrm>
              <a:off x="10951259" y="3952379"/>
              <a:ext cx="237984" cy="207505"/>
            </a:xfrm>
            <a:prstGeom prst="triangle">
              <a:avLst/>
            </a:prstGeom>
            <a:noFill/>
            <a:ln w="508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 name="Triangle 149">
              <a:extLst>
                <a:ext uri="{FF2B5EF4-FFF2-40B4-BE49-F238E27FC236}">
                  <a16:creationId xmlns:a16="http://schemas.microsoft.com/office/drawing/2014/main" id="{D11BF19E-BE1E-4602-96C9-772C310EB32E}"/>
                </a:ext>
              </a:extLst>
            </p:cNvPr>
            <p:cNvSpPr/>
            <p:nvPr/>
          </p:nvSpPr>
          <p:spPr bwMode="auto">
            <a:xfrm>
              <a:off x="10951259" y="4460379"/>
              <a:ext cx="237984" cy="207505"/>
            </a:xfrm>
            <a:prstGeom prst="triangle">
              <a:avLst/>
            </a:prstGeom>
            <a:noFill/>
            <a:ln w="508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36" name="Picture 35">
              <a:extLst>
                <a:ext uri="{FF2B5EF4-FFF2-40B4-BE49-F238E27FC236}">
                  <a16:creationId xmlns:a16="http://schemas.microsoft.com/office/drawing/2014/main" id="{EF36358E-9984-443E-B3F8-8A0DDC396750}"/>
                </a:ext>
              </a:extLst>
            </p:cNvPr>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71054" y="3201438"/>
              <a:ext cx="682075" cy="525874"/>
            </a:xfrm>
            <a:prstGeom prst="rect">
              <a:avLst/>
            </a:prstGeom>
          </p:spPr>
        </p:pic>
        <p:pic>
          <p:nvPicPr>
            <p:cNvPr id="37" name="Picture 36">
              <a:extLst>
                <a:ext uri="{FF2B5EF4-FFF2-40B4-BE49-F238E27FC236}">
                  <a16:creationId xmlns:a16="http://schemas.microsoft.com/office/drawing/2014/main" id="{21056A16-96DC-4051-BF4C-66A2E7A819F1}"/>
                </a:ext>
              </a:extLst>
            </p:cNvPr>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508537" y="4738780"/>
              <a:ext cx="448935" cy="346125"/>
            </a:xfrm>
            <a:prstGeom prst="rect">
              <a:avLst/>
            </a:prstGeom>
          </p:spPr>
        </p:pic>
        <p:cxnSp>
          <p:nvCxnSpPr>
            <p:cNvPr id="38" name="Straight Connector 37">
              <a:extLst>
                <a:ext uri="{FF2B5EF4-FFF2-40B4-BE49-F238E27FC236}">
                  <a16:creationId xmlns:a16="http://schemas.microsoft.com/office/drawing/2014/main" id="{ABA52B1C-579C-42FA-89D3-10B25A0CBA13}"/>
                </a:ext>
              </a:extLst>
            </p:cNvPr>
            <p:cNvCxnSpPr/>
            <p:nvPr/>
          </p:nvCxnSpPr>
          <p:spPr>
            <a:xfrm flipH="1">
              <a:off x="4086088" y="3439556"/>
              <a:ext cx="654501" cy="0"/>
            </a:xfrm>
            <a:prstGeom prst="line">
              <a:avLst/>
            </a:prstGeom>
            <a:ln w="28575">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77B67B7-D20D-4A9B-8403-65680A2C37AB}"/>
                </a:ext>
              </a:extLst>
            </p:cNvPr>
            <p:cNvCxnSpPr/>
            <p:nvPr/>
          </p:nvCxnSpPr>
          <p:spPr>
            <a:xfrm flipH="1">
              <a:off x="5970974" y="3439556"/>
              <a:ext cx="654501" cy="0"/>
            </a:xfrm>
            <a:prstGeom prst="line">
              <a:avLst/>
            </a:prstGeom>
            <a:ln w="28575">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878C9BD-1EE2-4CAC-B0F0-C0B4A4CA0291}"/>
                </a:ext>
              </a:extLst>
            </p:cNvPr>
            <p:cNvCxnSpPr/>
            <p:nvPr/>
          </p:nvCxnSpPr>
          <p:spPr>
            <a:xfrm flipH="1">
              <a:off x="7571175" y="3439556"/>
              <a:ext cx="1396675" cy="0"/>
            </a:xfrm>
            <a:prstGeom prst="line">
              <a:avLst/>
            </a:prstGeom>
            <a:ln w="28575">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658D8338-BBD8-492D-B6F0-1DEB492238CF}"/>
                </a:ext>
              </a:extLst>
            </p:cNvPr>
            <p:cNvGrpSpPr/>
            <p:nvPr/>
          </p:nvGrpSpPr>
          <p:grpSpPr>
            <a:xfrm rot="10800000">
              <a:off x="8125254" y="2894802"/>
              <a:ext cx="175687" cy="1089508"/>
              <a:chOff x="15338751" y="2831677"/>
              <a:chExt cx="175687" cy="1089508"/>
            </a:xfrm>
          </p:grpSpPr>
          <p:cxnSp>
            <p:nvCxnSpPr>
              <p:cNvPr id="165" name="Straight Connector 164">
                <a:extLst>
                  <a:ext uri="{FF2B5EF4-FFF2-40B4-BE49-F238E27FC236}">
                    <a16:creationId xmlns:a16="http://schemas.microsoft.com/office/drawing/2014/main" id="{D14631B8-B69F-48C3-ABED-790B56C28810}"/>
                  </a:ext>
                </a:extLst>
              </p:cNvPr>
              <p:cNvCxnSpPr/>
              <p:nvPr/>
            </p:nvCxnSpPr>
            <p:spPr>
              <a:xfrm flipH="1">
                <a:off x="15338751" y="2847652"/>
                <a:ext cx="175687" cy="0"/>
              </a:xfrm>
              <a:prstGeom prst="line">
                <a:avLst/>
              </a:prstGeom>
              <a:ln w="28575">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FDED682E-3594-485D-B121-1605DBCA39D1}"/>
                  </a:ext>
                </a:extLst>
              </p:cNvPr>
              <p:cNvCxnSpPr/>
              <p:nvPr/>
            </p:nvCxnSpPr>
            <p:spPr>
              <a:xfrm flipV="1">
                <a:off x="15503602" y="2831677"/>
                <a:ext cx="0" cy="1089508"/>
              </a:xfrm>
              <a:prstGeom prst="line">
                <a:avLst/>
              </a:prstGeom>
              <a:ln w="28575">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50D3235-7770-4056-9D69-78D071F3584C}"/>
                  </a:ext>
                </a:extLst>
              </p:cNvPr>
              <p:cNvCxnSpPr/>
              <p:nvPr/>
            </p:nvCxnSpPr>
            <p:spPr>
              <a:xfrm flipH="1">
                <a:off x="15338751" y="3910025"/>
                <a:ext cx="175687" cy="0"/>
              </a:xfrm>
              <a:prstGeom prst="line">
                <a:avLst/>
              </a:prstGeom>
              <a:ln w="28575">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E14AFB24-D4E9-4544-B515-470DB0762CB4}"/>
                </a:ext>
              </a:extLst>
            </p:cNvPr>
            <p:cNvGrpSpPr/>
            <p:nvPr/>
          </p:nvGrpSpPr>
          <p:grpSpPr>
            <a:xfrm>
              <a:off x="3702075" y="2558485"/>
              <a:ext cx="336225" cy="246352"/>
              <a:chOff x="3598863" y="625475"/>
              <a:chExt cx="9840912" cy="7210425"/>
            </a:xfrm>
            <a:solidFill>
              <a:schemeClr val="bg1"/>
            </a:solidFill>
          </p:grpSpPr>
          <p:sp>
            <p:nvSpPr>
              <p:cNvPr id="162" name="Freeform 26">
                <a:extLst>
                  <a:ext uri="{FF2B5EF4-FFF2-40B4-BE49-F238E27FC236}">
                    <a16:creationId xmlns:a16="http://schemas.microsoft.com/office/drawing/2014/main" id="{11F67D13-602E-407C-B13A-043CAA4B1AAB}"/>
                  </a:ext>
                </a:extLst>
              </p:cNvPr>
              <p:cNvSpPr>
                <a:spLocks noEditPoints="1"/>
              </p:cNvSpPr>
              <p:nvPr/>
            </p:nvSpPr>
            <p:spPr bwMode="auto">
              <a:xfrm>
                <a:off x="3598863" y="625475"/>
                <a:ext cx="9840912" cy="6019800"/>
              </a:xfrm>
              <a:custGeom>
                <a:avLst/>
                <a:gdLst>
                  <a:gd name="T0" fmla="*/ 2541 w 2621"/>
                  <a:gd name="T1" fmla="*/ 0 h 1603"/>
                  <a:gd name="T2" fmla="*/ 80 w 2621"/>
                  <a:gd name="T3" fmla="*/ 0 h 1603"/>
                  <a:gd name="T4" fmla="*/ 0 w 2621"/>
                  <a:gd name="T5" fmla="*/ 81 h 1603"/>
                  <a:gd name="T6" fmla="*/ 0 w 2621"/>
                  <a:gd name="T7" fmla="*/ 1522 h 1603"/>
                  <a:gd name="T8" fmla="*/ 80 w 2621"/>
                  <a:gd name="T9" fmla="*/ 1603 h 1603"/>
                  <a:gd name="T10" fmla="*/ 967 w 2621"/>
                  <a:gd name="T11" fmla="*/ 1603 h 1603"/>
                  <a:gd name="T12" fmla="*/ 982 w 2621"/>
                  <a:gd name="T13" fmla="*/ 1564 h 1603"/>
                  <a:gd name="T14" fmla="*/ 1582 w 2621"/>
                  <a:gd name="T15" fmla="*/ 1564 h 1603"/>
                  <a:gd name="T16" fmla="*/ 1597 w 2621"/>
                  <a:gd name="T17" fmla="*/ 1603 h 1603"/>
                  <a:gd name="T18" fmla="*/ 2541 w 2621"/>
                  <a:gd name="T19" fmla="*/ 1603 h 1603"/>
                  <a:gd name="T20" fmla="*/ 2621 w 2621"/>
                  <a:gd name="T21" fmla="*/ 1522 h 1603"/>
                  <a:gd name="T22" fmla="*/ 2621 w 2621"/>
                  <a:gd name="T23" fmla="*/ 81 h 1603"/>
                  <a:gd name="T24" fmla="*/ 2541 w 2621"/>
                  <a:gd name="T25" fmla="*/ 0 h 1603"/>
                  <a:gd name="T26" fmla="*/ 2463 w 2621"/>
                  <a:gd name="T27" fmla="*/ 1433 h 1603"/>
                  <a:gd name="T28" fmla="*/ 158 w 2621"/>
                  <a:gd name="T29" fmla="*/ 1433 h 1603"/>
                  <a:gd name="T30" fmla="*/ 158 w 2621"/>
                  <a:gd name="T31" fmla="*/ 164 h 1603"/>
                  <a:gd name="T32" fmla="*/ 2463 w 2621"/>
                  <a:gd name="T33" fmla="*/ 164 h 1603"/>
                  <a:gd name="T34" fmla="*/ 2463 w 2621"/>
                  <a:gd name="T35" fmla="*/ 1433 h 1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21" h="1603">
                    <a:moveTo>
                      <a:pt x="2541" y="0"/>
                    </a:moveTo>
                    <a:cubicBezTo>
                      <a:pt x="313" y="0"/>
                      <a:pt x="80" y="0"/>
                      <a:pt x="80" y="0"/>
                    </a:cubicBezTo>
                    <a:cubicBezTo>
                      <a:pt x="40" y="0"/>
                      <a:pt x="0" y="33"/>
                      <a:pt x="0" y="81"/>
                    </a:cubicBezTo>
                    <a:cubicBezTo>
                      <a:pt x="0" y="1466"/>
                      <a:pt x="0" y="1522"/>
                      <a:pt x="0" y="1522"/>
                    </a:cubicBezTo>
                    <a:cubicBezTo>
                      <a:pt x="0" y="1570"/>
                      <a:pt x="40" y="1603"/>
                      <a:pt x="80" y="1603"/>
                    </a:cubicBezTo>
                    <a:cubicBezTo>
                      <a:pt x="967" y="1603"/>
                      <a:pt x="967" y="1603"/>
                      <a:pt x="967" y="1603"/>
                    </a:cubicBezTo>
                    <a:cubicBezTo>
                      <a:pt x="982" y="1564"/>
                      <a:pt x="982" y="1564"/>
                      <a:pt x="982" y="1564"/>
                    </a:cubicBezTo>
                    <a:cubicBezTo>
                      <a:pt x="1582" y="1564"/>
                      <a:pt x="1582" y="1564"/>
                      <a:pt x="1582" y="1564"/>
                    </a:cubicBezTo>
                    <a:cubicBezTo>
                      <a:pt x="1597" y="1603"/>
                      <a:pt x="1597" y="1603"/>
                      <a:pt x="1597" y="1603"/>
                    </a:cubicBezTo>
                    <a:cubicBezTo>
                      <a:pt x="2541" y="1603"/>
                      <a:pt x="2541" y="1603"/>
                      <a:pt x="2541" y="1603"/>
                    </a:cubicBezTo>
                    <a:cubicBezTo>
                      <a:pt x="2589" y="1603"/>
                      <a:pt x="2621" y="1570"/>
                      <a:pt x="2621" y="1522"/>
                    </a:cubicBezTo>
                    <a:cubicBezTo>
                      <a:pt x="2621" y="137"/>
                      <a:pt x="2621" y="81"/>
                      <a:pt x="2621" y="81"/>
                    </a:cubicBezTo>
                    <a:cubicBezTo>
                      <a:pt x="2621" y="33"/>
                      <a:pt x="2589" y="0"/>
                      <a:pt x="2541" y="0"/>
                    </a:cubicBezTo>
                    <a:close/>
                    <a:moveTo>
                      <a:pt x="2463" y="1433"/>
                    </a:moveTo>
                    <a:cubicBezTo>
                      <a:pt x="158" y="1433"/>
                      <a:pt x="158" y="1433"/>
                      <a:pt x="158" y="1433"/>
                    </a:cubicBezTo>
                    <a:cubicBezTo>
                      <a:pt x="158" y="164"/>
                      <a:pt x="158" y="164"/>
                      <a:pt x="158" y="164"/>
                    </a:cubicBezTo>
                    <a:cubicBezTo>
                      <a:pt x="2463" y="164"/>
                      <a:pt x="2463" y="164"/>
                      <a:pt x="2463" y="164"/>
                    </a:cubicBezTo>
                    <a:lnTo>
                      <a:pt x="2463" y="14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27">
                <a:extLst>
                  <a:ext uri="{FF2B5EF4-FFF2-40B4-BE49-F238E27FC236}">
                    <a16:creationId xmlns:a16="http://schemas.microsoft.com/office/drawing/2014/main" id="{2E24E4FF-546C-4927-B712-46E8C2C6D29F}"/>
                  </a:ext>
                </a:extLst>
              </p:cNvPr>
              <p:cNvSpPr>
                <a:spLocks noChangeArrowheads="1"/>
              </p:cNvSpPr>
              <p:nvPr/>
            </p:nvSpPr>
            <p:spPr bwMode="auto">
              <a:xfrm>
                <a:off x="5653088" y="7505700"/>
                <a:ext cx="5732462" cy="330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8">
                <a:extLst>
                  <a:ext uri="{FF2B5EF4-FFF2-40B4-BE49-F238E27FC236}">
                    <a16:creationId xmlns:a16="http://schemas.microsoft.com/office/drawing/2014/main" id="{3C5ED154-9ABA-49DE-95FE-683899FEB015}"/>
                  </a:ext>
                </a:extLst>
              </p:cNvPr>
              <p:cNvSpPr>
                <a:spLocks/>
              </p:cNvSpPr>
              <p:nvPr/>
            </p:nvSpPr>
            <p:spPr bwMode="auto">
              <a:xfrm>
                <a:off x="6962775" y="6645275"/>
                <a:ext cx="2895600" cy="698500"/>
              </a:xfrm>
              <a:custGeom>
                <a:avLst/>
                <a:gdLst>
                  <a:gd name="T0" fmla="*/ 0 w 1824"/>
                  <a:gd name="T1" fmla="*/ 440 h 440"/>
                  <a:gd name="T2" fmla="*/ 1824 w 1824"/>
                  <a:gd name="T3" fmla="*/ 440 h 440"/>
                  <a:gd name="T4" fmla="*/ 1658 w 1824"/>
                  <a:gd name="T5" fmla="*/ 0 h 440"/>
                  <a:gd name="T6" fmla="*/ 168 w 1824"/>
                  <a:gd name="T7" fmla="*/ 0 h 440"/>
                  <a:gd name="T8" fmla="*/ 0 w 1824"/>
                  <a:gd name="T9" fmla="*/ 440 h 440"/>
                </a:gdLst>
                <a:ahLst/>
                <a:cxnLst>
                  <a:cxn ang="0">
                    <a:pos x="T0" y="T1"/>
                  </a:cxn>
                  <a:cxn ang="0">
                    <a:pos x="T2" y="T3"/>
                  </a:cxn>
                  <a:cxn ang="0">
                    <a:pos x="T4" y="T5"/>
                  </a:cxn>
                  <a:cxn ang="0">
                    <a:pos x="T6" y="T7"/>
                  </a:cxn>
                  <a:cxn ang="0">
                    <a:pos x="T8" y="T9"/>
                  </a:cxn>
                </a:cxnLst>
                <a:rect l="0" t="0" r="r" b="b"/>
                <a:pathLst>
                  <a:path w="1824" h="440">
                    <a:moveTo>
                      <a:pt x="0" y="440"/>
                    </a:moveTo>
                    <a:lnTo>
                      <a:pt x="1824" y="440"/>
                    </a:lnTo>
                    <a:lnTo>
                      <a:pt x="1658" y="0"/>
                    </a:lnTo>
                    <a:lnTo>
                      <a:pt x="168" y="0"/>
                    </a:lnTo>
                    <a:lnTo>
                      <a:pt x="0" y="4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42">
              <a:extLst>
                <a:ext uri="{FF2B5EF4-FFF2-40B4-BE49-F238E27FC236}">
                  <a16:creationId xmlns:a16="http://schemas.microsoft.com/office/drawing/2014/main" id="{118DBE5F-5F6C-4C36-B0BA-9BA340A2EEAC}"/>
                </a:ext>
              </a:extLst>
            </p:cNvPr>
            <p:cNvGrpSpPr/>
            <p:nvPr/>
          </p:nvGrpSpPr>
          <p:grpSpPr>
            <a:xfrm>
              <a:off x="8345577" y="2716662"/>
              <a:ext cx="554819" cy="390242"/>
              <a:chOff x="13080026" y="2754867"/>
              <a:chExt cx="583224" cy="410221"/>
            </a:xfrm>
          </p:grpSpPr>
          <p:sp>
            <p:nvSpPr>
              <p:cNvPr id="157" name="Freeform 10">
                <a:extLst>
                  <a:ext uri="{FF2B5EF4-FFF2-40B4-BE49-F238E27FC236}">
                    <a16:creationId xmlns:a16="http://schemas.microsoft.com/office/drawing/2014/main" id="{9A60B53C-8132-4E88-8658-8CE787B0CA8F}"/>
                  </a:ext>
                </a:extLst>
              </p:cNvPr>
              <p:cNvSpPr>
                <a:spLocks/>
              </p:cNvSpPr>
              <p:nvPr/>
            </p:nvSpPr>
            <p:spPr bwMode="auto">
              <a:xfrm>
                <a:off x="13080026" y="2787734"/>
                <a:ext cx="352586" cy="377354"/>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158" name="Group 157">
                <a:extLst>
                  <a:ext uri="{FF2B5EF4-FFF2-40B4-BE49-F238E27FC236}">
                    <a16:creationId xmlns:a16="http://schemas.microsoft.com/office/drawing/2014/main" id="{1514B203-F729-4744-B5B6-E5EB793C1C2B}"/>
                  </a:ext>
                </a:extLst>
              </p:cNvPr>
              <p:cNvGrpSpPr/>
              <p:nvPr/>
            </p:nvGrpSpPr>
            <p:grpSpPr>
              <a:xfrm>
                <a:off x="13327025" y="2754867"/>
                <a:ext cx="336225" cy="246352"/>
                <a:chOff x="3598863" y="625475"/>
                <a:chExt cx="9840912" cy="7210425"/>
              </a:xfrm>
              <a:solidFill>
                <a:schemeClr val="bg1"/>
              </a:solidFill>
            </p:grpSpPr>
            <p:sp>
              <p:nvSpPr>
                <p:cNvPr id="159" name="Freeform 26">
                  <a:extLst>
                    <a:ext uri="{FF2B5EF4-FFF2-40B4-BE49-F238E27FC236}">
                      <a16:creationId xmlns:a16="http://schemas.microsoft.com/office/drawing/2014/main" id="{6D7A5017-9E4D-42B6-8614-872692429C14}"/>
                    </a:ext>
                  </a:extLst>
                </p:cNvPr>
                <p:cNvSpPr>
                  <a:spLocks noEditPoints="1"/>
                </p:cNvSpPr>
                <p:nvPr/>
              </p:nvSpPr>
              <p:spPr bwMode="auto">
                <a:xfrm>
                  <a:off x="3598863" y="625475"/>
                  <a:ext cx="9840912" cy="6019800"/>
                </a:xfrm>
                <a:custGeom>
                  <a:avLst/>
                  <a:gdLst>
                    <a:gd name="T0" fmla="*/ 2541 w 2621"/>
                    <a:gd name="T1" fmla="*/ 0 h 1603"/>
                    <a:gd name="T2" fmla="*/ 80 w 2621"/>
                    <a:gd name="T3" fmla="*/ 0 h 1603"/>
                    <a:gd name="T4" fmla="*/ 0 w 2621"/>
                    <a:gd name="T5" fmla="*/ 81 h 1603"/>
                    <a:gd name="T6" fmla="*/ 0 w 2621"/>
                    <a:gd name="T7" fmla="*/ 1522 h 1603"/>
                    <a:gd name="T8" fmla="*/ 80 w 2621"/>
                    <a:gd name="T9" fmla="*/ 1603 h 1603"/>
                    <a:gd name="T10" fmla="*/ 967 w 2621"/>
                    <a:gd name="T11" fmla="*/ 1603 h 1603"/>
                    <a:gd name="T12" fmla="*/ 982 w 2621"/>
                    <a:gd name="T13" fmla="*/ 1564 h 1603"/>
                    <a:gd name="T14" fmla="*/ 1582 w 2621"/>
                    <a:gd name="T15" fmla="*/ 1564 h 1603"/>
                    <a:gd name="T16" fmla="*/ 1597 w 2621"/>
                    <a:gd name="T17" fmla="*/ 1603 h 1603"/>
                    <a:gd name="T18" fmla="*/ 2541 w 2621"/>
                    <a:gd name="T19" fmla="*/ 1603 h 1603"/>
                    <a:gd name="T20" fmla="*/ 2621 w 2621"/>
                    <a:gd name="T21" fmla="*/ 1522 h 1603"/>
                    <a:gd name="T22" fmla="*/ 2621 w 2621"/>
                    <a:gd name="T23" fmla="*/ 81 h 1603"/>
                    <a:gd name="T24" fmla="*/ 2541 w 2621"/>
                    <a:gd name="T25" fmla="*/ 0 h 1603"/>
                    <a:gd name="T26" fmla="*/ 2463 w 2621"/>
                    <a:gd name="T27" fmla="*/ 1433 h 1603"/>
                    <a:gd name="T28" fmla="*/ 158 w 2621"/>
                    <a:gd name="T29" fmla="*/ 1433 h 1603"/>
                    <a:gd name="T30" fmla="*/ 158 w 2621"/>
                    <a:gd name="T31" fmla="*/ 164 h 1603"/>
                    <a:gd name="T32" fmla="*/ 2463 w 2621"/>
                    <a:gd name="T33" fmla="*/ 164 h 1603"/>
                    <a:gd name="T34" fmla="*/ 2463 w 2621"/>
                    <a:gd name="T35" fmla="*/ 1433 h 1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21" h="1603">
                      <a:moveTo>
                        <a:pt x="2541" y="0"/>
                      </a:moveTo>
                      <a:cubicBezTo>
                        <a:pt x="313" y="0"/>
                        <a:pt x="80" y="0"/>
                        <a:pt x="80" y="0"/>
                      </a:cubicBezTo>
                      <a:cubicBezTo>
                        <a:pt x="40" y="0"/>
                        <a:pt x="0" y="33"/>
                        <a:pt x="0" y="81"/>
                      </a:cubicBezTo>
                      <a:cubicBezTo>
                        <a:pt x="0" y="1466"/>
                        <a:pt x="0" y="1522"/>
                        <a:pt x="0" y="1522"/>
                      </a:cubicBezTo>
                      <a:cubicBezTo>
                        <a:pt x="0" y="1570"/>
                        <a:pt x="40" y="1603"/>
                        <a:pt x="80" y="1603"/>
                      </a:cubicBezTo>
                      <a:cubicBezTo>
                        <a:pt x="967" y="1603"/>
                        <a:pt x="967" y="1603"/>
                        <a:pt x="967" y="1603"/>
                      </a:cubicBezTo>
                      <a:cubicBezTo>
                        <a:pt x="982" y="1564"/>
                        <a:pt x="982" y="1564"/>
                        <a:pt x="982" y="1564"/>
                      </a:cubicBezTo>
                      <a:cubicBezTo>
                        <a:pt x="1582" y="1564"/>
                        <a:pt x="1582" y="1564"/>
                        <a:pt x="1582" y="1564"/>
                      </a:cubicBezTo>
                      <a:cubicBezTo>
                        <a:pt x="1597" y="1603"/>
                        <a:pt x="1597" y="1603"/>
                        <a:pt x="1597" y="1603"/>
                      </a:cubicBezTo>
                      <a:cubicBezTo>
                        <a:pt x="2541" y="1603"/>
                        <a:pt x="2541" y="1603"/>
                        <a:pt x="2541" y="1603"/>
                      </a:cubicBezTo>
                      <a:cubicBezTo>
                        <a:pt x="2589" y="1603"/>
                        <a:pt x="2621" y="1570"/>
                        <a:pt x="2621" y="1522"/>
                      </a:cubicBezTo>
                      <a:cubicBezTo>
                        <a:pt x="2621" y="137"/>
                        <a:pt x="2621" y="81"/>
                        <a:pt x="2621" y="81"/>
                      </a:cubicBezTo>
                      <a:cubicBezTo>
                        <a:pt x="2621" y="33"/>
                        <a:pt x="2589" y="0"/>
                        <a:pt x="2541" y="0"/>
                      </a:cubicBezTo>
                      <a:close/>
                      <a:moveTo>
                        <a:pt x="2463" y="1433"/>
                      </a:moveTo>
                      <a:cubicBezTo>
                        <a:pt x="158" y="1433"/>
                        <a:pt x="158" y="1433"/>
                        <a:pt x="158" y="1433"/>
                      </a:cubicBezTo>
                      <a:cubicBezTo>
                        <a:pt x="158" y="164"/>
                        <a:pt x="158" y="164"/>
                        <a:pt x="158" y="164"/>
                      </a:cubicBezTo>
                      <a:cubicBezTo>
                        <a:pt x="2463" y="164"/>
                        <a:pt x="2463" y="164"/>
                        <a:pt x="2463" y="164"/>
                      </a:cubicBezTo>
                      <a:lnTo>
                        <a:pt x="2463" y="14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Rectangle 27">
                  <a:extLst>
                    <a:ext uri="{FF2B5EF4-FFF2-40B4-BE49-F238E27FC236}">
                      <a16:creationId xmlns:a16="http://schemas.microsoft.com/office/drawing/2014/main" id="{44D44BE4-1576-4F79-AA93-3E9F09F9483D}"/>
                    </a:ext>
                  </a:extLst>
                </p:cNvPr>
                <p:cNvSpPr>
                  <a:spLocks noChangeArrowheads="1"/>
                </p:cNvSpPr>
                <p:nvPr/>
              </p:nvSpPr>
              <p:spPr bwMode="auto">
                <a:xfrm>
                  <a:off x="5653088" y="7505700"/>
                  <a:ext cx="5732462" cy="330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8">
                  <a:extLst>
                    <a:ext uri="{FF2B5EF4-FFF2-40B4-BE49-F238E27FC236}">
                      <a16:creationId xmlns:a16="http://schemas.microsoft.com/office/drawing/2014/main" id="{F356D09C-125C-416F-8B65-32AB64FDC269}"/>
                    </a:ext>
                  </a:extLst>
                </p:cNvPr>
                <p:cNvSpPr>
                  <a:spLocks/>
                </p:cNvSpPr>
                <p:nvPr/>
              </p:nvSpPr>
              <p:spPr bwMode="auto">
                <a:xfrm>
                  <a:off x="6962775" y="6645275"/>
                  <a:ext cx="2895600" cy="698500"/>
                </a:xfrm>
                <a:custGeom>
                  <a:avLst/>
                  <a:gdLst>
                    <a:gd name="T0" fmla="*/ 0 w 1824"/>
                    <a:gd name="T1" fmla="*/ 440 h 440"/>
                    <a:gd name="T2" fmla="*/ 1824 w 1824"/>
                    <a:gd name="T3" fmla="*/ 440 h 440"/>
                    <a:gd name="T4" fmla="*/ 1658 w 1824"/>
                    <a:gd name="T5" fmla="*/ 0 h 440"/>
                    <a:gd name="T6" fmla="*/ 168 w 1824"/>
                    <a:gd name="T7" fmla="*/ 0 h 440"/>
                    <a:gd name="T8" fmla="*/ 0 w 1824"/>
                    <a:gd name="T9" fmla="*/ 440 h 440"/>
                  </a:gdLst>
                  <a:ahLst/>
                  <a:cxnLst>
                    <a:cxn ang="0">
                      <a:pos x="T0" y="T1"/>
                    </a:cxn>
                    <a:cxn ang="0">
                      <a:pos x="T2" y="T3"/>
                    </a:cxn>
                    <a:cxn ang="0">
                      <a:pos x="T4" y="T5"/>
                    </a:cxn>
                    <a:cxn ang="0">
                      <a:pos x="T6" y="T7"/>
                    </a:cxn>
                    <a:cxn ang="0">
                      <a:pos x="T8" y="T9"/>
                    </a:cxn>
                  </a:cxnLst>
                  <a:rect l="0" t="0" r="r" b="b"/>
                  <a:pathLst>
                    <a:path w="1824" h="440">
                      <a:moveTo>
                        <a:pt x="0" y="440"/>
                      </a:moveTo>
                      <a:lnTo>
                        <a:pt x="1824" y="440"/>
                      </a:lnTo>
                      <a:lnTo>
                        <a:pt x="1658" y="0"/>
                      </a:lnTo>
                      <a:lnTo>
                        <a:pt x="168" y="0"/>
                      </a:lnTo>
                      <a:lnTo>
                        <a:pt x="0" y="4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4" name="Group 43">
              <a:extLst>
                <a:ext uri="{FF2B5EF4-FFF2-40B4-BE49-F238E27FC236}">
                  <a16:creationId xmlns:a16="http://schemas.microsoft.com/office/drawing/2014/main" id="{13FE2AB4-6FE0-4608-8FCD-B55B316D3302}"/>
                </a:ext>
              </a:extLst>
            </p:cNvPr>
            <p:cNvGrpSpPr/>
            <p:nvPr/>
          </p:nvGrpSpPr>
          <p:grpSpPr>
            <a:xfrm>
              <a:off x="8295358" y="3780355"/>
              <a:ext cx="554819" cy="390242"/>
              <a:chOff x="13080026" y="2754867"/>
              <a:chExt cx="583224" cy="410221"/>
            </a:xfrm>
          </p:grpSpPr>
          <p:sp>
            <p:nvSpPr>
              <p:cNvPr id="152" name="Freeform 10">
                <a:extLst>
                  <a:ext uri="{FF2B5EF4-FFF2-40B4-BE49-F238E27FC236}">
                    <a16:creationId xmlns:a16="http://schemas.microsoft.com/office/drawing/2014/main" id="{A3A849ED-3FD1-406D-8556-CC1F926DEF68}"/>
                  </a:ext>
                </a:extLst>
              </p:cNvPr>
              <p:cNvSpPr>
                <a:spLocks/>
              </p:cNvSpPr>
              <p:nvPr/>
            </p:nvSpPr>
            <p:spPr bwMode="auto">
              <a:xfrm>
                <a:off x="13080026" y="2787734"/>
                <a:ext cx="352586" cy="377354"/>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153" name="Group 152">
                <a:extLst>
                  <a:ext uri="{FF2B5EF4-FFF2-40B4-BE49-F238E27FC236}">
                    <a16:creationId xmlns:a16="http://schemas.microsoft.com/office/drawing/2014/main" id="{F63B2CDD-5929-4DDF-8DA5-F8A203876CFC}"/>
                  </a:ext>
                </a:extLst>
              </p:cNvPr>
              <p:cNvGrpSpPr/>
              <p:nvPr/>
            </p:nvGrpSpPr>
            <p:grpSpPr>
              <a:xfrm>
                <a:off x="13327025" y="2754867"/>
                <a:ext cx="336225" cy="246352"/>
                <a:chOff x="3598863" y="625475"/>
                <a:chExt cx="9840912" cy="7210425"/>
              </a:xfrm>
              <a:solidFill>
                <a:schemeClr val="bg1"/>
              </a:solidFill>
            </p:grpSpPr>
            <p:sp>
              <p:nvSpPr>
                <p:cNvPr id="154" name="Freeform 26">
                  <a:extLst>
                    <a:ext uri="{FF2B5EF4-FFF2-40B4-BE49-F238E27FC236}">
                      <a16:creationId xmlns:a16="http://schemas.microsoft.com/office/drawing/2014/main" id="{4CF02387-662C-4F30-A5C8-FD421D03EBC8}"/>
                    </a:ext>
                  </a:extLst>
                </p:cNvPr>
                <p:cNvSpPr>
                  <a:spLocks noEditPoints="1"/>
                </p:cNvSpPr>
                <p:nvPr/>
              </p:nvSpPr>
              <p:spPr bwMode="auto">
                <a:xfrm>
                  <a:off x="3598863" y="625475"/>
                  <a:ext cx="9840912" cy="6019800"/>
                </a:xfrm>
                <a:custGeom>
                  <a:avLst/>
                  <a:gdLst>
                    <a:gd name="T0" fmla="*/ 2541 w 2621"/>
                    <a:gd name="T1" fmla="*/ 0 h 1603"/>
                    <a:gd name="T2" fmla="*/ 80 w 2621"/>
                    <a:gd name="T3" fmla="*/ 0 h 1603"/>
                    <a:gd name="T4" fmla="*/ 0 w 2621"/>
                    <a:gd name="T5" fmla="*/ 81 h 1603"/>
                    <a:gd name="T6" fmla="*/ 0 w 2621"/>
                    <a:gd name="T7" fmla="*/ 1522 h 1603"/>
                    <a:gd name="T8" fmla="*/ 80 w 2621"/>
                    <a:gd name="T9" fmla="*/ 1603 h 1603"/>
                    <a:gd name="T10" fmla="*/ 967 w 2621"/>
                    <a:gd name="T11" fmla="*/ 1603 h 1603"/>
                    <a:gd name="T12" fmla="*/ 982 w 2621"/>
                    <a:gd name="T13" fmla="*/ 1564 h 1603"/>
                    <a:gd name="T14" fmla="*/ 1582 w 2621"/>
                    <a:gd name="T15" fmla="*/ 1564 h 1603"/>
                    <a:gd name="T16" fmla="*/ 1597 w 2621"/>
                    <a:gd name="T17" fmla="*/ 1603 h 1603"/>
                    <a:gd name="T18" fmla="*/ 2541 w 2621"/>
                    <a:gd name="T19" fmla="*/ 1603 h 1603"/>
                    <a:gd name="T20" fmla="*/ 2621 w 2621"/>
                    <a:gd name="T21" fmla="*/ 1522 h 1603"/>
                    <a:gd name="T22" fmla="*/ 2621 w 2621"/>
                    <a:gd name="T23" fmla="*/ 81 h 1603"/>
                    <a:gd name="T24" fmla="*/ 2541 w 2621"/>
                    <a:gd name="T25" fmla="*/ 0 h 1603"/>
                    <a:gd name="T26" fmla="*/ 2463 w 2621"/>
                    <a:gd name="T27" fmla="*/ 1433 h 1603"/>
                    <a:gd name="T28" fmla="*/ 158 w 2621"/>
                    <a:gd name="T29" fmla="*/ 1433 h 1603"/>
                    <a:gd name="T30" fmla="*/ 158 w 2621"/>
                    <a:gd name="T31" fmla="*/ 164 h 1603"/>
                    <a:gd name="T32" fmla="*/ 2463 w 2621"/>
                    <a:gd name="T33" fmla="*/ 164 h 1603"/>
                    <a:gd name="T34" fmla="*/ 2463 w 2621"/>
                    <a:gd name="T35" fmla="*/ 1433 h 1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21" h="1603">
                      <a:moveTo>
                        <a:pt x="2541" y="0"/>
                      </a:moveTo>
                      <a:cubicBezTo>
                        <a:pt x="313" y="0"/>
                        <a:pt x="80" y="0"/>
                        <a:pt x="80" y="0"/>
                      </a:cubicBezTo>
                      <a:cubicBezTo>
                        <a:pt x="40" y="0"/>
                        <a:pt x="0" y="33"/>
                        <a:pt x="0" y="81"/>
                      </a:cubicBezTo>
                      <a:cubicBezTo>
                        <a:pt x="0" y="1466"/>
                        <a:pt x="0" y="1522"/>
                        <a:pt x="0" y="1522"/>
                      </a:cubicBezTo>
                      <a:cubicBezTo>
                        <a:pt x="0" y="1570"/>
                        <a:pt x="40" y="1603"/>
                        <a:pt x="80" y="1603"/>
                      </a:cubicBezTo>
                      <a:cubicBezTo>
                        <a:pt x="967" y="1603"/>
                        <a:pt x="967" y="1603"/>
                        <a:pt x="967" y="1603"/>
                      </a:cubicBezTo>
                      <a:cubicBezTo>
                        <a:pt x="982" y="1564"/>
                        <a:pt x="982" y="1564"/>
                        <a:pt x="982" y="1564"/>
                      </a:cubicBezTo>
                      <a:cubicBezTo>
                        <a:pt x="1582" y="1564"/>
                        <a:pt x="1582" y="1564"/>
                        <a:pt x="1582" y="1564"/>
                      </a:cubicBezTo>
                      <a:cubicBezTo>
                        <a:pt x="1597" y="1603"/>
                        <a:pt x="1597" y="1603"/>
                        <a:pt x="1597" y="1603"/>
                      </a:cubicBezTo>
                      <a:cubicBezTo>
                        <a:pt x="2541" y="1603"/>
                        <a:pt x="2541" y="1603"/>
                        <a:pt x="2541" y="1603"/>
                      </a:cubicBezTo>
                      <a:cubicBezTo>
                        <a:pt x="2589" y="1603"/>
                        <a:pt x="2621" y="1570"/>
                        <a:pt x="2621" y="1522"/>
                      </a:cubicBezTo>
                      <a:cubicBezTo>
                        <a:pt x="2621" y="137"/>
                        <a:pt x="2621" y="81"/>
                        <a:pt x="2621" y="81"/>
                      </a:cubicBezTo>
                      <a:cubicBezTo>
                        <a:pt x="2621" y="33"/>
                        <a:pt x="2589" y="0"/>
                        <a:pt x="2541" y="0"/>
                      </a:cubicBezTo>
                      <a:close/>
                      <a:moveTo>
                        <a:pt x="2463" y="1433"/>
                      </a:moveTo>
                      <a:cubicBezTo>
                        <a:pt x="158" y="1433"/>
                        <a:pt x="158" y="1433"/>
                        <a:pt x="158" y="1433"/>
                      </a:cubicBezTo>
                      <a:cubicBezTo>
                        <a:pt x="158" y="164"/>
                        <a:pt x="158" y="164"/>
                        <a:pt x="158" y="164"/>
                      </a:cubicBezTo>
                      <a:cubicBezTo>
                        <a:pt x="2463" y="164"/>
                        <a:pt x="2463" y="164"/>
                        <a:pt x="2463" y="164"/>
                      </a:cubicBezTo>
                      <a:lnTo>
                        <a:pt x="2463" y="14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27">
                  <a:extLst>
                    <a:ext uri="{FF2B5EF4-FFF2-40B4-BE49-F238E27FC236}">
                      <a16:creationId xmlns:a16="http://schemas.microsoft.com/office/drawing/2014/main" id="{BB6D0CFC-AE57-4EBD-980F-B030AF0CD3F6}"/>
                    </a:ext>
                  </a:extLst>
                </p:cNvPr>
                <p:cNvSpPr>
                  <a:spLocks noChangeArrowheads="1"/>
                </p:cNvSpPr>
                <p:nvPr/>
              </p:nvSpPr>
              <p:spPr bwMode="auto">
                <a:xfrm>
                  <a:off x="5653088" y="7505700"/>
                  <a:ext cx="5732462" cy="330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8">
                  <a:extLst>
                    <a:ext uri="{FF2B5EF4-FFF2-40B4-BE49-F238E27FC236}">
                      <a16:creationId xmlns:a16="http://schemas.microsoft.com/office/drawing/2014/main" id="{0FD73F1D-B608-4F27-B243-25D302328028}"/>
                    </a:ext>
                  </a:extLst>
                </p:cNvPr>
                <p:cNvSpPr>
                  <a:spLocks/>
                </p:cNvSpPr>
                <p:nvPr/>
              </p:nvSpPr>
              <p:spPr bwMode="auto">
                <a:xfrm>
                  <a:off x="6962775" y="6645275"/>
                  <a:ext cx="2895600" cy="698500"/>
                </a:xfrm>
                <a:custGeom>
                  <a:avLst/>
                  <a:gdLst>
                    <a:gd name="T0" fmla="*/ 0 w 1824"/>
                    <a:gd name="T1" fmla="*/ 440 h 440"/>
                    <a:gd name="T2" fmla="*/ 1824 w 1824"/>
                    <a:gd name="T3" fmla="*/ 440 h 440"/>
                    <a:gd name="T4" fmla="*/ 1658 w 1824"/>
                    <a:gd name="T5" fmla="*/ 0 h 440"/>
                    <a:gd name="T6" fmla="*/ 168 w 1824"/>
                    <a:gd name="T7" fmla="*/ 0 h 440"/>
                    <a:gd name="T8" fmla="*/ 0 w 1824"/>
                    <a:gd name="T9" fmla="*/ 440 h 440"/>
                  </a:gdLst>
                  <a:ahLst/>
                  <a:cxnLst>
                    <a:cxn ang="0">
                      <a:pos x="T0" y="T1"/>
                    </a:cxn>
                    <a:cxn ang="0">
                      <a:pos x="T2" y="T3"/>
                    </a:cxn>
                    <a:cxn ang="0">
                      <a:pos x="T4" y="T5"/>
                    </a:cxn>
                    <a:cxn ang="0">
                      <a:pos x="T6" y="T7"/>
                    </a:cxn>
                    <a:cxn ang="0">
                      <a:pos x="T8" y="T9"/>
                    </a:cxn>
                  </a:cxnLst>
                  <a:rect l="0" t="0" r="r" b="b"/>
                  <a:pathLst>
                    <a:path w="1824" h="440">
                      <a:moveTo>
                        <a:pt x="0" y="440"/>
                      </a:moveTo>
                      <a:lnTo>
                        <a:pt x="1824" y="440"/>
                      </a:lnTo>
                      <a:lnTo>
                        <a:pt x="1658" y="0"/>
                      </a:lnTo>
                      <a:lnTo>
                        <a:pt x="168" y="0"/>
                      </a:lnTo>
                      <a:lnTo>
                        <a:pt x="0" y="4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5" name="Group 44">
              <a:extLst>
                <a:ext uri="{FF2B5EF4-FFF2-40B4-BE49-F238E27FC236}">
                  <a16:creationId xmlns:a16="http://schemas.microsoft.com/office/drawing/2014/main" id="{E7D341F7-75B1-4663-9DE0-ACDA7B60788C}"/>
                </a:ext>
              </a:extLst>
            </p:cNvPr>
            <p:cNvGrpSpPr/>
            <p:nvPr/>
          </p:nvGrpSpPr>
          <p:grpSpPr>
            <a:xfrm>
              <a:off x="8861119" y="841291"/>
              <a:ext cx="1165560" cy="331304"/>
              <a:chOff x="18316385" y="6150173"/>
              <a:chExt cx="1165560" cy="331304"/>
            </a:xfrm>
          </p:grpSpPr>
          <p:sp>
            <p:nvSpPr>
              <p:cNvPr id="150" name="Rectangle 149">
                <a:extLst>
                  <a:ext uri="{FF2B5EF4-FFF2-40B4-BE49-F238E27FC236}">
                    <a16:creationId xmlns:a16="http://schemas.microsoft.com/office/drawing/2014/main" id="{5B9FB9E0-1B9B-4A83-8D72-0754BEC4903F}"/>
                  </a:ext>
                </a:extLst>
              </p:cNvPr>
              <p:cNvSpPr/>
              <p:nvPr/>
            </p:nvSpPr>
            <p:spPr bwMode="auto">
              <a:xfrm>
                <a:off x="18316385" y="6183541"/>
                <a:ext cx="1134254" cy="29306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1" name="TextBox 150">
                <a:extLst>
                  <a:ext uri="{FF2B5EF4-FFF2-40B4-BE49-F238E27FC236}">
                    <a16:creationId xmlns:a16="http://schemas.microsoft.com/office/drawing/2014/main" id="{7E27A67F-36CB-44E9-BB5B-76B0D2CDD484}"/>
                  </a:ext>
                </a:extLst>
              </p:cNvPr>
              <p:cNvSpPr txBox="1"/>
              <p:nvPr/>
            </p:nvSpPr>
            <p:spPr>
              <a:xfrm>
                <a:off x="18335133" y="6150173"/>
                <a:ext cx="1146812" cy="331304"/>
              </a:xfrm>
              <a:prstGeom prst="rect">
                <a:avLst/>
              </a:prstGeom>
              <a:noFill/>
            </p:spPr>
            <p:txBody>
              <a:bodyPr wrap="square" lIns="0" tIns="0" rIns="0" bIns="36000" rtlCol="0">
                <a:spAutoFit/>
              </a:bodyPr>
              <a:lstStyle/>
              <a:p>
                <a:pPr algn="ctr" defTabSz="878560">
                  <a:lnSpc>
                    <a:spcPts val="2314"/>
                  </a:lnSpc>
                </a:pPr>
                <a:r>
                  <a:rPr lang="en-US" sz="900" b="1" dirty="0">
                    <a:solidFill>
                      <a:schemeClr val="accent1"/>
                    </a:solidFill>
                    <a:cs typeface="Segoe UI Light"/>
                  </a:rPr>
                  <a:t>ATA GATEWAY 1</a:t>
                </a:r>
              </a:p>
            </p:txBody>
          </p:sp>
        </p:grpSp>
        <p:sp>
          <p:nvSpPr>
            <p:cNvPr id="46" name="TextBox 45">
              <a:extLst>
                <a:ext uri="{FF2B5EF4-FFF2-40B4-BE49-F238E27FC236}">
                  <a16:creationId xmlns:a16="http://schemas.microsoft.com/office/drawing/2014/main" id="{F7A1C827-5628-4BC5-BF5E-F1078C5BB150}"/>
                </a:ext>
              </a:extLst>
            </p:cNvPr>
            <p:cNvSpPr txBox="1"/>
            <p:nvPr/>
          </p:nvSpPr>
          <p:spPr>
            <a:xfrm>
              <a:off x="6166881" y="4753601"/>
              <a:ext cx="625260" cy="331304"/>
            </a:xfrm>
            <a:prstGeom prst="rect">
              <a:avLst/>
            </a:prstGeom>
            <a:solidFill>
              <a:schemeClr val="accent1"/>
            </a:solidFill>
            <a:ln w="28575">
              <a:solidFill>
                <a:schemeClr val="accent3"/>
              </a:solidFill>
            </a:ln>
          </p:spPr>
          <p:txBody>
            <a:bodyPr wrap="square" lIns="0" tIns="0" rIns="0" bIns="36000" rtlCol="0">
              <a:spAutoFit/>
            </a:bodyPr>
            <a:lstStyle/>
            <a:p>
              <a:pPr algn="ctr" defTabSz="878560">
                <a:lnSpc>
                  <a:spcPts val="2314"/>
                </a:lnSpc>
              </a:pPr>
              <a:r>
                <a:rPr lang="en-US" sz="900" dirty="0">
                  <a:solidFill>
                    <a:schemeClr val="bg1"/>
                  </a:solidFill>
                  <a:cs typeface="Segoe UI Light"/>
                </a:rPr>
                <a:t>VPN</a:t>
              </a:r>
            </a:p>
          </p:txBody>
        </p:sp>
        <p:grpSp>
          <p:nvGrpSpPr>
            <p:cNvPr id="47" name="Group 46">
              <a:extLst>
                <a:ext uri="{FF2B5EF4-FFF2-40B4-BE49-F238E27FC236}">
                  <a16:creationId xmlns:a16="http://schemas.microsoft.com/office/drawing/2014/main" id="{A60B5156-82C3-4972-9472-9B3954BF0FE3}"/>
                </a:ext>
              </a:extLst>
            </p:cNvPr>
            <p:cNvGrpSpPr/>
            <p:nvPr/>
          </p:nvGrpSpPr>
          <p:grpSpPr>
            <a:xfrm rot="16200000">
              <a:off x="6973532" y="3986454"/>
              <a:ext cx="261253" cy="1296793"/>
              <a:chOff x="15253185" y="2818182"/>
              <a:chExt cx="261253" cy="1103003"/>
            </a:xfrm>
          </p:grpSpPr>
          <p:cxnSp>
            <p:nvCxnSpPr>
              <p:cNvPr id="147" name="Straight Connector 146">
                <a:extLst>
                  <a:ext uri="{FF2B5EF4-FFF2-40B4-BE49-F238E27FC236}">
                    <a16:creationId xmlns:a16="http://schemas.microsoft.com/office/drawing/2014/main" id="{A6A21044-6FAF-4163-8F55-EC0DFB976B2D}"/>
                  </a:ext>
                </a:extLst>
              </p:cNvPr>
              <p:cNvCxnSpPr>
                <a:endCxn id="46" idx="0"/>
              </p:cNvCxnSpPr>
              <p:nvPr/>
            </p:nvCxnSpPr>
            <p:spPr>
              <a:xfrm rot="5400000" flipH="1">
                <a:off x="15373239" y="2698128"/>
                <a:ext cx="9269" cy="249378"/>
              </a:xfrm>
              <a:prstGeom prst="line">
                <a:avLst/>
              </a:prstGeom>
              <a:ln w="28575">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42BB93E-948F-4145-9134-B9393E254C90}"/>
                  </a:ext>
                </a:extLst>
              </p:cNvPr>
              <p:cNvCxnSpPr/>
              <p:nvPr/>
            </p:nvCxnSpPr>
            <p:spPr>
              <a:xfrm flipV="1">
                <a:off x="15503602" y="2831677"/>
                <a:ext cx="0" cy="1089508"/>
              </a:xfrm>
              <a:prstGeom prst="line">
                <a:avLst/>
              </a:prstGeom>
              <a:ln w="28575">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D5161985-C258-4AE2-96FE-7DA568946856}"/>
                  </a:ext>
                </a:extLst>
              </p:cNvPr>
              <p:cNvCxnSpPr/>
              <p:nvPr/>
            </p:nvCxnSpPr>
            <p:spPr>
              <a:xfrm flipH="1">
                <a:off x="15338751" y="3910025"/>
                <a:ext cx="175687" cy="0"/>
              </a:xfrm>
              <a:prstGeom prst="line">
                <a:avLst/>
              </a:prstGeom>
              <a:ln w="28575">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8" name="Straight Connector 47">
              <a:extLst>
                <a:ext uri="{FF2B5EF4-FFF2-40B4-BE49-F238E27FC236}">
                  <a16:creationId xmlns:a16="http://schemas.microsoft.com/office/drawing/2014/main" id="{3D657AB4-9FDA-4390-96FD-8FDD17095A9A}"/>
                </a:ext>
              </a:extLst>
            </p:cNvPr>
            <p:cNvCxnSpPr/>
            <p:nvPr/>
          </p:nvCxnSpPr>
          <p:spPr>
            <a:xfrm flipV="1">
              <a:off x="7112091" y="3740378"/>
              <a:ext cx="0" cy="788686"/>
            </a:xfrm>
            <a:prstGeom prst="line">
              <a:avLst/>
            </a:prstGeom>
            <a:ln w="28575">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A11AE967-5616-4E78-A33E-B25658C76EAE}"/>
                </a:ext>
              </a:extLst>
            </p:cNvPr>
            <p:cNvSpPr txBox="1"/>
            <p:nvPr/>
          </p:nvSpPr>
          <p:spPr>
            <a:xfrm>
              <a:off x="6804333" y="3966725"/>
              <a:ext cx="625260" cy="331304"/>
            </a:xfrm>
            <a:prstGeom prst="rect">
              <a:avLst/>
            </a:prstGeom>
            <a:solidFill>
              <a:schemeClr val="accent1"/>
            </a:solidFill>
            <a:ln w="28575">
              <a:solidFill>
                <a:schemeClr val="accent3"/>
              </a:solidFill>
            </a:ln>
          </p:spPr>
          <p:txBody>
            <a:bodyPr wrap="square" lIns="0" tIns="0" rIns="0" bIns="36000" rtlCol="0">
              <a:spAutoFit/>
            </a:bodyPr>
            <a:lstStyle/>
            <a:p>
              <a:pPr algn="ctr" defTabSz="878560">
                <a:lnSpc>
                  <a:spcPts val="2314"/>
                </a:lnSpc>
              </a:pPr>
              <a:r>
                <a:rPr lang="en-US" sz="900" dirty="0">
                  <a:solidFill>
                    <a:schemeClr val="bg1"/>
                  </a:solidFill>
                  <a:cs typeface="Segoe UI Light"/>
                </a:rPr>
                <a:t>DMZ</a:t>
              </a:r>
            </a:p>
          </p:txBody>
        </p:sp>
        <p:cxnSp>
          <p:nvCxnSpPr>
            <p:cNvPr id="50" name="Straight Connector 49">
              <a:extLst>
                <a:ext uri="{FF2B5EF4-FFF2-40B4-BE49-F238E27FC236}">
                  <a16:creationId xmlns:a16="http://schemas.microsoft.com/office/drawing/2014/main" id="{A0E05A6F-8BA6-4095-8FC7-3823851C5B89}"/>
                </a:ext>
              </a:extLst>
            </p:cNvPr>
            <p:cNvCxnSpPr/>
            <p:nvPr/>
          </p:nvCxnSpPr>
          <p:spPr>
            <a:xfrm flipV="1">
              <a:off x="7739433" y="5163649"/>
              <a:ext cx="0" cy="315599"/>
            </a:xfrm>
            <a:prstGeom prst="line">
              <a:avLst/>
            </a:prstGeom>
            <a:ln w="28575">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DC525E2-948C-4F7A-B34A-54206288F49B}"/>
                </a:ext>
              </a:extLst>
            </p:cNvPr>
            <p:cNvSpPr txBox="1"/>
            <p:nvPr/>
          </p:nvSpPr>
          <p:spPr>
            <a:xfrm>
              <a:off x="7146157" y="5945978"/>
              <a:ext cx="1146812" cy="331304"/>
            </a:xfrm>
            <a:prstGeom prst="rect">
              <a:avLst/>
            </a:prstGeom>
            <a:noFill/>
          </p:spPr>
          <p:txBody>
            <a:bodyPr wrap="square" lIns="0" tIns="0" rIns="0" bIns="36000" rtlCol="0">
              <a:spAutoFit/>
            </a:bodyPr>
            <a:lstStyle/>
            <a:p>
              <a:pPr algn="ctr" defTabSz="878560">
                <a:lnSpc>
                  <a:spcPts val="2314"/>
                </a:lnSpc>
              </a:pPr>
              <a:r>
                <a:rPr lang="en-US" sz="900">
                  <a:solidFill>
                    <a:schemeClr val="bg1"/>
                  </a:solidFill>
                  <a:cs typeface="Segoe UI Light"/>
                </a:rPr>
                <a:t>Web</a:t>
              </a:r>
              <a:endParaRPr lang="en-US" sz="900" dirty="0">
                <a:solidFill>
                  <a:schemeClr val="bg1"/>
                </a:solidFill>
                <a:cs typeface="Segoe UI Light"/>
              </a:endParaRPr>
            </a:p>
          </p:txBody>
        </p:sp>
        <p:sp>
          <p:nvSpPr>
            <p:cNvPr id="52" name="TextBox 51">
              <a:extLst>
                <a:ext uri="{FF2B5EF4-FFF2-40B4-BE49-F238E27FC236}">
                  <a16:creationId xmlns:a16="http://schemas.microsoft.com/office/drawing/2014/main" id="{4C276956-E144-4DCB-B07B-809897FAB922}"/>
                </a:ext>
              </a:extLst>
            </p:cNvPr>
            <p:cNvSpPr txBox="1"/>
            <p:nvPr/>
          </p:nvSpPr>
          <p:spPr>
            <a:xfrm>
              <a:off x="8196371" y="1577847"/>
              <a:ext cx="1146812" cy="331304"/>
            </a:xfrm>
            <a:prstGeom prst="rect">
              <a:avLst/>
            </a:prstGeom>
            <a:noFill/>
          </p:spPr>
          <p:txBody>
            <a:bodyPr wrap="square" lIns="0" tIns="0" rIns="0" bIns="36000" rtlCol="0">
              <a:spAutoFit/>
            </a:bodyPr>
            <a:lstStyle/>
            <a:p>
              <a:pPr algn="ctr" defTabSz="878560">
                <a:lnSpc>
                  <a:spcPts val="2314"/>
                </a:lnSpc>
              </a:pPr>
              <a:r>
                <a:rPr lang="en-US" sz="900" dirty="0">
                  <a:solidFill>
                    <a:schemeClr val="bg1"/>
                  </a:solidFill>
                  <a:cs typeface="Segoe UI Light"/>
                </a:rPr>
                <a:t>Port mirroring</a:t>
              </a:r>
            </a:p>
          </p:txBody>
        </p:sp>
        <p:sp>
          <p:nvSpPr>
            <p:cNvPr id="53" name="TextBox 52">
              <a:extLst>
                <a:ext uri="{FF2B5EF4-FFF2-40B4-BE49-F238E27FC236}">
                  <a16:creationId xmlns:a16="http://schemas.microsoft.com/office/drawing/2014/main" id="{0162E788-FAFF-4974-9228-691C86D55CCD}"/>
                </a:ext>
              </a:extLst>
            </p:cNvPr>
            <p:cNvSpPr txBox="1"/>
            <p:nvPr/>
          </p:nvSpPr>
          <p:spPr>
            <a:xfrm>
              <a:off x="9441236" y="2095653"/>
              <a:ext cx="1146812" cy="331304"/>
            </a:xfrm>
            <a:prstGeom prst="rect">
              <a:avLst/>
            </a:prstGeom>
            <a:noFill/>
          </p:spPr>
          <p:txBody>
            <a:bodyPr wrap="square" lIns="0" tIns="0" rIns="0" bIns="36000" rtlCol="0">
              <a:spAutoFit/>
            </a:bodyPr>
            <a:lstStyle/>
            <a:p>
              <a:pPr algn="ctr" defTabSz="878560">
                <a:lnSpc>
                  <a:spcPts val="2314"/>
                </a:lnSpc>
              </a:pPr>
              <a:r>
                <a:rPr lang="en-US" sz="900" dirty="0">
                  <a:solidFill>
                    <a:schemeClr val="bg1"/>
                  </a:solidFill>
                  <a:cs typeface="Segoe UI Light"/>
                </a:rPr>
                <a:t>Syslog forwarding</a:t>
              </a:r>
            </a:p>
          </p:txBody>
        </p:sp>
        <p:sp>
          <p:nvSpPr>
            <p:cNvPr id="54" name="TextBox 53">
              <a:extLst>
                <a:ext uri="{FF2B5EF4-FFF2-40B4-BE49-F238E27FC236}">
                  <a16:creationId xmlns:a16="http://schemas.microsoft.com/office/drawing/2014/main" id="{1E8C22FF-05E5-4655-9990-D127327E0545}"/>
                </a:ext>
              </a:extLst>
            </p:cNvPr>
            <p:cNvSpPr txBox="1"/>
            <p:nvPr/>
          </p:nvSpPr>
          <p:spPr>
            <a:xfrm>
              <a:off x="11330220" y="703363"/>
              <a:ext cx="670160" cy="331304"/>
            </a:xfrm>
            <a:prstGeom prst="rect">
              <a:avLst/>
            </a:prstGeom>
            <a:noFill/>
          </p:spPr>
          <p:txBody>
            <a:bodyPr wrap="square" lIns="0" tIns="0" rIns="0" bIns="36000" rtlCol="0">
              <a:spAutoFit/>
            </a:bodyPr>
            <a:lstStyle/>
            <a:p>
              <a:pPr defTabSz="878560">
                <a:lnSpc>
                  <a:spcPts val="2314"/>
                </a:lnSpc>
              </a:pPr>
              <a:r>
                <a:rPr lang="en-US" sz="900" dirty="0">
                  <a:solidFill>
                    <a:schemeClr val="bg1"/>
                  </a:solidFill>
                  <a:cs typeface="Segoe UI Light"/>
                </a:rPr>
                <a:t>SIEM</a:t>
              </a:r>
            </a:p>
          </p:txBody>
        </p:sp>
        <p:sp>
          <p:nvSpPr>
            <p:cNvPr id="55" name="TextBox 54">
              <a:extLst>
                <a:ext uri="{FF2B5EF4-FFF2-40B4-BE49-F238E27FC236}">
                  <a16:creationId xmlns:a16="http://schemas.microsoft.com/office/drawing/2014/main" id="{71E45531-0059-42EB-9853-C304030953D8}"/>
                </a:ext>
              </a:extLst>
            </p:cNvPr>
            <p:cNvSpPr txBox="1"/>
            <p:nvPr/>
          </p:nvSpPr>
          <p:spPr>
            <a:xfrm>
              <a:off x="11330220" y="1590132"/>
              <a:ext cx="670160" cy="331304"/>
            </a:xfrm>
            <a:prstGeom prst="rect">
              <a:avLst/>
            </a:prstGeom>
            <a:noFill/>
          </p:spPr>
          <p:txBody>
            <a:bodyPr wrap="square" lIns="0" tIns="0" rIns="0" bIns="36000" rtlCol="0">
              <a:spAutoFit/>
            </a:bodyPr>
            <a:lstStyle/>
            <a:p>
              <a:pPr defTabSz="878560">
                <a:lnSpc>
                  <a:spcPts val="2314"/>
                </a:lnSpc>
              </a:pPr>
              <a:r>
                <a:rPr lang="en-US" sz="900" dirty="0">
                  <a:solidFill>
                    <a:schemeClr val="bg1"/>
                  </a:solidFill>
                  <a:cs typeface="Segoe UI Light"/>
                </a:rPr>
                <a:t>Fileserver</a:t>
              </a:r>
            </a:p>
          </p:txBody>
        </p:sp>
        <p:sp>
          <p:nvSpPr>
            <p:cNvPr id="56" name="TextBox 55">
              <a:extLst>
                <a:ext uri="{FF2B5EF4-FFF2-40B4-BE49-F238E27FC236}">
                  <a16:creationId xmlns:a16="http://schemas.microsoft.com/office/drawing/2014/main" id="{89A4DFC5-CC27-424A-ADBC-42C6C41D5FA9}"/>
                </a:ext>
              </a:extLst>
            </p:cNvPr>
            <p:cNvSpPr txBox="1"/>
            <p:nvPr/>
          </p:nvSpPr>
          <p:spPr>
            <a:xfrm>
              <a:off x="11329876" y="2128675"/>
              <a:ext cx="670160" cy="331304"/>
            </a:xfrm>
            <a:prstGeom prst="rect">
              <a:avLst/>
            </a:prstGeom>
            <a:noFill/>
          </p:spPr>
          <p:txBody>
            <a:bodyPr wrap="square" lIns="0" tIns="0" rIns="0" bIns="36000" rtlCol="0">
              <a:spAutoFit/>
            </a:bodyPr>
            <a:lstStyle/>
            <a:p>
              <a:pPr defTabSz="878560">
                <a:lnSpc>
                  <a:spcPts val="2314"/>
                </a:lnSpc>
              </a:pPr>
              <a:r>
                <a:rPr lang="en-US" sz="900">
                  <a:solidFill>
                    <a:schemeClr val="bg1"/>
                  </a:solidFill>
                  <a:cs typeface="Segoe UI Light"/>
                </a:rPr>
                <a:t>DC1</a:t>
              </a:r>
              <a:endParaRPr lang="en-US" sz="900" dirty="0">
                <a:solidFill>
                  <a:schemeClr val="bg1"/>
                </a:solidFill>
                <a:cs typeface="Segoe UI Light"/>
              </a:endParaRPr>
            </a:p>
          </p:txBody>
        </p:sp>
        <p:sp>
          <p:nvSpPr>
            <p:cNvPr id="57" name="TextBox 56">
              <a:extLst>
                <a:ext uri="{FF2B5EF4-FFF2-40B4-BE49-F238E27FC236}">
                  <a16:creationId xmlns:a16="http://schemas.microsoft.com/office/drawing/2014/main" id="{52E54627-162A-4E87-BBD4-E4D21EF1D6C4}"/>
                </a:ext>
              </a:extLst>
            </p:cNvPr>
            <p:cNvSpPr txBox="1"/>
            <p:nvPr/>
          </p:nvSpPr>
          <p:spPr>
            <a:xfrm>
              <a:off x="11329876" y="2640739"/>
              <a:ext cx="670160" cy="331304"/>
            </a:xfrm>
            <a:prstGeom prst="rect">
              <a:avLst/>
            </a:prstGeom>
            <a:noFill/>
          </p:spPr>
          <p:txBody>
            <a:bodyPr wrap="square" lIns="0" tIns="0" rIns="0" bIns="36000" rtlCol="0">
              <a:spAutoFit/>
            </a:bodyPr>
            <a:lstStyle/>
            <a:p>
              <a:pPr defTabSz="878560">
                <a:lnSpc>
                  <a:spcPts val="2314"/>
                </a:lnSpc>
              </a:pPr>
              <a:r>
                <a:rPr lang="en-US" sz="900" dirty="0">
                  <a:solidFill>
                    <a:schemeClr val="bg1"/>
                  </a:solidFill>
                  <a:cs typeface="Segoe UI Light"/>
                </a:rPr>
                <a:t>DC2</a:t>
              </a:r>
            </a:p>
          </p:txBody>
        </p:sp>
        <p:pic>
          <p:nvPicPr>
            <p:cNvPr id="58" name="Picture 57">
              <a:extLst>
                <a:ext uri="{FF2B5EF4-FFF2-40B4-BE49-F238E27FC236}">
                  <a16:creationId xmlns:a16="http://schemas.microsoft.com/office/drawing/2014/main" id="{D6D3CA6D-6987-49F9-A015-80836CE33631}"/>
                </a:ext>
              </a:extLst>
            </p:cNvPr>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524283" y="5549148"/>
              <a:ext cx="406400" cy="407568"/>
            </a:xfrm>
            <a:prstGeom prst="rect">
              <a:avLst/>
            </a:prstGeom>
          </p:spPr>
        </p:pic>
        <p:grpSp>
          <p:nvGrpSpPr>
            <p:cNvPr id="59" name="Group 58">
              <a:extLst>
                <a:ext uri="{FF2B5EF4-FFF2-40B4-BE49-F238E27FC236}">
                  <a16:creationId xmlns:a16="http://schemas.microsoft.com/office/drawing/2014/main" id="{D96B8516-8FA7-4779-AEC0-1D30A2FFA580}"/>
                </a:ext>
              </a:extLst>
            </p:cNvPr>
            <p:cNvGrpSpPr/>
            <p:nvPr/>
          </p:nvGrpSpPr>
          <p:grpSpPr>
            <a:xfrm>
              <a:off x="9070296" y="2480453"/>
              <a:ext cx="490203" cy="193735"/>
              <a:chOff x="9094046" y="2689173"/>
              <a:chExt cx="490203" cy="193735"/>
            </a:xfrm>
          </p:grpSpPr>
          <p:sp>
            <p:nvSpPr>
              <p:cNvPr id="127" name="Rectangle 126">
                <a:extLst>
                  <a:ext uri="{FF2B5EF4-FFF2-40B4-BE49-F238E27FC236}">
                    <a16:creationId xmlns:a16="http://schemas.microsoft.com/office/drawing/2014/main" id="{00603B42-5616-4969-9655-B02AD764C179}"/>
                  </a:ext>
                </a:extLst>
              </p:cNvPr>
              <p:cNvSpPr/>
              <p:nvPr/>
            </p:nvSpPr>
            <p:spPr bwMode="auto">
              <a:xfrm>
                <a:off x="9094046" y="2689173"/>
                <a:ext cx="490203" cy="193735"/>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28" name="Group 127">
                <a:extLst>
                  <a:ext uri="{FF2B5EF4-FFF2-40B4-BE49-F238E27FC236}">
                    <a16:creationId xmlns:a16="http://schemas.microsoft.com/office/drawing/2014/main" id="{30550662-B903-468C-B280-875747602553}"/>
                  </a:ext>
                </a:extLst>
              </p:cNvPr>
              <p:cNvGrpSpPr/>
              <p:nvPr/>
            </p:nvGrpSpPr>
            <p:grpSpPr>
              <a:xfrm>
                <a:off x="9138174" y="2791374"/>
                <a:ext cx="401947" cy="50819"/>
                <a:chOff x="9137650" y="2562205"/>
                <a:chExt cx="401947" cy="50819"/>
              </a:xfrm>
            </p:grpSpPr>
            <p:grpSp>
              <p:nvGrpSpPr>
                <p:cNvPr id="129" name="Group 128">
                  <a:extLst>
                    <a:ext uri="{FF2B5EF4-FFF2-40B4-BE49-F238E27FC236}">
                      <a16:creationId xmlns:a16="http://schemas.microsoft.com/office/drawing/2014/main" id="{A5BC0E1A-4FB2-4669-9DEC-EBAF234BD3AC}"/>
                    </a:ext>
                  </a:extLst>
                </p:cNvPr>
                <p:cNvGrpSpPr/>
                <p:nvPr/>
              </p:nvGrpSpPr>
              <p:grpSpPr>
                <a:xfrm>
                  <a:off x="9137650" y="2562205"/>
                  <a:ext cx="59048" cy="50819"/>
                  <a:chOff x="7553379" y="2504033"/>
                  <a:chExt cx="117871" cy="87583"/>
                </a:xfrm>
                <a:solidFill>
                  <a:schemeClr val="accent1"/>
                </a:solidFill>
              </p:grpSpPr>
              <p:sp>
                <p:nvSpPr>
                  <p:cNvPr id="145" name="Rectangle 144">
                    <a:extLst>
                      <a:ext uri="{FF2B5EF4-FFF2-40B4-BE49-F238E27FC236}">
                        <a16:creationId xmlns:a16="http://schemas.microsoft.com/office/drawing/2014/main" id="{98A00BDC-22AB-45E4-9954-B403BCA0DFA8}"/>
                      </a:ext>
                    </a:extLst>
                  </p:cNvPr>
                  <p:cNvSpPr/>
                  <p:nvPr/>
                </p:nvSpPr>
                <p:spPr bwMode="auto">
                  <a:xfrm>
                    <a:off x="7553379" y="2504033"/>
                    <a:ext cx="117871" cy="5709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ln>
                        <a:solidFill>
                          <a:sysClr val="windowText" lastClr="000000"/>
                        </a:solidFill>
                      </a:ln>
                      <a:gradFill>
                        <a:gsLst>
                          <a:gs pos="0">
                            <a:srgbClr val="FFFFFF"/>
                          </a:gs>
                          <a:gs pos="100000">
                            <a:srgbClr val="FFFFFF"/>
                          </a:gs>
                        </a:gsLst>
                        <a:lin ang="5400000" scaled="0"/>
                      </a:gradFill>
                    </a:endParaRPr>
                  </a:p>
                </p:txBody>
              </p:sp>
              <p:sp>
                <p:nvSpPr>
                  <p:cNvPr id="146" name="Rectangle 145">
                    <a:extLst>
                      <a:ext uri="{FF2B5EF4-FFF2-40B4-BE49-F238E27FC236}">
                        <a16:creationId xmlns:a16="http://schemas.microsoft.com/office/drawing/2014/main" id="{2347909D-B6C8-45D9-9938-AFC2396412B3}"/>
                      </a:ext>
                    </a:extLst>
                  </p:cNvPr>
                  <p:cNvSpPr/>
                  <p:nvPr/>
                </p:nvSpPr>
                <p:spPr bwMode="auto">
                  <a:xfrm>
                    <a:off x="7589455" y="2524262"/>
                    <a:ext cx="45719" cy="6735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ln>
                        <a:solidFill>
                          <a:sysClr val="windowText" lastClr="000000"/>
                        </a:solidFill>
                      </a:ln>
                      <a:gradFill>
                        <a:gsLst>
                          <a:gs pos="0">
                            <a:srgbClr val="FFFFFF"/>
                          </a:gs>
                          <a:gs pos="100000">
                            <a:srgbClr val="FFFFFF"/>
                          </a:gs>
                        </a:gsLst>
                        <a:lin ang="5400000" scaled="0"/>
                      </a:gradFill>
                    </a:endParaRPr>
                  </a:p>
                </p:txBody>
              </p:sp>
            </p:grpSp>
            <p:grpSp>
              <p:nvGrpSpPr>
                <p:cNvPr id="130" name="Group 129">
                  <a:extLst>
                    <a:ext uri="{FF2B5EF4-FFF2-40B4-BE49-F238E27FC236}">
                      <a16:creationId xmlns:a16="http://schemas.microsoft.com/office/drawing/2014/main" id="{6F2D6A41-472E-4298-960C-108C29449FDC}"/>
                    </a:ext>
                  </a:extLst>
                </p:cNvPr>
                <p:cNvGrpSpPr/>
                <p:nvPr/>
              </p:nvGrpSpPr>
              <p:grpSpPr>
                <a:xfrm>
                  <a:off x="9207500" y="2562205"/>
                  <a:ext cx="59048" cy="50819"/>
                  <a:chOff x="7553379" y="2504033"/>
                  <a:chExt cx="117871" cy="87583"/>
                </a:xfrm>
                <a:solidFill>
                  <a:schemeClr val="accent1"/>
                </a:solidFill>
              </p:grpSpPr>
              <p:sp>
                <p:nvSpPr>
                  <p:cNvPr id="143" name="Rectangle 142">
                    <a:extLst>
                      <a:ext uri="{FF2B5EF4-FFF2-40B4-BE49-F238E27FC236}">
                        <a16:creationId xmlns:a16="http://schemas.microsoft.com/office/drawing/2014/main" id="{BAA91860-481C-4AFE-82B3-8626D2A98639}"/>
                      </a:ext>
                    </a:extLst>
                  </p:cNvPr>
                  <p:cNvSpPr/>
                  <p:nvPr/>
                </p:nvSpPr>
                <p:spPr bwMode="auto">
                  <a:xfrm>
                    <a:off x="7553379" y="2504033"/>
                    <a:ext cx="117871" cy="5709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ln>
                        <a:solidFill>
                          <a:sysClr val="windowText" lastClr="000000"/>
                        </a:solidFill>
                      </a:ln>
                      <a:gradFill>
                        <a:gsLst>
                          <a:gs pos="0">
                            <a:srgbClr val="FFFFFF"/>
                          </a:gs>
                          <a:gs pos="100000">
                            <a:srgbClr val="FFFFFF"/>
                          </a:gs>
                        </a:gsLst>
                        <a:lin ang="5400000" scaled="0"/>
                      </a:gradFill>
                    </a:endParaRPr>
                  </a:p>
                </p:txBody>
              </p:sp>
              <p:sp>
                <p:nvSpPr>
                  <p:cNvPr id="144" name="Rectangle 143">
                    <a:extLst>
                      <a:ext uri="{FF2B5EF4-FFF2-40B4-BE49-F238E27FC236}">
                        <a16:creationId xmlns:a16="http://schemas.microsoft.com/office/drawing/2014/main" id="{97755A56-FE35-4F2B-9D68-57294E727F4F}"/>
                      </a:ext>
                    </a:extLst>
                  </p:cNvPr>
                  <p:cNvSpPr/>
                  <p:nvPr/>
                </p:nvSpPr>
                <p:spPr bwMode="auto">
                  <a:xfrm>
                    <a:off x="7589455" y="2524262"/>
                    <a:ext cx="45719" cy="6735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ln>
                        <a:solidFill>
                          <a:sysClr val="windowText" lastClr="000000"/>
                        </a:solidFill>
                      </a:ln>
                      <a:gradFill>
                        <a:gsLst>
                          <a:gs pos="0">
                            <a:srgbClr val="FFFFFF"/>
                          </a:gs>
                          <a:gs pos="100000">
                            <a:srgbClr val="FFFFFF"/>
                          </a:gs>
                        </a:gsLst>
                        <a:lin ang="5400000" scaled="0"/>
                      </a:gradFill>
                    </a:endParaRPr>
                  </a:p>
                </p:txBody>
              </p:sp>
            </p:grpSp>
            <p:grpSp>
              <p:nvGrpSpPr>
                <p:cNvPr id="131" name="Group 130">
                  <a:extLst>
                    <a:ext uri="{FF2B5EF4-FFF2-40B4-BE49-F238E27FC236}">
                      <a16:creationId xmlns:a16="http://schemas.microsoft.com/office/drawing/2014/main" id="{E1E57FAD-A593-4D9A-926D-8A591ADFECC7}"/>
                    </a:ext>
                  </a:extLst>
                </p:cNvPr>
                <p:cNvGrpSpPr/>
                <p:nvPr/>
              </p:nvGrpSpPr>
              <p:grpSpPr>
                <a:xfrm>
                  <a:off x="9277349" y="2562205"/>
                  <a:ext cx="59048" cy="50819"/>
                  <a:chOff x="7553379" y="2504033"/>
                  <a:chExt cx="117871" cy="87583"/>
                </a:xfrm>
                <a:solidFill>
                  <a:schemeClr val="accent1"/>
                </a:solidFill>
              </p:grpSpPr>
              <p:sp>
                <p:nvSpPr>
                  <p:cNvPr id="141" name="Rectangle 140">
                    <a:extLst>
                      <a:ext uri="{FF2B5EF4-FFF2-40B4-BE49-F238E27FC236}">
                        <a16:creationId xmlns:a16="http://schemas.microsoft.com/office/drawing/2014/main" id="{E3198E7B-CE7E-42C9-95C7-1B7C299E5EA4}"/>
                      </a:ext>
                    </a:extLst>
                  </p:cNvPr>
                  <p:cNvSpPr/>
                  <p:nvPr/>
                </p:nvSpPr>
                <p:spPr bwMode="auto">
                  <a:xfrm>
                    <a:off x="7553379" y="2504033"/>
                    <a:ext cx="117871" cy="5709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ln>
                        <a:solidFill>
                          <a:sysClr val="windowText" lastClr="000000"/>
                        </a:solidFill>
                      </a:ln>
                      <a:gradFill>
                        <a:gsLst>
                          <a:gs pos="0">
                            <a:srgbClr val="FFFFFF"/>
                          </a:gs>
                          <a:gs pos="100000">
                            <a:srgbClr val="FFFFFF"/>
                          </a:gs>
                        </a:gsLst>
                        <a:lin ang="5400000" scaled="0"/>
                      </a:gradFill>
                    </a:endParaRPr>
                  </a:p>
                </p:txBody>
              </p:sp>
              <p:sp>
                <p:nvSpPr>
                  <p:cNvPr id="142" name="Rectangle 141">
                    <a:extLst>
                      <a:ext uri="{FF2B5EF4-FFF2-40B4-BE49-F238E27FC236}">
                        <a16:creationId xmlns:a16="http://schemas.microsoft.com/office/drawing/2014/main" id="{38AA90DE-459C-42F9-97A0-18FAFE4F18A6}"/>
                      </a:ext>
                    </a:extLst>
                  </p:cNvPr>
                  <p:cNvSpPr/>
                  <p:nvPr/>
                </p:nvSpPr>
                <p:spPr bwMode="auto">
                  <a:xfrm>
                    <a:off x="7589455" y="2524262"/>
                    <a:ext cx="45719" cy="6735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ln>
                        <a:solidFill>
                          <a:sysClr val="windowText" lastClr="000000"/>
                        </a:solidFill>
                      </a:ln>
                      <a:gradFill>
                        <a:gsLst>
                          <a:gs pos="0">
                            <a:srgbClr val="FFFFFF"/>
                          </a:gs>
                          <a:gs pos="100000">
                            <a:srgbClr val="FFFFFF"/>
                          </a:gs>
                        </a:gsLst>
                        <a:lin ang="5400000" scaled="0"/>
                      </a:gradFill>
                    </a:endParaRPr>
                  </a:p>
                </p:txBody>
              </p:sp>
            </p:grpSp>
            <p:grpSp>
              <p:nvGrpSpPr>
                <p:cNvPr id="132" name="Group 131">
                  <a:extLst>
                    <a:ext uri="{FF2B5EF4-FFF2-40B4-BE49-F238E27FC236}">
                      <a16:creationId xmlns:a16="http://schemas.microsoft.com/office/drawing/2014/main" id="{558E1891-D0AE-4E43-9D77-C3705B1B51C9}"/>
                    </a:ext>
                  </a:extLst>
                </p:cNvPr>
                <p:cNvGrpSpPr/>
                <p:nvPr/>
              </p:nvGrpSpPr>
              <p:grpSpPr>
                <a:xfrm>
                  <a:off x="9340850" y="2562205"/>
                  <a:ext cx="59048" cy="50819"/>
                  <a:chOff x="7553379" y="2504033"/>
                  <a:chExt cx="117871" cy="87583"/>
                </a:xfrm>
                <a:solidFill>
                  <a:schemeClr val="accent1"/>
                </a:solidFill>
              </p:grpSpPr>
              <p:sp>
                <p:nvSpPr>
                  <p:cNvPr id="139" name="Rectangle 138">
                    <a:extLst>
                      <a:ext uri="{FF2B5EF4-FFF2-40B4-BE49-F238E27FC236}">
                        <a16:creationId xmlns:a16="http://schemas.microsoft.com/office/drawing/2014/main" id="{F1BC9FFA-185E-4037-954A-C9F4F9D2D8A9}"/>
                      </a:ext>
                    </a:extLst>
                  </p:cNvPr>
                  <p:cNvSpPr/>
                  <p:nvPr/>
                </p:nvSpPr>
                <p:spPr bwMode="auto">
                  <a:xfrm>
                    <a:off x="7553379" y="2504033"/>
                    <a:ext cx="117871" cy="5709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ln>
                        <a:solidFill>
                          <a:sysClr val="windowText" lastClr="000000"/>
                        </a:solidFill>
                      </a:ln>
                      <a:gradFill>
                        <a:gsLst>
                          <a:gs pos="0">
                            <a:srgbClr val="FFFFFF"/>
                          </a:gs>
                          <a:gs pos="100000">
                            <a:srgbClr val="FFFFFF"/>
                          </a:gs>
                        </a:gsLst>
                        <a:lin ang="5400000" scaled="0"/>
                      </a:gradFill>
                    </a:endParaRPr>
                  </a:p>
                </p:txBody>
              </p:sp>
              <p:sp>
                <p:nvSpPr>
                  <p:cNvPr id="140" name="Rectangle 139">
                    <a:extLst>
                      <a:ext uri="{FF2B5EF4-FFF2-40B4-BE49-F238E27FC236}">
                        <a16:creationId xmlns:a16="http://schemas.microsoft.com/office/drawing/2014/main" id="{5AE05A0F-C52C-4E19-8A53-CC9E30A11C6B}"/>
                      </a:ext>
                    </a:extLst>
                  </p:cNvPr>
                  <p:cNvSpPr/>
                  <p:nvPr/>
                </p:nvSpPr>
                <p:spPr bwMode="auto">
                  <a:xfrm>
                    <a:off x="7589455" y="2524262"/>
                    <a:ext cx="45719" cy="6735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ln>
                        <a:solidFill>
                          <a:sysClr val="windowText" lastClr="000000"/>
                        </a:solidFill>
                      </a:ln>
                      <a:gradFill>
                        <a:gsLst>
                          <a:gs pos="0">
                            <a:srgbClr val="FFFFFF"/>
                          </a:gs>
                          <a:gs pos="100000">
                            <a:srgbClr val="FFFFFF"/>
                          </a:gs>
                        </a:gsLst>
                        <a:lin ang="5400000" scaled="0"/>
                      </a:gradFill>
                    </a:endParaRPr>
                  </a:p>
                </p:txBody>
              </p:sp>
            </p:grpSp>
            <p:grpSp>
              <p:nvGrpSpPr>
                <p:cNvPr id="133" name="Group 132">
                  <a:extLst>
                    <a:ext uri="{FF2B5EF4-FFF2-40B4-BE49-F238E27FC236}">
                      <a16:creationId xmlns:a16="http://schemas.microsoft.com/office/drawing/2014/main" id="{44FFAEFE-583B-42EF-9C56-3FB896682BA2}"/>
                    </a:ext>
                  </a:extLst>
                </p:cNvPr>
                <p:cNvGrpSpPr/>
                <p:nvPr/>
              </p:nvGrpSpPr>
              <p:grpSpPr>
                <a:xfrm>
                  <a:off x="9410700" y="2562205"/>
                  <a:ext cx="59048" cy="50819"/>
                  <a:chOff x="7553379" y="2504033"/>
                  <a:chExt cx="117871" cy="87583"/>
                </a:xfrm>
                <a:solidFill>
                  <a:schemeClr val="accent1"/>
                </a:solidFill>
              </p:grpSpPr>
              <p:sp>
                <p:nvSpPr>
                  <p:cNvPr id="137" name="Rectangle 136">
                    <a:extLst>
                      <a:ext uri="{FF2B5EF4-FFF2-40B4-BE49-F238E27FC236}">
                        <a16:creationId xmlns:a16="http://schemas.microsoft.com/office/drawing/2014/main" id="{CE34A224-A86D-4379-B7D2-F6308D72EAED}"/>
                      </a:ext>
                    </a:extLst>
                  </p:cNvPr>
                  <p:cNvSpPr/>
                  <p:nvPr/>
                </p:nvSpPr>
                <p:spPr bwMode="auto">
                  <a:xfrm>
                    <a:off x="7553379" y="2504033"/>
                    <a:ext cx="117871" cy="5709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ln>
                        <a:solidFill>
                          <a:sysClr val="windowText" lastClr="000000"/>
                        </a:solidFill>
                      </a:ln>
                      <a:gradFill>
                        <a:gsLst>
                          <a:gs pos="0">
                            <a:srgbClr val="FFFFFF"/>
                          </a:gs>
                          <a:gs pos="100000">
                            <a:srgbClr val="FFFFFF"/>
                          </a:gs>
                        </a:gsLst>
                        <a:lin ang="5400000" scaled="0"/>
                      </a:gradFill>
                    </a:endParaRPr>
                  </a:p>
                </p:txBody>
              </p:sp>
              <p:sp>
                <p:nvSpPr>
                  <p:cNvPr id="138" name="Rectangle 137">
                    <a:extLst>
                      <a:ext uri="{FF2B5EF4-FFF2-40B4-BE49-F238E27FC236}">
                        <a16:creationId xmlns:a16="http://schemas.microsoft.com/office/drawing/2014/main" id="{1DAE55F1-A5E3-4174-943F-3CCAD323A642}"/>
                      </a:ext>
                    </a:extLst>
                  </p:cNvPr>
                  <p:cNvSpPr/>
                  <p:nvPr/>
                </p:nvSpPr>
                <p:spPr bwMode="auto">
                  <a:xfrm>
                    <a:off x="7589455" y="2524262"/>
                    <a:ext cx="45719" cy="6735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ln>
                        <a:solidFill>
                          <a:sysClr val="windowText" lastClr="000000"/>
                        </a:solidFill>
                      </a:ln>
                      <a:gradFill>
                        <a:gsLst>
                          <a:gs pos="0">
                            <a:srgbClr val="FFFFFF"/>
                          </a:gs>
                          <a:gs pos="100000">
                            <a:srgbClr val="FFFFFF"/>
                          </a:gs>
                        </a:gsLst>
                        <a:lin ang="5400000" scaled="0"/>
                      </a:gradFill>
                    </a:endParaRPr>
                  </a:p>
                </p:txBody>
              </p:sp>
            </p:grpSp>
            <p:grpSp>
              <p:nvGrpSpPr>
                <p:cNvPr id="134" name="Group 133">
                  <a:extLst>
                    <a:ext uri="{FF2B5EF4-FFF2-40B4-BE49-F238E27FC236}">
                      <a16:creationId xmlns:a16="http://schemas.microsoft.com/office/drawing/2014/main" id="{E5C812B2-CDC5-4D66-9BE7-9210DE2C26F9}"/>
                    </a:ext>
                  </a:extLst>
                </p:cNvPr>
                <p:cNvGrpSpPr/>
                <p:nvPr/>
              </p:nvGrpSpPr>
              <p:grpSpPr>
                <a:xfrm>
                  <a:off x="9480549" y="2562205"/>
                  <a:ext cx="59048" cy="50819"/>
                  <a:chOff x="7553379" y="2504033"/>
                  <a:chExt cx="117871" cy="87583"/>
                </a:xfrm>
                <a:solidFill>
                  <a:schemeClr val="accent1"/>
                </a:solidFill>
              </p:grpSpPr>
              <p:sp>
                <p:nvSpPr>
                  <p:cNvPr id="135" name="Rectangle 134">
                    <a:extLst>
                      <a:ext uri="{FF2B5EF4-FFF2-40B4-BE49-F238E27FC236}">
                        <a16:creationId xmlns:a16="http://schemas.microsoft.com/office/drawing/2014/main" id="{6B783374-4874-44D7-B7CD-0565C09E0A6F}"/>
                      </a:ext>
                    </a:extLst>
                  </p:cNvPr>
                  <p:cNvSpPr/>
                  <p:nvPr/>
                </p:nvSpPr>
                <p:spPr bwMode="auto">
                  <a:xfrm>
                    <a:off x="7553379" y="2504033"/>
                    <a:ext cx="117871" cy="5709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ln>
                        <a:solidFill>
                          <a:sysClr val="windowText" lastClr="000000"/>
                        </a:solidFill>
                      </a:ln>
                      <a:gradFill>
                        <a:gsLst>
                          <a:gs pos="0">
                            <a:srgbClr val="FFFFFF"/>
                          </a:gs>
                          <a:gs pos="100000">
                            <a:srgbClr val="FFFFFF"/>
                          </a:gs>
                        </a:gsLst>
                        <a:lin ang="5400000" scaled="0"/>
                      </a:gradFill>
                    </a:endParaRPr>
                  </a:p>
                </p:txBody>
              </p:sp>
              <p:sp>
                <p:nvSpPr>
                  <p:cNvPr id="136" name="Rectangle 135">
                    <a:extLst>
                      <a:ext uri="{FF2B5EF4-FFF2-40B4-BE49-F238E27FC236}">
                        <a16:creationId xmlns:a16="http://schemas.microsoft.com/office/drawing/2014/main" id="{3C137BFE-C73B-40DE-896F-0FC4814C8264}"/>
                      </a:ext>
                    </a:extLst>
                  </p:cNvPr>
                  <p:cNvSpPr/>
                  <p:nvPr/>
                </p:nvSpPr>
                <p:spPr bwMode="auto">
                  <a:xfrm>
                    <a:off x="7589455" y="2524262"/>
                    <a:ext cx="45719" cy="6735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ln>
                        <a:solidFill>
                          <a:sysClr val="windowText" lastClr="000000"/>
                        </a:solidFill>
                      </a:ln>
                      <a:gradFill>
                        <a:gsLst>
                          <a:gs pos="0">
                            <a:srgbClr val="FFFFFF"/>
                          </a:gs>
                          <a:gs pos="100000">
                            <a:srgbClr val="FFFFFF"/>
                          </a:gs>
                        </a:gsLst>
                        <a:lin ang="5400000" scaled="0"/>
                      </a:gradFill>
                    </a:endParaRPr>
                  </a:p>
                </p:txBody>
              </p:sp>
            </p:grpSp>
          </p:grpSp>
        </p:grpSp>
        <p:grpSp>
          <p:nvGrpSpPr>
            <p:cNvPr id="60" name="Group 59">
              <a:extLst>
                <a:ext uri="{FF2B5EF4-FFF2-40B4-BE49-F238E27FC236}">
                  <a16:creationId xmlns:a16="http://schemas.microsoft.com/office/drawing/2014/main" id="{F6ED5245-6173-440A-BF20-65A63625E645}"/>
                </a:ext>
              </a:extLst>
            </p:cNvPr>
            <p:cNvGrpSpPr/>
            <p:nvPr/>
          </p:nvGrpSpPr>
          <p:grpSpPr>
            <a:xfrm>
              <a:off x="9070296" y="4179078"/>
              <a:ext cx="490203" cy="193735"/>
              <a:chOff x="9094046" y="2689173"/>
              <a:chExt cx="490203" cy="193735"/>
            </a:xfrm>
          </p:grpSpPr>
          <p:sp>
            <p:nvSpPr>
              <p:cNvPr id="107" name="Rectangle 106">
                <a:extLst>
                  <a:ext uri="{FF2B5EF4-FFF2-40B4-BE49-F238E27FC236}">
                    <a16:creationId xmlns:a16="http://schemas.microsoft.com/office/drawing/2014/main" id="{5A0D8453-6451-4849-AF47-F4E6AD38ADBB}"/>
                  </a:ext>
                </a:extLst>
              </p:cNvPr>
              <p:cNvSpPr/>
              <p:nvPr/>
            </p:nvSpPr>
            <p:spPr bwMode="auto">
              <a:xfrm>
                <a:off x="9094046" y="2689173"/>
                <a:ext cx="490203" cy="193735"/>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08" name="Group 107">
                <a:extLst>
                  <a:ext uri="{FF2B5EF4-FFF2-40B4-BE49-F238E27FC236}">
                    <a16:creationId xmlns:a16="http://schemas.microsoft.com/office/drawing/2014/main" id="{7E22006B-EFB9-493F-8D95-585A81FE70D5}"/>
                  </a:ext>
                </a:extLst>
              </p:cNvPr>
              <p:cNvGrpSpPr/>
              <p:nvPr/>
            </p:nvGrpSpPr>
            <p:grpSpPr>
              <a:xfrm>
                <a:off x="9138174" y="2791374"/>
                <a:ext cx="401947" cy="50819"/>
                <a:chOff x="9137650" y="2562205"/>
                <a:chExt cx="401947" cy="50819"/>
              </a:xfrm>
            </p:grpSpPr>
            <p:grpSp>
              <p:nvGrpSpPr>
                <p:cNvPr id="109" name="Group 108">
                  <a:extLst>
                    <a:ext uri="{FF2B5EF4-FFF2-40B4-BE49-F238E27FC236}">
                      <a16:creationId xmlns:a16="http://schemas.microsoft.com/office/drawing/2014/main" id="{A0992C0A-1206-4B87-AEAE-F39A46EEBA3F}"/>
                    </a:ext>
                  </a:extLst>
                </p:cNvPr>
                <p:cNvGrpSpPr/>
                <p:nvPr/>
              </p:nvGrpSpPr>
              <p:grpSpPr>
                <a:xfrm>
                  <a:off x="9137650" y="2562205"/>
                  <a:ext cx="59048" cy="50819"/>
                  <a:chOff x="7553379" y="2504033"/>
                  <a:chExt cx="117871" cy="87583"/>
                </a:xfrm>
                <a:solidFill>
                  <a:schemeClr val="accent1"/>
                </a:solidFill>
              </p:grpSpPr>
              <p:sp>
                <p:nvSpPr>
                  <p:cNvPr id="125" name="Rectangle 124">
                    <a:extLst>
                      <a:ext uri="{FF2B5EF4-FFF2-40B4-BE49-F238E27FC236}">
                        <a16:creationId xmlns:a16="http://schemas.microsoft.com/office/drawing/2014/main" id="{3F32124C-5053-4A48-9E7A-F55B2539326A}"/>
                      </a:ext>
                    </a:extLst>
                  </p:cNvPr>
                  <p:cNvSpPr/>
                  <p:nvPr/>
                </p:nvSpPr>
                <p:spPr bwMode="auto">
                  <a:xfrm>
                    <a:off x="7553379" y="2504033"/>
                    <a:ext cx="117871" cy="5709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ln>
                        <a:solidFill>
                          <a:sysClr val="windowText" lastClr="000000"/>
                        </a:solidFill>
                      </a:ln>
                      <a:gradFill>
                        <a:gsLst>
                          <a:gs pos="0">
                            <a:srgbClr val="FFFFFF"/>
                          </a:gs>
                          <a:gs pos="100000">
                            <a:srgbClr val="FFFFFF"/>
                          </a:gs>
                        </a:gsLst>
                        <a:lin ang="5400000" scaled="0"/>
                      </a:gradFill>
                    </a:endParaRPr>
                  </a:p>
                </p:txBody>
              </p:sp>
              <p:sp>
                <p:nvSpPr>
                  <p:cNvPr id="126" name="Rectangle 125">
                    <a:extLst>
                      <a:ext uri="{FF2B5EF4-FFF2-40B4-BE49-F238E27FC236}">
                        <a16:creationId xmlns:a16="http://schemas.microsoft.com/office/drawing/2014/main" id="{9F5821A0-610F-4507-B271-15FD79CC3A49}"/>
                      </a:ext>
                    </a:extLst>
                  </p:cNvPr>
                  <p:cNvSpPr/>
                  <p:nvPr/>
                </p:nvSpPr>
                <p:spPr bwMode="auto">
                  <a:xfrm>
                    <a:off x="7589455" y="2524262"/>
                    <a:ext cx="45719" cy="6735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ln>
                        <a:solidFill>
                          <a:sysClr val="windowText" lastClr="000000"/>
                        </a:solidFill>
                      </a:ln>
                      <a:gradFill>
                        <a:gsLst>
                          <a:gs pos="0">
                            <a:srgbClr val="FFFFFF"/>
                          </a:gs>
                          <a:gs pos="100000">
                            <a:srgbClr val="FFFFFF"/>
                          </a:gs>
                        </a:gsLst>
                        <a:lin ang="5400000" scaled="0"/>
                      </a:gradFill>
                    </a:endParaRPr>
                  </a:p>
                </p:txBody>
              </p:sp>
            </p:grpSp>
            <p:grpSp>
              <p:nvGrpSpPr>
                <p:cNvPr id="110" name="Group 109">
                  <a:extLst>
                    <a:ext uri="{FF2B5EF4-FFF2-40B4-BE49-F238E27FC236}">
                      <a16:creationId xmlns:a16="http://schemas.microsoft.com/office/drawing/2014/main" id="{560254D6-9ED2-45A3-9D0A-26D8DD970542}"/>
                    </a:ext>
                  </a:extLst>
                </p:cNvPr>
                <p:cNvGrpSpPr/>
                <p:nvPr/>
              </p:nvGrpSpPr>
              <p:grpSpPr>
                <a:xfrm>
                  <a:off x="9207500" y="2562205"/>
                  <a:ext cx="59048" cy="50819"/>
                  <a:chOff x="7553379" y="2504033"/>
                  <a:chExt cx="117871" cy="87583"/>
                </a:xfrm>
                <a:solidFill>
                  <a:schemeClr val="accent1"/>
                </a:solidFill>
              </p:grpSpPr>
              <p:sp>
                <p:nvSpPr>
                  <p:cNvPr id="123" name="Rectangle 122">
                    <a:extLst>
                      <a:ext uri="{FF2B5EF4-FFF2-40B4-BE49-F238E27FC236}">
                        <a16:creationId xmlns:a16="http://schemas.microsoft.com/office/drawing/2014/main" id="{A6E83A0B-AB4E-4757-8B22-041AB22A0A69}"/>
                      </a:ext>
                    </a:extLst>
                  </p:cNvPr>
                  <p:cNvSpPr/>
                  <p:nvPr/>
                </p:nvSpPr>
                <p:spPr bwMode="auto">
                  <a:xfrm>
                    <a:off x="7553379" y="2504033"/>
                    <a:ext cx="117871" cy="5709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ln>
                        <a:solidFill>
                          <a:sysClr val="windowText" lastClr="000000"/>
                        </a:solidFill>
                      </a:ln>
                      <a:gradFill>
                        <a:gsLst>
                          <a:gs pos="0">
                            <a:srgbClr val="FFFFFF"/>
                          </a:gs>
                          <a:gs pos="100000">
                            <a:srgbClr val="FFFFFF"/>
                          </a:gs>
                        </a:gsLst>
                        <a:lin ang="5400000" scaled="0"/>
                      </a:gradFill>
                    </a:endParaRPr>
                  </a:p>
                </p:txBody>
              </p:sp>
              <p:sp>
                <p:nvSpPr>
                  <p:cNvPr id="124" name="Rectangle 123">
                    <a:extLst>
                      <a:ext uri="{FF2B5EF4-FFF2-40B4-BE49-F238E27FC236}">
                        <a16:creationId xmlns:a16="http://schemas.microsoft.com/office/drawing/2014/main" id="{CECBA101-347D-4883-9187-DE008B780D7C}"/>
                      </a:ext>
                    </a:extLst>
                  </p:cNvPr>
                  <p:cNvSpPr/>
                  <p:nvPr/>
                </p:nvSpPr>
                <p:spPr bwMode="auto">
                  <a:xfrm>
                    <a:off x="7589455" y="2524262"/>
                    <a:ext cx="45719" cy="6735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ln>
                        <a:solidFill>
                          <a:sysClr val="windowText" lastClr="000000"/>
                        </a:solidFill>
                      </a:ln>
                      <a:gradFill>
                        <a:gsLst>
                          <a:gs pos="0">
                            <a:srgbClr val="FFFFFF"/>
                          </a:gs>
                          <a:gs pos="100000">
                            <a:srgbClr val="FFFFFF"/>
                          </a:gs>
                        </a:gsLst>
                        <a:lin ang="5400000" scaled="0"/>
                      </a:gradFill>
                    </a:endParaRPr>
                  </a:p>
                </p:txBody>
              </p:sp>
            </p:grpSp>
            <p:grpSp>
              <p:nvGrpSpPr>
                <p:cNvPr id="111" name="Group 110">
                  <a:extLst>
                    <a:ext uri="{FF2B5EF4-FFF2-40B4-BE49-F238E27FC236}">
                      <a16:creationId xmlns:a16="http://schemas.microsoft.com/office/drawing/2014/main" id="{C84F6590-4C79-4351-B462-DB75FAF74F86}"/>
                    </a:ext>
                  </a:extLst>
                </p:cNvPr>
                <p:cNvGrpSpPr/>
                <p:nvPr/>
              </p:nvGrpSpPr>
              <p:grpSpPr>
                <a:xfrm>
                  <a:off x="9277349" y="2562205"/>
                  <a:ext cx="59048" cy="50819"/>
                  <a:chOff x="7553379" y="2504033"/>
                  <a:chExt cx="117871" cy="87583"/>
                </a:xfrm>
                <a:solidFill>
                  <a:schemeClr val="accent1"/>
                </a:solidFill>
              </p:grpSpPr>
              <p:sp>
                <p:nvSpPr>
                  <p:cNvPr id="121" name="Rectangle 120">
                    <a:extLst>
                      <a:ext uri="{FF2B5EF4-FFF2-40B4-BE49-F238E27FC236}">
                        <a16:creationId xmlns:a16="http://schemas.microsoft.com/office/drawing/2014/main" id="{EBE3EE5D-09BE-458E-82D1-6F2A14AC6ED1}"/>
                      </a:ext>
                    </a:extLst>
                  </p:cNvPr>
                  <p:cNvSpPr/>
                  <p:nvPr/>
                </p:nvSpPr>
                <p:spPr bwMode="auto">
                  <a:xfrm>
                    <a:off x="7553379" y="2504033"/>
                    <a:ext cx="117871" cy="5709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ln>
                        <a:solidFill>
                          <a:sysClr val="windowText" lastClr="000000"/>
                        </a:solidFill>
                      </a:ln>
                      <a:gradFill>
                        <a:gsLst>
                          <a:gs pos="0">
                            <a:srgbClr val="FFFFFF"/>
                          </a:gs>
                          <a:gs pos="100000">
                            <a:srgbClr val="FFFFFF"/>
                          </a:gs>
                        </a:gsLst>
                        <a:lin ang="5400000" scaled="0"/>
                      </a:gradFill>
                    </a:endParaRPr>
                  </a:p>
                </p:txBody>
              </p:sp>
              <p:sp>
                <p:nvSpPr>
                  <p:cNvPr id="122" name="Rectangle 121">
                    <a:extLst>
                      <a:ext uri="{FF2B5EF4-FFF2-40B4-BE49-F238E27FC236}">
                        <a16:creationId xmlns:a16="http://schemas.microsoft.com/office/drawing/2014/main" id="{9243BB11-CB35-411B-B995-F8C77783B684}"/>
                      </a:ext>
                    </a:extLst>
                  </p:cNvPr>
                  <p:cNvSpPr/>
                  <p:nvPr/>
                </p:nvSpPr>
                <p:spPr bwMode="auto">
                  <a:xfrm>
                    <a:off x="7589455" y="2524262"/>
                    <a:ext cx="45719" cy="6735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ln>
                        <a:solidFill>
                          <a:sysClr val="windowText" lastClr="000000"/>
                        </a:solidFill>
                      </a:ln>
                      <a:gradFill>
                        <a:gsLst>
                          <a:gs pos="0">
                            <a:srgbClr val="FFFFFF"/>
                          </a:gs>
                          <a:gs pos="100000">
                            <a:srgbClr val="FFFFFF"/>
                          </a:gs>
                        </a:gsLst>
                        <a:lin ang="5400000" scaled="0"/>
                      </a:gradFill>
                    </a:endParaRPr>
                  </a:p>
                </p:txBody>
              </p:sp>
            </p:grpSp>
            <p:grpSp>
              <p:nvGrpSpPr>
                <p:cNvPr id="112" name="Group 111">
                  <a:extLst>
                    <a:ext uri="{FF2B5EF4-FFF2-40B4-BE49-F238E27FC236}">
                      <a16:creationId xmlns:a16="http://schemas.microsoft.com/office/drawing/2014/main" id="{4095C139-7ADD-416F-8E40-6BE432F0F849}"/>
                    </a:ext>
                  </a:extLst>
                </p:cNvPr>
                <p:cNvGrpSpPr/>
                <p:nvPr/>
              </p:nvGrpSpPr>
              <p:grpSpPr>
                <a:xfrm>
                  <a:off x="9340850" y="2562205"/>
                  <a:ext cx="59048" cy="50819"/>
                  <a:chOff x="7553379" y="2504033"/>
                  <a:chExt cx="117871" cy="87583"/>
                </a:xfrm>
                <a:solidFill>
                  <a:schemeClr val="accent1"/>
                </a:solidFill>
              </p:grpSpPr>
              <p:sp>
                <p:nvSpPr>
                  <p:cNvPr id="119" name="Rectangle 118">
                    <a:extLst>
                      <a:ext uri="{FF2B5EF4-FFF2-40B4-BE49-F238E27FC236}">
                        <a16:creationId xmlns:a16="http://schemas.microsoft.com/office/drawing/2014/main" id="{42E887A4-DD55-4315-A7C8-D42542B1DEC2}"/>
                      </a:ext>
                    </a:extLst>
                  </p:cNvPr>
                  <p:cNvSpPr/>
                  <p:nvPr/>
                </p:nvSpPr>
                <p:spPr bwMode="auto">
                  <a:xfrm>
                    <a:off x="7553379" y="2504033"/>
                    <a:ext cx="117871" cy="5709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ln>
                        <a:solidFill>
                          <a:sysClr val="windowText" lastClr="000000"/>
                        </a:solidFill>
                      </a:ln>
                      <a:gradFill>
                        <a:gsLst>
                          <a:gs pos="0">
                            <a:srgbClr val="FFFFFF"/>
                          </a:gs>
                          <a:gs pos="100000">
                            <a:srgbClr val="FFFFFF"/>
                          </a:gs>
                        </a:gsLst>
                        <a:lin ang="5400000" scaled="0"/>
                      </a:gradFill>
                    </a:endParaRPr>
                  </a:p>
                </p:txBody>
              </p:sp>
              <p:sp>
                <p:nvSpPr>
                  <p:cNvPr id="120" name="Rectangle 119">
                    <a:extLst>
                      <a:ext uri="{FF2B5EF4-FFF2-40B4-BE49-F238E27FC236}">
                        <a16:creationId xmlns:a16="http://schemas.microsoft.com/office/drawing/2014/main" id="{E4C79CB0-0D30-4108-B62D-C9DB5CC5500F}"/>
                      </a:ext>
                    </a:extLst>
                  </p:cNvPr>
                  <p:cNvSpPr/>
                  <p:nvPr/>
                </p:nvSpPr>
                <p:spPr bwMode="auto">
                  <a:xfrm>
                    <a:off x="7589455" y="2524262"/>
                    <a:ext cx="45719" cy="6735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ln>
                        <a:solidFill>
                          <a:sysClr val="windowText" lastClr="000000"/>
                        </a:solidFill>
                      </a:ln>
                      <a:gradFill>
                        <a:gsLst>
                          <a:gs pos="0">
                            <a:srgbClr val="FFFFFF"/>
                          </a:gs>
                          <a:gs pos="100000">
                            <a:srgbClr val="FFFFFF"/>
                          </a:gs>
                        </a:gsLst>
                        <a:lin ang="5400000" scaled="0"/>
                      </a:gradFill>
                    </a:endParaRPr>
                  </a:p>
                </p:txBody>
              </p:sp>
            </p:grpSp>
            <p:grpSp>
              <p:nvGrpSpPr>
                <p:cNvPr id="113" name="Group 112">
                  <a:extLst>
                    <a:ext uri="{FF2B5EF4-FFF2-40B4-BE49-F238E27FC236}">
                      <a16:creationId xmlns:a16="http://schemas.microsoft.com/office/drawing/2014/main" id="{5D182697-C6FA-44AD-81C0-E53AC8FFD8A7}"/>
                    </a:ext>
                  </a:extLst>
                </p:cNvPr>
                <p:cNvGrpSpPr/>
                <p:nvPr/>
              </p:nvGrpSpPr>
              <p:grpSpPr>
                <a:xfrm>
                  <a:off x="9410700" y="2562205"/>
                  <a:ext cx="59048" cy="50819"/>
                  <a:chOff x="7553379" y="2504033"/>
                  <a:chExt cx="117871" cy="87583"/>
                </a:xfrm>
                <a:solidFill>
                  <a:schemeClr val="accent1"/>
                </a:solidFill>
              </p:grpSpPr>
              <p:sp>
                <p:nvSpPr>
                  <p:cNvPr id="117" name="Rectangle 116">
                    <a:extLst>
                      <a:ext uri="{FF2B5EF4-FFF2-40B4-BE49-F238E27FC236}">
                        <a16:creationId xmlns:a16="http://schemas.microsoft.com/office/drawing/2014/main" id="{6403653C-AD58-4EFD-BEB5-5C5E67656A4E}"/>
                      </a:ext>
                    </a:extLst>
                  </p:cNvPr>
                  <p:cNvSpPr/>
                  <p:nvPr/>
                </p:nvSpPr>
                <p:spPr bwMode="auto">
                  <a:xfrm>
                    <a:off x="7553379" y="2504033"/>
                    <a:ext cx="117871" cy="5709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ln>
                        <a:solidFill>
                          <a:sysClr val="windowText" lastClr="000000"/>
                        </a:solidFill>
                      </a:ln>
                      <a:gradFill>
                        <a:gsLst>
                          <a:gs pos="0">
                            <a:srgbClr val="FFFFFF"/>
                          </a:gs>
                          <a:gs pos="100000">
                            <a:srgbClr val="FFFFFF"/>
                          </a:gs>
                        </a:gsLst>
                        <a:lin ang="5400000" scaled="0"/>
                      </a:gradFill>
                    </a:endParaRPr>
                  </a:p>
                </p:txBody>
              </p:sp>
              <p:sp>
                <p:nvSpPr>
                  <p:cNvPr id="118" name="Rectangle 117">
                    <a:extLst>
                      <a:ext uri="{FF2B5EF4-FFF2-40B4-BE49-F238E27FC236}">
                        <a16:creationId xmlns:a16="http://schemas.microsoft.com/office/drawing/2014/main" id="{93C6B9FD-7D13-45FF-A4E4-8D7432A8A854}"/>
                      </a:ext>
                    </a:extLst>
                  </p:cNvPr>
                  <p:cNvSpPr/>
                  <p:nvPr/>
                </p:nvSpPr>
                <p:spPr bwMode="auto">
                  <a:xfrm>
                    <a:off x="7589455" y="2524262"/>
                    <a:ext cx="45719" cy="6735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ln>
                        <a:solidFill>
                          <a:sysClr val="windowText" lastClr="000000"/>
                        </a:solidFill>
                      </a:ln>
                      <a:gradFill>
                        <a:gsLst>
                          <a:gs pos="0">
                            <a:srgbClr val="FFFFFF"/>
                          </a:gs>
                          <a:gs pos="100000">
                            <a:srgbClr val="FFFFFF"/>
                          </a:gs>
                        </a:gsLst>
                        <a:lin ang="5400000" scaled="0"/>
                      </a:gradFill>
                    </a:endParaRPr>
                  </a:p>
                </p:txBody>
              </p:sp>
            </p:grpSp>
            <p:grpSp>
              <p:nvGrpSpPr>
                <p:cNvPr id="114" name="Group 113">
                  <a:extLst>
                    <a:ext uri="{FF2B5EF4-FFF2-40B4-BE49-F238E27FC236}">
                      <a16:creationId xmlns:a16="http://schemas.microsoft.com/office/drawing/2014/main" id="{2A1D7D1C-8B47-4F24-84CE-24E831930CFA}"/>
                    </a:ext>
                  </a:extLst>
                </p:cNvPr>
                <p:cNvGrpSpPr/>
                <p:nvPr/>
              </p:nvGrpSpPr>
              <p:grpSpPr>
                <a:xfrm>
                  <a:off x="9480549" y="2562205"/>
                  <a:ext cx="59048" cy="50819"/>
                  <a:chOff x="7553379" y="2504033"/>
                  <a:chExt cx="117871" cy="87583"/>
                </a:xfrm>
                <a:solidFill>
                  <a:schemeClr val="accent1"/>
                </a:solidFill>
              </p:grpSpPr>
              <p:sp>
                <p:nvSpPr>
                  <p:cNvPr id="115" name="Rectangle 114">
                    <a:extLst>
                      <a:ext uri="{FF2B5EF4-FFF2-40B4-BE49-F238E27FC236}">
                        <a16:creationId xmlns:a16="http://schemas.microsoft.com/office/drawing/2014/main" id="{FB0371CC-22AD-4C48-82A6-2E723A4BFE0C}"/>
                      </a:ext>
                    </a:extLst>
                  </p:cNvPr>
                  <p:cNvSpPr/>
                  <p:nvPr/>
                </p:nvSpPr>
                <p:spPr bwMode="auto">
                  <a:xfrm>
                    <a:off x="7553379" y="2504033"/>
                    <a:ext cx="117871" cy="5709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ln>
                        <a:solidFill>
                          <a:sysClr val="windowText" lastClr="000000"/>
                        </a:solidFill>
                      </a:ln>
                      <a:gradFill>
                        <a:gsLst>
                          <a:gs pos="0">
                            <a:srgbClr val="FFFFFF"/>
                          </a:gs>
                          <a:gs pos="100000">
                            <a:srgbClr val="FFFFFF"/>
                          </a:gs>
                        </a:gsLst>
                        <a:lin ang="5400000" scaled="0"/>
                      </a:gradFill>
                    </a:endParaRPr>
                  </a:p>
                </p:txBody>
              </p:sp>
              <p:sp>
                <p:nvSpPr>
                  <p:cNvPr id="116" name="Rectangle 115">
                    <a:extLst>
                      <a:ext uri="{FF2B5EF4-FFF2-40B4-BE49-F238E27FC236}">
                        <a16:creationId xmlns:a16="http://schemas.microsoft.com/office/drawing/2014/main" id="{072DEF6A-2386-4404-93B0-3A05A27D9FDA}"/>
                      </a:ext>
                    </a:extLst>
                  </p:cNvPr>
                  <p:cNvSpPr/>
                  <p:nvPr/>
                </p:nvSpPr>
                <p:spPr bwMode="auto">
                  <a:xfrm>
                    <a:off x="7589455" y="2524262"/>
                    <a:ext cx="45719" cy="6735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ln>
                        <a:solidFill>
                          <a:sysClr val="windowText" lastClr="000000"/>
                        </a:solidFill>
                      </a:ln>
                      <a:gradFill>
                        <a:gsLst>
                          <a:gs pos="0">
                            <a:srgbClr val="FFFFFF"/>
                          </a:gs>
                          <a:gs pos="100000">
                            <a:srgbClr val="FFFFFF"/>
                          </a:gs>
                        </a:gsLst>
                        <a:lin ang="5400000" scaled="0"/>
                      </a:gradFill>
                    </a:endParaRPr>
                  </a:p>
                </p:txBody>
              </p:sp>
            </p:grpSp>
          </p:grpSp>
        </p:grpSp>
        <p:cxnSp>
          <p:nvCxnSpPr>
            <p:cNvPr id="61" name="Straight Connector 60">
              <a:extLst>
                <a:ext uri="{FF2B5EF4-FFF2-40B4-BE49-F238E27FC236}">
                  <a16:creationId xmlns:a16="http://schemas.microsoft.com/office/drawing/2014/main" id="{DFE21C3F-06D8-404E-936B-29C5A0BC9EF1}"/>
                </a:ext>
              </a:extLst>
            </p:cNvPr>
            <p:cNvCxnSpPr/>
            <p:nvPr/>
          </p:nvCxnSpPr>
          <p:spPr>
            <a:xfrm>
              <a:off x="9480497" y="1157316"/>
              <a:ext cx="0" cy="1323137"/>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9EC8660-61E2-4CD7-8D7C-D02CCE04E3C4}"/>
                </a:ext>
              </a:extLst>
            </p:cNvPr>
            <p:cNvCxnSpPr/>
            <p:nvPr/>
          </p:nvCxnSpPr>
          <p:spPr>
            <a:xfrm>
              <a:off x="10559997" y="841291"/>
              <a:ext cx="0" cy="1672484"/>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A12F20-8538-4370-8972-A922FDCEBE55}"/>
                </a:ext>
              </a:extLst>
            </p:cNvPr>
            <p:cNvCxnSpPr/>
            <p:nvPr/>
          </p:nvCxnSpPr>
          <p:spPr>
            <a:xfrm flipH="1">
              <a:off x="9475395" y="2513775"/>
              <a:ext cx="1086557"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CA378E9-7055-43AE-BD77-E15FFCB781E9}"/>
                </a:ext>
              </a:extLst>
            </p:cNvPr>
            <p:cNvCxnSpPr/>
            <p:nvPr/>
          </p:nvCxnSpPr>
          <p:spPr>
            <a:xfrm flipH="1">
              <a:off x="10555350" y="841291"/>
              <a:ext cx="273303"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F17E877E-A7D9-4C12-801B-01F648167A4E}"/>
                </a:ext>
              </a:extLst>
            </p:cNvPr>
            <p:cNvGrpSpPr/>
            <p:nvPr/>
          </p:nvGrpSpPr>
          <p:grpSpPr>
            <a:xfrm>
              <a:off x="8974757" y="3263895"/>
              <a:ext cx="627728" cy="356375"/>
              <a:chOff x="8998507" y="3252020"/>
              <a:chExt cx="627728" cy="356375"/>
            </a:xfrm>
          </p:grpSpPr>
          <p:sp>
            <p:nvSpPr>
              <p:cNvPr id="99" name="Rectangle 98">
                <a:extLst>
                  <a:ext uri="{FF2B5EF4-FFF2-40B4-BE49-F238E27FC236}">
                    <a16:creationId xmlns:a16="http://schemas.microsoft.com/office/drawing/2014/main" id="{2B152CB3-844E-4B0B-8574-9C864647EE50}"/>
                  </a:ext>
                </a:extLst>
              </p:cNvPr>
              <p:cNvSpPr/>
              <p:nvPr/>
            </p:nvSpPr>
            <p:spPr bwMode="auto">
              <a:xfrm>
                <a:off x="8998507" y="3252020"/>
                <a:ext cx="627728" cy="356375"/>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00" name="Group 99">
                <a:extLst>
                  <a:ext uri="{FF2B5EF4-FFF2-40B4-BE49-F238E27FC236}">
                    <a16:creationId xmlns:a16="http://schemas.microsoft.com/office/drawing/2014/main" id="{2723EBA9-F3E9-4E6E-9053-F8B1507BC96C}"/>
                  </a:ext>
                </a:extLst>
              </p:cNvPr>
              <p:cNvGrpSpPr/>
              <p:nvPr/>
            </p:nvGrpSpPr>
            <p:grpSpPr>
              <a:xfrm>
                <a:off x="9123519" y="3326808"/>
                <a:ext cx="377704" cy="209566"/>
                <a:chOff x="9110120" y="3326808"/>
                <a:chExt cx="377704" cy="209566"/>
              </a:xfrm>
            </p:grpSpPr>
            <p:grpSp>
              <p:nvGrpSpPr>
                <p:cNvPr id="101" name="Group 100">
                  <a:extLst>
                    <a:ext uri="{FF2B5EF4-FFF2-40B4-BE49-F238E27FC236}">
                      <a16:creationId xmlns:a16="http://schemas.microsoft.com/office/drawing/2014/main" id="{9A191BD8-AC4E-49DE-BC33-24202F6237FB}"/>
                    </a:ext>
                  </a:extLst>
                </p:cNvPr>
                <p:cNvGrpSpPr/>
                <p:nvPr/>
              </p:nvGrpSpPr>
              <p:grpSpPr>
                <a:xfrm>
                  <a:off x="9292017" y="3326808"/>
                  <a:ext cx="195807" cy="139700"/>
                  <a:chOff x="9292017" y="3326808"/>
                  <a:chExt cx="195807" cy="139700"/>
                </a:xfrm>
              </p:grpSpPr>
              <p:cxnSp>
                <p:nvCxnSpPr>
                  <p:cNvPr id="105" name="Straight Arrow Connector 104">
                    <a:extLst>
                      <a:ext uri="{FF2B5EF4-FFF2-40B4-BE49-F238E27FC236}">
                        <a16:creationId xmlns:a16="http://schemas.microsoft.com/office/drawing/2014/main" id="{10951BCC-30C3-4A73-836A-A2F6F7EA1D3B}"/>
                      </a:ext>
                    </a:extLst>
                  </p:cNvPr>
                  <p:cNvCxnSpPr/>
                  <p:nvPr/>
                </p:nvCxnSpPr>
                <p:spPr>
                  <a:xfrm>
                    <a:off x="9292017" y="3326808"/>
                    <a:ext cx="195807" cy="0"/>
                  </a:xfrm>
                  <a:prstGeom prst="straightConnector1">
                    <a:avLst/>
                  </a:prstGeom>
                  <a:ln w="28575">
                    <a:solidFill>
                      <a:schemeClr val="accent1"/>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28EE8BF1-41AE-49AD-B62A-26490BC0E7F4}"/>
                      </a:ext>
                    </a:extLst>
                  </p:cNvPr>
                  <p:cNvCxnSpPr/>
                  <p:nvPr/>
                </p:nvCxnSpPr>
                <p:spPr>
                  <a:xfrm>
                    <a:off x="9292017" y="3466508"/>
                    <a:ext cx="195807" cy="0"/>
                  </a:xfrm>
                  <a:prstGeom prst="straightConnector1">
                    <a:avLst/>
                  </a:prstGeom>
                  <a:ln w="28575">
                    <a:solidFill>
                      <a:schemeClr val="accent1"/>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767C1C2E-FE8E-4F22-B7A3-9896819A94F9}"/>
                    </a:ext>
                  </a:extLst>
                </p:cNvPr>
                <p:cNvGrpSpPr/>
                <p:nvPr/>
              </p:nvGrpSpPr>
              <p:grpSpPr>
                <a:xfrm rot="10800000">
                  <a:off x="9110120" y="3396674"/>
                  <a:ext cx="195807" cy="139700"/>
                  <a:chOff x="9292017" y="3326808"/>
                  <a:chExt cx="195807" cy="139700"/>
                </a:xfrm>
              </p:grpSpPr>
              <p:cxnSp>
                <p:nvCxnSpPr>
                  <p:cNvPr id="103" name="Straight Arrow Connector 102">
                    <a:extLst>
                      <a:ext uri="{FF2B5EF4-FFF2-40B4-BE49-F238E27FC236}">
                        <a16:creationId xmlns:a16="http://schemas.microsoft.com/office/drawing/2014/main" id="{228887C6-2C49-4D1C-87C8-7D2E6FF1B0F5}"/>
                      </a:ext>
                    </a:extLst>
                  </p:cNvPr>
                  <p:cNvCxnSpPr/>
                  <p:nvPr/>
                </p:nvCxnSpPr>
                <p:spPr>
                  <a:xfrm>
                    <a:off x="9292017" y="3326808"/>
                    <a:ext cx="195807" cy="0"/>
                  </a:xfrm>
                  <a:prstGeom prst="straightConnector1">
                    <a:avLst/>
                  </a:prstGeom>
                  <a:ln w="28575">
                    <a:solidFill>
                      <a:schemeClr val="accent1"/>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9ACCFC83-8642-43B3-8D5A-3E44F5D01D9E}"/>
                      </a:ext>
                    </a:extLst>
                  </p:cNvPr>
                  <p:cNvCxnSpPr/>
                  <p:nvPr/>
                </p:nvCxnSpPr>
                <p:spPr>
                  <a:xfrm>
                    <a:off x="9292017" y="3466508"/>
                    <a:ext cx="195807" cy="0"/>
                  </a:xfrm>
                  <a:prstGeom prst="straightConnector1">
                    <a:avLst/>
                  </a:prstGeom>
                  <a:ln w="28575">
                    <a:solidFill>
                      <a:schemeClr val="accent1"/>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grpSp>
          </p:grpSp>
        </p:grpSp>
        <p:sp>
          <p:nvSpPr>
            <p:cNvPr id="66" name="TextBox 65">
              <a:extLst>
                <a:ext uri="{FF2B5EF4-FFF2-40B4-BE49-F238E27FC236}">
                  <a16:creationId xmlns:a16="http://schemas.microsoft.com/office/drawing/2014/main" id="{2FB65A85-6AC3-41D7-A07C-F61385A28A0F}"/>
                </a:ext>
              </a:extLst>
            </p:cNvPr>
            <p:cNvSpPr txBox="1"/>
            <p:nvPr/>
          </p:nvSpPr>
          <p:spPr>
            <a:xfrm>
              <a:off x="11329876" y="3890479"/>
              <a:ext cx="670160" cy="331304"/>
            </a:xfrm>
            <a:prstGeom prst="rect">
              <a:avLst/>
            </a:prstGeom>
            <a:noFill/>
          </p:spPr>
          <p:txBody>
            <a:bodyPr wrap="square" lIns="0" tIns="0" rIns="0" bIns="36000" rtlCol="0">
              <a:spAutoFit/>
            </a:bodyPr>
            <a:lstStyle/>
            <a:p>
              <a:pPr defTabSz="878560">
                <a:lnSpc>
                  <a:spcPts val="2314"/>
                </a:lnSpc>
              </a:pPr>
              <a:r>
                <a:rPr lang="en-US" sz="900" dirty="0">
                  <a:solidFill>
                    <a:schemeClr val="bg1"/>
                  </a:solidFill>
                  <a:cs typeface="Segoe UI Light"/>
                </a:rPr>
                <a:t>DC3</a:t>
              </a:r>
            </a:p>
          </p:txBody>
        </p:sp>
        <p:sp>
          <p:nvSpPr>
            <p:cNvPr id="67" name="TextBox 66">
              <a:extLst>
                <a:ext uri="{FF2B5EF4-FFF2-40B4-BE49-F238E27FC236}">
                  <a16:creationId xmlns:a16="http://schemas.microsoft.com/office/drawing/2014/main" id="{9405A886-1D99-4D48-AC4E-68BAACC0CD0C}"/>
                </a:ext>
              </a:extLst>
            </p:cNvPr>
            <p:cNvSpPr txBox="1"/>
            <p:nvPr/>
          </p:nvSpPr>
          <p:spPr>
            <a:xfrm>
              <a:off x="11329876" y="4380724"/>
              <a:ext cx="670160" cy="331304"/>
            </a:xfrm>
            <a:prstGeom prst="rect">
              <a:avLst/>
            </a:prstGeom>
            <a:noFill/>
          </p:spPr>
          <p:txBody>
            <a:bodyPr wrap="square" lIns="0" tIns="0" rIns="0" bIns="36000" rtlCol="0">
              <a:spAutoFit/>
            </a:bodyPr>
            <a:lstStyle/>
            <a:p>
              <a:pPr defTabSz="878560">
                <a:lnSpc>
                  <a:spcPts val="2314"/>
                </a:lnSpc>
              </a:pPr>
              <a:r>
                <a:rPr lang="en-US" sz="900" dirty="0">
                  <a:solidFill>
                    <a:schemeClr val="bg1"/>
                  </a:solidFill>
                  <a:cs typeface="Segoe UI Light"/>
                </a:rPr>
                <a:t>DC4</a:t>
              </a:r>
            </a:p>
          </p:txBody>
        </p:sp>
        <p:cxnSp>
          <p:nvCxnSpPr>
            <p:cNvPr id="68" name="Straight Connector 67">
              <a:extLst>
                <a:ext uri="{FF2B5EF4-FFF2-40B4-BE49-F238E27FC236}">
                  <a16:creationId xmlns:a16="http://schemas.microsoft.com/office/drawing/2014/main" id="{4C1E90D2-20D2-433E-98C0-4FBDC33E0188}"/>
                </a:ext>
              </a:extLst>
            </p:cNvPr>
            <p:cNvCxnSpPr/>
            <p:nvPr/>
          </p:nvCxnSpPr>
          <p:spPr>
            <a:xfrm>
              <a:off x="9243018" y="2674547"/>
              <a:ext cx="0" cy="583120"/>
            </a:xfrm>
            <a:prstGeom prst="line">
              <a:avLst/>
            </a:prstGeom>
            <a:ln w="28575" cmpd="sng">
              <a:solidFill>
                <a:srgbClr val="00B294"/>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A794712-D23F-4040-8DA9-21FB31727D4C}"/>
                </a:ext>
              </a:extLst>
            </p:cNvPr>
            <p:cNvCxnSpPr/>
            <p:nvPr/>
          </p:nvCxnSpPr>
          <p:spPr>
            <a:xfrm flipH="1">
              <a:off x="9602485" y="3523291"/>
              <a:ext cx="383670" cy="2527"/>
            </a:xfrm>
            <a:prstGeom prst="line">
              <a:avLst/>
            </a:prstGeom>
            <a:ln w="19050">
              <a:solidFill>
                <a:srgbClr val="F2C20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502C5C0-C38A-4DE8-8960-60BCDA2E7FF5}"/>
                </a:ext>
              </a:extLst>
            </p:cNvPr>
            <p:cNvCxnSpPr/>
            <p:nvPr/>
          </p:nvCxnSpPr>
          <p:spPr>
            <a:xfrm flipH="1">
              <a:off x="9602485" y="3358576"/>
              <a:ext cx="383670" cy="2527"/>
            </a:xfrm>
            <a:prstGeom prst="line">
              <a:avLst/>
            </a:prstGeom>
            <a:ln w="19050">
              <a:solidFill>
                <a:srgbClr val="F2C20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B745A6BE-E044-4AF2-BD51-A41F4C5A67DD}"/>
                </a:ext>
              </a:extLst>
            </p:cNvPr>
            <p:cNvGrpSpPr/>
            <p:nvPr/>
          </p:nvGrpSpPr>
          <p:grpSpPr>
            <a:xfrm>
              <a:off x="9967406" y="3262268"/>
              <a:ext cx="1019606" cy="331304"/>
              <a:chOff x="18316385" y="6150173"/>
              <a:chExt cx="1019606" cy="331304"/>
            </a:xfrm>
          </p:grpSpPr>
          <p:sp>
            <p:nvSpPr>
              <p:cNvPr id="97" name="Rectangle 96">
                <a:extLst>
                  <a:ext uri="{FF2B5EF4-FFF2-40B4-BE49-F238E27FC236}">
                    <a16:creationId xmlns:a16="http://schemas.microsoft.com/office/drawing/2014/main" id="{B530A1C8-1E7A-4799-8FEC-A21189339D21}"/>
                  </a:ext>
                </a:extLst>
              </p:cNvPr>
              <p:cNvSpPr/>
              <p:nvPr/>
            </p:nvSpPr>
            <p:spPr bwMode="auto">
              <a:xfrm>
                <a:off x="18316385" y="6183541"/>
                <a:ext cx="1019606" cy="29306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8" name="TextBox 97">
                <a:extLst>
                  <a:ext uri="{FF2B5EF4-FFF2-40B4-BE49-F238E27FC236}">
                    <a16:creationId xmlns:a16="http://schemas.microsoft.com/office/drawing/2014/main" id="{74A5ECEA-47CE-4B53-96B9-95A03E9D5651}"/>
                  </a:ext>
                </a:extLst>
              </p:cNvPr>
              <p:cNvSpPr txBox="1"/>
              <p:nvPr/>
            </p:nvSpPr>
            <p:spPr>
              <a:xfrm>
                <a:off x="18335133" y="6150173"/>
                <a:ext cx="1000858" cy="331304"/>
              </a:xfrm>
              <a:prstGeom prst="rect">
                <a:avLst/>
              </a:prstGeom>
              <a:noFill/>
            </p:spPr>
            <p:txBody>
              <a:bodyPr wrap="square" lIns="0" tIns="0" rIns="0" bIns="36000" rtlCol="0">
                <a:spAutoFit/>
              </a:bodyPr>
              <a:lstStyle/>
              <a:p>
                <a:pPr algn="ctr" defTabSz="878560">
                  <a:lnSpc>
                    <a:spcPts val="2314"/>
                  </a:lnSpc>
                </a:pPr>
                <a:r>
                  <a:rPr lang="en-US" sz="900" b="1" dirty="0">
                    <a:solidFill>
                      <a:schemeClr val="accent1"/>
                    </a:solidFill>
                    <a:cs typeface="Segoe UI Light"/>
                  </a:rPr>
                  <a:t>ATA CENTER</a:t>
                </a:r>
              </a:p>
            </p:txBody>
          </p:sp>
        </p:grpSp>
        <p:sp>
          <p:nvSpPr>
            <p:cNvPr id="72" name="TextBox 71">
              <a:extLst>
                <a:ext uri="{FF2B5EF4-FFF2-40B4-BE49-F238E27FC236}">
                  <a16:creationId xmlns:a16="http://schemas.microsoft.com/office/drawing/2014/main" id="{3B1A4D2B-8CD4-4C06-B7A8-FC376EEBFA7D}"/>
                </a:ext>
              </a:extLst>
            </p:cNvPr>
            <p:cNvSpPr txBox="1"/>
            <p:nvPr/>
          </p:nvSpPr>
          <p:spPr>
            <a:xfrm>
              <a:off x="11330220" y="4853847"/>
              <a:ext cx="670160" cy="331304"/>
            </a:xfrm>
            <a:prstGeom prst="rect">
              <a:avLst/>
            </a:prstGeom>
            <a:noFill/>
          </p:spPr>
          <p:txBody>
            <a:bodyPr wrap="square" lIns="0" tIns="0" rIns="0" bIns="36000" rtlCol="0">
              <a:spAutoFit/>
            </a:bodyPr>
            <a:lstStyle/>
            <a:p>
              <a:pPr defTabSz="878560">
                <a:lnSpc>
                  <a:spcPts val="2314"/>
                </a:lnSpc>
              </a:pPr>
              <a:r>
                <a:rPr lang="en-US" sz="900" dirty="0">
                  <a:solidFill>
                    <a:schemeClr val="bg1"/>
                  </a:solidFill>
                  <a:cs typeface="Segoe UI Light"/>
                </a:rPr>
                <a:t>DB</a:t>
              </a:r>
            </a:p>
          </p:txBody>
        </p:sp>
        <p:sp>
          <p:nvSpPr>
            <p:cNvPr id="73" name="TextBox 72">
              <a:extLst>
                <a:ext uri="{FF2B5EF4-FFF2-40B4-BE49-F238E27FC236}">
                  <a16:creationId xmlns:a16="http://schemas.microsoft.com/office/drawing/2014/main" id="{E79566EB-088E-42B5-A72D-1D1B94172B88}"/>
                </a:ext>
              </a:extLst>
            </p:cNvPr>
            <p:cNvSpPr txBox="1"/>
            <p:nvPr/>
          </p:nvSpPr>
          <p:spPr>
            <a:xfrm>
              <a:off x="11330220" y="5344092"/>
              <a:ext cx="670160" cy="331304"/>
            </a:xfrm>
            <a:prstGeom prst="rect">
              <a:avLst/>
            </a:prstGeom>
            <a:noFill/>
          </p:spPr>
          <p:txBody>
            <a:bodyPr wrap="square" lIns="0" tIns="0" rIns="0" bIns="36000" rtlCol="0">
              <a:spAutoFit/>
            </a:bodyPr>
            <a:lstStyle/>
            <a:p>
              <a:pPr defTabSz="878560">
                <a:lnSpc>
                  <a:spcPts val="2314"/>
                </a:lnSpc>
              </a:pPr>
              <a:r>
                <a:rPr lang="en-US" sz="900" dirty="0">
                  <a:solidFill>
                    <a:schemeClr val="bg1"/>
                  </a:solidFill>
                  <a:cs typeface="Segoe UI Light"/>
                </a:rPr>
                <a:t>Fileserver</a:t>
              </a:r>
            </a:p>
          </p:txBody>
        </p:sp>
        <p:grpSp>
          <p:nvGrpSpPr>
            <p:cNvPr id="74" name="Group 73">
              <a:extLst>
                <a:ext uri="{FF2B5EF4-FFF2-40B4-BE49-F238E27FC236}">
                  <a16:creationId xmlns:a16="http://schemas.microsoft.com/office/drawing/2014/main" id="{5F07BCF0-B290-454F-8AAF-CD36CD3C15F2}"/>
                </a:ext>
              </a:extLst>
            </p:cNvPr>
            <p:cNvGrpSpPr/>
            <p:nvPr/>
          </p:nvGrpSpPr>
          <p:grpSpPr>
            <a:xfrm>
              <a:off x="10885594" y="5399723"/>
              <a:ext cx="353335" cy="233722"/>
              <a:chOff x="2735263" y="1203325"/>
              <a:chExt cx="6724650" cy="4448176"/>
            </a:xfrm>
            <a:solidFill>
              <a:schemeClr val="bg1"/>
            </a:solidFill>
          </p:grpSpPr>
          <p:sp>
            <p:nvSpPr>
              <p:cNvPr id="95" name="Freeform 19">
                <a:extLst>
                  <a:ext uri="{FF2B5EF4-FFF2-40B4-BE49-F238E27FC236}">
                    <a16:creationId xmlns:a16="http://schemas.microsoft.com/office/drawing/2014/main" id="{49034DCC-EE4C-465A-BBBA-91C746C5CE1D}"/>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0">
                <a:extLst>
                  <a:ext uri="{FF2B5EF4-FFF2-40B4-BE49-F238E27FC236}">
                    <a16:creationId xmlns:a16="http://schemas.microsoft.com/office/drawing/2014/main" id="{626719D9-0416-49E3-A37C-70C09F797AC2}"/>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5" name="Oval 74">
              <a:extLst>
                <a:ext uri="{FF2B5EF4-FFF2-40B4-BE49-F238E27FC236}">
                  <a16:creationId xmlns:a16="http://schemas.microsoft.com/office/drawing/2014/main" id="{AF671A61-06CD-40CA-91A2-B63F971C36FB}"/>
                </a:ext>
              </a:extLst>
            </p:cNvPr>
            <p:cNvSpPr/>
            <p:nvPr/>
          </p:nvSpPr>
          <p:spPr bwMode="auto">
            <a:xfrm>
              <a:off x="9204370" y="2345515"/>
              <a:ext cx="77296" cy="77296"/>
            </a:xfrm>
            <a:prstGeom prst="ellipse">
              <a:avLst/>
            </a:prstGeom>
            <a:solidFill>
              <a:schemeClr val="accent1"/>
            </a:solidFill>
            <a:ln w="28575">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6" name="Oval 75">
              <a:extLst>
                <a:ext uri="{FF2B5EF4-FFF2-40B4-BE49-F238E27FC236}">
                  <a16:creationId xmlns:a16="http://schemas.microsoft.com/office/drawing/2014/main" id="{1F7C0CB1-45F8-45F4-BC5E-E961BF0D2C81}"/>
                </a:ext>
              </a:extLst>
            </p:cNvPr>
            <p:cNvSpPr/>
            <p:nvPr/>
          </p:nvSpPr>
          <p:spPr bwMode="auto">
            <a:xfrm>
              <a:off x="10588048" y="4489809"/>
              <a:ext cx="77296" cy="77296"/>
            </a:xfrm>
            <a:prstGeom prst="ellipse">
              <a:avLst/>
            </a:prstGeom>
            <a:solidFill>
              <a:schemeClr val="accent1"/>
            </a:solidFill>
            <a:ln w="28575">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7" name="Oval 76">
              <a:extLst>
                <a:ext uri="{FF2B5EF4-FFF2-40B4-BE49-F238E27FC236}">
                  <a16:creationId xmlns:a16="http://schemas.microsoft.com/office/drawing/2014/main" id="{722BE85E-D7E4-40F5-AA25-71D150F67A7C}"/>
                </a:ext>
              </a:extLst>
            </p:cNvPr>
            <p:cNvSpPr/>
            <p:nvPr/>
          </p:nvSpPr>
          <p:spPr bwMode="auto">
            <a:xfrm>
              <a:off x="10588048" y="3961616"/>
              <a:ext cx="77296" cy="77296"/>
            </a:xfrm>
            <a:prstGeom prst="ellipse">
              <a:avLst/>
            </a:prstGeom>
            <a:solidFill>
              <a:schemeClr val="accent1"/>
            </a:solidFill>
            <a:ln w="28575">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rPr>
                <a:t> </a:t>
              </a:r>
              <a:endParaRPr lang="en-US" sz="2000" dirty="0">
                <a:gradFill>
                  <a:gsLst>
                    <a:gs pos="0">
                      <a:srgbClr val="FFFFFF"/>
                    </a:gs>
                    <a:gs pos="100000">
                      <a:srgbClr val="FFFFFF"/>
                    </a:gs>
                  </a:gsLst>
                  <a:lin ang="5400000" scaled="0"/>
                </a:gradFill>
              </a:endParaRPr>
            </a:p>
          </p:txBody>
        </p:sp>
        <p:sp>
          <p:nvSpPr>
            <p:cNvPr id="78" name="Oval 77">
              <a:extLst>
                <a:ext uri="{FF2B5EF4-FFF2-40B4-BE49-F238E27FC236}">
                  <a16:creationId xmlns:a16="http://schemas.microsoft.com/office/drawing/2014/main" id="{6392DA52-F358-4750-B34B-B52260AA94A4}"/>
                </a:ext>
              </a:extLst>
            </p:cNvPr>
            <p:cNvSpPr/>
            <p:nvPr/>
          </p:nvSpPr>
          <p:spPr bwMode="auto">
            <a:xfrm>
              <a:off x="10588048" y="2820035"/>
              <a:ext cx="77296" cy="77296"/>
            </a:xfrm>
            <a:prstGeom prst="ellipse">
              <a:avLst/>
            </a:prstGeom>
            <a:solidFill>
              <a:schemeClr val="accent1"/>
            </a:solidFill>
            <a:ln w="28575">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Oval 78">
              <a:extLst>
                <a:ext uri="{FF2B5EF4-FFF2-40B4-BE49-F238E27FC236}">
                  <a16:creationId xmlns:a16="http://schemas.microsoft.com/office/drawing/2014/main" id="{CFF97633-0636-4812-83E5-C5BD694CEA24}"/>
                </a:ext>
              </a:extLst>
            </p:cNvPr>
            <p:cNvSpPr/>
            <p:nvPr/>
          </p:nvSpPr>
          <p:spPr bwMode="auto">
            <a:xfrm>
              <a:off x="10588048" y="2291842"/>
              <a:ext cx="77296" cy="77296"/>
            </a:xfrm>
            <a:prstGeom prst="ellipse">
              <a:avLst/>
            </a:prstGeom>
            <a:solidFill>
              <a:schemeClr val="accent1"/>
            </a:solidFill>
            <a:ln w="28575">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rPr>
                <a:t> </a:t>
              </a:r>
              <a:endParaRPr lang="en-US" sz="2000" dirty="0">
                <a:gradFill>
                  <a:gsLst>
                    <a:gs pos="0">
                      <a:srgbClr val="FFFFFF"/>
                    </a:gs>
                    <a:gs pos="100000">
                      <a:srgbClr val="FFFFFF"/>
                    </a:gs>
                  </a:gsLst>
                  <a:lin ang="5400000" scaled="0"/>
                </a:gradFill>
              </a:endParaRPr>
            </a:p>
          </p:txBody>
        </p:sp>
        <p:cxnSp>
          <p:nvCxnSpPr>
            <p:cNvPr id="80" name="Straight Connector 79">
              <a:extLst>
                <a:ext uri="{FF2B5EF4-FFF2-40B4-BE49-F238E27FC236}">
                  <a16:creationId xmlns:a16="http://schemas.microsoft.com/office/drawing/2014/main" id="{A1367098-B017-4827-ABDD-5906B28A551B}"/>
                </a:ext>
              </a:extLst>
            </p:cNvPr>
            <p:cNvCxnSpPr/>
            <p:nvPr/>
          </p:nvCxnSpPr>
          <p:spPr>
            <a:xfrm flipH="1" flipV="1">
              <a:off x="10647503" y="4009343"/>
              <a:ext cx="367658" cy="13025"/>
            </a:xfrm>
            <a:prstGeom prst="line">
              <a:avLst/>
            </a:prstGeom>
            <a:ln w="28575">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976A5D4-5DD8-43D9-BF29-5F785F82CFAE}"/>
                </a:ext>
              </a:extLst>
            </p:cNvPr>
            <p:cNvCxnSpPr>
              <a:stCxn id="76" idx="0"/>
              <a:endCxn id="77" idx="4"/>
            </p:cNvCxnSpPr>
            <p:nvPr/>
          </p:nvCxnSpPr>
          <p:spPr>
            <a:xfrm flipV="1">
              <a:off x="10626696" y="4038912"/>
              <a:ext cx="0" cy="450897"/>
            </a:xfrm>
            <a:prstGeom prst="line">
              <a:avLst/>
            </a:prstGeom>
            <a:ln w="28575">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2BE272E-B327-4CEE-BABC-B593A6BC46DE}"/>
                </a:ext>
              </a:extLst>
            </p:cNvPr>
            <p:cNvCxnSpPr/>
            <p:nvPr/>
          </p:nvCxnSpPr>
          <p:spPr>
            <a:xfrm flipH="1" flipV="1">
              <a:off x="9564952" y="4269433"/>
              <a:ext cx="1059605" cy="23379"/>
            </a:xfrm>
            <a:prstGeom prst="line">
              <a:avLst/>
            </a:prstGeom>
            <a:ln w="28575">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68CE9D07-CF62-4053-B2D8-6DE9B7992942}"/>
                </a:ext>
              </a:extLst>
            </p:cNvPr>
            <p:cNvCxnSpPr/>
            <p:nvPr/>
          </p:nvCxnSpPr>
          <p:spPr>
            <a:xfrm flipH="1" flipV="1">
              <a:off x="10647503" y="4519119"/>
              <a:ext cx="367658" cy="13025"/>
            </a:xfrm>
            <a:prstGeom prst="line">
              <a:avLst/>
            </a:prstGeom>
            <a:ln w="28575">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D40D333-73C6-4124-BD11-7887396B884E}"/>
                </a:ext>
              </a:extLst>
            </p:cNvPr>
            <p:cNvCxnSpPr/>
            <p:nvPr/>
          </p:nvCxnSpPr>
          <p:spPr>
            <a:xfrm flipV="1">
              <a:off x="11219505" y="4153571"/>
              <a:ext cx="426129" cy="7348"/>
            </a:xfrm>
            <a:prstGeom prst="line">
              <a:avLst/>
            </a:prstGeom>
            <a:ln w="28575" cap="rnd" cmpd="sng">
              <a:solidFill>
                <a:srgbClr val="F2C203"/>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672ACAB-BB81-4379-A5B0-7932D22B7010}"/>
                </a:ext>
              </a:extLst>
            </p:cNvPr>
            <p:cNvCxnSpPr/>
            <p:nvPr/>
          </p:nvCxnSpPr>
          <p:spPr>
            <a:xfrm flipV="1">
              <a:off x="11225265" y="4692721"/>
              <a:ext cx="426129" cy="7348"/>
            </a:xfrm>
            <a:prstGeom prst="line">
              <a:avLst/>
            </a:prstGeom>
            <a:ln w="28575" cap="rnd" cmpd="sng">
              <a:solidFill>
                <a:srgbClr val="F2C203"/>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42FA5DE4-7B82-45DA-B7E9-D31BF4B5A1CE}"/>
                </a:ext>
              </a:extLst>
            </p:cNvPr>
            <p:cNvSpPr txBox="1"/>
            <p:nvPr/>
          </p:nvSpPr>
          <p:spPr>
            <a:xfrm>
              <a:off x="11645634" y="4140226"/>
              <a:ext cx="872213" cy="498016"/>
            </a:xfrm>
            <a:prstGeom prst="rect">
              <a:avLst/>
            </a:prstGeom>
            <a:noFill/>
          </p:spPr>
          <p:txBody>
            <a:bodyPr wrap="square" lIns="0" tIns="0" rIns="0" bIns="36000" rtlCol="0">
              <a:spAutoFit/>
            </a:bodyPr>
            <a:lstStyle/>
            <a:p>
              <a:pPr algn="ctr" defTabSz="878560"/>
              <a:r>
                <a:rPr lang="en-US" sz="1000" dirty="0">
                  <a:solidFill>
                    <a:srgbClr val="F2C203"/>
                  </a:solidFill>
                  <a:cs typeface="Segoe UI Light"/>
                </a:rPr>
                <a:t>ATA Lightweight Gateway</a:t>
              </a:r>
            </a:p>
          </p:txBody>
        </p:sp>
        <p:sp>
          <p:nvSpPr>
            <p:cNvPr id="87" name="Rectangle 86">
              <a:extLst>
                <a:ext uri="{FF2B5EF4-FFF2-40B4-BE49-F238E27FC236}">
                  <a16:creationId xmlns:a16="http://schemas.microsoft.com/office/drawing/2014/main" id="{172E8AA8-7579-45BE-99CC-2ECFE5CB9EED}"/>
                </a:ext>
              </a:extLst>
            </p:cNvPr>
            <p:cNvSpPr/>
            <p:nvPr/>
          </p:nvSpPr>
          <p:spPr bwMode="auto">
            <a:xfrm>
              <a:off x="11149096" y="4082608"/>
              <a:ext cx="133818" cy="149273"/>
            </a:xfrm>
            <a:prstGeom prst="rect">
              <a:avLst/>
            </a:prstGeom>
            <a:solidFill>
              <a:srgbClr val="F2C20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8" name="Rectangle 87">
              <a:extLst>
                <a:ext uri="{FF2B5EF4-FFF2-40B4-BE49-F238E27FC236}">
                  <a16:creationId xmlns:a16="http://schemas.microsoft.com/office/drawing/2014/main" id="{A8C95E17-73EA-4D31-B9DC-23B3C3135D50}"/>
                </a:ext>
              </a:extLst>
            </p:cNvPr>
            <p:cNvSpPr/>
            <p:nvPr/>
          </p:nvSpPr>
          <p:spPr bwMode="auto">
            <a:xfrm>
              <a:off x="11149096" y="4605275"/>
              <a:ext cx="133818" cy="149273"/>
            </a:xfrm>
            <a:prstGeom prst="rect">
              <a:avLst/>
            </a:prstGeom>
            <a:solidFill>
              <a:srgbClr val="F2C20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89" name="Group 88">
              <a:extLst>
                <a:ext uri="{FF2B5EF4-FFF2-40B4-BE49-F238E27FC236}">
                  <a16:creationId xmlns:a16="http://schemas.microsoft.com/office/drawing/2014/main" id="{B0E71833-23F5-4E6C-B172-29AF2A5B7408}"/>
                </a:ext>
              </a:extLst>
            </p:cNvPr>
            <p:cNvGrpSpPr/>
            <p:nvPr/>
          </p:nvGrpSpPr>
          <p:grpSpPr>
            <a:xfrm>
              <a:off x="10878303" y="1157639"/>
              <a:ext cx="1122077" cy="334434"/>
              <a:chOff x="10878303" y="618931"/>
              <a:chExt cx="1122077" cy="334434"/>
            </a:xfrm>
          </p:grpSpPr>
          <p:grpSp>
            <p:nvGrpSpPr>
              <p:cNvPr id="91" name="Group 90">
                <a:extLst>
                  <a:ext uri="{FF2B5EF4-FFF2-40B4-BE49-F238E27FC236}">
                    <a16:creationId xmlns:a16="http://schemas.microsoft.com/office/drawing/2014/main" id="{6C5A53AF-4334-49A7-89A5-ECEF7485E3CE}"/>
                  </a:ext>
                </a:extLst>
              </p:cNvPr>
              <p:cNvGrpSpPr/>
              <p:nvPr/>
            </p:nvGrpSpPr>
            <p:grpSpPr>
              <a:xfrm>
                <a:off x="10878303" y="622061"/>
                <a:ext cx="404611" cy="331304"/>
                <a:chOff x="816243" y="2701976"/>
                <a:chExt cx="404611" cy="331304"/>
              </a:xfrm>
            </p:grpSpPr>
            <p:sp>
              <p:nvSpPr>
                <p:cNvPr id="93" name="Rectangle 92">
                  <a:extLst>
                    <a:ext uri="{FF2B5EF4-FFF2-40B4-BE49-F238E27FC236}">
                      <a16:creationId xmlns:a16="http://schemas.microsoft.com/office/drawing/2014/main" id="{1D95C6D4-8C36-4713-B225-3849A1C8A56D}"/>
                    </a:ext>
                  </a:extLst>
                </p:cNvPr>
                <p:cNvSpPr/>
                <p:nvPr/>
              </p:nvSpPr>
              <p:spPr bwMode="auto">
                <a:xfrm>
                  <a:off x="816243" y="2778170"/>
                  <a:ext cx="325728" cy="197988"/>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4" name="TextBox 93">
                  <a:extLst>
                    <a:ext uri="{FF2B5EF4-FFF2-40B4-BE49-F238E27FC236}">
                      <a16:creationId xmlns:a16="http://schemas.microsoft.com/office/drawing/2014/main" id="{F90DB166-EADB-4FB0-AE66-425A3BF62116}"/>
                    </a:ext>
                  </a:extLst>
                </p:cNvPr>
                <p:cNvSpPr txBox="1"/>
                <p:nvPr/>
              </p:nvSpPr>
              <p:spPr>
                <a:xfrm>
                  <a:off x="886587" y="2701976"/>
                  <a:ext cx="334267" cy="331304"/>
                </a:xfrm>
                <a:prstGeom prst="rect">
                  <a:avLst/>
                </a:prstGeom>
                <a:noFill/>
              </p:spPr>
              <p:txBody>
                <a:bodyPr wrap="square" lIns="0" tIns="0" rIns="0" bIns="36000" rtlCol="0">
                  <a:spAutoFit/>
                </a:bodyPr>
                <a:lstStyle/>
                <a:p>
                  <a:pPr defTabSz="878560">
                    <a:lnSpc>
                      <a:spcPts val="2314"/>
                    </a:lnSpc>
                  </a:pPr>
                  <a:r>
                    <a:rPr lang="en-US" sz="1200" b="1" spc="70" dirty="0">
                      <a:solidFill>
                        <a:schemeClr val="accent1"/>
                      </a:solidFill>
                      <a:cs typeface="Segoe UI Light"/>
                    </a:rPr>
                    <a:t>:</a:t>
                  </a:r>
                  <a:r>
                    <a:rPr lang="en-US" sz="1200" b="1" spc="30" dirty="0">
                      <a:solidFill>
                        <a:schemeClr val="accent1"/>
                      </a:solidFill>
                      <a:cs typeface="Segoe UI Light"/>
                    </a:rPr>
                    <a:t>//</a:t>
                  </a:r>
                </a:p>
              </p:txBody>
            </p:sp>
          </p:grpSp>
          <p:sp>
            <p:nvSpPr>
              <p:cNvPr id="92" name="TextBox 91">
                <a:extLst>
                  <a:ext uri="{FF2B5EF4-FFF2-40B4-BE49-F238E27FC236}">
                    <a16:creationId xmlns:a16="http://schemas.microsoft.com/office/drawing/2014/main" id="{51FCC276-D91C-4041-80F1-169EAFDB976D}"/>
                  </a:ext>
                </a:extLst>
              </p:cNvPr>
              <p:cNvSpPr txBox="1"/>
              <p:nvPr/>
            </p:nvSpPr>
            <p:spPr>
              <a:xfrm>
                <a:off x="11330220" y="618931"/>
                <a:ext cx="670160" cy="331304"/>
              </a:xfrm>
              <a:prstGeom prst="rect">
                <a:avLst/>
              </a:prstGeom>
              <a:noFill/>
            </p:spPr>
            <p:txBody>
              <a:bodyPr wrap="square" lIns="0" tIns="0" rIns="0" bIns="36000" rtlCol="0">
                <a:spAutoFit/>
              </a:bodyPr>
              <a:lstStyle/>
              <a:p>
                <a:pPr defTabSz="878560">
                  <a:lnSpc>
                    <a:spcPts val="2314"/>
                  </a:lnSpc>
                </a:pPr>
                <a:r>
                  <a:rPr lang="en-US" sz="900" dirty="0">
                    <a:solidFill>
                      <a:schemeClr val="bg1"/>
                    </a:solidFill>
                    <a:cs typeface="Segoe UI Light"/>
                  </a:rPr>
                  <a:t>DNS</a:t>
                </a:r>
              </a:p>
            </p:txBody>
          </p:sp>
        </p:grpSp>
        <p:cxnSp>
          <p:nvCxnSpPr>
            <p:cNvPr id="90" name="Straight Connector 89">
              <a:extLst>
                <a:ext uri="{FF2B5EF4-FFF2-40B4-BE49-F238E27FC236}">
                  <a16:creationId xmlns:a16="http://schemas.microsoft.com/office/drawing/2014/main" id="{C5564171-21ED-4182-8897-113B2ED3310D}"/>
                </a:ext>
              </a:extLst>
            </p:cNvPr>
            <p:cNvCxnSpPr/>
            <p:nvPr/>
          </p:nvCxnSpPr>
          <p:spPr>
            <a:xfrm rot="5400000">
              <a:off x="10722796" y="801565"/>
              <a:ext cx="0" cy="216401"/>
            </a:xfrm>
            <a:prstGeom prst="line">
              <a:avLst/>
            </a:prstGeom>
            <a:ln w="28575">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70" name="Rectangle 169">
            <a:extLst>
              <a:ext uri="{FF2B5EF4-FFF2-40B4-BE49-F238E27FC236}">
                <a16:creationId xmlns:a16="http://schemas.microsoft.com/office/drawing/2014/main" id="{69AFF8F4-7C9E-41AC-BBC3-334DF36F448F}"/>
              </a:ext>
            </a:extLst>
          </p:cNvPr>
          <p:cNvSpPr/>
          <p:nvPr/>
        </p:nvSpPr>
        <p:spPr bwMode="auto">
          <a:xfrm>
            <a:off x="9325274" y="2147953"/>
            <a:ext cx="396072" cy="31344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1" name="Picture 170">
            <a:extLst>
              <a:ext uri="{FF2B5EF4-FFF2-40B4-BE49-F238E27FC236}">
                <a16:creationId xmlns:a16="http://schemas.microsoft.com/office/drawing/2014/main" id="{E8D63134-1C25-43D2-8BE6-F179B2A99E6A}"/>
              </a:ext>
            </a:extLst>
          </p:cNvPr>
          <p:cNvPicPr>
            <a:picLocks noChangeAspect="1"/>
          </p:cNvPicPr>
          <p:nvPr/>
        </p:nvPicPr>
        <p:blipFill>
          <a:blip r:embed="rId11"/>
          <a:stretch>
            <a:fillRect/>
          </a:stretch>
        </p:blipFill>
        <p:spPr>
          <a:xfrm>
            <a:off x="9334087" y="2167565"/>
            <a:ext cx="309041" cy="309041"/>
          </a:xfrm>
          <a:prstGeom prst="rect">
            <a:avLst/>
          </a:prstGeom>
        </p:spPr>
      </p:pic>
    </p:spTree>
    <p:extLst>
      <p:ext uri="{BB962C8B-B14F-4D97-AF65-F5344CB8AC3E}">
        <p14:creationId xmlns:p14="http://schemas.microsoft.com/office/powerpoint/2010/main" val="23904513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D3DA23-1B54-4617-8458-39F995E52F6D}"/>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17</a:t>
            </a:fld>
            <a:endParaRPr lang="en-US"/>
          </a:p>
        </p:txBody>
      </p:sp>
      <p:sp>
        <p:nvSpPr>
          <p:cNvPr id="3" name="Text Placeholder 2">
            <a:extLst>
              <a:ext uri="{FF2B5EF4-FFF2-40B4-BE49-F238E27FC236}">
                <a16:creationId xmlns:a16="http://schemas.microsoft.com/office/drawing/2014/main" id="{50DFBB43-632D-4823-A4B8-6A6D1DA0FBAB}"/>
              </a:ext>
            </a:extLst>
          </p:cNvPr>
          <p:cNvSpPr>
            <a:spLocks noGrp="1"/>
          </p:cNvSpPr>
          <p:nvPr>
            <p:ph type="body" sz="quarter" idx="13"/>
          </p:nvPr>
        </p:nvSpPr>
        <p:spPr/>
        <p:txBody>
          <a:bodyPr/>
          <a:lstStyle/>
          <a:p>
            <a:r>
              <a:rPr lang="en-CA" dirty="0"/>
              <a:t>Azure Advanced Threat Protection for Users </a:t>
            </a:r>
          </a:p>
        </p:txBody>
      </p:sp>
      <p:sp>
        <p:nvSpPr>
          <p:cNvPr id="4" name="Espace réservé du texte 2">
            <a:extLst>
              <a:ext uri="{FF2B5EF4-FFF2-40B4-BE49-F238E27FC236}">
                <a16:creationId xmlns:a16="http://schemas.microsoft.com/office/drawing/2014/main" id="{F3DAB6D7-3A87-4D7D-B71C-B200A23D4867}"/>
              </a:ext>
            </a:extLst>
          </p:cNvPr>
          <p:cNvSpPr txBox="1">
            <a:spLocks/>
          </p:cNvSpPr>
          <p:nvPr/>
        </p:nvSpPr>
        <p:spPr>
          <a:xfrm>
            <a:off x="366141" y="1922261"/>
            <a:ext cx="11412202" cy="198208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It is the cloud-based version on Microsoft ATA</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You don’t need to manage the ATA center and its database as it is in the cloud</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It scales better (Microsoft takes care of the infrastructure)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It is connected to other ATP products in the Azure cloud</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Microsoft manages the updates (it gets updated very frequently in comparison to ATA)</a:t>
            </a:r>
          </a:p>
        </p:txBody>
      </p:sp>
    </p:spTree>
    <p:extLst>
      <p:ext uri="{BB962C8B-B14F-4D97-AF65-F5344CB8AC3E}">
        <p14:creationId xmlns:p14="http://schemas.microsoft.com/office/powerpoint/2010/main" val="55505948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3CE1A5-6C1D-48D3-ABB3-2509AE5B5AC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18</a:t>
            </a:fld>
            <a:endParaRPr lang="en-US"/>
          </a:p>
        </p:txBody>
      </p:sp>
      <p:sp>
        <p:nvSpPr>
          <p:cNvPr id="3" name="Text Placeholder 2">
            <a:extLst>
              <a:ext uri="{FF2B5EF4-FFF2-40B4-BE49-F238E27FC236}">
                <a16:creationId xmlns:a16="http://schemas.microsoft.com/office/drawing/2014/main" id="{BECE74F7-2759-418A-A5B8-F084AD9E7063}"/>
              </a:ext>
            </a:extLst>
          </p:cNvPr>
          <p:cNvSpPr>
            <a:spLocks noGrp="1"/>
          </p:cNvSpPr>
          <p:nvPr>
            <p:ph type="body" sz="quarter" idx="13"/>
          </p:nvPr>
        </p:nvSpPr>
        <p:spPr/>
        <p:txBody>
          <a:bodyPr/>
          <a:lstStyle/>
          <a:p>
            <a:r>
              <a:rPr lang="en-CA" dirty="0"/>
              <a:t>Azure ATP Architecture </a:t>
            </a:r>
          </a:p>
        </p:txBody>
      </p:sp>
      <p:sp>
        <p:nvSpPr>
          <p:cNvPr id="4" name="Rectangle 3">
            <a:extLst>
              <a:ext uri="{FF2B5EF4-FFF2-40B4-BE49-F238E27FC236}">
                <a16:creationId xmlns:a16="http://schemas.microsoft.com/office/drawing/2014/main" id="{65018913-010C-4311-82CC-4C61904B44CE}"/>
              </a:ext>
            </a:extLst>
          </p:cNvPr>
          <p:cNvSpPr/>
          <p:nvPr/>
        </p:nvSpPr>
        <p:spPr bwMode="auto">
          <a:xfrm>
            <a:off x="6285548" y="1730633"/>
            <a:ext cx="2726008" cy="1169106"/>
          </a:xfrm>
          <a:prstGeom prst="rect">
            <a:avLst/>
          </a:prstGeom>
          <a:solidFill>
            <a:schemeClr val="bg1"/>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5" name="Straight Connector 4">
            <a:extLst>
              <a:ext uri="{FF2B5EF4-FFF2-40B4-BE49-F238E27FC236}">
                <a16:creationId xmlns:a16="http://schemas.microsoft.com/office/drawing/2014/main" id="{6849877C-2919-4133-B3B7-A3BAEE42CE9B}"/>
              </a:ext>
            </a:extLst>
          </p:cNvPr>
          <p:cNvCxnSpPr>
            <a:cxnSpLocks/>
          </p:cNvCxnSpPr>
          <p:nvPr/>
        </p:nvCxnSpPr>
        <p:spPr>
          <a:xfrm flipH="1">
            <a:off x="4318001" y="6092488"/>
            <a:ext cx="1023582" cy="0"/>
          </a:xfrm>
          <a:prstGeom prst="line">
            <a:avLst/>
          </a:prstGeom>
          <a:ln w="12700">
            <a:solidFill>
              <a:srgbClr val="35353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36E22EE-6BFB-4E37-A173-ACF9FD68E3CD}"/>
              </a:ext>
            </a:extLst>
          </p:cNvPr>
          <p:cNvCxnSpPr>
            <a:cxnSpLocks/>
          </p:cNvCxnSpPr>
          <p:nvPr/>
        </p:nvCxnSpPr>
        <p:spPr>
          <a:xfrm flipH="1">
            <a:off x="7751558" y="6655038"/>
            <a:ext cx="1739395" cy="2584"/>
          </a:xfrm>
          <a:prstGeom prst="line">
            <a:avLst/>
          </a:prstGeom>
          <a:ln w="12700">
            <a:solidFill>
              <a:schemeClr val="accent1"/>
            </a:solidFill>
            <a:prstDash val="dash"/>
            <a:headEnd type="arrow" w="lg" len="med"/>
            <a:tailEnd type="none"/>
          </a:ln>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A132608E-69F3-46AE-B2E2-0A09B70D021E}"/>
              </a:ext>
            </a:extLst>
          </p:cNvPr>
          <p:cNvSpPr txBox="1"/>
          <p:nvPr/>
        </p:nvSpPr>
        <p:spPr>
          <a:xfrm>
            <a:off x="8181614" y="6363109"/>
            <a:ext cx="1664742" cy="221012"/>
          </a:xfrm>
          <a:prstGeom prst="rect">
            <a:avLst/>
          </a:prstGeom>
          <a:noFill/>
          <a:ln>
            <a:noFill/>
          </a:ln>
        </p:spPr>
        <p:txBody>
          <a:bodyPr wrap="square" lIns="0" tIns="0" rIns="0" bIns="35995" rtlCol="0">
            <a:spAutoFit/>
          </a:bodyPr>
          <a:lstStyle/>
          <a:p>
            <a:pPr defTabSz="878391">
              <a:defRPr/>
            </a:pPr>
            <a:r>
              <a:rPr lang="en-US" sz="1200">
                <a:latin typeface="Segoe UI"/>
                <a:cs typeface="Segoe UI Light"/>
              </a:rPr>
              <a:t>Alert notifications</a:t>
            </a:r>
          </a:p>
        </p:txBody>
      </p:sp>
      <p:sp>
        <p:nvSpPr>
          <p:cNvPr id="8" name="TextBox 7">
            <a:extLst>
              <a:ext uri="{FF2B5EF4-FFF2-40B4-BE49-F238E27FC236}">
                <a16:creationId xmlns:a16="http://schemas.microsoft.com/office/drawing/2014/main" id="{440EEE83-F653-43C5-B6A1-2B4FB7CDBC5B}"/>
              </a:ext>
            </a:extLst>
          </p:cNvPr>
          <p:cNvSpPr txBox="1"/>
          <p:nvPr/>
        </p:nvSpPr>
        <p:spPr>
          <a:xfrm>
            <a:off x="8181614" y="5412573"/>
            <a:ext cx="2018615" cy="590344"/>
          </a:xfrm>
          <a:prstGeom prst="rect">
            <a:avLst/>
          </a:prstGeom>
          <a:noFill/>
        </p:spPr>
        <p:txBody>
          <a:bodyPr wrap="square" lIns="0" tIns="0" rIns="0" bIns="35995" rtlCol="0">
            <a:spAutoFit/>
          </a:bodyPr>
          <a:lstStyle/>
          <a:p>
            <a:pPr defTabSz="878391">
              <a:defRPr/>
            </a:pPr>
            <a:r>
              <a:rPr lang="en-US" sz="1200">
                <a:latin typeface="Segoe UI"/>
                <a:cs typeface="Segoe UI Light"/>
              </a:rPr>
              <a:t>Access to console</a:t>
            </a:r>
          </a:p>
          <a:p>
            <a:pPr marL="280121" indent="-280121" defTabSz="878391">
              <a:buFontTx/>
              <a:buChar char="-"/>
              <a:defRPr/>
            </a:pPr>
            <a:r>
              <a:rPr lang="en-US" sz="1200">
                <a:latin typeface="Segoe UI"/>
                <a:cs typeface="Segoe UI Light"/>
              </a:rPr>
              <a:t>Workspace Management</a:t>
            </a:r>
          </a:p>
          <a:p>
            <a:pPr marL="280121" indent="-280121" defTabSz="878391">
              <a:buFontTx/>
              <a:buChar char="-"/>
              <a:defRPr/>
            </a:pPr>
            <a:r>
              <a:rPr lang="en-US" sz="1200">
                <a:latin typeface="Segoe UI"/>
                <a:cs typeface="Segoe UI Light"/>
              </a:rPr>
              <a:t>Workspace portal</a:t>
            </a:r>
          </a:p>
        </p:txBody>
      </p:sp>
      <p:cxnSp>
        <p:nvCxnSpPr>
          <p:cNvPr id="9" name="Straight Connector 8">
            <a:extLst>
              <a:ext uri="{FF2B5EF4-FFF2-40B4-BE49-F238E27FC236}">
                <a16:creationId xmlns:a16="http://schemas.microsoft.com/office/drawing/2014/main" id="{3A3BC462-45FE-43E0-B9C6-9296C7C29D76}"/>
              </a:ext>
            </a:extLst>
          </p:cNvPr>
          <p:cNvCxnSpPr>
            <a:cxnSpLocks/>
          </p:cNvCxnSpPr>
          <p:nvPr/>
        </p:nvCxnSpPr>
        <p:spPr>
          <a:xfrm flipH="1" flipV="1">
            <a:off x="7095551" y="5314446"/>
            <a:ext cx="2381041" cy="6454"/>
          </a:xfrm>
          <a:prstGeom prst="line">
            <a:avLst/>
          </a:prstGeom>
          <a:ln w="12700">
            <a:solidFill>
              <a:schemeClr val="accent1"/>
            </a:solidFill>
            <a:prstDash val="dash"/>
            <a:headEnd type="none" w="med" len="med"/>
            <a:tailEnd type="arrow" w="lg" len="med"/>
          </a:ln>
        </p:spPr>
        <p:style>
          <a:lnRef idx="1">
            <a:schemeClr val="accent1"/>
          </a:lnRef>
          <a:fillRef idx="0">
            <a:schemeClr val="accent1"/>
          </a:fillRef>
          <a:effectRef idx="0">
            <a:schemeClr val="accent1"/>
          </a:effectRef>
          <a:fontRef idx="minor">
            <a:schemeClr val="tx1"/>
          </a:fontRef>
        </p:style>
      </p:cxnSp>
      <p:pic>
        <p:nvPicPr>
          <p:cNvPr id="10" name="Graphic 9" descr="Envelope">
            <a:extLst>
              <a:ext uri="{FF2B5EF4-FFF2-40B4-BE49-F238E27FC236}">
                <a16:creationId xmlns:a16="http://schemas.microsoft.com/office/drawing/2014/main" id="{122931C2-A8BC-41E9-AAB3-E50D9E4370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33931" y="6384255"/>
            <a:ext cx="541566" cy="541566"/>
          </a:xfrm>
          <a:prstGeom prst="rect">
            <a:avLst/>
          </a:prstGeom>
        </p:spPr>
      </p:pic>
      <p:grpSp>
        <p:nvGrpSpPr>
          <p:cNvPr id="11" name="Group 10">
            <a:extLst>
              <a:ext uri="{FF2B5EF4-FFF2-40B4-BE49-F238E27FC236}">
                <a16:creationId xmlns:a16="http://schemas.microsoft.com/office/drawing/2014/main" id="{4C089309-04EA-4D9F-8F35-5D6EF92D1201}"/>
              </a:ext>
            </a:extLst>
          </p:cNvPr>
          <p:cNvGrpSpPr/>
          <p:nvPr/>
        </p:nvGrpSpPr>
        <p:grpSpPr>
          <a:xfrm>
            <a:off x="6304674" y="2124478"/>
            <a:ext cx="2812283" cy="3706826"/>
            <a:chOff x="5750048" y="1396704"/>
            <a:chExt cx="2868675" cy="3781155"/>
          </a:xfrm>
        </p:grpSpPr>
        <p:cxnSp>
          <p:nvCxnSpPr>
            <p:cNvPr id="12" name="Straight Connector 11">
              <a:extLst>
                <a:ext uri="{FF2B5EF4-FFF2-40B4-BE49-F238E27FC236}">
                  <a16:creationId xmlns:a16="http://schemas.microsoft.com/office/drawing/2014/main" id="{DD03F3DD-05D9-4D2F-871E-61DBCC74E51B}"/>
                </a:ext>
              </a:extLst>
            </p:cNvPr>
            <p:cNvCxnSpPr>
              <a:cxnSpLocks/>
            </p:cNvCxnSpPr>
            <p:nvPr/>
          </p:nvCxnSpPr>
          <p:spPr>
            <a:xfrm flipH="1" flipV="1">
              <a:off x="7091866" y="1879659"/>
              <a:ext cx="26566" cy="3298200"/>
            </a:xfrm>
            <a:prstGeom prst="line">
              <a:avLst/>
            </a:prstGeom>
            <a:ln w="12700">
              <a:solidFill>
                <a:schemeClr val="accent6">
                  <a:lumMod val="10000"/>
                </a:schemeClr>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4C52E12-BB3E-4C65-B960-779BA329B01E}"/>
                </a:ext>
              </a:extLst>
            </p:cNvPr>
            <p:cNvSpPr txBox="1"/>
            <p:nvPr/>
          </p:nvSpPr>
          <p:spPr>
            <a:xfrm>
              <a:off x="5750048" y="2458912"/>
              <a:ext cx="1305380" cy="467963"/>
            </a:xfrm>
            <a:prstGeom prst="rect">
              <a:avLst/>
            </a:prstGeom>
            <a:noFill/>
          </p:spPr>
          <p:txBody>
            <a:bodyPr wrap="square" lIns="0" tIns="0" rIns="0" bIns="35995" rtlCol="0">
              <a:spAutoFit/>
            </a:bodyPr>
            <a:lstStyle/>
            <a:p>
              <a:pPr algn="ctr" defTabSz="878391">
                <a:defRPr/>
              </a:pPr>
              <a:r>
                <a:rPr lang="en-US" sz="1372">
                  <a:solidFill>
                    <a:srgbClr val="353535"/>
                  </a:solidFill>
                  <a:latin typeface="Segoe UI"/>
                  <a:cs typeface="Segoe UI Light"/>
                </a:rPr>
                <a:t>Parsed network traffic from DCs</a:t>
              </a:r>
            </a:p>
          </p:txBody>
        </p:sp>
        <p:grpSp>
          <p:nvGrpSpPr>
            <p:cNvPr id="14" name="Group 13">
              <a:extLst>
                <a:ext uri="{FF2B5EF4-FFF2-40B4-BE49-F238E27FC236}">
                  <a16:creationId xmlns:a16="http://schemas.microsoft.com/office/drawing/2014/main" id="{D5D526EE-E746-4881-811B-89A1DA95752B}"/>
                </a:ext>
              </a:extLst>
            </p:cNvPr>
            <p:cNvGrpSpPr/>
            <p:nvPr/>
          </p:nvGrpSpPr>
          <p:grpSpPr>
            <a:xfrm>
              <a:off x="5874008" y="1396704"/>
              <a:ext cx="2744715" cy="510031"/>
              <a:chOff x="1466881" y="1576360"/>
              <a:chExt cx="2744715" cy="510031"/>
            </a:xfrm>
          </p:grpSpPr>
          <p:sp>
            <p:nvSpPr>
              <p:cNvPr id="15" name="TextBox 14">
                <a:extLst>
                  <a:ext uri="{FF2B5EF4-FFF2-40B4-BE49-F238E27FC236}">
                    <a16:creationId xmlns:a16="http://schemas.microsoft.com/office/drawing/2014/main" id="{FA591E49-6640-4A62-AD8F-63621C3A01D2}"/>
                  </a:ext>
                </a:extLst>
              </p:cNvPr>
              <p:cNvSpPr txBox="1"/>
              <p:nvPr/>
            </p:nvSpPr>
            <p:spPr>
              <a:xfrm>
                <a:off x="2818819" y="1609788"/>
                <a:ext cx="1392777" cy="476603"/>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35995" rtlCol="0">
                <a:spAutoFit/>
              </a:bodyPr>
              <a:lstStyle/>
              <a:p>
                <a:pPr algn="ctr" defTabSz="878391">
                  <a:defRPr/>
                </a:pPr>
                <a:r>
                  <a:rPr lang="en-US" sz="1400">
                    <a:solidFill>
                      <a:schemeClr val="tx1"/>
                    </a:solidFill>
                    <a:latin typeface="Segoe UI Semibold" panose="020B0702040204020203" pitchFamily="34" charset="0"/>
                    <a:cs typeface="Segoe UI Semibold" panose="020B0702040204020203" pitchFamily="34" charset="0"/>
                  </a:rPr>
                  <a:t>Azure ATP Sensor</a:t>
                </a:r>
              </a:p>
            </p:txBody>
          </p:sp>
          <p:sp>
            <p:nvSpPr>
              <p:cNvPr id="16" name="TextBox 15">
                <a:extLst>
                  <a:ext uri="{FF2B5EF4-FFF2-40B4-BE49-F238E27FC236}">
                    <a16:creationId xmlns:a16="http://schemas.microsoft.com/office/drawing/2014/main" id="{1906EB3B-760E-487C-9B96-E6560A851116}"/>
                  </a:ext>
                </a:extLst>
              </p:cNvPr>
              <p:cNvSpPr txBox="1"/>
              <p:nvPr/>
            </p:nvSpPr>
            <p:spPr>
              <a:xfrm>
                <a:off x="1466881" y="1576360"/>
                <a:ext cx="861100" cy="455673"/>
              </a:xfrm>
              <a:prstGeom prst="rect">
                <a:avLst/>
              </a:prstGeom>
              <a:noFill/>
            </p:spPr>
            <p:txBody>
              <a:bodyPr wrap="square" lIns="0" tIns="0" rIns="0" bIns="35995" rtlCol="0">
                <a:spAutoFit/>
              </a:bodyPr>
              <a:lstStyle/>
              <a:p>
                <a:pPr algn="ctr" defTabSz="878391">
                  <a:lnSpc>
                    <a:spcPts val="1614"/>
                  </a:lnSpc>
                  <a:defRPr/>
                </a:pPr>
                <a:r>
                  <a:rPr lang="en-US" sz="1400">
                    <a:latin typeface="Segoe UI Semibold" panose="020B0702040204020203" pitchFamily="34" charset="0"/>
                    <a:cs typeface="Segoe UI Semibold" panose="020B0702040204020203" pitchFamily="34" charset="0"/>
                  </a:rPr>
                  <a:t>Domain Controller</a:t>
                </a:r>
              </a:p>
            </p:txBody>
          </p:sp>
        </p:grpSp>
      </p:grpSp>
      <p:cxnSp>
        <p:nvCxnSpPr>
          <p:cNvPr id="17" name="Straight Connector 16">
            <a:extLst>
              <a:ext uri="{FF2B5EF4-FFF2-40B4-BE49-F238E27FC236}">
                <a16:creationId xmlns:a16="http://schemas.microsoft.com/office/drawing/2014/main" id="{98167F91-DFA8-445E-92CD-0032DA145916}"/>
              </a:ext>
            </a:extLst>
          </p:cNvPr>
          <p:cNvCxnSpPr>
            <a:cxnSpLocks/>
          </p:cNvCxnSpPr>
          <p:nvPr/>
        </p:nvCxnSpPr>
        <p:spPr>
          <a:xfrm flipV="1">
            <a:off x="5991726" y="3813075"/>
            <a:ext cx="0" cy="1453267"/>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8" name="Graphic 17">
            <a:extLst>
              <a:ext uri="{FF2B5EF4-FFF2-40B4-BE49-F238E27FC236}">
                <a16:creationId xmlns:a16="http://schemas.microsoft.com/office/drawing/2014/main" id="{54B5EB23-64D8-4948-969C-17EC1495B2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07013" y="5718209"/>
            <a:ext cx="1153678" cy="722634"/>
          </a:xfrm>
          <a:prstGeom prst="rect">
            <a:avLst/>
          </a:prstGeom>
        </p:spPr>
      </p:pic>
      <p:pic>
        <p:nvPicPr>
          <p:cNvPr id="19" name="Picture 18">
            <a:extLst>
              <a:ext uri="{FF2B5EF4-FFF2-40B4-BE49-F238E27FC236}">
                <a16:creationId xmlns:a16="http://schemas.microsoft.com/office/drawing/2014/main" id="{D9D2BD15-90FF-4EEB-8865-E6CB13D89B3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07676" y="5966320"/>
            <a:ext cx="361644" cy="366146"/>
          </a:xfrm>
          <a:prstGeom prst="rect">
            <a:avLst/>
          </a:prstGeom>
        </p:spPr>
      </p:pic>
      <p:sp>
        <p:nvSpPr>
          <p:cNvPr id="20" name="Rectangle 19">
            <a:extLst>
              <a:ext uri="{FF2B5EF4-FFF2-40B4-BE49-F238E27FC236}">
                <a16:creationId xmlns:a16="http://schemas.microsoft.com/office/drawing/2014/main" id="{6FC3C7AC-DE65-465D-9D31-DDBB77506816}"/>
              </a:ext>
            </a:extLst>
          </p:cNvPr>
          <p:cNvSpPr/>
          <p:nvPr/>
        </p:nvSpPr>
        <p:spPr>
          <a:xfrm>
            <a:off x="2224449" y="5721558"/>
            <a:ext cx="1153678" cy="738664"/>
          </a:xfrm>
          <a:prstGeom prst="rect">
            <a:avLst/>
          </a:prstGeom>
        </p:spPr>
        <p:txBody>
          <a:bodyPr wrap="square">
            <a:spAutoFit/>
          </a:bodyPr>
          <a:lstStyle/>
          <a:p>
            <a:pPr algn="ctr" defTabSz="878391">
              <a:defRPr/>
            </a:pPr>
            <a:r>
              <a:rPr lang="en-US" sz="1400" b="1">
                <a:latin typeface="Segoe UI"/>
                <a:cs typeface="Segoe UI Light"/>
              </a:rPr>
              <a:t>Windows Defender ATP</a:t>
            </a:r>
          </a:p>
        </p:txBody>
      </p:sp>
      <p:grpSp>
        <p:nvGrpSpPr>
          <p:cNvPr id="21" name="Group 20">
            <a:extLst>
              <a:ext uri="{FF2B5EF4-FFF2-40B4-BE49-F238E27FC236}">
                <a16:creationId xmlns:a16="http://schemas.microsoft.com/office/drawing/2014/main" id="{116E2DA3-0E5B-4AB5-A3B3-8988835277AF}"/>
              </a:ext>
            </a:extLst>
          </p:cNvPr>
          <p:cNvGrpSpPr/>
          <p:nvPr/>
        </p:nvGrpSpPr>
        <p:grpSpPr>
          <a:xfrm>
            <a:off x="9358857" y="3617589"/>
            <a:ext cx="1212273" cy="1214870"/>
            <a:chOff x="3555038" y="2041126"/>
            <a:chExt cx="1613535" cy="1616992"/>
          </a:xfrm>
        </p:grpSpPr>
        <p:sp>
          <p:nvSpPr>
            <p:cNvPr id="22" name="object 60">
              <a:extLst>
                <a:ext uri="{FF2B5EF4-FFF2-40B4-BE49-F238E27FC236}">
                  <a16:creationId xmlns:a16="http://schemas.microsoft.com/office/drawing/2014/main" id="{4E66FB0E-A2AA-43B1-A611-DDEF61C28575}"/>
                </a:ext>
              </a:extLst>
            </p:cNvPr>
            <p:cNvSpPr/>
            <p:nvPr/>
          </p:nvSpPr>
          <p:spPr>
            <a:xfrm>
              <a:off x="3555038" y="2041126"/>
              <a:ext cx="1613535" cy="1616992"/>
            </a:xfrm>
            <a:custGeom>
              <a:avLst/>
              <a:gdLst/>
              <a:ahLst/>
              <a:cxnLst/>
              <a:rect l="l" t="t" r="r" b="b"/>
              <a:pathLst>
                <a:path w="1778000" h="1781810">
                  <a:moveTo>
                    <a:pt x="889000" y="0"/>
                  </a:moveTo>
                  <a:lnTo>
                    <a:pt x="816088" y="2953"/>
                  </a:lnTo>
                  <a:lnTo>
                    <a:pt x="744799" y="11659"/>
                  </a:lnTo>
                  <a:lnTo>
                    <a:pt x="675362" y="25890"/>
                  </a:lnTo>
                  <a:lnTo>
                    <a:pt x="608006" y="45415"/>
                  </a:lnTo>
                  <a:lnTo>
                    <a:pt x="542960" y="70006"/>
                  </a:lnTo>
                  <a:lnTo>
                    <a:pt x="480452" y="99433"/>
                  </a:lnTo>
                  <a:lnTo>
                    <a:pt x="420712" y="133468"/>
                  </a:lnTo>
                  <a:lnTo>
                    <a:pt x="363967" y="171879"/>
                  </a:lnTo>
                  <a:lnTo>
                    <a:pt x="310447" y="214440"/>
                  </a:lnTo>
                  <a:lnTo>
                    <a:pt x="260381" y="260919"/>
                  </a:lnTo>
                  <a:lnTo>
                    <a:pt x="213997" y="311089"/>
                  </a:lnTo>
                  <a:lnTo>
                    <a:pt x="171525" y="364719"/>
                  </a:lnTo>
                  <a:lnTo>
                    <a:pt x="133192" y="421580"/>
                  </a:lnTo>
                  <a:lnTo>
                    <a:pt x="99228" y="481444"/>
                  </a:lnTo>
                  <a:lnTo>
                    <a:pt x="69861" y="544080"/>
                  </a:lnTo>
                  <a:lnTo>
                    <a:pt x="45321" y="609260"/>
                  </a:lnTo>
                  <a:lnTo>
                    <a:pt x="25836" y="676754"/>
                  </a:lnTo>
                  <a:lnTo>
                    <a:pt x="11635" y="746333"/>
                  </a:lnTo>
                  <a:lnTo>
                    <a:pt x="2947" y="817767"/>
                  </a:lnTo>
                  <a:lnTo>
                    <a:pt x="0" y="890828"/>
                  </a:lnTo>
                  <a:lnTo>
                    <a:pt x="2947" y="963888"/>
                  </a:lnTo>
                  <a:lnTo>
                    <a:pt x="11635" y="1035321"/>
                  </a:lnTo>
                  <a:lnTo>
                    <a:pt x="25836" y="1104899"/>
                  </a:lnTo>
                  <a:lnTo>
                    <a:pt x="45321" y="1172392"/>
                  </a:lnTo>
                  <a:lnTo>
                    <a:pt x="69861" y="1237571"/>
                  </a:lnTo>
                  <a:lnTo>
                    <a:pt x="99228" y="1300207"/>
                  </a:lnTo>
                  <a:lnTo>
                    <a:pt x="133192" y="1360071"/>
                  </a:lnTo>
                  <a:lnTo>
                    <a:pt x="171525" y="1416932"/>
                  </a:lnTo>
                  <a:lnTo>
                    <a:pt x="213997" y="1470563"/>
                  </a:lnTo>
                  <a:lnTo>
                    <a:pt x="260381" y="1520732"/>
                  </a:lnTo>
                  <a:lnTo>
                    <a:pt x="310447" y="1567212"/>
                  </a:lnTo>
                  <a:lnTo>
                    <a:pt x="363967" y="1609773"/>
                  </a:lnTo>
                  <a:lnTo>
                    <a:pt x="420712" y="1648186"/>
                  </a:lnTo>
                  <a:lnTo>
                    <a:pt x="480452" y="1682221"/>
                  </a:lnTo>
                  <a:lnTo>
                    <a:pt x="542960" y="1711649"/>
                  </a:lnTo>
                  <a:lnTo>
                    <a:pt x="608006" y="1736240"/>
                  </a:lnTo>
                  <a:lnTo>
                    <a:pt x="675362" y="1755766"/>
                  </a:lnTo>
                  <a:lnTo>
                    <a:pt x="744799" y="1769997"/>
                  </a:lnTo>
                  <a:lnTo>
                    <a:pt x="816088" y="1778704"/>
                  </a:lnTo>
                  <a:lnTo>
                    <a:pt x="889000" y="1781657"/>
                  </a:lnTo>
                  <a:lnTo>
                    <a:pt x="961911" y="1778704"/>
                  </a:lnTo>
                  <a:lnTo>
                    <a:pt x="1033200" y="1769997"/>
                  </a:lnTo>
                  <a:lnTo>
                    <a:pt x="1102637" y="1755766"/>
                  </a:lnTo>
                  <a:lnTo>
                    <a:pt x="1169993" y="1736240"/>
                  </a:lnTo>
                  <a:lnTo>
                    <a:pt x="1235039" y="1711649"/>
                  </a:lnTo>
                  <a:lnTo>
                    <a:pt x="1297547" y="1682221"/>
                  </a:lnTo>
                  <a:lnTo>
                    <a:pt x="1357287" y="1648186"/>
                  </a:lnTo>
                  <a:lnTo>
                    <a:pt x="1414032" y="1609773"/>
                  </a:lnTo>
                  <a:lnTo>
                    <a:pt x="1467552" y="1567212"/>
                  </a:lnTo>
                  <a:lnTo>
                    <a:pt x="1517618" y="1520732"/>
                  </a:lnTo>
                  <a:lnTo>
                    <a:pt x="1564002" y="1470563"/>
                  </a:lnTo>
                  <a:lnTo>
                    <a:pt x="1606474" y="1416932"/>
                  </a:lnTo>
                  <a:lnTo>
                    <a:pt x="1644807" y="1360071"/>
                  </a:lnTo>
                  <a:lnTo>
                    <a:pt x="1678771" y="1300207"/>
                  </a:lnTo>
                  <a:lnTo>
                    <a:pt x="1708138" y="1237571"/>
                  </a:lnTo>
                  <a:lnTo>
                    <a:pt x="1732678" y="1172392"/>
                  </a:lnTo>
                  <a:lnTo>
                    <a:pt x="1752163" y="1104899"/>
                  </a:lnTo>
                  <a:lnTo>
                    <a:pt x="1766364" y="1035321"/>
                  </a:lnTo>
                  <a:lnTo>
                    <a:pt x="1775052" y="963888"/>
                  </a:lnTo>
                  <a:lnTo>
                    <a:pt x="1778000" y="890828"/>
                  </a:lnTo>
                  <a:lnTo>
                    <a:pt x="1775052" y="817767"/>
                  </a:lnTo>
                  <a:lnTo>
                    <a:pt x="1766364" y="746333"/>
                  </a:lnTo>
                  <a:lnTo>
                    <a:pt x="1752163" y="676754"/>
                  </a:lnTo>
                  <a:lnTo>
                    <a:pt x="1732678" y="609260"/>
                  </a:lnTo>
                  <a:lnTo>
                    <a:pt x="1708138" y="544080"/>
                  </a:lnTo>
                  <a:lnTo>
                    <a:pt x="1678771" y="481444"/>
                  </a:lnTo>
                  <a:lnTo>
                    <a:pt x="1644807" y="421580"/>
                  </a:lnTo>
                  <a:lnTo>
                    <a:pt x="1606474" y="364719"/>
                  </a:lnTo>
                  <a:lnTo>
                    <a:pt x="1564002" y="311089"/>
                  </a:lnTo>
                  <a:lnTo>
                    <a:pt x="1517618" y="260919"/>
                  </a:lnTo>
                  <a:lnTo>
                    <a:pt x="1467552" y="214440"/>
                  </a:lnTo>
                  <a:lnTo>
                    <a:pt x="1414032" y="171879"/>
                  </a:lnTo>
                  <a:lnTo>
                    <a:pt x="1357287" y="133468"/>
                  </a:lnTo>
                  <a:lnTo>
                    <a:pt x="1297547" y="99433"/>
                  </a:lnTo>
                  <a:lnTo>
                    <a:pt x="1235039" y="70006"/>
                  </a:lnTo>
                  <a:lnTo>
                    <a:pt x="1169993" y="45415"/>
                  </a:lnTo>
                  <a:lnTo>
                    <a:pt x="1102637" y="25890"/>
                  </a:lnTo>
                  <a:lnTo>
                    <a:pt x="1033200" y="11659"/>
                  </a:lnTo>
                  <a:lnTo>
                    <a:pt x="961911" y="2953"/>
                  </a:lnTo>
                  <a:lnTo>
                    <a:pt x="889000" y="0"/>
                  </a:lnTo>
                  <a:close/>
                </a:path>
              </a:pathLst>
            </a:custGeom>
            <a:noFill/>
            <a:ln>
              <a:solidFill>
                <a:srgbClr val="0070C0"/>
              </a:solidFill>
              <a:prstDash val="dash"/>
            </a:ln>
          </p:spPr>
          <p:txBody>
            <a:bodyPr wrap="square" lIns="0" tIns="0" rIns="0" bIns="0" rtlCol="0"/>
            <a:lstStyle/>
            <a:p>
              <a:pPr marL="0" marR="0" lvl="0" indent="0" algn="l" defTabSz="623438" rtl="0" eaLnBrk="1" fontAlgn="auto" latinLnBrk="0" hangingPunct="1">
                <a:lnSpc>
                  <a:spcPct val="100000"/>
                </a:lnSpc>
                <a:spcBef>
                  <a:spcPts val="0"/>
                </a:spcBef>
                <a:spcAft>
                  <a:spcPts val="0"/>
                </a:spcAft>
                <a:buClrTx/>
                <a:buSzTx/>
                <a:buFontTx/>
                <a:buNone/>
                <a:tabLst/>
                <a:defRPr/>
              </a:pPr>
              <a:endParaRPr kumimoji="0" sz="1227"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60">
              <a:extLst>
                <a:ext uri="{FF2B5EF4-FFF2-40B4-BE49-F238E27FC236}">
                  <a16:creationId xmlns:a16="http://schemas.microsoft.com/office/drawing/2014/main" id="{3C3307D4-282A-4A43-9C08-8114951521BE}"/>
                </a:ext>
              </a:extLst>
            </p:cNvPr>
            <p:cNvSpPr/>
            <p:nvPr/>
          </p:nvSpPr>
          <p:spPr>
            <a:xfrm>
              <a:off x="3695185" y="2181444"/>
              <a:ext cx="1333500" cy="1336357"/>
            </a:xfrm>
            <a:custGeom>
              <a:avLst/>
              <a:gdLst/>
              <a:ahLst/>
              <a:cxnLst/>
              <a:rect l="l" t="t" r="r" b="b"/>
              <a:pathLst>
                <a:path w="1778000" h="1781810">
                  <a:moveTo>
                    <a:pt x="889000" y="0"/>
                  </a:moveTo>
                  <a:lnTo>
                    <a:pt x="816088" y="2953"/>
                  </a:lnTo>
                  <a:lnTo>
                    <a:pt x="744799" y="11659"/>
                  </a:lnTo>
                  <a:lnTo>
                    <a:pt x="675362" y="25890"/>
                  </a:lnTo>
                  <a:lnTo>
                    <a:pt x="608006" y="45415"/>
                  </a:lnTo>
                  <a:lnTo>
                    <a:pt x="542960" y="70006"/>
                  </a:lnTo>
                  <a:lnTo>
                    <a:pt x="480452" y="99433"/>
                  </a:lnTo>
                  <a:lnTo>
                    <a:pt x="420712" y="133468"/>
                  </a:lnTo>
                  <a:lnTo>
                    <a:pt x="363967" y="171879"/>
                  </a:lnTo>
                  <a:lnTo>
                    <a:pt x="310447" y="214440"/>
                  </a:lnTo>
                  <a:lnTo>
                    <a:pt x="260381" y="260919"/>
                  </a:lnTo>
                  <a:lnTo>
                    <a:pt x="213997" y="311089"/>
                  </a:lnTo>
                  <a:lnTo>
                    <a:pt x="171525" y="364719"/>
                  </a:lnTo>
                  <a:lnTo>
                    <a:pt x="133192" y="421580"/>
                  </a:lnTo>
                  <a:lnTo>
                    <a:pt x="99228" y="481444"/>
                  </a:lnTo>
                  <a:lnTo>
                    <a:pt x="69861" y="544080"/>
                  </a:lnTo>
                  <a:lnTo>
                    <a:pt x="45321" y="609260"/>
                  </a:lnTo>
                  <a:lnTo>
                    <a:pt x="25836" y="676754"/>
                  </a:lnTo>
                  <a:lnTo>
                    <a:pt x="11635" y="746333"/>
                  </a:lnTo>
                  <a:lnTo>
                    <a:pt x="2947" y="817767"/>
                  </a:lnTo>
                  <a:lnTo>
                    <a:pt x="0" y="890828"/>
                  </a:lnTo>
                  <a:lnTo>
                    <a:pt x="2947" y="963888"/>
                  </a:lnTo>
                  <a:lnTo>
                    <a:pt x="11635" y="1035321"/>
                  </a:lnTo>
                  <a:lnTo>
                    <a:pt x="25836" y="1104899"/>
                  </a:lnTo>
                  <a:lnTo>
                    <a:pt x="45321" y="1172392"/>
                  </a:lnTo>
                  <a:lnTo>
                    <a:pt x="69861" y="1237571"/>
                  </a:lnTo>
                  <a:lnTo>
                    <a:pt x="99228" y="1300207"/>
                  </a:lnTo>
                  <a:lnTo>
                    <a:pt x="133192" y="1360071"/>
                  </a:lnTo>
                  <a:lnTo>
                    <a:pt x="171525" y="1416932"/>
                  </a:lnTo>
                  <a:lnTo>
                    <a:pt x="213997" y="1470563"/>
                  </a:lnTo>
                  <a:lnTo>
                    <a:pt x="260381" y="1520732"/>
                  </a:lnTo>
                  <a:lnTo>
                    <a:pt x="310447" y="1567212"/>
                  </a:lnTo>
                  <a:lnTo>
                    <a:pt x="363967" y="1609773"/>
                  </a:lnTo>
                  <a:lnTo>
                    <a:pt x="420712" y="1648186"/>
                  </a:lnTo>
                  <a:lnTo>
                    <a:pt x="480452" y="1682221"/>
                  </a:lnTo>
                  <a:lnTo>
                    <a:pt x="542960" y="1711649"/>
                  </a:lnTo>
                  <a:lnTo>
                    <a:pt x="608006" y="1736240"/>
                  </a:lnTo>
                  <a:lnTo>
                    <a:pt x="675362" y="1755766"/>
                  </a:lnTo>
                  <a:lnTo>
                    <a:pt x="744799" y="1769997"/>
                  </a:lnTo>
                  <a:lnTo>
                    <a:pt x="816088" y="1778704"/>
                  </a:lnTo>
                  <a:lnTo>
                    <a:pt x="889000" y="1781657"/>
                  </a:lnTo>
                  <a:lnTo>
                    <a:pt x="961911" y="1778704"/>
                  </a:lnTo>
                  <a:lnTo>
                    <a:pt x="1033200" y="1769997"/>
                  </a:lnTo>
                  <a:lnTo>
                    <a:pt x="1102637" y="1755766"/>
                  </a:lnTo>
                  <a:lnTo>
                    <a:pt x="1169993" y="1736240"/>
                  </a:lnTo>
                  <a:lnTo>
                    <a:pt x="1235039" y="1711649"/>
                  </a:lnTo>
                  <a:lnTo>
                    <a:pt x="1297547" y="1682221"/>
                  </a:lnTo>
                  <a:lnTo>
                    <a:pt x="1357287" y="1648186"/>
                  </a:lnTo>
                  <a:lnTo>
                    <a:pt x="1414032" y="1609773"/>
                  </a:lnTo>
                  <a:lnTo>
                    <a:pt x="1467552" y="1567212"/>
                  </a:lnTo>
                  <a:lnTo>
                    <a:pt x="1517618" y="1520732"/>
                  </a:lnTo>
                  <a:lnTo>
                    <a:pt x="1564002" y="1470563"/>
                  </a:lnTo>
                  <a:lnTo>
                    <a:pt x="1606474" y="1416932"/>
                  </a:lnTo>
                  <a:lnTo>
                    <a:pt x="1644807" y="1360071"/>
                  </a:lnTo>
                  <a:lnTo>
                    <a:pt x="1678771" y="1300207"/>
                  </a:lnTo>
                  <a:lnTo>
                    <a:pt x="1708138" y="1237571"/>
                  </a:lnTo>
                  <a:lnTo>
                    <a:pt x="1732678" y="1172392"/>
                  </a:lnTo>
                  <a:lnTo>
                    <a:pt x="1752163" y="1104899"/>
                  </a:lnTo>
                  <a:lnTo>
                    <a:pt x="1766364" y="1035321"/>
                  </a:lnTo>
                  <a:lnTo>
                    <a:pt x="1775052" y="963888"/>
                  </a:lnTo>
                  <a:lnTo>
                    <a:pt x="1778000" y="890828"/>
                  </a:lnTo>
                  <a:lnTo>
                    <a:pt x="1775052" y="817767"/>
                  </a:lnTo>
                  <a:lnTo>
                    <a:pt x="1766364" y="746333"/>
                  </a:lnTo>
                  <a:lnTo>
                    <a:pt x="1752163" y="676754"/>
                  </a:lnTo>
                  <a:lnTo>
                    <a:pt x="1732678" y="609260"/>
                  </a:lnTo>
                  <a:lnTo>
                    <a:pt x="1708138" y="544080"/>
                  </a:lnTo>
                  <a:lnTo>
                    <a:pt x="1678771" y="481444"/>
                  </a:lnTo>
                  <a:lnTo>
                    <a:pt x="1644807" y="421580"/>
                  </a:lnTo>
                  <a:lnTo>
                    <a:pt x="1606474" y="364719"/>
                  </a:lnTo>
                  <a:lnTo>
                    <a:pt x="1564002" y="311089"/>
                  </a:lnTo>
                  <a:lnTo>
                    <a:pt x="1517618" y="260919"/>
                  </a:lnTo>
                  <a:lnTo>
                    <a:pt x="1467552" y="214440"/>
                  </a:lnTo>
                  <a:lnTo>
                    <a:pt x="1414032" y="171879"/>
                  </a:lnTo>
                  <a:lnTo>
                    <a:pt x="1357287" y="133468"/>
                  </a:lnTo>
                  <a:lnTo>
                    <a:pt x="1297547" y="99433"/>
                  </a:lnTo>
                  <a:lnTo>
                    <a:pt x="1235039" y="70006"/>
                  </a:lnTo>
                  <a:lnTo>
                    <a:pt x="1169993" y="45415"/>
                  </a:lnTo>
                  <a:lnTo>
                    <a:pt x="1102637" y="25890"/>
                  </a:lnTo>
                  <a:lnTo>
                    <a:pt x="1033200" y="11659"/>
                  </a:lnTo>
                  <a:lnTo>
                    <a:pt x="961911" y="2953"/>
                  </a:lnTo>
                  <a:lnTo>
                    <a:pt x="889000" y="0"/>
                  </a:lnTo>
                  <a:close/>
                </a:path>
              </a:pathLst>
            </a:custGeom>
            <a:solidFill>
              <a:schemeClr val="bg1"/>
            </a:solidFill>
            <a:ln>
              <a:solidFill>
                <a:srgbClr val="000000"/>
              </a:solidFill>
            </a:ln>
          </p:spPr>
          <p:txBody>
            <a:bodyPr wrap="square" lIns="0" tIns="0" rIns="0" bIns="0" rtlCol="0"/>
            <a:lstStyle/>
            <a:p>
              <a:pPr marL="0" marR="0" lvl="0" indent="0" algn="l" defTabSz="623438" rtl="0" eaLnBrk="1" fontAlgn="auto" latinLnBrk="0" hangingPunct="1">
                <a:lnSpc>
                  <a:spcPct val="100000"/>
                </a:lnSpc>
                <a:spcBef>
                  <a:spcPts val="0"/>
                </a:spcBef>
                <a:spcAft>
                  <a:spcPts val="0"/>
                </a:spcAft>
                <a:buClrTx/>
                <a:buSzTx/>
                <a:buFontTx/>
                <a:buNone/>
                <a:tabLst/>
                <a:defRPr/>
              </a:pPr>
              <a:endParaRPr kumimoji="0" sz="1227" b="0" i="0" u="none" strike="noStrike" kern="1200" cap="none" spc="0" normalizeH="0" baseline="0" noProof="0">
                <a:ln>
                  <a:noFill/>
                </a:ln>
                <a:solidFill>
                  <a:prstClr val="black"/>
                </a:solidFill>
                <a:effectLst/>
                <a:uLnTx/>
                <a:uFillTx/>
                <a:latin typeface="Calibri"/>
                <a:ea typeface="+mn-ea"/>
                <a:cs typeface="+mn-cs"/>
              </a:endParaRPr>
            </a:p>
          </p:txBody>
        </p:sp>
      </p:grpSp>
      <p:pic>
        <p:nvPicPr>
          <p:cNvPr id="24" name="Graphic 23">
            <a:extLst>
              <a:ext uri="{FF2B5EF4-FFF2-40B4-BE49-F238E27FC236}">
                <a16:creationId xmlns:a16="http://schemas.microsoft.com/office/drawing/2014/main" id="{A2321CE0-8D16-435C-897F-EFA34664F34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593763" y="4039408"/>
            <a:ext cx="742460" cy="371231"/>
          </a:xfrm>
          <a:prstGeom prst="rect">
            <a:avLst/>
          </a:prstGeom>
        </p:spPr>
      </p:pic>
      <p:grpSp>
        <p:nvGrpSpPr>
          <p:cNvPr id="25" name="Group 24">
            <a:extLst>
              <a:ext uri="{FF2B5EF4-FFF2-40B4-BE49-F238E27FC236}">
                <a16:creationId xmlns:a16="http://schemas.microsoft.com/office/drawing/2014/main" id="{A0D24157-5CFF-4F83-9E66-35285DD5525C}"/>
              </a:ext>
            </a:extLst>
          </p:cNvPr>
          <p:cNvGrpSpPr/>
          <p:nvPr/>
        </p:nvGrpSpPr>
        <p:grpSpPr>
          <a:xfrm>
            <a:off x="9422828" y="4912352"/>
            <a:ext cx="1146221" cy="560505"/>
            <a:chOff x="5841746" y="2324219"/>
            <a:chExt cx="1068111" cy="522309"/>
          </a:xfrm>
        </p:grpSpPr>
        <p:grpSp>
          <p:nvGrpSpPr>
            <p:cNvPr id="26" name="Group 25">
              <a:extLst>
                <a:ext uri="{FF2B5EF4-FFF2-40B4-BE49-F238E27FC236}">
                  <a16:creationId xmlns:a16="http://schemas.microsoft.com/office/drawing/2014/main" id="{3CC31F26-971F-48F1-9D20-170367DB96B7}"/>
                </a:ext>
              </a:extLst>
            </p:cNvPr>
            <p:cNvGrpSpPr/>
            <p:nvPr/>
          </p:nvGrpSpPr>
          <p:grpSpPr>
            <a:xfrm>
              <a:off x="5961578" y="2324219"/>
              <a:ext cx="654130" cy="522309"/>
              <a:chOff x="2531781" y="1522552"/>
              <a:chExt cx="626591" cy="500320"/>
            </a:xfrm>
          </p:grpSpPr>
          <p:grpSp>
            <p:nvGrpSpPr>
              <p:cNvPr id="37" name="Group 36">
                <a:extLst>
                  <a:ext uri="{FF2B5EF4-FFF2-40B4-BE49-F238E27FC236}">
                    <a16:creationId xmlns:a16="http://schemas.microsoft.com/office/drawing/2014/main" id="{3F957C29-F953-4C93-A8DB-9FB2FF969F35}"/>
                  </a:ext>
                </a:extLst>
              </p:cNvPr>
              <p:cNvGrpSpPr/>
              <p:nvPr/>
            </p:nvGrpSpPr>
            <p:grpSpPr>
              <a:xfrm>
                <a:off x="2531781" y="1522552"/>
                <a:ext cx="626591" cy="500320"/>
                <a:chOff x="2503679" y="1578766"/>
                <a:chExt cx="1952685" cy="1559177"/>
              </a:xfrm>
            </p:grpSpPr>
            <p:pic>
              <p:nvPicPr>
                <p:cNvPr id="40" name="Graphic 39">
                  <a:extLst>
                    <a:ext uri="{FF2B5EF4-FFF2-40B4-BE49-F238E27FC236}">
                      <a16:creationId xmlns:a16="http://schemas.microsoft.com/office/drawing/2014/main" id="{03420BBC-4D5A-47C8-B657-BEDF02912CA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503679" y="1578766"/>
                  <a:ext cx="1952685" cy="1559177"/>
                </a:xfrm>
                <a:prstGeom prst="rect">
                  <a:avLst/>
                </a:prstGeom>
              </p:spPr>
            </p:pic>
            <p:sp>
              <p:nvSpPr>
                <p:cNvPr id="41" name="Rectangle 40">
                  <a:extLst>
                    <a:ext uri="{FF2B5EF4-FFF2-40B4-BE49-F238E27FC236}">
                      <a16:creationId xmlns:a16="http://schemas.microsoft.com/office/drawing/2014/main" id="{FC4FA80E-90D2-4AAF-A29E-B22CB9738140}"/>
                    </a:ext>
                  </a:extLst>
                </p:cNvPr>
                <p:cNvSpPr/>
                <p:nvPr/>
              </p:nvSpPr>
              <p:spPr>
                <a:xfrm>
                  <a:off x="2554593" y="1627298"/>
                  <a:ext cx="1856421" cy="948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Graphic 37">
                <a:extLst>
                  <a:ext uri="{FF2B5EF4-FFF2-40B4-BE49-F238E27FC236}">
                    <a16:creationId xmlns:a16="http://schemas.microsoft.com/office/drawing/2014/main" id="{0B1D7DE0-33AC-48FC-BC01-6B8084BC53C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704369" y="1592838"/>
                <a:ext cx="292382" cy="205658"/>
              </a:xfrm>
              <a:prstGeom prst="rect">
                <a:avLst/>
              </a:prstGeom>
            </p:spPr>
          </p:pic>
          <p:pic>
            <p:nvPicPr>
              <p:cNvPr id="39" name="Graphic 38">
                <a:extLst>
                  <a:ext uri="{FF2B5EF4-FFF2-40B4-BE49-F238E27FC236}">
                    <a16:creationId xmlns:a16="http://schemas.microsoft.com/office/drawing/2014/main" id="{CABC781E-05D5-459E-918F-BE68DFF9C50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789210" y="1669324"/>
                <a:ext cx="111732" cy="82087"/>
              </a:xfrm>
              <a:prstGeom prst="rect">
                <a:avLst/>
              </a:prstGeom>
            </p:spPr>
          </p:pic>
        </p:grpSp>
        <p:grpSp>
          <p:nvGrpSpPr>
            <p:cNvPr id="27" name="Group 26">
              <a:extLst>
                <a:ext uri="{FF2B5EF4-FFF2-40B4-BE49-F238E27FC236}">
                  <a16:creationId xmlns:a16="http://schemas.microsoft.com/office/drawing/2014/main" id="{8284F66A-0B12-405B-9F3D-1D786FEB8E1E}"/>
                </a:ext>
              </a:extLst>
            </p:cNvPr>
            <p:cNvGrpSpPr/>
            <p:nvPr/>
          </p:nvGrpSpPr>
          <p:grpSpPr>
            <a:xfrm>
              <a:off x="6458636" y="2569857"/>
              <a:ext cx="451221" cy="275324"/>
              <a:chOff x="3789079" y="1877630"/>
              <a:chExt cx="460033" cy="280699"/>
            </a:xfrm>
          </p:grpSpPr>
          <p:sp>
            <p:nvSpPr>
              <p:cNvPr id="34" name="Rectangle: Top Corners Rounded 33">
                <a:extLst>
                  <a:ext uri="{FF2B5EF4-FFF2-40B4-BE49-F238E27FC236}">
                    <a16:creationId xmlns:a16="http://schemas.microsoft.com/office/drawing/2014/main" id="{0F927C53-FD22-40DE-8E80-5166C1057390}"/>
                  </a:ext>
                </a:extLst>
              </p:cNvPr>
              <p:cNvSpPr/>
              <p:nvPr/>
            </p:nvSpPr>
            <p:spPr>
              <a:xfrm rot="16200000">
                <a:off x="3854192" y="1820326"/>
                <a:ext cx="275936" cy="400069"/>
              </a:xfrm>
              <a:prstGeom prst="round2SameRect">
                <a:avLst>
                  <a:gd name="adj1" fmla="val 7222"/>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86322C3B-A73D-4C80-889A-517A2F205911}"/>
                  </a:ext>
                </a:extLst>
              </p:cNvPr>
              <p:cNvSpPr/>
              <p:nvPr/>
            </p:nvSpPr>
            <p:spPr>
              <a:xfrm>
                <a:off x="3789079" y="1877630"/>
                <a:ext cx="460033" cy="280697"/>
              </a:xfrm>
              <a:prstGeom prst="roundRect">
                <a:avLst>
                  <a:gd name="adj" fmla="val 8184"/>
                </a:avLst>
              </a:prstGeom>
              <a:noFill/>
              <a:ln w="63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F5141142-436A-470F-A842-F5FC4993AECE}"/>
                  </a:ext>
                </a:extLst>
              </p:cNvPr>
              <p:cNvCxnSpPr/>
              <p:nvPr/>
            </p:nvCxnSpPr>
            <p:spPr>
              <a:xfrm>
                <a:off x="4218385" y="1983954"/>
                <a:ext cx="0" cy="405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304D18C8-44A0-4E47-BFAD-BBDB084E99C3}"/>
                </a:ext>
              </a:extLst>
            </p:cNvPr>
            <p:cNvGrpSpPr/>
            <p:nvPr/>
          </p:nvGrpSpPr>
          <p:grpSpPr>
            <a:xfrm>
              <a:off x="5841746" y="2449807"/>
              <a:ext cx="233209" cy="392125"/>
              <a:chOff x="2923399" y="1738425"/>
              <a:chExt cx="217763" cy="366153"/>
            </a:xfrm>
          </p:grpSpPr>
          <p:sp>
            <p:nvSpPr>
              <p:cNvPr id="29" name="Rectangle: Rounded Corners 28">
                <a:extLst>
                  <a:ext uri="{FF2B5EF4-FFF2-40B4-BE49-F238E27FC236}">
                    <a16:creationId xmlns:a16="http://schemas.microsoft.com/office/drawing/2014/main" id="{D01A2C61-C11B-4EB5-A98B-F00E41C2B943}"/>
                  </a:ext>
                </a:extLst>
              </p:cNvPr>
              <p:cNvSpPr/>
              <p:nvPr/>
            </p:nvSpPr>
            <p:spPr>
              <a:xfrm>
                <a:off x="2923399" y="1738425"/>
                <a:ext cx="217763" cy="366153"/>
              </a:xfrm>
              <a:prstGeom prst="roundRect">
                <a:avLst/>
              </a:prstGeom>
              <a:solidFill>
                <a:schemeClr val="bg1"/>
              </a:solidFill>
              <a:ln w="63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BDFC46C5-E9F2-4F8D-9379-B697B1729AFA}"/>
                  </a:ext>
                </a:extLst>
              </p:cNvPr>
              <p:cNvCxnSpPr/>
              <p:nvPr/>
            </p:nvCxnSpPr>
            <p:spPr>
              <a:xfrm>
                <a:off x="3030853" y="2032578"/>
                <a:ext cx="0" cy="4309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D5E3718-1BDE-4287-B175-EDBE10C4528B}"/>
                  </a:ext>
                </a:extLst>
              </p:cNvPr>
              <p:cNvCxnSpPr/>
              <p:nvPr/>
            </p:nvCxnSpPr>
            <p:spPr>
              <a:xfrm>
                <a:off x="2966831" y="1826790"/>
                <a:ext cx="125015" cy="0"/>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C5BBE2-9447-4D29-BE09-02D0F4B6CF7D}"/>
                  </a:ext>
                </a:extLst>
              </p:cNvPr>
              <p:cNvCxnSpPr/>
              <p:nvPr/>
            </p:nvCxnSpPr>
            <p:spPr>
              <a:xfrm>
                <a:off x="2966831" y="1886934"/>
                <a:ext cx="125015" cy="0"/>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DCBC192-8B76-4CE6-824C-66F60C0EA8B1}"/>
                  </a:ext>
                </a:extLst>
              </p:cNvPr>
              <p:cNvCxnSpPr/>
              <p:nvPr/>
            </p:nvCxnSpPr>
            <p:spPr>
              <a:xfrm>
                <a:off x="2966831" y="1949158"/>
                <a:ext cx="125015" cy="0"/>
              </a:xfrm>
              <a:prstGeom prst="line">
                <a:avLst/>
              </a:prstGeom>
              <a:ln w="6350"/>
            </p:spPr>
            <p:style>
              <a:lnRef idx="1">
                <a:schemeClr val="accent1"/>
              </a:lnRef>
              <a:fillRef idx="0">
                <a:schemeClr val="accent1"/>
              </a:fillRef>
              <a:effectRef idx="0">
                <a:schemeClr val="accent1"/>
              </a:effectRef>
              <a:fontRef idx="minor">
                <a:schemeClr val="tx1"/>
              </a:fontRef>
            </p:style>
          </p:cxnSp>
        </p:grpSp>
      </p:grpSp>
      <p:pic>
        <p:nvPicPr>
          <p:cNvPr id="42" name="Graphic 41">
            <a:extLst>
              <a:ext uri="{FF2B5EF4-FFF2-40B4-BE49-F238E27FC236}">
                <a16:creationId xmlns:a16="http://schemas.microsoft.com/office/drawing/2014/main" id="{5DCD32F7-E07B-4475-857D-C9B164685C7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407076" y="2190047"/>
            <a:ext cx="427148" cy="346136"/>
          </a:xfrm>
          <a:prstGeom prst="rect">
            <a:avLst/>
          </a:prstGeom>
        </p:spPr>
      </p:pic>
      <p:grpSp>
        <p:nvGrpSpPr>
          <p:cNvPr id="43" name="Group 42">
            <a:extLst>
              <a:ext uri="{FF2B5EF4-FFF2-40B4-BE49-F238E27FC236}">
                <a16:creationId xmlns:a16="http://schemas.microsoft.com/office/drawing/2014/main" id="{FADD996F-4F82-42B9-A1D7-58F366C8EF69}"/>
              </a:ext>
            </a:extLst>
          </p:cNvPr>
          <p:cNvGrpSpPr/>
          <p:nvPr/>
        </p:nvGrpSpPr>
        <p:grpSpPr>
          <a:xfrm>
            <a:off x="857525" y="2064462"/>
            <a:ext cx="1212273" cy="1214870"/>
            <a:chOff x="3555038" y="2041126"/>
            <a:chExt cx="1613535" cy="1616992"/>
          </a:xfrm>
        </p:grpSpPr>
        <p:sp>
          <p:nvSpPr>
            <p:cNvPr id="44" name="object 60">
              <a:extLst>
                <a:ext uri="{FF2B5EF4-FFF2-40B4-BE49-F238E27FC236}">
                  <a16:creationId xmlns:a16="http://schemas.microsoft.com/office/drawing/2014/main" id="{4F0F0A06-9844-4794-A672-123C45CE522A}"/>
                </a:ext>
              </a:extLst>
            </p:cNvPr>
            <p:cNvSpPr/>
            <p:nvPr/>
          </p:nvSpPr>
          <p:spPr>
            <a:xfrm>
              <a:off x="3555038" y="2041126"/>
              <a:ext cx="1613535" cy="1616992"/>
            </a:xfrm>
            <a:custGeom>
              <a:avLst/>
              <a:gdLst/>
              <a:ahLst/>
              <a:cxnLst/>
              <a:rect l="l" t="t" r="r" b="b"/>
              <a:pathLst>
                <a:path w="1778000" h="1781810">
                  <a:moveTo>
                    <a:pt x="889000" y="0"/>
                  </a:moveTo>
                  <a:lnTo>
                    <a:pt x="816088" y="2953"/>
                  </a:lnTo>
                  <a:lnTo>
                    <a:pt x="744799" y="11659"/>
                  </a:lnTo>
                  <a:lnTo>
                    <a:pt x="675362" y="25890"/>
                  </a:lnTo>
                  <a:lnTo>
                    <a:pt x="608006" y="45415"/>
                  </a:lnTo>
                  <a:lnTo>
                    <a:pt x="542960" y="70006"/>
                  </a:lnTo>
                  <a:lnTo>
                    <a:pt x="480452" y="99433"/>
                  </a:lnTo>
                  <a:lnTo>
                    <a:pt x="420712" y="133468"/>
                  </a:lnTo>
                  <a:lnTo>
                    <a:pt x="363967" y="171879"/>
                  </a:lnTo>
                  <a:lnTo>
                    <a:pt x="310447" y="214440"/>
                  </a:lnTo>
                  <a:lnTo>
                    <a:pt x="260381" y="260919"/>
                  </a:lnTo>
                  <a:lnTo>
                    <a:pt x="213997" y="311089"/>
                  </a:lnTo>
                  <a:lnTo>
                    <a:pt x="171525" y="364719"/>
                  </a:lnTo>
                  <a:lnTo>
                    <a:pt x="133192" y="421580"/>
                  </a:lnTo>
                  <a:lnTo>
                    <a:pt x="99228" y="481444"/>
                  </a:lnTo>
                  <a:lnTo>
                    <a:pt x="69861" y="544080"/>
                  </a:lnTo>
                  <a:lnTo>
                    <a:pt x="45321" y="609260"/>
                  </a:lnTo>
                  <a:lnTo>
                    <a:pt x="25836" y="676754"/>
                  </a:lnTo>
                  <a:lnTo>
                    <a:pt x="11635" y="746333"/>
                  </a:lnTo>
                  <a:lnTo>
                    <a:pt x="2947" y="817767"/>
                  </a:lnTo>
                  <a:lnTo>
                    <a:pt x="0" y="890828"/>
                  </a:lnTo>
                  <a:lnTo>
                    <a:pt x="2947" y="963888"/>
                  </a:lnTo>
                  <a:lnTo>
                    <a:pt x="11635" y="1035321"/>
                  </a:lnTo>
                  <a:lnTo>
                    <a:pt x="25836" y="1104899"/>
                  </a:lnTo>
                  <a:lnTo>
                    <a:pt x="45321" y="1172392"/>
                  </a:lnTo>
                  <a:lnTo>
                    <a:pt x="69861" y="1237571"/>
                  </a:lnTo>
                  <a:lnTo>
                    <a:pt x="99228" y="1300207"/>
                  </a:lnTo>
                  <a:lnTo>
                    <a:pt x="133192" y="1360071"/>
                  </a:lnTo>
                  <a:lnTo>
                    <a:pt x="171525" y="1416932"/>
                  </a:lnTo>
                  <a:lnTo>
                    <a:pt x="213997" y="1470563"/>
                  </a:lnTo>
                  <a:lnTo>
                    <a:pt x="260381" y="1520732"/>
                  </a:lnTo>
                  <a:lnTo>
                    <a:pt x="310447" y="1567212"/>
                  </a:lnTo>
                  <a:lnTo>
                    <a:pt x="363967" y="1609773"/>
                  </a:lnTo>
                  <a:lnTo>
                    <a:pt x="420712" y="1648186"/>
                  </a:lnTo>
                  <a:lnTo>
                    <a:pt x="480452" y="1682221"/>
                  </a:lnTo>
                  <a:lnTo>
                    <a:pt x="542960" y="1711649"/>
                  </a:lnTo>
                  <a:lnTo>
                    <a:pt x="608006" y="1736240"/>
                  </a:lnTo>
                  <a:lnTo>
                    <a:pt x="675362" y="1755766"/>
                  </a:lnTo>
                  <a:lnTo>
                    <a:pt x="744799" y="1769997"/>
                  </a:lnTo>
                  <a:lnTo>
                    <a:pt x="816088" y="1778704"/>
                  </a:lnTo>
                  <a:lnTo>
                    <a:pt x="889000" y="1781657"/>
                  </a:lnTo>
                  <a:lnTo>
                    <a:pt x="961911" y="1778704"/>
                  </a:lnTo>
                  <a:lnTo>
                    <a:pt x="1033200" y="1769997"/>
                  </a:lnTo>
                  <a:lnTo>
                    <a:pt x="1102637" y="1755766"/>
                  </a:lnTo>
                  <a:lnTo>
                    <a:pt x="1169993" y="1736240"/>
                  </a:lnTo>
                  <a:lnTo>
                    <a:pt x="1235039" y="1711649"/>
                  </a:lnTo>
                  <a:lnTo>
                    <a:pt x="1297547" y="1682221"/>
                  </a:lnTo>
                  <a:lnTo>
                    <a:pt x="1357287" y="1648186"/>
                  </a:lnTo>
                  <a:lnTo>
                    <a:pt x="1414032" y="1609773"/>
                  </a:lnTo>
                  <a:lnTo>
                    <a:pt x="1467552" y="1567212"/>
                  </a:lnTo>
                  <a:lnTo>
                    <a:pt x="1517618" y="1520732"/>
                  </a:lnTo>
                  <a:lnTo>
                    <a:pt x="1564002" y="1470563"/>
                  </a:lnTo>
                  <a:lnTo>
                    <a:pt x="1606474" y="1416932"/>
                  </a:lnTo>
                  <a:lnTo>
                    <a:pt x="1644807" y="1360071"/>
                  </a:lnTo>
                  <a:lnTo>
                    <a:pt x="1678771" y="1300207"/>
                  </a:lnTo>
                  <a:lnTo>
                    <a:pt x="1708138" y="1237571"/>
                  </a:lnTo>
                  <a:lnTo>
                    <a:pt x="1732678" y="1172392"/>
                  </a:lnTo>
                  <a:lnTo>
                    <a:pt x="1752163" y="1104899"/>
                  </a:lnTo>
                  <a:lnTo>
                    <a:pt x="1766364" y="1035321"/>
                  </a:lnTo>
                  <a:lnTo>
                    <a:pt x="1775052" y="963888"/>
                  </a:lnTo>
                  <a:lnTo>
                    <a:pt x="1778000" y="890828"/>
                  </a:lnTo>
                  <a:lnTo>
                    <a:pt x="1775052" y="817767"/>
                  </a:lnTo>
                  <a:lnTo>
                    <a:pt x="1766364" y="746333"/>
                  </a:lnTo>
                  <a:lnTo>
                    <a:pt x="1752163" y="676754"/>
                  </a:lnTo>
                  <a:lnTo>
                    <a:pt x="1732678" y="609260"/>
                  </a:lnTo>
                  <a:lnTo>
                    <a:pt x="1708138" y="544080"/>
                  </a:lnTo>
                  <a:lnTo>
                    <a:pt x="1678771" y="481444"/>
                  </a:lnTo>
                  <a:lnTo>
                    <a:pt x="1644807" y="421580"/>
                  </a:lnTo>
                  <a:lnTo>
                    <a:pt x="1606474" y="364719"/>
                  </a:lnTo>
                  <a:lnTo>
                    <a:pt x="1564002" y="311089"/>
                  </a:lnTo>
                  <a:lnTo>
                    <a:pt x="1517618" y="260919"/>
                  </a:lnTo>
                  <a:lnTo>
                    <a:pt x="1467552" y="214440"/>
                  </a:lnTo>
                  <a:lnTo>
                    <a:pt x="1414032" y="171879"/>
                  </a:lnTo>
                  <a:lnTo>
                    <a:pt x="1357287" y="133468"/>
                  </a:lnTo>
                  <a:lnTo>
                    <a:pt x="1297547" y="99433"/>
                  </a:lnTo>
                  <a:lnTo>
                    <a:pt x="1235039" y="70006"/>
                  </a:lnTo>
                  <a:lnTo>
                    <a:pt x="1169993" y="45415"/>
                  </a:lnTo>
                  <a:lnTo>
                    <a:pt x="1102637" y="25890"/>
                  </a:lnTo>
                  <a:lnTo>
                    <a:pt x="1033200" y="11659"/>
                  </a:lnTo>
                  <a:lnTo>
                    <a:pt x="961911" y="2953"/>
                  </a:lnTo>
                  <a:lnTo>
                    <a:pt x="889000" y="0"/>
                  </a:lnTo>
                  <a:close/>
                </a:path>
              </a:pathLst>
            </a:custGeom>
            <a:noFill/>
            <a:ln>
              <a:solidFill>
                <a:srgbClr val="0070C0"/>
              </a:solidFill>
              <a:prstDash val="dash"/>
            </a:ln>
          </p:spPr>
          <p:txBody>
            <a:bodyPr wrap="square" lIns="0" tIns="0" rIns="0" bIns="0" rtlCol="0"/>
            <a:lstStyle/>
            <a:p>
              <a:pPr marL="0" marR="0" lvl="0" indent="0" algn="l" defTabSz="623438" rtl="0" eaLnBrk="1" fontAlgn="auto" latinLnBrk="0" hangingPunct="1">
                <a:lnSpc>
                  <a:spcPct val="100000"/>
                </a:lnSpc>
                <a:spcBef>
                  <a:spcPts val="0"/>
                </a:spcBef>
                <a:spcAft>
                  <a:spcPts val="0"/>
                </a:spcAft>
                <a:buClrTx/>
                <a:buSzTx/>
                <a:buFontTx/>
                <a:buNone/>
                <a:tabLst/>
                <a:defRPr/>
              </a:pPr>
              <a:endParaRPr kumimoji="0" sz="1227" b="0" i="0" u="none" strike="noStrike" kern="1200" cap="none" spc="0" normalizeH="0" baseline="0" noProof="0">
                <a:ln>
                  <a:noFill/>
                </a:ln>
                <a:solidFill>
                  <a:prstClr val="black"/>
                </a:solidFill>
                <a:effectLst/>
                <a:uLnTx/>
                <a:uFillTx/>
                <a:latin typeface="Calibri"/>
                <a:ea typeface="+mn-ea"/>
                <a:cs typeface="+mn-cs"/>
              </a:endParaRPr>
            </a:p>
          </p:txBody>
        </p:sp>
        <p:sp>
          <p:nvSpPr>
            <p:cNvPr id="45" name="object 60">
              <a:extLst>
                <a:ext uri="{FF2B5EF4-FFF2-40B4-BE49-F238E27FC236}">
                  <a16:creationId xmlns:a16="http://schemas.microsoft.com/office/drawing/2014/main" id="{588FFA76-65F4-4599-B2A3-A08171FF257F}"/>
                </a:ext>
              </a:extLst>
            </p:cNvPr>
            <p:cNvSpPr/>
            <p:nvPr/>
          </p:nvSpPr>
          <p:spPr>
            <a:xfrm>
              <a:off x="3695185" y="2181444"/>
              <a:ext cx="1333500" cy="1336357"/>
            </a:xfrm>
            <a:custGeom>
              <a:avLst/>
              <a:gdLst/>
              <a:ahLst/>
              <a:cxnLst/>
              <a:rect l="l" t="t" r="r" b="b"/>
              <a:pathLst>
                <a:path w="1778000" h="1781810">
                  <a:moveTo>
                    <a:pt x="889000" y="0"/>
                  </a:moveTo>
                  <a:lnTo>
                    <a:pt x="816088" y="2953"/>
                  </a:lnTo>
                  <a:lnTo>
                    <a:pt x="744799" y="11659"/>
                  </a:lnTo>
                  <a:lnTo>
                    <a:pt x="675362" y="25890"/>
                  </a:lnTo>
                  <a:lnTo>
                    <a:pt x="608006" y="45415"/>
                  </a:lnTo>
                  <a:lnTo>
                    <a:pt x="542960" y="70006"/>
                  </a:lnTo>
                  <a:lnTo>
                    <a:pt x="480452" y="99433"/>
                  </a:lnTo>
                  <a:lnTo>
                    <a:pt x="420712" y="133468"/>
                  </a:lnTo>
                  <a:lnTo>
                    <a:pt x="363967" y="171879"/>
                  </a:lnTo>
                  <a:lnTo>
                    <a:pt x="310447" y="214440"/>
                  </a:lnTo>
                  <a:lnTo>
                    <a:pt x="260381" y="260919"/>
                  </a:lnTo>
                  <a:lnTo>
                    <a:pt x="213997" y="311089"/>
                  </a:lnTo>
                  <a:lnTo>
                    <a:pt x="171525" y="364719"/>
                  </a:lnTo>
                  <a:lnTo>
                    <a:pt x="133192" y="421580"/>
                  </a:lnTo>
                  <a:lnTo>
                    <a:pt x="99228" y="481444"/>
                  </a:lnTo>
                  <a:lnTo>
                    <a:pt x="69861" y="544080"/>
                  </a:lnTo>
                  <a:lnTo>
                    <a:pt x="45321" y="609260"/>
                  </a:lnTo>
                  <a:lnTo>
                    <a:pt x="25836" y="676754"/>
                  </a:lnTo>
                  <a:lnTo>
                    <a:pt x="11635" y="746333"/>
                  </a:lnTo>
                  <a:lnTo>
                    <a:pt x="2947" y="817767"/>
                  </a:lnTo>
                  <a:lnTo>
                    <a:pt x="0" y="890828"/>
                  </a:lnTo>
                  <a:lnTo>
                    <a:pt x="2947" y="963888"/>
                  </a:lnTo>
                  <a:lnTo>
                    <a:pt x="11635" y="1035321"/>
                  </a:lnTo>
                  <a:lnTo>
                    <a:pt x="25836" y="1104899"/>
                  </a:lnTo>
                  <a:lnTo>
                    <a:pt x="45321" y="1172392"/>
                  </a:lnTo>
                  <a:lnTo>
                    <a:pt x="69861" y="1237571"/>
                  </a:lnTo>
                  <a:lnTo>
                    <a:pt x="99228" y="1300207"/>
                  </a:lnTo>
                  <a:lnTo>
                    <a:pt x="133192" y="1360071"/>
                  </a:lnTo>
                  <a:lnTo>
                    <a:pt x="171525" y="1416932"/>
                  </a:lnTo>
                  <a:lnTo>
                    <a:pt x="213997" y="1470563"/>
                  </a:lnTo>
                  <a:lnTo>
                    <a:pt x="260381" y="1520732"/>
                  </a:lnTo>
                  <a:lnTo>
                    <a:pt x="310447" y="1567212"/>
                  </a:lnTo>
                  <a:lnTo>
                    <a:pt x="363967" y="1609773"/>
                  </a:lnTo>
                  <a:lnTo>
                    <a:pt x="420712" y="1648186"/>
                  </a:lnTo>
                  <a:lnTo>
                    <a:pt x="480452" y="1682221"/>
                  </a:lnTo>
                  <a:lnTo>
                    <a:pt x="542960" y="1711649"/>
                  </a:lnTo>
                  <a:lnTo>
                    <a:pt x="608006" y="1736240"/>
                  </a:lnTo>
                  <a:lnTo>
                    <a:pt x="675362" y="1755766"/>
                  </a:lnTo>
                  <a:lnTo>
                    <a:pt x="744799" y="1769997"/>
                  </a:lnTo>
                  <a:lnTo>
                    <a:pt x="816088" y="1778704"/>
                  </a:lnTo>
                  <a:lnTo>
                    <a:pt x="889000" y="1781657"/>
                  </a:lnTo>
                  <a:lnTo>
                    <a:pt x="961911" y="1778704"/>
                  </a:lnTo>
                  <a:lnTo>
                    <a:pt x="1033200" y="1769997"/>
                  </a:lnTo>
                  <a:lnTo>
                    <a:pt x="1102637" y="1755766"/>
                  </a:lnTo>
                  <a:lnTo>
                    <a:pt x="1169993" y="1736240"/>
                  </a:lnTo>
                  <a:lnTo>
                    <a:pt x="1235039" y="1711649"/>
                  </a:lnTo>
                  <a:lnTo>
                    <a:pt x="1297547" y="1682221"/>
                  </a:lnTo>
                  <a:lnTo>
                    <a:pt x="1357287" y="1648186"/>
                  </a:lnTo>
                  <a:lnTo>
                    <a:pt x="1414032" y="1609773"/>
                  </a:lnTo>
                  <a:lnTo>
                    <a:pt x="1467552" y="1567212"/>
                  </a:lnTo>
                  <a:lnTo>
                    <a:pt x="1517618" y="1520732"/>
                  </a:lnTo>
                  <a:lnTo>
                    <a:pt x="1564002" y="1470563"/>
                  </a:lnTo>
                  <a:lnTo>
                    <a:pt x="1606474" y="1416932"/>
                  </a:lnTo>
                  <a:lnTo>
                    <a:pt x="1644807" y="1360071"/>
                  </a:lnTo>
                  <a:lnTo>
                    <a:pt x="1678771" y="1300207"/>
                  </a:lnTo>
                  <a:lnTo>
                    <a:pt x="1708138" y="1237571"/>
                  </a:lnTo>
                  <a:lnTo>
                    <a:pt x="1732678" y="1172392"/>
                  </a:lnTo>
                  <a:lnTo>
                    <a:pt x="1752163" y="1104899"/>
                  </a:lnTo>
                  <a:lnTo>
                    <a:pt x="1766364" y="1035321"/>
                  </a:lnTo>
                  <a:lnTo>
                    <a:pt x="1775052" y="963888"/>
                  </a:lnTo>
                  <a:lnTo>
                    <a:pt x="1778000" y="890828"/>
                  </a:lnTo>
                  <a:lnTo>
                    <a:pt x="1775052" y="817767"/>
                  </a:lnTo>
                  <a:lnTo>
                    <a:pt x="1766364" y="746333"/>
                  </a:lnTo>
                  <a:lnTo>
                    <a:pt x="1752163" y="676754"/>
                  </a:lnTo>
                  <a:lnTo>
                    <a:pt x="1732678" y="609260"/>
                  </a:lnTo>
                  <a:lnTo>
                    <a:pt x="1708138" y="544080"/>
                  </a:lnTo>
                  <a:lnTo>
                    <a:pt x="1678771" y="481444"/>
                  </a:lnTo>
                  <a:lnTo>
                    <a:pt x="1644807" y="421580"/>
                  </a:lnTo>
                  <a:lnTo>
                    <a:pt x="1606474" y="364719"/>
                  </a:lnTo>
                  <a:lnTo>
                    <a:pt x="1564002" y="311089"/>
                  </a:lnTo>
                  <a:lnTo>
                    <a:pt x="1517618" y="260919"/>
                  </a:lnTo>
                  <a:lnTo>
                    <a:pt x="1467552" y="214440"/>
                  </a:lnTo>
                  <a:lnTo>
                    <a:pt x="1414032" y="171879"/>
                  </a:lnTo>
                  <a:lnTo>
                    <a:pt x="1357287" y="133468"/>
                  </a:lnTo>
                  <a:lnTo>
                    <a:pt x="1297547" y="99433"/>
                  </a:lnTo>
                  <a:lnTo>
                    <a:pt x="1235039" y="70006"/>
                  </a:lnTo>
                  <a:lnTo>
                    <a:pt x="1169993" y="45415"/>
                  </a:lnTo>
                  <a:lnTo>
                    <a:pt x="1102637" y="25890"/>
                  </a:lnTo>
                  <a:lnTo>
                    <a:pt x="1033200" y="11659"/>
                  </a:lnTo>
                  <a:lnTo>
                    <a:pt x="961911" y="2953"/>
                  </a:lnTo>
                  <a:lnTo>
                    <a:pt x="889000" y="0"/>
                  </a:lnTo>
                  <a:close/>
                </a:path>
              </a:pathLst>
            </a:custGeom>
            <a:solidFill>
              <a:schemeClr val="bg1"/>
            </a:solidFill>
            <a:ln>
              <a:solidFill>
                <a:srgbClr val="000000"/>
              </a:solidFill>
            </a:ln>
          </p:spPr>
          <p:txBody>
            <a:bodyPr wrap="square" lIns="0" tIns="0" rIns="0" bIns="0" rtlCol="0"/>
            <a:lstStyle/>
            <a:p>
              <a:pPr marL="0" marR="0" lvl="0" indent="0" algn="l" defTabSz="623438" rtl="0" eaLnBrk="1" fontAlgn="auto" latinLnBrk="0" hangingPunct="1">
                <a:lnSpc>
                  <a:spcPct val="100000"/>
                </a:lnSpc>
                <a:spcBef>
                  <a:spcPts val="0"/>
                </a:spcBef>
                <a:spcAft>
                  <a:spcPts val="0"/>
                </a:spcAft>
                <a:buClrTx/>
                <a:buSzTx/>
                <a:buFontTx/>
                <a:buNone/>
                <a:tabLst/>
                <a:defRPr/>
              </a:pPr>
              <a:endParaRPr kumimoji="0" sz="1227" b="0" i="0" u="none" strike="noStrike" kern="1200" cap="none" spc="0" normalizeH="0" baseline="0" noProof="0">
                <a:ln>
                  <a:noFill/>
                </a:ln>
                <a:solidFill>
                  <a:prstClr val="black"/>
                </a:solidFill>
                <a:effectLst/>
                <a:uLnTx/>
                <a:uFillTx/>
                <a:latin typeface="Calibri"/>
                <a:ea typeface="+mn-ea"/>
                <a:cs typeface="+mn-cs"/>
              </a:endParaRPr>
            </a:p>
          </p:txBody>
        </p:sp>
      </p:grpSp>
      <p:cxnSp>
        <p:nvCxnSpPr>
          <p:cNvPr id="46" name="Straight Connector 45">
            <a:extLst>
              <a:ext uri="{FF2B5EF4-FFF2-40B4-BE49-F238E27FC236}">
                <a16:creationId xmlns:a16="http://schemas.microsoft.com/office/drawing/2014/main" id="{DFD395E3-2FA9-45DE-AD03-5043152D97AC}"/>
              </a:ext>
            </a:extLst>
          </p:cNvPr>
          <p:cNvCxnSpPr>
            <a:cxnSpLocks/>
          </p:cNvCxnSpPr>
          <p:nvPr/>
        </p:nvCxnSpPr>
        <p:spPr>
          <a:xfrm>
            <a:off x="1964699" y="3764456"/>
            <a:ext cx="4023217" cy="22892"/>
          </a:xfrm>
          <a:prstGeom prst="line">
            <a:avLst/>
          </a:prstGeom>
          <a:ln w="12700">
            <a:solidFill>
              <a:schemeClr val="accent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EE5FAE3-2A1E-40BB-B06C-7661327E1EDA}"/>
              </a:ext>
            </a:extLst>
          </p:cNvPr>
          <p:cNvCxnSpPr>
            <a:cxnSpLocks/>
          </p:cNvCxnSpPr>
          <p:nvPr/>
        </p:nvCxnSpPr>
        <p:spPr>
          <a:xfrm>
            <a:off x="1839677" y="3980094"/>
            <a:ext cx="2799405" cy="0"/>
          </a:xfrm>
          <a:prstGeom prst="line">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470E739-8DED-4D91-A869-E3EC4EBD305F}"/>
              </a:ext>
            </a:extLst>
          </p:cNvPr>
          <p:cNvSpPr txBox="1"/>
          <p:nvPr/>
        </p:nvSpPr>
        <p:spPr>
          <a:xfrm>
            <a:off x="1966417" y="3934931"/>
            <a:ext cx="1958845" cy="331300"/>
          </a:xfrm>
          <a:prstGeom prst="rect">
            <a:avLst/>
          </a:prstGeom>
          <a:noFill/>
        </p:spPr>
        <p:txBody>
          <a:bodyPr wrap="square" lIns="0" tIns="0" rIns="0" bIns="35995" rtlCol="0">
            <a:spAutoFit/>
          </a:bodyPr>
          <a:lstStyle/>
          <a:p>
            <a:pPr algn="ctr" defTabSz="878391">
              <a:lnSpc>
                <a:spcPts val="2314"/>
              </a:lnSpc>
              <a:defRPr/>
            </a:pPr>
            <a:r>
              <a:rPr lang="en-US" sz="1200">
                <a:solidFill>
                  <a:srgbClr val="353535"/>
                </a:solidFill>
                <a:latin typeface="Segoe UI"/>
                <a:cs typeface="Segoe UI Light"/>
              </a:rPr>
              <a:t>Events</a:t>
            </a:r>
          </a:p>
        </p:txBody>
      </p:sp>
      <p:cxnSp>
        <p:nvCxnSpPr>
          <p:cNvPr id="49" name="Straight Connector 48">
            <a:extLst>
              <a:ext uri="{FF2B5EF4-FFF2-40B4-BE49-F238E27FC236}">
                <a16:creationId xmlns:a16="http://schemas.microsoft.com/office/drawing/2014/main" id="{1F66EBAE-E47A-46B1-9F45-141AFBDFC089}"/>
              </a:ext>
            </a:extLst>
          </p:cNvPr>
          <p:cNvCxnSpPr>
            <a:cxnSpLocks/>
          </p:cNvCxnSpPr>
          <p:nvPr/>
        </p:nvCxnSpPr>
        <p:spPr>
          <a:xfrm flipV="1">
            <a:off x="1942631" y="2810065"/>
            <a:ext cx="2101884" cy="6164"/>
          </a:xfrm>
          <a:prstGeom prst="line">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6E5E52BB-A806-4910-8994-EB83405DF622}"/>
              </a:ext>
            </a:extLst>
          </p:cNvPr>
          <p:cNvSpPr txBox="1"/>
          <p:nvPr/>
        </p:nvSpPr>
        <p:spPr>
          <a:xfrm>
            <a:off x="2077283" y="2765998"/>
            <a:ext cx="1958845" cy="331300"/>
          </a:xfrm>
          <a:prstGeom prst="rect">
            <a:avLst/>
          </a:prstGeom>
          <a:noFill/>
        </p:spPr>
        <p:txBody>
          <a:bodyPr wrap="square" lIns="0" tIns="0" rIns="0" bIns="35995" rtlCol="0">
            <a:spAutoFit/>
          </a:bodyPr>
          <a:lstStyle/>
          <a:p>
            <a:pPr algn="ctr" defTabSz="878391">
              <a:lnSpc>
                <a:spcPts val="2314"/>
              </a:lnSpc>
              <a:defRPr/>
            </a:pPr>
            <a:r>
              <a:rPr lang="en-US" sz="1200">
                <a:solidFill>
                  <a:srgbClr val="353535"/>
                </a:solidFill>
                <a:latin typeface="Segoe UI"/>
                <a:cs typeface="Segoe UI Light"/>
              </a:rPr>
              <a:t>Windows Event Forwarding</a:t>
            </a:r>
          </a:p>
        </p:txBody>
      </p:sp>
      <p:cxnSp>
        <p:nvCxnSpPr>
          <p:cNvPr id="51" name="Straight Connector 50">
            <a:extLst>
              <a:ext uri="{FF2B5EF4-FFF2-40B4-BE49-F238E27FC236}">
                <a16:creationId xmlns:a16="http://schemas.microsoft.com/office/drawing/2014/main" id="{546C1D37-B360-477E-8986-586B27AF13F5}"/>
              </a:ext>
            </a:extLst>
          </p:cNvPr>
          <p:cNvCxnSpPr>
            <a:cxnSpLocks/>
          </p:cNvCxnSpPr>
          <p:nvPr/>
        </p:nvCxnSpPr>
        <p:spPr>
          <a:xfrm flipH="1">
            <a:off x="1942631" y="2521613"/>
            <a:ext cx="725551" cy="0"/>
          </a:xfrm>
          <a:prstGeom prst="line">
            <a:avLst/>
          </a:prstGeom>
          <a:ln w="12700">
            <a:solidFill>
              <a:schemeClr val="accent6">
                <a:lumMod val="10000"/>
              </a:schemeClr>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C3128A8-9602-4520-9423-DFFAAC9E1CD1}"/>
              </a:ext>
            </a:extLst>
          </p:cNvPr>
          <p:cNvSpPr txBox="1"/>
          <p:nvPr/>
        </p:nvSpPr>
        <p:spPr>
          <a:xfrm>
            <a:off x="1084958" y="2290855"/>
            <a:ext cx="756876" cy="446715"/>
          </a:xfrm>
          <a:prstGeom prst="rect">
            <a:avLst/>
          </a:prstGeom>
          <a:noFill/>
        </p:spPr>
        <p:txBody>
          <a:bodyPr wrap="square" lIns="0" tIns="0" rIns="0" bIns="35995" rtlCol="0">
            <a:spAutoFit/>
          </a:bodyPr>
          <a:lstStyle/>
          <a:p>
            <a:pPr algn="ctr" defTabSz="878391">
              <a:lnSpc>
                <a:spcPts val="1614"/>
              </a:lnSpc>
              <a:defRPr/>
            </a:pPr>
            <a:r>
              <a:rPr lang="en-US" sz="1200">
                <a:latin typeface="Segoe UI"/>
                <a:cs typeface="Segoe UI Light"/>
              </a:rPr>
              <a:t>Domain Controller</a:t>
            </a:r>
          </a:p>
        </p:txBody>
      </p:sp>
      <p:cxnSp>
        <p:nvCxnSpPr>
          <p:cNvPr id="53" name="Straight Connector 52">
            <a:extLst>
              <a:ext uri="{FF2B5EF4-FFF2-40B4-BE49-F238E27FC236}">
                <a16:creationId xmlns:a16="http://schemas.microsoft.com/office/drawing/2014/main" id="{46DFFCE4-6C96-44CF-BCB4-DB2A72A6DBDF}"/>
              </a:ext>
            </a:extLst>
          </p:cNvPr>
          <p:cNvCxnSpPr>
            <a:cxnSpLocks/>
            <a:endCxn id="56" idx="3"/>
          </p:cNvCxnSpPr>
          <p:nvPr/>
        </p:nvCxnSpPr>
        <p:spPr>
          <a:xfrm flipH="1" flipV="1">
            <a:off x="3633390" y="2503911"/>
            <a:ext cx="423040" cy="17664"/>
          </a:xfrm>
          <a:prstGeom prst="line">
            <a:avLst/>
          </a:prstGeom>
          <a:ln w="12700">
            <a:solidFill>
              <a:schemeClr val="accent6">
                <a:lumMod val="10000"/>
              </a:schemeClr>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ACCF7B6-6AC3-41D3-A13C-AA0E4E7C6004}"/>
              </a:ext>
            </a:extLst>
          </p:cNvPr>
          <p:cNvSpPr txBox="1"/>
          <p:nvPr/>
        </p:nvSpPr>
        <p:spPr>
          <a:xfrm>
            <a:off x="2620239" y="2070608"/>
            <a:ext cx="1069260" cy="292379"/>
          </a:xfrm>
          <a:prstGeom prst="rect">
            <a:avLst/>
          </a:prstGeom>
          <a:noFill/>
        </p:spPr>
        <p:txBody>
          <a:bodyPr wrap="square" lIns="0" tIns="0" rIns="0" bIns="35995" rtlCol="0">
            <a:spAutoFit/>
          </a:bodyPr>
          <a:lstStyle/>
          <a:p>
            <a:pPr algn="ctr" defTabSz="878391">
              <a:lnSpc>
                <a:spcPts val="2314"/>
              </a:lnSpc>
              <a:defRPr/>
            </a:pPr>
            <a:r>
              <a:rPr lang="en-US" sz="1200">
                <a:solidFill>
                  <a:srgbClr val="353535"/>
                </a:solidFill>
                <a:latin typeface="Segoe UI"/>
                <a:cs typeface="Segoe UI Light"/>
              </a:rPr>
              <a:t>Port mirroring</a:t>
            </a:r>
          </a:p>
        </p:txBody>
      </p:sp>
      <p:grpSp>
        <p:nvGrpSpPr>
          <p:cNvPr id="55" name="Group 54">
            <a:extLst>
              <a:ext uri="{FF2B5EF4-FFF2-40B4-BE49-F238E27FC236}">
                <a16:creationId xmlns:a16="http://schemas.microsoft.com/office/drawing/2014/main" id="{89242FA3-62A3-4DDF-8DA3-CFC44E85D7DB}"/>
              </a:ext>
            </a:extLst>
          </p:cNvPr>
          <p:cNvGrpSpPr/>
          <p:nvPr/>
        </p:nvGrpSpPr>
        <p:grpSpPr>
          <a:xfrm>
            <a:off x="2685130" y="2344998"/>
            <a:ext cx="948259" cy="317824"/>
            <a:chOff x="2005557" y="2070859"/>
            <a:chExt cx="948259" cy="317824"/>
          </a:xfrm>
        </p:grpSpPr>
        <p:sp>
          <p:nvSpPr>
            <p:cNvPr id="56" name="Rectangle 55">
              <a:extLst>
                <a:ext uri="{FF2B5EF4-FFF2-40B4-BE49-F238E27FC236}">
                  <a16:creationId xmlns:a16="http://schemas.microsoft.com/office/drawing/2014/main" id="{06939975-08D7-4B94-9036-440E580B7AD7}"/>
                </a:ext>
              </a:extLst>
            </p:cNvPr>
            <p:cNvSpPr/>
            <p:nvPr/>
          </p:nvSpPr>
          <p:spPr bwMode="auto">
            <a:xfrm>
              <a:off x="2005557" y="2070859"/>
              <a:ext cx="948259" cy="317824"/>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a:gradFill>
                  <a:gsLst>
                    <a:gs pos="0">
                      <a:srgbClr val="FFFFFF"/>
                    </a:gs>
                    <a:gs pos="100000">
                      <a:srgbClr val="FFFFFF"/>
                    </a:gs>
                  </a:gsLst>
                  <a:lin ang="5400000" scaled="0"/>
                </a:gradFill>
                <a:latin typeface="Segoe UI"/>
              </a:endParaRPr>
            </a:p>
          </p:txBody>
        </p:sp>
        <p:grpSp>
          <p:nvGrpSpPr>
            <p:cNvPr id="57" name="Group 56">
              <a:extLst>
                <a:ext uri="{FF2B5EF4-FFF2-40B4-BE49-F238E27FC236}">
                  <a16:creationId xmlns:a16="http://schemas.microsoft.com/office/drawing/2014/main" id="{8E3C0F6B-0D44-49E3-9AF7-CE2897CAB869}"/>
                </a:ext>
              </a:extLst>
            </p:cNvPr>
            <p:cNvGrpSpPr/>
            <p:nvPr/>
          </p:nvGrpSpPr>
          <p:grpSpPr>
            <a:xfrm>
              <a:off x="2202755" y="2251857"/>
              <a:ext cx="558242" cy="65255"/>
              <a:chOff x="9137650" y="2562205"/>
              <a:chExt cx="332098" cy="50819"/>
            </a:xfrm>
            <a:solidFill>
              <a:schemeClr val="bg1"/>
            </a:solidFill>
          </p:grpSpPr>
          <p:grpSp>
            <p:nvGrpSpPr>
              <p:cNvPr id="74" name="Group 73">
                <a:extLst>
                  <a:ext uri="{FF2B5EF4-FFF2-40B4-BE49-F238E27FC236}">
                    <a16:creationId xmlns:a16="http://schemas.microsoft.com/office/drawing/2014/main" id="{5E50C04B-B1FE-484F-877B-19A88DF41113}"/>
                  </a:ext>
                </a:extLst>
              </p:cNvPr>
              <p:cNvGrpSpPr/>
              <p:nvPr/>
            </p:nvGrpSpPr>
            <p:grpSpPr>
              <a:xfrm>
                <a:off x="9137650" y="2562205"/>
                <a:ext cx="59048" cy="50819"/>
                <a:chOff x="7553379" y="2504033"/>
                <a:chExt cx="117871" cy="87583"/>
              </a:xfrm>
              <a:grpFill/>
            </p:grpSpPr>
            <p:sp>
              <p:nvSpPr>
                <p:cNvPr id="87" name="Rectangle 86">
                  <a:extLst>
                    <a:ext uri="{FF2B5EF4-FFF2-40B4-BE49-F238E27FC236}">
                      <a16:creationId xmlns:a16="http://schemas.microsoft.com/office/drawing/2014/main" id="{4E22096A-46C1-4406-8733-757A5BC3D626}"/>
                    </a:ext>
                  </a:extLst>
                </p:cNvPr>
                <p:cNvSpPr/>
                <p:nvPr/>
              </p:nvSpPr>
              <p:spPr bwMode="auto">
                <a:xfrm>
                  <a:off x="7553379" y="2504033"/>
                  <a:ext cx="117871" cy="5709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a:ln>
                      <a:solidFill>
                        <a:sysClr val="windowText" lastClr="000000"/>
                      </a:solidFill>
                    </a:ln>
                    <a:gradFill>
                      <a:gsLst>
                        <a:gs pos="0">
                          <a:srgbClr val="FFFFFF"/>
                        </a:gs>
                        <a:gs pos="100000">
                          <a:srgbClr val="FFFFFF"/>
                        </a:gs>
                      </a:gsLst>
                      <a:lin ang="5400000" scaled="0"/>
                    </a:gradFill>
                    <a:latin typeface="Segoe UI"/>
                  </a:endParaRPr>
                </a:p>
              </p:txBody>
            </p:sp>
            <p:sp>
              <p:nvSpPr>
                <p:cNvPr id="88" name="Rectangle 87">
                  <a:extLst>
                    <a:ext uri="{FF2B5EF4-FFF2-40B4-BE49-F238E27FC236}">
                      <a16:creationId xmlns:a16="http://schemas.microsoft.com/office/drawing/2014/main" id="{97D22FA2-93BC-42A5-8540-070C0A04E0AF}"/>
                    </a:ext>
                  </a:extLst>
                </p:cNvPr>
                <p:cNvSpPr/>
                <p:nvPr/>
              </p:nvSpPr>
              <p:spPr bwMode="auto">
                <a:xfrm>
                  <a:off x="7589455" y="2524262"/>
                  <a:ext cx="45719" cy="6735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a:ln>
                      <a:solidFill>
                        <a:sysClr val="windowText" lastClr="000000"/>
                      </a:solidFill>
                    </a:ln>
                    <a:gradFill>
                      <a:gsLst>
                        <a:gs pos="0">
                          <a:srgbClr val="FFFFFF"/>
                        </a:gs>
                        <a:gs pos="100000">
                          <a:srgbClr val="FFFFFF"/>
                        </a:gs>
                      </a:gsLst>
                      <a:lin ang="5400000" scaled="0"/>
                    </a:gradFill>
                    <a:latin typeface="Segoe UI"/>
                  </a:endParaRPr>
                </a:p>
              </p:txBody>
            </p:sp>
          </p:grpSp>
          <p:grpSp>
            <p:nvGrpSpPr>
              <p:cNvPr id="75" name="Group 74">
                <a:extLst>
                  <a:ext uri="{FF2B5EF4-FFF2-40B4-BE49-F238E27FC236}">
                    <a16:creationId xmlns:a16="http://schemas.microsoft.com/office/drawing/2014/main" id="{9A75B988-F5FE-4897-85A4-176423C60823}"/>
                  </a:ext>
                </a:extLst>
              </p:cNvPr>
              <p:cNvGrpSpPr/>
              <p:nvPr/>
            </p:nvGrpSpPr>
            <p:grpSpPr>
              <a:xfrm>
                <a:off x="9207500" y="2562205"/>
                <a:ext cx="59048" cy="50819"/>
                <a:chOff x="7553379" y="2504033"/>
                <a:chExt cx="117871" cy="87583"/>
              </a:xfrm>
              <a:grpFill/>
            </p:grpSpPr>
            <p:sp>
              <p:nvSpPr>
                <p:cNvPr id="85" name="Rectangle 84">
                  <a:extLst>
                    <a:ext uri="{FF2B5EF4-FFF2-40B4-BE49-F238E27FC236}">
                      <a16:creationId xmlns:a16="http://schemas.microsoft.com/office/drawing/2014/main" id="{9F019AC7-79D4-4626-B6F8-A4454D56F9B3}"/>
                    </a:ext>
                  </a:extLst>
                </p:cNvPr>
                <p:cNvSpPr/>
                <p:nvPr/>
              </p:nvSpPr>
              <p:spPr bwMode="auto">
                <a:xfrm>
                  <a:off x="7553379" y="2504033"/>
                  <a:ext cx="117871" cy="5709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a:ln>
                      <a:solidFill>
                        <a:sysClr val="windowText" lastClr="000000"/>
                      </a:solidFill>
                    </a:ln>
                    <a:gradFill>
                      <a:gsLst>
                        <a:gs pos="0">
                          <a:srgbClr val="FFFFFF"/>
                        </a:gs>
                        <a:gs pos="100000">
                          <a:srgbClr val="FFFFFF"/>
                        </a:gs>
                      </a:gsLst>
                      <a:lin ang="5400000" scaled="0"/>
                    </a:gradFill>
                    <a:latin typeface="Segoe UI"/>
                  </a:endParaRPr>
                </a:p>
              </p:txBody>
            </p:sp>
            <p:sp>
              <p:nvSpPr>
                <p:cNvPr id="86" name="Rectangle 85">
                  <a:extLst>
                    <a:ext uri="{FF2B5EF4-FFF2-40B4-BE49-F238E27FC236}">
                      <a16:creationId xmlns:a16="http://schemas.microsoft.com/office/drawing/2014/main" id="{67CD38CD-100D-4065-B2FD-B4DDD7796B9A}"/>
                    </a:ext>
                  </a:extLst>
                </p:cNvPr>
                <p:cNvSpPr/>
                <p:nvPr/>
              </p:nvSpPr>
              <p:spPr bwMode="auto">
                <a:xfrm>
                  <a:off x="7589455" y="2524262"/>
                  <a:ext cx="45719" cy="6735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a:ln>
                      <a:solidFill>
                        <a:sysClr val="windowText" lastClr="000000"/>
                      </a:solidFill>
                    </a:ln>
                    <a:gradFill>
                      <a:gsLst>
                        <a:gs pos="0">
                          <a:srgbClr val="FFFFFF"/>
                        </a:gs>
                        <a:gs pos="100000">
                          <a:srgbClr val="FFFFFF"/>
                        </a:gs>
                      </a:gsLst>
                      <a:lin ang="5400000" scaled="0"/>
                    </a:gradFill>
                    <a:latin typeface="Segoe UI"/>
                  </a:endParaRPr>
                </a:p>
              </p:txBody>
            </p:sp>
          </p:grpSp>
          <p:grpSp>
            <p:nvGrpSpPr>
              <p:cNvPr id="76" name="Group 75">
                <a:extLst>
                  <a:ext uri="{FF2B5EF4-FFF2-40B4-BE49-F238E27FC236}">
                    <a16:creationId xmlns:a16="http://schemas.microsoft.com/office/drawing/2014/main" id="{229A1376-C88B-43A0-B5A8-C7E0B889B83C}"/>
                  </a:ext>
                </a:extLst>
              </p:cNvPr>
              <p:cNvGrpSpPr/>
              <p:nvPr/>
            </p:nvGrpSpPr>
            <p:grpSpPr>
              <a:xfrm>
                <a:off x="9277349" y="2562205"/>
                <a:ext cx="59048" cy="50819"/>
                <a:chOff x="7553379" y="2504033"/>
                <a:chExt cx="117871" cy="87583"/>
              </a:xfrm>
              <a:grpFill/>
            </p:grpSpPr>
            <p:sp>
              <p:nvSpPr>
                <p:cNvPr id="83" name="Rectangle 82">
                  <a:extLst>
                    <a:ext uri="{FF2B5EF4-FFF2-40B4-BE49-F238E27FC236}">
                      <a16:creationId xmlns:a16="http://schemas.microsoft.com/office/drawing/2014/main" id="{7A3CDD47-2406-4223-98AC-C0A92E45C4DB}"/>
                    </a:ext>
                  </a:extLst>
                </p:cNvPr>
                <p:cNvSpPr/>
                <p:nvPr/>
              </p:nvSpPr>
              <p:spPr bwMode="auto">
                <a:xfrm>
                  <a:off x="7553379" y="2504033"/>
                  <a:ext cx="117871" cy="5709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a:ln>
                      <a:solidFill>
                        <a:sysClr val="windowText" lastClr="000000"/>
                      </a:solidFill>
                    </a:ln>
                    <a:gradFill>
                      <a:gsLst>
                        <a:gs pos="0">
                          <a:srgbClr val="FFFFFF"/>
                        </a:gs>
                        <a:gs pos="100000">
                          <a:srgbClr val="FFFFFF"/>
                        </a:gs>
                      </a:gsLst>
                      <a:lin ang="5400000" scaled="0"/>
                    </a:gradFill>
                    <a:latin typeface="Segoe UI"/>
                  </a:endParaRPr>
                </a:p>
              </p:txBody>
            </p:sp>
            <p:sp>
              <p:nvSpPr>
                <p:cNvPr id="84" name="Rectangle 83">
                  <a:extLst>
                    <a:ext uri="{FF2B5EF4-FFF2-40B4-BE49-F238E27FC236}">
                      <a16:creationId xmlns:a16="http://schemas.microsoft.com/office/drawing/2014/main" id="{23A2ADF2-8DF2-49FD-8DF6-3C82DA1A447F}"/>
                    </a:ext>
                  </a:extLst>
                </p:cNvPr>
                <p:cNvSpPr/>
                <p:nvPr/>
              </p:nvSpPr>
              <p:spPr bwMode="auto">
                <a:xfrm>
                  <a:off x="7589455" y="2524262"/>
                  <a:ext cx="45719" cy="6735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a:ln>
                      <a:solidFill>
                        <a:sysClr val="windowText" lastClr="000000"/>
                      </a:solidFill>
                    </a:ln>
                    <a:gradFill>
                      <a:gsLst>
                        <a:gs pos="0">
                          <a:srgbClr val="FFFFFF"/>
                        </a:gs>
                        <a:gs pos="100000">
                          <a:srgbClr val="FFFFFF"/>
                        </a:gs>
                      </a:gsLst>
                      <a:lin ang="5400000" scaled="0"/>
                    </a:gradFill>
                    <a:latin typeface="Segoe UI"/>
                  </a:endParaRPr>
                </a:p>
              </p:txBody>
            </p:sp>
          </p:grpSp>
          <p:grpSp>
            <p:nvGrpSpPr>
              <p:cNvPr id="77" name="Group 76">
                <a:extLst>
                  <a:ext uri="{FF2B5EF4-FFF2-40B4-BE49-F238E27FC236}">
                    <a16:creationId xmlns:a16="http://schemas.microsoft.com/office/drawing/2014/main" id="{AC677A2B-9BBE-4FC6-8930-27D89244204F}"/>
                  </a:ext>
                </a:extLst>
              </p:cNvPr>
              <p:cNvGrpSpPr/>
              <p:nvPr/>
            </p:nvGrpSpPr>
            <p:grpSpPr>
              <a:xfrm>
                <a:off x="9340850" y="2562205"/>
                <a:ext cx="59048" cy="50819"/>
                <a:chOff x="7553379" y="2504033"/>
                <a:chExt cx="117871" cy="87583"/>
              </a:xfrm>
              <a:grpFill/>
            </p:grpSpPr>
            <p:sp>
              <p:nvSpPr>
                <p:cNvPr id="81" name="Rectangle 80">
                  <a:extLst>
                    <a:ext uri="{FF2B5EF4-FFF2-40B4-BE49-F238E27FC236}">
                      <a16:creationId xmlns:a16="http://schemas.microsoft.com/office/drawing/2014/main" id="{B715DB71-0E39-454B-A920-2068B12085DD}"/>
                    </a:ext>
                  </a:extLst>
                </p:cNvPr>
                <p:cNvSpPr/>
                <p:nvPr/>
              </p:nvSpPr>
              <p:spPr bwMode="auto">
                <a:xfrm>
                  <a:off x="7553379" y="2504033"/>
                  <a:ext cx="117871" cy="5709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a:ln>
                      <a:solidFill>
                        <a:sysClr val="windowText" lastClr="000000"/>
                      </a:solidFill>
                    </a:ln>
                    <a:gradFill>
                      <a:gsLst>
                        <a:gs pos="0">
                          <a:srgbClr val="FFFFFF"/>
                        </a:gs>
                        <a:gs pos="100000">
                          <a:srgbClr val="FFFFFF"/>
                        </a:gs>
                      </a:gsLst>
                      <a:lin ang="5400000" scaled="0"/>
                    </a:gradFill>
                    <a:latin typeface="Segoe UI"/>
                  </a:endParaRPr>
                </a:p>
              </p:txBody>
            </p:sp>
            <p:sp>
              <p:nvSpPr>
                <p:cNvPr id="82" name="Rectangle 81">
                  <a:extLst>
                    <a:ext uri="{FF2B5EF4-FFF2-40B4-BE49-F238E27FC236}">
                      <a16:creationId xmlns:a16="http://schemas.microsoft.com/office/drawing/2014/main" id="{282B0E02-0F17-4499-B838-EE2E32547266}"/>
                    </a:ext>
                  </a:extLst>
                </p:cNvPr>
                <p:cNvSpPr/>
                <p:nvPr/>
              </p:nvSpPr>
              <p:spPr bwMode="auto">
                <a:xfrm>
                  <a:off x="7589455" y="2524262"/>
                  <a:ext cx="45719" cy="6735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a:ln>
                      <a:solidFill>
                        <a:sysClr val="windowText" lastClr="000000"/>
                      </a:solidFill>
                    </a:ln>
                    <a:gradFill>
                      <a:gsLst>
                        <a:gs pos="0">
                          <a:srgbClr val="FFFFFF"/>
                        </a:gs>
                        <a:gs pos="100000">
                          <a:srgbClr val="FFFFFF"/>
                        </a:gs>
                      </a:gsLst>
                      <a:lin ang="5400000" scaled="0"/>
                    </a:gradFill>
                    <a:latin typeface="Segoe UI"/>
                  </a:endParaRPr>
                </a:p>
              </p:txBody>
            </p:sp>
          </p:grpSp>
          <p:grpSp>
            <p:nvGrpSpPr>
              <p:cNvPr id="78" name="Group 77">
                <a:extLst>
                  <a:ext uri="{FF2B5EF4-FFF2-40B4-BE49-F238E27FC236}">
                    <a16:creationId xmlns:a16="http://schemas.microsoft.com/office/drawing/2014/main" id="{7C06F2CD-08B6-42BD-B7CA-C6F0810DA876}"/>
                  </a:ext>
                </a:extLst>
              </p:cNvPr>
              <p:cNvGrpSpPr/>
              <p:nvPr/>
            </p:nvGrpSpPr>
            <p:grpSpPr>
              <a:xfrm>
                <a:off x="9410700" y="2562205"/>
                <a:ext cx="59048" cy="50819"/>
                <a:chOff x="7553379" y="2504033"/>
                <a:chExt cx="117871" cy="87583"/>
              </a:xfrm>
              <a:grpFill/>
            </p:grpSpPr>
            <p:sp>
              <p:nvSpPr>
                <p:cNvPr id="79" name="Rectangle 78">
                  <a:extLst>
                    <a:ext uri="{FF2B5EF4-FFF2-40B4-BE49-F238E27FC236}">
                      <a16:creationId xmlns:a16="http://schemas.microsoft.com/office/drawing/2014/main" id="{17970144-CB95-4770-8AE5-C6609A291338}"/>
                    </a:ext>
                  </a:extLst>
                </p:cNvPr>
                <p:cNvSpPr/>
                <p:nvPr/>
              </p:nvSpPr>
              <p:spPr bwMode="auto">
                <a:xfrm>
                  <a:off x="7553379" y="2504033"/>
                  <a:ext cx="117871" cy="5709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a:ln>
                      <a:solidFill>
                        <a:sysClr val="windowText" lastClr="000000"/>
                      </a:solidFill>
                    </a:ln>
                    <a:gradFill>
                      <a:gsLst>
                        <a:gs pos="0">
                          <a:srgbClr val="FFFFFF"/>
                        </a:gs>
                        <a:gs pos="100000">
                          <a:srgbClr val="FFFFFF"/>
                        </a:gs>
                      </a:gsLst>
                      <a:lin ang="5400000" scaled="0"/>
                    </a:gradFill>
                    <a:latin typeface="Segoe UI"/>
                  </a:endParaRPr>
                </a:p>
              </p:txBody>
            </p:sp>
            <p:sp>
              <p:nvSpPr>
                <p:cNvPr id="80" name="Rectangle 79">
                  <a:extLst>
                    <a:ext uri="{FF2B5EF4-FFF2-40B4-BE49-F238E27FC236}">
                      <a16:creationId xmlns:a16="http://schemas.microsoft.com/office/drawing/2014/main" id="{781D7D92-0145-4587-AB97-8B98A490425B}"/>
                    </a:ext>
                  </a:extLst>
                </p:cNvPr>
                <p:cNvSpPr/>
                <p:nvPr/>
              </p:nvSpPr>
              <p:spPr bwMode="auto">
                <a:xfrm>
                  <a:off x="7589455" y="2524262"/>
                  <a:ext cx="45719" cy="6735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a:ln>
                      <a:solidFill>
                        <a:sysClr val="windowText" lastClr="000000"/>
                      </a:solidFill>
                    </a:ln>
                    <a:gradFill>
                      <a:gsLst>
                        <a:gs pos="0">
                          <a:srgbClr val="FFFFFF"/>
                        </a:gs>
                        <a:gs pos="100000">
                          <a:srgbClr val="FFFFFF"/>
                        </a:gs>
                      </a:gsLst>
                      <a:lin ang="5400000" scaled="0"/>
                    </a:gradFill>
                    <a:latin typeface="Segoe UI"/>
                  </a:endParaRPr>
                </a:p>
              </p:txBody>
            </p:sp>
          </p:grpSp>
        </p:grpSp>
        <p:grpSp>
          <p:nvGrpSpPr>
            <p:cNvPr id="58" name="Group 57">
              <a:extLst>
                <a:ext uri="{FF2B5EF4-FFF2-40B4-BE49-F238E27FC236}">
                  <a16:creationId xmlns:a16="http://schemas.microsoft.com/office/drawing/2014/main" id="{2369DFB6-E49D-4CF6-8007-6DC4CA12009B}"/>
                </a:ext>
              </a:extLst>
            </p:cNvPr>
            <p:cNvGrpSpPr/>
            <p:nvPr/>
          </p:nvGrpSpPr>
          <p:grpSpPr>
            <a:xfrm>
              <a:off x="2202755" y="2144995"/>
              <a:ext cx="558242" cy="65255"/>
              <a:chOff x="9137650" y="2562205"/>
              <a:chExt cx="332098" cy="50819"/>
            </a:xfrm>
            <a:solidFill>
              <a:schemeClr val="bg1"/>
            </a:solidFill>
          </p:grpSpPr>
          <p:grpSp>
            <p:nvGrpSpPr>
              <p:cNvPr id="59" name="Group 58">
                <a:extLst>
                  <a:ext uri="{FF2B5EF4-FFF2-40B4-BE49-F238E27FC236}">
                    <a16:creationId xmlns:a16="http://schemas.microsoft.com/office/drawing/2014/main" id="{BE4819BB-8184-4B1A-969A-A2D1BF1ED2FE}"/>
                  </a:ext>
                </a:extLst>
              </p:cNvPr>
              <p:cNvGrpSpPr/>
              <p:nvPr/>
            </p:nvGrpSpPr>
            <p:grpSpPr>
              <a:xfrm>
                <a:off x="9137650" y="2562205"/>
                <a:ext cx="59048" cy="50819"/>
                <a:chOff x="7553379" y="2504033"/>
                <a:chExt cx="117871" cy="87583"/>
              </a:xfrm>
              <a:grpFill/>
            </p:grpSpPr>
            <p:sp>
              <p:nvSpPr>
                <p:cNvPr id="72" name="Rectangle 71">
                  <a:extLst>
                    <a:ext uri="{FF2B5EF4-FFF2-40B4-BE49-F238E27FC236}">
                      <a16:creationId xmlns:a16="http://schemas.microsoft.com/office/drawing/2014/main" id="{51CE982A-5B70-46C0-BA83-B1F77F013862}"/>
                    </a:ext>
                  </a:extLst>
                </p:cNvPr>
                <p:cNvSpPr/>
                <p:nvPr/>
              </p:nvSpPr>
              <p:spPr bwMode="auto">
                <a:xfrm>
                  <a:off x="7553379" y="2504033"/>
                  <a:ext cx="117871" cy="5709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a:ln>
                      <a:solidFill>
                        <a:sysClr val="windowText" lastClr="000000"/>
                      </a:solidFill>
                    </a:ln>
                    <a:gradFill>
                      <a:gsLst>
                        <a:gs pos="0">
                          <a:srgbClr val="FFFFFF"/>
                        </a:gs>
                        <a:gs pos="100000">
                          <a:srgbClr val="FFFFFF"/>
                        </a:gs>
                      </a:gsLst>
                      <a:lin ang="5400000" scaled="0"/>
                    </a:gradFill>
                    <a:latin typeface="Segoe UI"/>
                  </a:endParaRPr>
                </a:p>
              </p:txBody>
            </p:sp>
            <p:sp>
              <p:nvSpPr>
                <p:cNvPr id="73" name="Rectangle 72">
                  <a:extLst>
                    <a:ext uri="{FF2B5EF4-FFF2-40B4-BE49-F238E27FC236}">
                      <a16:creationId xmlns:a16="http://schemas.microsoft.com/office/drawing/2014/main" id="{DD279AF3-B512-4C99-80A4-1E5A8E3559ED}"/>
                    </a:ext>
                  </a:extLst>
                </p:cNvPr>
                <p:cNvSpPr/>
                <p:nvPr/>
              </p:nvSpPr>
              <p:spPr bwMode="auto">
                <a:xfrm>
                  <a:off x="7589455" y="2524262"/>
                  <a:ext cx="45719" cy="6735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a:ln>
                      <a:solidFill>
                        <a:sysClr val="windowText" lastClr="000000"/>
                      </a:solidFill>
                    </a:ln>
                    <a:gradFill>
                      <a:gsLst>
                        <a:gs pos="0">
                          <a:srgbClr val="FFFFFF"/>
                        </a:gs>
                        <a:gs pos="100000">
                          <a:srgbClr val="FFFFFF"/>
                        </a:gs>
                      </a:gsLst>
                      <a:lin ang="5400000" scaled="0"/>
                    </a:gradFill>
                    <a:latin typeface="Segoe UI"/>
                  </a:endParaRPr>
                </a:p>
              </p:txBody>
            </p:sp>
          </p:grpSp>
          <p:grpSp>
            <p:nvGrpSpPr>
              <p:cNvPr id="60" name="Group 59">
                <a:extLst>
                  <a:ext uri="{FF2B5EF4-FFF2-40B4-BE49-F238E27FC236}">
                    <a16:creationId xmlns:a16="http://schemas.microsoft.com/office/drawing/2014/main" id="{24DD15FA-6A4B-486C-8E7C-7584389C9541}"/>
                  </a:ext>
                </a:extLst>
              </p:cNvPr>
              <p:cNvGrpSpPr/>
              <p:nvPr/>
            </p:nvGrpSpPr>
            <p:grpSpPr>
              <a:xfrm>
                <a:off x="9207500" y="2562205"/>
                <a:ext cx="59048" cy="50819"/>
                <a:chOff x="7553379" y="2504033"/>
                <a:chExt cx="117871" cy="87583"/>
              </a:xfrm>
              <a:grpFill/>
            </p:grpSpPr>
            <p:sp>
              <p:nvSpPr>
                <p:cNvPr id="70" name="Rectangle 69">
                  <a:extLst>
                    <a:ext uri="{FF2B5EF4-FFF2-40B4-BE49-F238E27FC236}">
                      <a16:creationId xmlns:a16="http://schemas.microsoft.com/office/drawing/2014/main" id="{D82C081F-681C-413A-83CA-76E8E1EFC95F}"/>
                    </a:ext>
                  </a:extLst>
                </p:cNvPr>
                <p:cNvSpPr/>
                <p:nvPr/>
              </p:nvSpPr>
              <p:spPr bwMode="auto">
                <a:xfrm>
                  <a:off x="7553379" y="2504033"/>
                  <a:ext cx="117871" cy="5709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a:ln>
                      <a:solidFill>
                        <a:sysClr val="windowText" lastClr="000000"/>
                      </a:solidFill>
                    </a:ln>
                    <a:gradFill>
                      <a:gsLst>
                        <a:gs pos="0">
                          <a:srgbClr val="FFFFFF"/>
                        </a:gs>
                        <a:gs pos="100000">
                          <a:srgbClr val="FFFFFF"/>
                        </a:gs>
                      </a:gsLst>
                      <a:lin ang="5400000" scaled="0"/>
                    </a:gradFill>
                    <a:latin typeface="Segoe UI"/>
                  </a:endParaRPr>
                </a:p>
              </p:txBody>
            </p:sp>
            <p:sp>
              <p:nvSpPr>
                <p:cNvPr id="71" name="Rectangle 70">
                  <a:extLst>
                    <a:ext uri="{FF2B5EF4-FFF2-40B4-BE49-F238E27FC236}">
                      <a16:creationId xmlns:a16="http://schemas.microsoft.com/office/drawing/2014/main" id="{A5F1C43D-901B-46B2-A88A-3CB019362F80}"/>
                    </a:ext>
                  </a:extLst>
                </p:cNvPr>
                <p:cNvSpPr/>
                <p:nvPr/>
              </p:nvSpPr>
              <p:spPr bwMode="auto">
                <a:xfrm>
                  <a:off x="7589455" y="2524262"/>
                  <a:ext cx="45719" cy="6735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a:ln>
                      <a:solidFill>
                        <a:sysClr val="windowText" lastClr="000000"/>
                      </a:solidFill>
                    </a:ln>
                    <a:gradFill>
                      <a:gsLst>
                        <a:gs pos="0">
                          <a:srgbClr val="FFFFFF"/>
                        </a:gs>
                        <a:gs pos="100000">
                          <a:srgbClr val="FFFFFF"/>
                        </a:gs>
                      </a:gsLst>
                      <a:lin ang="5400000" scaled="0"/>
                    </a:gradFill>
                    <a:latin typeface="Segoe UI"/>
                  </a:endParaRPr>
                </a:p>
              </p:txBody>
            </p:sp>
          </p:grpSp>
          <p:grpSp>
            <p:nvGrpSpPr>
              <p:cNvPr id="61" name="Group 60">
                <a:extLst>
                  <a:ext uri="{FF2B5EF4-FFF2-40B4-BE49-F238E27FC236}">
                    <a16:creationId xmlns:a16="http://schemas.microsoft.com/office/drawing/2014/main" id="{68CD8BAF-58B0-4822-9FE8-43A387111DB4}"/>
                  </a:ext>
                </a:extLst>
              </p:cNvPr>
              <p:cNvGrpSpPr/>
              <p:nvPr/>
            </p:nvGrpSpPr>
            <p:grpSpPr>
              <a:xfrm>
                <a:off x="9277349" y="2562205"/>
                <a:ext cx="59048" cy="50819"/>
                <a:chOff x="7553379" y="2504033"/>
                <a:chExt cx="117871" cy="87583"/>
              </a:xfrm>
              <a:grpFill/>
            </p:grpSpPr>
            <p:sp>
              <p:nvSpPr>
                <p:cNvPr id="68" name="Rectangle 67">
                  <a:extLst>
                    <a:ext uri="{FF2B5EF4-FFF2-40B4-BE49-F238E27FC236}">
                      <a16:creationId xmlns:a16="http://schemas.microsoft.com/office/drawing/2014/main" id="{53403AF6-63E5-4A18-A9BF-841BA211E03B}"/>
                    </a:ext>
                  </a:extLst>
                </p:cNvPr>
                <p:cNvSpPr/>
                <p:nvPr/>
              </p:nvSpPr>
              <p:spPr bwMode="auto">
                <a:xfrm>
                  <a:off x="7553379" y="2504033"/>
                  <a:ext cx="117871" cy="5709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a:ln>
                      <a:solidFill>
                        <a:sysClr val="windowText" lastClr="000000"/>
                      </a:solidFill>
                    </a:ln>
                    <a:gradFill>
                      <a:gsLst>
                        <a:gs pos="0">
                          <a:srgbClr val="FFFFFF"/>
                        </a:gs>
                        <a:gs pos="100000">
                          <a:srgbClr val="FFFFFF"/>
                        </a:gs>
                      </a:gsLst>
                      <a:lin ang="5400000" scaled="0"/>
                    </a:gradFill>
                    <a:latin typeface="Segoe UI"/>
                  </a:endParaRPr>
                </a:p>
              </p:txBody>
            </p:sp>
            <p:sp>
              <p:nvSpPr>
                <p:cNvPr id="69" name="Rectangle 68">
                  <a:extLst>
                    <a:ext uri="{FF2B5EF4-FFF2-40B4-BE49-F238E27FC236}">
                      <a16:creationId xmlns:a16="http://schemas.microsoft.com/office/drawing/2014/main" id="{ACCDF821-00C4-4194-B969-291BE17ACD5B}"/>
                    </a:ext>
                  </a:extLst>
                </p:cNvPr>
                <p:cNvSpPr/>
                <p:nvPr/>
              </p:nvSpPr>
              <p:spPr bwMode="auto">
                <a:xfrm>
                  <a:off x="7589455" y="2524262"/>
                  <a:ext cx="45719" cy="6735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a:ln>
                      <a:solidFill>
                        <a:sysClr val="windowText" lastClr="000000"/>
                      </a:solidFill>
                    </a:ln>
                    <a:gradFill>
                      <a:gsLst>
                        <a:gs pos="0">
                          <a:srgbClr val="FFFFFF"/>
                        </a:gs>
                        <a:gs pos="100000">
                          <a:srgbClr val="FFFFFF"/>
                        </a:gs>
                      </a:gsLst>
                      <a:lin ang="5400000" scaled="0"/>
                    </a:gradFill>
                    <a:latin typeface="Segoe UI"/>
                  </a:endParaRPr>
                </a:p>
              </p:txBody>
            </p:sp>
          </p:grpSp>
          <p:grpSp>
            <p:nvGrpSpPr>
              <p:cNvPr id="62" name="Group 61">
                <a:extLst>
                  <a:ext uri="{FF2B5EF4-FFF2-40B4-BE49-F238E27FC236}">
                    <a16:creationId xmlns:a16="http://schemas.microsoft.com/office/drawing/2014/main" id="{EADB0386-7C21-481D-A01A-DBCCBA4EED61}"/>
                  </a:ext>
                </a:extLst>
              </p:cNvPr>
              <p:cNvGrpSpPr/>
              <p:nvPr/>
            </p:nvGrpSpPr>
            <p:grpSpPr>
              <a:xfrm>
                <a:off x="9340850" y="2562205"/>
                <a:ext cx="59048" cy="50819"/>
                <a:chOff x="7553379" y="2504033"/>
                <a:chExt cx="117871" cy="87583"/>
              </a:xfrm>
              <a:grpFill/>
            </p:grpSpPr>
            <p:sp>
              <p:nvSpPr>
                <p:cNvPr id="66" name="Rectangle 65">
                  <a:extLst>
                    <a:ext uri="{FF2B5EF4-FFF2-40B4-BE49-F238E27FC236}">
                      <a16:creationId xmlns:a16="http://schemas.microsoft.com/office/drawing/2014/main" id="{2A3B6490-ACBF-4448-97B0-B532D1436799}"/>
                    </a:ext>
                  </a:extLst>
                </p:cNvPr>
                <p:cNvSpPr/>
                <p:nvPr/>
              </p:nvSpPr>
              <p:spPr bwMode="auto">
                <a:xfrm>
                  <a:off x="7553379" y="2504033"/>
                  <a:ext cx="117871" cy="5709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a:ln>
                      <a:solidFill>
                        <a:sysClr val="windowText" lastClr="000000"/>
                      </a:solidFill>
                    </a:ln>
                    <a:gradFill>
                      <a:gsLst>
                        <a:gs pos="0">
                          <a:srgbClr val="FFFFFF"/>
                        </a:gs>
                        <a:gs pos="100000">
                          <a:srgbClr val="FFFFFF"/>
                        </a:gs>
                      </a:gsLst>
                      <a:lin ang="5400000" scaled="0"/>
                    </a:gradFill>
                    <a:latin typeface="Segoe UI"/>
                  </a:endParaRPr>
                </a:p>
              </p:txBody>
            </p:sp>
            <p:sp>
              <p:nvSpPr>
                <p:cNvPr id="67" name="Rectangle 66">
                  <a:extLst>
                    <a:ext uri="{FF2B5EF4-FFF2-40B4-BE49-F238E27FC236}">
                      <a16:creationId xmlns:a16="http://schemas.microsoft.com/office/drawing/2014/main" id="{31A4008E-8436-4E42-A825-92D26E018630}"/>
                    </a:ext>
                  </a:extLst>
                </p:cNvPr>
                <p:cNvSpPr/>
                <p:nvPr/>
              </p:nvSpPr>
              <p:spPr bwMode="auto">
                <a:xfrm>
                  <a:off x="7589455" y="2524262"/>
                  <a:ext cx="45719" cy="6735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a:ln>
                      <a:solidFill>
                        <a:sysClr val="windowText" lastClr="000000"/>
                      </a:solidFill>
                    </a:ln>
                    <a:gradFill>
                      <a:gsLst>
                        <a:gs pos="0">
                          <a:srgbClr val="FFFFFF"/>
                        </a:gs>
                        <a:gs pos="100000">
                          <a:srgbClr val="FFFFFF"/>
                        </a:gs>
                      </a:gsLst>
                      <a:lin ang="5400000" scaled="0"/>
                    </a:gradFill>
                    <a:latin typeface="Segoe UI"/>
                  </a:endParaRPr>
                </a:p>
              </p:txBody>
            </p:sp>
          </p:grpSp>
          <p:grpSp>
            <p:nvGrpSpPr>
              <p:cNvPr id="63" name="Group 62">
                <a:extLst>
                  <a:ext uri="{FF2B5EF4-FFF2-40B4-BE49-F238E27FC236}">
                    <a16:creationId xmlns:a16="http://schemas.microsoft.com/office/drawing/2014/main" id="{9BD647FD-64B0-46E1-9B96-A5F68F65426F}"/>
                  </a:ext>
                </a:extLst>
              </p:cNvPr>
              <p:cNvGrpSpPr/>
              <p:nvPr/>
            </p:nvGrpSpPr>
            <p:grpSpPr>
              <a:xfrm>
                <a:off x="9410700" y="2562205"/>
                <a:ext cx="59048" cy="50819"/>
                <a:chOff x="7553379" y="2504033"/>
                <a:chExt cx="117871" cy="87583"/>
              </a:xfrm>
              <a:grpFill/>
            </p:grpSpPr>
            <p:sp>
              <p:nvSpPr>
                <p:cNvPr id="64" name="Rectangle 63">
                  <a:extLst>
                    <a:ext uri="{FF2B5EF4-FFF2-40B4-BE49-F238E27FC236}">
                      <a16:creationId xmlns:a16="http://schemas.microsoft.com/office/drawing/2014/main" id="{260213E3-8FDC-485F-A414-C8F9754C0ED5}"/>
                    </a:ext>
                  </a:extLst>
                </p:cNvPr>
                <p:cNvSpPr/>
                <p:nvPr/>
              </p:nvSpPr>
              <p:spPr bwMode="auto">
                <a:xfrm>
                  <a:off x="7553379" y="2504033"/>
                  <a:ext cx="117871" cy="5709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a:ln>
                      <a:solidFill>
                        <a:sysClr val="windowText" lastClr="000000"/>
                      </a:solidFill>
                    </a:ln>
                    <a:gradFill>
                      <a:gsLst>
                        <a:gs pos="0">
                          <a:srgbClr val="FFFFFF"/>
                        </a:gs>
                        <a:gs pos="100000">
                          <a:srgbClr val="FFFFFF"/>
                        </a:gs>
                      </a:gsLst>
                      <a:lin ang="5400000" scaled="0"/>
                    </a:gradFill>
                    <a:latin typeface="Segoe UI"/>
                  </a:endParaRPr>
                </a:p>
              </p:txBody>
            </p:sp>
            <p:sp>
              <p:nvSpPr>
                <p:cNvPr id="65" name="Rectangle 64">
                  <a:extLst>
                    <a:ext uri="{FF2B5EF4-FFF2-40B4-BE49-F238E27FC236}">
                      <a16:creationId xmlns:a16="http://schemas.microsoft.com/office/drawing/2014/main" id="{B3AA0BDE-33E3-4DE4-BE70-0F29C38A93BF}"/>
                    </a:ext>
                  </a:extLst>
                </p:cNvPr>
                <p:cNvSpPr/>
                <p:nvPr/>
              </p:nvSpPr>
              <p:spPr bwMode="auto">
                <a:xfrm>
                  <a:off x="7589455" y="2524262"/>
                  <a:ext cx="45719" cy="6735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a:ln>
                      <a:solidFill>
                        <a:sysClr val="windowText" lastClr="000000"/>
                      </a:solidFill>
                    </a:ln>
                    <a:gradFill>
                      <a:gsLst>
                        <a:gs pos="0">
                          <a:srgbClr val="FFFFFF"/>
                        </a:gs>
                        <a:gs pos="100000">
                          <a:srgbClr val="FFFFFF"/>
                        </a:gs>
                      </a:gsLst>
                      <a:lin ang="5400000" scaled="0"/>
                    </a:gradFill>
                    <a:latin typeface="Segoe UI"/>
                  </a:endParaRPr>
                </a:p>
              </p:txBody>
            </p:sp>
          </p:grpSp>
        </p:grpSp>
      </p:grpSp>
      <p:cxnSp>
        <p:nvCxnSpPr>
          <p:cNvPr id="89" name="Straight Connector 88">
            <a:extLst>
              <a:ext uri="{FF2B5EF4-FFF2-40B4-BE49-F238E27FC236}">
                <a16:creationId xmlns:a16="http://schemas.microsoft.com/office/drawing/2014/main" id="{9F2D1464-B52F-4DFF-85A0-1FDEC2B73C81}"/>
              </a:ext>
            </a:extLst>
          </p:cNvPr>
          <p:cNvCxnSpPr>
            <a:cxnSpLocks/>
          </p:cNvCxnSpPr>
          <p:nvPr/>
        </p:nvCxnSpPr>
        <p:spPr>
          <a:xfrm flipH="1">
            <a:off x="5341583" y="3314783"/>
            <a:ext cx="908244" cy="0"/>
          </a:xfrm>
          <a:prstGeom prst="line">
            <a:avLst/>
          </a:prstGeom>
          <a:ln w="12700">
            <a:solidFill>
              <a:schemeClr val="accent6">
                <a:lumMod val="1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A4D3C50-248E-410B-9B5E-BE7FA40059B2}"/>
              </a:ext>
            </a:extLst>
          </p:cNvPr>
          <p:cNvCxnSpPr>
            <a:cxnSpLocks/>
          </p:cNvCxnSpPr>
          <p:nvPr/>
        </p:nvCxnSpPr>
        <p:spPr>
          <a:xfrm flipV="1">
            <a:off x="6249827" y="3314783"/>
            <a:ext cx="1" cy="1676310"/>
          </a:xfrm>
          <a:prstGeom prst="line">
            <a:avLst/>
          </a:prstGeom>
          <a:ln w="12700">
            <a:solidFill>
              <a:schemeClr val="accent6">
                <a:lumMod val="10000"/>
              </a:schemeClr>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0B64EADF-6E9A-4A52-AC77-8AEEFC3D829F}"/>
              </a:ext>
            </a:extLst>
          </p:cNvPr>
          <p:cNvSpPr txBox="1"/>
          <p:nvPr/>
        </p:nvSpPr>
        <p:spPr>
          <a:xfrm>
            <a:off x="2268906" y="3457447"/>
            <a:ext cx="2204288" cy="221028"/>
          </a:xfrm>
          <a:prstGeom prst="rect">
            <a:avLst/>
          </a:prstGeom>
          <a:noFill/>
        </p:spPr>
        <p:txBody>
          <a:bodyPr wrap="square" lIns="0" tIns="0" rIns="0" bIns="35995" rtlCol="0">
            <a:spAutoFit/>
          </a:bodyPr>
          <a:lstStyle/>
          <a:p>
            <a:pPr defTabSz="878391">
              <a:defRPr/>
            </a:pPr>
            <a:r>
              <a:rPr lang="en-US" sz="1200">
                <a:latin typeface="Segoe UI"/>
                <a:cs typeface="Segoe UI Light"/>
              </a:rPr>
              <a:t>Alert notifications to </a:t>
            </a:r>
            <a:r>
              <a:rPr lang="en-US" sz="1200">
                <a:latin typeface="Segoe UI Semilight"/>
                <a:cs typeface="Segoe UI Light"/>
              </a:rPr>
              <a:t>SIEM</a:t>
            </a:r>
            <a:endParaRPr lang="en-US" sz="1200">
              <a:latin typeface="Segoe UI"/>
              <a:cs typeface="Segoe UI Light"/>
            </a:endParaRPr>
          </a:p>
        </p:txBody>
      </p:sp>
      <p:pic>
        <p:nvPicPr>
          <p:cNvPr id="92" name="Graphic 91">
            <a:extLst>
              <a:ext uri="{FF2B5EF4-FFF2-40B4-BE49-F238E27FC236}">
                <a16:creationId xmlns:a16="http://schemas.microsoft.com/office/drawing/2014/main" id="{16DFF310-B330-4DB5-AD90-803ABF861F6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267340" y="2731663"/>
            <a:ext cx="427148" cy="346136"/>
          </a:xfrm>
          <a:prstGeom prst="rect">
            <a:avLst/>
          </a:prstGeom>
        </p:spPr>
      </p:pic>
      <p:grpSp>
        <p:nvGrpSpPr>
          <p:cNvPr id="93" name="Group 92">
            <a:extLst>
              <a:ext uri="{FF2B5EF4-FFF2-40B4-BE49-F238E27FC236}">
                <a16:creationId xmlns:a16="http://schemas.microsoft.com/office/drawing/2014/main" id="{B52D0E86-13AF-48EB-A82C-29BE0DD68DC0}"/>
              </a:ext>
            </a:extLst>
          </p:cNvPr>
          <p:cNvGrpSpPr/>
          <p:nvPr/>
        </p:nvGrpSpPr>
        <p:grpSpPr>
          <a:xfrm>
            <a:off x="853424" y="3371714"/>
            <a:ext cx="1223858" cy="1204041"/>
            <a:chOff x="3555038" y="2041126"/>
            <a:chExt cx="1613535" cy="1616992"/>
          </a:xfrm>
        </p:grpSpPr>
        <p:sp>
          <p:nvSpPr>
            <p:cNvPr id="94" name="object 60">
              <a:extLst>
                <a:ext uri="{FF2B5EF4-FFF2-40B4-BE49-F238E27FC236}">
                  <a16:creationId xmlns:a16="http://schemas.microsoft.com/office/drawing/2014/main" id="{D1600C4C-F10E-4961-A3EB-FA2A335B6055}"/>
                </a:ext>
              </a:extLst>
            </p:cNvPr>
            <p:cNvSpPr/>
            <p:nvPr/>
          </p:nvSpPr>
          <p:spPr>
            <a:xfrm>
              <a:off x="3555038" y="2041126"/>
              <a:ext cx="1613535" cy="1616992"/>
            </a:xfrm>
            <a:custGeom>
              <a:avLst/>
              <a:gdLst/>
              <a:ahLst/>
              <a:cxnLst/>
              <a:rect l="l" t="t" r="r" b="b"/>
              <a:pathLst>
                <a:path w="1778000" h="1781810">
                  <a:moveTo>
                    <a:pt x="889000" y="0"/>
                  </a:moveTo>
                  <a:lnTo>
                    <a:pt x="816088" y="2953"/>
                  </a:lnTo>
                  <a:lnTo>
                    <a:pt x="744799" y="11659"/>
                  </a:lnTo>
                  <a:lnTo>
                    <a:pt x="675362" y="25890"/>
                  </a:lnTo>
                  <a:lnTo>
                    <a:pt x="608006" y="45415"/>
                  </a:lnTo>
                  <a:lnTo>
                    <a:pt x="542960" y="70006"/>
                  </a:lnTo>
                  <a:lnTo>
                    <a:pt x="480452" y="99433"/>
                  </a:lnTo>
                  <a:lnTo>
                    <a:pt x="420712" y="133468"/>
                  </a:lnTo>
                  <a:lnTo>
                    <a:pt x="363967" y="171879"/>
                  </a:lnTo>
                  <a:lnTo>
                    <a:pt x="310447" y="214440"/>
                  </a:lnTo>
                  <a:lnTo>
                    <a:pt x="260381" y="260919"/>
                  </a:lnTo>
                  <a:lnTo>
                    <a:pt x="213997" y="311089"/>
                  </a:lnTo>
                  <a:lnTo>
                    <a:pt x="171525" y="364719"/>
                  </a:lnTo>
                  <a:lnTo>
                    <a:pt x="133192" y="421580"/>
                  </a:lnTo>
                  <a:lnTo>
                    <a:pt x="99228" y="481444"/>
                  </a:lnTo>
                  <a:lnTo>
                    <a:pt x="69861" y="544080"/>
                  </a:lnTo>
                  <a:lnTo>
                    <a:pt x="45321" y="609260"/>
                  </a:lnTo>
                  <a:lnTo>
                    <a:pt x="25836" y="676754"/>
                  </a:lnTo>
                  <a:lnTo>
                    <a:pt x="11635" y="746333"/>
                  </a:lnTo>
                  <a:lnTo>
                    <a:pt x="2947" y="817767"/>
                  </a:lnTo>
                  <a:lnTo>
                    <a:pt x="0" y="890828"/>
                  </a:lnTo>
                  <a:lnTo>
                    <a:pt x="2947" y="963888"/>
                  </a:lnTo>
                  <a:lnTo>
                    <a:pt x="11635" y="1035321"/>
                  </a:lnTo>
                  <a:lnTo>
                    <a:pt x="25836" y="1104899"/>
                  </a:lnTo>
                  <a:lnTo>
                    <a:pt x="45321" y="1172392"/>
                  </a:lnTo>
                  <a:lnTo>
                    <a:pt x="69861" y="1237571"/>
                  </a:lnTo>
                  <a:lnTo>
                    <a:pt x="99228" y="1300207"/>
                  </a:lnTo>
                  <a:lnTo>
                    <a:pt x="133192" y="1360071"/>
                  </a:lnTo>
                  <a:lnTo>
                    <a:pt x="171525" y="1416932"/>
                  </a:lnTo>
                  <a:lnTo>
                    <a:pt x="213997" y="1470563"/>
                  </a:lnTo>
                  <a:lnTo>
                    <a:pt x="260381" y="1520732"/>
                  </a:lnTo>
                  <a:lnTo>
                    <a:pt x="310447" y="1567212"/>
                  </a:lnTo>
                  <a:lnTo>
                    <a:pt x="363967" y="1609773"/>
                  </a:lnTo>
                  <a:lnTo>
                    <a:pt x="420712" y="1648186"/>
                  </a:lnTo>
                  <a:lnTo>
                    <a:pt x="480452" y="1682221"/>
                  </a:lnTo>
                  <a:lnTo>
                    <a:pt x="542960" y="1711649"/>
                  </a:lnTo>
                  <a:lnTo>
                    <a:pt x="608006" y="1736240"/>
                  </a:lnTo>
                  <a:lnTo>
                    <a:pt x="675362" y="1755766"/>
                  </a:lnTo>
                  <a:lnTo>
                    <a:pt x="744799" y="1769997"/>
                  </a:lnTo>
                  <a:lnTo>
                    <a:pt x="816088" y="1778704"/>
                  </a:lnTo>
                  <a:lnTo>
                    <a:pt x="889000" y="1781657"/>
                  </a:lnTo>
                  <a:lnTo>
                    <a:pt x="961911" y="1778704"/>
                  </a:lnTo>
                  <a:lnTo>
                    <a:pt x="1033200" y="1769997"/>
                  </a:lnTo>
                  <a:lnTo>
                    <a:pt x="1102637" y="1755766"/>
                  </a:lnTo>
                  <a:lnTo>
                    <a:pt x="1169993" y="1736240"/>
                  </a:lnTo>
                  <a:lnTo>
                    <a:pt x="1235039" y="1711649"/>
                  </a:lnTo>
                  <a:lnTo>
                    <a:pt x="1297547" y="1682221"/>
                  </a:lnTo>
                  <a:lnTo>
                    <a:pt x="1357287" y="1648186"/>
                  </a:lnTo>
                  <a:lnTo>
                    <a:pt x="1414032" y="1609773"/>
                  </a:lnTo>
                  <a:lnTo>
                    <a:pt x="1467552" y="1567212"/>
                  </a:lnTo>
                  <a:lnTo>
                    <a:pt x="1517618" y="1520732"/>
                  </a:lnTo>
                  <a:lnTo>
                    <a:pt x="1564002" y="1470563"/>
                  </a:lnTo>
                  <a:lnTo>
                    <a:pt x="1606474" y="1416932"/>
                  </a:lnTo>
                  <a:lnTo>
                    <a:pt x="1644807" y="1360071"/>
                  </a:lnTo>
                  <a:lnTo>
                    <a:pt x="1678771" y="1300207"/>
                  </a:lnTo>
                  <a:lnTo>
                    <a:pt x="1708138" y="1237571"/>
                  </a:lnTo>
                  <a:lnTo>
                    <a:pt x="1732678" y="1172392"/>
                  </a:lnTo>
                  <a:lnTo>
                    <a:pt x="1752163" y="1104899"/>
                  </a:lnTo>
                  <a:lnTo>
                    <a:pt x="1766364" y="1035321"/>
                  </a:lnTo>
                  <a:lnTo>
                    <a:pt x="1775052" y="963888"/>
                  </a:lnTo>
                  <a:lnTo>
                    <a:pt x="1778000" y="890828"/>
                  </a:lnTo>
                  <a:lnTo>
                    <a:pt x="1775052" y="817767"/>
                  </a:lnTo>
                  <a:lnTo>
                    <a:pt x="1766364" y="746333"/>
                  </a:lnTo>
                  <a:lnTo>
                    <a:pt x="1752163" y="676754"/>
                  </a:lnTo>
                  <a:lnTo>
                    <a:pt x="1732678" y="609260"/>
                  </a:lnTo>
                  <a:lnTo>
                    <a:pt x="1708138" y="544080"/>
                  </a:lnTo>
                  <a:lnTo>
                    <a:pt x="1678771" y="481444"/>
                  </a:lnTo>
                  <a:lnTo>
                    <a:pt x="1644807" y="421580"/>
                  </a:lnTo>
                  <a:lnTo>
                    <a:pt x="1606474" y="364719"/>
                  </a:lnTo>
                  <a:lnTo>
                    <a:pt x="1564002" y="311089"/>
                  </a:lnTo>
                  <a:lnTo>
                    <a:pt x="1517618" y="260919"/>
                  </a:lnTo>
                  <a:lnTo>
                    <a:pt x="1467552" y="214440"/>
                  </a:lnTo>
                  <a:lnTo>
                    <a:pt x="1414032" y="171879"/>
                  </a:lnTo>
                  <a:lnTo>
                    <a:pt x="1357287" y="133468"/>
                  </a:lnTo>
                  <a:lnTo>
                    <a:pt x="1297547" y="99433"/>
                  </a:lnTo>
                  <a:lnTo>
                    <a:pt x="1235039" y="70006"/>
                  </a:lnTo>
                  <a:lnTo>
                    <a:pt x="1169993" y="45415"/>
                  </a:lnTo>
                  <a:lnTo>
                    <a:pt x="1102637" y="25890"/>
                  </a:lnTo>
                  <a:lnTo>
                    <a:pt x="1033200" y="11659"/>
                  </a:lnTo>
                  <a:lnTo>
                    <a:pt x="961911" y="2953"/>
                  </a:lnTo>
                  <a:lnTo>
                    <a:pt x="889000" y="0"/>
                  </a:lnTo>
                  <a:close/>
                </a:path>
              </a:pathLst>
            </a:custGeom>
            <a:noFill/>
            <a:ln>
              <a:solidFill>
                <a:srgbClr val="0070C0"/>
              </a:solidFill>
              <a:prstDash val="dash"/>
            </a:ln>
          </p:spPr>
          <p:txBody>
            <a:bodyPr wrap="square" lIns="0" tIns="0" rIns="0" bIns="0" rtlCol="0"/>
            <a:lstStyle/>
            <a:p>
              <a:pPr marL="0" marR="0" lvl="0" indent="0" algn="l" defTabSz="623438" rtl="0" eaLnBrk="1" fontAlgn="auto" latinLnBrk="0" hangingPunct="1">
                <a:lnSpc>
                  <a:spcPct val="100000"/>
                </a:lnSpc>
                <a:spcBef>
                  <a:spcPts val="0"/>
                </a:spcBef>
                <a:spcAft>
                  <a:spcPts val="0"/>
                </a:spcAft>
                <a:buClrTx/>
                <a:buSzTx/>
                <a:buFontTx/>
                <a:buNone/>
                <a:tabLst/>
                <a:defRPr/>
              </a:pPr>
              <a:endParaRPr kumimoji="0" sz="1227" b="0" i="0" u="none" strike="noStrike" kern="1200" cap="none" spc="0" normalizeH="0" baseline="0" noProof="0">
                <a:ln>
                  <a:noFill/>
                </a:ln>
                <a:solidFill>
                  <a:prstClr val="black"/>
                </a:solidFill>
                <a:effectLst/>
                <a:uLnTx/>
                <a:uFillTx/>
                <a:latin typeface="Calibri"/>
                <a:ea typeface="+mn-ea"/>
                <a:cs typeface="+mn-cs"/>
              </a:endParaRPr>
            </a:p>
          </p:txBody>
        </p:sp>
        <p:sp>
          <p:nvSpPr>
            <p:cNvPr id="95" name="object 60">
              <a:extLst>
                <a:ext uri="{FF2B5EF4-FFF2-40B4-BE49-F238E27FC236}">
                  <a16:creationId xmlns:a16="http://schemas.microsoft.com/office/drawing/2014/main" id="{5BF23A03-878B-4B67-8B9F-7CA89E47714F}"/>
                </a:ext>
              </a:extLst>
            </p:cNvPr>
            <p:cNvSpPr/>
            <p:nvPr/>
          </p:nvSpPr>
          <p:spPr>
            <a:xfrm>
              <a:off x="3695185" y="2181444"/>
              <a:ext cx="1333500" cy="1336357"/>
            </a:xfrm>
            <a:custGeom>
              <a:avLst/>
              <a:gdLst/>
              <a:ahLst/>
              <a:cxnLst/>
              <a:rect l="l" t="t" r="r" b="b"/>
              <a:pathLst>
                <a:path w="1778000" h="1781810">
                  <a:moveTo>
                    <a:pt x="889000" y="0"/>
                  </a:moveTo>
                  <a:lnTo>
                    <a:pt x="816088" y="2953"/>
                  </a:lnTo>
                  <a:lnTo>
                    <a:pt x="744799" y="11659"/>
                  </a:lnTo>
                  <a:lnTo>
                    <a:pt x="675362" y="25890"/>
                  </a:lnTo>
                  <a:lnTo>
                    <a:pt x="608006" y="45415"/>
                  </a:lnTo>
                  <a:lnTo>
                    <a:pt x="542960" y="70006"/>
                  </a:lnTo>
                  <a:lnTo>
                    <a:pt x="480452" y="99433"/>
                  </a:lnTo>
                  <a:lnTo>
                    <a:pt x="420712" y="133468"/>
                  </a:lnTo>
                  <a:lnTo>
                    <a:pt x="363967" y="171879"/>
                  </a:lnTo>
                  <a:lnTo>
                    <a:pt x="310447" y="214440"/>
                  </a:lnTo>
                  <a:lnTo>
                    <a:pt x="260381" y="260919"/>
                  </a:lnTo>
                  <a:lnTo>
                    <a:pt x="213997" y="311089"/>
                  </a:lnTo>
                  <a:lnTo>
                    <a:pt x="171525" y="364719"/>
                  </a:lnTo>
                  <a:lnTo>
                    <a:pt x="133192" y="421580"/>
                  </a:lnTo>
                  <a:lnTo>
                    <a:pt x="99228" y="481444"/>
                  </a:lnTo>
                  <a:lnTo>
                    <a:pt x="69861" y="544080"/>
                  </a:lnTo>
                  <a:lnTo>
                    <a:pt x="45321" y="609260"/>
                  </a:lnTo>
                  <a:lnTo>
                    <a:pt x="25836" y="676754"/>
                  </a:lnTo>
                  <a:lnTo>
                    <a:pt x="11635" y="746333"/>
                  </a:lnTo>
                  <a:lnTo>
                    <a:pt x="2947" y="817767"/>
                  </a:lnTo>
                  <a:lnTo>
                    <a:pt x="0" y="890828"/>
                  </a:lnTo>
                  <a:lnTo>
                    <a:pt x="2947" y="963888"/>
                  </a:lnTo>
                  <a:lnTo>
                    <a:pt x="11635" y="1035321"/>
                  </a:lnTo>
                  <a:lnTo>
                    <a:pt x="25836" y="1104899"/>
                  </a:lnTo>
                  <a:lnTo>
                    <a:pt x="45321" y="1172392"/>
                  </a:lnTo>
                  <a:lnTo>
                    <a:pt x="69861" y="1237571"/>
                  </a:lnTo>
                  <a:lnTo>
                    <a:pt x="99228" y="1300207"/>
                  </a:lnTo>
                  <a:lnTo>
                    <a:pt x="133192" y="1360071"/>
                  </a:lnTo>
                  <a:lnTo>
                    <a:pt x="171525" y="1416932"/>
                  </a:lnTo>
                  <a:lnTo>
                    <a:pt x="213997" y="1470563"/>
                  </a:lnTo>
                  <a:lnTo>
                    <a:pt x="260381" y="1520732"/>
                  </a:lnTo>
                  <a:lnTo>
                    <a:pt x="310447" y="1567212"/>
                  </a:lnTo>
                  <a:lnTo>
                    <a:pt x="363967" y="1609773"/>
                  </a:lnTo>
                  <a:lnTo>
                    <a:pt x="420712" y="1648186"/>
                  </a:lnTo>
                  <a:lnTo>
                    <a:pt x="480452" y="1682221"/>
                  </a:lnTo>
                  <a:lnTo>
                    <a:pt x="542960" y="1711649"/>
                  </a:lnTo>
                  <a:lnTo>
                    <a:pt x="608006" y="1736240"/>
                  </a:lnTo>
                  <a:lnTo>
                    <a:pt x="675362" y="1755766"/>
                  </a:lnTo>
                  <a:lnTo>
                    <a:pt x="744799" y="1769997"/>
                  </a:lnTo>
                  <a:lnTo>
                    <a:pt x="816088" y="1778704"/>
                  </a:lnTo>
                  <a:lnTo>
                    <a:pt x="889000" y="1781657"/>
                  </a:lnTo>
                  <a:lnTo>
                    <a:pt x="961911" y="1778704"/>
                  </a:lnTo>
                  <a:lnTo>
                    <a:pt x="1033200" y="1769997"/>
                  </a:lnTo>
                  <a:lnTo>
                    <a:pt x="1102637" y="1755766"/>
                  </a:lnTo>
                  <a:lnTo>
                    <a:pt x="1169993" y="1736240"/>
                  </a:lnTo>
                  <a:lnTo>
                    <a:pt x="1235039" y="1711649"/>
                  </a:lnTo>
                  <a:lnTo>
                    <a:pt x="1297547" y="1682221"/>
                  </a:lnTo>
                  <a:lnTo>
                    <a:pt x="1357287" y="1648186"/>
                  </a:lnTo>
                  <a:lnTo>
                    <a:pt x="1414032" y="1609773"/>
                  </a:lnTo>
                  <a:lnTo>
                    <a:pt x="1467552" y="1567212"/>
                  </a:lnTo>
                  <a:lnTo>
                    <a:pt x="1517618" y="1520732"/>
                  </a:lnTo>
                  <a:lnTo>
                    <a:pt x="1564002" y="1470563"/>
                  </a:lnTo>
                  <a:lnTo>
                    <a:pt x="1606474" y="1416932"/>
                  </a:lnTo>
                  <a:lnTo>
                    <a:pt x="1644807" y="1360071"/>
                  </a:lnTo>
                  <a:lnTo>
                    <a:pt x="1678771" y="1300207"/>
                  </a:lnTo>
                  <a:lnTo>
                    <a:pt x="1708138" y="1237571"/>
                  </a:lnTo>
                  <a:lnTo>
                    <a:pt x="1732678" y="1172392"/>
                  </a:lnTo>
                  <a:lnTo>
                    <a:pt x="1752163" y="1104899"/>
                  </a:lnTo>
                  <a:lnTo>
                    <a:pt x="1766364" y="1035321"/>
                  </a:lnTo>
                  <a:lnTo>
                    <a:pt x="1775052" y="963888"/>
                  </a:lnTo>
                  <a:lnTo>
                    <a:pt x="1778000" y="890828"/>
                  </a:lnTo>
                  <a:lnTo>
                    <a:pt x="1775052" y="817767"/>
                  </a:lnTo>
                  <a:lnTo>
                    <a:pt x="1766364" y="746333"/>
                  </a:lnTo>
                  <a:lnTo>
                    <a:pt x="1752163" y="676754"/>
                  </a:lnTo>
                  <a:lnTo>
                    <a:pt x="1732678" y="609260"/>
                  </a:lnTo>
                  <a:lnTo>
                    <a:pt x="1708138" y="544080"/>
                  </a:lnTo>
                  <a:lnTo>
                    <a:pt x="1678771" y="481444"/>
                  </a:lnTo>
                  <a:lnTo>
                    <a:pt x="1644807" y="421580"/>
                  </a:lnTo>
                  <a:lnTo>
                    <a:pt x="1606474" y="364719"/>
                  </a:lnTo>
                  <a:lnTo>
                    <a:pt x="1564002" y="311089"/>
                  </a:lnTo>
                  <a:lnTo>
                    <a:pt x="1517618" y="260919"/>
                  </a:lnTo>
                  <a:lnTo>
                    <a:pt x="1467552" y="214440"/>
                  </a:lnTo>
                  <a:lnTo>
                    <a:pt x="1414032" y="171879"/>
                  </a:lnTo>
                  <a:lnTo>
                    <a:pt x="1357287" y="133468"/>
                  </a:lnTo>
                  <a:lnTo>
                    <a:pt x="1297547" y="99433"/>
                  </a:lnTo>
                  <a:lnTo>
                    <a:pt x="1235039" y="70006"/>
                  </a:lnTo>
                  <a:lnTo>
                    <a:pt x="1169993" y="45415"/>
                  </a:lnTo>
                  <a:lnTo>
                    <a:pt x="1102637" y="25890"/>
                  </a:lnTo>
                  <a:lnTo>
                    <a:pt x="1033200" y="11659"/>
                  </a:lnTo>
                  <a:lnTo>
                    <a:pt x="961911" y="2953"/>
                  </a:lnTo>
                  <a:lnTo>
                    <a:pt x="889000" y="0"/>
                  </a:lnTo>
                  <a:close/>
                </a:path>
              </a:pathLst>
            </a:custGeom>
            <a:solidFill>
              <a:schemeClr val="bg1"/>
            </a:solidFill>
            <a:ln>
              <a:solidFill>
                <a:srgbClr val="000000"/>
              </a:solidFill>
            </a:ln>
          </p:spPr>
          <p:txBody>
            <a:bodyPr wrap="square" lIns="0" tIns="0" rIns="0" bIns="0" rtlCol="0"/>
            <a:lstStyle/>
            <a:p>
              <a:pPr marL="0" marR="0" lvl="0" indent="0" algn="l" defTabSz="623438" rtl="0" eaLnBrk="1" fontAlgn="auto" latinLnBrk="0" hangingPunct="1">
                <a:lnSpc>
                  <a:spcPct val="100000"/>
                </a:lnSpc>
                <a:spcBef>
                  <a:spcPts val="0"/>
                </a:spcBef>
                <a:spcAft>
                  <a:spcPts val="0"/>
                </a:spcAft>
                <a:buClrTx/>
                <a:buSzTx/>
                <a:buFontTx/>
                <a:buNone/>
                <a:tabLst/>
                <a:defRPr/>
              </a:pPr>
              <a:endParaRPr kumimoji="0" sz="1227" b="0" i="0" u="none" strike="noStrike" kern="1200" cap="none" spc="0" normalizeH="0" baseline="0" noProof="0">
                <a:ln>
                  <a:noFill/>
                </a:ln>
                <a:solidFill>
                  <a:prstClr val="black"/>
                </a:solidFill>
                <a:effectLst/>
                <a:uLnTx/>
                <a:uFillTx/>
                <a:latin typeface="Calibri"/>
                <a:ea typeface="+mn-ea"/>
                <a:cs typeface="+mn-cs"/>
              </a:endParaRPr>
            </a:p>
          </p:txBody>
        </p:sp>
      </p:grpSp>
      <p:sp>
        <p:nvSpPr>
          <p:cNvPr id="96" name="TextBox 95">
            <a:extLst>
              <a:ext uri="{FF2B5EF4-FFF2-40B4-BE49-F238E27FC236}">
                <a16:creationId xmlns:a16="http://schemas.microsoft.com/office/drawing/2014/main" id="{771685BB-1E90-4115-815C-CDA941C6A8BA}"/>
              </a:ext>
            </a:extLst>
          </p:cNvPr>
          <p:cNvSpPr txBox="1"/>
          <p:nvPr/>
        </p:nvSpPr>
        <p:spPr>
          <a:xfrm>
            <a:off x="933128" y="3992654"/>
            <a:ext cx="1049000" cy="292379"/>
          </a:xfrm>
          <a:prstGeom prst="rect">
            <a:avLst/>
          </a:prstGeom>
          <a:noFill/>
        </p:spPr>
        <p:txBody>
          <a:bodyPr wrap="square" lIns="0" tIns="0" rIns="0" bIns="35995" rtlCol="0">
            <a:spAutoFit/>
          </a:bodyPr>
          <a:lstStyle/>
          <a:p>
            <a:pPr algn="ctr" defTabSz="878391">
              <a:lnSpc>
                <a:spcPts val="2314"/>
              </a:lnSpc>
              <a:defRPr/>
            </a:pPr>
            <a:r>
              <a:rPr lang="en-US" sz="1200">
                <a:latin typeface="Segoe UI"/>
                <a:cs typeface="Segoe UI Light"/>
              </a:rPr>
              <a:t>SIEM</a:t>
            </a:r>
          </a:p>
        </p:txBody>
      </p:sp>
      <p:pic>
        <p:nvPicPr>
          <p:cNvPr id="97" name="Graphic 96">
            <a:extLst>
              <a:ext uri="{FF2B5EF4-FFF2-40B4-BE49-F238E27FC236}">
                <a16:creationId xmlns:a16="http://schemas.microsoft.com/office/drawing/2014/main" id="{C2467F58-6129-44B0-AD95-6B3306C4A6E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248945" y="3668394"/>
            <a:ext cx="450845" cy="314876"/>
          </a:xfrm>
          <a:prstGeom prst="rect">
            <a:avLst/>
          </a:prstGeom>
        </p:spPr>
      </p:pic>
      <p:grpSp>
        <p:nvGrpSpPr>
          <p:cNvPr id="98" name="Group 97">
            <a:extLst>
              <a:ext uri="{FF2B5EF4-FFF2-40B4-BE49-F238E27FC236}">
                <a16:creationId xmlns:a16="http://schemas.microsoft.com/office/drawing/2014/main" id="{C63BB0B2-C895-4BAB-89C6-3CA934BC3C54}"/>
              </a:ext>
            </a:extLst>
          </p:cNvPr>
          <p:cNvGrpSpPr/>
          <p:nvPr/>
        </p:nvGrpSpPr>
        <p:grpSpPr>
          <a:xfrm>
            <a:off x="5288554" y="5012132"/>
            <a:ext cx="2720313" cy="1703935"/>
            <a:chOff x="1066591" y="3607529"/>
            <a:chExt cx="1048798" cy="656940"/>
          </a:xfrm>
          <a:solidFill>
            <a:schemeClr val="bg1"/>
          </a:solidFill>
        </p:grpSpPr>
        <p:pic>
          <p:nvPicPr>
            <p:cNvPr id="99" name="Graphic 98">
              <a:extLst>
                <a:ext uri="{FF2B5EF4-FFF2-40B4-BE49-F238E27FC236}">
                  <a16:creationId xmlns:a16="http://schemas.microsoft.com/office/drawing/2014/main" id="{FA4F8569-A072-4FED-8A29-2DCD2F48AFF4}"/>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66591" y="3607529"/>
              <a:ext cx="1048798" cy="656940"/>
            </a:xfrm>
            <a:prstGeom prst="rect">
              <a:avLst/>
            </a:prstGeom>
          </p:spPr>
        </p:pic>
        <p:sp>
          <p:nvSpPr>
            <p:cNvPr id="100" name="TextBox 99">
              <a:extLst>
                <a:ext uri="{FF2B5EF4-FFF2-40B4-BE49-F238E27FC236}">
                  <a16:creationId xmlns:a16="http://schemas.microsoft.com/office/drawing/2014/main" id="{BD3C0479-1A0F-4B31-8FCD-F42A37E3A22D}"/>
                </a:ext>
              </a:extLst>
            </p:cNvPr>
            <p:cNvSpPr txBox="1"/>
            <p:nvPr/>
          </p:nvSpPr>
          <p:spPr>
            <a:xfrm>
              <a:off x="1087036" y="3787663"/>
              <a:ext cx="987127" cy="399888"/>
            </a:xfrm>
            <a:prstGeom prst="rect">
              <a:avLst/>
            </a:prstGeom>
            <a:noFill/>
            <a:ln w="12700">
              <a:noFill/>
            </a:ln>
          </p:spPr>
          <p:txBody>
            <a:bodyPr wrap="square" lIns="182880" tIns="146304" rIns="182880" bIns="146304" rtlCol="0">
              <a:spAutoFit/>
            </a:bodyPr>
            <a:lstStyle/>
            <a:p>
              <a:pPr algn="ctr">
                <a:lnSpc>
                  <a:spcPct val="90000"/>
                </a:lnSpc>
                <a:spcAft>
                  <a:spcPts val="600"/>
                </a:spcAft>
              </a:pPr>
              <a:r>
                <a:rPr lang="en-US" sz="2400" b="1">
                  <a:solidFill>
                    <a:srgbClr val="0078D7"/>
                  </a:solidFill>
                  <a:latin typeface="Segoe UI" panose="020B0502040204020203" pitchFamily="34" charset="0"/>
                  <a:cs typeface="Segoe UI" panose="020B0502040204020203" pitchFamily="34" charset="0"/>
                </a:rPr>
                <a:t>Azure </a:t>
              </a:r>
            </a:p>
            <a:p>
              <a:pPr algn="ctr">
                <a:lnSpc>
                  <a:spcPct val="90000"/>
                </a:lnSpc>
                <a:spcAft>
                  <a:spcPts val="600"/>
                </a:spcAft>
              </a:pPr>
              <a:r>
                <a:rPr lang="en-US" sz="2400" b="1">
                  <a:solidFill>
                    <a:srgbClr val="0078D7"/>
                  </a:solidFill>
                  <a:latin typeface="Segoe UI" panose="020B0502040204020203" pitchFamily="34" charset="0"/>
                  <a:cs typeface="Segoe UI" panose="020B0502040204020203" pitchFamily="34" charset="0"/>
                </a:rPr>
                <a:t>ATP</a:t>
              </a:r>
              <a:endParaRPr lang="en-US" sz="2000" b="1">
                <a:solidFill>
                  <a:srgbClr val="0078D7"/>
                </a:solidFill>
                <a:latin typeface="Segoe UI" panose="020B0502040204020203" pitchFamily="34" charset="0"/>
                <a:cs typeface="Segoe UI" panose="020B0502040204020203" pitchFamily="34" charset="0"/>
              </a:endParaRPr>
            </a:p>
          </p:txBody>
        </p:sp>
      </p:grpSp>
      <p:grpSp>
        <p:nvGrpSpPr>
          <p:cNvPr id="101" name="Group 100">
            <a:extLst>
              <a:ext uri="{FF2B5EF4-FFF2-40B4-BE49-F238E27FC236}">
                <a16:creationId xmlns:a16="http://schemas.microsoft.com/office/drawing/2014/main" id="{D39E35F1-0062-448A-844A-BBFBB1B43DD1}"/>
              </a:ext>
            </a:extLst>
          </p:cNvPr>
          <p:cNvGrpSpPr/>
          <p:nvPr/>
        </p:nvGrpSpPr>
        <p:grpSpPr>
          <a:xfrm>
            <a:off x="4010639" y="2244901"/>
            <a:ext cx="1776577" cy="1822769"/>
            <a:chOff x="3577602" y="2233455"/>
            <a:chExt cx="1216192" cy="1214870"/>
          </a:xfrm>
        </p:grpSpPr>
        <p:grpSp>
          <p:nvGrpSpPr>
            <p:cNvPr id="102" name="Group 101">
              <a:extLst>
                <a:ext uri="{FF2B5EF4-FFF2-40B4-BE49-F238E27FC236}">
                  <a16:creationId xmlns:a16="http://schemas.microsoft.com/office/drawing/2014/main" id="{089F2C1B-7614-4F54-B570-05D6CA9B97BD}"/>
                </a:ext>
              </a:extLst>
            </p:cNvPr>
            <p:cNvGrpSpPr/>
            <p:nvPr/>
          </p:nvGrpSpPr>
          <p:grpSpPr>
            <a:xfrm>
              <a:off x="3581521" y="2233455"/>
              <a:ext cx="1212273" cy="1214870"/>
              <a:chOff x="3555036" y="2041126"/>
              <a:chExt cx="1613535" cy="1616992"/>
            </a:xfrm>
          </p:grpSpPr>
          <p:sp>
            <p:nvSpPr>
              <p:cNvPr id="104" name="object 60">
                <a:extLst>
                  <a:ext uri="{FF2B5EF4-FFF2-40B4-BE49-F238E27FC236}">
                    <a16:creationId xmlns:a16="http://schemas.microsoft.com/office/drawing/2014/main" id="{A1A586B7-0790-4C8D-A416-08E37B52DE07}"/>
                  </a:ext>
                </a:extLst>
              </p:cNvPr>
              <p:cNvSpPr/>
              <p:nvPr/>
            </p:nvSpPr>
            <p:spPr>
              <a:xfrm>
                <a:off x="3555036" y="2041126"/>
                <a:ext cx="1613535" cy="1616992"/>
              </a:xfrm>
              <a:custGeom>
                <a:avLst/>
                <a:gdLst/>
                <a:ahLst/>
                <a:cxnLst/>
                <a:rect l="l" t="t" r="r" b="b"/>
                <a:pathLst>
                  <a:path w="1778000" h="1781810">
                    <a:moveTo>
                      <a:pt x="889000" y="0"/>
                    </a:moveTo>
                    <a:lnTo>
                      <a:pt x="816088" y="2953"/>
                    </a:lnTo>
                    <a:lnTo>
                      <a:pt x="744799" y="11659"/>
                    </a:lnTo>
                    <a:lnTo>
                      <a:pt x="675362" y="25890"/>
                    </a:lnTo>
                    <a:lnTo>
                      <a:pt x="608006" y="45415"/>
                    </a:lnTo>
                    <a:lnTo>
                      <a:pt x="542960" y="70006"/>
                    </a:lnTo>
                    <a:lnTo>
                      <a:pt x="480452" y="99433"/>
                    </a:lnTo>
                    <a:lnTo>
                      <a:pt x="420712" y="133468"/>
                    </a:lnTo>
                    <a:lnTo>
                      <a:pt x="363967" y="171879"/>
                    </a:lnTo>
                    <a:lnTo>
                      <a:pt x="310447" y="214440"/>
                    </a:lnTo>
                    <a:lnTo>
                      <a:pt x="260381" y="260919"/>
                    </a:lnTo>
                    <a:lnTo>
                      <a:pt x="213997" y="311089"/>
                    </a:lnTo>
                    <a:lnTo>
                      <a:pt x="171525" y="364719"/>
                    </a:lnTo>
                    <a:lnTo>
                      <a:pt x="133192" y="421580"/>
                    </a:lnTo>
                    <a:lnTo>
                      <a:pt x="99228" y="481444"/>
                    </a:lnTo>
                    <a:lnTo>
                      <a:pt x="69861" y="544080"/>
                    </a:lnTo>
                    <a:lnTo>
                      <a:pt x="45321" y="609260"/>
                    </a:lnTo>
                    <a:lnTo>
                      <a:pt x="25836" y="676754"/>
                    </a:lnTo>
                    <a:lnTo>
                      <a:pt x="11635" y="746333"/>
                    </a:lnTo>
                    <a:lnTo>
                      <a:pt x="2947" y="817767"/>
                    </a:lnTo>
                    <a:lnTo>
                      <a:pt x="0" y="890828"/>
                    </a:lnTo>
                    <a:lnTo>
                      <a:pt x="2947" y="963888"/>
                    </a:lnTo>
                    <a:lnTo>
                      <a:pt x="11635" y="1035321"/>
                    </a:lnTo>
                    <a:lnTo>
                      <a:pt x="25836" y="1104899"/>
                    </a:lnTo>
                    <a:lnTo>
                      <a:pt x="45321" y="1172392"/>
                    </a:lnTo>
                    <a:lnTo>
                      <a:pt x="69861" y="1237571"/>
                    </a:lnTo>
                    <a:lnTo>
                      <a:pt x="99228" y="1300207"/>
                    </a:lnTo>
                    <a:lnTo>
                      <a:pt x="133192" y="1360071"/>
                    </a:lnTo>
                    <a:lnTo>
                      <a:pt x="171525" y="1416932"/>
                    </a:lnTo>
                    <a:lnTo>
                      <a:pt x="213997" y="1470563"/>
                    </a:lnTo>
                    <a:lnTo>
                      <a:pt x="260381" y="1520732"/>
                    </a:lnTo>
                    <a:lnTo>
                      <a:pt x="310447" y="1567212"/>
                    </a:lnTo>
                    <a:lnTo>
                      <a:pt x="363967" y="1609773"/>
                    </a:lnTo>
                    <a:lnTo>
                      <a:pt x="420712" y="1648186"/>
                    </a:lnTo>
                    <a:lnTo>
                      <a:pt x="480452" y="1682221"/>
                    </a:lnTo>
                    <a:lnTo>
                      <a:pt x="542960" y="1711649"/>
                    </a:lnTo>
                    <a:lnTo>
                      <a:pt x="608006" y="1736240"/>
                    </a:lnTo>
                    <a:lnTo>
                      <a:pt x="675362" y="1755766"/>
                    </a:lnTo>
                    <a:lnTo>
                      <a:pt x="744799" y="1769997"/>
                    </a:lnTo>
                    <a:lnTo>
                      <a:pt x="816088" y="1778704"/>
                    </a:lnTo>
                    <a:lnTo>
                      <a:pt x="889000" y="1781657"/>
                    </a:lnTo>
                    <a:lnTo>
                      <a:pt x="961911" y="1778704"/>
                    </a:lnTo>
                    <a:lnTo>
                      <a:pt x="1033200" y="1769997"/>
                    </a:lnTo>
                    <a:lnTo>
                      <a:pt x="1102637" y="1755766"/>
                    </a:lnTo>
                    <a:lnTo>
                      <a:pt x="1169993" y="1736240"/>
                    </a:lnTo>
                    <a:lnTo>
                      <a:pt x="1235039" y="1711649"/>
                    </a:lnTo>
                    <a:lnTo>
                      <a:pt x="1297547" y="1682221"/>
                    </a:lnTo>
                    <a:lnTo>
                      <a:pt x="1357287" y="1648186"/>
                    </a:lnTo>
                    <a:lnTo>
                      <a:pt x="1414032" y="1609773"/>
                    </a:lnTo>
                    <a:lnTo>
                      <a:pt x="1467552" y="1567212"/>
                    </a:lnTo>
                    <a:lnTo>
                      <a:pt x="1517618" y="1520732"/>
                    </a:lnTo>
                    <a:lnTo>
                      <a:pt x="1564002" y="1470563"/>
                    </a:lnTo>
                    <a:lnTo>
                      <a:pt x="1606474" y="1416932"/>
                    </a:lnTo>
                    <a:lnTo>
                      <a:pt x="1644807" y="1360071"/>
                    </a:lnTo>
                    <a:lnTo>
                      <a:pt x="1678771" y="1300207"/>
                    </a:lnTo>
                    <a:lnTo>
                      <a:pt x="1708138" y="1237571"/>
                    </a:lnTo>
                    <a:lnTo>
                      <a:pt x="1732678" y="1172392"/>
                    </a:lnTo>
                    <a:lnTo>
                      <a:pt x="1752163" y="1104899"/>
                    </a:lnTo>
                    <a:lnTo>
                      <a:pt x="1766364" y="1035321"/>
                    </a:lnTo>
                    <a:lnTo>
                      <a:pt x="1775052" y="963888"/>
                    </a:lnTo>
                    <a:lnTo>
                      <a:pt x="1778000" y="890828"/>
                    </a:lnTo>
                    <a:lnTo>
                      <a:pt x="1775052" y="817767"/>
                    </a:lnTo>
                    <a:lnTo>
                      <a:pt x="1766364" y="746333"/>
                    </a:lnTo>
                    <a:lnTo>
                      <a:pt x="1752163" y="676754"/>
                    </a:lnTo>
                    <a:lnTo>
                      <a:pt x="1732678" y="609260"/>
                    </a:lnTo>
                    <a:lnTo>
                      <a:pt x="1708138" y="544080"/>
                    </a:lnTo>
                    <a:lnTo>
                      <a:pt x="1678771" y="481444"/>
                    </a:lnTo>
                    <a:lnTo>
                      <a:pt x="1644807" y="421580"/>
                    </a:lnTo>
                    <a:lnTo>
                      <a:pt x="1606474" y="364719"/>
                    </a:lnTo>
                    <a:lnTo>
                      <a:pt x="1564002" y="311089"/>
                    </a:lnTo>
                    <a:lnTo>
                      <a:pt x="1517618" y="260919"/>
                    </a:lnTo>
                    <a:lnTo>
                      <a:pt x="1467552" y="214440"/>
                    </a:lnTo>
                    <a:lnTo>
                      <a:pt x="1414032" y="171879"/>
                    </a:lnTo>
                    <a:lnTo>
                      <a:pt x="1357287" y="133468"/>
                    </a:lnTo>
                    <a:lnTo>
                      <a:pt x="1297547" y="99433"/>
                    </a:lnTo>
                    <a:lnTo>
                      <a:pt x="1235039" y="70006"/>
                    </a:lnTo>
                    <a:lnTo>
                      <a:pt x="1169993" y="45415"/>
                    </a:lnTo>
                    <a:lnTo>
                      <a:pt x="1102637" y="25890"/>
                    </a:lnTo>
                    <a:lnTo>
                      <a:pt x="1033200" y="11659"/>
                    </a:lnTo>
                    <a:lnTo>
                      <a:pt x="961911" y="2953"/>
                    </a:lnTo>
                    <a:lnTo>
                      <a:pt x="889000" y="0"/>
                    </a:lnTo>
                    <a:close/>
                  </a:path>
                </a:pathLst>
              </a:custGeom>
              <a:noFill/>
              <a:ln>
                <a:solidFill>
                  <a:srgbClr val="0070C0"/>
                </a:solidFill>
                <a:prstDash val="dash"/>
              </a:ln>
            </p:spPr>
            <p:txBody>
              <a:bodyPr wrap="square" lIns="0" tIns="0" rIns="0" bIns="0" rtlCol="0"/>
              <a:lstStyle/>
              <a:p>
                <a:pPr marL="0" marR="0" lvl="0" indent="0" algn="l" defTabSz="623438" rtl="0" eaLnBrk="1" fontAlgn="auto" latinLnBrk="0" hangingPunct="1">
                  <a:lnSpc>
                    <a:spcPct val="100000"/>
                  </a:lnSpc>
                  <a:spcBef>
                    <a:spcPts val="0"/>
                  </a:spcBef>
                  <a:spcAft>
                    <a:spcPts val="0"/>
                  </a:spcAft>
                  <a:buClrTx/>
                  <a:buSzTx/>
                  <a:buFontTx/>
                  <a:buNone/>
                  <a:tabLst/>
                  <a:defRPr/>
                </a:pPr>
                <a:endParaRPr kumimoji="0" sz="1227" b="0" i="0" u="none" strike="noStrike" kern="1200" cap="none" spc="0" normalizeH="0" baseline="0" noProof="0">
                  <a:ln>
                    <a:noFill/>
                  </a:ln>
                  <a:solidFill>
                    <a:prstClr val="black"/>
                  </a:solidFill>
                  <a:effectLst/>
                  <a:uLnTx/>
                  <a:uFillTx/>
                  <a:latin typeface="Calibri"/>
                  <a:ea typeface="+mn-ea"/>
                  <a:cs typeface="+mn-cs"/>
                </a:endParaRPr>
              </a:p>
            </p:txBody>
          </p:sp>
          <p:sp>
            <p:nvSpPr>
              <p:cNvPr id="105" name="object 60">
                <a:extLst>
                  <a:ext uri="{FF2B5EF4-FFF2-40B4-BE49-F238E27FC236}">
                    <a16:creationId xmlns:a16="http://schemas.microsoft.com/office/drawing/2014/main" id="{D27DD815-CF3B-406B-A76E-2D611011B074}"/>
                  </a:ext>
                </a:extLst>
              </p:cNvPr>
              <p:cNvSpPr/>
              <p:nvPr/>
            </p:nvSpPr>
            <p:spPr>
              <a:xfrm>
                <a:off x="3695185" y="2181444"/>
                <a:ext cx="1333500" cy="1336357"/>
              </a:xfrm>
              <a:custGeom>
                <a:avLst/>
                <a:gdLst/>
                <a:ahLst/>
                <a:cxnLst/>
                <a:rect l="l" t="t" r="r" b="b"/>
                <a:pathLst>
                  <a:path w="1778000" h="1781810">
                    <a:moveTo>
                      <a:pt x="889000" y="0"/>
                    </a:moveTo>
                    <a:lnTo>
                      <a:pt x="816088" y="2953"/>
                    </a:lnTo>
                    <a:lnTo>
                      <a:pt x="744799" y="11659"/>
                    </a:lnTo>
                    <a:lnTo>
                      <a:pt x="675362" y="25890"/>
                    </a:lnTo>
                    <a:lnTo>
                      <a:pt x="608006" y="45415"/>
                    </a:lnTo>
                    <a:lnTo>
                      <a:pt x="542960" y="70006"/>
                    </a:lnTo>
                    <a:lnTo>
                      <a:pt x="480452" y="99433"/>
                    </a:lnTo>
                    <a:lnTo>
                      <a:pt x="420712" y="133468"/>
                    </a:lnTo>
                    <a:lnTo>
                      <a:pt x="363967" y="171879"/>
                    </a:lnTo>
                    <a:lnTo>
                      <a:pt x="310447" y="214440"/>
                    </a:lnTo>
                    <a:lnTo>
                      <a:pt x="260381" y="260919"/>
                    </a:lnTo>
                    <a:lnTo>
                      <a:pt x="213997" y="311089"/>
                    </a:lnTo>
                    <a:lnTo>
                      <a:pt x="171525" y="364719"/>
                    </a:lnTo>
                    <a:lnTo>
                      <a:pt x="133192" y="421580"/>
                    </a:lnTo>
                    <a:lnTo>
                      <a:pt x="99228" y="481444"/>
                    </a:lnTo>
                    <a:lnTo>
                      <a:pt x="69861" y="544080"/>
                    </a:lnTo>
                    <a:lnTo>
                      <a:pt x="45321" y="609260"/>
                    </a:lnTo>
                    <a:lnTo>
                      <a:pt x="25836" y="676754"/>
                    </a:lnTo>
                    <a:lnTo>
                      <a:pt x="11635" y="746333"/>
                    </a:lnTo>
                    <a:lnTo>
                      <a:pt x="2947" y="817767"/>
                    </a:lnTo>
                    <a:lnTo>
                      <a:pt x="0" y="890828"/>
                    </a:lnTo>
                    <a:lnTo>
                      <a:pt x="2947" y="963888"/>
                    </a:lnTo>
                    <a:lnTo>
                      <a:pt x="11635" y="1035321"/>
                    </a:lnTo>
                    <a:lnTo>
                      <a:pt x="25836" y="1104899"/>
                    </a:lnTo>
                    <a:lnTo>
                      <a:pt x="45321" y="1172392"/>
                    </a:lnTo>
                    <a:lnTo>
                      <a:pt x="69861" y="1237571"/>
                    </a:lnTo>
                    <a:lnTo>
                      <a:pt x="99228" y="1300207"/>
                    </a:lnTo>
                    <a:lnTo>
                      <a:pt x="133192" y="1360071"/>
                    </a:lnTo>
                    <a:lnTo>
                      <a:pt x="171525" y="1416932"/>
                    </a:lnTo>
                    <a:lnTo>
                      <a:pt x="213997" y="1470563"/>
                    </a:lnTo>
                    <a:lnTo>
                      <a:pt x="260381" y="1520732"/>
                    </a:lnTo>
                    <a:lnTo>
                      <a:pt x="310447" y="1567212"/>
                    </a:lnTo>
                    <a:lnTo>
                      <a:pt x="363967" y="1609773"/>
                    </a:lnTo>
                    <a:lnTo>
                      <a:pt x="420712" y="1648186"/>
                    </a:lnTo>
                    <a:lnTo>
                      <a:pt x="480452" y="1682221"/>
                    </a:lnTo>
                    <a:lnTo>
                      <a:pt x="542960" y="1711649"/>
                    </a:lnTo>
                    <a:lnTo>
                      <a:pt x="608006" y="1736240"/>
                    </a:lnTo>
                    <a:lnTo>
                      <a:pt x="675362" y="1755766"/>
                    </a:lnTo>
                    <a:lnTo>
                      <a:pt x="744799" y="1769997"/>
                    </a:lnTo>
                    <a:lnTo>
                      <a:pt x="816088" y="1778704"/>
                    </a:lnTo>
                    <a:lnTo>
                      <a:pt x="889000" y="1781657"/>
                    </a:lnTo>
                    <a:lnTo>
                      <a:pt x="961911" y="1778704"/>
                    </a:lnTo>
                    <a:lnTo>
                      <a:pt x="1033200" y="1769997"/>
                    </a:lnTo>
                    <a:lnTo>
                      <a:pt x="1102637" y="1755766"/>
                    </a:lnTo>
                    <a:lnTo>
                      <a:pt x="1169993" y="1736240"/>
                    </a:lnTo>
                    <a:lnTo>
                      <a:pt x="1235039" y="1711649"/>
                    </a:lnTo>
                    <a:lnTo>
                      <a:pt x="1297547" y="1682221"/>
                    </a:lnTo>
                    <a:lnTo>
                      <a:pt x="1357287" y="1648186"/>
                    </a:lnTo>
                    <a:lnTo>
                      <a:pt x="1414032" y="1609773"/>
                    </a:lnTo>
                    <a:lnTo>
                      <a:pt x="1467552" y="1567212"/>
                    </a:lnTo>
                    <a:lnTo>
                      <a:pt x="1517618" y="1520732"/>
                    </a:lnTo>
                    <a:lnTo>
                      <a:pt x="1564002" y="1470563"/>
                    </a:lnTo>
                    <a:lnTo>
                      <a:pt x="1606474" y="1416932"/>
                    </a:lnTo>
                    <a:lnTo>
                      <a:pt x="1644807" y="1360071"/>
                    </a:lnTo>
                    <a:lnTo>
                      <a:pt x="1678771" y="1300207"/>
                    </a:lnTo>
                    <a:lnTo>
                      <a:pt x="1708138" y="1237571"/>
                    </a:lnTo>
                    <a:lnTo>
                      <a:pt x="1732678" y="1172392"/>
                    </a:lnTo>
                    <a:lnTo>
                      <a:pt x="1752163" y="1104899"/>
                    </a:lnTo>
                    <a:lnTo>
                      <a:pt x="1766364" y="1035321"/>
                    </a:lnTo>
                    <a:lnTo>
                      <a:pt x="1775052" y="963888"/>
                    </a:lnTo>
                    <a:lnTo>
                      <a:pt x="1778000" y="890828"/>
                    </a:lnTo>
                    <a:lnTo>
                      <a:pt x="1775052" y="817767"/>
                    </a:lnTo>
                    <a:lnTo>
                      <a:pt x="1766364" y="746333"/>
                    </a:lnTo>
                    <a:lnTo>
                      <a:pt x="1752163" y="676754"/>
                    </a:lnTo>
                    <a:lnTo>
                      <a:pt x="1732678" y="609260"/>
                    </a:lnTo>
                    <a:lnTo>
                      <a:pt x="1708138" y="544080"/>
                    </a:lnTo>
                    <a:lnTo>
                      <a:pt x="1678771" y="481444"/>
                    </a:lnTo>
                    <a:lnTo>
                      <a:pt x="1644807" y="421580"/>
                    </a:lnTo>
                    <a:lnTo>
                      <a:pt x="1606474" y="364719"/>
                    </a:lnTo>
                    <a:lnTo>
                      <a:pt x="1564002" y="311089"/>
                    </a:lnTo>
                    <a:lnTo>
                      <a:pt x="1517618" y="260919"/>
                    </a:lnTo>
                    <a:lnTo>
                      <a:pt x="1467552" y="214440"/>
                    </a:lnTo>
                    <a:lnTo>
                      <a:pt x="1414032" y="171879"/>
                    </a:lnTo>
                    <a:lnTo>
                      <a:pt x="1357287" y="133468"/>
                    </a:lnTo>
                    <a:lnTo>
                      <a:pt x="1297547" y="99433"/>
                    </a:lnTo>
                    <a:lnTo>
                      <a:pt x="1235039" y="70006"/>
                    </a:lnTo>
                    <a:lnTo>
                      <a:pt x="1169993" y="45415"/>
                    </a:lnTo>
                    <a:lnTo>
                      <a:pt x="1102637" y="25890"/>
                    </a:lnTo>
                    <a:lnTo>
                      <a:pt x="1033200" y="11659"/>
                    </a:lnTo>
                    <a:lnTo>
                      <a:pt x="961911" y="2953"/>
                    </a:lnTo>
                    <a:lnTo>
                      <a:pt x="889000" y="0"/>
                    </a:lnTo>
                    <a:close/>
                  </a:path>
                </a:pathLst>
              </a:custGeom>
              <a:solidFill>
                <a:schemeClr val="bg1"/>
              </a:solidFill>
              <a:ln>
                <a:solidFill>
                  <a:srgbClr val="000000"/>
                </a:solidFill>
              </a:ln>
            </p:spPr>
            <p:txBody>
              <a:bodyPr wrap="square" lIns="0" tIns="0" rIns="0" bIns="0" rtlCol="0"/>
              <a:lstStyle/>
              <a:p>
                <a:pPr marL="0" marR="0" lvl="0" indent="0" algn="l" defTabSz="623438" rtl="0" eaLnBrk="1" fontAlgn="auto" latinLnBrk="0" hangingPunct="1">
                  <a:lnSpc>
                    <a:spcPct val="100000"/>
                  </a:lnSpc>
                  <a:spcBef>
                    <a:spcPts val="0"/>
                  </a:spcBef>
                  <a:spcAft>
                    <a:spcPts val="0"/>
                  </a:spcAft>
                  <a:buClrTx/>
                  <a:buSzTx/>
                  <a:buFontTx/>
                  <a:buNone/>
                  <a:tabLst/>
                  <a:defRPr/>
                </a:pPr>
                <a:endParaRPr kumimoji="0" sz="1227" b="0" i="0" u="none" strike="noStrike" kern="1200" cap="none" spc="0" normalizeH="0" baseline="0" noProof="0">
                  <a:ln>
                    <a:noFill/>
                  </a:ln>
                  <a:solidFill>
                    <a:prstClr val="black"/>
                  </a:solidFill>
                  <a:effectLst/>
                  <a:uLnTx/>
                  <a:uFillTx/>
                  <a:latin typeface="Calibri"/>
                  <a:ea typeface="+mn-ea"/>
                  <a:cs typeface="+mn-cs"/>
                </a:endParaRPr>
              </a:p>
            </p:txBody>
          </p:sp>
        </p:grpSp>
        <p:sp>
          <p:nvSpPr>
            <p:cNvPr id="103" name="TextBox 102">
              <a:extLst>
                <a:ext uri="{FF2B5EF4-FFF2-40B4-BE49-F238E27FC236}">
                  <a16:creationId xmlns:a16="http://schemas.microsoft.com/office/drawing/2014/main" id="{4AFB419F-B279-4708-8D13-43769B6D7EE1}"/>
                </a:ext>
              </a:extLst>
            </p:cNvPr>
            <p:cNvSpPr txBox="1"/>
            <p:nvPr/>
          </p:nvSpPr>
          <p:spPr>
            <a:xfrm>
              <a:off x="3577602" y="2635036"/>
              <a:ext cx="1206043" cy="455002"/>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35995" rtlCol="0">
              <a:spAutoFit/>
            </a:bodyPr>
            <a:lstStyle/>
            <a:p>
              <a:pPr algn="ctr" defTabSz="878391">
                <a:defRPr/>
              </a:pPr>
              <a:r>
                <a:rPr lang="en-US" sz="1400">
                  <a:solidFill>
                    <a:schemeClr val="tx1"/>
                  </a:solidFill>
                  <a:latin typeface="Segoe UI"/>
                  <a:cs typeface="Segoe UI Light"/>
                </a:rPr>
                <a:t>Azure ATP</a:t>
              </a:r>
            </a:p>
            <a:p>
              <a:pPr algn="ctr" defTabSz="878391">
                <a:defRPr/>
              </a:pPr>
              <a:r>
                <a:rPr lang="en-US" sz="1400">
                  <a:solidFill>
                    <a:schemeClr val="tx1"/>
                  </a:solidFill>
                  <a:latin typeface="Segoe UI"/>
                  <a:cs typeface="Segoe UI Light"/>
                </a:rPr>
                <a:t> Standalone </a:t>
              </a:r>
            </a:p>
            <a:p>
              <a:pPr algn="ctr" defTabSz="878391">
                <a:defRPr/>
              </a:pPr>
              <a:r>
                <a:rPr lang="en-US" sz="1400">
                  <a:solidFill>
                    <a:schemeClr val="tx1"/>
                  </a:solidFill>
                  <a:latin typeface="Segoe UI"/>
                  <a:cs typeface="Segoe UI Light"/>
                </a:rPr>
                <a:t>Sensor</a:t>
              </a:r>
            </a:p>
          </p:txBody>
        </p:sp>
      </p:grpSp>
    </p:spTree>
    <p:extLst>
      <p:ext uri="{BB962C8B-B14F-4D97-AF65-F5344CB8AC3E}">
        <p14:creationId xmlns:p14="http://schemas.microsoft.com/office/powerpoint/2010/main" val="13199847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1503078" y="5246865"/>
            <a:ext cx="370584" cy="110800"/>
          </a:xfrm>
        </p:spPr>
        <p:txBody>
          <a:bodyPr/>
          <a:lstStyle/>
          <a:p>
            <a:fld id="{ED077441-DF17-4513-BACB-525ED94CFAE4}" type="slidenum">
              <a:rPr lang="en-US" smtClean="0"/>
              <a:pPr/>
              <a:t>1</a:t>
            </a:fld>
            <a:endParaRPr lang="en-US"/>
          </a:p>
        </p:txBody>
      </p:sp>
      <p:sp>
        <p:nvSpPr>
          <p:cNvPr id="2" name="Espace réservé du texte 1">
            <a:extLst>
              <a:ext uri="{FF2B5EF4-FFF2-40B4-BE49-F238E27FC236}">
                <a16:creationId xmlns:a16="http://schemas.microsoft.com/office/drawing/2014/main" id="{4FA2594E-E01A-4B8D-8922-182DF38D5D39}"/>
              </a:ext>
            </a:extLst>
          </p:cNvPr>
          <p:cNvSpPr>
            <a:spLocks noGrp="1"/>
          </p:cNvSpPr>
          <p:nvPr>
            <p:ph type="body" sz="quarter" idx="13"/>
          </p:nvPr>
        </p:nvSpPr>
        <p:spPr/>
        <p:txBody>
          <a:bodyPr/>
          <a:lstStyle/>
          <a:p>
            <a:r>
              <a:rPr lang="fr-FR"/>
              <a:t>Agenda</a:t>
            </a:r>
          </a:p>
        </p:txBody>
      </p:sp>
      <p:sp>
        <p:nvSpPr>
          <p:cNvPr id="17" name="TextBox 16"/>
          <p:cNvSpPr txBox="1"/>
          <p:nvPr/>
        </p:nvSpPr>
        <p:spPr>
          <a:xfrm>
            <a:off x="1049315" y="3080281"/>
            <a:ext cx="3354658" cy="103412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Microsoft ATA</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This is an on-premises solution to monitor Active Directory identity and suspicious network activities.</a:t>
            </a:r>
          </a:p>
        </p:txBody>
      </p:sp>
      <p:sp>
        <p:nvSpPr>
          <p:cNvPr id="23" name="TextBox 22"/>
          <p:cNvSpPr txBox="1"/>
          <p:nvPr/>
        </p:nvSpPr>
        <p:spPr>
          <a:xfrm>
            <a:off x="637372" y="3050258"/>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dirty="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02</a:t>
            </a:r>
            <a:endParaRPr lang="en-US" sz="11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0" name="TextBox 9">
            <a:extLst>
              <a:ext uri="{FF2B5EF4-FFF2-40B4-BE49-F238E27FC236}">
                <a16:creationId xmlns:a16="http://schemas.microsoft.com/office/drawing/2014/main" id="{9A80D166-62E8-45D3-93FA-E7D3BECF1BD9}"/>
              </a:ext>
            </a:extLst>
          </p:cNvPr>
          <p:cNvSpPr txBox="1"/>
          <p:nvPr/>
        </p:nvSpPr>
        <p:spPr>
          <a:xfrm>
            <a:off x="1049315" y="2046152"/>
            <a:ext cx="3354658" cy="103412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Azure Security Center</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Amongst all the features of Azure Security Center, we will have a look at the log collection capability.</a:t>
            </a:r>
          </a:p>
        </p:txBody>
      </p:sp>
      <p:sp>
        <p:nvSpPr>
          <p:cNvPr id="11" name="TextBox 10">
            <a:extLst>
              <a:ext uri="{FF2B5EF4-FFF2-40B4-BE49-F238E27FC236}">
                <a16:creationId xmlns:a16="http://schemas.microsoft.com/office/drawing/2014/main" id="{F933B815-6C8D-49EA-9838-DA0086E4E077}"/>
              </a:ext>
            </a:extLst>
          </p:cNvPr>
          <p:cNvSpPr txBox="1"/>
          <p:nvPr/>
        </p:nvSpPr>
        <p:spPr>
          <a:xfrm>
            <a:off x="637372" y="2016129"/>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01</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2" name="TextBox 11">
            <a:extLst>
              <a:ext uri="{FF2B5EF4-FFF2-40B4-BE49-F238E27FC236}">
                <a16:creationId xmlns:a16="http://schemas.microsoft.com/office/drawing/2014/main" id="{75A5B220-A602-4D59-B417-DCA3877A5F73}"/>
              </a:ext>
            </a:extLst>
          </p:cNvPr>
          <p:cNvSpPr txBox="1"/>
          <p:nvPr/>
        </p:nvSpPr>
        <p:spPr>
          <a:xfrm>
            <a:off x="1049315" y="3989790"/>
            <a:ext cx="3354658" cy="84946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Azure ATP for Users</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The cloud-based version of Microsoft ATA. We will look at its additional value.</a:t>
            </a:r>
          </a:p>
        </p:txBody>
      </p:sp>
      <p:sp>
        <p:nvSpPr>
          <p:cNvPr id="15" name="TextBox 14">
            <a:extLst>
              <a:ext uri="{FF2B5EF4-FFF2-40B4-BE49-F238E27FC236}">
                <a16:creationId xmlns:a16="http://schemas.microsoft.com/office/drawing/2014/main" id="{8E7D38A8-8B01-4F39-A369-2127A00C0BAF}"/>
              </a:ext>
            </a:extLst>
          </p:cNvPr>
          <p:cNvSpPr txBox="1"/>
          <p:nvPr/>
        </p:nvSpPr>
        <p:spPr>
          <a:xfrm>
            <a:off x="637372" y="3959767"/>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dirty="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03</a:t>
            </a:r>
            <a:endParaRPr lang="en-US" sz="11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20098431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F0148D-6904-4AB5-ABDB-27C61C38678B}"/>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19</a:t>
            </a:fld>
            <a:endParaRPr lang="en-US"/>
          </a:p>
        </p:txBody>
      </p:sp>
      <p:sp>
        <p:nvSpPr>
          <p:cNvPr id="3" name="Text Placeholder 2">
            <a:extLst>
              <a:ext uri="{FF2B5EF4-FFF2-40B4-BE49-F238E27FC236}">
                <a16:creationId xmlns:a16="http://schemas.microsoft.com/office/drawing/2014/main" id="{5B0C6354-298C-4AA6-B99A-F6C9C6EBE73E}"/>
              </a:ext>
            </a:extLst>
          </p:cNvPr>
          <p:cNvSpPr>
            <a:spLocks noGrp="1"/>
          </p:cNvSpPr>
          <p:nvPr>
            <p:ph type="body" sz="quarter" idx="13"/>
          </p:nvPr>
        </p:nvSpPr>
        <p:spPr/>
        <p:txBody>
          <a:bodyPr/>
          <a:lstStyle/>
          <a:p>
            <a:r>
              <a:rPr lang="en-CA" dirty="0"/>
              <a:t>Azure ATP screenshot </a:t>
            </a:r>
          </a:p>
        </p:txBody>
      </p:sp>
      <p:pic>
        <p:nvPicPr>
          <p:cNvPr id="4" name="Picture 3">
            <a:extLst>
              <a:ext uri="{FF2B5EF4-FFF2-40B4-BE49-F238E27FC236}">
                <a16:creationId xmlns:a16="http://schemas.microsoft.com/office/drawing/2014/main" id="{150CF575-017A-48C7-A956-F287C3D67C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5115" y="1681350"/>
            <a:ext cx="10406243" cy="5170320"/>
          </a:xfrm>
          <a:prstGeom prst="rect">
            <a:avLst/>
          </a:prstGeom>
        </p:spPr>
      </p:pic>
    </p:spTree>
    <p:extLst>
      <p:ext uri="{BB962C8B-B14F-4D97-AF65-F5344CB8AC3E}">
        <p14:creationId xmlns:p14="http://schemas.microsoft.com/office/powerpoint/2010/main" val="232118777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16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A7D5A-F0C4-4028-A231-7B79947E248D}"/>
              </a:ext>
            </a:extLst>
          </p:cNvPr>
          <p:cNvSpPr>
            <a:spLocks noGrp="1"/>
          </p:cNvSpPr>
          <p:nvPr>
            <p:ph type="body" sz="quarter" idx="13"/>
          </p:nvPr>
        </p:nvSpPr>
        <p:spPr/>
        <p:txBody>
          <a:bodyPr/>
          <a:lstStyle/>
          <a:p>
            <a:r>
              <a:rPr lang="en-CA" dirty="0"/>
              <a:t>List of abbreviations </a:t>
            </a:r>
          </a:p>
        </p:txBody>
      </p:sp>
      <p:sp>
        <p:nvSpPr>
          <p:cNvPr id="3" name="Espace réservé du texte 2">
            <a:extLst>
              <a:ext uri="{FF2B5EF4-FFF2-40B4-BE49-F238E27FC236}">
                <a16:creationId xmlns:a16="http://schemas.microsoft.com/office/drawing/2014/main" id="{F0222A45-B670-40B8-BFCB-9F4A9E9EC2B1}"/>
              </a:ext>
            </a:extLst>
          </p:cNvPr>
          <p:cNvSpPr txBox="1">
            <a:spLocks/>
          </p:cNvSpPr>
          <p:nvPr/>
        </p:nvSpPr>
        <p:spPr>
          <a:xfrm>
            <a:off x="398509" y="1242530"/>
            <a:ext cx="7754179" cy="1477328"/>
          </a:xfrm>
          <a:prstGeom prst="rect">
            <a:avLst/>
          </a:prstGeom>
        </p:spPr>
        <p:txBody>
          <a:bodyPr vert="horz" wrap="square" lIns="146304" tIns="91440" rIns="146304" bIns="91440" numCol="1"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2000" dirty="0"/>
              <a:t>ASC Azure Security Center</a:t>
            </a:r>
          </a:p>
          <a:p>
            <a:pPr marL="0" indent="0">
              <a:buNone/>
              <a:defRPr/>
            </a:pPr>
            <a:r>
              <a:rPr lang="en-US" sz="2000" dirty="0"/>
              <a:t>UEBA User and Entity Behavior Analytics </a:t>
            </a:r>
          </a:p>
          <a:p>
            <a:pPr marL="0" indent="0">
              <a:buNone/>
              <a:defRPr/>
            </a:pPr>
            <a:r>
              <a:rPr lang="en-US" sz="2000" dirty="0"/>
              <a:t>ATA Advanced Threat Analytics </a:t>
            </a:r>
          </a:p>
          <a:p>
            <a:pPr marL="0" indent="0">
              <a:buNone/>
              <a:defRPr/>
            </a:pPr>
            <a:endParaRPr lang="fr-FR" sz="2000" dirty="0"/>
          </a:p>
        </p:txBody>
      </p:sp>
    </p:spTree>
    <p:extLst>
      <p:ext uri="{BB962C8B-B14F-4D97-AF65-F5344CB8AC3E}">
        <p14:creationId xmlns:p14="http://schemas.microsoft.com/office/powerpoint/2010/main" val="25612168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Azure Security Center</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28425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Azure Security Center is a centralized glass panel</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It does a lot of things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It consolidates</a:t>
            </a:r>
            <a:r>
              <a:rPr lang="en-US" sz="2000" b="1" dirty="0">
                <a:gradFill>
                  <a:gsLst>
                    <a:gs pos="1250">
                      <a:srgbClr val="505050"/>
                    </a:gs>
                    <a:gs pos="100000">
                      <a:srgbClr val="505050"/>
                    </a:gs>
                  </a:gsLst>
                  <a:lin ang="5400000" scaled="0"/>
                </a:gradFill>
              </a:rPr>
              <a:t> </a:t>
            </a:r>
            <a:r>
              <a:rPr lang="en-US" sz="2000" dirty="0">
                <a:gradFill>
                  <a:gsLst>
                    <a:gs pos="1250">
                      <a:srgbClr val="505050"/>
                    </a:gs>
                    <a:gs pos="100000">
                      <a:srgbClr val="505050"/>
                    </a:gs>
                  </a:gsLst>
                  <a:lin ang="5400000" scaled="0"/>
                </a:gradFill>
              </a:rPr>
              <a:t>the output of Azure connected security solutions (</a:t>
            </a:r>
            <a:r>
              <a:rPr lang="en-US" sz="2000" dirty="0" err="1">
                <a:gradFill>
                  <a:gsLst>
                    <a:gs pos="1250">
                      <a:srgbClr val="505050"/>
                    </a:gs>
                    <a:gs pos="100000">
                      <a:srgbClr val="505050"/>
                    </a:gs>
                  </a:gsLst>
                  <a:lin ang="5400000" scaled="0"/>
                </a:gradFill>
              </a:rPr>
              <a:t>ie</a:t>
            </a:r>
            <a:r>
              <a:rPr lang="en-US" sz="2000" dirty="0">
                <a:gradFill>
                  <a:gsLst>
                    <a:gs pos="1250">
                      <a:srgbClr val="505050"/>
                    </a:gs>
                    <a:gs pos="100000">
                      <a:srgbClr val="505050"/>
                    </a:gs>
                  </a:gsLst>
                  <a:lin ang="5400000" scaled="0"/>
                </a:gradFill>
              </a:rPr>
              <a:t>. Azure AD Identity Protection)</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It checks the configuration of VMs hosted in Azure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It makes improvement recommendations</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And it is also a way to collect and centralize event logs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Requires an agent installed on the systems to monitor (on domain controllers for example)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Stores the data in Azure Log Analytics (easy to query) </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Collects and alerts for some specific activities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It comes with a list of events and correlations of events which will generate alerts</a:t>
            </a:r>
          </a:p>
        </p:txBody>
      </p:sp>
      <p:sp>
        <p:nvSpPr>
          <p:cNvPr id="4" name="Rectangle: Folded Corner 3">
            <a:extLst>
              <a:ext uri="{FF2B5EF4-FFF2-40B4-BE49-F238E27FC236}">
                <a16:creationId xmlns:a16="http://schemas.microsoft.com/office/drawing/2014/main" id="{0F58F706-2105-4400-9682-7B8F0FC36BEC}"/>
              </a:ext>
            </a:extLst>
          </p:cNvPr>
          <p:cNvSpPr/>
          <p:nvPr/>
        </p:nvSpPr>
        <p:spPr bwMode="auto">
          <a:xfrm rot="314555">
            <a:off x="3884139" y="736036"/>
            <a:ext cx="840512" cy="4801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dirty="0">
                <a:solidFill>
                  <a:schemeClr val="tx1"/>
                </a:solidFill>
                <a:ea typeface="Segoe UI" pitchFamily="34" charset="0"/>
                <a:cs typeface="Segoe UI" pitchFamily="34" charset="0"/>
              </a:rPr>
              <a:t>ASC</a:t>
            </a:r>
            <a:endParaRPr lang="fr-CA" sz="24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32053503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Azure Security Center</a:t>
            </a:r>
            <a:endParaRPr lang="fr-FR" dirty="0"/>
          </a:p>
        </p:txBody>
      </p:sp>
      <p:pic>
        <p:nvPicPr>
          <p:cNvPr id="3" name="Picture 2">
            <a:extLst>
              <a:ext uri="{FF2B5EF4-FFF2-40B4-BE49-F238E27FC236}">
                <a16:creationId xmlns:a16="http://schemas.microsoft.com/office/drawing/2014/main" id="{BB6F7041-6053-4080-8267-EF021071503C}"/>
              </a:ext>
            </a:extLst>
          </p:cNvPr>
          <p:cNvPicPr>
            <a:picLocks noChangeAspect="1"/>
          </p:cNvPicPr>
          <p:nvPr/>
        </p:nvPicPr>
        <p:blipFill>
          <a:blip r:embed="rId3"/>
          <a:stretch>
            <a:fillRect/>
          </a:stretch>
        </p:blipFill>
        <p:spPr>
          <a:xfrm>
            <a:off x="5095290" y="1725864"/>
            <a:ext cx="6443568" cy="4978375"/>
          </a:xfrm>
          <a:prstGeom prst="rect">
            <a:avLst/>
          </a:prstGeom>
        </p:spPr>
      </p:pic>
      <p:sp>
        <p:nvSpPr>
          <p:cNvPr id="4" name="Rectangle 3">
            <a:extLst>
              <a:ext uri="{FF2B5EF4-FFF2-40B4-BE49-F238E27FC236}">
                <a16:creationId xmlns:a16="http://schemas.microsoft.com/office/drawing/2014/main" id="{78B66715-AB4A-46FA-B55F-9AD03A0B4648}"/>
              </a:ext>
            </a:extLst>
          </p:cNvPr>
          <p:cNvSpPr/>
          <p:nvPr/>
        </p:nvSpPr>
        <p:spPr bwMode="auto">
          <a:xfrm>
            <a:off x="5217886" y="3947886"/>
            <a:ext cx="1952172" cy="370114"/>
          </a:xfrm>
          <a:prstGeom prst="rect">
            <a:avLst/>
          </a:prstGeom>
          <a:noFill/>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Speech Bubble: Rectangle 5">
            <a:extLst>
              <a:ext uri="{FF2B5EF4-FFF2-40B4-BE49-F238E27FC236}">
                <a16:creationId xmlns:a16="http://schemas.microsoft.com/office/drawing/2014/main" id="{DE41EA90-60FE-4400-996A-5D8DC510D373}"/>
              </a:ext>
            </a:extLst>
          </p:cNvPr>
          <p:cNvSpPr/>
          <p:nvPr/>
        </p:nvSpPr>
        <p:spPr bwMode="auto">
          <a:xfrm>
            <a:off x="897618" y="2786744"/>
            <a:ext cx="2585812" cy="1306286"/>
          </a:xfrm>
          <a:prstGeom prst="wedgeRectCallout">
            <a:avLst>
              <a:gd name="adj1" fmla="val 116378"/>
              <a:gd name="adj2" fmla="val 4635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dirty="0">
                <a:gradFill>
                  <a:gsLst>
                    <a:gs pos="0">
                      <a:srgbClr val="FFFFFF"/>
                    </a:gs>
                    <a:gs pos="100000">
                      <a:srgbClr val="FFFFFF"/>
                    </a:gs>
                  </a:gsLst>
                  <a:lin ang="5400000" scaled="0"/>
                </a:gradFill>
                <a:ea typeface="Segoe UI" pitchFamily="34" charset="0"/>
                <a:cs typeface="Segoe UI" pitchFamily="34" charset="0"/>
              </a:rPr>
              <a:t>We are talking about these options…</a:t>
            </a:r>
          </a:p>
        </p:txBody>
      </p:sp>
      <p:sp>
        <p:nvSpPr>
          <p:cNvPr id="7" name="Speech Bubble: Rectangle 6">
            <a:extLst>
              <a:ext uri="{FF2B5EF4-FFF2-40B4-BE49-F238E27FC236}">
                <a16:creationId xmlns:a16="http://schemas.microsoft.com/office/drawing/2014/main" id="{DCD3C1F4-EEC0-44E6-879A-A076D680C39A}"/>
              </a:ext>
            </a:extLst>
          </p:cNvPr>
          <p:cNvSpPr/>
          <p:nvPr/>
        </p:nvSpPr>
        <p:spPr bwMode="auto">
          <a:xfrm>
            <a:off x="892628" y="2790372"/>
            <a:ext cx="2585812" cy="1306286"/>
          </a:xfrm>
          <a:prstGeom prst="wedgeRectCallout">
            <a:avLst>
              <a:gd name="adj1" fmla="val 118624"/>
              <a:gd name="adj2" fmla="val 10024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dirty="0">
                <a:gradFill>
                  <a:gsLst>
                    <a:gs pos="0">
                      <a:srgbClr val="FFFFFF"/>
                    </a:gs>
                    <a:gs pos="100000">
                      <a:srgbClr val="FFFFFF"/>
                    </a:gs>
                  </a:gsLst>
                  <a:lin ang="5400000" scaled="0"/>
                </a:gradFill>
                <a:ea typeface="Segoe UI" pitchFamily="34" charset="0"/>
                <a:cs typeface="Segoe UI" pitchFamily="34" charset="0"/>
              </a:rPr>
              <a:t>We are talking about these options…</a:t>
            </a:r>
          </a:p>
        </p:txBody>
      </p:sp>
      <p:sp>
        <p:nvSpPr>
          <p:cNvPr id="8" name="Rectangle 7">
            <a:extLst>
              <a:ext uri="{FF2B5EF4-FFF2-40B4-BE49-F238E27FC236}">
                <a16:creationId xmlns:a16="http://schemas.microsoft.com/office/drawing/2014/main" id="{1E27EAE1-36F8-4633-9362-DA5BD0E889DF}"/>
              </a:ext>
            </a:extLst>
          </p:cNvPr>
          <p:cNvSpPr/>
          <p:nvPr/>
        </p:nvSpPr>
        <p:spPr bwMode="auto">
          <a:xfrm>
            <a:off x="5242151" y="4586515"/>
            <a:ext cx="1952172" cy="370114"/>
          </a:xfrm>
          <a:prstGeom prst="rect">
            <a:avLst/>
          </a:prstGeom>
          <a:noFill/>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90012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Azure Security Center Screenshot</a:t>
            </a:r>
            <a:endParaRPr lang="fr-FR" dirty="0"/>
          </a:p>
        </p:txBody>
      </p:sp>
      <p:pic>
        <p:nvPicPr>
          <p:cNvPr id="5" name="Picture 4">
            <a:extLst>
              <a:ext uri="{FF2B5EF4-FFF2-40B4-BE49-F238E27FC236}">
                <a16:creationId xmlns:a16="http://schemas.microsoft.com/office/drawing/2014/main" id="{060CB984-4A15-41D2-B0AB-91D23DF7313C}"/>
              </a:ext>
            </a:extLst>
          </p:cNvPr>
          <p:cNvPicPr>
            <a:picLocks noChangeAspect="1"/>
          </p:cNvPicPr>
          <p:nvPr/>
        </p:nvPicPr>
        <p:blipFill>
          <a:blip r:embed="rId3"/>
          <a:stretch>
            <a:fillRect/>
          </a:stretch>
        </p:blipFill>
        <p:spPr>
          <a:xfrm>
            <a:off x="921656" y="1632858"/>
            <a:ext cx="10282185" cy="5109960"/>
          </a:xfrm>
          <a:prstGeom prst="rect">
            <a:avLst/>
          </a:prstGeom>
        </p:spPr>
      </p:pic>
    </p:spTree>
    <p:extLst>
      <p:ext uri="{BB962C8B-B14F-4D97-AF65-F5344CB8AC3E}">
        <p14:creationId xmlns:p14="http://schemas.microsoft.com/office/powerpoint/2010/main" val="390774712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1414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defTabSz="913401">
              <a:defRPr/>
            </a:pPr>
            <a:r>
              <a:rPr lang="en-US" sz="2448" kern="0">
                <a:gradFill>
                  <a:gsLst>
                    <a:gs pos="0">
                      <a:srgbClr val="FFFFFF"/>
                    </a:gs>
                    <a:gs pos="100000">
                      <a:srgbClr val="FFFFFF"/>
                    </a:gs>
                  </a:gsLst>
                  <a:lin ang="5400000" scaled="0"/>
                </a:gradFill>
                <a:latin typeface="Segoe UI Semilight"/>
              </a:rPr>
              <a:t>Video Placeholder</a:t>
            </a:r>
          </a:p>
          <a:p>
            <a:pPr defTabSz="913401">
              <a:defRPr/>
            </a:pPr>
            <a:endParaRPr lang="en-US" sz="2448" kern="0">
              <a:gradFill>
                <a:gsLst>
                  <a:gs pos="0">
                    <a:srgbClr val="FFFFFF"/>
                  </a:gs>
                  <a:gs pos="100000">
                    <a:srgbClr val="FFFFFF"/>
                  </a:gs>
                </a:gsLst>
                <a:lin ang="5400000" scaled="0"/>
              </a:gradFill>
              <a:latin typeface="Segoe UI Semilight"/>
            </a:endParaRPr>
          </a:p>
          <a:p>
            <a:pPr defTabSz="913401">
              <a:defRPr/>
            </a:pPr>
            <a:r>
              <a:rPr lang="en-US" sz="2448" kern="0">
                <a:gradFill>
                  <a:gsLst>
                    <a:gs pos="0">
                      <a:srgbClr val="FFFFFF"/>
                    </a:gs>
                    <a:gs pos="100000">
                      <a:srgbClr val="FFFFFF"/>
                    </a:gs>
                  </a:gsLst>
                  <a:lin ang="5400000" scaled="0"/>
                </a:gradFill>
                <a:latin typeface="Segoe UI Semilight"/>
              </a:rPr>
              <a:t>This slide has to be watched with PowerPoint</a:t>
            </a: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a:solidFill>
                  <a:schemeClr val="bg1"/>
                </a:solidFill>
              </a:rPr>
              <a:t>Video</a:t>
            </a:r>
          </a:p>
        </p:txBody>
      </p:sp>
      <p:sp>
        <p:nvSpPr>
          <p:cNvPr id="9" name="speech_4" title="Icon of a chat bubble with a video camera in it">
            <a:extLst>
              <a:ext uri="{FF2B5EF4-FFF2-40B4-BE49-F238E27FC236}">
                <a16:creationId xmlns:a16="http://schemas.microsoft.com/office/drawing/2014/main" id="{8804F6C6-00A8-4C02-8C5A-A4EE5C7A1765}"/>
              </a:ext>
            </a:extLst>
          </p:cNvPr>
          <p:cNvSpPr>
            <a:spLocks noChangeAspect="1" noEditPoints="1"/>
          </p:cNvSpPr>
          <p:nvPr/>
        </p:nvSpPr>
        <p:spPr bwMode="auto">
          <a:xfrm>
            <a:off x="1372463" y="2585633"/>
            <a:ext cx="1736981" cy="1551702"/>
          </a:xfrm>
          <a:custGeom>
            <a:avLst/>
            <a:gdLst>
              <a:gd name="T0" fmla="*/ 298 w 525"/>
              <a:gd name="T1" fmla="*/ 357 h 469"/>
              <a:gd name="T2" fmla="*/ 186 w 525"/>
              <a:gd name="T3" fmla="*/ 357 h 469"/>
              <a:gd name="T4" fmla="*/ 74 w 525"/>
              <a:gd name="T5" fmla="*/ 469 h 469"/>
              <a:gd name="T6" fmla="*/ 74 w 525"/>
              <a:gd name="T7" fmla="*/ 357 h 469"/>
              <a:gd name="T8" fmla="*/ 0 w 525"/>
              <a:gd name="T9" fmla="*/ 357 h 469"/>
              <a:gd name="T10" fmla="*/ 0 w 525"/>
              <a:gd name="T11" fmla="*/ 0 h 469"/>
              <a:gd name="T12" fmla="*/ 525 w 525"/>
              <a:gd name="T13" fmla="*/ 0 h 469"/>
              <a:gd name="T14" fmla="*/ 525 w 525"/>
              <a:gd name="T15" fmla="*/ 295 h 469"/>
              <a:gd name="T16" fmla="*/ 292 w 525"/>
              <a:gd name="T17" fmla="*/ 357 h 469"/>
              <a:gd name="T18" fmla="*/ 292 w 525"/>
              <a:gd name="T19" fmla="*/ 357 h 469"/>
              <a:gd name="T20" fmla="*/ 298 w 525"/>
              <a:gd name="T21" fmla="*/ 357 h 469"/>
              <a:gd name="T22" fmla="*/ 525 w 525"/>
              <a:gd name="T23" fmla="*/ 357 h 469"/>
              <a:gd name="T24" fmla="*/ 525 w 525"/>
              <a:gd name="T25" fmla="*/ 295 h 469"/>
              <a:gd name="T26" fmla="*/ 319 w 525"/>
              <a:gd name="T27" fmla="*/ 148 h 469"/>
              <a:gd name="T28" fmla="*/ 319 w 525"/>
              <a:gd name="T29" fmla="*/ 100 h 469"/>
              <a:gd name="T30" fmla="*/ 131 w 525"/>
              <a:gd name="T31" fmla="*/ 100 h 469"/>
              <a:gd name="T32" fmla="*/ 131 w 525"/>
              <a:gd name="T33" fmla="*/ 251 h 469"/>
              <a:gd name="T34" fmla="*/ 319 w 525"/>
              <a:gd name="T35" fmla="*/ 251 h 469"/>
              <a:gd name="T36" fmla="*/ 319 w 525"/>
              <a:gd name="T37" fmla="*/ 148 h 469"/>
              <a:gd name="T38" fmla="*/ 319 w 525"/>
              <a:gd name="T39" fmla="*/ 206 h 469"/>
              <a:gd name="T40" fmla="*/ 393 w 525"/>
              <a:gd name="T41" fmla="*/ 247 h 469"/>
              <a:gd name="T42" fmla="*/ 393 w 525"/>
              <a:gd name="T43" fmla="*/ 110 h 469"/>
              <a:gd name="T44" fmla="*/ 319 w 525"/>
              <a:gd name="T45" fmla="*/ 14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5" h="469">
                <a:moveTo>
                  <a:pt x="298" y="357"/>
                </a:moveTo>
                <a:lnTo>
                  <a:pt x="186" y="357"/>
                </a:lnTo>
                <a:lnTo>
                  <a:pt x="74" y="469"/>
                </a:lnTo>
                <a:lnTo>
                  <a:pt x="74" y="357"/>
                </a:lnTo>
                <a:lnTo>
                  <a:pt x="0" y="357"/>
                </a:lnTo>
                <a:lnTo>
                  <a:pt x="0" y="0"/>
                </a:lnTo>
                <a:lnTo>
                  <a:pt x="525" y="0"/>
                </a:lnTo>
                <a:lnTo>
                  <a:pt x="525" y="295"/>
                </a:lnTo>
                <a:moveTo>
                  <a:pt x="292" y="357"/>
                </a:moveTo>
                <a:lnTo>
                  <a:pt x="292" y="357"/>
                </a:lnTo>
                <a:moveTo>
                  <a:pt x="298" y="357"/>
                </a:moveTo>
                <a:lnTo>
                  <a:pt x="525" y="357"/>
                </a:lnTo>
                <a:lnTo>
                  <a:pt x="525" y="295"/>
                </a:lnTo>
                <a:moveTo>
                  <a:pt x="319" y="148"/>
                </a:moveTo>
                <a:lnTo>
                  <a:pt x="319" y="100"/>
                </a:lnTo>
                <a:lnTo>
                  <a:pt x="131" y="100"/>
                </a:lnTo>
                <a:lnTo>
                  <a:pt x="131" y="251"/>
                </a:lnTo>
                <a:lnTo>
                  <a:pt x="319" y="251"/>
                </a:lnTo>
                <a:lnTo>
                  <a:pt x="319" y="148"/>
                </a:lnTo>
                <a:moveTo>
                  <a:pt x="319" y="206"/>
                </a:moveTo>
                <a:lnTo>
                  <a:pt x="393" y="247"/>
                </a:lnTo>
                <a:lnTo>
                  <a:pt x="393" y="110"/>
                </a:lnTo>
                <a:lnTo>
                  <a:pt x="319" y="148"/>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80552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Azure Security Center</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150810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You can also connect Microsoft ATA</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Send ATA alert to ASC and use a single alerting system </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Can integrate with third party SIEMs</a:t>
            </a:r>
            <a:endParaRPr lang="en-US" sz="2000" b="1" dirty="0">
              <a:gradFill>
                <a:gsLst>
                  <a:gs pos="1250">
                    <a:srgbClr val="505050"/>
                  </a:gs>
                  <a:gs pos="100000">
                    <a:srgbClr val="505050"/>
                  </a:gs>
                </a:gsLst>
                <a:lin ang="5400000" scaled="0"/>
              </a:gradFill>
            </a:endParaRPr>
          </a:p>
        </p:txBody>
      </p:sp>
      <p:pic>
        <p:nvPicPr>
          <p:cNvPr id="4" name="Picture 3">
            <a:extLst>
              <a:ext uri="{FF2B5EF4-FFF2-40B4-BE49-F238E27FC236}">
                <a16:creationId xmlns:a16="http://schemas.microsoft.com/office/drawing/2014/main" id="{53D3293D-D20B-454B-A958-CE564BA65C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68" y="3820815"/>
            <a:ext cx="8872137" cy="1784160"/>
          </a:xfrm>
          <a:prstGeom prst="rect">
            <a:avLst/>
          </a:prstGeom>
        </p:spPr>
      </p:pic>
    </p:spTree>
    <p:extLst>
      <p:ext uri="{BB962C8B-B14F-4D97-AF65-F5344CB8AC3E}">
        <p14:creationId xmlns:p14="http://schemas.microsoft.com/office/powerpoint/2010/main" val="306337200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1" y="736407"/>
            <a:ext cx="11854953" cy="479404"/>
          </a:xfrm>
        </p:spPr>
        <p:txBody>
          <a:bodyPr/>
          <a:lstStyle/>
          <a:p>
            <a:r>
              <a:rPr lang="en-US" dirty="0"/>
              <a:t>Security Information Event Management </a:t>
            </a:r>
            <a:r>
              <a:rPr lang="en-US" i="1" dirty="0"/>
              <a:t>vs</a:t>
            </a:r>
            <a:r>
              <a:rPr lang="en-US" dirty="0"/>
              <a:t> User and Entity Behavior Analytics </a:t>
            </a:r>
          </a:p>
        </p:txBody>
      </p:sp>
      <p:graphicFrame>
        <p:nvGraphicFramePr>
          <p:cNvPr id="6" name="Table 5">
            <a:extLst>
              <a:ext uri="{FF2B5EF4-FFF2-40B4-BE49-F238E27FC236}">
                <a16:creationId xmlns:a16="http://schemas.microsoft.com/office/drawing/2014/main" id="{52B1DB0C-A1E5-4FB9-8D24-66F3A51A04C9}"/>
              </a:ext>
            </a:extLst>
          </p:cNvPr>
          <p:cNvGraphicFramePr>
            <a:graphicFrameLocks noGrp="1"/>
          </p:cNvGraphicFramePr>
          <p:nvPr>
            <p:extLst>
              <p:ext uri="{D42A27DB-BD31-4B8C-83A1-F6EECF244321}">
                <p14:modId xmlns:p14="http://schemas.microsoft.com/office/powerpoint/2010/main" val="121545907"/>
              </p:ext>
            </p:extLst>
          </p:nvPr>
        </p:nvGraphicFramePr>
        <p:xfrm>
          <a:off x="802337" y="2085157"/>
          <a:ext cx="10831800" cy="4172961"/>
        </p:xfrm>
        <a:graphic>
          <a:graphicData uri="http://schemas.openxmlformats.org/drawingml/2006/table">
            <a:tbl>
              <a:tblPr firstRow="1" bandRow="1">
                <a:tableStyleId>{B301B821-A1FF-4177-AEE7-76D212191A09}</a:tableStyleId>
              </a:tblPr>
              <a:tblGrid>
                <a:gridCol w="4108614">
                  <a:extLst>
                    <a:ext uri="{9D8B030D-6E8A-4147-A177-3AD203B41FA5}">
                      <a16:colId xmlns:a16="http://schemas.microsoft.com/office/drawing/2014/main" val="1703727562"/>
                    </a:ext>
                  </a:extLst>
                </a:gridCol>
                <a:gridCol w="3112586">
                  <a:extLst>
                    <a:ext uri="{9D8B030D-6E8A-4147-A177-3AD203B41FA5}">
                      <a16:colId xmlns:a16="http://schemas.microsoft.com/office/drawing/2014/main" val="610337169"/>
                    </a:ext>
                  </a:extLst>
                </a:gridCol>
                <a:gridCol w="3610600">
                  <a:extLst>
                    <a:ext uri="{9D8B030D-6E8A-4147-A177-3AD203B41FA5}">
                      <a16:colId xmlns:a16="http://schemas.microsoft.com/office/drawing/2014/main" val="3770914951"/>
                    </a:ext>
                  </a:extLst>
                </a:gridCol>
              </a:tblGrid>
              <a:tr h="587259">
                <a:tc>
                  <a:txBody>
                    <a:bodyPr/>
                    <a:lstStyle/>
                    <a:p>
                      <a:pPr algn="l"/>
                      <a:r>
                        <a:rPr lang="en-US" sz="2700" dirty="0"/>
                        <a:t>Category</a:t>
                      </a:r>
                    </a:p>
                  </a:txBody>
                  <a:tcPr marL="89642" marR="89642" marT="44821" marB="44821"/>
                </a:tc>
                <a:tc>
                  <a:txBody>
                    <a:bodyPr/>
                    <a:lstStyle/>
                    <a:p>
                      <a:pPr algn="ctr"/>
                      <a:r>
                        <a:rPr lang="en-US" sz="2700" dirty="0"/>
                        <a:t>SIEM</a:t>
                      </a:r>
                    </a:p>
                  </a:txBody>
                  <a:tcPr marL="89642" marR="89642" marT="44821" marB="44821"/>
                </a:tc>
                <a:tc>
                  <a:txBody>
                    <a:bodyPr/>
                    <a:lstStyle/>
                    <a:p>
                      <a:pPr algn="ctr"/>
                      <a:r>
                        <a:rPr lang="en-US" sz="2700" dirty="0"/>
                        <a:t>UEBA</a:t>
                      </a:r>
                    </a:p>
                  </a:txBody>
                  <a:tcPr marL="89642" marR="89642" marT="44821" marB="44821"/>
                </a:tc>
                <a:extLst>
                  <a:ext uri="{0D108BD9-81ED-4DB2-BD59-A6C34878D82A}">
                    <a16:rowId xmlns:a16="http://schemas.microsoft.com/office/drawing/2014/main" val="1666032072"/>
                  </a:ext>
                </a:extLst>
              </a:tr>
              <a:tr h="597617">
                <a:tc>
                  <a:txBody>
                    <a:bodyPr/>
                    <a:lstStyle/>
                    <a:p>
                      <a:pPr algn="l"/>
                      <a:r>
                        <a:rPr lang="en-US" sz="2700" dirty="0"/>
                        <a:t>APT detection</a:t>
                      </a:r>
                    </a:p>
                  </a:txBody>
                  <a:tcPr marL="89642" marR="89642" marT="44821" marB="44821"/>
                </a:tc>
                <a:tc>
                  <a:txBody>
                    <a:bodyPr/>
                    <a:lstStyle/>
                    <a:p>
                      <a:endParaRPr lang="en-US" sz="1700"/>
                    </a:p>
                  </a:txBody>
                  <a:tcPr marL="89642" marR="89642" marT="44821" marB="44821"/>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3300" b="1" i="0" u="none" strike="noStrike" kern="1200" cap="none" spc="0" normalizeH="0" baseline="0" noProof="0" dirty="0">
                        <a:ln>
                          <a:noFill/>
                        </a:ln>
                        <a:solidFill>
                          <a:srgbClr val="92D050"/>
                        </a:solidFill>
                        <a:effectLst/>
                        <a:uLnTx/>
                        <a:uFillTx/>
                        <a:latin typeface="+mn-lt"/>
                        <a:ea typeface="+mn-ea"/>
                        <a:cs typeface="+mn-cs"/>
                      </a:endParaRPr>
                    </a:p>
                  </a:txBody>
                  <a:tcPr marL="89642" marR="89642" marT="44821" marB="44821"/>
                </a:tc>
                <a:extLst>
                  <a:ext uri="{0D108BD9-81ED-4DB2-BD59-A6C34878D82A}">
                    <a16:rowId xmlns:a16="http://schemas.microsoft.com/office/drawing/2014/main" val="3012535316"/>
                  </a:ext>
                </a:extLst>
              </a:tr>
              <a:tr h="597617">
                <a:tc>
                  <a:txBody>
                    <a:bodyPr/>
                    <a:lstStyle/>
                    <a:p>
                      <a:pPr algn="l"/>
                      <a:r>
                        <a:rPr lang="en-US" sz="2700" dirty="0"/>
                        <a:t>Compromised credentials</a:t>
                      </a:r>
                    </a:p>
                  </a:txBody>
                  <a:tcPr marL="89642" marR="89642" marT="44821" marB="44821"/>
                </a:tc>
                <a:tc>
                  <a:txBody>
                    <a:bodyPr/>
                    <a:lstStyle/>
                    <a:p>
                      <a:endParaRPr lang="en-US" sz="1700" dirty="0"/>
                    </a:p>
                  </a:txBody>
                  <a:tcPr marL="89642" marR="89642" marT="44821" marB="44821"/>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3300" b="1" i="0" u="none" strike="noStrike" kern="1200" cap="none" spc="0" normalizeH="0" baseline="0" noProof="0" dirty="0">
                        <a:ln>
                          <a:noFill/>
                        </a:ln>
                        <a:solidFill>
                          <a:srgbClr val="92D050"/>
                        </a:solidFill>
                        <a:effectLst/>
                        <a:uLnTx/>
                        <a:uFillTx/>
                        <a:latin typeface="+mn-lt"/>
                        <a:ea typeface="+mn-ea"/>
                        <a:cs typeface="+mn-cs"/>
                      </a:endParaRPr>
                    </a:p>
                  </a:txBody>
                  <a:tcPr marL="89642" marR="89642" marT="44821" marB="44821"/>
                </a:tc>
                <a:extLst>
                  <a:ext uri="{0D108BD9-81ED-4DB2-BD59-A6C34878D82A}">
                    <a16:rowId xmlns:a16="http://schemas.microsoft.com/office/drawing/2014/main" val="225648994"/>
                  </a:ext>
                </a:extLst>
              </a:tr>
              <a:tr h="597617">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700" dirty="0"/>
                        <a:t>Alert volume</a:t>
                      </a:r>
                    </a:p>
                  </a:txBody>
                  <a:tcPr marL="89642" marR="89642" marT="44821" marB="44821"/>
                </a:tc>
                <a:tc>
                  <a:txBody>
                    <a:bodyPr/>
                    <a:lstStyle/>
                    <a:p>
                      <a:endParaRPr lang="en-US" sz="1700"/>
                    </a:p>
                  </a:txBody>
                  <a:tcPr marL="89642" marR="89642" marT="44821" marB="44821"/>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3300" b="1" i="0" u="none" strike="noStrike" kern="1200" cap="none" spc="0" normalizeH="0" baseline="0" noProof="0" dirty="0">
                        <a:ln>
                          <a:noFill/>
                        </a:ln>
                        <a:solidFill>
                          <a:srgbClr val="92D050"/>
                        </a:solidFill>
                        <a:effectLst/>
                        <a:uLnTx/>
                        <a:uFillTx/>
                        <a:latin typeface="+mn-lt"/>
                        <a:ea typeface="+mn-ea"/>
                        <a:cs typeface="+mn-cs"/>
                      </a:endParaRPr>
                    </a:p>
                  </a:txBody>
                  <a:tcPr marL="89642" marR="89642" marT="44821" marB="44821"/>
                </a:tc>
                <a:extLst>
                  <a:ext uri="{0D108BD9-81ED-4DB2-BD59-A6C34878D82A}">
                    <a16:rowId xmlns:a16="http://schemas.microsoft.com/office/drawing/2014/main" val="1997752478"/>
                  </a:ext>
                </a:extLst>
              </a:tr>
              <a:tr h="597617">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700" dirty="0"/>
                        <a:t>Log aggregation</a:t>
                      </a:r>
                    </a:p>
                  </a:txBody>
                  <a:tcPr marL="89642" marR="89642" marT="44821" marB="44821"/>
                </a:tc>
                <a:tc>
                  <a:txBody>
                    <a:bodyPr/>
                    <a:lstStyle/>
                    <a:p>
                      <a:endParaRPr lang="en-US" sz="1700"/>
                    </a:p>
                  </a:txBody>
                  <a:tcPr marL="89642" marR="89642" marT="44821" marB="44821"/>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3300" b="1" i="0" u="none" strike="noStrike" kern="1200" cap="none" spc="0" normalizeH="0" baseline="0" noProof="0" dirty="0">
                        <a:ln>
                          <a:noFill/>
                        </a:ln>
                        <a:solidFill>
                          <a:srgbClr val="FFC000"/>
                        </a:solidFill>
                        <a:effectLst/>
                        <a:uLnTx/>
                        <a:uFillTx/>
                        <a:latin typeface="+mn-lt"/>
                        <a:ea typeface="+mn-ea"/>
                        <a:cs typeface="+mn-cs"/>
                        <a:sym typeface="Wingdings" panose="05000000000000000000" pitchFamily="2" charset="2"/>
                      </a:endParaRPr>
                    </a:p>
                  </a:txBody>
                  <a:tcPr marL="89642" marR="89642" marT="44821" marB="44821"/>
                </a:tc>
                <a:extLst>
                  <a:ext uri="{0D108BD9-81ED-4DB2-BD59-A6C34878D82A}">
                    <a16:rowId xmlns:a16="http://schemas.microsoft.com/office/drawing/2014/main" val="3120204813"/>
                  </a:ext>
                </a:extLst>
              </a:tr>
              <a:tr h="597617">
                <a:tc>
                  <a:txBody>
                    <a:bodyPr/>
                    <a:lstStyle/>
                    <a:p>
                      <a:pPr algn="l"/>
                      <a:r>
                        <a:rPr lang="en-US" sz="2700" dirty="0"/>
                        <a:t>Compliance monitoring</a:t>
                      </a:r>
                    </a:p>
                  </a:txBody>
                  <a:tcPr marL="89642" marR="89642" marT="44821" marB="44821"/>
                </a:tc>
                <a:tc>
                  <a:txBody>
                    <a:bodyPr/>
                    <a:lstStyle/>
                    <a:p>
                      <a:endParaRPr lang="en-US" sz="1700" dirty="0"/>
                    </a:p>
                  </a:txBody>
                  <a:tcPr marL="89642" marR="89642" marT="44821" marB="44821"/>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3300" b="1" i="0" u="none" strike="noStrike" kern="1200" cap="none" spc="0" normalizeH="0" baseline="0" noProof="0" dirty="0">
                        <a:ln>
                          <a:noFill/>
                        </a:ln>
                        <a:solidFill>
                          <a:srgbClr val="92D050"/>
                        </a:solidFill>
                        <a:effectLst/>
                        <a:uLnTx/>
                        <a:uFillTx/>
                        <a:latin typeface="+mn-lt"/>
                        <a:ea typeface="+mn-ea"/>
                        <a:cs typeface="+mn-cs"/>
                      </a:endParaRPr>
                    </a:p>
                  </a:txBody>
                  <a:tcPr marL="89642" marR="89642" marT="44821" marB="44821"/>
                </a:tc>
                <a:extLst>
                  <a:ext uri="{0D108BD9-81ED-4DB2-BD59-A6C34878D82A}">
                    <a16:rowId xmlns:a16="http://schemas.microsoft.com/office/drawing/2014/main" val="4205777358"/>
                  </a:ext>
                </a:extLst>
              </a:tr>
              <a:tr h="597617">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700" dirty="0"/>
                        <a:t>Resource intensive</a:t>
                      </a:r>
                    </a:p>
                  </a:txBody>
                  <a:tcPr marL="89642" marR="89642" marT="44821" marB="44821"/>
                </a:tc>
                <a:tc>
                  <a:txBody>
                    <a:bodyPr/>
                    <a:lstStyle/>
                    <a:p>
                      <a:endParaRPr lang="en-US" sz="1700" dirty="0"/>
                    </a:p>
                  </a:txBody>
                  <a:tcPr marL="89642" marR="89642" marT="44821" marB="44821"/>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3300" b="1" i="0" u="none" strike="noStrike" kern="1200" cap="none" spc="0" normalizeH="0" baseline="0" noProof="0" dirty="0">
                        <a:ln>
                          <a:noFill/>
                        </a:ln>
                        <a:solidFill>
                          <a:srgbClr val="92D050"/>
                        </a:solidFill>
                        <a:effectLst/>
                        <a:uLnTx/>
                        <a:uFillTx/>
                        <a:latin typeface="+mn-lt"/>
                        <a:ea typeface="+mn-ea"/>
                        <a:cs typeface="+mn-cs"/>
                      </a:endParaRPr>
                    </a:p>
                  </a:txBody>
                  <a:tcPr marL="89642" marR="89642" marT="44821" marB="44821"/>
                </a:tc>
                <a:extLst>
                  <a:ext uri="{0D108BD9-81ED-4DB2-BD59-A6C34878D82A}">
                    <a16:rowId xmlns:a16="http://schemas.microsoft.com/office/drawing/2014/main" val="3193528785"/>
                  </a:ext>
                </a:extLst>
              </a:tr>
            </a:tbl>
          </a:graphicData>
        </a:graphic>
      </p:graphicFrame>
      <p:graphicFrame>
        <p:nvGraphicFramePr>
          <p:cNvPr id="7" name="Table 6">
            <a:extLst>
              <a:ext uri="{FF2B5EF4-FFF2-40B4-BE49-F238E27FC236}">
                <a16:creationId xmlns:a16="http://schemas.microsoft.com/office/drawing/2014/main" id="{FC46250F-0944-4121-9FA3-55BB9F4D1C17}"/>
              </a:ext>
            </a:extLst>
          </p:cNvPr>
          <p:cNvGraphicFramePr>
            <a:graphicFrameLocks noGrp="1"/>
          </p:cNvGraphicFramePr>
          <p:nvPr>
            <p:extLst>
              <p:ext uri="{D42A27DB-BD31-4B8C-83A1-F6EECF244321}">
                <p14:modId xmlns:p14="http://schemas.microsoft.com/office/powerpoint/2010/main" val="2034016643"/>
              </p:ext>
            </p:extLst>
          </p:nvPr>
        </p:nvGraphicFramePr>
        <p:xfrm>
          <a:off x="5705508" y="3250509"/>
          <a:ext cx="1419339" cy="627497"/>
        </p:xfrm>
        <a:graphic>
          <a:graphicData uri="http://schemas.openxmlformats.org/drawingml/2006/table">
            <a:tbl>
              <a:tblPr firstRow="1" bandRow="1">
                <a:tableStyleId>{AF606853-7671-496A-8E4F-DF71F8EC918B}</a:tableStyleId>
              </a:tblPr>
              <a:tblGrid>
                <a:gridCol w="1419339">
                  <a:extLst>
                    <a:ext uri="{9D8B030D-6E8A-4147-A177-3AD203B41FA5}">
                      <a16:colId xmlns:a16="http://schemas.microsoft.com/office/drawing/2014/main" val="3933806570"/>
                    </a:ext>
                  </a:extLst>
                </a:gridCol>
              </a:tblGrid>
              <a:tr h="627497">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500" b="1" i="0" u="none" strike="noStrike" kern="1200" cap="none" spc="0" normalizeH="0" baseline="0" noProof="0" dirty="0">
                          <a:ln>
                            <a:noFill/>
                          </a:ln>
                          <a:solidFill>
                            <a:srgbClr val="FF0000"/>
                          </a:solidFill>
                          <a:effectLst/>
                          <a:uLnTx/>
                          <a:uFillTx/>
                          <a:latin typeface="+mn-lt"/>
                          <a:ea typeface="+mn-ea"/>
                          <a:cs typeface="+mn-cs"/>
                          <a:sym typeface="Wingdings" panose="05000000000000000000" pitchFamily="2" charset="2"/>
                        </a:rPr>
                        <a:t></a:t>
                      </a:r>
                      <a:endParaRPr kumimoji="0" lang="en-US" sz="3500" b="1" i="0" u="none" strike="noStrike" kern="1200" cap="none" spc="0" normalizeH="0" baseline="0" noProof="0" dirty="0">
                        <a:ln>
                          <a:noFill/>
                        </a:ln>
                        <a:solidFill>
                          <a:srgbClr val="FFC000"/>
                        </a:solidFill>
                        <a:effectLst/>
                        <a:uLnTx/>
                        <a:uFillTx/>
                        <a:latin typeface="+mn-lt"/>
                        <a:ea typeface="+mn-ea"/>
                        <a:cs typeface="+mn-cs"/>
                        <a:sym typeface="Wingdings" panose="05000000000000000000" pitchFamily="2" charset="2"/>
                      </a:endParaRPr>
                    </a:p>
                  </a:txBody>
                  <a:tcPr marL="89642" marR="89642" marT="44821" marB="44821">
                    <a:lnL>
                      <a:noFill/>
                    </a:lnL>
                    <a:lnR>
                      <a:noFill/>
                    </a:lnR>
                    <a:lnT>
                      <a:noFill/>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28352492"/>
                  </a:ext>
                </a:extLst>
              </a:tr>
            </a:tbl>
          </a:graphicData>
        </a:graphic>
      </p:graphicFrame>
      <p:graphicFrame>
        <p:nvGraphicFramePr>
          <p:cNvPr id="8" name="Table 7">
            <a:extLst>
              <a:ext uri="{FF2B5EF4-FFF2-40B4-BE49-F238E27FC236}">
                <a16:creationId xmlns:a16="http://schemas.microsoft.com/office/drawing/2014/main" id="{084379AD-26CB-4B65-947E-F430C2E3FFEC}"/>
              </a:ext>
            </a:extLst>
          </p:cNvPr>
          <p:cNvGraphicFramePr>
            <a:graphicFrameLocks noGrp="1"/>
          </p:cNvGraphicFramePr>
          <p:nvPr>
            <p:extLst>
              <p:ext uri="{D42A27DB-BD31-4B8C-83A1-F6EECF244321}">
                <p14:modId xmlns:p14="http://schemas.microsoft.com/office/powerpoint/2010/main" val="2628586311"/>
              </p:ext>
            </p:extLst>
          </p:nvPr>
        </p:nvGraphicFramePr>
        <p:xfrm>
          <a:off x="5712297" y="3848125"/>
          <a:ext cx="1419339" cy="627497"/>
        </p:xfrm>
        <a:graphic>
          <a:graphicData uri="http://schemas.openxmlformats.org/drawingml/2006/table">
            <a:tbl>
              <a:tblPr firstRow="1" bandRow="1">
                <a:tableStyleId>{AF606853-7671-496A-8E4F-DF71F8EC918B}</a:tableStyleId>
              </a:tblPr>
              <a:tblGrid>
                <a:gridCol w="1419339">
                  <a:extLst>
                    <a:ext uri="{9D8B030D-6E8A-4147-A177-3AD203B41FA5}">
                      <a16:colId xmlns:a16="http://schemas.microsoft.com/office/drawing/2014/main" val="3933806570"/>
                    </a:ext>
                  </a:extLst>
                </a:gridCol>
              </a:tblGrid>
              <a:tr h="627497">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500" b="1" i="0" u="none" strike="noStrike" kern="1200" cap="none" spc="0" normalizeH="0" baseline="0" noProof="0" dirty="0">
                          <a:ln>
                            <a:noFill/>
                          </a:ln>
                          <a:solidFill>
                            <a:srgbClr val="FF0000"/>
                          </a:solidFill>
                          <a:effectLst/>
                          <a:uLnTx/>
                          <a:uFillTx/>
                          <a:latin typeface="+mn-lt"/>
                          <a:ea typeface="+mn-ea"/>
                          <a:cs typeface="+mn-cs"/>
                          <a:sym typeface="Wingdings" panose="05000000000000000000" pitchFamily="2" charset="2"/>
                        </a:rPr>
                        <a:t></a:t>
                      </a:r>
                      <a:endParaRPr kumimoji="0" lang="en-US" sz="3500" b="1" i="0" u="none" strike="noStrike" kern="1200" cap="none" spc="0" normalizeH="0" baseline="0" noProof="0" dirty="0">
                        <a:ln>
                          <a:noFill/>
                        </a:ln>
                        <a:solidFill>
                          <a:srgbClr val="FFC000"/>
                        </a:solidFill>
                        <a:effectLst/>
                        <a:uLnTx/>
                        <a:uFillTx/>
                        <a:latin typeface="Segoe UI Semilight"/>
                        <a:ea typeface="+mn-ea"/>
                        <a:cs typeface="+mn-cs"/>
                        <a:sym typeface="Wingdings" panose="05000000000000000000" pitchFamily="2" charset="2"/>
                      </a:endParaRPr>
                    </a:p>
                  </a:txBody>
                  <a:tcPr marL="89642" marR="89642" marT="44821" marB="44821">
                    <a:lnL>
                      <a:noFill/>
                    </a:lnL>
                    <a:lnR>
                      <a:noFill/>
                    </a:lnR>
                    <a:lnT>
                      <a:noFill/>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28352492"/>
                  </a:ext>
                </a:extLst>
              </a:tr>
            </a:tbl>
          </a:graphicData>
        </a:graphic>
      </p:graphicFrame>
      <p:graphicFrame>
        <p:nvGraphicFramePr>
          <p:cNvPr id="9" name="Table 8">
            <a:extLst>
              <a:ext uri="{FF2B5EF4-FFF2-40B4-BE49-F238E27FC236}">
                <a16:creationId xmlns:a16="http://schemas.microsoft.com/office/drawing/2014/main" id="{CA775E31-FDEB-420B-BFCC-E0DA170E9BE5}"/>
              </a:ext>
            </a:extLst>
          </p:cNvPr>
          <p:cNvGraphicFramePr>
            <a:graphicFrameLocks noGrp="1"/>
          </p:cNvGraphicFramePr>
          <p:nvPr>
            <p:extLst>
              <p:ext uri="{D42A27DB-BD31-4B8C-83A1-F6EECF244321}">
                <p14:modId xmlns:p14="http://schemas.microsoft.com/office/powerpoint/2010/main" val="3244818650"/>
              </p:ext>
            </p:extLst>
          </p:nvPr>
        </p:nvGraphicFramePr>
        <p:xfrm>
          <a:off x="5719091" y="4445747"/>
          <a:ext cx="1419339" cy="627497"/>
        </p:xfrm>
        <a:graphic>
          <a:graphicData uri="http://schemas.openxmlformats.org/drawingml/2006/table">
            <a:tbl>
              <a:tblPr firstRow="1" bandRow="1">
                <a:tableStyleId>{AF606853-7671-496A-8E4F-DF71F8EC918B}</a:tableStyleId>
              </a:tblPr>
              <a:tblGrid>
                <a:gridCol w="1419339">
                  <a:extLst>
                    <a:ext uri="{9D8B030D-6E8A-4147-A177-3AD203B41FA5}">
                      <a16:colId xmlns:a16="http://schemas.microsoft.com/office/drawing/2014/main" val="3933806570"/>
                    </a:ext>
                  </a:extLst>
                </a:gridCol>
              </a:tblGrid>
              <a:tr h="627497">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500" b="1" i="0" u="none" strike="noStrike" kern="1200" cap="none" spc="0" normalizeH="0" baseline="0" noProof="0" dirty="0">
                          <a:ln>
                            <a:noFill/>
                          </a:ln>
                          <a:solidFill>
                            <a:srgbClr val="92D050"/>
                          </a:solidFill>
                          <a:effectLst/>
                          <a:uLnTx/>
                          <a:uFillTx/>
                          <a:latin typeface="+mn-lt"/>
                          <a:ea typeface="+mn-ea"/>
                          <a:cs typeface="+mn-cs"/>
                          <a:sym typeface="Wingdings" panose="05000000000000000000" pitchFamily="2" charset="2"/>
                        </a:rPr>
                        <a:t></a:t>
                      </a:r>
                      <a:r>
                        <a:rPr kumimoji="0" lang="en-US" sz="3500" b="1" i="0" u="none" strike="noStrike" kern="1200" cap="none" spc="0" normalizeH="0" baseline="0" noProof="0" dirty="0">
                          <a:ln>
                            <a:noFill/>
                          </a:ln>
                          <a:solidFill>
                            <a:srgbClr val="FFC000"/>
                          </a:solidFill>
                          <a:effectLst/>
                          <a:uLnTx/>
                          <a:uFillTx/>
                          <a:latin typeface="+mn-lt"/>
                          <a:ea typeface="+mn-ea"/>
                          <a:cs typeface="+mn-cs"/>
                          <a:sym typeface="Wingdings" panose="05000000000000000000" pitchFamily="2" charset="2"/>
                        </a:rPr>
                        <a:t> </a:t>
                      </a:r>
                    </a:p>
                  </a:txBody>
                  <a:tcPr marL="89642" marR="89642" marT="44821" marB="44821">
                    <a:lnL>
                      <a:noFill/>
                    </a:lnL>
                    <a:lnR>
                      <a:noFill/>
                    </a:lnR>
                    <a:lnT>
                      <a:noFill/>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28352492"/>
                  </a:ext>
                </a:extLst>
              </a:tr>
            </a:tbl>
          </a:graphicData>
        </a:graphic>
      </p:graphicFrame>
      <p:graphicFrame>
        <p:nvGraphicFramePr>
          <p:cNvPr id="10" name="Table 9">
            <a:extLst>
              <a:ext uri="{FF2B5EF4-FFF2-40B4-BE49-F238E27FC236}">
                <a16:creationId xmlns:a16="http://schemas.microsoft.com/office/drawing/2014/main" id="{681B3AB4-F429-42AC-98B2-3AA924920DB7}"/>
              </a:ext>
            </a:extLst>
          </p:cNvPr>
          <p:cNvGraphicFramePr>
            <a:graphicFrameLocks noGrp="1"/>
          </p:cNvGraphicFramePr>
          <p:nvPr>
            <p:extLst>
              <p:ext uri="{D42A27DB-BD31-4B8C-83A1-F6EECF244321}">
                <p14:modId xmlns:p14="http://schemas.microsoft.com/office/powerpoint/2010/main" val="1622561025"/>
              </p:ext>
            </p:extLst>
          </p:nvPr>
        </p:nvGraphicFramePr>
        <p:xfrm>
          <a:off x="5725880" y="5043368"/>
          <a:ext cx="1419339" cy="627497"/>
        </p:xfrm>
        <a:graphic>
          <a:graphicData uri="http://schemas.openxmlformats.org/drawingml/2006/table">
            <a:tbl>
              <a:tblPr firstRow="1" bandRow="1">
                <a:tableStyleId>{AF606853-7671-496A-8E4F-DF71F8EC918B}</a:tableStyleId>
              </a:tblPr>
              <a:tblGrid>
                <a:gridCol w="1419339">
                  <a:extLst>
                    <a:ext uri="{9D8B030D-6E8A-4147-A177-3AD203B41FA5}">
                      <a16:colId xmlns:a16="http://schemas.microsoft.com/office/drawing/2014/main" val="3933806570"/>
                    </a:ext>
                  </a:extLst>
                </a:gridCol>
              </a:tblGrid>
              <a:tr h="627497">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500" b="1" i="0" u="none" strike="noStrike" kern="1200" cap="none" spc="0" normalizeH="0" baseline="0" noProof="0" dirty="0">
                          <a:ln>
                            <a:noFill/>
                          </a:ln>
                          <a:solidFill>
                            <a:srgbClr val="92D050"/>
                          </a:solidFill>
                          <a:effectLst/>
                          <a:uLnTx/>
                          <a:uFillTx/>
                          <a:latin typeface="+mn-lt"/>
                          <a:ea typeface="+mn-ea"/>
                          <a:cs typeface="+mn-cs"/>
                          <a:sym typeface="Wingdings" panose="05000000000000000000" pitchFamily="2" charset="2"/>
                        </a:rPr>
                        <a:t></a:t>
                      </a:r>
                      <a:r>
                        <a:rPr kumimoji="0" lang="en-US" sz="3500" b="1" i="0" u="none" strike="noStrike" kern="1200" cap="none" spc="0" normalizeH="0" baseline="0" noProof="0" dirty="0">
                          <a:ln>
                            <a:noFill/>
                          </a:ln>
                          <a:solidFill>
                            <a:srgbClr val="FFC000"/>
                          </a:solidFill>
                          <a:effectLst/>
                          <a:uLnTx/>
                          <a:uFillTx/>
                          <a:latin typeface="+mn-lt"/>
                          <a:ea typeface="+mn-ea"/>
                          <a:cs typeface="+mn-cs"/>
                          <a:sym typeface="Wingdings" panose="05000000000000000000" pitchFamily="2" charset="2"/>
                        </a:rPr>
                        <a:t> </a:t>
                      </a:r>
                    </a:p>
                  </a:txBody>
                  <a:tcPr marL="89642" marR="89642" marT="44821" marB="44821">
                    <a:lnL>
                      <a:noFill/>
                    </a:lnL>
                    <a:lnR>
                      <a:noFill/>
                    </a:lnR>
                    <a:lnT>
                      <a:noFill/>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28352492"/>
                  </a:ext>
                </a:extLst>
              </a:tr>
            </a:tbl>
          </a:graphicData>
        </a:graphic>
      </p:graphicFrame>
      <p:graphicFrame>
        <p:nvGraphicFramePr>
          <p:cNvPr id="11" name="Table 10">
            <a:extLst>
              <a:ext uri="{FF2B5EF4-FFF2-40B4-BE49-F238E27FC236}">
                <a16:creationId xmlns:a16="http://schemas.microsoft.com/office/drawing/2014/main" id="{BF8C68FE-4746-4FEE-8CE6-C4CAD35CCAC4}"/>
              </a:ext>
            </a:extLst>
          </p:cNvPr>
          <p:cNvGraphicFramePr>
            <a:graphicFrameLocks noGrp="1"/>
          </p:cNvGraphicFramePr>
          <p:nvPr>
            <p:extLst>
              <p:ext uri="{D42A27DB-BD31-4B8C-83A1-F6EECF244321}">
                <p14:modId xmlns:p14="http://schemas.microsoft.com/office/powerpoint/2010/main" val="3868888802"/>
              </p:ext>
            </p:extLst>
          </p:nvPr>
        </p:nvGraphicFramePr>
        <p:xfrm>
          <a:off x="5705508" y="2675984"/>
          <a:ext cx="1419339" cy="627497"/>
        </p:xfrm>
        <a:graphic>
          <a:graphicData uri="http://schemas.openxmlformats.org/drawingml/2006/table">
            <a:tbl>
              <a:tblPr firstRow="1" bandRow="1">
                <a:tableStyleId>{AF606853-7671-496A-8E4F-DF71F8EC918B}</a:tableStyleId>
              </a:tblPr>
              <a:tblGrid>
                <a:gridCol w="1419339">
                  <a:extLst>
                    <a:ext uri="{9D8B030D-6E8A-4147-A177-3AD203B41FA5}">
                      <a16:colId xmlns:a16="http://schemas.microsoft.com/office/drawing/2014/main" val="3933806570"/>
                    </a:ext>
                  </a:extLst>
                </a:gridCol>
              </a:tblGrid>
              <a:tr h="627497">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500" b="1" i="0" u="none" strike="noStrike" kern="1200" cap="none" spc="0" normalizeH="0" baseline="0" noProof="0" dirty="0">
                          <a:ln>
                            <a:noFill/>
                          </a:ln>
                          <a:solidFill>
                            <a:srgbClr val="FF0000"/>
                          </a:solidFill>
                          <a:effectLst/>
                          <a:uLnTx/>
                          <a:uFillTx/>
                          <a:latin typeface="+mn-lt"/>
                          <a:ea typeface="+mn-ea"/>
                          <a:cs typeface="+mn-cs"/>
                          <a:sym typeface="Wingdings" panose="05000000000000000000" pitchFamily="2" charset="2"/>
                        </a:rPr>
                        <a:t></a:t>
                      </a:r>
                      <a:endParaRPr kumimoji="0" lang="en-US" sz="3500" b="1" i="0" u="none" strike="noStrike" kern="1200" cap="none" spc="0" normalizeH="0" baseline="0" noProof="0" dirty="0">
                        <a:ln>
                          <a:noFill/>
                        </a:ln>
                        <a:solidFill>
                          <a:srgbClr val="FFC000"/>
                        </a:solidFill>
                        <a:effectLst/>
                        <a:uLnTx/>
                        <a:uFillTx/>
                        <a:latin typeface="Segoe UI Semilight"/>
                        <a:ea typeface="+mn-ea"/>
                        <a:cs typeface="+mn-cs"/>
                        <a:sym typeface="Wingdings" panose="05000000000000000000" pitchFamily="2" charset="2"/>
                      </a:endParaRPr>
                    </a:p>
                  </a:txBody>
                  <a:tcPr marL="89642" marR="89642" marT="44821" marB="44821">
                    <a:lnL>
                      <a:noFill/>
                    </a:lnL>
                    <a:lnR>
                      <a:noFill/>
                    </a:lnR>
                    <a:lnT>
                      <a:noFill/>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28352492"/>
                  </a:ext>
                </a:extLst>
              </a:tr>
            </a:tbl>
          </a:graphicData>
        </a:graphic>
      </p:graphicFrame>
      <p:graphicFrame>
        <p:nvGraphicFramePr>
          <p:cNvPr id="12" name="Table 11">
            <a:extLst>
              <a:ext uri="{FF2B5EF4-FFF2-40B4-BE49-F238E27FC236}">
                <a16:creationId xmlns:a16="http://schemas.microsoft.com/office/drawing/2014/main" id="{95CE7B4D-3704-4583-B4B0-585DA8F9425B}"/>
              </a:ext>
            </a:extLst>
          </p:cNvPr>
          <p:cNvGraphicFramePr>
            <a:graphicFrameLocks noGrp="1"/>
          </p:cNvGraphicFramePr>
          <p:nvPr>
            <p:extLst>
              <p:ext uri="{D42A27DB-BD31-4B8C-83A1-F6EECF244321}">
                <p14:modId xmlns:p14="http://schemas.microsoft.com/office/powerpoint/2010/main" val="3067960549"/>
              </p:ext>
            </p:extLst>
          </p:nvPr>
        </p:nvGraphicFramePr>
        <p:xfrm>
          <a:off x="9094267" y="2673956"/>
          <a:ext cx="1419339" cy="627497"/>
        </p:xfrm>
        <a:graphic>
          <a:graphicData uri="http://schemas.openxmlformats.org/drawingml/2006/table">
            <a:tbl>
              <a:tblPr firstRow="1" bandRow="1">
                <a:tableStyleId>{AF606853-7671-496A-8E4F-DF71F8EC918B}</a:tableStyleId>
              </a:tblPr>
              <a:tblGrid>
                <a:gridCol w="1419339">
                  <a:extLst>
                    <a:ext uri="{9D8B030D-6E8A-4147-A177-3AD203B41FA5}">
                      <a16:colId xmlns:a16="http://schemas.microsoft.com/office/drawing/2014/main" val="3933806570"/>
                    </a:ext>
                  </a:extLst>
                </a:gridCol>
              </a:tblGrid>
              <a:tr h="627497">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500" b="1" i="0" u="none" strike="noStrike" kern="1200" cap="none" spc="0" normalizeH="0" baseline="0" noProof="0" dirty="0">
                          <a:ln>
                            <a:noFill/>
                          </a:ln>
                          <a:solidFill>
                            <a:srgbClr val="FFC000"/>
                          </a:solidFill>
                          <a:effectLst/>
                          <a:uLnTx/>
                          <a:uFillTx/>
                          <a:latin typeface="+mn-lt"/>
                          <a:ea typeface="+mn-ea"/>
                          <a:cs typeface="+mn-cs"/>
                          <a:sym typeface="Wingdings" panose="05000000000000000000" pitchFamily="2" charset="2"/>
                        </a:rPr>
                        <a:t></a:t>
                      </a:r>
                      <a:r>
                        <a:rPr kumimoji="0" lang="en-US" sz="3500" b="1" i="0" u="none" strike="noStrike" kern="1200" cap="none" spc="0" normalizeH="0" baseline="0" noProof="0" dirty="0">
                          <a:ln>
                            <a:noFill/>
                          </a:ln>
                          <a:solidFill>
                            <a:srgbClr val="FFC000"/>
                          </a:solidFill>
                          <a:effectLst/>
                          <a:uLnTx/>
                          <a:uFillTx/>
                          <a:latin typeface="Segoe UI Semilight"/>
                          <a:ea typeface="+mn-ea"/>
                          <a:cs typeface="+mn-cs"/>
                          <a:sym typeface="Wingdings" panose="05000000000000000000" pitchFamily="2" charset="2"/>
                        </a:rPr>
                        <a:t> </a:t>
                      </a:r>
                      <a:r>
                        <a:rPr kumimoji="0" lang="en-US" sz="2000" b="1" i="0" u="none" strike="noStrike" kern="1200" cap="none" spc="0" normalizeH="0" baseline="0" noProof="0" dirty="0">
                          <a:ln>
                            <a:noFill/>
                          </a:ln>
                          <a:solidFill>
                            <a:schemeClr val="tx1"/>
                          </a:solidFill>
                          <a:effectLst/>
                          <a:uLnTx/>
                          <a:uFillTx/>
                          <a:latin typeface="Segoe UI Semilight"/>
                          <a:ea typeface="+mn-ea"/>
                          <a:cs typeface="+mn-cs"/>
                          <a:sym typeface="Wingdings" panose="05000000000000000000" pitchFamily="2" charset="2"/>
                        </a:rPr>
                        <a:t>to</a:t>
                      </a:r>
                      <a:r>
                        <a:rPr kumimoji="0" lang="en-US" sz="3500" b="1" i="0" u="none" strike="noStrike" kern="1200" cap="none" spc="0" normalizeH="0" baseline="0" noProof="0" dirty="0">
                          <a:ln>
                            <a:noFill/>
                          </a:ln>
                          <a:solidFill>
                            <a:srgbClr val="FFC000"/>
                          </a:solidFill>
                          <a:effectLst/>
                          <a:uLnTx/>
                          <a:uFillTx/>
                          <a:latin typeface="Segoe UI Semilight"/>
                          <a:ea typeface="+mn-ea"/>
                          <a:cs typeface="+mn-cs"/>
                          <a:sym typeface="Wingdings" panose="05000000000000000000" pitchFamily="2" charset="2"/>
                        </a:rPr>
                        <a:t> </a:t>
                      </a:r>
                      <a:r>
                        <a:rPr kumimoji="0" lang="en-US" sz="3500" b="1" i="0" u="none" strike="noStrike" kern="1200" cap="none" spc="0" normalizeH="0" baseline="0" noProof="0" dirty="0">
                          <a:ln>
                            <a:noFill/>
                          </a:ln>
                          <a:solidFill>
                            <a:srgbClr val="92D050"/>
                          </a:solidFill>
                          <a:effectLst/>
                          <a:uLnTx/>
                          <a:uFillTx/>
                          <a:latin typeface="+mn-lt"/>
                          <a:ea typeface="+mn-ea"/>
                          <a:cs typeface="+mn-cs"/>
                          <a:sym typeface="Wingdings" panose="05000000000000000000" pitchFamily="2" charset="2"/>
                        </a:rPr>
                        <a:t></a:t>
                      </a:r>
                      <a:r>
                        <a:rPr kumimoji="0" lang="en-US" sz="3500" b="1" i="0" u="none" strike="noStrike" kern="1200" cap="none" spc="0" normalizeH="0" baseline="0" noProof="0" dirty="0">
                          <a:ln>
                            <a:noFill/>
                          </a:ln>
                          <a:solidFill>
                            <a:srgbClr val="FFC000"/>
                          </a:solidFill>
                          <a:effectLst/>
                          <a:uLnTx/>
                          <a:uFillTx/>
                          <a:latin typeface="Segoe UI Semilight"/>
                          <a:ea typeface="+mn-ea"/>
                          <a:cs typeface="+mn-cs"/>
                          <a:sym typeface="Wingdings" panose="05000000000000000000" pitchFamily="2" charset="2"/>
                        </a:rPr>
                        <a:t> </a:t>
                      </a:r>
                      <a:endParaRPr kumimoji="0" lang="en-US" sz="3500" b="1" i="0" u="none" strike="noStrike" kern="1200" cap="none" spc="0" normalizeH="0" baseline="0" noProof="0" dirty="0">
                        <a:ln>
                          <a:noFill/>
                        </a:ln>
                        <a:solidFill>
                          <a:srgbClr val="FFC000"/>
                        </a:solidFill>
                        <a:effectLst/>
                        <a:uLnTx/>
                        <a:uFillTx/>
                        <a:latin typeface="+mn-lt"/>
                        <a:ea typeface="+mn-ea"/>
                        <a:cs typeface="+mn-cs"/>
                        <a:sym typeface="Wingdings" panose="05000000000000000000" pitchFamily="2" charset="2"/>
                      </a:endParaRPr>
                    </a:p>
                  </a:txBody>
                  <a:tcPr marL="89642" marR="89642" marT="44821" marB="44821">
                    <a:lnL>
                      <a:noFill/>
                    </a:lnL>
                    <a:lnR>
                      <a:noFill/>
                    </a:lnR>
                    <a:lnT>
                      <a:noFill/>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28352492"/>
                  </a:ext>
                </a:extLst>
              </a:tr>
            </a:tbl>
          </a:graphicData>
        </a:graphic>
      </p:graphicFrame>
      <p:graphicFrame>
        <p:nvGraphicFramePr>
          <p:cNvPr id="13" name="Table 12">
            <a:extLst>
              <a:ext uri="{FF2B5EF4-FFF2-40B4-BE49-F238E27FC236}">
                <a16:creationId xmlns:a16="http://schemas.microsoft.com/office/drawing/2014/main" id="{34797802-15F2-416F-9260-31197B0E7926}"/>
              </a:ext>
            </a:extLst>
          </p:cNvPr>
          <p:cNvGraphicFramePr>
            <a:graphicFrameLocks noGrp="1"/>
          </p:cNvGraphicFramePr>
          <p:nvPr>
            <p:extLst>
              <p:ext uri="{D42A27DB-BD31-4B8C-83A1-F6EECF244321}">
                <p14:modId xmlns:p14="http://schemas.microsoft.com/office/powerpoint/2010/main" val="4163996548"/>
              </p:ext>
            </p:extLst>
          </p:nvPr>
        </p:nvGraphicFramePr>
        <p:xfrm>
          <a:off x="9044465" y="3262969"/>
          <a:ext cx="1419339" cy="627497"/>
        </p:xfrm>
        <a:graphic>
          <a:graphicData uri="http://schemas.openxmlformats.org/drawingml/2006/table">
            <a:tbl>
              <a:tblPr firstRow="1" bandRow="1">
                <a:tableStyleId>{AF606853-7671-496A-8E4F-DF71F8EC918B}</a:tableStyleId>
              </a:tblPr>
              <a:tblGrid>
                <a:gridCol w="1419339">
                  <a:extLst>
                    <a:ext uri="{9D8B030D-6E8A-4147-A177-3AD203B41FA5}">
                      <a16:colId xmlns:a16="http://schemas.microsoft.com/office/drawing/2014/main" val="3933806570"/>
                    </a:ext>
                  </a:extLst>
                </a:gridCol>
              </a:tblGrid>
              <a:tr h="627497">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500" b="1" i="0" u="none" strike="noStrike" kern="1200" cap="none" spc="0" normalizeH="0" baseline="0" noProof="0" dirty="0">
                          <a:ln>
                            <a:noFill/>
                          </a:ln>
                          <a:solidFill>
                            <a:srgbClr val="92D050"/>
                          </a:solidFill>
                          <a:effectLst/>
                          <a:uLnTx/>
                          <a:uFillTx/>
                          <a:latin typeface="+mn-lt"/>
                          <a:ea typeface="+mn-ea"/>
                          <a:cs typeface="+mn-cs"/>
                          <a:sym typeface="Wingdings" panose="05000000000000000000" pitchFamily="2" charset="2"/>
                        </a:rPr>
                        <a:t></a:t>
                      </a:r>
                      <a:r>
                        <a:rPr kumimoji="0" lang="en-US" sz="3500" b="1" i="0" u="none" strike="noStrike" kern="1200" cap="none" spc="0" normalizeH="0" baseline="0" noProof="0" dirty="0">
                          <a:ln>
                            <a:noFill/>
                          </a:ln>
                          <a:solidFill>
                            <a:srgbClr val="FFC000"/>
                          </a:solidFill>
                          <a:effectLst/>
                          <a:uLnTx/>
                          <a:uFillTx/>
                          <a:latin typeface="Segoe UI Semilight"/>
                          <a:ea typeface="+mn-ea"/>
                          <a:cs typeface="+mn-cs"/>
                          <a:sym typeface="Wingdings" panose="05000000000000000000" pitchFamily="2" charset="2"/>
                        </a:rPr>
                        <a:t> </a:t>
                      </a:r>
                      <a:endParaRPr kumimoji="0" lang="en-US" sz="3500" b="1" i="0" u="none" strike="noStrike" kern="1200" cap="none" spc="0" normalizeH="0" baseline="0" noProof="0" dirty="0">
                        <a:ln>
                          <a:noFill/>
                        </a:ln>
                        <a:solidFill>
                          <a:srgbClr val="FFC000"/>
                        </a:solidFill>
                        <a:effectLst/>
                        <a:uLnTx/>
                        <a:uFillTx/>
                        <a:latin typeface="+mn-lt"/>
                        <a:ea typeface="+mn-ea"/>
                        <a:cs typeface="+mn-cs"/>
                        <a:sym typeface="Wingdings" panose="05000000000000000000" pitchFamily="2" charset="2"/>
                      </a:endParaRPr>
                    </a:p>
                  </a:txBody>
                  <a:tcPr marL="89642" marR="89642" marT="44821" marB="44821">
                    <a:lnL>
                      <a:noFill/>
                    </a:lnL>
                    <a:lnR>
                      <a:noFill/>
                    </a:lnR>
                    <a:lnT>
                      <a:noFill/>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28352492"/>
                  </a:ext>
                </a:extLst>
              </a:tr>
            </a:tbl>
          </a:graphicData>
        </a:graphic>
      </p:graphicFrame>
      <p:graphicFrame>
        <p:nvGraphicFramePr>
          <p:cNvPr id="14" name="Table 13">
            <a:extLst>
              <a:ext uri="{FF2B5EF4-FFF2-40B4-BE49-F238E27FC236}">
                <a16:creationId xmlns:a16="http://schemas.microsoft.com/office/drawing/2014/main" id="{C83B73BE-DDD9-40E0-8F7F-8815CC392ADC}"/>
              </a:ext>
            </a:extLst>
          </p:cNvPr>
          <p:cNvGraphicFramePr>
            <a:graphicFrameLocks noGrp="1"/>
          </p:cNvGraphicFramePr>
          <p:nvPr>
            <p:extLst>
              <p:ext uri="{D42A27DB-BD31-4B8C-83A1-F6EECF244321}">
                <p14:modId xmlns:p14="http://schemas.microsoft.com/office/powerpoint/2010/main" val="890085277"/>
              </p:ext>
            </p:extLst>
          </p:nvPr>
        </p:nvGraphicFramePr>
        <p:xfrm>
          <a:off x="9056916" y="3877802"/>
          <a:ext cx="1419339" cy="627497"/>
        </p:xfrm>
        <a:graphic>
          <a:graphicData uri="http://schemas.openxmlformats.org/drawingml/2006/table">
            <a:tbl>
              <a:tblPr firstRow="1" bandRow="1">
                <a:tableStyleId>{AF606853-7671-496A-8E4F-DF71F8EC918B}</a:tableStyleId>
              </a:tblPr>
              <a:tblGrid>
                <a:gridCol w="1419339">
                  <a:extLst>
                    <a:ext uri="{9D8B030D-6E8A-4147-A177-3AD203B41FA5}">
                      <a16:colId xmlns:a16="http://schemas.microsoft.com/office/drawing/2014/main" val="3933806570"/>
                    </a:ext>
                  </a:extLst>
                </a:gridCol>
              </a:tblGrid>
              <a:tr h="627497">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500" b="1" i="0" u="none" strike="noStrike" kern="1200" cap="none" spc="0" normalizeH="0" baseline="0" noProof="0" dirty="0">
                          <a:ln>
                            <a:noFill/>
                          </a:ln>
                          <a:solidFill>
                            <a:srgbClr val="92D050"/>
                          </a:solidFill>
                          <a:effectLst/>
                          <a:uLnTx/>
                          <a:uFillTx/>
                          <a:latin typeface="+mn-lt"/>
                          <a:ea typeface="+mn-ea"/>
                          <a:cs typeface="+mn-cs"/>
                          <a:sym typeface="Wingdings" panose="05000000000000000000" pitchFamily="2" charset="2"/>
                        </a:rPr>
                        <a:t></a:t>
                      </a:r>
                      <a:r>
                        <a:rPr kumimoji="0" lang="en-US" sz="3500" b="1" i="0" u="none" strike="noStrike" kern="1200" cap="none" spc="0" normalizeH="0" baseline="0" noProof="0" dirty="0">
                          <a:ln>
                            <a:noFill/>
                          </a:ln>
                          <a:solidFill>
                            <a:srgbClr val="FFC000"/>
                          </a:solidFill>
                          <a:effectLst/>
                          <a:uLnTx/>
                          <a:uFillTx/>
                          <a:latin typeface="Segoe UI Semilight"/>
                          <a:ea typeface="+mn-ea"/>
                          <a:cs typeface="+mn-cs"/>
                          <a:sym typeface="Wingdings" panose="05000000000000000000" pitchFamily="2" charset="2"/>
                        </a:rPr>
                        <a:t> </a:t>
                      </a:r>
                      <a:endParaRPr kumimoji="0" lang="en-US" sz="3500" b="1" i="0" u="none" strike="noStrike" kern="1200" cap="none" spc="0" normalizeH="0" baseline="0" noProof="0" dirty="0">
                        <a:ln>
                          <a:noFill/>
                        </a:ln>
                        <a:solidFill>
                          <a:srgbClr val="FFC000"/>
                        </a:solidFill>
                        <a:effectLst/>
                        <a:uLnTx/>
                        <a:uFillTx/>
                        <a:latin typeface="+mn-lt"/>
                        <a:ea typeface="+mn-ea"/>
                        <a:cs typeface="+mn-cs"/>
                        <a:sym typeface="Wingdings" panose="05000000000000000000" pitchFamily="2" charset="2"/>
                      </a:endParaRPr>
                    </a:p>
                  </a:txBody>
                  <a:tcPr marL="89642" marR="89642" marT="44821" marB="44821">
                    <a:lnL>
                      <a:noFill/>
                    </a:lnL>
                    <a:lnR>
                      <a:noFill/>
                    </a:lnR>
                    <a:lnT>
                      <a:noFill/>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28352492"/>
                  </a:ext>
                </a:extLst>
              </a:tr>
            </a:tbl>
          </a:graphicData>
        </a:graphic>
      </p:graphicFrame>
      <p:graphicFrame>
        <p:nvGraphicFramePr>
          <p:cNvPr id="15" name="Table 14">
            <a:extLst>
              <a:ext uri="{FF2B5EF4-FFF2-40B4-BE49-F238E27FC236}">
                <a16:creationId xmlns:a16="http://schemas.microsoft.com/office/drawing/2014/main" id="{BBC281DA-A647-49E1-BEAE-824951322068}"/>
              </a:ext>
            </a:extLst>
          </p:cNvPr>
          <p:cNvGraphicFramePr>
            <a:graphicFrameLocks noGrp="1"/>
          </p:cNvGraphicFramePr>
          <p:nvPr>
            <p:extLst>
              <p:ext uri="{D42A27DB-BD31-4B8C-83A1-F6EECF244321}">
                <p14:modId xmlns:p14="http://schemas.microsoft.com/office/powerpoint/2010/main" val="2901731644"/>
              </p:ext>
            </p:extLst>
          </p:nvPr>
        </p:nvGraphicFramePr>
        <p:xfrm>
          <a:off x="8781267" y="4440378"/>
          <a:ext cx="2045338" cy="627497"/>
        </p:xfrm>
        <a:graphic>
          <a:graphicData uri="http://schemas.openxmlformats.org/drawingml/2006/table">
            <a:tbl>
              <a:tblPr firstRow="1" bandRow="1">
                <a:tableStyleId>{AF606853-7671-496A-8E4F-DF71F8EC918B}</a:tableStyleId>
              </a:tblPr>
              <a:tblGrid>
                <a:gridCol w="2045338">
                  <a:extLst>
                    <a:ext uri="{9D8B030D-6E8A-4147-A177-3AD203B41FA5}">
                      <a16:colId xmlns:a16="http://schemas.microsoft.com/office/drawing/2014/main" val="3933806570"/>
                    </a:ext>
                  </a:extLst>
                </a:gridCol>
              </a:tblGrid>
              <a:tr h="627497">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500" b="1" i="0" u="none" strike="noStrike" kern="1200" cap="none" spc="0" normalizeH="0" baseline="0" noProof="0" dirty="0">
                          <a:ln>
                            <a:noFill/>
                          </a:ln>
                          <a:solidFill>
                            <a:srgbClr val="FF0000"/>
                          </a:solidFill>
                          <a:effectLst/>
                          <a:uLnTx/>
                          <a:uFillTx/>
                          <a:latin typeface="+mn-lt"/>
                          <a:ea typeface="+mn-ea"/>
                          <a:cs typeface="+mn-cs"/>
                          <a:sym typeface="Wingdings" panose="05000000000000000000" pitchFamily="2" charset="2"/>
                        </a:rPr>
                        <a:t></a:t>
                      </a:r>
                      <a:r>
                        <a:rPr kumimoji="0" lang="en-US" sz="3500" b="1" i="0" u="none" strike="noStrike" kern="1200" cap="none" spc="0" normalizeH="0" baseline="0" noProof="0" dirty="0">
                          <a:ln>
                            <a:noFill/>
                          </a:ln>
                          <a:solidFill>
                            <a:srgbClr val="FFC000"/>
                          </a:solidFill>
                          <a:effectLst/>
                          <a:uLnTx/>
                          <a:uFillTx/>
                          <a:latin typeface="Segoe UI Semilight"/>
                          <a:ea typeface="+mn-ea"/>
                          <a:cs typeface="+mn-cs"/>
                          <a:sym typeface="Wingdings" panose="05000000000000000000" pitchFamily="2" charset="2"/>
                        </a:rPr>
                        <a:t> </a:t>
                      </a:r>
                      <a:r>
                        <a:rPr kumimoji="0" lang="en-US" sz="2000" b="1" i="0" u="none" strike="noStrike" kern="1200" cap="none" spc="0" normalizeH="0" baseline="0" noProof="0" dirty="0">
                          <a:ln>
                            <a:noFill/>
                          </a:ln>
                          <a:solidFill>
                            <a:schemeClr val="tx1"/>
                          </a:solidFill>
                          <a:effectLst/>
                          <a:uLnTx/>
                          <a:uFillTx/>
                          <a:latin typeface="+mn-lt"/>
                          <a:ea typeface="+mn-ea"/>
                          <a:cs typeface="+mn-cs"/>
                          <a:sym typeface="Wingdings" panose="05000000000000000000" pitchFamily="2" charset="2"/>
                        </a:rPr>
                        <a:t>to</a:t>
                      </a:r>
                      <a:r>
                        <a:rPr kumimoji="0" lang="en-US" sz="3500" b="1" i="0" u="none" strike="noStrike" kern="1200" cap="none" spc="0" normalizeH="0" baseline="0" noProof="0" dirty="0">
                          <a:ln>
                            <a:noFill/>
                          </a:ln>
                          <a:solidFill>
                            <a:srgbClr val="FFC000"/>
                          </a:solidFill>
                          <a:effectLst/>
                          <a:uLnTx/>
                          <a:uFillTx/>
                          <a:latin typeface="Segoe UI Semilight"/>
                          <a:ea typeface="+mn-ea"/>
                          <a:cs typeface="+mn-cs"/>
                          <a:sym typeface="Wingdings" panose="05000000000000000000" pitchFamily="2" charset="2"/>
                        </a:rPr>
                        <a:t> </a:t>
                      </a:r>
                      <a:r>
                        <a:rPr kumimoji="0" lang="en-US" sz="3500" b="1" i="0" u="none" strike="noStrike" kern="1200" cap="none" spc="0" normalizeH="0" baseline="0" noProof="0" dirty="0">
                          <a:ln>
                            <a:noFill/>
                          </a:ln>
                          <a:solidFill>
                            <a:srgbClr val="FFC000"/>
                          </a:solidFill>
                          <a:effectLst/>
                          <a:uLnTx/>
                          <a:uFillTx/>
                          <a:latin typeface="+mn-lt"/>
                          <a:ea typeface="+mn-ea"/>
                          <a:cs typeface="+mn-cs"/>
                          <a:sym typeface="Wingdings" panose="05000000000000000000" pitchFamily="2" charset="2"/>
                        </a:rPr>
                        <a:t></a:t>
                      </a:r>
                      <a:r>
                        <a:rPr kumimoji="0" lang="en-US" sz="3500" b="1" i="0" u="none" strike="noStrike" kern="1200" cap="none" spc="0" normalizeH="0" baseline="0" noProof="0" dirty="0">
                          <a:ln>
                            <a:noFill/>
                          </a:ln>
                          <a:solidFill>
                            <a:srgbClr val="FFC000"/>
                          </a:solidFill>
                          <a:effectLst/>
                          <a:uLnTx/>
                          <a:uFillTx/>
                          <a:latin typeface="Segoe UI Semilight"/>
                          <a:ea typeface="+mn-ea"/>
                          <a:cs typeface="+mn-cs"/>
                          <a:sym typeface="Wingdings" panose="05000000000000000000" pitchFamily="2" charset="2"/>
                        </a:rPr>
                        <a:t> </a:t>
                      </a:r>
                      <a:endParaRPr kumimoji="0" lang="en-US" sz="3500" b="1" i="0" u="none" strike="noStrike" kern="1200" cap="none" spc="0" normalizeH="0" baseline="0" noProof="0" dirty="0">
                        <a:ln>
                          <a:noFill/>
                        </a:ln>
                        <a:solidFill>
                          <a:srgbClr val="FFC000"/>
                        </a:solidFill>
                        <a:effectLst/>
                        <a:uLnTx/>
                        <a:uFillTx/>
                        <a:latin typeface="+mn-lt"/>
                        <a:ea typeface="+mn-ea"/>
                        <a:cs typeface="+mn-cs"/>
                        <a:sym typeface="Wingdings" panose="05000000000000000000" pitchFamily="2" charset="2"/>
                      </a:endParaRPr>
                    </a:p>
                  </a:txBody>
                  <a:tcPr marL="89642" marR="89642" marT="44821" marB="44821">
                    <a:lnL>
                      <a:noFill/>
                    </a:lnL>
                    <a:lnR>
                      <a:noFill/>
                    </a:lnR>
                    <a:lnT>
                      <a:noFill/>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28352492"/>
                  </a:ext>
                </a:extLst>
              </a:tr>
            </a:tbl>
          </a:graphicData>
        </a:graphic>
      </p:graphicFrame>
      <p:graphicFrame>
        <p:nvGraphicFramePr>
          <p:cNvPr id="16" name="Table 15">
            <a:extLst>
              <a:ext uri="{FF2B5EF4-FFF2-40B4-BE49-F238E27FC236}">
                <a16:creationId xmlns:a16="http://schemas.microsoft.com/office/drawing/2014/main" id="{9350AE6D-4AA9-45C3-AF92-ABF989693F92}"/>
              </a:ext>
            </a:extLst>
          </p:cNvPr>
          <p:cNvGraphicFramePr>
            <a:graphicFrameLocks noGrp="1"/>
          </p:cNvGraphicFramePr>
          <p:nvPr>
            <p:extLst>
              <p:ext uri="{D42A27DB-BD31-4B8C-83A1-F6EECF244321}">
                <p14:modId xmlns:p14="http://schemas.microsoft.com/office/powerpoint/2010/main" val="3209278382"/>
              </p:ext>
            </p:extLst>
          </p:nvPr>
        </p:nvGraphicFramePr>
        <p:xfrm>
          <a:off x="9064697" y="5079572"/>
          <a:ext cx="1419339" cy="627497"/>
        </p:xfrm>
        <a:graphic>
          <a:graphicData uri="http://schemas.openxmlformats.org/drawingml/2006/table">
            <a:tbl>
              <a:tblPr firstRow="1" bandRow="1">
                <a:tableStyleId>{AF606853-7671-496A-8E4F-DF71F8EC918B}</a:tableStyleId>
              </a:tblPr>
              <a:tblGrid>
                <a:gridCol w="1419339">
                  <a:extLst>
                    <a:ext uri="{9D8B030D-6E8A-4147-A177-3AD203B41FA5}">
                      <a16:colId xmlns:a16="http://schemas.microsoft.com/office/drawing/2014/main" val="3933806570"/>
                    </a:ext>
                  </a:extLst>
                </a:gridCol>
              </a:tblGrid>
              <a:tr h="627497">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500" b="1" i="0" u="none" strike="noStrike" kern="1200" cap="none" spc="0" normalizeH="0" baseline="0" noProof="0" dirty="0">
                          <a:ln>
                            <a:noFill/>
                          </a:ln>
                          <a:solidFill>
                            <a:srgbClr val="FF0000"/>
                          </a:solidFill>
                          <a:effectLst/>
                          <a:uLnTx/>
                          <a:uFillTx/>
                          <a:latin typeface="+mn-lt"/>
                          <a:ea typeface="+mn-ea"/>
                          <a:cs typeface="+mn-cs"/>
                          <a:sym typeface="Wingdings" panose="05000000000000000000" pitchFamily="2" charset="2"/>
                        </a:rPr>
                        <a:t></a:t>
                      </a:r>
                      <a:endParaRPr kumimoji="0" lang="en-US" sz="3500" b="1" i="0" u="none" strike="noStrike" kern="1200" cap="none" spc="0" normalizeH="0" baseline="0" noProof="0" dirty="0">
                        <a:ln>
                          <a:noFill/>
                        </a:ln>
                        <a:solidFill>
                          <a:srgbClr val="FFC000"/>
                        </a:solidFill>
                        <a:effectLst/>
                        <a:uLnTx/>
                        <a:uFillTx/>
                        <a:latin typeface="+mn-lt"/>
                        <a:ea typeface="+mn-ea"/>
                        <a:cs typeface="+mn-cs"/>
                        <a:sym typeface="Wingdings" panose="05000000000000000000" pitchFamily="2" charset="2"/>
                      </a:endParaRPr>
                    </a:p>
                  </a:txBody>
                  <a:tcPr marL="89642" marR="89642" marT="44821" marB="44821">
                    <a:lnL>
                      <a:noFill/>
                    </a:lnL>
                    <a:lnR>
                      <a:noFill/>
                    </a:lnR>
                    <a:lnT>
                      <a:noFill/>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28352492"/>
                  </a:ext>
                </a:extLst>
              </a:tr>
            </a:tbl>
          </a:graphicData>
        </a:graphic>
      </p:graphicFrame>
      <p:graphicFrame>
        <p:nvGraphicFramePr>
          <p:cNvPr id="17" name="Table 16">
            <a:extLst>
              <a:ext uri="{FF2B5EF4-FFF2-40B4-BE49-F238E27FC236}">
                <a16:creationId xmlns:a16="http://schemas.microsoft.com/office/drawing/2014/main" id="{14F7324C-BEE5-4C59-A6FB-BD3262919D0B}"/>
              </a:ext>
            </a:extLst>
          </p:cNvPr>
          <p:cNvGraphicFramePr>
            <a:graphicFrameLocks noGrp="1"/>
          </p:cNvGraphicFramePr>
          <p:nvPr>
            <p:extLst>
              <p:ext uri="{D42A27DB-BD31-4B8C-83A1-F6EECF244321}">
                <p14:modId xmlns:p14="http://schemas.microsoft.com/office/powerpoint/2010/main" val="1790546472"/>
              </p:ext>
            </p:extLst>
          </p:nvPr>
        </p:nvGraphicFramePr>
        <p:xfrm>
          <a:off x="5738190" y="5663192"/>
          <a:ext cx="1419339" cy="627497"/>
        </p:xfrm>
        <a:graphic>
          <a:graphicData uri="http://schemas.openxmlformats.org/drawingml/2006/table">
            <a:tbl>
              <a:tblPr firstRow="1" bandRow="1">
                <a:tableStyleId>{AF606853-7671-496A-8E4F-DF71F8EC918B}</a:tableStyleId>
              </a:tblPr>
              <a:tblGrid>
                <a:gridCol w="1419339">
                  <a:extLst>
                    <a:ext uri="{9D8B030D-6E8A-4147-A177-3AD203B41FA5}">
                      <a16:colId xmlns:a16="http://schemas.microsoft.com/office/drawing/2014/main" val="3933806570"/>
                    </a:ext>
                  </a:extLst>
                </a:gridCol>
              </a:tblGrid>
              <a:tr h="627497">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500" b="1" i="0" u="none" strike="noStrike" kern="1200" cap="none" spc="0" normalizeH="0" baseline="0" noProof="0" dirty="0">
                          <a:ln>
                            <a:noFill/>
                          </a:ln>
                          <a:solidFill>
                            <a:srgbClr val="FF0000"/>
                          </a:solidFill>
                          <a:effectLst/>
                          <a:uLnTx/>
                          <a:uFillTx/>
                          <a:latin typeface="+mn-lt"/>
                          <a:ea typeface="+mn-ea"/>
                          <a:cs typeface="+mn-cs"/>
                          <a:sym typeface="Wingdings" panose="05000000000000000000" pitchFamily="2" charset="2"/>
                        </a:rPr>
                        <a:t></a:t>
                      </a:r>
                      <a:endParaRPr kumimoji="0" lang="en-US" sz="3500" b="1" i="0" u="none" strike="noStrike" kern="1200" cap="none" spc="0" normalizeH="0" baseline="0" noProof="0" dirty="0">
                        <a:ln>
                          <a:noFill/>
                        </a:ln>
                        <a:solidFill>
                          <a:srgbClr val="FFC000"/>
                        </a:solidFill>
                        <a:effectLst/>
                        <a:uLnTx/>
                        <a:uFillTx/>
                        <a:latin typeface="+mn-lt"/>
                        <a:ea typeface="+mn-ea"/>
                        <a:cs typeface="+mn-cs"/>
                        <a:sym typeface="Wingdings" panose="05000000000000000000" pitchFamily="2" charset="2"/>
                      </a:endParaRPr>
                    </a:p>
                  </a:txBody>
                  <a:tcPr marL="89642" marR="89642" marT="44821" marB="44821">
                    <a:lnL>
                      <a:noFill/>
                    </a:lnL>
                    <a:lnR>
                      <a:noFill/>
                    </a:lnR>
                    <a:lnT>
                      <a:noFill/>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28352492"/>
                  </a:ext>
                </a:extLst>
              </a:tr>
            </a:tbl>
          </a:graphicData>
        </a:graphic>
      </p:graphicFrame>
      <p:graphicFrame>
        <p:nvGraphicFramePr>
          <p:cNvPr id="18" name="Table 17">
            <a:extLst>
              <a:ext uri="{FF2B5EF4-FFF2-40B4-BE49-F238E27FC236}">
                <a16:creationId xmlns:a16="http://schemas.microsoft.com/office/drawing/2014/main" id="{793A7E30-DEB1-44A3-8E09-C5BF3BDCD6AD}"/>
              </a:ext>
            </a:extLst>
          </p:cNvPr>
          <p:cNvGraphicFramePr>
            <a:graphicFrameLocks noGrp="1"/>
          </p:cNvGraphicFramePr>
          <p:nvPr>
            <p:extLst>
              <p:ext uri="{D42A27DB-BD31-4B8C-83A1-F6EECF244321}">
                <p14:modId xmlns:p14="http://schemas.microsoft.com/office/powerpoint/2010/main" val="361671600"/>
              </p:ext>
            </p:extLst>
          </p:nvPr>
        </p:nvGraphicFramePr>
        <p:xfrm>
          <a:off x="8823106" y="5579303"/>
          <a:ext cx="1961660" cy="627497"/>
        </p:xfrm>
        <a:graphic>
          <a:graphicData uri="http://schemas.openxmlformats.org/drawingml/2006/table">
            <a:tbl>
              <a:tblPr firstRow="1" bandRow="1">
                <a:tableStyleId>{AF606853-7671-496A-8E4F-DF71F8EC918B}</a:tableStyleId>
              </a:tblPr>
              <a:tblGrid>
                <a:gridCol w="1961660">
                  <a:extLst>
                    <a:ext uri="{9D8B030D-6E8A-4147-A177-3AD203B41FA5}">
                      <a16:colId xmlns:a16="http://schemas.microsoft.com/office/drawing/2014/main" val="3933806570"/>
                    </a:ext>
                  </a:extLst>
                </a:gridCol>
              </a:tblGrid>
              <a:tr h="627497">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500" b="1" i="0" u="none" strike="noStrike" kern="1200" cap="none" spc="0" normalizeH="0" baseline="0" noProof="0" dirty="0">
                          <a:ln>
                            <a:noFill/>
                          </a:ln>
                          <a:solidFill>
                            <a:srgbClr val="FFC000"/>
                          </a:solidFill>
                          <a:effectLst/>
                          <a:uLnTx/>
                          <a:uFillTx/>
                          <a:latin typeface="+mn-lt"/>
                          <a:ea typeface="+mn-ea"/>
                          <a:cs typeface="+mn-cs"/>
                          <a:sym typeface="Wingdings" panose="05000000000000000000" pitchFamily="2" charset="2"/>
                        </a:rPr>
                        <a:t></a:t>
                      </a:r>
                      <a:r>
                        <a:rPr kumimoji="0" lang="en-US" sz="3500" b="1" i="0" u="none" strike="noStrike" kern="1200" cap="none" spc="0" normalizeH="0" baseline="0" noProof="0" dirty="0">
                          <a:ln>
                            <a:noFill/>
                          </a:ln>
                          <a:solidFill>
                            <a:srgbClr val="FFC000"/>
                          </a:solidFill>
                          <a:effectLst/>
                          <a:uLnTx/>
                          <a:uFillTx/>
                          <a:latin typeface="Segoe UI Semilight"/>
                          <a:ea typeface="+mn-ea"/>
                          <a:cs typeface="+mn-cs"/>
                          <a:sym typeface="Wingdings" panose="05000000000000000000" pitchFamily="2" charset="2"/>
                        </a:rPr>
                        <a:t> </a:t>
                      </a:r>
                      <a:r>
                        <a:rPr kumimoji="0" lang="en-US" sz="2000" b="1" i="0" u="none" strike="noStrike" kern="1200" cap="none" spc="0" normalizeH="0" baseline="0" noProof="0" dirty="0">
                          <a:ln>
                            <a:noFill/>
                          </a:ln>
                          <a:solidFill>
                            <a:schemeClr val="tx1"/>
                          </a:solidFill>
                          <a:effectLst/>
                          <a:uLnTx/>
                          <a:uFillTx/>
                          <a:latin typeface="+mn-lt"/>
                          <a:ea typeface="+mn-ea"/>
                          <a:cs typeface="+mn-cs"/>
                          <a:sym typeface="Wingdings" panose="05000000000000000000" pitchFamily="2" charset="2"/>
                        </a:rPr>
                        <a:t>to</a:t>
                      </a:r>
                      <a:r>
                        <a:rPr kumimoji="0" lang="en-US" sz="3500" b="1" i="0" u="none" strike="noStrike" kern="1200" cap="none" spc="0" normalizeH="0" baseline="0" noProof="0" dirty="0">
                          <a:ln>
                            <a:noFill/>
                          </a:ln>
                          <a:solidFill>
                            <a:srgbClr val="FFC000"/>
                          </a:solidFill>
                          <a:effectLst/>
                          <a:uLnTx/>
                          <a:uFillTx/>
                          <a:latin typeface="Segoe UI Semilight"/>
                          <a:ea typeface="+mn-ea"/>
                          <a:cs typeface="+mn-cs"/>
                          <a:sym typeface="Wingdings" panose="05000000000000000000" pitchFamily="2" charset="2"/>
                        </a:rPr>
                        <a:t> </a:t>
                      </a:r>
                      <a:r>
                        <a:rPr kumimoji="0" lang="en-US" sz="3500" b="1" i="0" u="none" strike="noStrike" kern="1200" cap="none" spc="0" normalizeH="0" baseline="0" noProof="0" dirty="0">
                          <a:ln>
                            <a:noFill/>
                          </a:ln>
                          <a:solidFill>
                            <a:srgbClr val="92D050"/>
                          </a:solidFill>
                          <a:effectLst/>
                          <a:uLnTx/>
                          <a:uFillTx/>
                          <a:latin typeface="+mn-lt"/>
                          <a:ea typeface="+mn-ea"/>
                          <a:cs typeface="+mn-cs"/>
                          <a:sym typeface="Wingdings" panose="05000000000000000000" pitchFamily="2" charset="2"/>
                        </a:rPr>
                        <a:t></a:t>
                      </a:r>
                      <a:r>
                        <a:rPr kumimoji="0" lang="en-US" sz="3500" b="1" i="0" u="none" strike="noStrike" kern="1200" cap="none" spc="0" normalizeH="0" baseline="0" noProof="0" dirty="0">
                          <a:ln>
                            <a:noFill/>
                          </a:ln>
                          <a:solidFill>
                            <a:srgbClr val="FFC000"/>
                          </a:solidFill>
                          <a:effectLst/>
                          <a:uLnTx/>
                          <a:uFillTx/>
                          <a:latin typeface="Segoe UI Semilight"/>
                          <a:ea typeface="+mn-ea"/>
                          <a:cs typeface="+mn-cs"/>
                          <a:sym typeface="Wingdings" panose="05000000000000000000" pitchFamily="2" charset="2"/>
                        </a:rPr>
                        <a:t> </a:t>
                      </a:r>
                      <a:endParaRPr kumimoji="0" lang="en-US" sz="3500" b="1" i="0" u="none" strike="noStrike" kern="1200" cap="none" spc="0" normalizeH="0" baseline="0" noProof="0" dirty="0">
                        <a:ln>
                          <a:noFill/>
                        </a:ln>
                        <a:solidFill>
                          <a:srgbClr val="FFC000"/>
                        </a:solidFill>
                        <a:effectLst/>
                        <a:uLnTx/>
                        <a:uFillTx/>
                        <a:latin typeface="+mn-lt"/>
                        <a:ea typeface="+mn-ea"/>
                        <a:cs typeface="+mn-cs"/>
                        <a:sym typeface="Wingdings" panose="05000000000000000000" pitchFamily="2" charset="2"/>
                      </a:endParaRPr>
                    </a:p>
                  </a:txBody>
                  <a:tcPr marL="89642" marR="89642" marT="44821" marB="44821">
                    <a:lnL>
                      <a:noFill/>
                    </a:lnL>
                    <a:lnR>
                      <a:noFill/>
                    </a:lnR>
                    <a:lnT>
                      <a:noFill/>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28352492"/>
                  </a:ext>
                </a:extLst>
              </a:tr>
            </a:tbl>
          </a:graphicData>
        </a:graphic>
      </p:graphicFrame>
      <p:sp>
        <p:nvSpPr>
          <p:cNvPr id="19" name="Rectangle: Folded Corner 18">
            <a:extLst>
              <a:ext uri="{FF2B5EF4-FFF2-40B4-BE49-F238E27FC236}">
                <a16:creationId xmlns:a16="http://schemas.microsoft.com/office/drawing/2014/main" id="{E0E9C8EB-4508-48D3-9C78-636E4B2BAF35}"/>
              </a:ext>
            </a:extLst>
          </p:cNvPr>
          <p:cNvSpPr/>
          <p:nvPr/>
        </p:nvSpPr>
        <p:spPr bwMode="auto">
          <a:xfrm rot="314555">
            <a:off x="8811016" y="247972"/>
            <a:ext cx="1186115" cy="4801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dirty="0">
                <a:solidFill>
                  <a:schemeClr val="tx1"/>
                </a:solidFill>
                <a:ea typeface="Segoe UI" pitchFamily="34" charset="0"/>
                <a:cs typeface="Segoe UI" pitchFamily="34" charset="0"/>
              </a:rPr>
              <a:t>UEBA</a:t>
            </a:r>
            <a:endParaRPr lang="fr-CA" sz="24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2488691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Security Baselines</a:t>
            </a:r>
            <a:endParaRPr lang="fr-FR" dirty="0"/>
          </a:p>
        </p:txBody>
      </p:sp>
      <p:pic>
        <p:nvPicPr>
          <p:cNvPr id="3" name="Picture 2">
            <a:extLst>
              <a:ext uri="{FF2B5EF4-FFF2-40B4-BE49-F238E27FC236}">
                <a16:creationId xmlns:a16="http://schemas.microsoft.com/office/drawing/2014/main" id="{DA49CF5B-F85E-4B6A-B14A-2D4E379CB2EF}"/>
              </a:ext>
            </a:extLst>
          </p:cNvPr>
          <p:cNvPicPr>
            <a:picLocks noChangeAspect="1"/>
          </p:cNvPicPr>
          <p:nvPr/>
        </p:nvPicPr>
        <p:blipFill>
          <a:blip r:embed="rId3"/>
          <a:stretch>
            <a:fillRect/>
          </a:stretch>
        </p:blipFill>
        <p:spPr>
          <a:xfrm>
            <a:off x="1933986" y="1898073"/>
            <a:ext cx="8568501" cy="4643266"/>
          </a:xfrm>
          <a:prstGeom prst="rect">
            <a:avLst/>
          </a:prstGeom>
        </p:spPr>
      </p:pic>
    </p:spTree>
    <p:extLst>
      <p:ext uri="{BB962C8B-B14F-4D97-AF65-F5344CB8AC3E}">
        <p14:creationId xmlns:p14="http://schemas.microsoft.com/office/powerpoint/2010/main" val="251540896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051&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bNumberIsYear val=&quot;0&quot;/&gt;&lt;/m_precDefaultYear&gt;&lt;m_precDefaultQuarter&gt;&lt;m_bNumberIsYear val=&quot;0&quot;/&gt;&lt;/m_precDefaultQuarter&gt;&lt;m_precDefaultMonth&gt;&lt;m_bNumberIsYear val=&quot;0&quot;/&gt;&lt;/m_precDefaultMonth&gt;&lt;m_precDefaultWeek&gt;&lt;m_bNumberIsYear val=&quot;0&quot;/&gt;&lt;/m_precDefaultWeek&gt;&lt;m_precDefaultDay&gt;&lt;m_bNumberIsYear val=&quot;0&quot;/&gt;&lt;/m_precDefaultDay&gt;&lt;m_mruColor&gt;&lt;m_vecMRU length=&quot;20&quot;&gt;&lt;elem m_fUsage=&quot;1.00000000000000000000E+000&quot;&gt;&lt;m_msothmcolidx val=&quot;0&quot;/&gt;&lt;m_rgb r=&quot;f5&quot; g=&quot;d4&quot; b=&quot;da&quot;/&gt;&lt;m_ppcolschidx tagver0=&quot;23004&quot; tagname0=&quot;m_ppcolschidxUNRECOGNIZED&quot; val=&quot;0&quot;/&gt;&lt;m_nBrightness val=&quot;0&quot;/&gt;&lt;/elem&gt;&lt;elem m_fUsage=&quot;9.00000000000000020000E-001&quot;&gt;&lt;m_msothmcolidx val=&quot;0&quot;/&gt;&lt;m_rgb r=&quot;ea&quot; g=&quot;a9&quot; b=&quot;b6&quot;/&gt;&lt;m_ppcolschidx tagver0=&quot;23004&quot; tagname0=&quot;m_ppcolschidxUNRECOGNIZED&quot; val=&quot;0&quot;/&gt;&lt;m_nBrightness val=&quot;0&quot;/&gt;&lt;/elem&gt;&lt;elem m_fUsage=&quot;8.10000000000000050000E-001&quot;&gt;&lt;m_msothmcolidx val=&quot;0&quot;/&gt;&lt;m_rgb r=&quot;e0&quot; g=&quot;7e&quot; b=&quot;91&quot;/&gt;&lt;m_ppcolschidx tagver0=&quot;23004&quot; tagname0=&quot;m_ppcolschidxUNRECOGNIZED&quot; val=&quot;0&quot;/&gt;&lt;m_nBrightness val=&quot;0&quot;/&gt;&lt;/elem&gt;&lt;elem m_fUsage=&quot;7.29000000000000090000E-001&quot;&gt;&lt;m_msothmcolidx val=&quot;0&quot;/&gt;&lt;m_rgb r=&quot;c4&quot; g=&quot;2f&quot; b=&quot;4c&quot;/&gt;&lt;m_ppcolschidx tagver0=&quot;23004&quot; tagname0=&quot;m_ppcolschidxUNRECOGNIZED&quot; val=&quot;0&quot;/&gt;&lt;m_nBrightness val=&quot;0&quot;/&gt;&lt;/elem&gt;&lt;elem m_fUsage=&quot;6.56100000000000130000E-001&quot;&gt;&lt;m_msothmcolidx val=&quot;0&quot;/&gt;&lt;m_rgb r=&quot;dc&quot; g=&quot;e6&quot; b=&quot;f2&quot;/&gt;&lt;m_ppcolschidx tagver0=&quot;23004&quot; tagname0=&quot;m_ppcolschidxUNRECOGNIZED&quot; val=&quot;0&quot;/&gt;&lt;m_nBrightness val=&quot;0&quot;/&gt;&lt;/elem&gt;&lt;elem m_fUsage=&quot;5.96240132571000060000E-001&quot;&gt;&lt;m_msothmcolidx val=&quot;0&quot;/&gt;&lt;m_rgb r=&quot;40&quot; g=&quot;b0&quot; b=&quot;ff&quot;/&gt;&lt;m_ppcolschidx tagver0=&quot;23004&quot; tagname0=&quot;m_ppcolschidxUNRECOGNIZED&quot; val=&quot;0&quot;/&gt;&lt;m_nBrightness val=&quot;0&quot;/&gt;&lt;/elem&gt;&lt;elem m_fUsage=&quot;5.90490000000000180000E-001&quot;&gt;&lt;m_msothmcolidx val=&quot;0&quot;/&gt;&lt;m_rgb r=&quot;b9&quot; g=&quot;cd&quot; b=&quot;e5&quot;/&gt;&lt;m_ppcolschidx tagver0=&quot;23004&quot; tagname0=&quot;m_ppcolschidxUNRECOGNIZED&quot; val=&quot;0&quot;/&gt;&lt;m_nBrightness val=&quot;0&quot;/&gt;&lt;/elem&gt;&lt;elem m_fUsage=&quot;5.31441000000000160000E-001&quot;&gt;&lt;m_msothmcolidx val=&quot;0&quot;/&gt;&lt;m_rgb r=&quot;95&quot; g=&quot;b3&quot; b=&quot;d7&quot;/&gt;&lt;m_ppcolschidx tagver0=&quot;23004&quot; tagname0=&quot;m_ppcolschidxUNRECOGNIZED&quot; val=&quot;0&quot;/&gt;&lt;m_nBrightness val=&quot;0&quot;/&gt;&lt;/elem&gt;&lt;elem m_fUsage=&quot;4.78296900000000140000E-001&quot;&gt;&lt;m_msothmcolidx val=&quot;0&quot;/&gt;&lt;m_rgb r=&quot;4f&quot; g=&quot;81&quot; b=&quot;bd&quot;/&gt;&lt;m_ppcolschidx tagver0=&quot;23004&quot; tagname0=&quot;m_ppcolschidxUNRECOGNIZED&quot; val=&quot;0&quot;/&gt;&lt;m_nBrightness val=&quot;0&quot;/&gt;&lt;/elem&gt;&lt;elem m_fUsage=&quot;4.30467210000000160000E-001&quot;&gt;&lt;m_msothmcolidx val=&quot;0&quot;/&gt;&lt;m_rgb r=&quot;e6&quot; g=&quot;b9&quot; b=&quot;b8&quot;/&gt;&lt;m_ppcolschidx tagver0=&quot;23004&quot; tagname0=&quot;m_ppcolschidxUNRECOGNIZED&quot; val=&quot;0&quot;/&gt;&lt;m_nBrightness val=&quot;0&quot;/&gt;&lt;/elem&gt;&lt;elem m_fUsage=&quot;3.87420489000000150000E-001&quot;&gt;&lt;m_msothmcolidx val=&quot;0&quot;/&gt;&lt;m_rgb r=&quot;bf&quot; g=&quot;e4&quot; b=&quot;ff&quot;/&gt;&lt;m_ppcolschidx tagver0=&quot;23004&quot; tagname0=&quot;m_ppcolschidxUNRECOGNIZED&quot; val=&quot;0&quot;/&gt;&lt;m_nBrightness val=&quot;0&quot;/&gt;&lt;/elem&gt;&lt;elem m_fUsage=&quot;3.48678440100000150000E-001&quot;&gt;&lt;m_msothmcolidx val=&quot;0&quot;/&gt;&lt;m_rgb r=&quot;80&quot; g=&quot;ca&quot; b=&quot;ff&quot;/&gt;&lt;m_ppcolschidx tagver0=&quot;23004&quot; tagname0=&quot;m_ppcolschidxUNRECOGNIZED&quot; val=&quot;0&quot;/&gt;&lt;m_nBrightness val=&quot;0&quot;/&gt;&lt;/elem&gt;&lt;elem m_fUsage=&quot;2.59513624428511560000E-001&quot;&gt;&lt;m_msothmcolidx val=&quot;0&quot;/&gt;&lt;m_rgb r=&quot;c6&quot; g=&quot;d9&quot; b=&quot;f1&quot;/&gt;&lt;m_ppcolschidx tagver0=&quot;23004&quot; tagname0=&quot;m_ppcolschidxUNRECOGNIZED&quot; val=&quot;0&quot;/&gt;&lt;m_nBrightness val=&quot;0&quot;/&gt;&lt;/elem&gt;&lt;elem m_fUsage=&quot;2.54186582832900130000E-001&quot;&gt;&lt;m_msothmcolidx val=&quot;0&quot;/&gt;&lt;m_rgb r=&quot;0&quot; g=&quot;70&quot; b=&quot;c0&quot;/&gt;&lt;m_ppcolschidx tagver0=&quot;23004&quot; tagname0=&quot;m_ppcolschidxUNRECOGNIZED&quot; val=&quot;0&quot;/&gt;&lt;m_nBrightness val=&quot;0&quot;/&gt;&lt;/elem&gt;&lt;elem m_fUsage=&quot;2.33562261985660410000E-001&quot;&gt;&lt;m_msothmcolidx val=&quot;0&quot;/&gt;&lt;m_rgb r=&quot;55&quot; g=&quot;8e&quot; b=&quot;d5&quot;/&gt;&lt;m_ppcolschidx tagver0=&quot;23004&quot; tagname0=&quot;m_ppcolschidxUNRECOGNIZED&quot; val=&quot;0&quot;/&gt;&lt;m_nBrightness val=&quot;0&quot;/&gt;&lt;/elem&gt;&lt;elem m_fUsage=&quot;2.28767924549610120000E-001&quot;&gt;&lt;m_msothmcolidx val=&quot;0&quot;/&gt;&lt;m_rgb r=&quot;f7&quot; g=&quot;cf&quot; b=&quot;d6&quot;/&gt;&lt;m_ppcolschidx tagver0=&quot;23004&quot; tagname0=&quot;m_ppcolschidxUNRECOGNIZED&quot; val=&quot;0&quot;/&gt;&lt;m_nBrightness val=&quot;0&quot;/&gt;&lt;/elem&gt;&lt;elem m_fUsage=&quot;2.10206035787094380000E-001&quot;&gt;&lt;m_msothmcolidx val=&quot;0&quot;/&gt;&lt;m_rgb r=&quot;1f&quot; g=&quot;49&quot; b=&quot;7d&quot;/&gt;&lt;m_ppcolschidx tagver0=&quot;23004&quot; tagname0=&quot;m_ppcolschidxUNRECOGNIZED&quot; val=&quot;0&quot;/&gt;&lt;m_nBrightness val=&quot;0&quot;/&gt;&lt;/elem&gt;&lt;elem m_fUsage=&quot;2.05891132094649100000E-001&quot;&gt;&lt;m_msothmcolidx val=&quot;0&quot;/&gt;&lt;m_rgb r=&quot;ef&quot; g=&quot;9e&quot; b=&quot;ae&quot;/&gt;&lt;m_ppcolschidx tagver0=&quot;23004&quot; tagname0=&quot;m_ppcolschidxUNRECOGNIZED&quot; val=&quot;0&quot;/&gt;&lt;m_nBrightness val=&quot;0&quot;/&gt;&lt;/elem&gt;&lt;elem m_fUsage=&quot;1.85302018885184190000E-001&quot;&gt;&lt;m_msothmcolidx val=&quot;0&quot;/&gt;&lt;m_rgb r=&quot;e7&quot; g=&quot;6e&quot; b=&quot;85&quot;/&gt;&lt;m_ppcolschidx tagver0=&quot;23004&quot; tagname0=&quot;m_ppcolschidxUNRECOGNIZED&quot; val=&quot;0&quot;/&gt;&lt;m_nBrightness val=&quot;0&quot;/&gt;&lt;/elem&gt;&lt;elem m_fUsage=&quot;1.66771816996665770000E-001&quot;&gt;&lt;m_msothmcolidx val=&quot;0&quot;/&gt;&lt;m_rgb r=&quot;c5&quot; g=&quot;20&quot; b=&quot;3f&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C1E4778625DC49BFD4066A93A29B8D" ma:contentTypeVersion="2" ma:contentTypeDescription="Crée un document." ma:contentTypeScope="" ma:versionID="b5de699f130beeb1c01fb13a3fd44c4b">
  <xsd:schema xmlns:xsd="http://www.w3.org/2001/XMLSchema" xmlns:xs="http://www.w3.org/2001/XMLSchema" xmlns:p="http://schemas.microsoft.com/office/2006/metadata/properties" xmlns:ns2="e973c379-2ef0-4746-baf4-9a75045abd6a" targetNamespace="http://schemas.microsoft.com/office/2006/metadata/properties" ma:root="true" ma:fieldsID="5cec86a248d17bd930950361644c2972" ns2:_="">
    <xsd:import namespace="e973c379-2ef0-4746-baf4-9a75045abd6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73c379-2ef0-4746-baf4-9a75045abd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140B17-0E85-40FB-904D-6E0A38E3BAB5}">
  <ds:schemaRefs>
    <ds:schemaRef ds:uri="http://schemas.microsoft.com/office/2006/metadata/properties"/>
    <ds:schemaRef ds:uri="http://purl.org/dc/terms/"/>
    <ds:schemaRef ds:uri="http://purl.org/dc/dcmitype/"/>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e973c379-2ef0-4746-baf4-9a75045abd6a"/>
    <ds:schemaRef ds:uri="http://www.w3.org/XML/1998/namespace"/>
  </ds:schemaRefs>
</ds:datastoreItem>
</file>

<file path=customXml/itemProps2.xml><?xml version="1.0" encoding="utf-8"?>
<ds:datastoreItem xmlns:ds="http://schemas.openxmlformats.org/officeDocument/2006/customXml" ds:itemID="{A0ED3144-FD1B-46DE-9C80-6106BE3B1F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73c379-2ef0-4746-baf4-9a75045abd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8E5E569-50E6-4E55-854C-3359E7A540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1517</Words>
  <Application>Microsoft Office PowerPoint</Application>
  <PresentationFormat>Personnalisé</PresentationFormat>
  <Paragraphs>257</Paragraphs>
  <Slides>22</Slides>
  <Notes>22</Notes>
  <HiddenSlides>1</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22</vt:i4>
      </vt:variant>
    </vt:vector>
  </HeadingPairs>
  <TitlesOfParts>
    <vt:vector size="31" baseType="lpstr">
      <vt:lpstr>ＭＳ Ｐゴシック</vt:lpstr>
      <vt:lpstr>Arial</vt:lpstr>
      <vt:lpstr>Calibri</vt:lpstr>
      <vt:lpstr>Segoe UI</vt:lpstr>
      <vt:lpstr>Segoe UI Light</vt:lpstr>
      <vt:lpstr>Segoe UI Semibold</vt:lpstr>
      <vt:lpstr>Segoe UI Semilight</vt:lpstr>
      <vt:lpstr>Wingdings</vt:lpstr>
      <vt:lpstr>WHITE TEMPLATE</vt:lpstr>
      <vt:lpstr>Module 2 Active Directory Threats Landscape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Directory</dc:title>
  <dc:creator/>
  <cp:lastModifiedBy/>
  <cp:revision>1</cp:revision>
  <dcterms:modified xsi:type="dcterms:W3CDTF">2018-09-14T14:06:31Z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MSFT 2014 v4</vt:lpwstr>
  </property>
  <property fmtid="{D5CDD505-2E9C-101B-9397-08002B2CF9AE}" pid="3" name="Template Name">
    <vt:lpwstr>Onscreen</vt:lpwstr>
  </property>
  <property fmtid="{D5CDD505-2E9C-101B-9397-08002B2CF9AE}" pid="4" name="ContentTypeId">
    <vt:lpwstr>0x01010043C1E4778625DC49BFD4066A93A29B8D</vt:lpwstr>
  </property>
  <property fmtid="{D5CDD505-2E9C-101B-9397-08002B2CF9AE}" pid="5" name="Order">
    <vt:r8>158000</vt:r8>
  </property>
  <property fmtid="{D5CDD505-2E9C-101B-9397-08002B2CF9AE}" pid="6" name="_NewReviewCycle">
    <vt:lpwstr/>
  </property>
  <property fmtid="{D5CDD505-2E9C-101B-9397-08002B2CF9AE}" pid="7" name="DocVizMetadataToken">
    <vt:lpwstr>600x586x1</vt:lpwstr>
  </property>
  <property fmtid="{D5CDD505-2E9C-101B-9397-08002B2CF9AE}" pid="8" name="MSIP_Label_f42aa342-8706-4288-bd11-ebb85995028c_Enabled">
    <vt:lpwstr>True</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Owner">
    <vt:lpwstr>piaudonn@microsoft.com</vt:lpwstr>
  </property>
  <property fmtid="{D5CDD505-2E9C-101B-9397-08002B2CF9AE}" pid="11" name="MSIP_Label_f42aa342-8706-4288-bd11-ebb85995028c_SetDate">
    <vt:lpwstr>2018-04-16T01:53:09.7120135Z</vt:lpwstr>
  </property>
  <property fmtid="{D5CDD505-2E9C-101B-9397-08002B2CF9AE}" pid="12" name="MSIP_Label_f42aa342-8706-4288-bd11-ebb85995028c_Name">
    <vt:lpwstr>General</vt:lpwstr>
  </property>
  <property fmtid="{D5CDD505-2E9C-101B-9397-08002B2CF9AE}" pid="13" name="MSIP_Label_f42aa342-8706-4288-bd11-ebb85995028c_Application">
    <vt:lpwstr>Microsoft Azure Information Protection</vt:lpwstr>
  </property>
  <property fmtid="{D5CDD505-2E9C-101B-9397-08002B2CF9AE}" pid="14" name="MSIP_Label_f42aa342-8706-4288-bd11-ebb85995028c_Extended_MSFT_Method">
    <vt:lpwstr>Automatic</vt:lpwstr>
  </property>
  <property fmtid="{D5CDD505-2E9C-101B-9397-08002B2CF9AE}" pid="15" name="Sensitivity">
    <vt:lpwstr>General</vt:lpwstr>
  </property>
</Properties>
</file>