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4538" r:id="rId4"/>
  </p:sldMasterIdLst>
  <p:notesMasterIdLst>
    <p:notesMasterId r:id="rId30"/>
  </p:notesMasterIdLst>
  <p:handoutMasterIdLst>
    <p:handoutMasterId r:id="rId31"/>
  </p:handoutMasterIdLst>
  <p:sldIdLst>
    <p:sldId id="798" r:id="rId5"/>
    <p:sldId id="739" r:id="rId6"/>
    <p:sldId id="950" r:id="rId7"/>
    <p:sldId id="953" r:id="rId8"/>
    <p:sldId id="954" r:id="rId9"/>
    <p:sldId id="955" r:id="rId10"/>
    <p:sldId id="956" r:id="rId11"/>
    <p:sldId id="951" r:id="rId12"/>
    <p:sldId id="958" r:id="rId13"/>
    <p:sldId id="959" r:id="rId14"/>
    <p:sldId id="957" r:id="rId15"/>
    <p:sldId id="961" r:id="rId16"/>
    <p:sldId id="962" r:id="rId17"/>
    <p:sldId id="968" r:id="rId18"/>
    <p:sldId id="952" r:id="rId19"/>
    <p:sldId id="963" r:id="rId20"/>
    <p:sldId id="964" r:id="rId21"/>
    <p:sldId id="960" r:id="rId22"/>
    <p:sldId id="970" r:id="rId23"/>
    <p:sldId id="965" r:id="rId24"/>
    <p:sldId id="967" r:id="rId25"/>
    <p:sldId id="966" r:id="rId26"/>
    <p:sldId id="969" r:id="rId27"/>
    <p:sldId id="676" r:id="rId28"/>
    <p:sldId id="949" r:id="rId29"/>
  </p:sldIdLst>
  <p:sldSz cx="12436475" cy="6994525"/>
  <p:notesSz cx="6781800" cy="9067800"/>
  <p:custDataLst>
    <p:tags r:id="rId32"/>
  </p:custDataLst>
  <p:defaultTex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3DB2C9-5CED-4D8D-953F-BB8E05198DEB}">
          <p14:sldIdLst>
            <p14:sldId id="798"/>
            <p14:sldId id="739"/>
          </p14:sldIdLst>
        </p14:section>
        <p14:section name="Active Directory trusts" id="{0A2D11FF-5248-4B5B-B0DB-DC7BE87B1DDE}">
          <p14:sldIdLst>
            <p14:sldId id="950"/>
            <p14:sldId id="953"/>
            <p14:sldId id="954"/>
            <p14:sldId id="955"/>
            <p14:sldId id="956"/>
          </p14:sldIdLst>
        </p14:section>
        <p14:section name="Trust security considerations" id="{491247A0-CBA1-4634-83BD-76832495B3D9}">
          <p14:sldIdLst>
            <p14:sldId id="951"/>
            <p14:sldId id="958"/>
            <p14:sldId id="959"/>
            <p14:sldId id="957"/>
            <p14:sldId id="961"/>
            <p14:sldId id="962"/>
            <p14:sldId id="968"/>
          </p14:sldIdLst>
        </p14:section>
        <p14:section name="Dedicated Administrative Forest" id="{AFCAF4DE-BEFE-4529-A07D-355990B57962}">
          <p14:sldIdLst>
            <p14:sldId id="952"/>
            <p14:sldId id="963"/>
            <p14:sldId id="964"/>
            <p14:sldId id="960"/>
            <p14:sldId id="970"/>
            <p14:sldId id="965"/>
            <p14:sldId id="967"/>
            <p14:sldId id="966"/>
            <p14:sldId id="969"/>
            <p14:sldId id="676"/>
            <p14:sldId id="94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0" name="Auteur" initials="A" lastIdx="0" clrIdx="9"/>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0179D7"/>
    <a:srgbClr val="0078D7"/>
    <a:srgbClr val="BFBFBF"/>
    <a:srgbClr val="092D91"/>
    <a:srgbClr val="002050"/>
    <a:srgbClr val="80BCEB"/>
    <a:srgbClr val="1993C8"/>
    <a:srgbClr val="F6484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72AFC4-04F9-4A11-86FA-F22A36C061D3}" v="1" dt="2018-10-28T22:35:56.7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4" autoAdjust="0"/>
    <p:restoredTop sz="74481" autoAdjust="0"/>
  </p:normalViewPr>
  <p:slideViewPr>
    <p:cSldViewPr snapToGrid="0">
      <p:cViewPr varScale="1">
        <p:scale>
          <a:sx n="91" d="100"/>
          <a:sy n="91" d="100"/>
        </p:scale>
        <p:origin x="1260" y="10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6940597173613839E-2"/>
          <c:y val="0.15338380978009183"/>
          <c:w val="0.86279720879253896"/>
          <c:h val="0.83668149494919386"/>
        </c:manualLayout>
      </c:layout>
      <c:barChart>
        <c:barDir val="bar"/>
        <c:grouping val="percentStacked"/>
        <c:varyColors val="0"/>
        <c:ser>
          <c:idx val="0"/>
          <c:order val="0"/>
          <c:spPr>
            <a:solidFill>
              <a:schemeClr val="accent1"/>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1-C038-4BE5-8F58-052759718E87}"/>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C038-4BE5-8F58-052759718E87}"/>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C038-4BE5-8F58-052759718E87}"/>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Sheet1!$B$2</c:f>
              <c:numCache>
                <c:formatCode>0%</c:formatCode>
                <c:ptCount val="1"/>
                <c:pt idx="0">
                  <c:v>0.5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8-C038-4BE5-8F58-052759718E87}"/>
            </c:ext>
          </c:extLst>
        </c:ser>
        <c:ser>
          <c:idx val="1"/>
          <c:order val="1"/>
          <c:spPr>
            <a:solidFill>
              <a:schemeClr val="tx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Sheet1!$C$2</c:f>
              <c:numCache>
                <c:formatCode>0%</c:formatCode>
                <c:ptCount val="1"/>
                <c:pt idx="0">
                  <c:v>0.15</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Column2</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9-C038-4BE5-8F58-052759718E87}"/>
            </c:ext>
          </c:extLst>
        </c:ser>
        <c:ser>
          <c:idx val="2"/>
          <c:order val="2"/>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B-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Sheet1!$D$2</c:f>
              <c:numCache>
                <c:formatCode>0%</c:formatCode>
                <c:ptCount val="1"/>
                <c:pt idx="0">
                  <c:v>0.05</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Column3</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C-C038-4BE5-8F58-052759718E87}"/>
            </c:ext>
          </c:extLst>
        </c:ser>
        <c:ser>
          <c:idx val="3"/>
          <c:order val="3"/>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Sheet1!$E$2</c:f>
              <c:numCache>
                <c:formatCode>0%</c:formatCode>
                <c:ptCount val="1"/>
                <c:pt idx="0">
                  <c:v>0.2</c:v>
                </c:pt>
              </c:numCache>
            </c:numRef>
          </c:val>
          <c:extLst>
            <c:ext xmlns:c15="http://schemas.microsoft.com/office/drawing/2012/chart" uri="{02D57815-91ED-43cb-92C2-25804820EDAC}">
              <c15:filteredSeriesTitle>
                <c15:tx>
                  <c:strRef>
                    <c:extLst>
                      <c:ext uri="{02D57815-91ED-43cb-92C2-25804820EDAC}">
                        <c15:formulaRef>
                          <c15:sqref>Sheet1!$E$1</c15:sqref>
                        </c15:formulaRef>
                      </c:ext>
                    </c:extLst>
                    <c:strCache>
                      <c:ptCount val="1"/>
                      <c:pt idx="0">
                        <c:v>Column4</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D-C038-4BE5-8F58-052759718E87}"/>
            </c:ext>
          </c:extLst>
        </c:ser>
        <c:ser>
          <c:idx val="4"/>
          <c:order val="4"/>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Sheet1!$F$2</c:f>
              <c:numCache>
                <c:formatCode>0%</c:formatCode>
                <c:ptCount val="1"/>
                <c:pt idx="0">
                  <c:v>0.1</c:v>
                </c:pt>
              </c:numCache>
            </c:numRef>
          </c:val>
          <c:extLst>
            <c:ext xmlns:c15="http://schemas.microsoft.com/office/drawing/2012/chart" uri="{02D57815-91ED-43cb-92C2-25804820EDAC}">
              <c15:filteredSeriesTitle>
                <c15:tx>
                  <c:strRef>
                    <c:extLst>
                      <c:ext uri="{02D57815-91ED-43cb-92C2-25804820EDAC}">
                        <c15:formulaRef>
                          <c15:sqref>Sheet1!$F$1</c15:sqref>
                        </c15:formulaRef>
                      </c:ext>
                    </c:extLst>
                    <c:strCache>
                      <c:ptCount val="1"/>
                      <c:pt idx="0">
                        <c:v>Column5</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E-C038-4BE5-8F58-052759718E87}"/>
            </c:ext>
          </c:extLst>
        </c:ser>
        <c:dLbls>
          <c:dLblPos val="ctr"/>
          <c:showLegendKey val="0"/>
          <c:showVal val="1"/>
          <c:showCatName val="0"/>
          <c:showSerName val="0"/>
          <c:showPercent val="0"/>
          <c:showBubbleSize val="0"/>
        </c:dLbls>
        <c:gapWidth val="79"/>
        <c:overlap val="100"/>
        <c:serLines>
          <c:spPr>
            <a:ln w="9525">
              <a:noFill/>
              <a:round/>
            </a:ln>
            <a:effectLst/>
          </c:spPr>
        </c:serLines>
        <c:axId val="283798464"/>
        <c:axId val="283793760"/>
      </c:barChart>
      <c:valAx>
        <c:axId val="283793760"/>
        <c:scaling>
          <c:orientation val="minMax"/>
        </c:scaling>
        <c:delete val="1"/>
        <c:axPos val="b"/>
        <c:numFmt formatCode="0%" sourceLinked="1"/>
        <c:majorTickMark val="none"/>
        <c:minorTickMark val="none"/>
        <c:tickLblPos val="nextTo"/>
        <c:crossAx val="283798464"/>
        <c:crosses val="autoZero"/>
        <c:crossBetween val="between"/>
      </c:valAx>
      <c:catAx>
        <c:axId val="28379846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283793760"/>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sz="1600"/>
      </a:pPr>
      <a:endParaRPr lang="fr-F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2" y="0"/>
            <a:ext cx="2939265" cy="453390"/>
          </a:xfrm>
          <a:prstGeom prst="rect">
            <a:avLst/>
          </a:prstGeom>
          <a:noFill/>
          <a:ln w="9525">
            <a:noFill/>
            <a:miter lim="800000"/>
            <a:headEnd/>
            <a:tailEnd/>
          </a:ln>
          <a:effectLst/>
        </p:spPr>
        <p:txBody>
          <a:bodyPr vert="horz" wrap="square" lIns="87379" tIns="43690" rIns="87379" bIns="43690" numCol="1" anchor="t" anchorCtr="0" compatLnSpc="1">
            <a:prstTxWarp prst="textNoShape">
              <a:avLst/>
            </a:prstTxWarp>
          </a:bodyPr>
          <a:lstStyle>
            <a:lvl1pPr algn="l" defTabSz="874550">
              <a:spcBef>
                <a:spcPct val="0"/>
              </a:spcBef>
              <a:defRPr sz="1200" b="1"/>
            </a:lvl1pPr>
          </a:lstStyle>
          <a:p>
            <a:endParaRPr lang="en-GB"/>
          </a:p>
        </p:txBody>
      </p:sp>
      <p:sp>
        <p:nvSpPr>
          <p:cNvPr id="10243" name="Rectangle 3"/>
          <p:cNvSpPr>
            <a:spLocks noGrp="1" noChangeArrowheads="1"/>
          </p:cNvSpPr>
          <p:nvPr>
            <p:ph type="dt" sz="quarter" idx="1"/>
          </p:nvPr>
        </p:nvSpPr>
        <p:spPr bwMode="auto">
          <a:xfrm>
            <a:off x="3842537" y="0"/>
            <a:ext cx="2939265" cy="453390"/>
          </a:xfrm>
          <a:prstGeom prst="rect">
            <a:avLst/>
          </a:prstGeom>
          <a:noFill/>
          <a:ln w="9525">
            <a:noFill/>
            <a:miter lim="800000"/>
            <a:headEnd/>
            <a:tailEnd/>
          </a:ln>
          <a:effectLst/>
        </p:spPr>
        <p:txBody>
          <a:bodyPr vert="horz" wrap="square" lIns="87379" tIns="43690" rIns="87379" bIns="43690" numCol="1" anchor="t" anchorCtr="0" compatLnSpc="1">
            <a:prstTxWarp prst="textNoShape">
              <a:avLst/>
            </a:prstTxWarp>
          </a:bodyPr>
          <a:lstStyle>
            <a:lvl1pPr algn="r" defTabSz="874550">
              <a:spcBef>
                <a:spcPct val="0"/>
              </a:spcBef>
              <a:defRPr sz="1200" b="1"/>
            </a:lvl1pPr>
          </a:lstStyle>
          <a:p>
            <a:endParaRPr lang="en-GB"/>
          </a:p>
        </p:txBody>
      </p:sp>
      <p:sp>
        <p:nvSpPr>
          <p:cNvPr id="10244" name="Rectangle 4"/>
          <p:cNvSpPr>
            <a:spLocks noGrp="1" noChangeArrowheads="1"/>
          </p:cNvSpPr>
          <p:nvPr>
            <p:ph type="ftr" sz="quarter" idx="2"/>
          </p:nvPr>
        </p:nvSpPr>
        <p:spPr bwMode="auto">
          <a:xfrm>
            <a:off x="2" y="8614410"/>
            <a:ext cx="2939265" cy="453390"/>
          </a:xfrm>
          <a:prstGeom prst="rect">
            <a:avLst/>
          </a:prstGeom>
          <a:noFill/>
          <a:ln w="9525">
            <a:noFill/>
            <a:miter lim="800000"/>
            <a:headEnd/>
            <a:tailEnd/>
          </a:ln>
          <a:effectLst/>
        </p:spPr>
        <p:txBody>
          <a:bodyPr vert="horz" wrap="square" lIns="87379" tIns="43690" rIns="87379" bIns="43690" numCol="1" anchor="b" anchorCtr="0" compatLnSpc="1">
            <a:prstTxWarp prst="textNoShape">
              <a:avLst/>
            </a:prstTxWarp>
          </a:bodyPr>
          <a:lstStyle>
            <a:lvl1pPr algn="l" defTabSz="874550">
              <a:spcBef>
                <a:spcPct val="0"/>
              </a:spcBef>
              <a:defRPr sz="1200" b="1"/>
            </a:lvl1pPr>
          </a:lstStyle>
          <a:p>
            <a:endParaRPr lang="en-GB"/>
          </a:p>
        </p:txBody>
      </p:sp>
      <p:sp>
        <p:nvSpPr>
          <p:cNvPr id="10245" name="Rectangle 5"/>
          <p:cNvSpPr>
            <a:spLocks noGrp="1" noChangeArrowheads="1"/>
          </p:cNvSpPr>
          <p:nvPr>
            <p:ph type="sldNum" sz="quarter" idx="3"/>
          </p:nvPr>
        </p:nvSpPr>
        <p:spPr bwMode="auto">
          <a:xfrm>
            <a:off x="3842537" y="8614410"/>
            <a:ext cx="2939265" cy="453390"/>
          </a:xfrm>
          <a:prstGeom prst="rect">
            <a:avLst/>
          </a:prstGeom>
          <a:noFill/>
          <a:ln w="9525">
            <a:noFill/>
            <a:miter lim="800000"/>
            <a:headEnd/>
            <a:tailEnd/>
          </a:ln>
          <a:effectLst/>
        </p:spPr>
        <p:txBody>
          <a:bodyPr vert="horz" wrap="square" lIns="87379" tIns="43690" rIns="87379" bIns="43690" numCol="1" anchor="b" anchorCtr="0" compatLnSpc="1">
            <a:prstTxWarp prst="textNoShape">
              <a:avLst/>
            </a:prstTxWarp>
          </a:bodyPr>
          <a:lstStyle>
            <a:lvl1pPr algn="r" defTabSz="874550">
              <a:spcBef>
                <a:spcPct val="0"/>
              </a:spcBef>
              <a:defRPr sz="1200" b="1"/>
            </a:lvl1pPr>
          </a:lstStyle>
          <a:p>
            <a:fld id="{13A2AEDD-AD55-49C8-838F-E55756FFD25D}" type="slidenum">
              <a:rPr lang="en-GB"/>
              <a:pPr/>
              <a:t>‹N°›</a:t>
            </a:fld>
            <a:endParaRPr lang="en-GB"/>
          </a:p>
        </p:txBody>
      </p:sp>
    </p:spTree>
    <p:extLst>
      <p:ext uri="{BB962C8B-B14F-4D97-AF65-F5344CB8AC3E}">
        <p14:creationId xmlns:p14="http://schemas.microsoft.com/office/powerpoint/2010/main" val="22552171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2" y="3"/>
            <a:ext cx="2958655" cy="446124"/>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lvl1pPr algn="l" defTabSz="859313">
              <a:spcBef>
                <a:spcPct val="0"/>
              </a:spcBef>
              <a:defRPr sz="1200" b="1">
                <a:latin typeface="Arial"/>
                <a:cs typeface="Arial"/>
                <a:sym typeface="Arial"/>
              </a:defRPr>
            </a:lvl1pPr>
          </a:lstStyle>
          <a:p>
            <a:endParaRPr lang="en-GB"/>
          </a:p>
        </p:txBody>
      </p:sp>
      <p:sp>
        <p:nvSpPr>
          <p:cNvPr id="11267" name="Rectangle 3"/>
          <p:cNvSpPr>
            <a:spLocks noGrp="1" noChangeArrowheads="1"/>
          </p:cNvSpPr>
          <p:nvPr>
            <p:ph type="dt" idx="1"/>
          </p:nvPr>
        </p:nvSpPr>
        <p:spPr bwMode="auto">
          <a:xfrm>
            <a:off x="3847383" y="3"/>
            <a:ext cx="2958654" cy="446124"/>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lvl1pPr algn="r" defTabSz="859313">
              <a:spcBef>
                <a:spcPct val="0"/>
              </a:spcBef>
              <a:defRPr sz="1200" b="1">
                <a:latin typeface="Arial"/>
                <a:cs typeface="Arial"/>
                <a:sym typeface="Arial"/>
              </a:defRPr>
            </a:lvl1pPr>
          </a:lstStyle>
          <a:p>
            <a:endParaRPr lang="en-GB"/>
          </a:p>
        </p:txBody>
      </p:sp>
      <p:sp>
        <p:nvSpPr>
          <p:cNvPr id="11268" name="Rectangle 4"/>
          <p:cNvSpPr>
            <a:spLocks noGrp="1" noRot="1" noChangeAspect="1" noChangeArrowheads="1" noTextEdit="1"/>
          </p:cNvSpPr>
          <p:nvPr>
            <p:ph type="sldImg" idx="2"/>
          </p:nvPr>
        </p:nvSpPr>
        <p:spPr bwMode="auto">
          <a:xfrm>
            <a:off x="323850" y="668338"/>
            <a:ext cx="6086475" cy="3424237"/>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888729" y="4317379"/>
            <a:ext cx="4955869" cy="4093588"/>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270" name="Rectangle 6"/>
          <p:cNvSpPr>
            <a:spLocks noGrp="1" noChangeArrowheads="1"/>
          </p:cNvSpPr>
          <p:nvPr>
            <p:ph type="ftr" sz="quarter" idx="4"/>
          </p:nvPr>
        </p:nvSpPr>
        <p:spPr bwMode="auto">
          <a:xfrm>
            <a:off x="2" y="8633303"/>
            <a:ext cx="2958655" cy="447578"/>
          </a:xfrm>
          <a:prstGeom prst="rect">
            <a:avLst/>
          </a:prstGeom>
          <a:noFill/>
          <a:ln w="9525">
            <a:noFill/>
            <a:miter lim="800000"/>
            <a:headEnd/>
            <a:tailEnd/>
          </a:ln>
          <a:effectLst/>
        </p:spPr>
        <p:txBody>
          <a:bodyPr vert="horz" wrap="square" lIns="85952" tIns="42975" rIns="85952" bIns="42975" numCol="1" anchor="b" anchorCtr="0" compatLnSpc="1">
            <a:prstTxWarp prst="textNoShape">
              <a:avLst/>
            </a:prstTxWarp>
          </a:bodyPr>
          <a:lstStyle>
            <a:lvl1pPr algn="l" defTabSz="859313">
              <a:spcBef>
                <a:spcPct val="0"/>
              </a:spcBef>
              <a:defRPr sz="1200" b="1">
                <a:latin typeface="Arial"/>
                <a:cs typeface="Arial"/>
                <a:sym typeface="Arial"/>
              </a:defRPr>
            </a:lvl1pPr>
          </a:lstStyle>
          <a:p>
            <a:endParaRPr lang="en-GB"/>
          </a:p>
        </p:txBody>
      </p:sp>
      <p:sp>
        <p:nvSpPr>
          <p:cNvPr id="11271" name="Rectangle 7"/>
          <p:cNvSpPr>
            <a:spLocks noGrp="1" noChangeArrowheads="1"/>
          </p:cNvSpPr>
          <p:nvPr>
            <p:ph type="sldNum" sz="quarter" idx="5"/>
          </p:nvPr>
        </p:nvSpPr>
        <p:spPr bwMode="auto">
          <a:xfrm>
            <a:off x="3847383" y="8633303"/>
            <a:ext cx="2958654" cy="447578"/>
          </a:xfrm>
          <a:prstGeom prst="rect">
            <a:avLst/>
          </a:prstGeom>
          <a:noFill/>
          <a:ln w="9525">
            <a:noFill/>
            <a:miter lim="800000"/>
            <a:headEnd/>
            <a:tailEnd/>
          </a:ln>
          <a:effectLst/>
        </p:spPr>
        <p:txBody>
          <a:bodyPr vert="horz" wrap="square" lIns="85952" tIns="42975" rIns="85952" bIns="42975" numCol="1" anchor="b" anchorCtr="0" compatLnSpc="1">
            <a:prstTxWarp prst="textNoShape">
              <a:avLst/>
            </a:prstTxWarp>
          </a:bodyPr>
          <a:lstStyle>
            <a:lvl1pPr algn="r" defTabSz="859313">
              <a:spcBef>
                <a:spcPct val="0"/>
              </a:spcBef>
              <a:defRPr sz="1200" b="1">
                <a:latin typeface="Arial"/>
              </a:defRPr>
            </a:lvl1pPr>
          </a:lstStyle>
          <a:p>
            <a:fld id="{5CA7C1A6-3F6E-4A0C-A01A-2F04D27288E6}" type="slidenum">
              <a:rPr lang="en-GB" smtClean="0"/>
              <a:pPr/>
              <a:t>‹N°›</a:t>
            </a:fld>
            <a:endParaRPr lang="en-GB"/>
          </a:p>
        </p:txBody>
      </p:sp>
    </p:spTree>
    <p:extLst>
      <p:ext uri="{BB962C8B-B14F-4D97-AF65-F5344CB8AC3E}">
        <p14:creationId xmlns:p14="http://schemas.microsoft.com/office/powerpoint/2010/main" val="428615705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400" kern="1200">
        <a:solidFill>
          <a:schemeClr val="tx1"/>
        </a:solidFill>
        <a:latin typeface="Arial"/>
        <a:ea typeface="+mn-ea"/>
        <a:cs typeface="Arial" charset="0"/>
        <a:sym typeface="Arial"/>
      </a:defRPr>
    </a:lvl1pPr>
    <a:lvl2pPr marL="539725" algn="l" rtl="0" fontAlgn="base">
      <a:spcBef>
        <a:spcPct val="30000"/>
      </a:spcBef>
      <a:spcAft>
        <a:spcPct val="0"/>
      </a:spcAft>
      <a:defRPr sz="1400" kern="1200">
        <a:solidFill>
          <a:schemeClr val="tx1"/>
        </a:solidFill>
        <a:latin typeface="Arial"/>
        <a:ea typeface="+mn-ea"/>
        <a:cs typeface="Arial" charset="0"/>
        <a:sym typeface="Arial"/>
      </a:defRPr>
    </a:lvl2pPr>
    <a:lvl3pPr marL="1079449" algn="l" rtl="0" fontAlgn="base">
      <a:spcBef>
        <a:spcPct val="30000"/>
      </a:spcBef>
      <a:spcAft>
        <a:spcPct val="0"/>
      </a:spcAft>
      <a:defRPr sz="1400" kern="1200">
        <a:solidFill>
          <a:schemeClr val="tx1"/>
        </a:solidFill>
        <a:latin typeface="Arial"/>
        <a:ea typeface="+mn-ea"/>
        <a:cs typeface="Arial" charset="0"/>
        <a:sym typeface="Arial"/>
      </a:defRPr>
    </a:lvl3pPr>
    <a:lvl4pPr marL="1619174" algn="l" rtl="0" fontAlgn="base">
      <a:spcBef>
        <a:spcPct val="30000"/>
      </a:spcBef>
      <a:spcAft>
        <a:spcPct val="0"/>
      </a:spcAft>
      <a:defRPr sz="1400" kern="1200">
        <a:solidFill>
          <a:schemeClr val="tx1"/>
        </a:solidFill>
        <a:latin typeface="Arial"/>
        <a:ea typeface="+mn-ea"/>
        <a:cs typeface="Arial" charset="0"/>
        <a:sym typeface="Arial"/>
      </a:defRPr>
    </a:lvl4pPr>
    <a:lvl5pPr marL="2158898" algn="l" rtl="0" fontAlgn="base">
      <a:spcBef>
        <a:spcPct val="30000"/>
      </a:spcBef>
      <a:spcAft>
        <a:spcPct val="0"/>
      </a:spcAft>
      <a:defRPr sz="1400" kern="1200">
        <a:solidFill>
          <a:schemeClr val="tx1"/>
        </a:solidFill>
        <a:latin typeface="Arial"/>
        <a:ea typeface="+mn-ea"/>
        <a:cs typeface="Arial" charset="0"/>
        <a:sym typeface="Arial"/>
      </a:defRPr>
    </a:lvl5pPr>
    <a:lvl6pPr marL="2698623" algn="l" defTabSz="1079449" rtl="0" eaLnBrk="1" latinLnBrk="0" hangingPunct="1">
      <a:defRPr sz="1400" kern="1200">
        <a:solidFill>
          <a:schemeClr val="tx1"/>
        </a:solidFill>
        <a:latin typeface="+mn-lt"/>
        <a:ea typeface="+mn-ea"/>
        <a:cs typeface="+mn-cs"/>
      </a:defRPr>
    </a:lvl6pPr>
    <a:lvl7pPr marL="3238348" algn="l" defTabSz="1079449" rtl="0" eaLnBrk="1" latinLnBrk="0" hangingPunct="1">
      <a:defRPr sz="1400" kern="1200">
        <a:solidFill>
          <a:schemeClr val="tx1"/>
        </a:solidFill>
        <a:latin typeface="+mn-lt"/>
        <a:ea typeface="+mn-ea"/>
        <a:cs typeface="+mn-cs"/>
      </a:defRPr>
    </a:lvl7pPr>
    <a:lvl8pPr marL="3778072" algn="l" defTabSz="1079449" rtl="0" eaLnBrk="1" latinLnBrk="0" hangingPunct="1">
      <a:defRPr sz="1400" kern="1200">
        <a:solidFill>
          <a:schemeClr val="tx1"/>
        </a:solidFill>
        <a:latin typeface="+mn-lt"/>
        <a:ea typeface="+mn-ea"/>
        <a:cs typeface="+mn-cs"/>
      </a:defRPr>
    </a:lvl8pPr>
    <a:lvl9pPr marL="4317797" algn="l" defTabSz="1079449"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0</a:t>
            </a:fld>
            <a:endParaRPr lang="en-GB"/>
          </a:p>
        </p:txBody>
      </p:sp>
    </p:spTree>
    <p:extLst>
      <p:ext uri="{BB962C8B-B14F-4D97-AF65-F5344CB8AC3E}">
        <p14:creationId xmlns:p14="http://schemas.microsoft.com/office/powerpoint/2010/main" val="2413507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Other methods to abuse </a:t>
            </a:r>
            <a:r>
              <a:rPr lang="en-CA" dirty="0" err="1"/>
              <a:t>sIDHistory</a:t>
            </a:r>
            <a:r>
              <a:rPr lang="en-CA" dirty="0"/>
              <a:t> according to: https://technet.microsoft.com/pt-pt/library/cc755321(v=ws.10).aspx</a:t>
            </a:r>
          </a:p>
          <a:p>
            <a:endParaRPr lang="en-CA" dirty="0"/>
          </a:p>
          <a:p>
            <a:r>
              <a:rPr lang="en-US" sz="1400" b="1" i="0" kern="1200" dirty="0">
                <a:solidFill>
                  <a:schemeClr val="tx1"/>
                </a:solidFill>
                <a:effectLst/>
                <a:latin typeface="Arial"/>
                <a:ea typeface="+mn-ea"/>
                <a:cs typeface="Arial" charset="0"/>
                <a:sym typeface="Arial"/>
              </a:rPr>
              <a:t>Disk Editors</a:t>
            </a:r>
          </a:p>
          <a:p>
            <a:r>
              <a:rPr lang="en-US" sz="1400" b="0" i="0" kern="1200" dirty="0">
                <a:solidFill>
                  <a:schemeClr val="tx1"/>
                </a:solidFill>
                <a:effectLst/>
                <a:latin typeface="Arial"/>
                <a:ea typeface="+mn-ea"/>
                <a:cs typeface="Arial" charset="0"/>
                <a:sym typeface="Arial"/>
              </a:rPr>
              <a:t>A disk editor, such as the </a:t>
            </a:r>
            <a:r>
              <a:rPr lang="en-US" sz="1400" b="0" i="0" kern="1200" dirty="0" err="1">
                <a:solidFill>
                  <a:schemeClr val="tx1"/>
                </a:solidFill>
                <a:effectLst/>
                <a:latin typeface="Arial"/>
                <a:ea typeface="+mn-ea"/>
                <a:cs typeface="Arial" charset="0"/>
                <a:sym typeface="Arial"/>
              </a:rPr>
              <a:t>DiskProbe</a:t>
            </a:r>
            <a:r>
              <a:rPr lang="en-US" sz="1400" b="0" i="0" kern="1200" dirty="0">
                <a:solidFill>
                  <a:schemeClr val="tx1"/>
                </a:solidFill>
                <a:effectLst/>
                <a:latin typeface="Arial"/>
                <a:ea typeface="+mn-ea"/>
                <a:cs typeface="Arial" charset="0"/>
                <a:sym typeface="Arial"/>
              </a:rPr>
              <a:t> utility included in the Windows Server 2003 support tools, could also be used to mount an attack. A malicious user could boot into another operating system and use a disk editor to modify an offline Active Directory database. With a disk editor, the user could modify the SID history attribute, modify replication attributes so the change would be replicated, and calculate a new directory checksum so as to prevent Active Directory from detecting that the directory was improperly modified. This attack is difficult not only because it requires physical access to a domain controller, but all of the tasks are technically complex.</a:t>
            </a:r>
            <a:br>
              <a:rPr lang="en-US" sz="1400" b="0" i="0" kern="1200" dirty="0">
                <a:solidFill>
                  <a:schemeClr val="tx1"/>
                </a:solidFill>
                <a:effectLst/>
                <a:latin typeface="Arial"/>
                <a:ea typeface="+mn-ea"/>
                <a:cs typeface="Arial" charset="0"/>
                <a:sym typeface="Arial"/>
              </a:rPr>
            </a:br>
            <a:endParaRPr lang="en-US" sz="1400" b="0" i="0" kern="1200" dirty="0">
              <a:solidFill>
                <a:schemeClr val="tx1"/>
              </a:solidFill>
              <a:effectLst/>
              <a:latin typeface="Arial"/>
              <a:ea typeface="+mn-ea"/>
              <a:cs typeface="Arial" charset="0"/>
              <a:sym typeface="Arial"/>
            </a:endParaRPr>
          </a:p>
          <a:p>
            <a:r>
              <a:rPr lang="en-US" sz="1400" b="1" i="0" kern="1200" dirty="0">
                <a:solidFill>
                  <a:schemeClr val="tx1"/>
                </a:solidFill>
                <a:effectLst/>
                <a:latin typeface="Arial"/>
                <a:ea typeface="+mn-ea"/>
                <a:cs typeface="Arial" charset="0"/>
                <a:sym typeface="Arial"/>
              </a:rPr>
              <a:t>Debuggers</a:t>
            </a:r>
          </a:p>
          <a:p>
            <a:r>
              <a:rPr lang="en-US" sz="1400" b="0" i="0" kern="1200" dirty="0">
                <a:solidFill>
                  <a:schemeClr val="tx1"/>
                </a:solidFill>
                <a:effectLst/>
                <a:latin typeface="Arial"/>
                <a:ea typeface="+mn-ea"/>
                <a:cs typeface="Arial" charset="0"/>
                <a:sym typeface="Arial"/>
              </a:rPr>
              <a:t>Debuggers can also be used maliciously. A user could attach a debugger to a domain controller and use it to modify the copy of the directory loaded in memory. This method is also technically sophisticated. It requires the attacker to have unrestricted physical access, be a domain administrator, and be able to use system APIs to modify system-level code that is not publicly available.</a:t>
            </a:r>
          </a:p>
          <a:p>
            <a:endParaRPr lang="en-US" sz="1400" b="0" i="0" kern="1200" dirty="0">
              <a:solidFill>
                <a:schemeClr val="tx1"/>
              </a:solidFill>
              <a:effectLst/>
              <a:latin typeface="Arial"/>
              <a:ea typeface="+mn-ea"/>
              <a:cs typeface="Arial" charset="0"/>
              <a:sym typeface="Arial"/>
            </a:endParaRPr>
          </a:p>
          <a:p>
            <a:r>
              <a:rPr lang="en-US" sz="1400" b="0" i="0" kern="1200" dirty="0">
                <a:solidFill>
                  <a:schemeClr val="tx1"/>
                </a:solidFill>
                <a:effectLst/>
                <a:latin typeface="Arial"/>
                <a:ea typeface="+mn-ea"/>
                <a:cs typeface="Arial" charset="0"/>
                <a:sym typeface="Arial"/>
              </a:rPr>
              <a:t>Command line to enable/disable quarantine: </a:t>
            </a:r>
          </a:p>
          <a:p>
            <a:r>
              <a:rPr lang="en-US" sz="1400" b="0" i="0" kern="1200" dirty="0" err="1">
                <a:solidFill>
                  <a:schemeClr val="tx1"/>
                </a:solidFill>
                <a:effectLst/>
                <a:latin typeface="Arial"/>
                <a:ea typeface="+mn-ea"/>
                <a:cs typeface="Arial" charset="0"/>
                <a:sym typeface="Arial"/>
              </a:rPr>
              <a:t>netdom</a:t>
            </a:r>
            <a:r>
              <a:rPr lang="en-US" sz="1400" b="0" i="0" kern="1200" dirty="0">
                <a:solidFill>
                  <a:schemeClr val="tx1"/>
                </a:solidFill>
                <a:effectLst/>
                <a:latin typeface="Arial"/>
                <a:ea typeface="+mn-ea"/>
                <a:cs typeface="Arial" charset="0"/>
                <a:sym typeface="Arial"/>
              </a:rPr>
              <a:t> trust </a:t>
            </a:r>
            <a:r>
              <a:rPr lang="en-US" sz="1400" b="0" i="0" kern="1200" dirty="0" err="1">
                <a:solidFill>
                  <a:schemeClr val="tx1"/>
                </a:solidFill>
                <a:effectLst/>
                <a:latin typeface="Arial"/>
                <a:ea typeface="+mn-ea"/>
                <a:cs typeface="Arial" charset="0"/>
                <a:sym typeface="Arial"/>
              </a:rPr>
              <a:t>TrustingDomainName</a:t>
            </a:r>
            <a:r>
              <a:rPr lang="en-US" sz="1400" b="0" i="0" kern="1200" dirty="0">
                <a:solidFill>
                  <a:schemeClr val="tx1"/>
                </a:solidFill>
                <a:effectLst/>
                <a:latin typeface="Arial"/>
                <a:ea typeface="+mn-ea"/>
                <a:cs typeface="Arial" charset="0"/>
                <a:sym typeface="Arial"/>
              </a:rPr>
              <a:t> /</a:t>
            </a:r>
            <a:r>
              <a:rPr lang="en-US" sz="1400" b="0" i="0" kern="1200" dirty="0" err="1">
                <a:solidFill>
                  <a:schemeClr val="tx1"/>
                </a:solidFill>
                <a:effectLst/>
                <a:latin typeface="Arial"/>
                <a:ea typeface="+mn-ea"/>
                <a:cs typeface="Arial" charset="0"/>
                <a:sym typeface="Arial"/>
              </a:rPr>
              <a:t>domain:TrustedDomainName</a:t>
            </a:r>
            <a:r>
              <a:rPr lang="en-US" sz="1400" b="0" i="0" kern="1200" dirty="0">
                <a:solidFill>
                  <a:schemeClr val="tx1"/>
                </a:solidFill>
                <a:effectLst/>
                <a:latin typeface="Arial"/>
                <a:ea typeface="+mn-ea"/>
                <a:cs typeface="Arial" charset="0"/>
                <a:sym typeface="Arial"/>
              </a:rPr>
              <a:t> /</a:t>
            </a:r>
            <a:r>
              <a:rPr lang="en-US" sz="1400" b="0" i="0" kern="1200" dirty="0" err="1">
                <a:solidFill>
                  <a:schemeClr val="tx1"/>
                </a:solidFill>
                <a:effectLst/>
                <a:latin typeface="Arial"/>
                <a:ea typeface="+mn-ea"/>
                <a:cs typeface="Arial" charset="0"/>
                <a:sym typeface="Arial"/>
              </a:rPr>
              <a:t>quarantine:Yes</a:t>
            </a:r>
            <a:r>
              <a:rPr lang="en-US" sz="1400" b="0" i="0" kern="1200" dirty="0">
                <a:solidFill>
                  <a:schemeClr val="tx1"/>
                </a:solidFill>
                <a:effectLst/>
                <a:latin typeface="Arial"/>
                <a:ea typeface="+mn-ea"/>
                <a:cs typeface="Arial" charset="0"/>
                <a:sym typeface="Arial"/>
              </a:rPr>
              <a:t> /</a:t>
            </a:r>
            <a:r>
              <a:rPr lang="en-US" sz="1400" b="0" i="0" kern="1200" dirty="0" err="1">
                <a:solidFill>
                  <a:schemeClr val="tx1"/>
                </a:solidFill>
                <a:effectLst/>
                <a:latin typeface="Arial"/>
                <a:ea typeface="+mn-ea"/>
                <a:cs typeface="Arial" charset="0"/>
                <a:sym typeface="Arial"/>
              </a:rPr>
              <a:t>usero:domainadministratorAcct</a:t>
            </a:r>
            <a:r>
              <a:rPr lang="en-US" sz="1400" b="0" i="0" kern="1200" dirty="0">
                <a:solidFill>
                  <a:schemeClr val="tx1"/>
                </a:solidFill>
                <a:effectLst/>
                <a:latin typeface="Arial"/>
                <a:ea typeface="+mn-ea"/>
                <a:cs typeface="Arial" charset="0"/>
                <a:sym typeface="Arial"/>
              </a:rPr>
              <a:t> /password*</a:t>
            </a:r>
          </a:p>
          <a:p>
            <a:endParaRPr lang="en-US" sz="1400" b="0" i="0" kern="1200" dirty="0">
              <a:solidFill>
                <a:schemeClr val="tx1"/>
              </a:solidFill>
              <a:effectLst/>
              <a:latin typeface="Arial"/>
              <a:ea typeface="+mn-ea"/>
              <a:cs typeface="Arial" charset="0"/>
              <a:sym typeface="Arial"/>
            </a:endParaRPr>
          </a:p>
          <a:p>
            <a:r>
              <a:rPr lang="en-US" sz="1400" b="0" i="0" kern="1200" dirty="0">
                <a:solidFill>
                  <a:schemeClr val="tx1"/>
                </a:solidFill>
                <a:effectLst/>
                <a:latin typeface="Arial"/>
                <a:ea typeface="+mn-ea"/>
                <a:cs typeface="Arial" charset="0"/>
                <a:sym typeface="Arial"/>
              </a:rPr>
              <a:t>Command line to enable/disable </a:t>
            </a:r>
            <a:r>
              <a:rPr lang="en-US" sz="1400" b="0" i="0" kern="1200" dirty="0" err="1">
                <a:solidFill>
                  <a:schemeClr val="tx1"/>
                </a:solidFill>
                <a:effectLst/>
                <a:latin typeface="Arial"/>
                <a:ea typeface="+mn-ea"/>
                <a:cs typeface="Arial" charset="0"/>
                <a:sym typeface="Arial"/>
              </a:rPr>
              <a:t>sidHistory</a:t>
            </a:r>
            <a:r>
              <a:rPr lang="en-US" sz="1400" b="0" i="0" kern="1200" dirty="0">
                <a:solidFill>
                  <a:schemeClr val="tx1"/>
                </a:solidFill>
                <a:effectLst/>
                <a:latin typeface="Arial"/>
                <a:ea typeface="+mn-ea"/>
                <a:cs typeface="Arial" charset="0"/>
                <a:sym typeface="Arial"/>
              </a:rPr>
              <a:t> over forest trust: </a:t>
            </a:r>
          </a:p>
          <a:p>
            <a:r>
              <a:rPr lang="en-US" sz="1400" b="0" i="0" kern="1200" dirty="0" err="1">
                <a:solidFill>
                  <a:schemeClr val="tx1"/>
                </a:solidFill>
                <a:effectLst/>
                <a:latin typeface="Arial"/>
                <a:ea typeface="+mn-ea"/>
                <a:cs typeface="Arial" charset="0"/>
                <a:sym typeface="Arial"/>
              </a:rPr>
              <a:t>netdom</a:t>
            </a:r>
            <a:r>
              <a:rPr lang="en-US" sz="1400" b="0" i="0" kern="1200" dirty="0">
                <a:solidFill>
                  <a:schemeClr val="tx1"/>
                </a:solidFill>
                <a:effectLst/>
                <a:latin typeface="Arial"/>
                <a:ea typeface="+mn-ea"/>
                <a:cs typeface="Arial" charset="0"/>
                <a:sym typeface="Arial"/>
              </a:rPr>
              <a:t> trust </a:t>
            </a:r>
            <a:r>
              <a:rPr lang="en-US" sz="1400" b="0" i="0" kern="1200" dirty="0" err="1">
                <a:solidFill>
                  <a:schemeClr val="tx1"/>
                </a:solidFill>
                <a:effectLst/>
                <a:latin typeface="Arial"/>
                <a:ea typeface="+mn-ea"/>
                <a:cs typeface="Arial" charset="0"/>
                <a:sym typeface="Arial"/>
              </a:rPr>
              <a:t>TrustingDomainName</a:t>
            </a:r>
            <a:r>
              <a:rPr lang="en-US" sz="1400" b="0" i="0" kern="1200" dirty="0">
                <a:solidFill>
                  <a:schemeClr val="tx1"/>
                </a:solidFill>
                <a:effectLst/>
                <a:latin typeface="Arial"/>
                <a:ea typeface="+mn-ea"/>
                <a:cs typeface="Arial" charset="0"/>
                <a:sym typeface="Arial"/>
              </a:rPr>
              <a:t> /</a:t>
            </a:r>
            <a:r>
              <a:rPr lang="en-US" sz="1400" b="0" i="0" kern="1200" dirty="0" err="1">
                <a:solidFill>
                  <a:schemeClr val="tx1"/>
                </a:solidFill>
                <a:effectLst/>
                <a:latin typeface="Arial"/>
                <a:ea typeface="+mn-ea"/>
                <a:cs typeface="Arial" charset="0"/>
                <a:sym typeface="Arial"/>
              </a:rPr>
              <a:t>domain:TrustedDomainName</a:t>
            </a:r>
            <a:r>
              <a:rPr lang="en-US" sz="1400" b="0" i="0" kern="1200" dirty="0">
                <a:solidFill>
                  <a:schemeClr val="tx1"/>
                </a:solidFill>
                <a:effectLst/>
                <a:latin typeface="Arial"/>
                <a:ea typeface="+mn-ea"/>
                <a:cs typeface="Arial" charset="0"/>
                <a:sym typeface="Arial"/>
              </a:rPr>
              <a:t> /</a:t>
            </a:r>
            <a:r>
              <a:rPr lang="en-US" sz="1400" b="0" i="0" kern="1200" dirty="0" err="1">
                <a:solidFill>
                  <a:schemeClr val="tx1"/>
                </a:solidFill>
                <a:effectLst/>
                <a:latin typeface="Arial"/>
                <a:ea typeface="+mn-ea"/>
                <a:cs typeface="Arial" charset="0"/>
                <a:sym typeface="Arial"/>
              </a:rPr>
              <a:t>enablesidhistory:No</a:t>
            </a:r>
            <a:r>
              <a:rPr lang="en-US" sz="1400" b="0" i="0" kern="1200" dirty="0">
                <a:solidFill>
                  <a:schemeClr val="tx1"/>
                </a:solidFill>
                <a:effectLst/>
                <a:latin typeface="Arial"/>
                <a:ea typeface="+mn-ea"/>
                <a:cs typeface="Arial" charset="0"/>
                <a:sym typeface="Arial"/>
              </a:rPr>
              <a:t> /</a:t>
            </a:r>
            <a:r>
              <a:rPr lang="en-US" sz="1400" b="0" i="0" kern="1200" dirty="0" err="1">
                <a:solidFill>
                  <a:schemeClr val="tx1"/>
                </a:solidFill>
                <a:effectLst/>
                <a:latin typeface="Arial"/>
                <a:ea typeface="+mn-ea"/>
                <a:cs typeface="Arial" charset="0"/>
                <a:sym typeface="Arial"/>
              </a:rPr>
              <a:t>usero:domainadministratorAcct</a:t>
            </a:r>
            <a:r>
              <a:rPr lang="en-US" sz="1400" b="0" i="0" kern="1200" dirty="0">
                <a:solidFill>
                  <a:schemeClr val="tx1"/>
                </a:solidFill>
                <a:effectLst/>
                <a:latin typeface="Arial"/>
                <a:ea typeface="+mn-ea"/>
                <a:cs typeface="Arial" charset="0"/>
                <a:sym typeface="Arial"/>
              </a:rPr>
              <a:t> /</a:t>
            </a:r>
            <a:r>
              <a:rPr lang="en-US" sz="1400" b="0" i="0" kern="1200" dirty="0" err="1">
                <a:solidFill>
                  <a:schemeClr val="tx1"/>
                </a:solidFill>
                <a:effectLst/>
                <a:latin typeface="Arial"/>
                <a:ea typeface="+mn-ea"/>
                <a:cs typeface="Arial" charset="0"/>
                <a:sym typeface="Arial"/>
              </a:rPr>
              <a:t>passwordo</a:t>
            </a:r>
            <a:r>
              <a:rPr lang="en-US" sz="1400" b="0" i="0" kern="1200" dirty="0">
                <a:solidFill>
                  <a:schemeClr val="tx1"/>
                </a:solidFill>
                <a:effectLst/>
                <a:latin typeface="Arial"/>
                <a:ea typeface="+mn-ea"/>
                <a:cs typeface="Arial" charset="0"/>
                <a:sym typeface="Arial"/>
              </a:rPr>
              <a:t>:*</a:t>
            </a:r>
          </a:p>
          <a:p>
            <a:endParaRPr lang="en-US" sz="1400" b="0" i="0" kern="1200" dirty="0">
              <a:solidFill>
                <a:schemeClr val="tx1"/>
              </a:solidFill>
              <a:effectLst/>
              <a:latin typeface="Arial"/>
              <a:ea typeface="+mn-ea"/>
              <a:cs typeface="Arial" charset="0"/>
              <a:sym typeface="Arial"/>
            </a:endParaRPr>
          </a:p>
          <a:p>
            <a:r>
              <a:rPr lang="en-US" sz="1400" b="0" i="0" kern="1200" dirty="0">
                <a:solidFill>
                  <a:schemeClr val="tx1"/>
                </a:solidFill>
                <a:effectLst/>
                <a:latin typeface="Arial"/>
                <a:ea typeface="+mn-ea"/>
                <a:cs typeface="Arial" charset="0"/>
                <a:sym typeface="Arial"/>
              </a:rPr>
              <a:t>Ref: https://docs.microsoft.com/en-us/previous-versions/windows/it-pro/windows-server-2003/cc755321(v=ws.10)</a:t>
            </a:r>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9</a:t>
            </a:fld>
            <a:endParaRPr lang="en-GB"/>
          </a:p>
        </p:txBody>
      </p:sp>
    </p:spTree>
    <p:extLst>
      <p:ext uri="{BB962C8B-B14F-4D97-AF65-F5344CB8AC3E}">
        <p14:creationId xmlns:p14="http://schemas.microsoft.com/office/powerpoint/2010/main" val="1345851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Starting Windows Server 2016, it is possible to restrict the use of Kerberos delegation over trust. It is now possible to block unconstrained delegation. </a:t>
            </a:r>
          </a:p>
          <a:p>
            <a:r>
              <a:rPr lang="en-CA" dirty="0"/>
              <a:t>You need to use the netdom.exe utility to enable/disable it. </a:t>
            </a:r>
            <a:r>
              <a:rPr lang="en-US" dirty="0"/>
              <a:t>By setting /</a:t>
            </a:r>
            <a:r>
              <a:rPr lang="en-US" dirty="0" err="1"/>
              <a:t>EnableTgtDelegation</a:t>
            </a:r>
            <a:r>
              <a:rPr lang="en-US" dirty="0"/>
              <a:t> to no, services in the other forests with "Trust this computer/user for delegation to any service“ configured will not be able to use Kerberos full delegation with any account in this forest to any service.</a:t>
            </a:r>
          </a:p>
          <a:p>
            <a:endParaRPr lang="en-CA" dirty="0"/>
          </a:p>
          <a:p>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10</a:t>
            </a:fld>
            <a:endParaRPr lang="en-GB"/>
          </a:p>
        </p:txBody>
      </p:sp>
    </p:spTree>
    <p:extLst>
      <p:ext uri="{BB962C8B-B14F-4D97-AF65-F5344CB8AC3E}">
        <p14:creationId xmlns:p14="http://schemas.microsoft.com/office/powerpoint/2010/main" val="952922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selective authentication is enabled, all authentication requests made over a trust to the trusting forest are tagged with an identifier that subjects the request to closer scrutiny by the domain controllers in the domain where the target resource is located. This is important because the mere presence of this identifier triggers the domain controller in the resource domain to first check whether the user requesting the access has been given explicit permissions to the Active Directory object where the resource is hosted. The appropriate permission to the resource object in Active Directory is verified before the domain controller sends a service ticket back to the requesting workstation in the trusted forest.</a:t>
            </a:r>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11</a:t>
            </a:fld>
            <a:endParaRPr lang="en-GB"/>
          </a:p>
        </p:txBody>
      </p:sp>
    </p:spTree>
    <p:extLst>
      <p:ext uri="{BB962C8B-B14F-4D97-AF65-F5344CB8AC3E}">
        <p14:creationId xmlns:p14="http://schemas.microsoft.com/office/powerpoint/2010/main" val="1576080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err="1">
                <a:solidFill>
                  <a:srgbClr val="000000"/>
                </a:solidFill>
                <a:effectLst/>
                <a:latin typeface="segoe-ui_normal"/>
              </a:rPr>
              <a:t>Fom</a:t>
            </a:r>
            <a:r>
              <a:rPr lang="en-US" b="0" i="0" dirty="0">
                <a:solidFill>
                  <a:srgbClr val="000000"/>
                </a:solidFill>
                <a:effectLst/>
                <a:latin typeface="segoe-ui_normal"/>
              </a:rPr>
              <a:t>: https://docs.microsoft.com/en-us/previous-versions/windows/it-pro/windows-server-2003/cc755321(v=ws.10)#w2k3tr_trust_security_zyzk</a:t>
            </a:r>
          </a:p>
          <a:p>
            <a:pPr algn="l"/>
            <a:endParaRPr lang="en-US" b="0" i="0" dirty="0">
              <a:solidFill>
                <a:srgbClr val="000000"/>
              </a:solidFill>
              <a:effectLst/>
              <a:latin typeface="segoe-ui_normal"/>
            </a:endParaRPr>
          </a:p>
          <a:p>
            <a:pPr algn="l"/>
            <a:r>
              <a:rPr lang="en-US" b="0" i="0" dirty="0">
                <a:solidFill>
                  <a:srgbClr val="000000"/>
                </a:solidFill>
                <a:effectLst/>
                <a:latin typeface="segoe-ui_normal"/>
              </a:rPr>
              <a:t>This illustration incorporates images from Active Directory Users and Computers in the Microsoft Management Console to help you better understand at what point during the authentication process a domain controller queries the Allowed to Authenticate permission for the resource object.</a:t>
            </a:r>
          </a:p>
          <a:p>
            <a:pPr algn="l">
              <a:buFont typeface="+mj-lt"/>
              <a:buAutoNum type="arabicPeriod"/>
            </a:pPr>
            <a:r>
              <a:rPr lang="en-US" b="0" i="0" dirty="0">
                <a:solidFill>
                  <a:srgbClr val="000000"/>
                </a:solidFill>
                <a:effectLst/>
                <a:latin typeface="segoe-ui_normal"/>
              </a:rPr>
              <a:t>Acctuser1 logs on to Workstation1 using credentials from the Sales.tailspintoys.com domain. The user then attempts to access a shared resource on FileServer1 located in the </a:t>
            </a:r>
            <a:r>
              <a:rPr lang="en-US" b="0" i="0" dirty="0" err="1">
                <a:solidFill>
                  <a:srgbClr val="000000"/>
                </a:solidFill>
                <a:effectLst/>
                <a:latin typeface="segoe-ui_normal"/>
              </a:rPr>
              <a:t>WingtipToys</a:t>
            </a:r>
            <a:r>
              <a:rPr lang="en-US" b="0" i="0" dirty="0">
                <a:solidFill>
                  <a:srgbClr val="000000"/>
                </a:solidFill>
                <a:effectLst/>
                <a:latin typeface="segoe-ui_normal"/>
              </a:rPr>
              <a:t> forest. Acctuser1 is also a member of the Accounting global group in the Sales.tailspintoys.com domain.</a:t>
            </a:r>
          </a:p>
          <a:p>
            <a:pPr algn="l">
              <a:buFont typeface="+mj-lt"/>
              <a:buAutoNum type="arabicPeriod"/>
            </a:pPr>
            <a:r>
              <a:rPr lang="en-US" b="0" i="0" dirty="0">
                <a:solidFill>
                  <a:srgbClr val="000000"/>
                </a:solidFill>
                <a:effectLst/>
                <a:latin typeface="segoe-ui_normal"/>
              </a:rPr>
              <a:t>Workstation1 contacts the Key Distribution Center (KDC) on a domain controller in its domain (TailspinDC1) and requests a service ticket for the FileServer1 SPN. FileServer1 is located in the Mktg.wingtiptoys.com domain and is a member server.</a:t>
            </a:r>
          </a:p>
          <a:p>
            <a:pPr algn="l">
              <a:buFont typeface="+mj-lt"/>
              <a:buAutoNum type="arabicPeriod"/>
            </a:pPr>
            <a:r>
              <a:rPr lang="en-US" b="0" i="0" dirty="0">
                <a:solidFill>
                  <a:srgbClr val="000000"/>
                </a:solidFill>
                <a:effectLst/>
                <a:latin typeface="segoe-ui_normal"/>
              </a:rPr>
              <a:t>TailspinDC1 does not find the SPN in its domain database and queries the global catalog to see if any domains in the </a:t>
            </a:r>
            <a:r>
              <a:rPr lang="en-US" b="0" i="0" dirty="0" err="1">
                <a:solidFill>
                  <a:srgbClr val="000000"/>
                </a:solidFill>
                <a:effectLst/>
                <a:latin typeface="segoe-ui_normal"/>
              </a:rPr>
              <a:t>TailspinToys</a:t>
            </a:r>
            <a:r>
              <a:rPr lang="en-US" b="0" i="0" dirty="0">
                <a:solidFill>
                  <a:srgbClr val="000000"/>
                </a:solidFill>
                <a:effectLst/>
                <a:latin typeface="segoe-ui_normal"/>
              </a:rPr>
              <a:t> forest contain this SPN. Because a global catalog is limited to its own forest, the SPN is not found. The global catalog then checks its database for information about any forest trusts that are established with its forest, and, if any are found, it compares the name suffixes listed in the forest trust trusted domain object (TDO) to the suffix of the target SPN to find a match. Once a match is found, the global catalog provides a routing hint back to TailspinDC1.</a:t>
            </a:r>
          </a:p>
          <a:p>
            <a:pPr algn="l">
              <a:buFont typeface="+mj-lt"/>
              <a:buAutoNum type="arabicPeriod"/>
            </a:pPr>
            <a:r>
              <a:rPr lang="en-US" b="0" i="0" dirty="0">
                <a:solidFill>
                  <a:srgbClr val="000000"/>
                </a:solidFill>
                <a:effectLst/>
                <a:latin typeface="segoe-ui_normal"/>
              </a:rPr>
              <a:t>Using the information in the routing hint, TailspinDC1 sends a referral for a domain controller located in the forest root domain of the </a:t>
            </a:r>
            <a:r>
              <a:rPr lang="en-US" b="0" i="0" dirty="0" err="1">
                <a:solidFill>
                  <a:srgbClr val="000000"/>
                </a:solidFill>
                <a:effectLst/>
                <a:latin typeface="segoe-ui_normal"/>
              </a:rPr>
              <a:t>WingtipToys</a:t>
            </a:r>
            <a:r>
              <a:rPr lang="en-US" b="0" i="0" dirty="0">
                <a:solidFill>
                  <a:srgbClr val="000000"/>
                </a:solidFill>
                <a:effectLst/>
                <a:latin typeface="segoe-ui_normal"/>
              </a:rPr>
              <a:t> forest back to Workstation1.</a:t>
            </a:r>
          </a:p>
          <a:p>
            <a:pPr algn="l">
              <a:buFont typeface="+mj-lt"/>
              <a:buAutoNum type="arabicPeriod"/>
            </a:pPr>
            <a:r>
              <a:rPr lang="en-US" b="0" i="0" dirty="0">
                <a:solidFill>
                  <a:srgbClr val="000000"/>
                </a:solidFill>
                <a:effectLst/>
                <a:latin typeface="segoe-ui_normal"/>
              </a:rPr>
              <a:t>Workstation1 contacts a domain controller in the forest root domain (WingtipDC1) of the Corp.wingtiptoys.com forest and requests a service ticket to the Fileserver1 resource computer.</a:t>
            </a:r>
          </a:p>
          <a:p>
            <a:pPr algn="l">
              <a:buFont typeface="+mj-lt"/>
              <a:buAutoNum type="arabicPeriod"/>
            </a:pPr>
            <a:r>
              <a:rPr lang="en-US" b="0" i="0" dirty="0">
                <a:solidFill>
                  <a:srgbClr val="000000"/>
                </a:solidFill>
                <a:effectLst/>
                <a:latin typeface="segoe-ui_normal"/>
              </a:rPr>
              <a:t>WingtipDC1 contacts its global catalog to find the SPN, and the global catalog finds a match for the SPN and sends it back to WingtipDC1.</a:t>
            </a:r>
          </a:p>
          <a:p>
            <a:pPr algn="l">
              <a:buFont typeface="+mj-lt"/>
              <a:buAutoNum type="arabicPeriod"/>
            </a:pPr>
            <a:r>
              <a:rPr lang="en-US" b="0" i="0" dirty="0">
                <a:solidFill>
                  <a:srgbClr val="000000"/>
                </a:solidFill>
                <a:effectLst/>
                <a:latin typeface="segoe-ui_normal"/>
              </a:rPr>
              <a:t>Because the authentication request originated from the </a:t>
            </a:r>
            <a:r>
              <a:rPr lang="en-US" b="0" i="0" dirty="0" err="1">
                <a:solidFill>
                  <a:srgbClr val="000000"/>
                </a:solidFill>
                <a:effectLst/>
                <a:latin typeface="segoe-ui_normal"/>
              </a:rPr>
              <a:t>TailspinToys</a:t>
            </a:r>
            <a:r>
              <a:rPr lang="en-US" b="0" i="0" dirty="0">
                <a:solidFill>
                  <a:srgbClr val="000000"/>
                </a:solidFill>
                <a:effectLst/>
                <a:latin typeface="segoe-ui_normal"/>
              </a:rPr>
              <a:t> forest and selective authentication is enabled WingtipDC1 applies the Other Organization SID to the user’s authorization data and then sends a referral for the mktg.wingtiptoys.com domain back to Workstation1.</a:t>
            </a:r>
          </a:p>
          <a:p>
            <a:pPr algn="l">
              <a:buFont typeface="+mj-lt"/>
              <a:buAutoNum type="arabicPeriod"/>
            </a:pPr>
            <a:r>
              <a:rPr lang="en-US" b="0" i="0" dirty="0">
                <a:solidFill>
                  <a:srgbClr val="000000"/>
                </a:solidFill>
                <a:effectLst/>
                <a:latin typeface="segoe-ui_normal"/>
              </a:rPr>
              <a:t>Workstation1 contacts the KDC on WingtipDC2 and attempts to negotiate a ticket for Acctuser1 to gain access to FileServer1.</a:t>
            </a:r>
          </a:p>
          <a:p>
            <a:pPr algn="l">
              <a:buFont typeface="+mj-lt"/>
              <a:buAutoNum type="arabicPeriod"/>
            </a:pPr>
            <a:r>
              <a:rPr lang="en-US" b="0" i="0" dirty="0">
                <a:solidFill>
                  <a:srgbClr val="000000"/>
                </a:solidFill>
                <a:effectLst/>
                <a:latin typeface="segoe-ui_normal"/>
              </a:rPr>
              <a:t>WingtipDC2 detects the Other Organization SID in the authorization data of Acctuser1, which requires the domain controller to first locate the computer object of the resource computer (Fileserver1) before providing a ticket back to the requesting computer.</a:t>
            </a:r>
          </a:p>
          <a:p>
            <a:pPr algn="l">
              <a:buFont typeface="+mj-lt"/>
              <a:buAutoNum type="arabicPeriod"/>
            </a:pPr>
            <a:r>
              <a:rPr lang="en-US" b="0" i="0" dirty="0">
                <a:solidFill>
                  <a:srgbClr val="000000"/>
                </a:solidFill>
                <a:effectLst/>
                <a:latin typeface="segoe-ui_normal"/>
              </a:rPr>
              <a:t>Once the computer object is located, the domain controller must check whether the user requesting access to the resource computer has been explicitly granted the </a:t>
            </a:r>
            <a:r>
              <a:rPr lang="en-US" b="1" i="0" dirty="0">
                <a:solidFill>
                  <a:srgbClr val="000000"/>
                </a:solidFill>
                <a:effectLst/>
                <a:latin typeface="segoe-ui_bold"/>
              </a:rPr>
              <a:t>Allowed to Authenticate</a:t>
            </a:r>
            <a:r>
              <a:rPr lang="en-US" b="0" i="0" dirty="0">
                <a:solidFill>
                  <a:srgbClr val="000000"/>
                </a:solidFill>
                <a:effectLst/>
                <a:latin typeface="segoe-ui_normal"/>
              </a:rPr>
              <a:t> permission on the Fileserver1 computer object located in the Mktg.wingtiptoys.com domain. This process must complete successfully before WingtipDC1 can provide a ticket back to the requesting computer.</a:t>
            </a:r>
          </a:p>
          <a:p>
            <a:pPr algn="l">
              <a:buFont typeface="+mj-lt"/>
              <a:buAutoNum type="arabicPeriod"/>
            </a:pPr>
            <a:r>
              <a:rPr lang="en-US" b="1" i="0" dirty="0">
                <a:solidFill>
                  <a:srgbClr val="000000"/>
                </a:solidFill>
                <a:effectLst/>
                <a:latin typeface="segoe-ui_bold"/>
              </a:rPr>
              <a:t>Note</a:t>
            </a:r>
            <a:endParaRPr lang="en-US" b="0" i="0" dirty="0">
              <a:solidFill>
                <a:srgbClr val="000000"/>
              </a:solidFill>
              <a:effectLst/>
              <a:latin typeface="segoe-ui_normal"/>
            </a:endParaRPr>
          </a:p>
          <a:p>
            <a:pPr marL="742950" lvl="1" indent="-285750" algn="l">
              <a:buFont typeface="+mj-lt"/>
              <a:buAutoNum type="arabicPeriod"/>
            </a:pPr>
            <a:r>
              <a:rPr lang="en-US" b="0" i="0" dirty="0">
                <a:solidFill>
                  <a:srgbClr val="000000"/>
                </a:solidFill>
                <a:effectLst/>
                <a:latin typeface="segoe-ui_normal"/>
              </a:rPr>
              <a:t>In this example, Acctuser1 is a member of the Accounting group in the </a:t>
            </a:r>
            <a:r>
              <a:rPr lang="en-US" b="0" i="0" dirty="0" err="1">
                <a:solidFill>
                  <a:srgbClr val="000000"/>
                </a:solidFill>
                <a:effectLst/>
                <a:latin typeface="segoe-ui_normal"/>
              </a:rPr>
              <a:t>TailspinToys</a:t>
            </a:r>
            <a:r>
              <a:rPr lang="en-US" b="0" i="0" dirty="0">
                <a:solidFill>
                  <a:srgbClr val="000000"/>
                </a:solidFill>
                <a:effectLst/>
                <a:latin typeface="segoe-ui_normal"/>
              </a:rPr>
              <a:t> forest and that group has been explicitly granted the </a:t>
            </a:r>
            <a:r>
              <a:rPr lang="en-US" b="1" i="0" dirty="0">
                <a:solidFill>
                  <a:srgbClr val="000000"/>
                </a:solidFill>
                <a:effectLst/>
                <a:latin typeface="segoe-ui_bold"/>
              </a:rPr>
              <a:t>Allowed to Authenticate</a:t>
            </a:r>
            <a:r>
              <a:rPr lang="en-US" b="0" i="0" dirty="0">
                <a:solidFill>
                  <a:srgbClr val="000000"/>
                </a:solidFill>
                <a:effectLst/>
                <a:latin typeface="segoe-ui_normal"/>
              </a:rPr>
              <a:t> permission to this computer object residing in Active Directory.</a:t>
            </a:r>
          </a:p>
          <a:p>
            <a:pPr algn="l">
              <a:buFont typeface="+mj-lt"/>
              <a:buAutoNum type="arabicPeriod"/>
            </a:pPr>
            <a:r>
              <a:rPr lang="en-US" b="0" i="0" dirty="0">
                <a:solidFill>
                  <a:srgbClr val="000000"/>
                </a:solidFill>
                <a:effectLst/>
                <a:latin typeface="segoe-ui_normal"/>
              </a:rPr>
              <a:t>After WingtipDC1 determines that Acctuser1 has the required permission to Filerserver1, it sends a service ticket back to Workstation1 permitting it to gain access to FileServer1.</a:t>
            </a:r>
          </a:p>
          <a:p>
            <a:pPr algn="l">
              <a:buFont typeface="+mj-lt"/>
              <a:buAutoNum type="arabicPeriod"/>
            </a:pPr>
            <a:r>
              <a:rPr lang="en-US" b="0" i="0" dirty="0">
                <a:solidFill>
                  <a:srgbClr val="000000"/>
                </a:solidFill>
                <a:effectLst/>
                <a:latin typeface="segoe-ui_normal"/>
              </a:rPr>
              <a:t>Now that Workstation1 has a service ticket, it sends the server service ticket to FileServer1, which reads the security credentials for Acctuser1 and constructs an access token accordingly.</a:t>
            </a:r>
          </a:p>
          <a:p>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12</a:t>
            </a:fld>
            <a:endParaRPr lang="en-GB"/>
          </a:p>
        </p:txBody>
      </p:sp>
    </p:spTree>
    <p:extLst>
      <p:ext uri="{BB962C8B-B14F-4D97-AF65-F5344CB8AC3E}">
        <p14:creationId xmlns:p14="http://schemas.microsoft.com/office/powerpoint/2010/main" val="856304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that you can do it with the Domains and Trusts console. </a:t>
            </a:r>
            <a:r>
              <a:rPr lang="en-US" b="0" i="0" dirty="0">
                <a:solidFill>
                  <a:srgbClr val="000000"/>
                </a:solidFill>
                <a:effectLst/>
                <a:latin typeface="Segoe UI" panose="020B0502040204020203" pitchFamily="34" charset="0"/>
              </a:rPr>
              <a:t>Open the Active Directory Domains and Trusts Microsoft Management console (MMC) snap-in on a domain controller that is in the parent domain:</a:t>
            </a:r>
          </a:p>
          <a:p>
            <a:pPr algn="l">
              <a:buFont typeface="+mj-lt"/>
              <a:buAutoNum type="arabicPeriod"/>
            </a:pPr>
            <a:r>
              <a:rPr lang="en-US" b="0" i="0" dirty="0">
                <a:solidFill>
                  <a:srgbClr val="000000"/>
                </a:solidFill>
                <a:effectLst/>
                <a:latin typeface="Segoe UI" panose="020B0502040204020203" pitchFamily="34" charset="0"/>
              </a:rPr>
              <a:t>Right-click the domain name of this parent domain to open the Properties dialog box.</a:t>
            </a:r>
          </a:p>
          <a:p>
            <a:pPr algn="l">
              <a:buFont typeface="+mj-lt"/>
              <a:buAutoNum type="arabicPeriod"/>
            </a:pPr>
            <a:r>
              <a:rPr lang="en-US" b="0" i="0" dirty="0">
                <a:solidFill>
                  <a:srgbClr val="000000"/>
                </a:solidFill>
                <a:effectLst/>
                <a:latin typeface="Segoe UI" panose="020B0502040204020203" pitchFamily="34" charset="0"/>
              </a:rPr>
              <a:t>On the Trusts tab, select the trust between the parent domain and the child domain, and then click Properties.</a:t>
            </a:r>
          </a:p>
          <a:p>
            <a:pPr algn="l">
              <a:buFont typeface="+mj-lt"/>
              <a:buAutoNum type="arabicPeriod"/>
            </a:pPr>
            <a:r>
              <a:rPr lang="en-US" b="0" i="0" dirty="0">
                <a:solidFill>
                  <a:srgbClr val="000000"/>
                </a:solidFill>
                <a:effectLst/>
                <a:latin typeface="Segoe UI" panose="020B0502040204020203" pitchFamily="34" charset="0"/>
              </a:rPr>
              <a:t>Click to select or clear The other domain supports Kerberos AES Encryption option check box.</a:t>
            </a:r>
          </a:p>
          <a:p>
            <a:pPr algn="l">
              <a:buFont typeface="+mj-lt"/>
              <a:buAutoNum type="arabicPeriod"/>
            </a:pPr>
            <a:r>
              <a:rPr lang="en-US" b="0" i="0" dirty="0">
                <a:solidFill>
                  <a:srgbClr val="000000"/>
                </a:solidFill>
                <a:effectLst/>
                <a:latin typeface="Segoe UI" panose="020B0502040204020203" pitchFamily="34" charset="0"/>
              </a:rPr>
              <a:t>Click OK, and then restart the domain controllers that are in both domains to apply the setting.</a:t>
            </a:r>
          </a:p>
          <a:p>
            <a:endParaRPr lang="en-CA" dirty="0"/>
          </a:p>
          <a:p>
            <a:r>
              <a:rPr lang="en-CA" dirty="0"/>
              <a:t>Ref: https://support.microsoft.com/en-us/help/975616/</a:t>
            </a:r>
          </a:p>
        </p:txBody>
      </p:sp>
      <p:sp>
        <p:nvSpPr>
          <p:cNvPr id="4" name="Slide Number Placeholder 3"/>
          <p:cNvSpPr>
            <a:spLocks noGrp="1"/>
          </p:cNvSpPr>
          <p:nvPr>
            <p:ph type="sldNum" sz="quarter" idx="10"/>
          </p:nvPr>
        </p:nvSpPr>
        <p:spPr/>
        <p:txBody>
          <a:bodyPr/>
          <a:lstStyle/>
          <a:p>
            <a:fld id="{5CA7C1A6-3F6E-4A0C-A01A-2F04D27288E6}" type="slidenum">
              <a:rPr lang="en-GB" smtClean="0"/>
              <a:pPr/>
              <a:t>13</a:t>
            </a:fld>
            <a:endParaRPr lang="en-GB"/>
          </a:p>
        </p:txBody>
      </p:sp>
    </p:spTree>
    <p:extLst>
      <p:ext uri="{BB962C8B-B14F-4D97-AF65-F5344CB8AC3E}">
        <p14:creationId xmlns:p14="http://schemas.microsoft.com/office/powerpoint/2010/main" val="3112022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These are a basic concepts of a dedicated admin forest.</a:t>
            </a:r>
          </a:p>
          <a:p>
            <a:r>
              <a:rPr lang="en-CA" dirty="0"/>
              <a:t>“move” implies that you should not have admin accounts anymore in production and instead create the accounts in the new forest (the dedicated admin forest).</a:t>
            </a:r>
          </a:p>
          <a:p>
            <a:r>
              <a:rPr lang="en-CA" dirty="0"/>
              <a:t>You need to make sure the production no longer has admin accounts (hence no credential theft with privileged accounts anymore since there are none). </a:t>
            </a:r>
          </a:p>
          <a:p>
            <a:endParaRPr lang="en-CA" dirty="0"/>
          </a:p>
          <a:p>
            <a:r>
              <a:rPr lang="en-CA" dirty="0"/>
              <a:t>You can also have multiple one-way trusts with the same administrative forest. Let’s say you currently have several forests in production, you probably have more than one admin account per IT staff in charge of the administration (possibly one per forest). By creating a dedicated admin forest, you can reduce the overall number of admin accounts by making sure there is just one instance of them, in the administration forest.</a:t>
            </a:r>
          </a:p>
          <a:p>
            <a:br>
              <a:rPr lang="en-CA" dirty="0"/>
            </a:br>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14</a:t>
            </a:fld>
            <a:endParaRPr lang="en-GB"/>
          </a:p>
        </p:txBody>
      </p:sp>
    </p:spTree>
    <p:extLst>
      <p:ext uri="{BB962C8B-B14F-4D97-AF65-F5344CB8AC3E}">
        <p14:creationId xmlns:p14="http://schemas.microsoft.com/office/powerpoint/2010/main" val="3607672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dedicated administrative forest is a standard single domain Active Directory forest dedicated to the function of Active Directory management. Administrative forests and domains may be hardened more stringently than production forests because you do not have to worry about compatibility with the production workloads. </a:t>
            </a:r>
          </a:p>
          <a:p>
            <a:endParaRPr lang="en-US" dirty="0"/>
          </a:p>
          <a:p>
            <a:r>
              <a:rPr lang="en-US" dirty="0"/>
              <a:t>The value of an admin forest is the high level of security assurance and reduced attack surface resulting in lower residual risk. The forest can be used to house additional management functions and applications, but each increase in scope will increase the attack surface of the forest and its resources. The objective is to limit the functions of the forest and admin users inside to keep the attack surface minimal, so each scope increase should be considered carefully. </a:t>
            </a:r>
          </a:p>
          <a:p>
            <a:endParaRPr lang="en-CA" dirty="0"/>
          </a:p>
          <a:p>
            <a:r>
              <a:rPr lang="en-CA" dirty="0"/>
              <a:t>Although building an additional forest might sound like an administrative overhead, it makes it easier to manage privileged accounts as they will be existing only in one place with no way for the production environment (or environments) to get to it. </a:t>
            </a:r>
          </a:p>
          <a:p>
            <a:endParaRPr lang="en-CA" dirty="0"/>
          </a:p>
          <a:p>
            <a:r>
              <a:rPr lang="en-CA" dirty="0"/>
              <a:t>Some protections are hard to implement in a mix production/administration environment (a traditional forest) because they might impact production applications. Hardening such as:</a:t>
            </a:r>
          </a:p>
          <a:p>
            <a:pPr marL="285750" indent="-285750">
              <a:buFontTx/>
              <a:buChar char="-"/>
            </a:pPr>
            <a:r>
              <a:rPr lang="en-CA" dirty="0"/>
              <a:t>Enforcing LDAP signing</a:t>
            </a:r>
          </a:p>
          <a:p>
            <a:pPr marL="285750" indent="-285750">
              <a:buFontTx/>
              <a:buChar char="-"/>
            </a:pPr>
            <a:r>
              <a:rPr lang="en-CA" dirty="0"/>
              <a:t>Blocking NTLM</a:t>
            </a:r>
          </a:p>
          <a:p>
            <a:pPr marL="285750" indent="-285750">
              <a:buFontTx/>
              <a:buChar char="-"/>
            </a:pPr>
            <a:r>
              <a:rPr lang="en-CA" dirty="0"/>
              <a:t>Forcing AES tickets (</a:t>
            </a:r>
            <a:r>
              <a:rPr lang="en-US" dirty="0"/>
              <a:t>Preventing Kerberos change password that uses RC4 secret keys </a:t>
            </a:r>
            <a:r>
              <a:rPr lang="en-CA" dirty="0"/>
              <a:t>https://docs.microsoft.com/en-us/windows-server/security/kerberos/preventing-kerberos-change-password-that-uses-rc4-secret-keys)</a:t>
            </a:r>
          </a:p>
          <a:p>
            <a:pPr marL="0" indent="0">
              <a:buFontTx/>
              <a:buNone/>
            </a:pPr>
            <a:r>
              <a:rPr lang="en-CA" dirty="0"/>
              <a:t>Can be deployed without impacting regular users.</a:t>
            </a:r>
          </a:p>
          <a:p>
            <a:pPr marL="285750" indent="-285750">
              <a:buFontTx/>
              <a:buChar char="-"/>
            </a:pPr>
            <a:endParaRPr lang="en-CA" dirty="0"/>
          </a:p>
          <a:p>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15</a:t>
            </a:fld>
            <a:endParaRPr lang="en-GB"/>
          </a:p>
        </p:txBody>
      </p:sp>
    </p:spTree>
    <p:extLst>
      <p:ext uri="{BB962C8B-B14F-4D97-AF65-F5344CB8AC3E}">
        <p14:creationId xmlns:p14="http://schemas.microsoft.com/office/powerpoint/2010/main" val="5432763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accounts in the administrative forest can be members of the built-in administrative groups in the production forest.</a:t>
            </a:r>
          </a:p>
          <a:p>
            <a:r>
              <a:rPr lang="en-CA" dirty="0"/>
              <a:t>Those accounts do not need to be administrators of the administrative forest.</a:t>
            </a:r>
          </a:p>
          <a:p>
            <a:endParaRPr lang="en-CA" dirty="0"/>
          </a:p>
          <a:p>
            <a:r>
              <a:rPr lang="en-CA" b="1" dirty="0"/>
              <a:t>The privileged accounts should be used only from dedicated systems </a:t>
            </a:r>
            <a:r>
              <a:rPr lang="en-CA" dirty="0"/>
              <a:t>(also called Privileged Administrative Workstations). This will be covered in the next section. </a:t>
            </a:r>
          </a:p>
        </p:txBody>
      </p:sp>
      <p:sp>
        <p:nvSpPr>
          <p:cNvPr id="4" name="Slide Number Placeholder 3"/>
          <p:cNvSpPr>
            <a:spLocks noGrp="1"/>
          </p:cNvSpPr>
          <p:nvPr>
            <p:ph type="sldNum" sz="quarter" idx="10"/>
          </p:nvPr>
        </p:nvSpPr>
        <p:spPr/>
        <p:txBody>
          <a:bodyPr/>
          <a:lstStyle/>
          <a:p>
            <a:fld id="{5CA7C1A6-3F6E-4A0C-A01A-2F04D27288E6}" type="slidenum">
              <a:rPr lang="en-GB" smtClean="0"/>
              <a:pPr/>
              <a:t>16</a:t>
            </a:fld>
            <a:endParaRPr lang="en-GB"/>
          </a:p>
        </p:txBody>
      </p:sp>
    </p:spTree>
    <p:extLst>
      <p:ext uri="{BB962C8B-B14F-4D97-AF65-F5344CB8AC3E}">
        <p14:creationId xmlns:p14="http://schemas.microsoft.com/office/powerpoint/2010/main" val="1364434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dirty="0">
                <a:gradFill>
                  <a:gsLst>
                    <a:gs pos="1250">
                      <a:srgbClr val="505050"/>
                    </a:gs>
                    <a:gs pos="100000">
                      <a:srgbClr val="505050"/>
                    </a:gs>
                  </a:gsLst>
                  <a:lin ang="5400000" scaled="0"/>
                </a:gradFill>
              </a:rPr>
              <a:t>Microsoft Identity Manager 2016 is not free. Therefore the cost of the license also has to be taken into consideration when opting for this solution. </a:t>
            </a:r>
          </a:p>
          <a:p>
            <a:endParaRPr lang="en-US" sz="1400" b="0" dirty="0">
              <a:gradFill>
                <a:gsLst>
                  <a:gs pos="1250">
                    <a:srgbClr val="505050"/>
                  </a:gs>
                  <a:gs pos="100000">
                    <a:srgbClr val="505050"/>
                  </a:gs>
                </a:gsLst>
                <a:lin ang="5400000" scaled="0"/>
              </a:gradFill>
            </a:endParaRPr>
          </a:p>
          <a:p>
            <a:r>
              <a:rPr lang="en-US" sz="1400" b="0" i="0" u="none" strike="noStrike" kern="1200" dirty="0">
                <a:solidFill>
                  <a:schemeClr val="tx1"/>
                </a:solidFill>
                <a:effectLst/>
                <a:latin typeface="Arial"/>
                <a:ea typeface="+mn-ea"/>
                <a:cs typeface="Arial" charset="0"/>
                <a:sym typeface="Arial"/>
              </a:rPr>
              <a:t>KDC enhancements are built in to Active Directory domain controllers to restrict Kerberos ticket lifetime to the lowest possible time-to-live (TTL) value in cases where a user has multiple time-bound memberships in administrative groups. For example, if you are added to a time-bound group A, then when you log on, the Kerberos ticket-granting ticket (TGT) lifetime is equal to the time you have remaining in group A. If you are also a member of another time-bound group B, which has a lower TTL than group A, then the TGT lifetime is equal to the time you have remaining in group B. </a:t>
            </a:r>
            <a:endParaRPr lang="en-US" sz="1400" b="0" dirty="0">
              <a:gradFill>
                <a:gsLst>
                  <a:gs pos="1250">
                    <a:srgbClr val="505050"/>
                  </a:gs>
                  <a:gs pos="100000">
                    <a:srgbClr val="505050"/>
                  </a:gs>
                </a:gsLst>
                <a:lin ang="5400000" scaled="0"/>
              </a:gradFill>
            </a:endParaRPr>
          </a:p>
          <a:p>
            <a:br>
              <a:rPr lang="en-US" sz="1400" b="0" dirty="0">
                <a:gradFill>
                  <a:gsLst>
                    <a:gs pos="1250">
                      <a:srgbClr val="505050"/>
                    </a:gs>
                    <a:gs pos="100000">
                      <a:srgbClr val="505050"/>
                    </a:gs>
                  </a:gsLst>
                  <a:lin ang="5400000" scaled="0"/>
                </a:gradFill>
              </a:rPr>
            </a:br>
            <a:r>
              <a:rPr lang="en-US" sz="1400" b="0" dirty="0">
                <a:gradFill>
                  <a:gsLst>
                    <a:gs pos="1250">
                      <a:srgbClr val="505050"/>
                    </a:gs>
                    <a:gs pos="100000">
                      <a:srgbClr val="505050"/>
                    </a:gs>
                  </a:gsLst>
                  <a:lin ang="5400000" scaled="0"/>
                </a:gradFill>
              </a:rPr>
              <a:t>Ref: https://docs.microsoft.com/en-us/microsoft-identity-manager/pam/privileged-identity-management-for-active-directory-domain-services</a:t>
            </a:r>
          </a:p>
          <a:p>
            <a:endParaRPr lang="en-US" sz="1400" b="0" dirty="0">
              <a:gradFill>
                <a:gsLst>
                  <a:gs pos="1250">
                    <a:srgbClr val="505050"/>
                  </a:gs>
                  <a:gs pos="100000">
                    <a:srgbClr val="505050"/>
                  </a:gs>
                </a:gsLst>
                <a:lin ang="5400000" scaled="0"/>
              </a:gradFill>
            </a:endParaRPr>
          </a:p>
          <a:p>
            <a:r>
              <a:rPr lang="en-US" sz="1400" b="0" dirty="0">
                <a:gradFill>
                  <a:gsLst>
                    <a:gs pos="1250">
                      <a:srgbClr val="505050"/>
                    </a:gs>
                    <a:gs pos="100000">
                      <a:srgbClr val="505050"/>
                    </a:gs>
                  </a:gsLst>
                  <a:lin ang="5400000" scaled="0"/>
                </a:gradFill>
              </a:rPr>
              <a:t>Remember that you cannot add users from an external forest into the Domain Admins or Enterprise Admins groups. However, you can add a user from the dedicated administrative forest into the built-in Administrators group of the production environment. Thanks to Shadow principal, you can add administrators from the administrative forest into the shadow principal of a production group and have the SID of that group when connecting to the production forest</a:t>
            </a:r>
            <a:endParaRPr lang="en-CA" b="0"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17</a:t>
            </a:fld>
            <a:endParaRPr lang="en-GB"/>
          </a:p>
        </p:txBody>
      </p:sp>
    </p:spTree>
    <p:extLst>
      <p:ext uri="{BB962C8B-B14F-4D97-AF65-F5344CB8AC3E}">
        <p14:creationId xmlns:p14="http://schemas.microsoft.com/office/powerpoint/2010/main" val="28108857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dirty="0">
                <a:gradFill>
                  <a:gsLst>
                    <a:gs pos="1250">
                      <a:srgbClr val="505050"/>
                    </a:gs>
                    <a:gs pos="100000">
                      <a:srgbClr val="505050"/>
                    </a:gs>
                  </a:gsLst>
                  <a:lin ang="5400000" scaled="0"/>
                </a:gradFill>
              </a:rPr>
              <a:t>Remember that you cannot add users from an external forest into the Domain Admins or Enterprise Admins groups. However, you can add a user from the dedicated administrative forest into the built-in Administrators group of the production environment. Thanks to Shadow principal, you can add administrators from the administrative forest into the shadow principal of a production group and have the SID of that group when connecting to the production forest.</a:t>
            </a:r>
          </a:p>
          <a:p>
            <a:endParaRPr lang="en-US" sz="1400" b="0" dirty="0">
              <a:gradFill>
                <a:gsLst>
                  <a:gs pos="1250">
                    <a:srgbClr val="505050"/>
                  </a:gs>
                  <a:gs pos="100000">
                    <a:srgbClr val="505050"/>
                  </a:gs>
                </a:gsLst>
                <a:lin ang="5400000" scaled="0"/>
              </a:gradFill>
            </a:endParaRPr>
          </a:p>
          <a:p>
            <a:r>
              <a:rPr lang="en-US" sz="1400" b="0" dirty="0">
                <a:gradFill>
                  <a:gsLst>
                    <a:gs pos="1250">
                      <a:srgbClr val="505050"/>
                    </a:gs>
                    <a:gs pos="100000">
                      <a:srgbClr val="505050"/>
                    </a:gs>
                  </a:gsLst>
                  <a:lin ang="5400000" scaled="0"/>
                </a:gradFill>
              </a:rPr>
              <a:t>Ref: https://msdn.microsoft.com/en-us/library/mt220492.aspx</a:t>
            </a:r>
            <a:endParaRPr lang="en-CA" b="0"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18</a:t>
            </a:fld>
            <a:endParaRPr lang="en-GB"/>
          </a:p>
        </p:txBody>
      </p:sp>
    </p:spTree>
    <p:extLst>
      <p:ext uri="{BB962C8B-B14F-4D97-AF65-F5344CB8AC3E}">
        <p14:creationId xmlns:p14="http://schemas.microsoft.com/office/powerpoint/2010/main" val="2073010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1</a:t>
            </a:fld>
            <a:endParaRPr lang="en-GB"/>
          </a:p>
        </p:txBody>
      </p:sp>
    </p:spTree>
    <p:extLst>
      <p:ext uri="{BB962C8B-B14F-4D97-AF65-F5344CB8AC3E}">
        <p14:creationId xmlns:p14="http://schemas.microsoft.com/office/powerpoint/2010/main" val="921597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persona would have 2 accounts. Its normal account for regular activity, and its privileged account which is in the PAM forest.</a:t>
            </a:r>
          </a:p>
        </p:txBody>
      </p:sp>
      <p:sp>
        <p:nvSpPr>
          <p:cNvPr id="4" name="Slide Number Placeholder 3"/>
          <p:cNvSpPr>
            <a:spLocks noGrp="1"/>
          </p:cNvSpPr>
          <p:nvPr>
            <p:ph type="sldNum" sz="quarter" idx="10"/>
          </p:nvPr>
        </p:nvSpPr>
        <p:spPr/>
        <p:txBody>
          <a:bodyPr/>
          <a:lstStyle/>
          <a:p>
            <a:fld id="{5CA7C1A6-3F6E-4A0C-A01A-2F04D27288E6}" type="slidenum">
              <a:rPr lang="en-GB" smtClean="0"/>
              <a:pPr/>
              <a:t>19</a:t>
            </a:fld>
            <a:endParaRPr lang="en-GB"/>
          </a:p>
        </p:txBody>
      </p:sp>
    </p:spTree>
    <p:extLst>
      <p:ext uri="{BB962C8B-B14F-4D97-AF65-F5344CB8AC3E}">
        <p14:creationId xmlns:p14="http://schemas.microsoft.com/office/powerpoint/2010/main" val="27031127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dirty="0"/>
              <a:t>Scavenger thread takes care of cleaning up group memberships.</a:t>
            </a:r>
          </a:p>
          <a:p>
            <a:endParaRPr lang="en-CA"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CA" dirty="0"/>
              <a:t>Note that you can also use time-limited group membership without a PIM trust (although you need to enable the PIM trust support). You can simply use them in a mono-forest without an administrative forest.</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CA"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CA" dirty="0"/>
              <a:t>Example using PowerShell: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CA" dirty="0"/>
          </a:p>
          <a:p>
            <a:pPr fontAlgn="base" latinLnBrk="0"/>
            <a:r>
              <a:rPr lang="en-US" sz="1400" b="0" i="0" u="none" strike="noStrike" kern="1200" dirty="0">
                <a:solidFill>
                  <a:schemeClr val="tx1"/>
                </a:solidFill>
                <a:effectLst/>
                <a:latin typeface="Arial"/>
                <a:ea typeface="+mn-ea"/>
                <a:cs typeface="Arial" charset="0"/>
                <a:sym typeface="Arial"/>
              </a:rPr>
              <a:t>Enable-</a:t>
            </a:r>
            <a:r>
              <a:rPr lang="en-US" sz="1400" b="0" i="0" u="none" strike="noStrike" kern="1200" dirty="0" err="1">
                <a:solidFill>
                  <a:schemeClr val="tx1"/>
                </a:solidFill>
                <a:effectLst/>
                <a:latin typeface="Arial"/>
                <a:ea typeface="+mn-ea"/>
                <a:cs typeface="Arial" charset="0"/>
                <a:sym typeface="Arial"/>
              </a:rPr>
              <a:t>ADOptionalFeature</a:t>
            </a:r>
            <a:r>
              <a:rPr lang="en-US" sz="1400" b="0" i="0" u="none" strike="noStrike" kern="1200" dirty="0">
                <a:solidFill>
                  <a:schemeClr val="tx1"/>
                </a:solidFill>
                <a:effectLst/>
                <a:latin typeface="Arial"/>
                <a:ea typeface="+mn-ea"/>
                <a:cs typeface="Arial" charset="0"/>
                <a:sym typeface="Arial"/>
              </a:rPr>
              <a:t> ‘Privileged Access Management Feature’ -Scope </a:t>
            </a:r>
            <a:r>
              <a:rPr lang="en-US" sz="1400" b="0" i="0" u="none" strike="noStrike" kern="1200" dirty="0" err="1">
                <a:solidFill>
                  <a:schemeClr val="tx1"/>
                </a:solidFill>
                <a:effectLst/>
                <a:latin typeface="Arial"/>
                <a:ea typeface="+mn-ea"/>
                <a:cs typeface="Arial" charset="0"/>
                <a:sym typeface="Arial"/>
              </a:rPr>
              <a:t>ForestOrConfigurationSet</a:t>
            </a:r>
            <a:r>
              <a:rPr lang="en-US" sz="1400" b="0" i="0" u="none" strike="noStrike" kern="1200" dirty="0">
                <a:solidFill>
                  <a:schemeClr val="tx1"/>
                </a:solidFill>
                <a:effectLst/>
                <a:latin typeface="Arial"/>
                <a:ea typeface="+mn-ea"/>
                <a:cs typeface="Arial" charset="0"/>
                <a:sym typeface="Arial"/>
              </a:rPr>
              <a:t> -Target contoso.com </a:t>
            </a:r>
          </a:p>
          <a:p>
            <a:pPr fontAlgn="base" latinLnBrk="0"/>
            <a:r>
              <a:rPr lang="en-US" sz="1400" b="0" i="0" u="none" strike="noStrike" kern="1200" dirty="0">
                <a:solidFill>
                  <a:schemeClr val="tx1"/>
                </a:solidFill>
                <a:effectLst/>
                <a:latin typeface="Arial"/>
                <a:ea typeface="+mn-ea"/>
                <a:cs typeface="Arial" charset="0"/>
                <a:sym typeface="Arial"/>
              </a:rPr>
              <a:t>Now that you’ve done this, you can start setting time limits on group memberships directly. It’s so easy:</a:t>
            </a:r>
            <a:br>
              <a:rPr lang="en-US" sz="1400" b="0" i="0" u="none" strike="noStrike" kern="1200" dirty="0">
                <a:solidFill>
                  <a:schemeClr val="tx1"/>
                </a:solidFill>
                <a:effectLst/>
                <a:latin typeface="Arial"/>
                <a:ea typeface="+mn-ea"/>
                <a:cs typeface="Arial" charset="0"/>
                <a:sym typeface="Arial"/>
              </a:rPr>
            </a:br>
            <a:r>
              <a:rPr lang="en-US" sz="1400" b="0" i="0" u="none" strike="noStrike" kern="1200" dirty="0">
                <a:solidFill>
                  <a:schemeClr val="tx1"/>
                </a:solidFill>
                <a:effectLst/>
                <a:latin typeface="Arial"/>
                <a:ea typeface="+mn-ea"/>
                <a:cs typeface="Arial" charset="0"/>
                <a:sym typeface="Arial"/>
              </a:rPr>
              <a:t>Add-</a:t>
            </a:r>
            <a:r>
              <a:rPr lang="en-US" sz="1400" b="0" i="0" u="none" strike="noStrike" kern="1200" dirty="0" err="1">
                <a:solidFill>
                  <a:schemeClr val="tx1"/>
                </a:solidFill>
                <a:effectLst/>
                <a:latin typeface="Arial"/>
                <a:ea typeface="+mn-ea"/>
                <a:cs typeface="Arial" charset="0"/>
                <a:sym typeface="Arial"/>
              </a:rPr>
              <a:t>ADGroupMember</a:t>
            </a:r>
            <a:r>
              <a:rPr lang="en-US" sz="1400" b="0" i="0" u="none" strike="noStrike" kern="1200" dirty="0">
                <a:solidFill>
                  <a:schemeClr val="tx1"/>
                </a:solidFill>
                <a:effectLst/>
                <a:latin typeface="Arial"/>
                <a:ea typeface="+mn-ea"/>
                <a:cs typeface="Arial" charset="0"/>
                <a:sym typeface="Arial"/>
              </a:rPr>
              <a:t> -Identity ‘Domain Admins’ -Members ‘Bob’ -</a:t>
            </a:r>
            <a:r>
              <a:rPr lang="en-US" sz="1400" b="0" i="0" u="none" strike="noStrike" kern="1200" dirty="0" err="1">
                <a:solidFill>
                  <a:schemeClr val="tx1"/>
                </a:solidFill>
                <a:effectLst/>
                <a:latin typeface="Arial"/>
                <a:ea typeface="+mn-ea"/>
                <a:cs typeface="Arial" charset="0"/>
                <a:sym typeface="Arial"/>
              </a:rPr>
              <a:t>MemberTimeToLive</a:t>
            </a:r>
            <a:r>
              <a:rPr lang="en-US" sz="1400" b="0" i="0" u="none" strike="noStrike" kern="1200" dirty="0">
                <a:solidFill>
                  <a:schemeClr val="tx1"/>
                </a:solidFill>
                <a:effectLst/>
                <a:latin typeface="Arial"/>
                <a:ea typeface="+mn-ea"/>
                <a:cs typeface="Arial" charset="0"/>
                <a:sym typeface="Arial"/>
              </a:rPr>
              <a:t> (New-</a:t>
            </a:r>
            <a:r>
              <a:rPr lang="en-US" sz="1400" b="0" i="0" u="none" strike="noStrike" kern="1200" dirty="0" err="1">
                <a:solidFill>
                  <a:schemeClr val="tx1"/>
                </a:solidFill>
                <a:effectLst/>
                <a:latin typeface="Arial"/>
                <a:ea typeface="+mn-ea"/>
                <a:cs typeface="Arial" charset="0"/>
                <a:sym typeface="Arial"/>
              </a:rPr>
              <a:t>TimeSpan</a:t>
            </a:r>
            <a:r>
              <a:rPr lang="en-US" sz="1400" b="0" i="0" u="none" strike="noStrike" kern="1200" dirty="0">
                <a:solidFill>
                  <a:schemeClr val="tx1"/>
                </a:solidFill>
                <a:effectLst/>
                <a:latin typeface="Arial"/>
                <a:ea typeface="+mn-ea"/>
                <a:cs typeface="Arial" charset="0"/>
                <a:sym typeface="Arial"/>
              </a:rPr>
              <a:t> -Hours 5)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CA"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(Get-</a:t>
            </a:r>
            <a:r>
              <a:rPr lang="en-US" dirty="0" err="1"/>
              <a:t>ADGroup</a:t>
            </a:r>
            <a:r>
              <a:rPr lang="en-US" dirty="0"/>
              <a:t> ‘Domain Admins’ -Property member -</a:t>
            </a:r>
            <a:r>
              <a:rPr lang="en-US" dirty="0" err="1"/>
              <a:t>ShowMemberTimeToLive</a:t>
            </a:r>
            <a:r>
              <a:rPr lang="en-US" dirty="0"/>
              <a:t>).Member</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&lt;TTL=17952&gt;,CN=</a:t>
            </a:r>
            <a:r>
              <a:rPr lang="en-US" dirty="0" err="1"/>
              <a:t>Bob,OU</a:t>
            </a:r>
            <a:r>
              <a:rPr lang="en-US" dirty="0"/>
              <a:t>=</a:t>
            </a:r>
            <a:r>
              <a:rPr lang="en-US" dirty="0" err="1"/>
              <a:t>Accounts,DC</a:t>
            </a:r>
            <a:r>
              <a:rPr lang="en-US" dirty="0"/>
              <a:t>=</a:t>
            </a:r>
            <a:r>
              <a:rPr lang="en-US" dirty="0" err="1"/>
              <a:t>contoso,DC</a:t>
            </a:r>
            <a:r>
              <a:rPr lang="en-US" dirty="0"/>
              <a:t>=com</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a:t>
            </a:r>
            <a:endParaRPr lang="en-CA"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CA" dirty="0"/>
          </a:p>
          <a:p>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20</a:t>
            </a:fld>
            <a:endParaRPr lang="en-GB"/>
          </a:p>
        </p:txBody>
      </p:sp>
    </p:spTree>
    <p:extLst>
      <p:ext uri="{BB962C8B-B14F-4D97-AF65-F5344CB8AC3E}">
        <p14:creationId xmlns:p14="http://schemas.microsoft.com/office/powerpoint/2010/main" val="1522907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dirty="0">
                <a:gradFill>
                  <a:gsLst>
                    <a:gs pos="1250">
                      <a:srgbClr val="505050"/>
                    </a:gs>
                    <a:gs pos="100000">
                      <a:srgbClr val="505050"/>
                    </a:gs>
                  </a:gsLst>
                  <a:lin ang="5400000" scaled="0"/>
                </a:gradFill>
              </a:rPr>
              <a:t>The shadow security principals have an attribute that references the SID of an administrative group in an existing forest. This allows the shadow group to access resources in an existing forest without changing any access control lists (ACLs). </a:t>
            </a:r>
            <a:endParaRPr lang="en-CA" b="0"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21</a:t>
            </a:fld>
            <a:endParaRPr lang="en-GB"/>
          </a:p>
        </p:txBody>
      </p:sp>
    </p:spTree>
    <p:extLst>
      <p:ext uri="{BB962C8B-B14F-4D97-AF65-F5344CB8AC3E}">
        <p14:creationId xmlns:p14="http://schemas.microsoft.com/office/powerpoint/2010/main" val="38374476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dirty="0"/>
              <a:t>These are possibilities, they are not hard requirements. Consider the pros and cons of each option to ensure it suits the customer’s resources and environment. </a:t>
            </a:r>
          </a:p>
        </p:txBody>
      </p:sp>
      <p:sp>
        <p:nvSpPr>
          <p:cNvPr id="4" name="Slide Number Placeholder 3"/>
          <p:cNvSpPr>
            <a:spLocks noGrp="1"/>
          </p:cNvSpPr>
          <p:nvPr>
            <p:ph type="sldNum" sz="quarter" idx="10"/>
          </p:nvPr>
        </p:nvSpPr>
        <p:spPr/>
        <p:txBody>
          <a:bodyPr/>
          <a:lstStyle/>
          <a:p>
            <a:fld id="{5CA7C1A6-3F6E-4A0C-A01A-2F04D27288E6}" type="slidenum">
              <a:rPr lang="en-GB" smtClean="0"/>
              <a:pPr/>
              <a:t>22</a:t>
            </a:fld>
            <a:endParaRPr lang="en-GB"/>
          </a:p>
        </p:txBody>
      </p:sp>
    </p:spTree>
    <p:extLst>
      <p:ext uri="{BB962C8B-B14F-4D97-AF65-F5344CB8AC3E}">
        <p14:creationId xmlns:p14="http://schemas.microsoft.com/office/powerpoint/2010/main" val="11684404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5CA7C1A6-3F6E-4A0C-A01A-2F04D27288E6}" type="slidenum">
              <a:rPr lang="en-GB" smtClean="0"/>
              <a:pPr/>
              <a:t>23</a:t>
            </a:fld>
            <a:endParaRPr lang="en-GB"/>
          </a:p>
        </p:txBody>
      </p:sp>
    </p:spTree>
    <p:extLst>
      <p:ext uri="{BB962C8B-B14F-4D97-AF65-F5344CB8AC3E}">
        <p14:creationId xmlns:p14="http://schemas.microsoft.com/office/powerpoint/2010/main" val="3752703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24</a:t>
            </a:fld>
            <a:endParaRPr lang="en-GB"/>
          </a:p>
        </p:txBody>
      </p:sp>
    </p:spTree>
    <p:extLst>
      <p:ext uri="{BB962C8B-B14F-4D97-AF65-F5344CB8AC3E}">
        <p14:creationId xmlns:p14="http://schemas.microsoft.com/office/powerpoint/2010/main" val="4235891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Arial"/>
                <a:ea typeface="+mn-ea"/>
                <a:cs typeface="Arial" charset="0"/>
                <a:sym typeface="Arial"/>
              </a:rPr>
              <a:t>A trust is a relationship, which you establish between domains, that makes it possible for users in one domain to be authenticated by a domain controller in the other domain.</a:t>
            </a:r>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2</a:t>
            </a:fld>
            <a:endParaRPr lang="en-GB"/>
          </a:p>
        </p:txBody>
      </p:sp>
    </p:spTree>
    <p:extLst>
      <p:ext uri="{BB962C8B-B14F-4D97-AF65-F5344CB8AC3E}">
        <p14:creationId xmlns:p14="http://schemas.microsoft.com/office/powerpoint/2010/main" val="1158293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400" b="1" dirty="0">
                <a:effectLst/>
              </a:rPr>
              <a:t>External</a:t>
            </a:r>
          </a:p>
          <a:p>
            <a:r>
              <a:rPr lang="en-US" sz="1400" dirty="0">
                <a:effectLst/>
              </a:rPr>
              <a:t>Use external trusts to provide access to resources that are located on a Windows NT 4.0 domain or a domain that is located in a separate forest that is not joined by a forest trust. </a:t>
            </a:r>
          </a:p>
          <a:p>
            <a:endParaRPr lang="en-US" sz="1400" dirty="0">
              <a:effectLst/>
            </a:endParaRPr>
          </a:p>
          <a:p>
            <a:r>
              <a:rPr lang="en-CA" sz="1400" b="1" dirty="0">
                <a:effectLst/>
              </a:rPr>
              <a:t>Realm</a:t>
            </a:r>
          </a:p>
          <a:p>
            <a:r>
              <a:rPr lang="en-US" sz="1400" dirty="0">
                <a:effectLst/>
              </a:rPr>
              <a:t>Use realm trusts to form a trust relationship between a non-Windows Kerberos realm and a Windows Server 2008 domain.</a:t>
            </a:r>
          </a:p>
          <a:p>
            <a:endParaRPr lang="en-US" sz="1400" dirty="0">
              <a:effectLst/>
            </a:endParaRPr>
          </a:p>
          <a:p>
            <a:r>
              <a:rPr lang="en-CA" sz="1400" b="1" dirty="0">
                <a:effectLst/>
              </a:rPr>
              <a:t>Forest</a:t>
            </a:r>
          </a:p>
          <a:p>
            <a:r>
              <a:rPr lang="en-US" sz="1400" dirty="0">
                <a:effectLst/>
              </a:rPr>
              <a:t>Use forest trusts to share resources between forests. If a forest trust is a two-way trust, authentication requests that are made in either forest can reach the other forest. </a:t>
            </a:r>
          </a:p>
          <a:p>
            <a:endParaRPr lang="en-US" sz="1400" dirty="0">
              <a:effectLst/>
            </a:endParaRPr>
          </a:p>
          <a:p>
            <a:r>
              <a:rPr lang="en-US" sz="1400" b="1" dirty="0">
                <a:effectLst/>
              </a:rPr>
              <a:t>Shortcut</a:t>
            </a:r>
          </a:p>
          <a:p>
            <a:r>
              <a:rPr lang="en-US" sz="1400" dirty="0">
                <a:effectLst/>
              </a:rPr>
              <a:t>Use shortcut trusts to improve user logon times between two domains within a Windows Server 2008 forest. This is useful when two domains are separated by two domain trees. </a:t>
            </a:r>
          </a:p>
          <a:p>
            <a:endParaRPr lang="en-US" sz="1400" dirty="0">
              <a:effectLst/>
            </a:endParaRPr>
          </a:p>
          <a:p>
            <a:r>
              <a:rPr lang="en-US" sz="1400" b="1" dirty="0">
                <a:effectLst/>
              </a:rPr>
              <a:t>Transitivity</a:t>
            </a:r>
          </a:p>
          <a:p>
            <a:r>
              <a:rPr lang="en-US" sz="1400" b="1" i="0" kern="1200" dirty="0">
                <a:solidFill>
                  <a:schemeClr val="tx1"/>
                </a:solidFill>
                <a:effectLst/>
                <a:latin typeface="Arial"/>
                <a:ea typeface="+mn-ea"/>
                <a:cs typeface="Arial" charset="0"/>
                <a:sym typeface="Arial"/>
              </a:rPr>
              <a:t>Shortcut trust</a:t>
            </a:r>
            <a:r>
              <a:rPr lang="en-US" sz="1400" b="0" i="0" kern="1200" dirty="0">
                <a:solidFill>
                  <a:schemeClr val="tx1"/>
                </a:solidFill>
                <a:effectLst/>
                <a:latin typeface="Arial"/>
                <a:ea typeface="+mn-ea"/>
                <a:cs typeface="Arial" charset="0"/>
                <a:sym typeface="Arial"/>
              </a:rPr>
              <a:t>: A transitive trust between a domain in the same domain tree or forest that shortens the trust path in a large and complex domain tree or forest.</a:t>
            </a:r>
          </a:p>
          <a:p>
            <a:r>
              <a:rPr lang="en-US" sz="1400" b="1" i="0" kern="1200" dirty="0">
                <a:solidFill>
                  <a:schemeClr val="tx1"/>
                </a:solidFill>
                <a:effectLst/>
                <a:latin typeface="Arial"/>
                <a:ea typeface="+mn-ea"/>
                <a:cs typeface="Arial" charset="0"/>
                <a:sym typeface="Arial"/>
              </a:rPr>
              <a:t>Forest trust</a:t>
            </a:r>
            <a:r>
              <a:rPr lang="en-US" sz="1400" b="0" i="0" kern="1200" dirty="0">
                <a:solidFill>
                  <a:schemeClr val="tx1"/>
                </a:solidFill>
                <a:effectLst/>
                <a:latin typeface="Arial"/>
                <a:ea typeface="+mn-ea"/>
                <a:cs typeface="Arial" charset="0"/>
                <a:sym typeface="Arial"/>
              </a:rPr>
              <a:t>: A transitive trust between a forest root domain and a second forest root domain.</a:t>
            </a:r>
          </a:p>
          <a:p>
            <a:r>
              <a:rPr lang="en-US" sz="1400" b="1" i="0" kern="1200" dirty="0">
                <a:solidFill>
                  <a:schemeClr val="tx1"/>
                </a:solidFill>
                <a:effectLst/>
                <a:latin typeface="Arial"/>
                <a:ea typeface="+mn-ea"/>
                <a:cs typeface="Arial" charset="0"/>
                <a:sym typeface="Arial"/>
              </a:rPr>
              <a:t>Realm trust</a:t>
            </a:r>
            <a:r>
              <a:rPr lang="en-US" sz="1400" b="0" i="0" kern="1200" dirty="0">
                <a:solidFill>
                  <a:schemeClr val="tx1"/>
                </a:solidFill>
                <a:effectLst/>
                <a:latin typeface="Arial"/>
                <a:ea typeface="+mn-ea"/>
                <a:cs typeface="Arial" charset="0"/>
                <a:sym typeface="Arial"/>
              </a:rPr>
              <a:t>: A transitive trust between an Active Directory domain and a Kerberos V5 realm.</a:t>
            </a:r>
          </a:p>
          <a:p>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3</a:t>
            </a:fld>
            <a:endParaRPr lang="en-GB"/>
          </a:p>
        </p:txBody>
      </p:sp>
    </p:spTree>
    <p:extLst>
      <p:ext uri="{BB962C8B-B14F-4D97-AF65-F5344CB8AC3E}">
        <p14:creationId xmlns:p14="http://schemas.microsoft.com/office/powerpoint/2010/main" val="1700857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4</a:t>
            </a:fld>
            <a:endParaRPr lang="en-GB"/>
          </a:p>
        </p:txBody>
      </p:sp>
    </p:spTree>
    <p:extLst>
      <p:ext uri="{BB962C8B-B14F-4D97-AF65-F5344CB8AC3E}">
        <p14:creationId xmlns:p14="http://schemas.microsoft.com/office/powerpoint/2010/main" val="1985234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secure channel between DC2 and DC1 is encrypted based on the secret of the TDO for </a:t>
            </a:r>
            <a:r>
              <a:rPr lang="en-CA" dirty="0" err="1"/>
              <a:t>fabrikam</a:t>
            </a:r>
            <a:r>
              <a:rPr lang="en-CA" dirty="0"/>
              <a:t> in the contoso.com domain. </a:t>
            </a:r>
          </a:p>
        </p:txBody>
      </p:sp>
      <p:sp>
        <p:nvSpPr>
          <p:cNvPr id="4" name="Slide Number Placeholder 3"/>
          <p:cNvSpPr>
            <a:spLocks noGrp="1"/>
          </p:cNvSpPr>
          <p:nvPr>
            <p:ph type="sldNum" sz="quarter" idx="10"/>
          </p:nvPr>
        </p:nvSpPr>
        <p:spPr/>
        <p:txBody>
          <a:bodyPr/>
          <a:lstStyle/>
          <a:p>
            <a:fld id="{5CA7C1A6-3F6E-4A0C-A01A-2F04D27288E6}" type="slidenum">
              <a:rPr lang="en-GB" smtClean="0"/>
              <a:pPr/>
              <a:t>5</a:t>
            </a:fld>
            <a:endParaRPr lang="en-GB"/>
          </a:p>
        </p:txBody>
      </p:sp>
    </p:spTree>
    <p:extLst>
      <p:ext uri="{BB962C8B-B14F-4D97-AF65-F5344CB8AC3E}">
        <p14:creationId xmlns:p14="http://schemas.microsoft.com/office/powerpoint/2010/main" val="2140490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When Kerberos is used, Bob would need a service ticket from the DC of </a:t>
            </a:r>
            <a:r>
              <a:rPr lang="en-CA" dirty="0" err="1"/>
              <a:t>contoso</a:t>
            </a:r>
            <a:r>
              <a:rPr lang="en-CA" dirty="0"/>
              <a:t> to access FILE1. To obtain a ticket, Bob needs to get a TGT before. But it cannot get a TGT for </a:t>
            </a:r>
            <a:r>
              <a:rPr lang="en-CA" dirty="0" err="1"/>
              <a:t>contoso</a:t>
            </a:r>
            <a:r>
              <a:rPr lang="en-CA" dirty="0"/>
              <a:t> because it has no accounts in this realm.</a:t>
            </a:r>
          </a:p>
          <a:p>
            <a:r>
              <a:rPr lang="en-CA" dirty="0"/>
              <a:t>So when Bob is asking a ticket for the SPN CIFS/FILE1.CONTOSO.COM, DC1 returns a referral ticket which is using the derived secret from the </a:t>
            </a:r>
            <a:r>
              <a:rPr lang="en-CA" dirty="0" err="1"/>
              <a:t>contoso</a:t>
            </a:r>
            <a:r>
              <a:rPr lang="en-CA" dirty="0"/>
              <a:t> TDO’s long term key to encrypt the ticket. When DC2 receives the referral ticket, it can decrypt it because it has a knowledge of the TDO’s key as well. </a:t>
            </a:r>
          </a:p>
        </p:txBody>
      </p:sp>
      <p:sp>
        <p:nvSpPr>
          <p:cNvPr id="4" name="Slide Number Placeholder 3"/>
          <p:cNvSpPr>
            <a:spLocks noGrp="1"/>
          </p:cNvSpPr>
          <p:nvPr>
            <p:ph type="sldNum" sz="quarter" idx="10"/>
          </p:nvPr>
        </p:nvSpPr>
        <p:spPr/>
        <p:txBody>
          <a:bodyPr/>
          <a:lstStyle/>
          <a:p>
            <a:fld id="{5CA7C1A6-3F6E-4A0C-A01A-2F04D27288E6}" type="slidenum">
              <a:rPr lang="en-GB" smtClean="0"/>
              <a:pPr/>
              <a:t>6</a:t>
            </a:fld>
            <a:endParaRPr lang="en-GB"/>
          </a:p>
        </p:txBody>
      </p:sp>
    </p:spTree>
    <p:extLst>
      <p:ext uri="{BB962C8B-B14F-4D97-AF65-F5344CB8AC3E}">
        <p14:creationId xmlns:p14="http://schemas.microsoft.com/office/powerpoint/2010/main" val="4138339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Although it might sound like a truism, if you want to build an AD trust, you need to “trust” your partner. And to trust it, you need to know what security practices they have.</a:t>
            </a:r>
          </a:p>
          <a:p>
            <a:r>
              <a:rPr lang="en-CA" dirty="0"/>
              <a:t>Forests are security boundaries, users in the other forest will have different authentication methods, different password policies, different approaches when it comes to threat management. All of these have to be considered when creating an AD trust. </a:t>
            </a:r>
          </a:p>
          <a:p>
            <a:endParaRPr lang="en-CA" dirty="0"/>
          </a:p>
          <a:p>
            <a:r>
              <a:rPr lang="en-CA" dirty="0"/>
              <a:t>Security principals from a trusted forest should not be given privileges on the trusting forest as the trusting forest does not control the accounts’ authentication nor policies.  </a:t>
            </a:r>
          </a:p>
          <a:p>
            <a:endParaRPr lang="en-CA" dirty="0"/>
          </a:p>
          <a:p>
            <a:r>
              <a:rPr lang="en-CA" dirty="0"/>
              <a:t>In the next slides, we will have a look at the technical security considerations to have when building and managing trust relationships. </a:t>
            </a:r>
          </a:p>
        </p:txBody>
      </p:sp>
      <p:sp>
        <p:nvSpPr>
          <p:cNvPr id="4" name="Slide Number Placeholder 3"/>
          <p:cNvSpPr>
            <a:spLocks noGrp="1"/>
          </p:cNvSpPr>
          <p:nvPr>
            <p:ph type="sldNum" sz="quarter" idx="10"/>
          </p:nvPr>
        </p:nvSpPr>
        <p:spPr/>
        <p:txBody>
          <a:bodyPr/>
          <a:lstStyle/>
          <a:p>
            <a:fld id="{5CA7C1A6-3F6E-4A0C-A01A-2F04D27288E6}" type="slidenum">
              <a:rPr lang="en-GB" smtClean="0"/>
              <a:pPr/>
              <a:t>7</a:t>
            </a:fld>
            <a:endParaRPr lang="en-GB"/>
          </a:p>
        </p:txBody>
      </p:sp>
    </p:spTree>
    <p:extLst>
      <p:ext uri="{BB962C8B-B14F-4D97-AF65-F5344CB8AC3E}">
        <p14:creationId xmlns:p14="http://schemas.microsoft.com/office/powerpoint/2010/main" val="1166361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Tools such as the </a:t>
            </a:r>
            <a:r>
              <a:rPr lang="en-US" dirty="0"/>
              <a:t>Active Directory Migration Tool (ADMT) can be used to migrate users, groups and machines once a trust has been established. </a:t>
            </a:r>
          </a:p>
          <a:p>
            <a:br>
              <a:rPr lang="en-US" dirty="0"/>
            </a:br>
            <a:r>
              <a:rPr lang="en-US" dirty="0"/>
              <a:t>Ref: https://www.microsoft.com/en-us/download/details.aspx?id=19188</a:t>
            </a:r>
          </a:p>
          <a:p>
            <a:endParaRPr lang="en-US" dirty="0"/>
          </a:p>
          <a:p>
            <a:r>
              <a:rPr lang="en-US" dirty="0"/>
              <a:t>Note that in reality, </a:t>
            </a:r>
            <a:r>
              <a:rPr lang="en-US" dirty="0" err="1"/>
              <a:t>sIDHistory</a:t>
            </a:r>
            <a:r>
              <a:rPr lang="en-US" dirty="0"/>
              <a:t> rarely gets deleted because migrations are rarely executed until the end.</a:t>
            </a:r>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8</a:t>
            </a:fld>
            <a:endParaRPr lang="en-GB"/>
          </a:p>
        </p:txBody>
      </p:sp>
    </p:spTree>
    <p:extLst>
      <p:ext uri="{BB962C8B-B14F-4D97-AF65-F5344CB8AC3E}">
        <p14:creationId xmlns:p14="http://schemas.microsoft.com/office/powerpoint/2010/main" val="37286369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8AF46-C4BF-4328-B1B5-0BB48DEDA08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8" name="Group 7"/>
          <p:cNvGrpSpPr/>
          <p:nvPr userDrawn="1"/>
        </p:nvGrpSpPr>
        <p:grpSpPr>
          <a:xfrm>
            <a:off x="5669440"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Freeform 9"/>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3" name="Group 72"/>
          <p:cNvGrpSpPr/>
          <p:nvPr userDrawn="1"/>
        </p:nvGrpSpPr>
        <p:grpSpPr>
          <a:xfrm>
            <a:off x="8239124" y="1841027"/>
            <a:ext cx="1631951" cy="930718"/>
            <a:chOff x="8239124" y="1841027"/>
            <a:chExt cx="1631951" cy="930718"/>
          </a:xfrm>
        </p:grpSpPr>
        <p:cxnSp>
          <p:nvCxnSpPr>
            <p:cNvPr id="74" name="Straight Connector 73"/>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5" name="Straight Connector 74"/>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6" name="Straight Connector 75"/>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78" name="Rectangle 77"/>
          <p:cNvSpPr/>
          <p:nvPr userDrawn="1"/>
        </p:nvSpPr>
        <p:spPr bwMode="auto">
          <a:xfrm>
            <a:off x="5392898" y="4432019"/>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2151944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TextBox 2"/>
          <p:cNvSpPr txBox="1"/>
          <p:nvPr userDrawn="1"/>
        </p:nvSpPr>
        <p:spPr>
          <a:xfrm>
            <a:off x="454125" y="6658519"/>
            <a:ext cx="2106552" cy="110800"/>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800">
                <a:latin typeface="Segoe UI Semibold" panose="020B0702040204020203" pitchFamily="34" charset="0"/>
                <a:cs typeface="Segoe UI Semibold" panose="020B0702040204020203" pitchFamily="34" charset="0"/>
              </a:rPr>
              <a:t>ECE Paris</a:t>
            </a:r>
            <a:endParaRPr lang="en-US" sz="800">
              <a:latin typeface="+mn-lt"/>
              <a:cs typeface="Segoe UI Semibold" panose="020B0702040204020203" pitchFamily="34" charset="0"/>
            </a:endParaRPr>
          </a:p>
        </p:txBody>
      </p:sp>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4162343198"/>
      </p:ext>
    </p:extLst>
  </p:cSld>
  <p:clrMapOvr>
    <a:masterClrMapping/>
  </p:clrMapOvr>
  <p:transition>
    <p:fade/>
  </p:transition>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56B12297-504F-4E17-9151-A88E2C6F1DD9}"/>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399901884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black">
          <a:xfrm>
            <a:off x="458611" y="455244"/>
            <a:ext cx="1472583" cy="316146"/>
            <a:chOff x="457200" y="1643393"/>
            <a:chExt cx="4492753" cy="964540"/>
          </a:xfrm>
        </p:grpSpPr>
        <p:pic>
          <p:nvPicPr>
            <p:cNvPr id="143" name="Picture 14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45"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11" name="Picture 210">
            <a:extLst>
              <a:ext uri="{FF2B5EF4-FFF2-40B4-BE49-F238E27FC236}">
                <a16:creationId xmlns:a16="http://schemas.microsoft.com/office/drawing/2014/main" id="{8CDE9B8E-C211-4D33-88E2-4BFA1531D9E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212" name="Group 211">
            <a:extLst>
              <a:ext uri="{FF2B5EF4-FFF2-40B4-BE49-F238E27FC236}">
                <a16:creationId xmlns:a16="http://schemas.microsoft.com/office/drawing/2014/main" id="{BA542D9B-65FE-4D7B-8D6E-CCD0B33EBCF3}"/>
              </a:ext>
            </a:extLst>
          </p:cNvPr>
          <p:cNvGrpSpPr/>
          <p:nvPr userDrawn="1"/>
        </p:nvGrpSpPr>
        <p:grpSpPr>
          <a:xfrm>
            <a:off x="5669440" y="0"/>
            <a:ext cx="6764644" cy="6994525"/>
            <a:chOff x="5669440" y="0"/>
            <a:chExt cx="6764644" cy="6994525"/>
          </a:xfrm>
        </p:grpSpPr>
        <p:cxnSp>
          <p:nvCxnSpPr>
            <p:cNvPr id="213" name="Straight Connector 212">
              <a:extLst>
                <a:ext uri="{FF2B5EF4-FFF2-40B4-BE49-F238E27FC236}">
                  <a16:creationId xmlns:a16="http://schemas.microsoft.com/office/drawing/2014/main" id="{22D5821E-DF6E-44C7-A5BB-2A9663C9298B}"/>
                </a:ext>
              </a:extLst>
            </p:cNvPr>
            <p:cNvCxnSpPr/>
            <p:nvPr/>
          </p:nvCxnSpPr>
          <p:spPr>
            <a:xfrm>
              <a:off x="12200827" y="0"/>
              <a:ext cx="0" cy="6994525"/>
            </a:xfrm>
            <a:prstGeom prst="line">
              <a:avLst/>
            </a:prstGeom>
            <a:noFill/>
            <a:ln w="9525" cap="flat" cmpd="sng" algn="ctr">
              <a:solidFill>
                <a:srgbClr val="80BCEB"/>
              </a:solidFill>
              <a:prstDash val="sysDot"/>
              <a:headEnd type="none"/>
              <a:tailEnd type="none"/>
            </a:ln>
            <a:effectLst/>
          </p:spPr>
        </p:cxnSp>
        <p:cxnSp>
          <p:nvCxnSpPr>
            <p:cNvPr id="214" name="Straight Connector 213">
              <a:extLst>
                <a:ext uri="{FF2B5EF4-FFF2-40B4-BE49-F238E27FC236}">
                  <a16:creationId xmlns:a16="http://schemas.microsoft.com/office/drawing/2014/main" id="{8CA8E7BB-61A3-4E71-AF6D-57755298D8CB}"/>
                </a:ext>
              </a:extLst>
            </p:cNvPr>
            <p:cNvCxnSpPr/>
            <p:nvPr/>
          </p:nvCxnSpPr>
          <p:spPr>
            <a:xfrm>
              <a:off x="11967563" y="0"/>
              <a:ext cx="0" cy="6994525"/>
            </a:xfrm>
            <a:prstGeom prst="line">
              <a:avLst/>
            </a:prstGeom>
            <a:noFill/>
            <a:ln w="9525" cap="flat" cmpd="sng" algn="ctr">
              <a:solidFill>
                <a:srgbClr val="80BCEB"/>
              </a:solidFill>
              <a:prstDash val="sysDot"/>
              <a:headEnd type="none"/>
              <a:tailEnd type="none"/>
            </a:ln>
            <a:effectLst/>
          </p:spPr>
        </p:cxnSp>
        <p:cxnSp>
          <p:nvCxnSpPr>
            <p:cNvPr id="215" name="Straight Connector 214">
              <a:extLst>
                <a:ext uri="{FF2B5EF4-FFF2-40B4-BE49-F238E27FC236}">
                  <a16:creationId xmlns:a16="http://schemas.microsoft.com/office/drawing/2014/main" id="{0F8DA0E9-554A-40A7-83E5-4FA47833B24F}"/>
                </a:ext>
              </a:extLst>
            </p:cNvPr>
            <p:cNvCxnSpPr/>
            <p:nvPr/>
          </p:nvCxnSpPr>
          <p:spPr>
            <a:xfrm>
              <a:off x="11501035" y="0"/>
              <a:ext cx="0" cy="6994525"/>
            </a:xfrm>
            <a:prstGeom prst="line">
              <a:avLst/>
            </a:prstGeom>
            <a:noFill/>
            <a:ln w="9525" cap="flat" cmpd="sng" algn="ctr">
              <a:solidFill>
                <a:srgbClr val="80BCEB"/>
              </a:solidFill>
              <a:prstDash val="sysDot"/>
              <a:headEnd type="none"/>
              <a:tailEnd type="none"/>
            </a:ln>
            <a:effectLst/>
          </p:spPr>
        </p:cxnSp>
        <p:cxnSp>
          <p:nvCxnSpPr>
            <p:cNvPr id="216" name="Straight Connector 215">
              <a:extLst>
                <a:ext uri="{FF2B5EF4-FFF2-40B4-BE49-F238E27FC236}">
                  <a16:creationId xmlns:a16="http://schemas.microsoft.com/office/drawing/2014/main" id="{C52D298D-9F66-4CD4-9DED-FD04AE99129A}"/>
                </a:ext>
              </a:extLst>
            </p:cNvPr>
            <p:cNvCxnSpPr/>
            <p:nvPr/>
          </p:nvCxnSpPr>
          <p:spPr>
            <a:xfrm>
              <a:off x="11267771" y="0"/>
              <a:ext cx="0" cy="6994525"/>
            </a:xfrm>
            <a:prstGeom prst="line">
              <a:avLst/>
            </a:prstGeom>
            <a:noFill/>
            <a:ln w="9525" cap="flat" cmpd="sng" algn="ctr">
              <a:solidFill>
                <a:srgbClr val="80BCEB"/>
              </a:solidFill>
              <a:prstDash val="sysDot"/>
              <a:headEnd type="none"/>
              <a:tailEnd type="none"/>
            </a:ln>
            <a:effectLst/>
          </p:spPr>
        </p:cxnSp>
        <p:cxnSp>
          <p:nvCxnSpPr>
            <p:cNvPr id="217" name="Straight Connector 216">
              <a:extLst>
                <a:ext uri="{FF2B5EF4-FFF2-40B4-BE49-F238E27FC236}">
                  <a16:creationId xmlns:a16="http://schemas.microsoft.com/office/drawing/2014/main" id="{7CC4BB02-3024-4078-AFD1-4F8FF4328CBC}"/>
                </a:ext>
              </a:extLst>
            </p:cNvPr>
            <p:cNvCxnSpPr/>
            <p:nvPr/>
          </p:nvCxnSpPr>
          <p:spPr>
            <a:xfrm>
              <a:off x="11734299" y="0"/>
              <a:ext cx="0" cy="6994525"/>
            </a:xfrm>
            <a:prstGeom prst="line">
              <a:avLst/>
            </a:prstGeom>
            <a:noFill/>
            <a:ln w="9525" cap="flat" cmpd="sng" algn="ctr">
              <a:solidFill>
                <a:srgbClr val="80BCEB"/>
              </a:solidFill>
              <a:prstDash val="sysDot"/>
              <a:headEnd type="none"/>
              <a:tailEnd type="none"/>
            </a:ln>
            <a:effectLst/>
          </p:spPr>
        </p:cxnSp>
        <p:cxnSp>
          <p:nvCxnSpPr>
            <p:cNvPr id="218" name="Straight Connector 217">
              <a:extLst>
                <a:ext uri="{FF2B5EF4-FFF2-40B4-BE49-F238E27FC236}">
                  <a16:creationId xmlns:a16="http://schemas.microsoft.com/office/drawing/2014/main" id="{886C3638-1C51-4839-859E-8DFC48DF0B92}"/>
                </a:ext>
              </a:extLst>
            </p:cNvPr>
            <p:cNvCxnSpPr/>
            <p:nvPr/>
          </p:nvCxnSpPr>
          <p:spPr>
            <a:xfrm>
              <a:off x="10801242" y="0"/>
              <a:ext cx="0" cy="6994525"/>
            </a:xfrm>
            <a:prstGeom prst="line">
              <a:avLst/>
            </a:prstGeom>
            <a:noFill/>
            <a:ln w="9525" cap="flat" cmpd="sng" algn="ctr">
              <a:solidFill>
                <a:srgbClr val="80BCEB"/>
              </a:solidFill>
              <a:prstDash val="sysDot"/>
              <a:headEnd type="none"/>
              <a:tailEnd type="none"/>
            </a:ln>
            <a:effectLst/>
          </p:spPr>
        </p:cxnSp>
        <p:cxnSp>
          <p:nvCxnSpPr>
            <p:cNvPr id="219" name="Straight Connector 218">
              <a:extLst>
                <a:ext uri="{FF2B5EF4-FFF2-40B4-BE49-F238E27FC236}">
                  <a16:creationId xmlns:a16="http://schemas.microsoft.com/office/drawing/2014/main" id="{84844DAD-F16C-4EFF-90A2-4801E112B12B}"/>
                </a:ext>
              </a:extLst>
            </p:cNvPr>
            <p:cNvCxnSpPr/>
            <p:nvPr/>
          </p:nvCxnSpPr>
          <p:spPr>
            <a:xfrm>
              <a:off x="10567978" y="0"/>
              <a:ext cx="0" cy="6994525"/>
            </a:xfrm>
            <a:prstGeom prst="line">
              <a:avLst/>
            </a:prstGeom>
            <a:noFill/>
            <a:ln w="9525" cap="flat" cmpd="sng" algn="ctr">
              <a:solidFill>
                <a:srgbClr val="80BCEB"/>
              </a:solidFill>
              <a:prstDash val="sysDot"/>
              <a:headEnd type="none"/>
              <a:tailEnd type="none"/>
            </a:ln>
            <a:effectLst/>
          </p:spPr>
        </p:cxnSp>
        <p:cxnSp>
          <p:nvCxnSpPr>
            <p:cNvPr id="220" name="Straight Connector 219">
              <a:extLst>
                <a:ext uri="{FF2B5EF4-FFF2-40B4-BE49-F238E27FC236}">
                  <a16:creationId xmlns:a16="http://schemas.microsoft.com/office/drawing/2014/main" id="{3BE4D35B-14CC-471D-91BA-0F8016597D44}"/>
                </a:ext>
              </a:extLst>
            </p:cNvPr>
            <p:cNvCxnSpPr/>
            <p:nvPr/>
          </p:nvCxnSpPr>
          <p:spPr>
            <a:xfrm>
              <a:off x="11023600" y="101600"/>
              <a:ext cx="10907" cy="6892925"/>
            </a:xfrm>
            <a:prstGeom prst="line">
              <a:avLst/>
            </a:prstGeom>
            <a:noFill/>
            <a:ln w="9525" cap="flat" cmpd="sng" algn="ctr">
              <a:solidFill>
                <a:srgbClr val="80BCEB"/>
              </a:solidFill>
              <a:prstDash val="sysDot"/>
              <a:headEnd type="none"/>
              <a:tailEnd type="none"/>
            </a:ln>
            <a:effectLst/>
          </p:spPr>
        </p:cxnSp>
        <p:cxnSp>
          <p:nvCxnSpPr>
            <p:cNvPr id="221" name="Straight Connector 220">
              <a:extLst>
                <a:ext uri="{FF2B5EF4-FFF2-40B4-BE49-F238E27FC236}">
                  <a16:creationId xmlns:a16="http://schemas.microsoft.com/office/drawing/2014/main" id="{DE510C11-9D19-401A-A9C6-1B1A3F4E85D2}"/>
                </a:ext>
              </a:extLst>
            </p:cNvPr>
            <p:cNvCxnSpPr/>
            <p:nvPr/>
          </p:nvCxnSpPr>
          <p:spPr>
            <a:xfrm>
              <a:off x="10101450" y="0"/>
              <a:ext cx="0" cy="6994525"/>
            </a:xfrm>
            <a:prstGeom prst="line">
              <a:avLst/>
            </a:prstGeom>
            <a:noFill/>
            <a:ln w="9525" cap="flat" cmpd="sng" algn="ctr">
              <a:solidFill>
                <a:srgbClr val="80BCEB"/>
              </a:solidFill>
              <a:prstDash val="sysDot"/>
              <a:headEnd type="none"/>
              <a:tailEnd type="none"/>
            </a:ln>
            <a:effectLst/>
          </p:spPr>
        </p:cxnSp>
        <p:cxnSp>
          <p:nvCxnSpPr>
            <p:cNvPr id="222" name="Straight Connector 221">
              <a:extLst>
                <a:ext uri="{FF2B5EF4-FFF2-40B4-BE49-F238E27FC236}">
                  <a16:creationId xmlns:a16="http://schemas.microsoft.com/office/drawing/2014/main" id="{6000224A-2ED6-4912-BFB4-2255BAE44EF7}"/>
                </a:ext>
              </a:extLst>
            </p:cNvPr>
            <p:cNvCxnSpPr/>
            <p:nvPr/>
          </p:nvCxnSpPr>
          <p:spPr>
            <a:xfrm>
              <a:off x="9868186" y="0"/>
              <a:ext cx="0" cy="6994525"/>
            </a:xfrm>
            <a:prstGeom prst="line">
              <a:avLst/>
            </a:prstGeom>
            <a:noFill/>
            <a:ln w="9525" cap="flat" cmpd="sng" algn="ctr">
              <a:solidFill>
                <a:srgbClr val="80BCEB"/>
              </a:solidFill>
              <a:prstDash val="sysDot"/>
              <a:headEnd type="none"/>
              <a:tailEnd type="none"/>
            </a:ln>
            <a:effectLst/>
          </p:spPr>
        </p:cxnSp>
        <p:cxnSp>
          <p:nvCxnSpPr>
            <p:cNvPr id="223" name="Straight Connector 222">
              <a:extLst>
                <a:ext uri="{FF2B5EF4-FFF2-40B4-BE49-F238E27FC236}">
                  <a16:creationId xmlns:a16="http://schemas.microsoft.com/office/drawing/2014/main" id="{E0025775-A48F-422F-9790-A805ACA4368F}"/>
                </a:ext>
              </a:extLst>
            </p:cNvPr>
            <p:cNvCxnSpPr/>
            <p:nvPr/>
          </p:nvCxnSpPr>
          <p:spPr>
            <a:xfrm>
              <a:off x="10334714" y="0"/>
              <a:ext cx="0" cy="6994525"/>
            </a:xfrm>
            <a:prstGeom prst="line">
              <a:avLst/>
            </a:prstGeom>
            <a:noFill/>
            <a:ln w="9525" cap="flat" cmpd="sng" algn="ctr">
              <a:solidFill>
                <a:srgbClr val="80BCEB"/>
              </a:solidFill>
              <a:prstDash val="sysDot"/>
              <a:headEnd type="none"/>
              <a:tailEnd type="none"/>
            </a:ln>
            <a:effectLst/>
          </p:spPr>
        </p:cxnSp>
        <p:cxnSp>
          <p:nvCxnSpPr>
            <p:cNvPr id="224" name="Straight Connector 223">
              <a:extLst>
                <a:ext uri="{FF2B5EF4-FFF2-40B4-BE49-F238E27FC236}">
                  <a16:creationId xmlns:a16="http://schemas.microsoft.com/office/drawing/2014/main" id="{175570C4-46A5-4CEB-90C3-D13A93C51D0A}"/>
                </a:ext>
              </a:extLst>
            </p:cNvPr>
            <p:cNvCxnSpPr/>
            <p:nvPr/>
          </p:nvCxnSpPr>
          <p:spPr>
            <a:xfrm>
              <a:off x="8701866" y="0"/>
              <a:ext cx="0" cy="6994525"/>
            </a:xfrm>
            <a:prstGeom prst="line">
              <a:avLst/>
            </a:prstGeom>
            <a:noFill/>
            <a:ln w="9525" cap="flat" cmpd="sng" algn="ctr">
              <a:solidFill>
                <a:srgbClr val="80BCEB"/>
              </a:solidFill>
              <a:prstDash val="sysDot"/>
              <a:headEnd type="none"/>
              <a:tailEnd type="none"/>
            </a:ln>
            <a:effectLst/>
          </p:spPr>
        </p:cxnSp>
        <p:cxnSp>
          <p:nvCxnSpPr>
            <p:cNvPr id="225" name="Straight Connector 224">
              <a:extLst>
                <a:ext uri="{FF2B5EF4-FFF2-40B4-BE49-F238E27FC236}">
                  <a16:creationId xmlns:a16="http://schemas.microsoft.com/office/drawing/2014/main" id="{B16CE761-0AFB-48AF-955D-B3C2577D768B}"/>
                </a:ext>
              </a:extLst>
            </p:cNvPr>
            <p:cNvCxnSpPr/>
            <p:nvPr/>
          </p:nvCxnSpPr>
          <p:spPr>
            <a:xfrm>
              <a:off x="8468601" y="0"/>
              <a:ext cx="0" cy="6994525"/>
            </a:xfrm>
            <a:prstGeom prst="line">
              <a:avLst/>
            </a:prstGeom>
            <a:noFill/>
            <a:ln w="9525" cap="flat" cmpd="sng" algn="ctr">
              <a:solidFill>
                <a:srgbClr val="80BCEB"/>
              </a:solidFill>
              <a:prstDash val="sysDot"/>
              <a:headEnd type="none"/>
              <a:tailEnd type="none"/>
            </a:ln>
            <a:effectLst/>
          </p:spPr>
        </p:cxnSp>
        <p:cxnSp>
          <p:nvCxnSpPr>
            <p:cNvPr id="226" name="Straight Connector 225">
              <a:extLst>
                <a:ext uri="{FF2B5EF4-FFF2-40B4-BE49-F238E27FC236}">
                  <a16:creationId xmlns:a16="http://schemas.microsoft.com/office/drawing/2014/main" id="{EBC3717E-4C10-42E9-9FB4-3BFA0DBB54F6}"/>
                </a:ext>
              </a:extLst>
            </p:cNvPr>
            <p:cNvCxnSpPr/>
            <p:nvPr/>
          </p:nvCxnSpPr>
          <p:spPr>
            <a:xfrm>
              <a:off x="8935130" y="0"/>
              <a:ext cx="0" cy="6994525"/>
            </a:xfrm>
            <a:prstGeom prst="line">
              <a:avLst/>
            </a:prstGeom>
            <a:noFill/>
            <a:ln w="9525" cap="flat" cmpd="sng" algn="ctr">
              <a:solidFill>
                <a:srgbClr val="80BCEB"/>
              </a:solidFill>
              <a:prstDash val="sysDot"/>
              <a:headEnd type="none"/>
              <a:tailEnd type="none"/>
            </a:ln>
            <a:effectLst/>
          </p:spPr>
        </p:cxnSp>
        <p:cxnSp>
          <p:nvCxnSpPr>
            <p:cNvPr id="227" name="Straight Connector 226">
              <a:extLst>
                <a:ext uri="{FF2B5EF4-FFF2-40B4-BE49-F238E27FC236}">
                  <a16:creationId xmlns:a16="http://schemas.microsoft.com/office/drawing/2014/main" id="{9DA5B8F6-31A7-429F-A8E5-CA919E7B7F62}"/>
                </a:ext>
              </a:extLst>
            </p:cNvPr>
            <p:cNvCxnSpPr/>
            <p:nvPr/>
          </p:nvCxnSpPr>
          <p:spPr>
            <a:xfrm>
              <a:off x="9401658" y="0"/>
              <a:ext cx="0" cy="6994525"/>
            </a:xfrm>
            <a:prstGeom prst="line">
              <a:avLst/>
            </a:prstGeom>
            <a:noFill/>
            <a:ln w="9525" cap="flat" cmpd="sng" algn="ctr">
              <a:solidFill>
                <a:srgbClr val="80BCEB"/>
              </a:solidFill>
              <a:prstDash val="sysDot"/>
              <a:headEnd type="none"/>
              <a:tailEnd type="none"/>
            </a:ln>
            <a:effectLst/>
          </p:spPr>
        </p:cxnSp>
        <p:cxnSp>
          <p:nvCxnSpPr>
            <p:cNvPr id="228" name="Straight Connector 227">
              <a:extLst>
                <a:ext uri="{FF2B5EF4-FFF2-40B4-BE49-F238E27FC236}">
                  <a16:creationId xmlns:a16="http://schemas.microsoft.com/office/drawing/2014/main" id="{865621E2-8AE4-4CA0-AA5C-C585E580AB86}"/>
                </a:ext>
              </a:extLst>
            </p:cNvPr>
            <p:cNvCxnSpPr/>
            <p:nvPr/>
          </p:nvCxnSpPr>
          <p:spPr>
            <a:xfrm>
              <a:off x="9168394" y="0"/>
              <a:ext cx="0" cy="6994525"/>
            </a:xfrm>
            <a:prstGeom prst="line">
              <a:avLst/>
            </a:prstGeom>
            <a:noFill/>
            <a:ln w="9525" cap="flat" cmpd="sng" algn="ctr">
              <a:solidFill>
                <a:srgbClr val="80BCEB"/>
              </a:solidFill>
              <a:prstDash val="sysDot"/>
              <a:headEnd type="none"/>
              <a:tailEnd type="none"/>
            </a:ln>
            <a:effectLst/>
          </p:spPr>
        </p:cxnSp>
        <p:cxnSp>
          <p:nvCxnSpPr>
            <p:cNvPr id="229" name="Straight Connector 228">
              <a:extLst>
                <a:ext uri="{FF2B5EF4-FFF2-40B4-BE49-F238E27FC236}">
                  <a16:creationId xmlns:a16="http://schemas.microsoft.com/office/drawing/2014/main" id="{F6512727-8E05-413A-981A-932DD5CBF829}"/>
                </a:ext>
              </a:extLst>
            </p:cNvPr>
            <p:cNvCxnSpPr/>
            <p:nvPr/>
          </p:nvCxnSpPr>
          <p:spPr>
            <a:xfrm>
              <a:off x="9634922" y="0"/>
              <a:ext cx="0" cy="6994525"/>
            </a:xfrm>
            <a:prstGeom prst="line">
              <a:avLst/>
            </a:prstGeom>
            <a:noFill/>
            <a:ln w="9525" cap="flat" cmpd="sng" algn="ctr">
              <a:solidFill>
                <a:srgbClr val="80BCEB"/>
              </a:solidFill>
              <a:prstDash val="sysDot"/>
              <a:headEnd type="none"/>
              <a:tailEnd type="none"/>
            </a:ln>
            <a:effectLst/>
          </p:spPr>
        </p:cxnSp>
        <p:cxnSp>
          <p:nvCxnSpPr>
            <p:cNvPr id="230" name="Straight Connector 229">
              <a:extLst>
                <a:ext uri="{FF2B5EF4-FFF2-40B4-BE49-F238E27FC236}">
                  <a16:creationId xmlns:a16="http://schemas.microsoft.com/office/drawing/2014/main" id="{61FC09FE-4DFC-4861-B567-ED7EE533130B}"/>
                </a:ext>
              </a:extLst>
            </p:cNvPr>
            <p:cNvCxnSpPr/>
            <p:nvPr/>
          </p:nvCxnSpPr>
          <p:spPr>
            <a:xfrm>
              <a:off x="8002073" y="0"/>
              <a:ext cx="0" cy="6994525"/>
            </a:xfrm>
            <a:prstGeom prst="line">
              <a:avLst/>
            </a:prstGeom>
            <a:noFill/>
            <a:ln w="9525" cap="flat" cmpd="sng" algn="ctr">
              <a:solidFill>
                <a:srgbClr val="80BCEB"/>
              </a:solidFill>
              <a:prstDash val="sysDot"/>
              <a:headEnd type="none"/>
              <a:tailEnd type="none"/>
            </a:ln>
            <a:effectLst/>
          </p:spPr>
        </p:cxnSp>
        <p:cxnSp>
          <p:nvCxnSpPr>
            <p:cNvPr id="231" name="Straight Connector 230">
              <a:extLst>
                <a:ext uri="{FF2B5EF4-FFF2-40B4-BE49-F238E27FC236}">
                  <a16:creationId xmlns:a16="http://schemas.microsoft.com/office/drawing/2014/main" id="{ADB0E63E-82C7-482D-9392-F9EA11B00459}"/>
                </a:ext>
              </a:extLst>
            </p:cNvPr>
            <p:cNvCxnSpPr/>
            <p:nvPr/>
          </p:nvCxnSpPr>
          <p:spPr>
            <a:xfrm>
              <a:off x="7768809" y="0"/>
              <a:ext cx="0" cy="6994525"/>
            </a:xfrm>
            <a:prstGeom prst="line">
              <a:avLst/>
            </a:prstGeom>
            <a:noFill/>
            <a:ln w="9525" cap="flat" cmpd="sng" algn="ctr">
              <a:solidFill>
                <a:srgbClr val="80BCEB"/>
              </a:solidFill>
              <a:prstDash val="sysDot"/>
              <a:headEnd type="none"/>
              <a:tailEnd type="none"/>
            </a:ln>
            <a:effectLst/>
          </p:spPr>
        </p:cxnSp>
        <p:cxnSp>
          <p:nvCxnSpPr>
            <p:cNvPr id="232" name="Straight Connector 231">
              <a:extLst>
                <a:ext uri="{FF2B5EF4-FFF2-40B4-BE49-F238E27FC236}">
                  <a16:creationId xmlns:a16="http://schemas.microsoft.com/office/drawing/2014/main" id="{B0C96966-B793-484F-94FA-16CE8EA04245}"/>
                </a:ext>
              </a:extLst>
            </p:cNvPr>
            <p:cNvCxnSpPr/>
            <p:nvPr/>
          </p:nvCxnSpPr>
          <p:spPr>
            <a:xfrm>
              <a:off x="8235337" y="0"/>
              <a:ext cx="0" cy="6994525"/>
            </a:xfrm>
            <a:prstGeom prst="line">
              <a:avLst/>
            </a:prstGeom>
            <a:noFill/>
            <a:ln w="9525" cap="flat" cmpd="sng" algn="ctr">
              <a:solidFill>
                <a:srgbClr val="80BCEB"/>
              </a:solidFill>
              <a:prstDash val="sysDot"/>
              <a:headEnd type="none"/>
              <a:tailEnd type="none"/>
            </a:ln>
            <a:effectLst/>
          </p:spPr>
        </p:cxnSp>
        <p:cxnSp>
          <p:nvCxnSpPr>
            <p:cNvPr id="233" name="Straight Connector 232">
              <a:extLst>
                <a:ext uri="{FF2B5EF4-FFF2-40B4-BE49-F238E27FC236}">
                  <a16:creationId xmlns:a16="http://schemas.microsoft.com/office/drawing/2014/main" id="{D69CC312-B0F1-4A58-A727-1A261FC787F6}"/>
                </a:ext>
              </a:extLst>
            </p:cNvPr>
            <p:cNvCxnSpPr/>
            <p:nvPr/>
          </p:nvCxnSpPr>
          <p:spPr>
            <a:xfrm>
              <a:off x="7535545" y="0"/>
              <a:ext cx="0" cy="6994525"/>
            </a:xfrm>
            <a:prstGeom prst="line">
              <a:avLst/>
            </a:prstGeom>
            <a:noFill/>
            <a:ln w="9525" cap="flat" cmpd="sng" algn="ctr">
              <a:solidFill>
                <a:srgbClr val="80BCEB"/>
              </a:solidFill>
              <a:prstDash val="sysDot"/>
              <a:headEnd type="none"/>
              <a:tailEnd type="none"/>
            </a:ln>
            <a:effectLst/>
          </p:spPr>
        </p:cxnSp>
        <p:cxnSp>
          <p:nvCxnSpPr>
            <p:cNvPr id="234" name="Straight Connector 233">
              <a:extLst>
                <a:ext uri="{FF2B5EF4-FFF2-40B4-BE49-F238E27FC236}">
                  <a16:creationId xmlns:a16="http://schemas.microsoft.com/office/drawing/2014/main" id="{A49B11FE-B21A-48C9-8B58-9FE8929653FF}"/>
                </a:ext>
              </a:extLst>
            </p:cNvPr>
            <p:cNvCxnSpPr/>
            <p:nvPr/>
          </p:nvCxnSpPr>
          <p:spPr>
            <a:xfrm flipH="1">
              <a:off x="5669440" y="4665283"/>
              <a:ext cx="6764642" cy="0"/>
            </a:xfrm>
            <a:prstGeom prst="line">
              <a:avLst/>
            </a:prstGeom>
            <a:noFill/>
            <a:ln w="9525" cap="flat" cmpd="sng" algn="ctr">
              <a:solidFill>
                <a:srgbClr val="80BCEB"/>
              </a:solidFill>
              <a:prstDash val="sysDot"/>
              <a:headEnd type="none"/>
              <a:tailEnd type="none"/>
            </a:ln>
            <a:effectLst/>
          </p:spPr>
        </p:cxnSp>
        <p:cxnSp>
          <p:nvCxnSpPr>
            <p:cNvPr id="235" name="Straight Connector 234">
              <a:extLst>
                <a:ext uri="{FF2B5EF4-FFF2-40B4-BE49-F238E27FC236}">
                  <a16:creationId xmlns:a16="http://schemas.microsoft.com/office/drawing/2014/main" id="{F5387198-76F6-42A2-8A44-15ADD35591A8}"/>
                </a:ext>
              </a:extLst>
            </p:cNvPr>
            <p:cNvCxnSpPr/>
            <p:nvPr/>
          </p:nvCxnSpPr>
          <p:spPr>
            <a:xfrm flipH="1">
              <a:off x="5669440" y="4432019"/>
              <a:ext cx="6764642" cy="0"/>
            </a:xfrm>
            <a:prstGeom prst="line">
              <a:avLst/>
            </a:prstGeom>
            <a:noFill/>
            <a:ln w="9525" cap="flat" cmpd="sng" algn="ctr">
              <a:solidFill>
                <a:srgbClr val="80BCEB"/>
              </a:solidFill>
              <a:prstDash val="sysDot"/>
              <a:headEnd type="none"/>
              <a:tailEnd type="none"/>
            </a:ln>
            <a:effectLst/>
          </p:spPr>
        </p:cxnSp>
        <p:cxnSp>
          <p:nvCxnSpPr>
            <p:cNvPr id="236" name="Straight Connector 235">
              <a:extLst>
                <a:ext uri="{FF2B5EF4-FFF2-40B4-BE49-F238E27FC236}">
                  <a16:creationId xmlns:a16="http://schemas.microsoft.com/office/drawing/2014/main" id="{2CE1F685-D6DC-4245-981F-76C7C4135596}"/>
                </a:ext>
              </a:extLst>
            </p:cNvPr>
            <p:cNvCxnSpPr/>
            <p:nvPr/>
          </p:nvCxnSpPr>
          <p:spPr>
            <a:xfrm flipH="1">
              <a:off x="5669440" y="4898539"/>
              <a:ext cx="6764642" cy="0"/>
            </a:xfrm>
            <a:prstGeom prst="line">
              <a:avLst/>
            </a:prstGeom>
            <a:noFill/>
            <a:ln w="9525" cap="flat" cmpd="sng" algn="ctr">
              <a:solidFill>
                <a:srgbClr val="80BCEB"/>
              </a:solidFill>
              <a:prstDash val="sysDot"/>
              <a:headEnd type="none"/>
              <a:tailEnd type="none"/>
            </a:ln>
            <a:effectLst/>
          </p:spPr>
        </p:cxnSp>
        <p:cxnSp>
          <p:nvCxnSpPr>
            <p:cNvPr id="237" name="Straight Connector 236">
              <a:extLst>
                <a:ext uri="{FF2B5EF4-FFF2-40B4-BE49-F238E27FC236}">
                  <a16:creationId xmlns:a16="http://schemas.microsoft.com/office/drawing/2014/main" id="{61CC4520-9B65-4D2C-823D-5651BE82B52D}"/>
                </a:ext>
              </a:extLst>
            </p:cNvPr>
            <p:cNvCxnSpPr/>
            <p:nvPr/>
          </p:nvCxnSpPr>
          <p:spPr>
            <a:xfrm flipH="1">
              <a:off x="5669440" y="3965491"/>
              <a:ext cx="6764642" cy="0"/>
            </a:xfrm>
            <a:prstGeom prst="line">
              <a:avLst/>
            </a:prstGeom>
            <a:noFill/>
            <a:ln w="9525" cap="flat" cmpd="sng" algn="ctr">
              <a:solidFill>
                <a:srgbClr val="80BCEB"/>
              </a:solidFill>
              <a:prstDash val="sysDot"/>
              <a:headEnd type="none"/>
              <a:tailEnd type="none"/>
            </a:ln>
            <a:effectLst/>
          </p:spPr>
        </p:cxnSp>
        <p:cxnSp>
          <p:nvCxnSpPr>
            <p:cNvPr id="238" name="Straight Connector 237">
              <a:extLst>
                <a:ext uri="{FF2B5EF4-FFF2-40B4-BE49-F238E27FC236}">
                  <a16:creationId xmlns:a16="http://schemas.microsoft.com/office/drawing/2014/main" id="{7C231859-C979-4573-9E51-3E39F76CB905}"/>
                </a:ext>
              </a:extLst>
            </p:cNvPr>
            <p:cNvCxnSpPr/>
            <p:nvPr/>
          </p:nvCxnSpPr>
          <p:spPr>
            <a:xfrm flipH="1">
              <a:off x="5669440" y="3732227"/>
              <a:ext cx="6764642" cy="0"/>
            </a:xfrm>
            <a:prstGeom prst="line">
              <a:avLst/>
            </a:prstGeom>
            <a:noFill/>
            <a:ln w="9525" cap="flat" cmpd="sng" algn="ctr">
              <a:solidFill>
                <a:srgbClr val="80BCEB"/>
              </a:solidFill>
              <a:prstDash val="sysDot"/>
              <a:headEnd type="none"/>
              <a:tailEnd type="none"/>
            </a:ln>
            <a:effectLst/>
          </p:spPr>
        </p:cxnSp>
        <p:cxnSp>
          <p:nvCxnSpPr>
            <p:cNvPr id="239" name="Straight Connector 238">
              <a:extLst>
                <a:ext uri="{FF2B5EF4-FFF2-40B4-BE49-F238E27FC236}">
                  <a16:creationId xmlns:a16="http://schemas.microsoft.com/office/drawing/2014/main" id="{20426A5B-691F-4D84-ADD1-D07DCBF00FDA}"/>
                </a:ext>
              </a:extLst>
            </p:cNvPr>
            <p:cNvCxnSpPr/>
            <p:nvPr/>
          </p:nvCxnSpPr>
          <p:spPr>
            <a:xfrm flipH="1">
              <a:off x="5669440" y="4198755"/>
              <a:ext cx="6764642" cy="0"/>
            </a:xfrm>
            <a:prstGeom prst="line">
              <a:avLst/>
            </a:prstGeom>
            <a:noFill/>
            <a:ln w="9525" cap="flat" cmpd="sng" algn="ctr">
              <a:solidFill>
                <a:srgbClr val="80BCEB"/>
              </a:solidFill>
              <a:prstDash val="sysDot"/>
              <a:headEnd type="none"/>
              <a:tailEnd type="none"/>
            </a:ln>
            <a:effectLst/>
          </p:spPr>
        </p:cxnSp>
        <p:cxnSp>
          <p:nvCxnSpPr>
            <p:cNvPr id="240" name="Straight Connector 239">
              <a:extLst>
                <a:ext uri="{FF2B5EF4-FFF2-40B4-BE49-F238E27FC236}">
                  <a16:creationId xmlns:a16="http://schemas.microsoft.com/office/drawing/2014/main" id="{4C81B6B6-7E3C-49DB-B1E2-581EA7D37D23}"/>
                </a:ext>
              </a:extLst>
            </p:cNvPr>
            <p:cNvCxnSpPr/>
            <p:nvPr/>
          </p:nvCxnSpPr>
          <p:spPr>
            <a:xfrm flipH="1">
              <a:off x="5669440" y="3265698"/>
              <a:ext cx="6764642" cy="0"/>
            </a:xfrm>
            <a:prstGeom prst="line">
              <a:avLst/>
            </a:prstGeom>
            <a:noFill/>
            <a:ln w="9525" cap="flat" cmpd="sng" algn="ctr">
              <a:solidFill>
                <a:srgbClr val="80BCEB"/>
              </a:solidFill>
              <a:prstDash val="sysDot"/>
              <a:headEnd type="none"/>
              <a:tailEnd type="none"/>
            </a:ln>
            <a:effectLst/>
          </p:spPr>
        </p:cxnSp>
        <p:cxnSp>
          <p:nvCxnSpPr>
            <p:cNvPr id="241" name="Straight Connector 240">
              <a:extLst>
                <a:ext uri="{FF2B5EF4-FFF2-40B4-BE49-F238E27FC236}">
                  <a16:creationId xmlns:a16="http://schemas.microsoft.com/office/drawing/2014/main" id="{C71112FF-9F6E-4A98-B196-E802CB9F0F06}"/>
                </a:ext>
              </a:extLst>
            </p:cNvPr>
            <p:cNvCxnSpPr/>
            <p:nvPr/>
          </p:nvCxnSpPr>
          <p:spPr>
            <a:xfrm flipH="1">
              <a:off x="5669440" y="3032434"/>
              <a:ext cx="6764642" cy="0"/>
            </a:xfrm>
            <a:prstGeom prst="line">
              <a:avLst/>
            </a:prstGeom>
            <a:noFill/>
            <a:ln w="9525" cap="flat" cmpd="sng" algn="ctr">
              <a:solidFill>
                <a:srgbClr val="80BCEB"/>
              </a:solidFill>
              <a:prstDash val="sysDot"/>
              <a:headEnd type="none"/>
              <a:tailEnd type="none"/>
            </a:ln>
            <a:effectLst/>
          </p:spPr>
        </p:cxnSp>
        <p:cxnSp>
          <p:nvCxnSpPr>
            <p:cNvPr id="242" name="Straight Connector 241">
              <a:extLst>
                <a:ext uri="{FF2B5EF4-FFF2-40B4-BE49-F238E27FC236}">
                  <a16:creationId xmlns:a16="http://schemas.microsoft.com/office/drawing/2014/main" id="{7C79CF7F-7B43-45C9-AFEC-9236E4C8B3F2}"/>
                </a:ext>
              </a:extLst>
            </p:cNvPr>
            <p:cNvCxnSpPr/>
            <p:nvPr/>
          </p:nvCxnSpPr>
          <p:spPr>
            <a:xfrm flipH="1">
              <a:off x="5669440" y="3498963"/>
              <a:ext cx="6764642" cy="0"/>
            </a:xfrm>
            <a:prstGeom prst="line">
              <a:avLst/>
            </a:prstGeom>
            <a:noFill/>
            <a:ln w="9525" cap="flat" cmpd="sng" algn="ctr">
              <a:solidFill>
                <a:srgbClr val="80BCEB"/>
              </a:solidFill>
              <a:prstDash val="sysDot"/>
              <a:headEnd type="none"/>
              <a:tailEnd type="none"/>
            </a:ln>
            <a:effectLst/>
          </p:spPr>
        </p:cxnSp>
        <p:cxnSp>
          <p:nvCxnSpPr>
            <p:cNvPr id="243" name="Straight Connector 242">
              <a:extLst>
                <a:ext uri="{FF2B5EF4-FFF2-40B4-BE49-F238E27FC236}">
                  <a16:creationId xmlns:a16="http://schemas.microsoft.com/office/drawing/2014/main" id="{FEFDD273-3401-4E3D-9E2E-178839ECFA7D}"/>
                </a:ext>
              </a:extLst>
            </p:cNvPr>
            <p:cNvCxnSpPr/>
            <p:nvPr/>
          </p:nvCxnSpPr>
          <p:spPr>
            <a:xfrm flipH="1">
              <a:off x="5669440" y="2565906"/>
              <a:ext cx="6764642" cy="0"/>
            </a:xfrm>
            <a:prstGeom prst="line">
              <a:avLst/>
            </a:prstGeom>
            <a:noFill/>
            <a:ln w="9525" cap="flat" cmpd="sng" algn="ctr">
              <a:solidFill>
                <a:srgbClr val="80BCEB"/>
              </a:solidFill>
              <a:prstDash val="sysDot"/>
              <a:headEnd type="none"/>
              <a:tailEnd type="none"/>
            </a:ln>
            <a:effectLst/>
          </p:spPr>
        </p:cxnSp>
        <p:cxnSp>
          <p:nvCxnSpPr>
            <p:cNvPr id="244" name="Straight Connector 243">
              <a:extLst>
                <a:ext uri="{FF2B5EF4-FFF2-40B4-BE49-F238E27FC236}">
                  <a16:creationId xmlns:a16="http://schemas.microsoft.com/office/drawing/2014/main" id="{152DB73A-8689-4C09-8EC7-65D6D5E4704F}"/>
                </a:ext>
              </a:extLst>
            </p:cNvPr>
            <p:cNvCxnSpPr/>
            <p:nvPr/>
          </p:nvCxnSpPr>
          <p:spPr>
            <a:xfrm flipH="1">
              <a:off x="5669440" y="2332642"/>
              <a:ext cx="6764642" cy="0"/>
            </a:xfrm>
            <a:prstGeom prst="line">
              <a:avLst/>
            </a:prstGeom>
            <a:noFill/>
            <a:ln w="9525" cap="flat" cmpd="sng" algn="ctr">
              <a:solidFill>
                <a:srgbClr val="80BCEB"/>
              </a:solidFill>
              <a:prstDash val="sysDot"/>
              <a:headEnd type="none"/>
              <a:tailEnd type="none"/>
            </a:ln>
            <a:effectLst/>
          </p:spPr>
        </p:cxnSp>
        <p:cxnSp>
          <p:nvCxnSpPr>
            <p:cNvPr id="245" name="Straight Connector 244">
              <a:extLst>
                <a:ext uri="{FF2B5EF4-FFF2-40B4-BE49-F238E27FC236}">
                  <a16:creationId xmlns:a16="http://schemas.microsoft.com/office/drawing/2014/main" id="{695E8082-82D7-49C9-AEE5-C1DE6BAE3AE6}"/>
                </a:ext>
              </a:extLst>
            </p:cNvPr>
            <p:cNvCxnSpPr/>
            <p:nvPr/>
          </p:nvCxnSpPr>
          <p:spPr>
            <a:xfrm flipH="1">
              <a:off x="5669440" y="2799170"/>
              <a:ext cx="6764642" cy="0"/>
            </a:xfrm>
            <a:prstGeom prst="line">
              <a:avLst/>
            </a:prstGeom>
            <a:noFill/>
            <a:ln w="9525" cap="flat" cmpd="sng" algn="ctr">
              <a:solidFill>
                <a:srgbClr val="80BCEB"/>
              </a:solidFill>
              <a:prstDash val="sysDot"/>
              <a:headEnd type="none"/>
              <a:tailEnd type="none"/>
            </a:ln>
            <a:effectLst/>
          </p:spPr>
        </p:cxnSp>
        <p:cxnSp>
          <p:nvCxnSpPr>
            <p:cNvPr id="246" name="Straight Connector 245">
              <a:extLst>
                <a:ext uri="{FF2B5EF4-FFF2-40B4-BE49-F238E27FC236}">
                  <a16:creationId xmlns:a16="http://schemas.microsoft.com/office/drawing/2014/main" id="{19F6C3DB-0A62-4BB5-9367-7888C4E19028}"/>
                </a:ext>
              </a:extLst>
            </p:cNvPr>
            <p:cNvCxnSpPr/>
            <p:nvPr/>
          </p:nvCxnSpPr>
          <p:spPr>
            <a:xfrm flipH="1">
              <a:off x="5669440" y="1166321"/>
              <a:ext cx="6764642" cy="0"/>
            </a:xfrm>
            <a:prstGeom prst="line">
              <a:avLst/>
            </a:prstGeom>
            <a:noFill/>
            <a:ln w="9525" cap="flat" cmpd="sng" algn="ctr">
              <a:solidFill>
                <a:srgbClr val="80BCEB"/>
              </a:solidFill>
              <a:prstDash val="sysDot"/>
              <a:headEnd type="none"/>
              <a:tailEnd type="none"/>
            </a:ln>
            <a:effectLst/>
          </p:spPr>
        </p:cxnSp>
        <p:cxnSp>
          <p:nvCxnSpPr>
            <p:cNvPr id="247" name="Straight Connector 246">
              <a:extLst>
                <a:ext uri="{FF2B5EF4-FFF2-40B4-BE49-F238E27FC236}">
                  <a16:creationId xmlns:a16="http://schemas.microsoft.com/office/drawing/2014/main" id="{E9E5666E-FB63-43ED-A54B-FD7FD8A72E2D}"/>
                </a:ext>
              </a:extLst>
            </p:cNvPr>
            <p:cNvCxnSpPr/>
            <p:nvPr/>
          </p:nvCxnSpPr>
          <p:spPr>
            <a:xfrm flipH="1">
              <a:off x="5669440" y="933057"/>
              <a:ext cx="6764642" cy="0"/>
            </a:xfrm>
            <a:prstGeom prst="line">
              <a:avLst/>
            </a:prstGeom>
            <a:noFill/>
            <a:ln w="9525" cap="flat" cmpd="sng" algn="ctr">
              <a:solidFill>
                <a:srgbClr val="80BCEB"/>
              </a:solidFill>
              <a:prstDash val="sysDot"/>
              <a:headEnd type="none"/>
              <a:tailEnd type="none"/>
            </a:ln>
            <a:effectLst/>
          </p:spPr>
        </p:cxnSp>
        <p:cxnSp>
          <p:nvCxnSpPr>
            <p:cNvPr id="248" name="Straight Connector 247">
              <a:extLst>
                <a:ext uri="{FF2B5EF4-FFF2-40B4-BE49-F238E27FC236}">
                  <a16:creationId xmlns:a16="http://schemas.microsoft.com/office/drawing/2014/main" id="{EB4DA7B9-DBBD-4330-8AAD-181D2CAF2671}"/>
                </a:ext>
              </a:extLst>
            </p:cNvPr>
            <p:cNvCxnSpPr/>
            <p:nvPr/>
          </p:nvCxnSpPr>
          <p:spPr>
            <a:xfrm flipH="1">
              <a:off x="5669440" y="1399586"/>
              <a:ext cx="6764642" cy="0"/>
            </a:xfrm>
            <a:prstGeom prst="line">
              <a:avLst/>
            </a:prstGeom>
            <a:noFill/>
            <a:ln w="9525" cap="flat" cmpd="sng" algn="ctr">
              <a:solidFill>
                <a:srgbClr val="80BCEB"/>
              </a:solidFill>
              <a:prstDash val="sysDot"/>
              <a:headEnd type="none"/>
              <a:tailEnd type="none"/>
            </a:ln>
            <a:effectLst/>
          </p:spPr>
        </p:cxnSp>
        <p:cxnSp>
          <p:nvCxnSpPr>
            <p:cNvPr id="249" name="Straight Connector 248">
              <a:extLst>
                <a:ext uri="{FF2B5EF4-FFF2-40B4-BE49-F238E27FC236}">
                  <a16:creationId xmlns:a16="http://schemas.microsoft.com/office/drawing/2014/main" id="{DDBF8370-4C6A-4BBF-9275-59A62FB5FA9E}"/>
                </a:ext>
              </a:extLst>
            </p:cNvPr>
            <p:cNvCxnSpPr/>
            <p:nvPr/>
          </p:nvCxnSpPr>
          <p:spPr>
            <a:xfrm flipH="1">
              <a:off x="5669440" y="1866114"/>
              <a:ext cx="6764642" cy="0"/>
            </a:xfrm>
            <a:prstGeom prst="line">
              <a:avLst/>
            </a:prstGeom>
            <a:noFill/>
            <a:ln w="9525" cap="flat" cmpd="sng" algn="ctr">
              <a:solidFill>
                <a:srgbClr val="80BCEB"/>
              </a:solidFill>
              <a:prstDash val="sysDot"/>
              <a:headEnd type="none"/>
              <a:tailEnd type="none"/>
            </a:ln>
            <a:effectLst/>
          </p:spPr>
        </p:cxnSp>
        <p:cxnSp>
          <p:nvCxnSpPr>
            <p:cNvPr id="250" name="Straight Connector 249">
              <a:extLst>
                <a:ext uri="{FF2B5EF4-FFF2-40B4-BE49-F238E27FC236}">
                  <a16:creationId xmlns:a16="http://schemas.microsoft.com/office/drawing/2014/main" id="{1D973304-473F-4A64-9BD8-AF14E628AF19}"/>
                </a:ext>
              </a:extLst>
            </p:cNvPr>
            <p:cNvCxnSpPr/>
            <p:nvPr/>
          </p:nvCxnSpPr>
          <p:spPr>
            <a:xfrm flipH="1">
              <a:off x="5669440" y="1632850"/>
              <a:ext cx="6764642" cy="0"/>
            </a:xfrm>
            <a:prstGeom prst="line">
              <a:avLst/>
            </a:prstGeom>
            <a:noFill/>
            <a:ln w="9525" cap="flat" cmpd="sng" algn="ctr">
              <a:solidFill>
                <a:srgbClr val="80BCEB"/>
              </a:solidFill>
              <a:prstDash val="sysDot"/>
              <a:headEnd type="none"/>
              <a:tailEnd type="none"/>
            </a:ln>
            <a:effectLst/>
          </p:spPr>
        </p:cxnSp>
        <p:cxnSp>
          <p:nvCxnSpPr>
            <p:cNvPr id="251" name="Straight Connector 250">
              <a:extLst>
                <a:ext uri="{FF2B5EF4-FFF2-40B4-BE49-F238E27FC236}">
                  <a16:creationId xmlns:a16="http://schemas.microsoft.com/office/drawing/2014/main" id="{F5F4FDEB-CB37-4D18-BC6C-16913113BB0E}"/>
                </a:ext>
              </a:extLst>
            </p:cNvPr>
            <p:cNvCxnSpPr/>
            <p:nvPr/>
          </p:nvCxnSpPr>
          <p:spPr>
            <a:xfrm flipH="1">
              <a:off x="5669440" y="2099378"/>
              <a:ext cx="6764642" cy="0"/>
            </a:xfrm>
            <a:prstGeom prst="line">
              <a:avLst/>
            </a:prstGeom>
            <a:noFill/>
            <a:ln w="9525" cap="flat" cmpd="sng" algn="ctr">
              <a:solidFill>
                <a:srgbClr val="80BCEB"/>
              </a:solidFill>
              <a:prstDash val="sysDot"/>
              <a:headEnd type="none"/>
              <a:tailEnd type="none"/>
            </a:ln>
            <a:effectLst/>
          </p:spPr>
        </p:cxnSp>
        <p:cxnSp>
          <p:nvCxnSpPr>
            <p:cNvPr id="252" name="Straight Connector 251">
              <a:extLst>
                <a:ext uri="{FF2B5EF4-FFF2-40B4-BE49-F238E27FC236}">
                  <a16:creationId xmlns:a16="http://schemas.microsoft.com/office/drawing/2014/main" id="{B24CDBFD-F9FA-46D7-9112-78B51FC93079}"/>
                </a:ext>
              </a:extLst>
            </p:cNvPr>
            <p:cNvCxnSpPr/>
            <p:nvPr/>
          </p:nvCxnSpPr>
          <p:spPr>
            <a:xfrm flipH="1">
              <a:off x="5669440" y="466529"/>
              <a:ext cx="6764642" cy="0"/>
            </a:xfrm>
            <a:prstGeom prst="line">
              <a:avLst/>
            </a:prstGeom>
            <a:noFill/>
            <a:ln w="9525" cap="flat" cmpd="sng" algn="ctr">
              <a:solidFill>
                <a:srgbClr val="80BCEB"/>
              </a:solidFill>
              <a:prstDash val="sysDot"/>
              <a:headEnd type="none"/>
              <a:tailEnd type="none"/>
            </a:ln>
            <a:effectLst/>
          </p:spPr>
        </p:cxnSp>
        <p:cxnSp>
          <p:nvCxnSpPr>
            <p:cNvPr id="253" name="Straight Connector 252">
              <a:extLst>
                <a:ext uri="{FF2B5EF4-FFF2-40B4-BE49-F238E27FC236}">
                  <a16:creationId xmlns:a16="http://schemas.microsoft.com/office/drawing/2014/main" id="{B94BED2D-2541-4EE8-A435-7C692E7AEFEC}"/>
                </a:ext>
              </a:extLst>
            </p:cNvPr>
            <p:cNvCxnSpPr/>
            <p:nvPr/>
          </p:nvCxnSpPr>
          <p:spPr>
            <a:xfrm flipH="1">
              <a:off x="5669440" y="233265"/>
              <a:ext cx="6764642" cy="0"/>
            </a:xfrm>
            <a:prstGeom prst="line">
              <a:avLst/>
            </a:prstGeom>
            <a:noFill/>
            <a:ln w="9525" cap="flat" cmpd="sng" algn="ctr">
              <a:solidFill>
                <a:srgbClr val="80BCEB"/>
              </a:solidFill>
              <a:prstDash val="sysDot"/>
              <a:headEnd type="none"/>
              <a:tailEnd type="none"/>
            </a:ln>
            <a:effectLst/>
          </p:spPr>
        </p:cxnSp>
        <p:cxnSp>
          <p:nvCxnSpPr>
            <p:cNvPr id="254" name="Straight Connector 253">
              <a:extLst>
                <a:ext uri="{FF2B5EF4-FFF2-40B4-BE49-F238E27FC236}">
                  <a16:creationId xmlns:a16="http://schemas.microsoft.com/office/drawing/2014/main" id="{5F0C7369-88F8-4090-B81E-AD50438EBB30}"/>
                </a:ext>
              </a:extLst>
            </p:cNvPr>
            <p:cNvCxnSpPr/>
            <p:nvPr/>
          </p:nvCxnSpPr>
          <p:spPr>
            <a:xfrm flipH="1">
              <a:off x="5669440" y="699793"/>
              <a:ext cx="6764642" cy="0"/>
            </a:xfrm>
            <a:prstGeom prst="line">
              <a:avLst/>
            </a:prstGeom>
            <a:noFill/>
            <a:ln w="9525" cap="flat" cmpd="sng" algn="ctr">
              <a:solidFill>
                <a:srgbClr val="80BCEB"/>
              </a:solidFill>
              <a:prstDash val="sysDot"/>
              <a:headEnd type="none"/>
              <a:tailEnd type="none"/>
            </a:ln>
            <a:effectLst/>
          </p:spPr>
        </p:cxnSp>
        <p:cxnSp>
          <p:nvCxnSpPr>
            <p:cNvPr id="255" name="Straight Connector 254">
              <a:extLst>
                <a:ext uri="{FF2B5EF4-FFF2-40B4-BE49-F238E27FC236}">
                  <a16:creationId xmlns:a16="http://schemas.microsoft.com/office/drawing/2014/main" id="{257A9F3A-5421-477B-8D9B-6D476150B5DD}"/>
                </a:ext>
              </a:extLst>
            </p:cNvPr>
            <p:cNvCxnSpPr/>
            <p:nvPr/>
          </p:nvCxnSpPr>
          <p:spPr>
            <a:xfrm flipH="1">
              <a:off x="5669442" y="6064859"/>
              <a:ext cx="6764642" cy="0"/>
            </a:xfrm>
            <a:prstGeom prst="line">
              <a:avLst/>
            </a:prstGeom>
            <a:noFill/>
            <a:ln w="9525" cap="flat" cmpd="sng" algn="ctr">
              <a:solidFill>
                <a:srgbClr val="80BCEB"/>
              </a:solidFill>
              <a:prstDash val="sysDot"/>
              <a:headEnd type="none"/>
              <a:tailEnd type="none"/>
            </a:ln>
            <a:effectLst/>
          </p:spPr>
        </p:cxnSp>
        <p:cxnSp>
          <p:nvCxnSpPr>
            <p:cNvPr id="256" name="Straight Connector 255">
              <a:extLst>
                <a:ext uri="{FF2B5EF4-FFF2-40B4-BE49-F238E27FC236}">
                  <a16:creationId xmlns:a16="http://schemas.microsoft.com/office/drawing/2014/main" id="{F59FEDD5-81C7-4B9C-9CC4-3123C88E825D}"/>
                </a:ext>
              </a:extLst>
            </p:cNvPr>
            <p:cNvCxnSpPr/>
            <p:nvPr/>
          </p:nvCxnSpPr>
          <p:spPr>
            <a:xfrm flipH="1">
              <a:off x="5669442" y="5831595"/>
              <a:ext cx="6764642" cy="0"/>
            </a:xfrm>
            <a:prstGeom prst="line">
              <a:avLst/>
            </a:prstGeom>
            <a:noFill/>
            <a:ln w="9525" cap="flat" cmpd="sng" algn="ctr">
              <a:solidFill>
                <a:srgbClr val="80BCEB"/>
              </a:solidFill>
              <a:prstDash val="sysDot"/>
              <a:headEnd type="none"/>
              <a:tailEnd type="none"/>
            </a:ln>
            <a:effectLst/>
          </p:spPr>
        </p:cxnSp>
        <p:cxnSp>
          <p:nvCxnSpPr>
            <p:cNvPr id="257" name="Straight Connector 256">
              <a:extLst>
                <a:ext uri="{FF2B5EF4-FFF2-40B4-BE49-F238E27FC236}">
                  <a16:creationId xmlns:a16="http://schemas.microsoft.com/office/drawing/2014/main" id="{26AB6F54-82E4-4ED2-BC89-6EDBEE1C6F9C}"/>
                </a:ext>
              </a:extLst>
            </p:cNvPr>
            <p:cNvCxnSpPr/>
            <p:nvPr/>
          </p:nvCxnSpPr>
          <p:spPr>
            <a:xfrm flipH="1">
              <a:off x="5669442" y="6298124"/>
              <a:ext cx="6764642" cy="0"/>
            </a:xfrm>
            <a:prstGeom prst="line">
              <a:avLst/>
            </a:prstGeom>
            <a:noFill/>
            <a:ln w="9525" cap="flat" cmpd="sng" algn="ctr">
              <a:solidFill>
                <a:srgbClr val="80BCEB"/>
              </a:solidFill>
              <a:prstDash val="sysDot"/>
              <a:headEnd type="none"/>
              <a:tailEnd type="none"/>
            </a:ln>
            <a:effectLst/>
          </p:spPr>
        </p:cxnSp>
        <p:cxnSp>
          <p:nvCxnSpPr>
            <p:cNvPr id="258" name="Straight Connector 257">
              <a:extLst>
                <a:ext uri="{FF2B5EF4-FFF2-40B4-BE49-F238E27FC236}">
                  <a16:creationId xmlns:a16="http://schemas.microsoft.com/office/drawing/2014/main" id="{AF3868FE-953A-460B-86D3-FB776C7928FA}"/>
                </a:ext>
              </a:extLst>
            </p:cNvPr>
            <p:cNvCxnSpPr/>
            <p:nvPr/>
          </p:nvCxnSpPr>
          <p:spPr>
            <a:xfrm flipH="1">
              <a:off x="5669442" y="6764652"/>
              <a:ext cx="6764642" cy="0"/>
            </a:xfrm>
            <a:prstGeom prst="line">
              <a:avLst/>
            </a:prstGeom>
            <a:noFill/>
            <a:ln w="9525" cap="flat" cmpd="sng" algn="ctr">
              <a:solidFill>
                <a:srgbClr val="80BCEB"/>
              </a:solidFill>
              <a:prstDash val="sysDot"/>
              <a:headEnd type="none"/>
              <a:tailEnd type="none"/>
            </a:ln>
            <a:effectLst/>
          </p:spPr>
        </p:cxnSp>
        <p:cxnSp>
          <p:nvCxnSpPr>
            <p:cNvPr id="259" name="Straight Connector 258">
              <a:extLst>
                <a:ext uri="{FF2B5EF4-FFF2-40B4-BE49-F238E27FC236}">
                  <a16:creationId xmlns:a16="http://schemas.microsoft.com/office/drawing/2014/main" id="{A485E06A-327A-46CC-BBF1-DB69A91A4B62}"/>
                </a:ext>
              </a:extLst>
            </p:cNvPr>
            <p:cNvCxnSpPr/>
            <p:nvPr/>
          </p:nvCxnSpPr>
          <p:spPr>
            <a:xfrm flipH="1">
              <a:off x="5669442" y="6531388"/>
              <a:ext cx="6764642" cy="0"/>
            </a:xfrm>
            <a:prstGeom prst="line">
              <a:avLst/>
            </a:prstGeom>
            <a:noFill/>
            <a:ln w="9525" cap="flat" cmpd="sng" algn="ctr">
              <a:solidFill>
                <a:srgbClr val="80BCEB"/>
              </a:solidFill>
              <a:prstDash val="sysDot"/>
              <a:headEnd type="none"/>
              <a:tailEnd type="none"/>
            </a:ln>
            <a:effectLst/>
          </p:spPr>
        </p:cxnSp>
        <p:cxnSp>
          <p:nvCxnSpPr>
            <p:cNvPr id="260" name="Straight Connector 259">
              <a:extLst>
                <a:ext uri="{FF2B5EF4-FFF2-40B4-BE49-F238E27FC236}">
                  <a16:creationId xmlns:a16="http://schemas.microsoft.com/office/drawing/2014/main" id="{1228D61A-BABD-4072-9D37-78263F26A131}"/>
                </a:ext>
              </a:extLst>
            </p:cNvPr>
            <p:cNvCxnSpPr/>
            <p:nvPr/>
          </p:nvCxnSpPr>
          <p:spPr>
            <a:xfrm flipH="1">
              <a:off x="5669442" y="5365067"/>
              <a:ext cx="6764642" cy="0"/>
            </a:xfrm>
            <a:prstGeom prst="line">
              <a:avLst/>
            </a:prstGeom>
            <a:noFill/>
            <a:ln w="9525" cap="flat" cmpd="sng" algn="ctr">
              <a:solidFill>
                <a:srgbClr val="80BCEB"/>
              </a:solidFill>
              <a:prstDash val="sysDot"/>
              <a:headEnd type="none"/>
              <a:tailEnd type="none"/>
            </a:ln>
            <a:effectLst/>
          </p:spPr>
        </p:cxnSp>
        <p:cxnSp>
          <p:nvCxnSpPr>
            <p:cNvPr id="261" name="Straight Connector 260">
              <a:extLst>
                <a:ext uri="{FF2B5EF4-FFF2-40B4-BE49-F238E27FC236}">
                  <a16:creationId xmlns:a16="http://schemas.microsoft.com/office/drawing/2014/main" id="{E8C32E8B-5AAC-450F-B839-5EDC7BE63D6B}"/>
                </a:ext>
              </a:extLst>
            </p:cNvPr>
            <p:cNvCxnSpPr/>
            <p:nvPr/>
          </p:nvCxnSpPr>
          <p:spPr>
            <a:xfrm flipH="1">
              <a:off x="5669442" y="5131803"/>
              <a:ext cx="6764642" cy="0"/>
            </a:xfrm>
            <a:prstGeom prst="line">
              <a:avLst/>
            </a:prstGeom>
            <a:noFill/>
            <a:ln w="9525" cap="flat" cmpd="sng" algn="ctr">
              <a:solidFill>
                <a:srgbClr val="80BCEB"/>
              </a:solidFill>
              <a:prstDash val="sysDot"/>
              <a:headEnd type="none"/>
              <a:tailEnd type="none"/>
            </a:ln>
            <a:effectLst/>
          </p:spPr>
        </p:cxnSp>
        <p:cxnSp>
          <p:nvCxnSpPr>
            <p:cNvPr id="262" name="Straight Connector 261">
              <a:extLst>
                <a:ext uri="{FF2B5EF4-FFF2-40B4-BE49-F238E27FC236}">
                  <a16:creationId xmlns:a16="http://schemas.microsoft.com/office/drawing/2014/main" id="{3C243ADD-C849-441B-AFCA-5AF06EDAE93C}"/>
                </a:ext>
              </a:extLst>
            </p:cNvPr>
            <p:cNvCxnSpPr/>
            <p:nvPr/>
          </p:nvCxnSpPr>
          <p:spPr>
            <a:xfrm flipH="1">
              <a:off x="5669442" y="5598331"/>
              <a:ext cx="6764642" cy="0"/>
            </a:xfrm>
            <a:prstGeom prst="line">
              <a:avLst/>
            </a:prstGeom>
            <a:noFill/>
            <a:ln w="9525" cap="flat" cmpd="sng" algn="ctr">
              <a:solidFill>
                <a:srgbClr val="80BCEB"/>
              </a:solidFill>
              <a:prstDash val="sysDot"/>
              <a:headEnd type="none"/>
              <a:tailEnd type="none"/>
            </a:ln>
            <a:effectLst/>
          </p:spPr>
        </p:cxnSp>
        <p:cxnSp>
          <p:nvCxnSpPr>
            <p:cNvPr id="263" name="Straight Connector 262">
              <a:extLst>
                <a:ext uri="{FF2B5EF4-FFF2-40B4-BE49-F238E27FC236}">
                  <a16:creationId xmlns:a16="http://schemas.microsoft.com/office/drawing/2014/main" id="{92483CF1-0CD6-4D9D-AEFE-16F3675D4D4D}"/>
                </a:ext>
              </a:extLst>
            </p:cNvPr>
            <p:cNvCxnSpPr/>
            <p:nvPr/>
          </p:nvCxnSpPr>
          <p:spPr>
            <a:xfrm>
              <a:off x="7302288" y="0"/>
              <a:ext cx="0" cy="6994525"/>
            </a:xfrm>
            <a:prstGeom prst="line">
              <a:avLst/>
            </a:prstGeom>
            <a:noFill/>
            <a:ln w="9525" cap="flat" cmpd="sng" algn="ctr">
              <a:solidFill>
                <a:srgbClr val="80BCEB"/>
              </a:solidFill>
              <a:prstDash val="sysDot"/>
              <a:headEnd type="none"/>
              <a:tailEnd type="none"/>
            </a:ln>
            <a:effectLst/>
          </p:spPr>
        </p:cxnSp>
        <p:cxnSp>
          <p:nvCxnSpPr>
            <p:cNvPr id="264" name="Straight Connector 263">
              <a:extLst>
                <a:ext uri="{FF2B5EF4-FFF2-40B4-BE49-F238E27FC236}">
                  <a16:creationId xmlns:a16="http://schemas.microsoft.com/office/drawing/2014/main" id="{86B05B28-E1C7-4C69-9380-A77788D9250C}"/>
                </a:ext>
              </a:extLst>
            </p:cNvPr>
            <p:cNvCxnSpPr/>
            <p:nvPr/>
          </p:nvCxnSpPr>
          <p:spPr>
            <a:xfrm>
              <a:off x="7069024" y="0"/>
              <a:ext cx="0" cy="6994525"/>
            </a:xfrm>
            <a:prstGeom prst="line">
              <a:avLst/>
            </a:prstGeom>
            <a:noFill/>
            <a:ln w="9525" cap="flat" cmpd="sng" algn="ctr">
              <a:solidFill>
                <a:srgbClr val="80BCEB"/>
              </a:solidFill>
              <a:prstDash val="sysDot"/>
              <a:headEnd type="none"/>
              <a:tailEnd type="none"/>
            </a:ln>
            <a:effectLst/>
          </p:spPr>
        </p:cxnSp>
        <p:cxnSp>
          <p:nvCxnSpPr>
            <p:cNvPr id="265" name="Straight Connector 264">
              <a:extLst>
                <a:ext uri="{FF2B5EF4-FFF2-40B4-BE49-F238E27FC236}">
                  <a16:creationId xmlns:a16="http://schemas.microsoft.com/office/drawing/2014/main" id="{F115F1FF-6478-4B54-AED8-CF9CAC5F2121}"/>
                </a:ext>
              </a:extLst>
            </p:cNvPr>
            <p:cNvCxnSpPr/>
            <p:nvPr/>
          </p:nvCxnSpPr>
          <p:spPr>
            <a:xfrm>
              <a:off x="6602496" y="0"/>
              <a:ext cx="0" cy="6994525"/>
            </a:xfrm>
            <a:prstGeom prst="line">
              <a:avLst/>
            </a:prstGeom>
            <a:noFill/>
            <a:ln w="9525" cap="flat" cmpd="sng" algn="ctr">
              <a:solidFill>
                <a:srgbClr val="80BCEB"/>
              </a:solidFill>
              <a:prstDash val="sysDot"/>
              <a:headEnd type="none"/>
              <a:tailEnd type="none"/>
            </a:ln>
            <a:effectLst/>
          </p:spPr>
        </p:cxnSp>
        <p:cxnSp>
          <p:nvCxnSpPr>
            <p:cNvPr id="266" name="Straight Connector 265">
              <a:extLst>
                <a:ext uri="{FF2B5EF4-FFF2-40B4-BE49-F238E27FC236}">
                  <a16:creationId xmlns:a16="http://schemas.microsoft.com/office/drawing/2014/main" id="{D556F888-378B-474C-A6E4-248CF90EB59A}"/>
                </a:ext>
              </a:extLst>
            </p:cNvPr>
            <p:cNvCxnSpPr/>
            <p:nvPr/>
          </p:nvCxnSpPr>
          <p:spPr>
            <a:xfrm>
              <a:off x="6369232" y="0"/>
              <a:ext cx="0" cy="6994525"/>
            </a:xfrm>
            <a:prstGeom prst="line">
              <a:avLst/>
            </a:prstGeom>
            <a:noFill/>
            <a:ln w="9525" cap="flat" cmpd="sng" algn="ctr">
              <a:solidFill>
                <a:srgbClr val="80BCEB"/>
              </a:solidFill>
              <a:prstDash val="sysDot"/>
              <a:headEnd type="none"/>
              <a:tailEnd type="none"/>
            </a:ln>
            <a:effectLst/>
          </p:spPr>
        </p:cxnSp>
        <p:cxnSp>
          <p:nvCxnSpPr>
            <p:cNvPr id="267" name="Straight Connector 266">
              <a:extLst>
                <a:ext uri="{FF2B5EF4-FFF2-40B4-BE49-F238E27FC236}">
                  <a16:creationId xmlns:a16="http://schemas.microsoft.com/office/drawing/2014/main" id="{B7AD5C66-904C-49E9-A5BE-10AA37FFB35D}"/>
                </a:ext>
              </a:extLst>
            </p:cNvPr>
            <p:cNvCxnSpPr/>
            <p:nvPr/>
          </p:nvCxnSpPr>
          <p:spPr>
            <a:xfrm>
              <a:off x="6835760" y="0"/>
              <a:ext cx="0" cy="6994525"/>
            </a:xfrm>
            <a:prstGeom prst="line">
              <a:avLst/>
            </a:prstGeom>
            <a:noFill/>
            <a:ln w="9525" cap="flat" cmpd="sng" algn="ctr">
              <a:solidFill>
                <a:srgbClr val="80BCEB"/>
              </a:solidFill>
              <a:prstDash val="sysDot"/>
              <a:headEnd type="none"/>
              <a:tailEnd type="none"/>
            </a:ln>
            <a:effectLst/>
          </p:spPr>
        </p:cxnSp>
        <p:cxnSp>
          <p:nvCxnSpPr>
            <p:cNvPr id="268" name="Straight Connector 267">
              <a:extLst>
                <a:ext uri="{FF2B5EF4-FFF2-40B4-BE49-F238E27FC236}">
                  <a16:creationId xmlns:a16="http://schemas.microsoft.com/office/drawing/2014/main" id="{B8F6F0BE-16AA-460A-8074-08A3510E0572}"/>
                </a:ext>
              </a:extLst>
            </p:cNvPr>
            <p:cNvCxnSpPr/>
            <p:nvPr/>
          </p:nvCxnSpPr>
          <p:spPr>
            <a:xfrm>
              <a:off x="5902703" y="0"/>
              <a:ext cx="0" cy="6994525"/>
            </a:xfrm>
            <a:prstGeom prst="line">
              <a:avLst/>
            </a:prstGeom>
            <a:noFill/>
            <a:ln w="9525" cap="flat" cmpd="sng" algn="ctr">
              <a:solidFill>
                <a:srgbClr val="80BCEB"/>
              </a:solidFill>
              <a:prstDash val="sysDot"/>
              <a:headEnd type="none"/>
              <a:tailEnd type="none"/>
            </a:ln>
            <a:effectLst/>
          </p:spPr>
        </p:cxnSp>
        <p:cxnSp>
          <p:nvCxnSpPr>
            <p:cNvPr id="269" name="Straight Connector 268">
              <a:extLst>
                <a:ext uri="{FF2B5EF4-FFF2-40B4-BE49-F238E27FC236}">
                  <a16:creationId xmlns:a16="http://schemas.microsoft.com/office/drawing/2014/main" id="{486865A9-A359-426E-81EC-CAD4753B7E88}"/>
                </a:ext>
              </a:extLst>
            </p:cNvPr>
            <p:cNvCxnSpPr/>
            <p:nvPr/>
          </p:nvCxnSpPr>
          <p:spPr>
            <a:xfrm>
              <a:off x="6135968" y="0"/>
              <a:ext cx="0" cy="6994525"/>
            </a:xfrm>
            <a:prstGeom prst="line">
              <a:avLst/>
            </a:prstGeom>
            <a:noFill/>
            <a:ln w="9525" cap="flat" cmpd="sng" algn="ctr">
              <a:solidFill>
                <a:srgbClr val="80BCEB"/>
              </a:solidFill>
              <a:prstDash val="sysDot"/>
              <a:headEnd type="none"/>
              <a:tailEnd type="none"/>
            </a:ln>
            <a:effectLst/>
          </p:spPr>
        </p:cxnSp>
      </p:grpSp>
      <p:sp>
        <p:nvSpPr>
          <p:cNvPr id="270" name="Freeform 9">
            <a:extLst>
              <a:ext uri="{FF2B5EF4-FFF2-40B4-BE49-F238E27FC236}">
                <a16:creationId xmlns:a16="http://schemas.microsoft.com/office/drawing/2014/main" id="{F20E908C-A7C8-46B1-BCFA-7DFD2584C236}"/>
              </a:ext>
            </a:extLst>
          </p:cNvPr>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271" name="Group 270">
            <a:extLst>
              <a:ext uri="{FF2B5EF4-FFF2-40B4-BE49-F238E27FC236}">
                <a16:creationId xmlns:a16="http://schemas.microsoft.com/office/drawing/2014/main" id="{38ECB051-C16B-41AE-98F0-6945CC7F47CE}"/>
              </a:ext>
            </a:extLst>
          </p:cNvPr>
          <p:cNvGrpSpPr/>
          <p:nvPr userDrawn="1"/>
        </p:nvGrpSpPr>
        <p:grpSpPr>
          <a:xfrm>
            <a:off x="8239124" y="1841027"/>
            <a:ext cx="1631951" cy="930718"/>
            <a:chOff x="8239124" y="1841027"/>
            <a:chExt cx="1631951" cy="930718"/>
          </a:xfrm>
        </p:grpSpPr>
        <p:cxnSp>
          <p:nvCxnSpPr>
            <p:cNvPr id="272" name="Straight Connector 271">
              <a:extLst>
                <a:ext uri="{FF2B5EF4-FFF2-40B4-BE49-F238E27FC236}">
                  <a16:creationId xmlns:a16="http://schemas.microsoft.com/office/drawing/2014/main" id="{BE1AEC17-D02A-43BC-BDE4-A4F7A5115CCF}"/>
                </a:ext>
              </a:extLst>
            </p:cNvPr>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3" name="Straight Connector 272">
              <a:extLst>
                <a:ext uri="{FF2B5EF4-FFF2-40B4-BE49-F238E27FC236}">
                  <a16:creationId xmlns:a16="http://schemas.microsoft.com/office/drawing/2014/main" id="{83D3FFFA-1901-4501-8313-78FFEEAD130B}"/>
                </a:ext>
              </a:extLst>
            </p:cNvPr>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4" name="Straight Connector 273">
              <a:extLst>
                <a:ext uri="{FF2B5EF4-FFF2-40B4-BE49-F238E27FC236}">
                  <a16:creationId xmlns:a16="http://schemas.microsoft.com/office/drawing/2014/main" id="{207B9835-428B-4D63-B944-240145AF482A}"/>
                </a:ext>
              </a:extLst>
            </p:cNvPr>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275" name="Rectangle 274">
            <a:extLst>
              <a:ext uri="{FF2B5EF4-FFF2-40B4-BE49-F238E27FC236}">
                <a16:creationId xmlns:a16="http://schemas.microsoft.com/office/drawing/2014/main" id="{3FDFBF7C-79FA-4244-A74E-66B0CB4D3478}"/>
              </a:ext>
            </a:extLst>
          </p:cNvPr>
          <p:cNvSpPr/>
          <p:nvPr userDrawn="1"/>
        </p:nvSpPr>
        <p:spPr bwMode="auto">
          <a:xfrm>
            <a:off x="5551611" y="3033770"/>
            <a:ext cx="6767037" cy="6997916"/>
          </a:xfrm>
          <a:prstGeom prst="rect">
            <a:avLst/>
          </a:prstGeom>
          <a:gradFill>
            <a:gsLst>
              <a:gs pos="84000">
                <a:srgbClr val="0078D7">
                  <a:alpha val="0"/>
                </a:srgbClr>
              </a:gs>
              <a:gs pos="14000">
                <a:srgbClr val="0078D7"/>
              </a:gs>
            </a:gsLst>
            <a:lin ang="204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auto"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3250738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175B85"/>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83810816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0"/>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79" name="Brain_3" title="Icon of a brain">
            <a:extLst>
              <a:ext uri="{FF2B5EF4-FFF2-40B4-BE49-F238E27FC236}">
                <a16:creationId xmlns:a16="http://schemas.microsoft.com/office/drawing/2014/main" id="{A0FE4D49-A531-4C5A-AFE3-BF8AA4FFFB87}"/>
              </a:ext>
            </a:extLst>
          </p:cNvPr>
          <p:cNvSpPr>
            <a:spLocks noChangeAspect="1" noEditPoints="1"/>
          </p:cNvSpPr>
          <p:nvPr userDrawn="1"/>
        </p:nvSpPr>
        <p:spPr bwMode="auto">
          <a:xfrm>
            <a:off x="7846836" y="1320440"/>
            <a:ext cx="4336988" cy="4663425"/>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249556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Education" title="Icon of a rolled paper with a ribbon stamped on it">
            <a:extLst>
              <a:ext uri="{FF2B5EF4-FFF2-40B4-BE49-F238E27FC236}">
                <a16:creationId xmlns:a16="http://schemas.microsoft.com/office/drawing/2014/main" id="{CB8D5674-6258-4B23-8EED-93EE879768C8}"/>
              </a:ext>
            </a:extLst>
          </p:cNvPr>
          <p:cNvSpPr>
            <a:spLocks noChangeAspect="1" noEditPoints="1"/>
          </p:cNvSpPr>
          <p:nvPr userDrawn="1"/>
        </p:nvSpPr>
        <p:spPr bwMode="auto">
          <a:xfrm>
            <a:off x="7462171" y="1032089"/>
            <a:ext cx="4755059" cy="4755059"/>
          </a:xfrm>
          <a:custGeom>
            <a:avLst/>
            <a:gdLst>
              <a:gd name="T0" fmla="*/ 35 w 350"/>
              <a:gd name="T1" fmla="*/ 350 h 350"/>
              <a:gd name="T2" fmla="*/ 10 w 350"/>
              <a:gd name="T3" fmla="*/ 340 h 350"/>
              <a:gd name="T4" fmla="*/ 0 w 350"/>
              <a:gd name="T5" fmla="*/ 315 h 350"/>
              <a:gd name="T6" fmla="*/ 10 w 350"/>
              <a:gd name="T7" fmla="*/ 290 h 350"/>
              <a:gd name="T8" fmla="*/ 35 w 350"/>
              <a:gd name="T9" fmla="*/ 280 h 350"/>
              <a:gd name="T10" fmla="*/ 175 w 350"/>
              <a:gd name="T11" fmla="*/ 280 h 350"/>
              <a:gd name="T12" fmla="*/ 245 w 350"/>
              <a:gd name="T13" fmla="*/ 280 h 350"/>
              <a:gd name="T14" fmla="*/ 220 w 350"/>
              <a:gd name="T15" fmla="*/ 290 h 350"/>
              <a:gd name="T16" fmla="*/ 210 w 350"/>
              <a:gd name="T17" fmla="*/ 315 h 350"/>
              <a:gd name="T18" fmla="*/ 220 w 350"/>
              <a:gd name="T19" fmla="*/ 340 h 350"/>
              <a:gd name="T20" fmla="*/ 245 w 350"/>
              <a:gd name="T21" fmla="*/ 350 h 350"/>
              <a:gd name="T22" fmla="*/ 280 w 350"/>
              <a:gd name="T23" fmla="*/ 70 h 350"/>
              <a:gd name="T24" fmla="*/ 315 w 350"/>
              <a:gd name="T25" fmla="*/ 70 h 350"/>
              <a:gd name="T26" fmla="*/ 350 w 350"/>
              <a:gd name="T27" fmla="*/ 35 h 350"/>
              <a:gd name="T28" fmla="*/ 315 w 350"/>
              <a:gd name="T29" fmla="*/ 0 h 350"/>
              <a:gd name="T30" fmla="*/ 280 w 350"/>
              <a:gd name="T31" fmla="*/ 35 h 350"/>
              <a:gd name="T32" fmla="*/ 280 w 350"/>
              <a:gd name="T33" fmla="*/ 222 h 350"/>
              <a:gd name="T34" fmla="*/ 314 w 350"/>
              <a:gd name="T35" fmla="*/ 0 h 350"/>
              <a:gd name="T36" fmla="*/ 82 w 350"/>
              <a:gd name="T37" fmla="*/ 0 h 350"/>
              <a:gd name="T38" fmla="*/ 47 w 350"/>
              <a:gd name="T39" fmla="*/ 35 h 350"/>
              <a:gd name="T40" fmla="*/ 47 w 350"/>
              <a:gd name="T41" fmla="*/ 268 h 350"/>
              <a:gd name="T42" fmla="*/ 280 w 350"/>
              <a:gd name="T43" fmla="*/ 222 h 350"/>
              <a:gd name="T44" fmla="*/ 280 w 350"/>
              <a:gd name="T45" fmla="*/ 315 h 350"/>
              <a:gd name="T46" fmla="*/ 35 w 350"/>
              <a:gd name="T47" fmla="*/ 350 h 350"/>
              <a:gd name="T48" fmla="*/ 245 w 350"/>
              <a:gd name="T49" fmla="*/ 350 h 350"/>
              <a:gd name="T50" fmla="*/ 280 w 350"/>
              <a:gd name="T51" fmla="*/ 315 h 350"/>
              <a:gd name="T52" fmla="*/ 82 w 350"/>
              <a:gd name="T53" fmla="*/ 70 h 350"/>
              <a:gd name="T54" fmla="*/ 245 w 350"/>
              <a:gd name="T55" fmla="*/ 70 h 350"/>
              <a:gd name="T56" fmla="*/ 82 w 350"/>
              <a:gd name="T57" fmla="*/ 117 h 350"/>
              <a:gd name="T58" fmla="*/ 128 w 350"/>
              <a:gd name="T59" fmla="*/ 117 h 350"/>
              <a:gd name="T60" fmla="*/ 82 w 350"/>
              <a:gd name="T61" fmla="*/ 163 h 350"/>
              <a:gd name="T62" fmla="*/ 128 w 350"/>
              <a:gd name="T63" fmla="*/ 163 h 350"/>
              <a:gd name="T64" fmla="*/ 82 w 350"/>
              <a:gd name="T65" fmla="*/ 210 h 350"/>
              <a:gd name="T66" fmla="*/ 128 w 350"/>
              <a:gd name="T67" fmla="*/ 210 h 350"/>
              <a:gd name="T68" fmla="*/ 163 w 350"/>
              <a:gd name="T69" fmla="*/ 152 h 350"/>
              <a:gd name="T70" fmla="*/ 163 w 350"/>
              <a:gd name="T71" fmla="*/ 245 h 350"/>
              <a:gd name="T72" fmla="*/ 198 w 350"/>
              <a:gd name="T73" fmla="*/ 228 h 350"/>
              <a:gd name="T74" fmla="*/ 233 w 350"/>
              <a:gd name="T75" fmla="*/ 245 h 350"/>
              <a:gd name="T76" fmla="*/ 233 w 350"/>
              <a:gd name="T77" fmla="*/ 152 h 350"/>
              <a:gd name="T78" fmla="*/ 198 w 350"/>
              <a:gd name="T79" fmla="*/ 117 h 350"/>
              <a:gd name="T80" fmla="*/ 163 w 350"/>
              <a:gd name="T81" fmla="*/ 152 h 350"/>
              <a:gd name="T82" fmla="*/ 198 w 350"/>
              <a:gd name="T83" fmla="*/ 187 h 350"/>
              <a:gd name="T84" fmla="*/ 233 w 350"/>
              <a:gd name="T85" fmla="*/ 152 h 350"/>
              <a:gd name="T86" fmla="*/ 198 w 350"/>
              <a:gd name="T87" fmla="*/ 11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0" h="350">
                <a:moveTo>
                  <a:pt x="35" y="350"/>
                </a:moveTo>
                <a:cubicBezTo>
                  <a:pt x="25" y="350"/>
                  <a:pt x="17" y="346"/>
                  <a:pt x="10" y="340"/>
                </a:cubicBezTo>
                <a:cubicBezTo>
                  <a:pt x="4" y="333"/>
                  <a:pt x="0" y="325"/>
                  <a:pt x="0" y="315"/>
                </a:cubicBezTo>
                <a:cubicBezTo>
                  <a:pt x="0" y="305"/>
                  <a:pt x="4" y="297"/>
                  <a:pt x="10" y="290"/>
                </a:cubicBezTo>
                <a:cubicBezTo>
                  <a:pt x="17" y="284"/>
                  <a:pt x="25" y="280"/>
                  <a:pt x="35" y="280"/>
                </a:cubicBezTo>
                <a:cubicBezTo>
                  <a:pt x="175" y="280"/>
                  <a:pt x="175" y="280"/>
                  <a:pt x="175" y="280"/>
                </a:cubicBezTo>
                <a:cubicBezTo>
                  <a:pt x="245" y="280"/>
                  <a:pt x="245" y="280"/>
                  <a:pt x="245" y="280"/>
                </a:cubicBezTo>
                <a:cubicBezTo>
                  <a:pt x="235" y="280"/>
                  <a:pt x="227" y="284"/>
                  <a:pt x="220" y="290"/>
                </a:cubicBezTo>
                <a:cubicBezTo>
                  <a:pt x="214" y="297"/>
                  <a:pt x="210" y="305"/>
                  <a:pt x="210" y="315"/>
                </a:cubicBezTo>
                <a:cubicBezTo>
                  <a:pt x="210" y="325"/>
                  <a:pt x="214" y="333"/>
                  <a:pt x="220" y="340"/>
                </a:cubicBezTo>
                <a:cubicBezTo>
                  <a:pt x="227" y="346"/>
                  <a:pt x="235" y="350"/>
                  <a:pt x="245" y="350"/>
                </a:cubicBezTo>
                <a:moveTo>
                  <a:pt x="280" y="70"/>
                </a:moveTo>
                <a:cubicBezTo>
                  <a:pt x="315" y="70"/>
                  <a:pt x="315" y="70"/>
                  <a:pt x="315" y="70"/>
                </a:cubicBezTo>
                <a:cubicBezTo>
                  <a:pt x="334" y="70"/>
                  <a:pt x="350" y="54"/>
                  <a:pt x="350" y="35"/>
                </a:cubicBezTo>
                <a:cubicBezTo>
                  <a:pt x="350" y="16"/>
                  <a:pt x="334" y="0"/>
                  <a:pt x="315" y="0"/>
                </a:cubicBezTo>
                <a:cubicBezTo>
                  <a:pt x="296" y="0"/>
                  <a:pt x="280" y="16"/>
                  <a:pt x="280" y="35"/>
                </a:cubicBezTo>
                <a:cubicBezTo>
                  <a:pt x="280" y="222"/>
                  <a:pt x="280" y="222"/>
                  <a:pt x="280" y="222"/>
                </a:cubicBezTo>
                <a:moveTo>
                  <a:pt x="314" y="0"/>
                </a:moveTo>
                <a:cubicBezTo>
                  <a:pt x="82" y="0"/>
                  <a:pt x="82" y="0"/>
                  <a:pt x="82" y="0"/>
                </a:cubicBezTo>
                <a:cubicBezTo>
                  <a:pt x="62" y="0"/>
                  <a:pt x="47" y="16"/>
                  <a:pt x="47" y="35"/>
                </a:cubicBezTo>
                <a:cubicBezTo>
                  <a:pt x="47" y="268"/>
                  <a:pt x="47" y="268"/>
                  <a:pt x="47" y="268"/>
                </a:cubicBezTo>
                <a:moveTo>
                  <a:pt x="280" y="222"/>
                </a:moveTo>
                <a:cubicBezTo>
                  <a:pt x="280" y="315"/>
                  <a:pt x="280" y="315"/>
                  <a:pt x="280" y="315"/>
                </a:cubicBezTo>
                <a:moveTo>
                  <a:pt x="35" y="350"/>
                </a:moveTo>
                <a:cubicBezTo>
                  <a:pt x="245" y="350"/>
                  <a:pt x="245" y="350"/>
                  <a:pt x="245" y="350"/>
                </a:cubicBezTo>
                <a:cubicBezTo>
                  <a:pt x="264" y="350"/>
                  <a:pt x="280" y="334"/>
                  <a:pt x="280" y="315"/>
                </a:cubicBezTo>
                <a:moveTo>
                  <a:pt x="82" y="70"/>
                </a:moveTo>
                <a:cubicBezTo>
                  <a:pt x="245" y="70"/>
                  <a:pt x="245" y="70"/>
                  <a:pt x="245" y="70"/>
                </a:cubicBezTo>
                <a:moveTo>
                  <a:pt x="82" y="117"/>
                </a:moveTo>
                <a:cubicBezTo>
                  <a:pt x="128" y="117"/>
                  <a:pt x="128" y="117"/>
                  <a:pt x="128" y="117"/>
                </a:cubicBezTo>
                <a:moveTo>
                  <a:pt x="82" y="163"/>
                </a:moveTo>
                <a:cubicBezTo>
                  <a:pt x="128" y="163"/>
                  <a:pt x="128" y="163"/>
                  <a:pt x="128" y="163"/>
                </a:cubicBezTo>
                <a:moveTo>
                  <a:pt x="82" y="210"/>
                </a:moveTo>
                <a:cubicBezTo>
                  <a:pt x="128" y="210"/>
                  <a:pt x="128" y="210"/>
                  <a:pt x="128" y="210"/>
                </a:cubicBezTo>
                <a:moveTo>
                  <a:pt x="163" y="152"/>
                </a:moveTo>
                <a:cubicBezTo>
                  <a:pt x="163" y="245"/>
                  <a:pt x="163" y="245"/>
                  <a:pt x="163" y="245"/>
                </a:cubicBezTo>
                <a:cubicBezTo>
                  <a:pt x="198" y="228"/>
                  <a:pt x="198" y="228"/>
                  <a:pt x="198" y="228"/>
                </a:cubicBezTo>
                <a:cubicBezTo>
                  <a:pt x="233" y="245"/>
                  <a:pt x="233" y="245"/>
                  <a:pt x="233" y="245"/>
                </a:cubicBezTo>
                <a:cubicBezTo>
                  <a:pt x="233" y="152"/>
                  <a:pt x="233" y="152"/>
                  <a:pt x="233" y="152"/>
                </a:cubicBezTo>
                <a:moveTo>
                  <a:pt x="198" y="117"/>
                </a:moveTo>
                <a:cubicBezTo>
                  <a:pt x="179" y="117"/>
                  <a:pt x="163" y="132"/>
                  <a:pt x="163" y="152"/>
                </a:cubicBezTo>
                <a:cubicBezTo>
                  <a:pt x="163" y="171"/>
                  <a:pt x="179" y="187"/>
                  <a:pt x="198" y="187"/>
                </a:cubicBezTo>
                <a:cubicBezTo>
                  <a:pt x="218" y="187"/>
                  <a:pt x="233" y="171"/>
                  <a:pt x="233" y="152"/>
                </a:cubicBezTo>
                <a:cubicBezTo>
                  <a:pt x="233" y="132"/>
                  <a:pt x="218" y="117"/>
                  <a:pt x="198" y="117"/>
                </a:cubicBezTo>
                <a:close/>
              </a:path>
            </a:pathLst>
          </a:custGeom>
          <a:noFill/>
          <a:ln w="38100" cap="sq">
            <a:solidFill>
              <a:srgbClr val="80BCEB"/>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293012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rocket" title="Icon of a rocket">
            <a:extLst>
              <a:ext uri="{FF2B5EF4-FFF2-40B4-BE49-F238E27FC236}">
                <a16:creationId xmlns:a16="http://schemas.microsoft.com/office/drawing/2014/main" id="{EF868EE5-4AA3-4983-A348-47E2FBAEF0AF}"/>
              </a:ext>
            </a:extLst>
          </p:cNvPr>
          <p:cNvSpPr>
            <a:spLocks noChangeAspect="1" noEditPoints="1"/>
          </p:cNvSpPr>
          <p:nvPr userDrawn="1"/>
        </p:nvSpPr>
        <p:spPr bwMode="auto">
          <a:xfrm>
            <a:off x="7664471" y="1208898"/>
            <a:ext cx="4490543" cy="4402507"/>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1558347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building_8" title="Icon of tall buildings">
            <a:extLst>
              <a:ext uri="{FF2B5EF4-FFF2-40B4-BE49-F238E27FC236}">
                <a16:creationId xmlns:a16="http://schemas.microsoft.com/office/drawing/2014/main" id="{289689EA-6824-4638-B9A6-B3A158653EEF}"/>
              </a:ext>
            </a:extLst>
          </p:cNvPr>
          <p:cNvSpPr>
            <a:spLocks noChangeAspect="1" noEditPoints="1"/>
          </p:cNvSpPr>
          <p:nvPr userDrawn="1"/>
        </p:nvSpPr>
        <p:spPr bwMode="auto">
          <a:xfrm>
            <a:off x="8601519" y="3188633"/>
            <a:ext cx="3529494" cy="3833299"/>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38100" cap="sq">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808416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36947755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2244433356"/>
      </p:ext>
    </p:extLst>
  </p:cSld>
  <p:clrMapOvr>
    <a:masterClrMapping/>
  </p:clrMapOvr>
  <p:transition>
    <p:fade/>
  </p:transition>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extBox 2"/>
          <p:cNvSpPr txBox="1"/>
          <p:nvPr userDrawn="1"/>
        </p:nvSpPr>
        <p:spPr>
          <a:xfrm>
            <a:off x="454125" y="6658519"/>
            <a:ext cx="2106552" cy="110800"/>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800">
                <a:latin typeface="Segoe UI Semibold" panose="020B0702040204020203" pitchFamily="34" charset="0"/>
                <a:cs typeface="Segoe UI Semibold" panose="020B0702040204020203" pitchFamily="34" charset="0"/>
              </a:rPr>
              <a:t>ECE Paris</a:t>
            </a:r>
            <a:endParaRPr lang="en-US" sz="800">
              <a:latin typeface="+mn-lt"/>
              <a:cs typeface="Segoe UI Semibold" panose="020B0702040204020203" pitchFamily="34" charset="0"/>
            </a:endParaRPr>
          </a:p>
        </p:txBody>
      </p:sp>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a:cxnSpLocks/>
          </p:cNvCxnSpPr>
          <p:nvPr userDrawn="1"/>
        </p:nvCxnSpPr>
        <p:spPr>
          <a:xfrm>
            <a:off x="457200" y="981170"/>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981170"/>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644973354"/>
      </p:ext>
    </p:extLst>
  </p:cSld>
  <p:clrMapOvr>
    <a:masterClrMapping/>
  </p:clrMapOvr>
  <p:transition>
    <p:fade/>
  </p:transition>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con library">
    <p:spTree>
      <p:nvGrpSpPr>
        <p:cNvPr id="1" name=""/>
        <p:cNvGrpSpPr/>
        <p:nvPr/>
      </p:nvGrpSpPr>
      <p:grpSpPr>
        <a:xfrm>
          <a:off x="0" y="0"/>
          <a:ext cx="0" cy="0"/>
          <a:chOff x="0" y="0"/>
          <a:chExt cx="0" cy="0"/>
        </a:xfrm>
      </p:grpSpPr>
      <p:sp>
        <p:nvSpPr>
          <p:cNvPr id="3" name="TextBox 2"/>
          <p:cNvSpPr txBox="1"/>
          <p:nvPr userDrawn="1"/>
        </p:nvSpPr>
        <p:spPr>
          <a:xfrm>
            <a:off x="454125" y="439785"/>
            <a:ext cx="2106552" cy="110800"/>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800">
                <a:latin typeface="Segoe UI Semibold" panose="020B0702040204020203" pitchFamily="34" charset="0"/>
                <a:cs typeface="Segoe UI Semibold" panose="020B0702040204020203" pitchFamily="34" charset="0"/>
              </a:rPr>
              <a:t>ECE Paris</a:t>
            </a:r>
            <a:endParaRPr lang="en-US" sz="800">
              <a:latin typeface="+mn-lt"/>
              <a:cs typeface="Segoe UI Semibold" panose="020B0702040204020203" pitchFamily="34" charset="0"/>
            </a:endParaRPr>
          </a:p>
        </p:txBody>
      </p:sp>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Slide Number Placeholder 2">
            <a:extLst>
              <a:ext uri="{FF2B5EF4-FFF2-40B4-BE49-F238E27FC236}">
                <a16:creationId xmlns:a16="http://schemas.microsoft.com/office/drawing/2014/main" id="{57D64E18-5215-478C-9622-2D24D9EAFF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3" name="Text Placeholder 4">
            <a:extLst>
              <a:ext uri="{FF2B5EF4-FFF2-40B4-BE49-F238E27FC236}">
                <a16:creationId xmlns:a16="http://schemas.microsoft.com/office/drawing/2014/main" id="{189F16C3-50AD-4199-A732-8C7863CA4DB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noProof="0"/>
              <a:t>Slide title</a:t>
            </a:r>
          </a:p>
        </p:txBody>
      </p:sp>
    </p:spTree>
    <p:extLst>
      <p:ext uri="{BB962C8B-B14F-4D97-AF65-F5344CB8AC3E}">
        <p14:creationId xmlns:p14="http://schemas.microsoft.com/office/powerpoint/2010/main" val="2522471913"/>
      </p:ext>
    </p:extLst>
  </p:cSld>
  <p:clrMapOvr>
    <a:masterClrMapping/>
  </p:clrMapOvr>
  <p:transition>
    <p:fade/>
  </p:transition>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chart" Target="../charts/chart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4"/>
          </p:nvPr>
        </p:nvSpPr>
        <p:spPr>
          <a:xfrm>
            <a:off x="11524080" y="6523261"/>
            <a:ext cx="463234" cy="110800"/>
          </a:xfrm>
          <a:prstGeom prst="rect">
            <a:avLst/>
          </a:prstGeom>
        </p:spPr>
        <p:txBody>
          <a:bodyPr vert="horz" wrap="square" lIns="0" tIns="0" rIns="0" bIns="0" rtlCol="0" anchor="ctr">
            <a:spAutoFit/>
          </a:bodyPr>
          <a:lstStyle>
            <a:lvl1pP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algn="r" defTabSz="932742">
              <a:lnSpc>
                <a:spcPct val="90000"/>
              </a:lnSpc>
              <a:spcBef>
                <a:spcPct val="0"/>
              </a:spcBef>
            </a:pPr>
            <a:fld id="{ED077441-DF17-4513-BACB-525ED94CFAE4}" type="slidenum">
              <a:rPr lang="en-US" smtClean="0"/>
              <a:pPr algn="r" defTabSz="932742">
                <a:lnSpc>
                  <a:spcPct val="90000"/>
                </a:lnSpc>
                <a:spcBef>
                  <a:spcPct val="0"/>
                </a:spcBef>
              </a:pPr>
              <a:t>‹N°›</a:t>
            </a:fld>
            <a:endParaRPr lang="en-US"/>
          </a:p>
        </p:txBody>
      </p:sp>
      <p:graphicFrame>
        <p:nvGraphicFramePr>
          <p:cNvPr id="7" name="Chart 6">
            <a:extLst>
              <a:ext uri="{FF2B5EF4-FFF2-40B4-BE49-F238E27FC236}">
                <a16:creationId xmlns:a16="http://schemas.microsoft.com/office/drawing/2014/main" id="{A45F33A4-28FE-4DCB-AF31-746E068D1C8A}"/>
              </a:ext>
            </a:extLst>
          </p:cNvPr>
          <p:cNvGraphicFramePr/>
          <p:nvPr userDrawn="1">
            <p:extLst>
              <p:ext uri="{D42A27DB-BD31-4B8C-83A1-F6EECF244321}">
                <p14:modId xmlns:p14="http://schemas.microsoft.com/office/powerpoint/2010/main" val="2874684192"/>
              </p:ext>
            </p:extLst>
          </p:nvPr>
        </p:nvGraphicFramePr>
        <p:xfrm>
          <a:off x="-292276" y="-1419470"/>
          <a:ext cx="6492554" cy="1097269"/>
        </p:xfrm>
        <a:graphic>
          <a:graphicData uri="http://schemas.openxmlformats.org/drawingml/2006/chart">
            <c:chart xmlns:c="http://schemas.openxmlformats.org/drawingml/2006/chart" xmlns:r="http://schemas.openxmlformats.org/officeDocument/2006/relationships" r:id="rId15"/>
          </a:graphicData>
        </a:graphic>
      </p:graphicFrame>
      <p:pic>
        <p:nvPicPr>
          <p:cNvPr id="8" name="Picture 2">
            <a:extLst>
              <a:ext uri="{FF2B5EF4-FFF2-40B4-BE49-F238E27FC236}">
                <a16:creationId xmlns:a16="http://schemas.microsoft.com/office/drawing/2014/main" id="{05FB4EE8-22BA-4319-B9BA-3C4386B3299F}"/>
              </a:ext>
            </a:extLst>
          </p:cNvPr>
          <p:cNvPicPr>
            <a:picLocks noChangeAspect="1"/>
          </p:cNvPicPr>
          <p:nvPr userDrawn="1"/>
        </p:nvPicPr>
        <p:blipFill>
          <a:blip r:embed="rId16"/>
          <a:stretch>
            <a:fillRect/>
          </a:stretch>
        </p:blipFill>
        <p:spPr>
          <a:xfrm rot="5400000">
            <a:off x="9226488" y="3280851"/>
            <a:ext cx="6994525" cy="432822"/>
          </a:xfrm>
          <a:prstGeom prst="rect">
            <a:avLst/>
          </a:prstGeom>
        </p:spPr>
      </p:pic>
      <p:pic>
        <p:nvPicPr>
          <p:cNvPr id="9" name="Picture 4">
            <a:extLst>
              <a:ext uri="{FF2B5EF4-FFF2-40B4-BE49-F238E27FC236}">
                <a16:creationId xmlns:a16="http://schemas.microsoft.com/office/drawing/2014/main" id="{F5DE2223-5E65-4470-AD45-6AC92CF76112}"/>
              </a:ext>
            </a:extLst>
          </p:cNvPr>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rot="5400000">
            <a:off x="9951596" y="3071982"/>
            <a:ext cx="6995160" cy="849926"/>
          </a:xfrm>
          <a:prstGeom prst="rect">
            <a:avLst/>
          </a:prstGeom>
        </p:spPr>
      </p:pic>
    </p:spTree>
    <p:extLst>
      <p:ext uri="{BB962C8B-B14F-4D97-AF65-F5344CB8AC3E}">
        <p14:creationId xmlns:p14="http://schemas.microsoft.com/office/powerpoint/2010/main" val="3148027151"/>
      </p:ext>
    </p:extLst>
  </p:cSld>
  <p:clrMap bg1="lt1" tx1="dk1" bg2="lt2" tx2="dk2" accent1="accent1" accent2="accent2" accent3="accent3" accent4="accent4" accent5="accent5" accent6="accent6" hlink="hlink" folHlink="folHlink"/>
  <p:sldLayoutIdLst>
    <p:sldLayoutId id="2147484540" r:id="rId1"/>
    <p:sldLayoutId id="2147484565" r:id="rId2"/>
    <p:sldLayoutId id="2147484568" r:id="rId3"/>
    <p:sldLayoutId id="2147484569" r:id="rId4"/>
    <p:sldLayoutId id="2147484570" r:id="rId5"/>
    <p:sldLayoutId id="2147484571" r:id="rId6"/>
    <p:sldLayoutId id="2147484563" r:id="rId7"/>
    <p:sldLayoutId id="2147484575" r:id="rId8"/>
    <p:sldLayoutId id="2147484564" r:id="rId9"/>
    <p:sldLayoutId id="2147484576" r:id="rId10"/>
    <p:sldLayoutId id="2147484555" r:id="rId11"/>
    <p:sldLayoutId id="2147484560" r:id="rId12"/>
    <p:sldLayoutId id="2147484573" r:id="rId13"/>
  </p:sldLayoutIdLst>
  <p:transition>
    <p:fade/>
  </p:transition>
  <p:hf hdr="0" ftr="0" dt="0"/>
  <p:txStyles>
    <p:title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5" pos="2102" userDrawn="1">
          <p15:clr>
            <a:srgbClr val="A4A3A4"/>
          </p15:clr>
        </p15:guide>
        <p15:guide id="8" pos="3918" userDrawn="1">
          <p15:clr>
            <a:srgbClr val="A4A3A4"/>
          </p15:clr>
        </p15:guide>
        <p15:guide id="12" pos="5731" userDrawn="1">
          <p15:clr>
            <a:srgbClr val="A4A3A4"/>
          </p15:clr>
        </p15:guide>
        <p15:guide id="16" pos="288" userDrawn="1">
          <p15:clr>
            <a:srgbClr val="A4A3A4"/>
          </p15:clr>
        </p15:guide>
        <p15:guide id="17" pos="7546" userDrawn="1">
          <p15:clr>
            <a:srgbClr val="A4A3A4"/>
          </p15:clr>
        </p15:guide>
        <p15:guide id="25" orient="horz" pos="287" userDrawn="1">
          <p15:clr>
            <a:srgbClr val="A4A3A4"/>
          </p15:clr>
        </p15:guide>
        <p15:guide id="26" orient="horz" pos="4118" userDrawn="1">
          <p15:clr>
            <a:srgbClr val="A4A3A4"/>
          </p15:clr>
        </p15:guide>
        <p15:guide id="27" orient="horz" pos="387" userDrawn="1">
          <p15:clr>
            <a:srgbClr val="A4A3A4"/>
          </p15:clr>
        </p15:guide>
        <p15:guide id="32" orient="horz" pos="675" userDrawn="1">
          <p15:clr>
            <a:srgbClr val="A4A3A4"/>
          </p15:clr>
        </p15:guide>
        <p15:guide id="33" orient="horz" pos="965" userDrawn="1">
          <p15:clr>
            <a:srgbClr val="A4A3A4"/>
          </p15:clr>
        </p15:guide>
        <p15:guide id="34" orient="horz" pos="1253" userDrawn="1">
          <p15:clr>
            <a:srgbClr val="A4A3A4"/>
          </p15:clr>
        </p15:guide>
        <p15:guide id="35" orient="horz" pos="1538" userDrawn="1">
          <p15:clr>
            <a:srgbClr val="A4A3A4"/>
          </p15:clr>
        </p15:guide>
        <p15:guide id="36" orient="horz" pos="1826" userDrawn="1">
          <p15:clr>
            <a:srgbClr val="A4A3A4"/>
          </p15:clr>
        </p15:guide>
        <p15:guide id="37" orient="horz" pos="2115" userDrawn="1">
          <p15:clr>
            <a:srgbClr val="A4A3A4"/>
          </p15:clr>
        </p15:guide>
        <p15:guide id="38" orient="horz" pos="2406" userDrawn="1">
          <p15:clr>
            <a:srgbClr val="A4A3A4"/>
          </p15:clr>
        </p15:guide>
        <p15:guide id="39" orient="horz" pos="2694" userDrawn="1">
          <p15:clr>
            <a:srgbClr val="A4A3A4"/>
          </p15:clr>
        </p15:guide>
        <p15:guide id="40" orient="horz" pos="2981" userDrawn="1">
          <p15:clr>
            <a:srgbClr val="A4A3A4"/>
          </p15:clr>
        </p15:guide>
        <p15:guide id="41" orient="horz" pos="3267" userDrawn="1">
          <p15:clr>
            <a:srgbClr val="A4A3A4"/>
          </p15:clr>
        </p15:guide>
        <p15:guide id="42" orient="horz" pos="3557" userDrawn="1">
          <p15:clr>
            <a:srgbClr val="A4A3A4"/>
          </p15:clr>
        </p15:guide>
        <p15:guide id="43" orient="horz" pos="3842" userDrawn="1">
          <p15:clr>
            <a:srgbClr val="A4A3A4"/>
          </p15:clr>
        </p15:guide>
        <p15:guide id="44" pos="4824" userDrawn="1">
          <p15:clr>
            <a:srgbClr val="FBAE4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8.emf"/></Relationships>
</file>

<file path=ppt/slides/_rels/slide1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image" Target="../media/image8.emf"/><Relationship Id="rId7" Type="http://schemas.openxmlformats.org/officeDocument/2006/relationships/image" Target="../media/image10.emf"/><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22.emf"/><Relationship Id="rId5" Type="http://schemas.openxmlformats.org/officeDocument/2006/relationships/image" Target="../media/image21.emf"/><Relationship Id="rId10" Type="http://schemas.openxmlformats.org/officeDocument/2006/relationships/image" Target="../media/image25.png"/><Relationship Id="rId4" Type="http://schemas.openxmlformats.org/officeDocument/2006/relationships/image" Target="../media/image11.emf"/><Relationship Id="rId9" Type="http://schemas.openxmlformats.org/officeDocument/2006/relationships/image" Target="../media/image24.emf"/></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sz="2400" dirty="0">
              <a:gradFill>
                <a:gsLst>
                  <a:gs pos="0">
                    <a:schemeClr val="bg1">
                      <a:alpha val="50000"/>
                    </a:schemeClr>
                  </a:gs>
                  <a:gs pos="100000">
                    <a:schemeClr val="bg1">
                      <a:alpha val="50000"/>
                    </a:schemeClr>
                  </a:gs>
                </a:gsLst>
                <a:lin ang="5400000" scaled="1"/>
              </a:gradFill>
              <a:latin typeface="Segoe UI Semilight" panose="020B0402040204020203" pitchFamily="34" charset="0"/>
              <a:cs typeface="Segoe UI Semilight" panose="020B0402040204020203" pitchFamily="34" charset="0"/>
            </a:endParaRPr>
          </a:p>
        </p:txBody>
      </p:sp>
      <p:sp>
        <p:nvSpPr>
          <p:cNvPr id="3" name="Title 2"/>
          <p:cNvSpPr>
            <a:spLocks noGrp="1"/>
          </p:cNvSpPr>
          <p:nvPr>
            <p:ph type="title"/>
          </p:nvPr>
        </p:nvSpPr>
        <p:spPr>
          <a:xfrm>
            <a:off x="274702" y="1934285"/>
            <a:ext cx="10552324" cy="1837298"/>
          </a:xfrm>
        </p:spPr>
        <p:txBody>
          <a:bodyPr/>
          <a:lstStyle/>
          <a:p>
            <a:r>
              <a:rPr lang="en-US" sz="4800" spc="-50" dirty="0"/>
              <a:t>Enhanced Security Administrative Forest</a:t>
            </a:r>
            <a:br>
              <a:rPr lang="en-US" sz="4800" spc="-50" dirty="0"/>
            </a:br>
            <a:r>
              <a:rPr lang="en-US" sz="3200" spc="-50" dirty="0"/>
              <a:t>Section 1 – Dedicated Administrative Forest</a:t>
            </a:r>
            <a:endParaRPr lang="en-US" sz="4800" spc="-50" dirty="0"/>
          </a:p>
        </p:txBody>
      </p:sp>
      <p:sp>
        <p:nvSpPr>
          <p:cNvPr id="4" name="Espace réservé du texte 3">
            <a:extLst>
              <a:ext uri="{FF2B5EF4-FFF2-40B4-BE49-F238E27FC236}">
                <a16:creationId xmlns:a16="http://schemas.microsoft.com/office/drawing/2014/main" id="{605BF8EC-CAC7-4AA4-BD7B-3347A1EF9B38}"/>
              </a:ext>
            </a:extLst>
          </p:cNvPr>
          <p:cNvSpPr>
            <a:spLocks noGrp="1"/>
          </p:cNvSpPr>
          <p:nvPr>
            <p:ph type="body" sz="quarter" idx="13"/>
          </p:nvPr>
        </p:nvSpPr>
        <p:spPr/>
        <p:txBody>
          <a:bodyPr/>
          <a:lstStyle/>
          <a:p>
            <a:endParaRPr lang="fr-FR" dirty="0"/>
          </a:p>
        </p:txBody>
      </p:sp>
      <p:pic>
        <p:nvPicPr>
          <p:cNvPr id="6" name="Image 460">
            <a:extLst>
              <a:ext uri="{FF2B5EF4-FFF2-40B4-BE49-F238E27FC236}">
                <a16:creationId xmlns:a16="http://schemas.microsoft.com/office/drawing/2014/main" id="{84166A79-60AC-4A44-81DA-78F147D9D9C2}"/>
              </a:ext>
            </a:extLst>
          </p:cNvPr>
          <p:cNvPicPr>
            <a:picLocks noChangeAspect="1"/>
          </p:cNvPicPr>
          <p:nvPr/>
        </p:nvPicPr>
        <p:blipFill>
          <a:blip r:embed="rId3"/>
          <a:stretch>
            <a:fillRect/>
          </a:stretch>
        </p:blipFill>
        <p:spPr>
          <a:xfrm>
            <a:off x="8322439" y="3507754"/>
            <a:ext cx="3253335" cy="2476891"/>
          </a:xfrm>
          <a:prstGeom prst="rect">
            <a:avLst/>
          </a:prstGeom>
        </p:spPr>
      </p:pic>
    </p:spTree>
    <p:extLst>
      <p:ext uri="{BB962C8B-B14F-4D97-AF65-F5344CB8AC3E}">
        <p14:creationId xmlns:p14="http://schemas.microsoft.com/office/powerpoint/2010/main" val="1773447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81BAB8-C7BE-416B-80DD-A7004A8D6A47}"/>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9</a:t>
            </a:fld>
            <a:endParaRPr lang="en-US"/>
          </a:p>
        </p:txBody>
      </p:sp>
      <p:sp>
        <p:nvSpPr>
          <p:cNvPr id="3" name="Text Placeholder 2">
            <a:extLst>
              <a:ext uri="{FF2B5EF4-FFF2-40B4-BE49-F238E27FC236}">
                <a16:creationId xmlns:a16="http://schemas.microsoft.com/office/drawing/2014/main" id="{CC8163AF-D975-4A82-B307-5ECF58EB1D6B}"/>
              </a:ext>
            </a:extLst>
          </p:cNvPr>
          <p:cNvSpPr>
            <a:spLocks noGrp="1"/>
          </p:cNvSpPr>
          <p:nvPr>
            <p:ph type="body" sz="quarter" idx="13"/>
          </p:nvPr>
        </p:nvSpPr>
        <p:spPr/>
        <p:txBody>
          <a:bodyPr/>
          <a:lstStyle/>
          <a:p>
            <a:r>
              <a:rPr lang="en-CA" dirty="0"/>
              <a:t>Abuse of the </a:t>
            </a:r>
            <a:r>
              <a:rPr lang="en-CA" dirty="0" err="1"/>
              <a:t>sIDHistory</a:t>
            </a:r>
            <a:endParaRPr lang="en-CA" dirty="0"/>
          </a:p>
        </p:txBody>
      </p:sp>
      <p:sp>
        <p:nvSpPr>
          <p:cNvPr id="4" name="Espace réservé du texte 2">
            <a:extLst>
              <a:ext uri="{FF2B5EF4-FFF2-40B4-BE49-F238E27FC236}">
                <a16:creationId xmlns:a16="http://schemas.microsoft.com/office/drawing/2014/main" id="{8B5C9496-B1F1-4929-9BA6-395046CF1802}"/>
              </a:ext>
            </a:extLst>
          </p:cNvPr>
          <p:cNvSpPr txBox="1">
            <a:spLocks/>
          </p:cNvSpPr>
          <p:nvPr/>
        </p:nvSpPr>
        <p:spPr>
          <a:xfrm>
            <a:off x="366141" y="1922261"/>
            <a:ext cx="11887200" cy="371794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err="1">
                <a:gradFill>
                  <a:gsLst>
                    <a:gs pos="1250">
                      <a:srgbClr val="505050"/>
                    </a:gs>
                    <a:gs pos="100000">
                      <a:srgbClr val="505050"/>
                    </a:gs>
                  </a:gsLst>
                  <a:lin ang="5400000" scaled="0"/>
                </a:gradFill>
              </a:rPr>
              <a:t>sIDHistory</a:t>
            </a:r>
            <a:r>
              <a:rPr lang="en-US" sz="3200" b="1" dirty="0">
                <a:gradFill>
                  <a:gsLst>
                    <a:gs pos="1250">
                      <a:srgbClr val="505050"/>
                    </a:gs>
                    <a:gs pos="100000">
                      <a:srgbClr val="505050"/>
                    </a:gs>
                  </a:gsLst>
                  <a:lin ang="5400000" scaled="0"/>
                </a:gradFill>
              </a:rPr>
              <a:t> can be leveraged by a rogue admin from a trusted domain to add SIDs from privileged accounts of the trusting domain</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If the </a:t>
            </a:r>
            <a:r>
              <a:rPr lang="en-US" sz="3200" b="1" dirty="0" err="1">
                <a:gradFill>
                  <a:gsLst>
                    <a:gs pos="1250">
                      <a:srgbClr val="505050"/>
                    </a:gs>
                    <a:gs pos="100000">
                      <a:srgbClr val="505050"/>
                    </a:gs>
                  </a:gsLst>
                  <a:lin ang="5400000" scaled="0"/>
                </a:gradFill>
              </a:rPr>
              <a:t>sIDHistory</a:t>
            </a:r>
            <a:r>
              <a:rPr lang="en-US" sz="3200" b="1" dirty="0">
                <a:gradFill>
                  <a:gsLst>
                    <a:gs pos="1250">
                      <a:srgbClr val="505050"/>
                    </a:gs>
                    <a:gs pos="100000">
                      <a:srgbClr val="505050"/>
                    </a:gs>
                  </a:gsLst>
                  <a:lin ang="5400000" scaled="0"/>
                </a:gradFill>
              </a:rPr>
              <a:t> is not required for a migration perspective, then its usage should be prohibited over the trust</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External trust: enable quarantine </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Forest trust: disable </a:t>
            </a:r>
            <a:r>
              <a:rPr lang="en-US" sz="2000" dirty="0" err="1">
                <a:gradFill>
                  <a:gsLst>
                    <a:gs pos="1250">
                      <a:srgbClr val="505050"/>
                    </a:gs>
                    <a:gs pos="100000">
                      <a:srgbClr val="505050"/>
                    </a:gs>
                  </a:gsLst>
                  <a:lin ang="5400000" scaled="0"/>
                </a:gradFill>
              </a:rPr>
              <a:t>sIDhistory</a:t>
            </a:r>
            <a:endParaRPr lang="en-US" sz="2000" dirty="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b="1"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253872046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81BAB8-C7BE-416B-80DD-A7004A8D6A47}"/>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10</a:t>
            </a:fld>
            <a:endParaRPr lang="en-US"/>
          </a:p>
        </p:txBody>
      </p:sp>
      <p:sp>
        <p:nvSpPr>
          <p:cNvPr id="3" name="Text Placeholder 2">
            <a:extLst>
              <a:ext uri="{FF2B5EF4-FFF2-40B4-BE49-F238E27FC236}">
                <a16:creationId xmlns:a16="http://schemas.microsoft.com/office/drawing/2014/main" id="{CC8163AF-D975-4A82-B307-5ECF58EB1D6B}"/>
              </a:ext>
            </a:extLst>
          </p:cNvPr>
          <p:cNvSpPr>
            <a:spLocks noGrp="1"/>
          </p:cNvSpPr>
          <p:nvPr>
            <p:ph type="body" sz="quarter" idx="13"/>
          </p:nvPr>
        </p:nvSpPr>
        <p:spPr/>
        <p:txBody>
          <a:bodyPr/>
          <a:lstStyle/>
          <a:p>
            <a:r>
              <a:rPr lang="en-CA" dirty="0"/>
              <a:t>Other TDOs’ security options</a:t>
            </a:r>
          </a:p>
        </p:txBody>
      </p:sp>
      <p:sp>
        <p:nvSpPr>
          <p:cNvPr id="4" name="Espace réservé du texte 2">
            <a:extLst>
              <a:ext uri="{FF2B5EF4-FFF2-40B4-BE49-F238E27FC236}">
                <a16:creationId xmlns:a16="http://schemas.microsoft.com/office/drawing/2014/main" id="{8B5C9496-B1F1-4929-9BA6-395046CF1802}"/>
              </a:ext>
            </a:extLst>
          </p:cNvPr>
          <p:cNvSpPr txBox="1">
            <a:spLocks/>
          </p:cNvSpPr>
          <p:nvPr/>
        </p:nvSpPr>
        <p:spPr>
          <a:xfrm>
            <a:off x="366141" y="1922261"/>
            <a:ext cx="11887200" cy="280076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Disable Kerberos unconstrained delegation over trust</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This prevents services in the other forests from receiving forwarded TGTs</a:t>
            </a: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Enable selective authentication</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By default, trusted accounts can potentially request access to all resources of the trusting domain</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This can be changed, and resources have to be explicitly authorized to request access to resources in the trusting domain </a:t>
            </a:r>
          </a:p>
        </p:txBody>
      </p:sp>
    </p:spTree>
    <p:extLst>
      <p:ext uri="{BB962C8B-B14F-4D97-AF65-F5344CB8AC3E}">
        <p14:creationId xmlns:p14="http://schemas.microsoft.com/office/powerpoint/2010/main" val="6529865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81BAB8-C7BE-416B-80DD-A7004A8D6A47}"/>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11</a:t>
            </a:fld>
            <a:endParaRPr lang="en-US"/>
          </a:p>
        </p:txBody>
      </p:sp>
      <p:sp>
        <p:nvSpPr>
          <p:cNvPr id="3" name="Text Placeholder 2">
            <a:extLst>
              <a:ext uri="{FF2B5EF4-FFF2-40B4-BE49-F238E27FC236}">
                <a16:creationId xmlns:a16="http://schemas.microsoft.com/office/drawing/2014/main" id="{CC8163AF-D975-4A82-B307-5ECF58EB1D6B}"/>
              </a:ext>
            </a:extLst>
          </p:cNvPr>
          <p:cNvSpPr>
            <a:spLocks noGrp="1"/>
          </p:cNvSpPr>
          <p:nvPr>
            <p:ph type="body" sz="quarter" idx="13"/>
          </p:nvPr>
        </p:nvSpPr>
        <p:spPr/>
        <p:txBody>
          <a:bodyPr/>
          <a:lstStyle/>
          <a:p>
            <a:r>
              <a:rPr lang="en-CA" dirty="0"/>
              <a:t>Selective authentication</a:t>
            </a:r>
          </a:p>
        </p:txBody>
      </p:sp>
      <p:sp>
        <p:nvSpPr>
          <p:cNvPr id="4" name="Espace réservé du texte 2">
            <a:extLst>
              <a:ext uri="{FF2B5EF4-FFF2-40B4-BE49-F238E27FC236}">
                <a16:creationId xmlns:a16="http://schemas.microsoft.com/office/drawing/2014/main" id="{8B5C9496-B1F1-4929-9BA6-395046CF1802}"/>
              </a:ext>
            </a:extLst>
          </p:cNvPr>
          <p:cNvSpPr txBox="1">
            <a:spLocks/>
          </p:cNvSpPr>
          <p:nvPr/>
        </p:nvSpPr>
        <p:spPr>
          <a:xfrm>
            <a:off x="2208277" y="1779386"/>
            <a:ext cx="2043684" cy="6278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3200" b="1" dirty="0">
                <a:gradFill>
                  <a:gsLst>
                    <a:gs pos="1250">
                      <a:srgbClr val="505050"/>
                    </a:gs>
                    <a:gs pos="100000">
                      <a:srgbClr val="505050"/>
                    </a:gs>
                  </a:gsLst>
                  <a:lin ang="5400000" scaled="0"/>
                </a:gradFill>
              </a:rPr>
              <a:t>Before…</a:t>
            </a:r>
            <a:endParaRPr lang="en-US" sz="2000" dirty="0">
              <a:gradFill>
                <a:gsLst>
                  <a:gs pos="1250">
                    <a:srgbClr val="505050"/>
                  </a:gs>
                  <a:gs pos="100000">
                    <a:srgbClr val="505050"/>
                  </a:gs>
                </a:gsLst>
                <a:lin ang="5400000" scaled="0"/>
              </a:gradFill>
            </a:endParaRPr>
          </a:p>
        </p:txBody>
      </p:sp>
      <p:pic>
        <p:nvPicPr>
          <p:cNvPr id="6" name="Picture 5">
            <a:extLst>
              <a:ext uri="{FF2B5EF4-FFF2-40B4-BE49-F238E27FC236}">
                <a16:creationId xmlns:a16="http://schemas.microsoft.com/office/drawing/2014/main" id="{414FF781-2995-4334-BC29-C60CEB31F910}"/>
              </a:ext>
            </a:extLst>
          </p:cNvPr>
          <p:cNvPicPr>
            <a:picLocks noChangeAspect="1"/>
          </p:cNvPicPr>
          <p:nvPr/>
        </p:nvPicPr>
        <p:blipFill>
          <a:blip r:embed="rId3"/>
          <a:stretch>
            <a:fillRect/>
          </a:stretch>
        </p:blipFill>
        <p:spPr>
          <a:xfrm>
            <a:off x="190500" y="2550125"/>
            <a:ext cx="6218237" cy="3391766"/>
          </a:xfrm>
          <a:prstGeom prst="rect">
            <a:avLst/>
          </a:prstGeom>
        </p:spPr>
      </p:pic>
      <p:sp>
        <p:nvSpPr>
          <p:cNvPr id="7" name="Espace réservé du texte 2">
            <a:extLst>
              <a:ext uri="{FF2B5EF4-FFF2-40B4-BE49-F238E27FC236}">
                <a16:creationId xmlns:a16="http://schemas.microsoft.com/office/drawing/2014/main" id="{48B7767C-F3D4-4136-BF69-D2A1B30FA6A3}"/>
              </a:ext>
            </a:extLst>
          </p:cNvPr>
          <p:cNvSpPr txBox="1">
            <a:spLocks/>
          </p:cNvSpPr>
          <p:nvPr/>
        </p:nvSpPr>
        <p:spPr>
          <a:xfrm>
            <a:off x="8028052" y="1779386"/>
            <a:ext cx="2043684" cy="6278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3200" b="1" dirty="0">
                <a:gradFill>
                  <a:gsLst>
                    <a:gs pos="1250">
                      <a:srgbClr val="505050"/>
                    </a:gs>
                    <a:gs pos="100000">
                      <a:srgbClr val="505050"/>
                    </a:gs>
                  </a:gsLst>
                  <a:lin ang="5400000" scaled="0"/>
                </a:gradFill>
              </a:rPr>
              <a:t>Before …</a:t>
            </a:r>
            <a:endParaRPr lang="en-US" sz="2000" dirty="0">
              <a:gradFill>
                <a:gsLst>
                  <a:gs pos="1250">
                    <a:srgbClr val="505050"/>
                  </a:gs>
                  <a:gs pos="100000">
                    <a:srgbClr val="505050"/>
                  </a:gs>
                </a:gsLst>
                <a:lin ang="5400000" scaled="0"/>
              </a:gradFill>
            </a:endParaRPr>
          </a:p>
        </p:txBody>
      </p:sp>
      <p:pic>
        <p:nvPicPr>
          <p:cNvPr id="9" name="Picture 8">
            <a:extLst>
              <a:ext uri="{FF2B5EF4-FFF2-40B4-BE49-F238E27FC236}">
                <a16:creationId xmlns:a16="http://schemas.microsoft.com/office/drawing/2014/main" id="{49A7420A-38B2-4574-8F8F-6F9EE57092AD}"/>
              </a:ext>
            </a:extLst>
          </p:cNvPr>
          <p:cNvPicPr>
            <a:picLocks noChangeAspect="1"/>
          </p:cNvPicPr>
          <p:nvPr/>
        </p:nvPicPr>
        <p:blipFill>
          <a:blip r:embed="rId4"/>
          <a:stretch>
            <a:fillRect/>
          </a:stretch>
        </p:blipFill>
        <p:spPr>
          <a:xfrm>
            <a:off x="6263734" y="2550125"/>
            <a:ext cx="5982241" cy="3391766"/>
          </a:xfrm>
          <a:prstGeom prst="rect">
            <a:avLst/>
          </a:prstGeom>
        </p:spPr>
      </p:pic>
    </p:spTree>
    <p:extLst>
      <p:ext uri="{BB962C8B-B14F-4D97-AF65-F5344CB8AC3E}">
        <p14:creationId xmlns:p14="http://schemas.microsoft.com/office/powerpoint/2010/main" val="237603668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903C11-73DD-483D-944B-B7EC875D094F}"/>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12</a:t>
            </a:fld>
            <a:endParaRPr lang="en-US"/>
          </a:p>
        </p:txBody>
      </p:sp>
      <p:sp>
        <p:nvSpPr>
          <p:cNvPr id="3" name="Text Placeholder 2">
            <a:extLst>
              <a:ext uri="{FF2B5EF4-FFF2-40B4-BE49-F238E27FC236}">
                <a16:creationId xmlns:a16="http://schemas.microsoft.com/office/drawing/2014/main" id="{06AF2DB8-F5B2-4C17-ACE7-D6E1F7F06823}"/>
              </a:ext>
            </a:extLst>
          </p:cNvPr>
          <p:cNvSpPr>
            <a:spLocks noGrp="1"/>
          </p:cNvSpPr>
          <p:nvPr>
            <p:ph type="body" sz="quarter" idx="13"/>
          </p:nvPr>
        </p:nvSpPr>
        <p:spPr/>
        <p:txBody>
          <a:bodyPr/>
          <a:lstStyle/>
          <a:p>
            <a:r>
              <a:rPr lang="en-CA" dirty="0"/>
              <a:t>Selective authentication (authentication flow)</a:t>
            </a:r>
          </a:p>
        </p:txBody>
      </p:sp>
      <p:pic>
        <p:nvPicPr>
          <p:cNvPr id="6" name="Picture 5">
            <a:extLst>
              <a:ext uri="{FF2B5EF4-FFF2-40B4-BE49-F238E27FC236}">
                <a16:creationId xmlns:a16="http://schemas.microsoft.com/office/drawing/2014/main" id="{84CEADAB-5762-47B5-868C-43E67E7F0C21}"/>
              </a:ext>
            </a:extLst>
          </p:cNvPr>
          <p:cNvPicPr>
            <a:picLocks noChangeAspect="1"/>
          </p:cNvPicPr>
          <p:nvPr/>
        </p:nvPicPr>
        <p:blipFill>
          <a:blip r:embed="rId3"/>
          <a:stretch>
            <a:fillRect/>
          </a:stretch>
        </p:blipFill>
        <p:spPr>
          <a:xfrm>
            <a:off x="1408571" y="1787524"/>
            <a:ext cx="10573879" cy="4860926"/>
          </a:xfrm>
          <a:prstGeom prst="rect">
            <a:avLst/>
          </a:prstGeom>
        </p:spPr>
      </p:pic>
    </p:spTree>
    <p:extLst>
      <p:ext uri="{BB962C8B-B14F-4D97-AF65-F5344CB8AC3E}">
        <p14:creationId xmlns:p14="http://schemas.microsoft.com/office/powerpoint/2010/main" val="190512320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0698E4-3521-43E6-B25D-96931F4CBAD1}"/>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13</a:t>
            </a:fld>
            <a:endParaRPr lang="en-US"/>
          </a:p>
        </p:txBody>
      </p:sp>
      <p:pic>
        <p:nvPicPr>
          <p:cNvPr id="4" name="Picture 3">
            <a:extLst>
              <a:ext uri="{FF2B5EF4-FFF2-40B4-BE49-F238E27FC236}">
                <a16:creationId xmlns:a16="http://schemas.microsoft.com/office/drawing/2014/main" id="{FCA9B952-5139-4C9B-9A81-B497127CA083}"/>
              </a:ext>
            </a:extLst>
          </p:cNvPr>
          <p:cNvPicPr>
            <a:picLocks noChangeAspect="1"/>
          </p:cNvPicPr>
          <p:nvPr/>
        </p:nvPicPr>
        <p:blipFill>
          <a:blip r:embed="rId3"/>
          <a:stretch>
            <a:fillRect/>
          </a:stretch>
        </p:blipFill>
        <p:spPr>
          <a:xfrm>
            <a:off x="5367130" y="3775076"/>
            <a:ext cx="5467995" cy="2762261"/>
          </a:xfrm>
          <a:prstGeom prst="rect">
            <a:avLst/>
          </a:prstGeom>
        </p:spPr>
      </p:pic>
      <p:sp>
        <p:nvSpPr>
          <p:cNvPr id="5" name="Espace réservé du texte 1">
            <a:extLst>
              <a:ext uri="{FF2B5EF4-FFF2-40B4-BE49-F238E27FC236}">
                <a16:creationId xmlns:a16="http://schemas.microsoft.com/office/drawing/2014/main" id="{6BAF28E5-0C28-4F2A-85FB-338333256A74}"/>
              </a:ext>
            </a:extLst>
          </p:cNvPr>
          <p:cNvSpPr txBox="1">
            <a:spLocks/>
          </p:cNvSpPr>
          <p:nvPr/>
        </p:nvSpPr>
        <p:spPr>
          <a:xfrm>
            <a:off x="261290" y="807068"/>
            <a:ext cx="11721160" cy="479404"/>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2800" kern="1200" spc="0" baseline="0">
                <a:solidFill>
                  <a:srgbClr val="0179D7"/>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Professor Useful</a:t>
            </a:r>
            <a:endParaRPr lang="fr-FR" dirty="0"/>
          </a:p>
        </p:txBody>
      </p:sp>
      <p:pic>
        <p:nvPicPr>
          <p:cNvPr id="6" name="Image 3">
            <a:extLst>
              <a:ext uri="{FF2B5EF4-FFF2-40B4-BE49-F238E27FC236}">
                <a16:creationId xmlns:a16="http://schemas.microsoft.com/office/drawing/2014/main" id="{B4BE68CC-CFDD-4DC4-8BC6-C7CD298DFE7B}"/>
              </a:ext>
            </a:extLst>
          </p:cNvPr>
          <p:cNvPicPr>
            <a:picLocks noChangeAspect="1"/>
          </p:cNvPicPr>
          <p:nvPr/>
        </p:nvPicPr>
        <p:blipFill>
          <a:blip r:embed="rId4"/>
          <a:stretch>
            <a:fillRect/>
          </a:stretch>
        </p:blipFill>
        <p:spPr>
          <a:xfrm>
            <a:off x="914775" y="2308555"/>
            <a:ext cx="2347978" cy="3182331"/>
          </a:xfrm>
          <a:prstGeom prst="rect">
            <a:avLst/>
          </a:prstGeom>
        </p:spPr>
      </p:pic>
      <p:sp>
        <p:nvSpPr>
          <p:cNvPr id="7" name="Espace réservé du texte 2">
            <a:extLst>
              <a:ext uri="{FF2B5EF4-FFF2-40B4-BE49-F238E27FC236}">
                <a16:creationId xmlns:a16="http://schemas.microsoft.com/office/drawing/2014/main" id="{CFCE2A64-66C7-41B9-A0BC-027F6E440221}"/>
              </a:ext>
            </a:extLst>
          </p:cNvPr>
          <p:cNvSpPr txBox="1">
            <a:spLocks/>
          </p:cNvSpPr>
          <p:nvPr/>
        </p:nvSpPr>
        <p:spPr>
          <a:xfrm>
            <a:off x="3756991" y="1922261"/>
            <a:ext cx="8496350" cy="174817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You can also use Kerberos AES encryption over trusts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Make sure your domain knows about it</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You can do it from the DSA.MSC console </a:t>
            </a:r>
          </a:p>
        </p:txBody>
      </p:sp>
    </p:spTree>
    <p:extLst>
      <p:ext uri="{BB962C8B-B14F-4D97-AF65-F5344CB8AC3E}">
        <p14:creationId xmlns:p14="http://schemas.microsoft.com/office/powerpoint/2010/main" val="5287315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81BAB8-C7BE-416B-80DD-A7004A8D6A47}"/>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14</a:t>
            </a:fld>
            <a:endParaRPr lang="en-US"/>
          </a:p>
        </p:txBody>
      </p:sp>
      <p:sp>
        <p:nvSpPr>
          <p:cNvPr id="3" name="Text Placeholder 2">
            <a:extLst>
              <a:ext uri="{FF2B5EF4-FFF2-40B4-BE49-F238E27FC236}">
                <a16:creationId xmlns:a16="http://schemas.microsoft.com/office/drawing/2014/main" id="{CC8163AF-D975-4A82-B307-5ECF58EB1D6B}"/>
              </a:ext>
            </a:extLst>
          </p:cNvPr>
          <p:cNvSpPr>
            <a:spLocks noGrp="1"/>
          </p:cNvSpPr>
          <p:nvPr>
            <p:ph type="body" sz="quarter" idx="13"/>
          </p:nvPr>
        </p:nvSpPr>
        <p:spPr/>
        <p:txBody>
          <a:bodyPr/>
          <a:lstStyle/>
          <a:p>
            <a:r>
              <a:rPr lang="en-CA" dirty="0"/>
              <a:t>How many admins do you have?</a:t>
            </a:r>
          </a:p>
        </p:txBody>
      </p:sp>
      <p:pic>
        <p:nvPicPr>
          <p:cNvPr id="4" name="Image 7">
            <a:extLst>
              <a:ext uri="{FF2B5EF4-FFF2-40B4-BE49-F238E27FC236}">
                <a16:creationId xmlns:a16="http://schemas.microsoft.com/office/drawing/2014/main" id="{310F254B-9044-4391-8EBC-AEB6A8C135E0}"/>
              </a:ext>
            </a:extLst>
          </p:cNvPr>
          <p:cNvPicPr>
            <a:picLocks noChangeAspect="1"/>
          </p:cNvPicPr>
          <p:nvPr/>
        </p:nvPicPr>
        <p:blipFill>
          <a:blip r:embed="rId3"/>
          <a:stretch>
            <a:fillRect/>
          </a:stretch>
        </p:blipFill>
        <p:spPr>
          <a:xfrm>
            <a:off x="828200" y="4276191"/>
            <a:ext cx="2143688" cy="2718334"/>
          </a:xfrm>
          <a:prstGeom prst="rect">
            <a:avLst/>
          </a:prstGeom>
        </p:spPr>
      </p:pic>
      <p:sp>
        <p:nvSpPr>
          <p:cNvPr id="5" name="Speech Bubble: Oval 4">
            <a:extLst>
              <a:ext uri="{FF2B5EF4-FFF2-40B4-BE49-F238E27FC236}">
                <a16:creationId xmlns:a16="http://schemas.microsoft.com/office/drawing/2014/main" id="{6FA27264-199B-4FA9-83F1-553CF2CADDAD}"/>
              </a:ext>
            </a:extLst>
          </p:cNvPr>
          <p:cNvSpPr/>
          <p:nvPr/>
        </p:nvSpPr>
        <p:spPr bwMode="auto">
          <a:xfrm>
            <a:off x="990688" y="1883361"/>
            <a:ext cx="8543925" cy="1047750"/>
          </a:xfrm>
          <a:prstGeom prst="wedgeEllipseCallout">
            <a:avLst>
              <a:gd name="adj1" fmla="val -34545"/>
              <a:gd name="adj2" fmla="val 170203"/>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400" dirty="0">
                <a:gradFill>
                  <a:gsLst>
                    <a:gs pos="0">
                      <a:srgbClr val="FFFFFF"/>
                    </a:gs>
                    <a:gs pos="100000">
                      <a:srgbClr val="FFFFFF"/>
                    </a:gs>
                  </a:gsLst>
                  <a:lin ang="5400000" scaled="0"/>
                </a:gradFill>
                <a:ea typeface="Segoe UI" pitchFamily="34" charset="0"/>
                <a:cs typeface="Segoe UI" pitchFamily="34" charset="0"/>
              </a:rPr>
              <a:t>Virtually, zero is the right number!</a:t>
            </a:r>
          </a:p>
        </p:txBody>
      </p:sp>
      <p:sp>
        <p:nvSpPr>
          <p:cNvPr id="6" name="Espace réservé du texte 2">
            <a:extLst>
              <a:ext uri="{FF2B5EF4-FFF2-40B4-BE49-F238E27FC236}">
                <a16:creationId xmlns:a16="http://schemas.microsoft.com/office/drawing/2014/main" id="{343BB676-6CA4-4206-9220-426C8D3C7289}"/>
              </a:ext>
            </a:extLst>
          </p:cNvPr>
          <p:cNvSpPr txBox="1">
            <a:spLocks/>
          </p:cNvSpPr>
          <p:nvPr/>
        </p:nvSpPr>
        <p:spPr>
          <a:xfrm>
            <a:off x="4125341" y="3562148"/>
            <a:ext cx="8311134" cy="317009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Create a new forest</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Create a one way trust</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The production forest trusts the new forest</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The users from the new forest can access the production</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The production’s users cannot access the new forest</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Move your admins from the production to the new forest!</a:t>
            </a:r>
          </a:p>
        </p:txBody>
      </p:sp>
    </p:spTree>
    <p:extLst>
      <p:ext uri="{BB962C8B-B14F-4D97-AF65-F5344CB8AC3E}">
        <p14:creationId xmlns:p14="http://schemas.microsoft.com/office/powerpoint/2010/main" val="172501719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81BAB8-C7BE-416B-80DD-A7004A8D6A47}"/>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15</a:t>
            </a:fld>
            <a:endParaRPr lang="en-US"/>
          </a:p>
        </p:txBody>
      </p:sp>
      <p:sp>
        <p:nvSpPr>
          <p:cNvPr id="3" name="Text Placeholder 2">
            <a:extLst>
              <a:ext uri="{FF2B5EF4-FFF2-40B4-BE49-F238E27FC236}">
                <a16:creationId xmlns:a16="http://schemas.microsoft.com/office/drawing/2014/main" id="{CC8163AF-D975-4A82-B307-5ECF58EB1D6B}"/>
              </a:ext>
            </a:extLst>
          </p:cNvPr>
          <p:cNvSpPr>
            <a:spLocks noGrp="1"/>
          </p:cNvSpPr>
          <p:nvPr>
            <p:ph type="body" sz="quarter" idx="13"/>
          </p:nvPr>
        </p:nvSpPr>
        <p:spPr/>
        <p:txBody>
          <a:bodyPr/>
          <a:lstStyle/>
          <a:p>
            <a:r>
              <a:rPr lang="en-CA" dirty="0"/>
              <a:t>Dedicated Administrative Forest </a:t>
            </a:r>
          </a:p>
        </p:txBody>
      </p:sp>
      <p:sp>
        <p:nvSpPr>
          <p:cNvPr id="4" name="Espace réservé du texte 2">
            <a:extLst>
              <a:ext uri="{FF2B5EF4-FFF2-40B4-BE49-F238E27FC236}">
                <a16:creationId xmlns:a16="http://schemas.microsoft.com/office/drawing/2014/main" id="{6110F1F3-7289-4D0A-B170-CE2FF140E1E7}"/>
              </a:ext>
            </a:extLst>
          </p:cNvPr>
          <p:cNvSpPr txBox="1">
            <a:spLocks/>
          </p:cNvSpPr>
          <p:nvPr/>
        </p:nvSpPr>
        <p:spPr>
          <a:xfrm>
            <a:off x="366141" y="1922261"/>
            <a:ext cx="11887200" cy="496135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0 admins in production = 0 accounts to steal</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Admin accounts are in the dedicated forest</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The dedicated forest is hardened big time</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Nothing to worry about LOB applications not being compatible, this is just for admins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You can enable all fancy protections</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Separate infrastructure</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If DCs are VMs, they should be shielded-VMs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Does not share SCCM/SCOM (or other agent-based solutions) from the production</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Separate administrative machines (see next section)</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Enable selective authentication</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Restrict accounts in the admin forest to only access the appropriate production hosts</a:t>
            </a:r>
          </a:p>
          <a:p>
            <a:pPr>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54875829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423DB38-1655-4FE5-A8D6-B564FDFCA0C5}"/>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16</a:t>
            </a:fld>
            <a:endParaRPr lang="en-US"/>
          </a:p>
        </p:txBody>
      </p:sp>
      <p:sp>
        <p:nvSpPr>
          <p:cNvPr id="3" name="Text Placeholder 2">
            <a:extLst>
              <a:ext uri="{FF2B5EF4-FFF2-40B4-BE49-F238E27FC236}">
                <a16:creationId xmlns:a16="http://schemas.microsoft.com/office/drawing/2014/main" id="{14AD2242-5AC2-4B24-946C-A7032E963807}"/>
              </a:ext>
            </a:extLst>
          </p:cNvPr>
          <p:cNvSpPr>
            <a:spLocks noGrp="1"/>
          </p:cNvSpPr>
          <p:nvPr>
            <p:ph type="body" sz="quarter" idx="13"/>
          </p:nvPr>
        </p:nvSpPr>
        <p:spPr/>
        <p:txBody>
          <a:bodyPr/>
          <a:lstStyle/>
          <a:p>
            <a:r>
              <a:rPr lang="en-CA" dirty="0"/>
              <a:t>Dedicated Administrative Forest </a:t>
            </a:r>
          </a:p>
        </p:txBody>
      </p:sp>
      <p:pic>
        <p:nvPicPr>
          <p:cNvPr id="4" name="Picture 3">
            <a:extLst>
              <a:ext uri="{FF2B5EF4-FFF2-40B4-BE49-F238E27FC236}">
                <a16:creationId xmlns:a16="http://schemas.microsoft.com/office/drawing/2014/main" id="{C4B14D83-C9B5-4314-9481-7AF783A2977C}"/>
              </a:ext>
            </a:extLst>
          </p:cNvPr>
          <p:cNvPicPr>
            <a:picLocks noChangeAspect="1"/>
          </p:cNvPicPr>
          <p:nvPr/>
        </p:nvPicPr>
        <p:blipFill>
          <a:blip r:embed="rId3"/>
          <a:stretch>
            <a:fillRect/>
          </a:stretch>
        </p:blipFill>
        <p:spPr>
          <a:xfrm>
            <a:off x="2291679" y="1566448"/>
            <a:ext cx="7853115" cy="5229294"/>
          </a:xfrm>
          <a:prstGeom prst="rect">
            <a:avLst/>
          </a:prstGeom>
        </p:spPr>
      </p:pic>
    </p:spTree>
    <p:extLst>
      <p:ext uri="{BB962C8B-B14F-4D97-AF65-F5344CB8AC3E}">
        <p14:creationId xmlns:p14="http://schemas.microsoft.com/office/powerpoint/2010/main" val="146373196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81BAB8-C7BE-416B-80DD-A7004A8D6A47}"/>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17</a:t>
            </a:fld>
            <a:endParaRPr lang="en-US"/>
          </a:p>
        </p:txBody>
      </p:sp>
      <p:sp>
        <p:nvSpPr>
          <p:cNvPr id="3" name="Text Placeholder 2">
            <a:extLst>
              <a:ext uri="{FF2B5EF4-FFF2-40B4-BE49-F238E27FC236}">
                <a16:creationId xmlns:a16="http://schemas.microsoft.com/office/drawing/2014/main" id="{CC8163AF-D975-4A82-B307-5ECF58EB1D6B}"/>
              </a:ext>
            </a:extLst>
          </p:cNvPr>
          <p:cNvSpPr>
            <a:spLocks noGrp="1"/>
          </p:cNvSpPr>
          <p:nvPr>
            <p:ph type="body" sz="quarter" idx="13"/>
          </p:nvPr>
        </p:nvSpPr>
        <p:spPr/>
        <p:txBody>
          <a:bodyPr/>
          <a:lstStyle/>
          <a:p>
            <a:r>
              <a:rPr lang="en-CA" dirty="0"/>
              <a:t>PIM Forest Trust</a:t>
            </a:r>
          </a:p>
        </p:txBody>
      </p:sp>
      <p:sp>
        <p:nvSpPr>
          <p:cNvPr id="4" name="Espace réservé du texte 2">
            <a:extLst>
              <a:ext uri="{FF2B5EF4-FFF2-40B4-BE49-F238E27FC236}">
                <a16:creationId xmlns:a16="http://schemas.microsoft.com/office/drawing/2014/main" id="{B1DAC6FC-23D8-46BD-AB25-BB614781C31A}"/>
              </a:ext>
            </a:extLst>
          </p:cNvPr>
          <p:cNvSpPr txBox="1">
            <a:spLocks/>
          </p:cNvSpPr>
          <p:nvPr/>
        </p:nvSpPr>
        <p:spPr>
          <a:xfrm>
            <a:off x="366141" y="1922261"/>
            <a:ext cx="11887200" cy="529991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A new forest trust type</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Which allows shadow principals</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Microsoft Identity Manager 2016 SP1</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On-premises identity and access management product</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Provides Just-in-Time administrative privileges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Provides an auditable, enforced, and time-limited access to critical assets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MIM has an embedded SharePoint to handle accounts requests</a:t>
            </a:r>
          </a:p>
          <a:p>
            <a:pPr>
              <a:buFont typeface="Wingdings" panose="05000000000000000000" pitchFamily="2" charset="2"/>
              <a:buChar char="§"/>
              <a:defRPr/>
            </a:pPr>
            <a:endParaRPr lang="en-US" sz="3200" b="1" dirty="0">
              <a:gradFill>
                <a:gsLst>
                  <a:gs pos="1250">
                    <a:srgbClr val="505050"/>
                  </a:gs>
                  <a:gs pos="100000">
                    <a:srgbClr val="505050"/>
                  </a:gs>
                </a:gsLst>
                <a:lin ang="5400000" scaled="0"/>
              </a:gradFill>
            </a:endParaRP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How do users request privileged access?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PowerShell, REST API or the MIM Services Web Services (via a web portal) </a:t>
            </a: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a:p>
            <a:pPr>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p:txBody>
      </p:sp>
      <p:sp>
        <p:nvSpPr>
          <p:cNvPr id="5" name="Rectangle: Folded Corner 4">
            <a:extLst>
              <a:ext uri="{FF2B5EF4-FFF2-40B4-BE49-F238E27FC236}">
                <a16:creationId xmlns:a16="http://schemas.microsoft.com/office/drawing/2014/main" id="{A3902381-C333-4F96-AFC8-892CEBBA108F}"/>
              </a:ext>
            </a:extLst>
          </p:cNvPr>
          <p:cNvSpPr/>
          <p:nvPr/>
        </p:nvSpPr>
        <p:spPr bwMode="auto">
          <a:xfrm rot="21164783">
            <a:off x="7243334" y="2710688"/>
            <a:ext cx="1049659" cy="557522"/>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400" dirty="0">
                <a:solidFill>
                  <a:schemeClr val="tx1"/>
                </a:solidFill>
                <a:ea typeface="Segoe UI" pitchFamily="34" charset="0"/>
                <a:cs typeface="Segoe UI" pitchFamily="34" charset="0"/>
              </a:rPr>
              <a:t>MIM</a:t>
            </a:r>
          </a:p>
        </p:txBody>
      </p:sp>
      <p:sp>
        <p:nvSpPr>
          <p:cNvPr id="7" name="Rectangle: Folded Corner 6">
            <a:extLst>
              <a:ext uri="{FF2B5EF4-FFF2-40B4-BE49-F238E27FC236}">
                <a16:creationId xmlns:a16="http://schemas.microsoft.com/office/drawing/2014/main" id="{68FEDEB4-7562-4D11-86BE-15F49352C96A}"/>
              </a:ext>
            </a:extLst>
          </p:cNvPr>
          <p:cNvSpPr/>
          <p:nvPr/>
        </p:nvSpPr>
        <p:spPr bwMode="auto">
          <a:xfrm rot="235680">
            <a:off x="7396231" y="3448961"/>
            <a:ext cx="959566" cy="557522"/>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400" dirty="0" err="1">
                <a:solidFill>
                  <a:schemeClr val="tx1"/>
                </a:solidFill>
                <a:ea typeface="Segoe UI" pitchFamily="34" charset="0"/>
                <a:cs typeface="Segoe UI" pitchFamily="34" charset="0"/>
              </a:rPr>
              <a:t>JiT</a:t>
            </a:r>
            <a:endParaRPr lang="fr-CA" sz="24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6887119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1000" fill="hold"/>
                                        <p:tgtEl>
                                          <p:spTgt spid="7"/>
                                        </p:tgtEl>
                                        <p:attrNameLst>
                                          <p:attrName>ppt_w</p:attrName>
                                        </p:attrNameLst>
                                      </p:cBhvr>
                                      <p:tavLst>
                                        <p:tav tm="0">
                                          <p:val>
                                            <p:fltVal val="0"/>
                                          </p:val>
                                        </p:tav>
                                        <p:tav tm="100000">
                                          <p:val>
                                            <p:strVal val="#ppt_w"/>
                                          </p:val>
                                        </p:tav>
                                      </p:tavLst>
                                    </p:anim>
                                    <p:anim calcmode="lin" valueType="num">
                                      <p:cBhvr>
                                        <p:cTn id="16" dur="1000" fill="hold"/>
                                        <p:tgtEl>
                                          <p:spTgt spid="7"/>
                                        </p:tgtEl>
                                        <p:attrNameLst>
                                          <p:attrName>ppt_h</p:attrName>
                                        </p:attrNameLst>
                                      </p:cBhvr>
                                      <p:tavLst>
                                        <p:tav tm="0">
                                          <p:val>
                                            <p:fltVal val="0"/>
                                          </p:val>
                                        </p:tav>
                                        <p:tav tm="100000">
                                          <p:val>
                                            <p:strVal val="#ppt_h"/>
                                          </p:val>
                                        </p:tav>
                                      </p:tavLst>
                                    </p:anim>
                                    <p:anim calcmode="lin" valueType="num">
                                      <p:cBhvr>
                                        <p:cTn id="17" dur="1000" fill="hold"/>
                                        <p:tgtEl>
                                          <p:spTgt spid="7"/>
                                        </p:tgtEl>
                                        <p:attrNameLst>
                                          <p:attrName>style.rotation</p:attrName>
                                        </p:attrNameLst>
                                      </p:cBhvr>
                                      <p:tavLst>
                                        <p:tav tm="0">
                                          <p:val>
                                            <p:fltVal val="90"/>
                                          </p:val>
                                        </p:tav>
                                        <p:tav tm="100000">
                                          <p:val>
                                            <p:fltVal val="0"/>
                                          </p:val>
                                        </p:tav>
                                      </p:tavLst>
                                    </p:anim>
                                    <p:animEffect transition="in" filter="fade">
                                      <p:cBhvr>
                                        <p:cTn id="1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81BAB8-C7BE-416B-80DD-A7004A8D6A47}"/>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18</a:t>
            </a:fld>
            <a:endParaRPr lang="en-US"/>
          </a:p>
        </p:txBody>
      </p:sp>
      <p:sp>
        <p:nvSpPr>
          <p:cNvPr id="3" name="Text Placeholder 2">
            <a:extLst>
              <a:ext uri="{FF2B5EF4-FFF2-40B4-BE49-F238E27FC236}">
                <a16:creationId xmlns:a16="http://schemas.microsoft.com/office/drawing/2014/main" id="{CC8163AF-D975-4A82-B307-5ECF58EB1D6B}"/>
              </a:ext>
            </a:extLst>
          </p:cNvPr>
          <p:cNvSpPr>
            <a:spLocks noGrp="1"/>
          </p:cNvSpPr>
          <p:nvPr>
            <p:ph type="body" sz="quarter" idx="13"/>
          </p:nvPr>
        </p:nvSpPr>
        <p:spPr/>
        <p:txBody>
          <a:bodyPr/>
          <a:lstStyle/>
          <a:p>
            <a:r>
              <a:rPr lang="en-CA" dirty="0"/>
              <a:t>Shadow principals</a:t>
            </a:r>
          </a:p>
        </p:txBody>
      </p:sp>
      <p:sp>
        <p:nvSpPr>
          <p:cNvPr id="4" name="Espace réservé du texte 2">
            <a:extLst>
              <a:ext uri="{FF2B5EF4-FFF2-40B4-BE49-F238E27FC236}">
                <a16:creationId xmlns:a16="http://schemas.microsoft.com/office/drawing/2014/main" id="{B1DAC6FC-23D8-46BD-AB25-BB614781C31A}"/>
              </a:ext>
            </a:extLst>
          </p:cNvPr>
          <p:cNvSpPr txBox="1">
            <a:spLocks/>
          </p:cNvSpPr>
          <p:nvPr/>
        </p:nvSpPr>
        <p:spPr>
          <a:xfrm>
            <a:off x="366141" y="1922261"/>
            <a:ext cx="11887200" cy="178510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A new security principal</a:t>
            </a:r>
          </a:p>
          <a:p>
            <a:pPr>
              <a:buFont typeface="Wingdings" panose="05000000000000000000" pitchFamily="2" charset="2"/>
              <a:buChar char="§"/>
              <a:defRPr/>
            </a:pPr>
            <a:r>
              <a:rPr lang="en-US" sz="3200" dirty="0">
                <a:gradFill>
                  <a:gsLst>
                    <a:gs pos="1250">
                      <a:srgbClr val="505050"/>
                    </a:gs>
                    <a:gs pos="100000">
                      <a:srgbClr val="505050"/>
                    </a:gs>
                  </a:gsLst>
                  <a:lin ang="5400000" scaled="0"/>
                </a:gradFill>
              </a:rPr>
              <a:t>It </a:t>
            </a:r>
            <a:r>
              <a:rPr lang="en-US" sz="3200" b="1" dirty="0">
                <a:gradFill>
                  <a:gsLst>
                    <a:gs pos="1250">
                      <a:srgbClr val="505050"/>
                    </a:gs>
                    <a:gs pos="100000">
                      <a:srgbClr val="505050"/>
                    </a:gs>
                  </a:gsLst>
                  <a:lin ang="5400000" scaled="0"/>
                </a:gradFill>
              </a:rPr>
              <a:t>has the </a:t>
            </a:r>
            <a:r>
              <a:rPr lang="en-US" sz="3200" b="1" dirty="0" err="1">
                <a:gradFill>
                  <a:gsLst>
                    <a:gs pos="1250">
                      <a:srgbClr val="505050"/>
                    </a:gs>
                    <a:gs pos="100000">
                      <a:srgbClr val="505050"/>
                    </a:gs>
                  </a:gsLst>
                  <a:lin ang="5400000" scaled="0"/>
                </a:gradFill>
              </a:rPr>
              <a:t>objectSID</a:t>
            </a:r>
            <a:r>
              <a:rPr lang="en-US" sz="3200" b="1" dirty="0">
                <a:gradFill>
                  <a:gsLst>
                    <a:gs pos="1250">
                      <a:srgbClr val="505050"/>
                    </a:gs>
                    <a:gs pos="100000">
                      <a:srgbClr val="505050"/>
                    </a:gs>
                  </a:gsLst>
                  <a:lin ang="5400000" scaled="0"/>
                </a:gradFill>
              </a:rPr>
              <a:t> of selected production security principal</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If a user is a part of a shadow principal, the SID of the object is in the Kerberos PAC of the ticket when accessing </a:t>
            </a:r>
            <a:r>
              <a:rPr lang="en-US" sz="2000">
                <a:gradFill>
                  <a:gsLst>
                    <a:gs pos="1250">
                      <a:srgbClr val="505050"/>
                    </a:gs>
                    <a:gs pos="100000">
                      <a:srgbClr val="505050"/>
                    </a:gs>
                  </a:gsLst>
                  <a:lin ang="5400000" scaled="0"/>
                </a:gradFill>
              </a:rPr>
              <a:t>the production forest</a:t>
            </a:r>
            <a:endParaRPr lang="en-US" sz="2000" b="1"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321917927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11503078" y="5246865"/>
            <a:ext cx="370584" cy="110800"/>
          </a:xfrm>
        </p:spPr>
        <p:txBody>
          <a:bodyPr/>
          <a:lstStyle/>
          <a:p>
            <a:fld id="{ED077441-DF17-4513-BACB-525ED94CFAE4}" type="slidenum">
              <a:rPr lang="en-US" smtClean="0"/>
              <a:pPr/>
              <a:t>1</a:t>
            </a:fld>
            <a:endParaRPr lang="en-US"/>
          </a:p>
        </p:txBody>
      </p:sp>
      <p:sp>
        <p:nvSpPr>
          <p:cNvPr id="2" name="Espace réservé du texte 1">
            <a:extLst>
              <a:ext uri="{FF2B5EF4-FFF2-40B4-BE49-F238E27FC236}">
                <a16:creationId xmlns:a16="http://schemas.microsoft.com/office/drawing/2014/main" id="{4FA2594E-E01A-4B8D-8922-182DF38D5D39}"/>
              </a:ext>
            </a:extLst>
          </p:cNvPr>
          <p:cNvSpPr>
            <a:spLocks noGrp="1"/>
          </p:cNvSpPr>
          <p:nvPr>
            <p:ph type="body" sz="quarter" idx="13"/>
          </p:nvPr>
        </p:nvSpPr>
        <p:spPr/>
        <p:txBody>
          <a:bodyPr/>
          <a:lstStyle/>
          <a:p>
            <a:r>
              <a:rPr lang="fr-FR"/>
              <a:t>Agenda</a:t>
            </a:r>
          </a:p>
        </p:txBody>
      </p:sp>
      <p:sp>
        <p:nvSpPr>
          <p:cNvPr id="17" name="TextBox 16"/>
          <p:cNvSpPr txBox="1"/>
          <p:nvPr/>
        </p:nvSpPr>
        <p:spPr>
          <a:xfrm>
            <a:off x="1049315" y="2987948"/>
            <a:ext cx="3354658" cy="664797"/>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dirty="0">
                <a:gradFill>
                  <a:gsLst>
                    <a:gs pos="2917">
                      <a:schemeClr val="tx1"/>
                    </a:gs>
                    <a:gs pos="30000">
                      <a:schemeClr val="tx1"/>
                    </a:gs>
                  </a:gsLst>
                  <a:lin ang="5400000" scaled="0"/>
                </a:gradFill>
                <a:latin typeface="+mn-lt"/>
                <a:cs typeface="Segoe UI Semilight" panose="020B0402040204020203" pitchFamily="34" charset="0"/>
              </a:rPr>
              <a:t>Trust security considerations</a:t>
            </a:r>
            <a:br>
              <a:rPr lang="en-US" b="1" dirty="0">
                <a:gradFill>
                  <a:gsLst>
                    <a:gs pos="2917">
                      <a:schemeClr val="tx1"/>
                    </a:gs>
                    <a:gs pos="30000">
                      <a:schemeClr val="tx1"/>
                    </a:gs>
                  </a:gsLst>
                  <a:lin ang="5400000" scaled="0"/>
                </a:gradFill>
                <a:latin typeface="+mn-lt"/>
                <a:cs typeface="Segoe UI Semilight" panose="020B0402040204020203" pitchFamily="34" charset="0"/>
              </a:rPr>
            </a:br>
            <a:r>
              <a:rPr lang="en-US" dirty="0">
                <a:gradFill>
                  <a:gsLst>
                    <a:gs pos="2917">
                      <a:schemeClr val="tx1"/>
                    </a:gs>
                    <a:gs pos="30000">
                      <a:schemeClr val="tx1"/>
                    </a:gs>
                  </a:gsLst>
                  <a:lin ang="5400000" scaled="0"/>
                </a:gradFill>
                <a:latin typeface="+mn-lt"/>
                <a:cs typeface="Segoe UI Semilight" panose="020B0402040204020203" pitchFamily="34" charset="0"/>
              </a:rPr>
              <a:t>Let’s see how a trust can really hurt you.</a:t>
            </a:r>
          </a:p>
        </p:txBody>
      </p:sp>
      <p:sp>
        <p:nvSpPr>
          <p:cNvPr id="23" name="TextBox 22"/>
          <p:cNvSpPr txBox="1"/>
          <p:nvPr/>
        </p:nvSpPr>
        <p:spPr>
          <a:xfrm>
            <a:off x="637372" y="2957925"/>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dirty="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02</a:t>
            </a:r>
            <a:endParaRPr lang="en-US" sz="11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10" name="TextBox 9">
            <a:extLst>
              <a:ext uri="{FF2B5EF4-FFF2-40B4-BE49-F238E27FC236}">
                <a16:creationId xmlns:a16="http://schemas.microsoft.com/office/drawing/2014/main" id="{9A80D166-62E8-45D3-93FA-E7D3BECF1BD9}"/>
              </a:ext>
            </a:extLst>
          </p:cNvPr>
          <p:cNvSpPr txBox="1"/>
          <p:nvPr/>
        </p:nvSpPr>
        <p:spPr>
          <a:xfrm>
            <a:off x="1049315" y="2046152"/>
            <a:ext cx="3354658" cy="849463"/>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dirty="0">
                <a:gradFill>
                  <a:gsLst>
                    <a:gs pos="2917">
                      <a:schemeClr val="tx1"/>
                    </a:gs>
                    <a:gs pos="30000">
                      <a:schemeClr val="tx1"/>
                    </a:gs>
                  </a:gsLst>
                  <a:lin ang="5400000" scaled="0"/>
                </a:gradFill>
                <a:latin typeface="+mn-lt"/>
                <a:cs typeface="Segoe UI Semilight" panose="020B0402040204020203" pitchFamily="34" charset="0"/>
              </a:rPr>
              <a:t>Active Directory Trust</a:t>
            </a:r>
            <a:br>
              <a:rPr lang="en-US" b="1" dirty="0">
                <a:gradFill>
                  <a:gsLst>
                    <a:gs pos="2917">
                      <a:schemeClr val="tx1"/>
                    </a:gs>
                    <a:gs pos="30000">
                      <a:schemeClr val="tx1"/>
                    </a:gs>
                  </a:gsLst>
                  <a:lin ang="5400000" scaled="0"/>
                </a:gradFill>
                <a:latin typeface="+mn-lt"/>
                <a:cs typeface="Segoe UI Semilight" panose="020B0402040204020203" pitchFamily="34" charset="0"/>
              </a:rPr>
            </a:br>
            <a:r>
              <a:rPr lang="en-US" dirty="0">
                <a:gradFill>
                  <a:gsLst>
                    <a:gs pos="2917">
                      <a:schemeClr val="tx1"/>
                    </a:gs>
                    <a:gs pos="30000">
                      <a:schemeClr val="tx1"/>
                    </a:gs>
                  </a:gsLst>
                  <a:lin ang="5400000" scaled="0"/>
                </a:gradFill>
                <a:latin typeface="+mn-lt"/>
                <a:cs typeface="Segoe UI Semilight" panose="020B0402040204020203" pitchFamily="34" charset="0"/>
              </a:rPr>
              <a:t>In this part we are digging deeper in the type of trusts.</a:t>
            </a:r>
          </a:p>
        </p:txBody>
      </p:sp>
      <p:sp>
        <p:nvSpPr>
          <p:cNvPr id="11" name="TextBox 10">
            <a:extLst>
              <a:ext uri="{FF2B5EF4-FFF2-40B4-BE49-F238E27FC236}">
                <a16:creationId xmlns:a16="http://schemas.microsoft.com/office/drawing/2014/main" id="{F933B815-6C8D-49EA-9838-DA0086E4E077}"/>
              </a:ext>
            </a:extLst>
          </p:cNvPr>
          <p:cNvSpPr txBox="1"/>
          <p:nvPr/>
        </p:nvSpPr>
        <p:spPr>
          <a:xfrm>
            <a:off x="637372" y="2016129"/>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01</a:t>
            </a:r>
            <a:endParaRPr lang="en-US" sz="11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12" name="TextBox 11">
            <a:extLst>
              <a:ext uri="{FF2B5EF4-FFF2-40B4-BE49-F238E27FC236}">
                <a16:creationId xmlns:a16="http://schemas.microsoft.com/office/drawing/2014/main" id="{75A5B220-A602-4D59-B417-DCA3877A5F73}"/>
              </a:ext>
            </a:extLst>
          </p:cNvPr>
          <p:cNvSpPr txBox="1"/>
          <p:nvPr/>
        </p:nvSpPr>
        <p:spPr>
          <a:xfrm>
            <a:off x="1049315" y="3830764"/>
            <a:ext cx="3354658" cy="849463"/>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dirty="0">
                <a:gradFill>
                  <a:gsLst>
                    <a:gs pos="2917">
                      <a:schemeClr val="tx1"/>
                    </a:gs>
                    <a:gs pos="30000">
                      <a:schemeClr val="tx1"/>
                    </a:gs>
                  </a:gsLst>
                  <a:lin ang="5400000" scaled="0"/>
                </a:gradFill>
                <a:latin typeface="+mn-lt"/>
                <a:cs typeface="Segoe UI Semilight" panose="020B0402040204020203" pitchFamily="34" charset="0"/>
              </a:rPr>
              <a:t>Dedicated administrative forest</a:t>
            </a:r>
            <a:br>
              <a:rPr lang="en-US" b="1" dirty="0">
                <a:gradFill>
                  <a:gsLst>
                    <a:gs pos="2917">
                      <a:schemeClr val="tx1"/>
                    </a:gs>
                    <a:gs pos="30000">
                      <a:schemeClr val="tx1"/>
                    </a:gs>
                  </a:gsLst>
                  <a:lin ang="5400000" scaled="0"/>
                </a:gradFill>
                <a:latin typeface="+mn-lt"/>
                <a:cs typeface="Segoe UI Semilight" panose="020B0402040204020203" pitchFamily="34" charset="0"/>
              </a:rPr>
            </a:br>
            <a:r>
              <a:rPr lang="en-US" dirty="0">
                <a:gradFill>
                  <a:gsLst>
                    <a:gs pos="2917">
                      <a:schemeClr val="tx1"/>
                    </a:gs>
                    <a:gs pos="30000">
                      <a:schemeClr val="tx1"/>
                    </a:gs>
                  </a:gsLst>
                  <a:lin ang="5400000" scaled="0"/>
                </a:gradFill>
                <a:latin typeface="+mn-lt"/>
                <a:cs typeface="Segoe UI Semilight" panose="020B0402040204020203" pitchFamily="34" charset="0"/>
              </a:rPr>
              <a:t>And let’s see how trust can also dramatically improve your security posture!</a:t>
            </a:r>
          </a:p>
        </p:txBody>
      </p:sp>
      <p:sp>
        <p:nvSpPr>
          <p:cNvPr id="15" name="TextBox 14">
            <a:extLst>
              <a:ext uri="{FF2B5EF4-FFF2-40B4-BE49-F238E27FC236}">
                <a16:creationId xmlns:a16="http://schemas.microsoft.com/office/drawing/2014/main" id="{8E7D38A8-8B01-4F39-A369-2127A00C0BAF}"/>
              </a:ext>
            </a:extLst>
          </p:cNvPr>
          <p:cNvSpPr txBox="1"/>
          <p:nvPr/>
        </p:nvSpPr>
        <p:spPr>
          <a:xfrm>
            <a:off x="637372" y="3800741"/>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dirty="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03</a:t>
            </a:r>
            <a:endParaRPr lang="en-US" sz="11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420098431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BEEBA3-FE85-4ADC-8A2D-B159C7477ECE}"/>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19</a:t>
            </a:fld>
            <a:endParaRPr lang="en-US"/>
          </a:p>
        </p:txBody>
      </p:sp>
      <p:sp>
        <p:nvSpPr>
          <p:cNvPr id="3" name="Text Placeholder 2">
            <a:extLst>
              <a:ext uri="{FF2B5EF4-FFF2-40B4-BE49-F238E27FC236}">
                <a16:creationId xmlns:a16="http://schemas.microsoft.com/office/drawing/2014/main" id="{62C467E6-41DE-4DAA-864D-725BC6DD42E1}"/>
              </a:ext>
            </a:extLst>
          </p:cNvPr>
          <p:cNvSpPr>
            <a:spLocks noGrp="1"/>
          </p:cNvSpPr>
          <p:nvPr>
            <p:ph type="body" sz="quarter" idx="13"/>
          </p:nvPr>
        </p:nvSpPr>
        <p:spPr/>
        <p:txBody>
          <a:bodyPr/>
          <a:lstStyle/>
          <a:p>
            <a:r>
              <a:rPr lang="en-CA" dirty="0"/>
              <a:t>Credentials partitioning </a:t>
            </a:r>
          </a:p>
        </p:txBody>
      </p:sp>
      <p:sp>
        <p:nvSpPr>
          <p:cNvPr id="4" name="Rectangle 3">
            <a:extLst>
              <a:ext uri="{FF2B5EF4-FFF2-40B4-BE49-F238E27FC236}">
                <a16:creationId xmlns:a16="http://schemas.microsoft.com/office/drawing/2014/main" id="{50914EE3-4DC9-4B41-B390-8CF22AA9B640}"/>
              </a:ext>
            </a:extLst>
          </p:cNvPr>
          <p:cNvSpPr/>
          <p:nvPr/>
        </p:nvSpPr>
        <p:spPr>
          <a:xfrm>
            <a:off x="3261743" y="1658523"/>
            <a:ext cx="8711994" cy="4953000"/>
          </a:xfrm>
          <a:prstGeom prst="rect">
            <a:avLst/>
          </a:prstGeom>
          <a:solidFill>
            <a:schemeClr val="bg1">
              <a:alpha val="92000"/>
            </a:schemeClr>
          </a:solidFill>
          <a:ln w="10795" cap="flat" cmpd="sng" algn="ctr">
            <a:solidFill>
              <a:srgbClr val="505050">
                <a:lumMod val="60000"/>
                <a:lumOff val="40000"/>
              </a:srgbClr>
            </a:solidFill>
            <a:prstDash val="solid"/>
          </a:ln>
          <a:effectLst/>
        </p:spPr>
        <p:txBody>
          <a:bodyPr rtlCol="0" anchor="ctr"/>
          <a:lstStyle/>
          <a:p>
            <a:pPr marL="0" marR="0" lvl="0" indent="0" algn="ctr" defTabSz="785487" rtl="0" eaLnBrk="1" fontAlgn="auto" latinLnBrk="0" hangingPunct="1">
              <a:lnSpc>
                <a:spcPct val="100000"/>
              </a:lnSpc>
              <a:spcBef>
                <a:spcPts val="0"/>
              </a:spcBef>
              <a:spcAft>
                <a:spcPts val="0"/>
              </a:spcAft>
              <a:buClrTx/>
              <a:buSzTx/>
              <a:buFontTx/>
              <a:buNone/>
              <a:tabLst/>
              <a:defRPr/>
            </a:pPr>
            <a:endParaRPr kumimoji="0" lang="en-US" sz="1547" b="0" i="0" u="none" strike="noStrike" kern="0" cap="none" spc="0" normalizeH="0" baseline="0" noProof="0" dirty="0">
              <a:ln>
                <a:noFill/>
              </a:ln>
              <a:solidFill>
                <a:prstClr val="white"/>
              </a:solidFill>
              <a:effectLst/>
              <a:uLnTx/>
              <a:uFillTx/>
              <a:latin typeface="Segoe UI"/>
              <a:ea typeface="+mn-ea"/>
              <a:cs typeface="+mn-cs"/>
            </a:endParaRPr>
          </a:p>
        </p:txBody>
      </p:sp>
      <p:sp>
        <p:nvSpPr>
          <p:cNvPr id="5" name="Rectangle 4">
            <a:extLst>
              <a:ext uri="{FF2B5EF4-FFF2-40B4-BE49-F238E27FC236}">
                <a16:creationId xmlns:a16="http://schemas.microsoft.com/office/drawing/2014/main" id="{161A8B6F-E62E-45FA-A4A7-2C114FC92C26}"/>
              </a:ext>
            </a:extLst>
          </p:cNvPr>
          <p:cNvSpPr/>
          <p:nvPr/>
        </p:nvSpPr>
        <p:spPr>
          <a:xfrm>
            <a:off x="3361861" y="3015921"/>
            <a:ext cx="6426345" cy="2148895"/>
          </a:xfrm>
          <a:prstGeom prst="rect">
            <a:avLst/>
          </a:prstGeom>
          <a:noFill/>
          <a:ln w="10795" cap="flat" cmpd="sng" algn="ctr">
            <a:solidFill>
              <a:srgbClr val="505050">
                <a:lumMod val="60000"/>
                <a:lumOff val="40000"/>
              </a:srgbClr>
            </a:solidFill>
            <a:prstDash val="solid"/>
          </a:ln>
          <a:effectLst/>
        </p:spPr>
        <p:txBody>
          <a:bodyPr rtlCol="0" anchor="ctr"/>
          <a:lstStyle/>
          <a:p>
            <a:pPr marL="0" marR="0" lvl="0" indent="0" algn="ctr" defTabSz="785487" rtl="0" eaLnBrk="1" fontAlgn="auto" latinLnBrk="0" hangingPunct="1">
              <a:lnSpc>
                <a:spcPct val="100000"/>
              </a:lnSpc>
              <a:spcBef>
                <a:spcPts val="0"/>
              </a:spcBef>
              <a:spcAft>
                <a:spcPts val="0"/>
              </a:spcAft>
              <a:buClrTx/>
              <a:buSzTx/>
              <a:buFontTx/>
              <a:buNone/>
              <a:tabLst/>
              <a:defRPr/>
            </a:pPr>
            <a:endParaRPr kumimoji="0" lang="en-US" sz="1547" b="0" i="0" u="none" strike="noStrike" kern="0" cap="none" spc="0" normalizeH="0" baseline="0" noProof="0" dirty="0">
              <a:ln>
                <a:noFill/>
              </a:ln>
              <a:solidFill>
                <a:prstClr val="white"/>
              </a:solidFill>
              <a:effectLst/>
              <a:uLnTx/>
              <a:uFillTx/>
              <a:latin typeface="Segoe UI"/>
              <a:ea typeface="+mn-ea"/>
              <a:cs typeface="+mn-cs"/>
            </a:endParaRPr>
          </a:p>
        </p:txBody>
      </p:sp>
      <p:sp>
        <p:nvSpPr>
          <p:cNvPr id="6" name="Rectangle 5">
            <a:extLst>
              <a:ext uri="{FF2B5EF4-FFF2-40B4-BE49-F238E27FC236}">
                <a16:creationId xmlns:a16="http://schemas.microsoft.com/office/drawing/2014/main" id="{5E9F2CF0-88D0-4D7F-AB33-B1E13909E555}"/>
              </a:ext>
            </a:extLst>
          </p:cNvPr>
          <p:cNvSpPr/>
          <p:nvPr/>
        </p:nvSpPr>
        <p:spPr>
          <a:xfrm>
            <a:off x="3361861" y="1769462"/>
            <a:ext cx="6420196" cy="1094059"/>
          </a:xfrm>
          <a:prstGeom prst="rect">
            <a:avLst/>
          </a:prstGeom>
          <a:solidFill>
            <a:schemeClr val="bg1"/>
          </a:solidFill>
          <a:ln w="10795" cap="flat" cmpd="sng" algn="ctr">
            <a:solidFill>
              <a:srgbClr val="505050">
                <a:lumMod val="60000"/>
                <a:lumOff val="40000"/>
              </a:srgbClr>
            </a:solidFill>
            <a:prstDash val="solid"/>
          </a:ln>
          <a:effectLst/>
        </p:spPr>
        <p:txBody>
          <a:bodyPr rtlCol="0" anchor="ctr"/>
          <a:lstStyle/>
          <a:p>
            <a:pPr marL="0" marR="0" lvl="0" indent="0" algn="ctr" defTabSz="785487" rtl="0" eaLnBrk="1" fontAlgn="auto" latinLnBrk="0" hangingPunct="1">
              <a:lnSpc>
                <a:spcPct val="100000"/>
              </a:lnSpc>
              <a:spcBef>
                <a:spcPts val="0"/>
              </a:spcBef>
              <a:spcAft>
                <a:spcPts val="0"/>
              </a:spcAft>
              <a:buClrTx/>
              <a:buSzTx/>
              <a:buFontTx/>
              <a:buNone/>
              <a:tabLst/>
              <a:defRPr/>
            </a:pPr>
            <a:endParaRPr kumimoji="0" lang="en-US" sz="1547" b="0" i="0" u="none" strike="noStrike" kern="0" cap="none" spc="0" normalizeH="0" baseline="0" noProof="0" dirty="0">
              <a:ln>
                <a:noFill/>
              </a:ln>
              <a:solidFill>
                <a:prstClr val="white"/>
              </a:solidFill>
              <a:effectLst/>
              <a:uLnTx/>
              <a:uFillTx/>
              <a:latin typeface="Segoe UI"/>
              <a:ea typeface="+mn-ea"/>
              <a:cs typeface="+mn-cs"/>
            </a:endParaRPr>
          </a:p>
        </p:txBody>
      </p:sp>
      <p:sp>
        <p:nvSpPr>
          <p:cNvPr id="7" name="TextBox 6">
            <a:extLst>
              <a:ext uri="{FF2B5EF4-FFF2-40B4-BE49-F238E27FC236}">
                <a16:creationId xmlns:a16="http://schemas.microsoft.com/office/drawing/2014/main" id="{C181FC29-98D4-4A25-B4C8-25861B5C6E5D}"/>
              </a:ext>
            </a:extLst>
          </p:cNvPr>
          <p:cNvSpPr txBox="1"/>
          <p:nvPr/>
        </p:nvSpPr>
        <p:spPr>
          <a:xfrm>
            <a:off x="3782042" y="2107413"/>
            <a:ext cx="1574749" cy="266687"/>
          </a:xfrm>
          <a:prstGeom prst="rect">
            <a:avLst/>
          </a:prstGeom>
          <a:noFill/>
        </p:spPr>
        <p:txBody>
          <a:bodyPr wrap="none" rtlCol="0">
            <a:spAutoFit/>
          </a:bodyPr>
          <a:lstStyle/>
          <a:p>
            <a:pPr marL="0" marR="0" lvl="0" indent="0" algn="l" defTabSz="785487" rtl="0" eaLnBrk="1" fontAlgn="auto" latinLnBrk="0" hangingPunct="1">
              <a:lnSpc>
                <a:spcPct val="100000"/>
              </a:lnSpc>
              <a:spcBef>
                <a:spcPts val="0"/>
              </a:spcBef>
              <a:spcAft>
                <a:spcPts val="0"/>
              </a:spcAft>
              <a:buClrTx/>
              <a:buSzTx/>
              <a:buFontTx/>
              <a:buNone/>
              <a:tabLst/>
              <a:defRPr/>
            </a:pPr>
            <a:r>
              <a:rPr kumimoji="0" lang="en-US" sz="1099" b="0" i="0" u="none" strike="noStrike" kern="0" cap="none" spc="0" normalizeH="0" baseline="0" noProof="0" dirty="0">
                <a:ln>
                  <a:noFill/>
                </a:ln>
                <a:solidFill>
                  <a:srgbClr val="505050">
                    <a:lumMod val="75000"/>
                    <a:lumOff val="25000"/>
                  </a:srgbClr>
                </a:solidFill>
                <a:effectLst/>
                <a:uLnTx/>
                <a:uFillTx/>
                <a:latin typeface="Segoe UI"/>
                <a:ea typeface="+mn-ea"/>
                <a:cs typeface="+mn-cs"/>
              </a:rPr>
              <a:t>Global Access Control</a:t>
            </a:r>
          </a:p>
        </p:txBody>
      </p:sp>
      <p:sp>
        <p:nvSpPr>
          <p:cNvPr id="8" name="TextBox 7">
            <a:extLst>
              <a:ext uri="{FF2B5EF4-FFF2-40B4-BE49-F238E27FC236}">
                <a16:creationId xmlns:a16="http://schemas.microsoft.com/office/drawing/2014/main" id="{893EA833-7E52-4CB4-B895-3FC33B2AE57E}"/>
              </a:ext>
            </a:extLst>
          </p:cNvPr>
          <p:cNvSpPr txBox="1"/>
          <p:nvPr/>
        </p:nvSpPr>
        <p:spPr>
          <a:xfrm>
            <a:off x="3782042" y="3344147"/>
            <a:ext cx="1815573" cy="261482"/>
          </a:xfrm>
          <a:prstGeom prst="rect">
            <a:avLst/>
          </a:prstGeom>
          <a:noFill/>
        </p:spPr>
        <p:txBody>
          <a:bodyPr wrap="square" rtlCol="0">
            <a:spAutoFit/>
          </a:bodyPr>
          <a:lstStyle/>
          <a:p>
            <a:pPr marL="0" marR="0" lvl="0" indent="0" algn="l" defTabSz="785487" rtl="0" eaLnBrk="1" fontAlgn="auto" latinLnBrk="0" hangingPunct="1">
              <a:lnSpc>
                <a:spcPct val="100000"/>
              </a:lnSpc>
              <a:spcBef>
                <a:spcPts val="0"/>
              </a:spcBef>
              <a:spcAft>
                <a:spcPts val="0"/>
              </a:spcAft>
              <a:buClrTx/>
              <a:buSzTx/>
              <a:buFontTx/>
              <a:buNone/>
              <a:tabLst/>
              <a:defRPr/>
            </a:pPr>
            <a:r>
              <a:rPr kumimoji="0" lang="en-US" sz="1099" b="0" i="0" u="none" strike="noStrike" kern="0" cap="none" spc="0" normalizeH="0" baseline="0" noProof="0" dirty="0">
                <a:ln>
                  <a:noFill/>
                </a:ln>
                <a:solidFill>
                  <a:srgbClr val="505050">
                    <a:lumMod val="75000"/>
                    <a:lumOff val="25000"/>
                  </a:srgbClr>
                </a:solidFill>
                <a:effectLst/>
                <a:uLnTx/>
                <a:uFillTx/>
                <a:latin typeface="Segoe UI"/>
                <a:ea typeface="+mn-ea"/>
                <a:cs typeface="+mn-cs"/>
              </a:rPr>
              <a:t>Enterprise Data &amp; Services</a:t>
            </a:r>
          </a:p>
        </p:txBody>
      </p:sp>
      <p:sp>
        <p:nvSpPr>
          <p:cNvPr id="9" name="TextBox 8">
            <a:extLst>
              <a:ext uri="{FF2B5EF4-FFF2-40B4-BE49-F238E27FC236}">
                <a16:creationId xmlns:a16="http://schemas.microsoft.com/office/drawing/2014/main" id="{6AEAF34D-DC9B-47BC-B24C-7E73395E584D}"/>
              </a:ext>
            </a:extLst>
          </p:cNvPr>
          <p:cNvSpPr txBox="1"/>
          <p:nvPr/>
        </p:nvSpPr>
        <p:spPr>
          <a:xfrm>
            <a:off x="3779772" y="1864859"/>
            <a:ext cx="855266" cy="382254"/>
          </a:xfrm>
          <a:prstGeom prst="rect">
            <a:avLst/>
          </a:prstGeom>
          <a:noFill/>
        </p:spPr>
        <p:txBody>
          <a:bodyPr wrap="none" rtlCol="0">
            <a:spAutoFit/>
          </a:bodyPr>
          <a:lstStyle/>
          <a:p>
            <a:pPr marL="0" marR="0" lvl="0" indent="0" algn="l" defTabSz="785487" rtl="0" eaLnBrk="1" fontAlgn="auto" latinLnBrk="0" hangingPunct="1">
              <a:lnSpc>
                <a:spcPct val="100000"/>
              </a:lnSpc>
              <a:spcBef>
                <a:spcPts val="0"/>
              </a:spcBef>
              <a:spcAft>
                <a:spcPts val="0"/>
              </a:spcAft>
              <a:buClrTx/>
              <a:buSzTx/>
              <a:buFontTx/>
              <a:buNone/>
              <a:tabLst/>
              <a:defRPr/>
            </a:pPr>
            <a:r>
              <a:rPr kumimoji="0" lang="en-US" sz="1836" b="1" i="0" u="none" strike="noStrike" kern="0" cap="none" spc="0" normalizeH="0" baseline="0" noProof="0" dirty="0">
                <a:ln>
                  <a:noFill/>
                </a:ln>
                <a:solidFill>
                  <a:srgbClr val="505050">
                    <a:lumMod val="75000"/>
                    <a:lumOff val="25000"/>
                  </a:srgbClr>
                </a:solidFill>
                <a:effectLst/>
                <a:uLnTx/>
                <a:uFillTx/>
                <a:latin typeface="Segoe UI"/>
                <a:ea typeface="+mn-ea"/>
                <a:cs typeface="+mn-cs"/>
              </a:rPr>
              <a:t>Tier-0</a:t>
            </a:r>
          </a:p>
        </p:txBody>
      </p:sp>
      <p:sp>
        <p:nvSpPr>
          <p:cNvPr id="10" name="TextBox 9">
            <a:extLst>
              <a:ext uri="{FF2B5EF4-FFF2-40B4-BE49-F238E27FC236}">
                <a16:creationId xmlns:a16="http://schemas.microsoft.com/office/drawing/2014/main" id="{68430DA0-8BAA-4757-8C52-C155610CCF51}"/>
              </a:ext>
            </a:extLst>
          </p:cNvPr>
          <p:cNvSpPr txBox="1"/>
          <p:nvPr/>
        </p:nvSpPr>
        <p:spPr>
          <a:xfrm>
            <a:off x="3775686" y="3090706"/>
            <a:ext cx="855266" cy="382254"/>
          </a:xfrm>
          <a:prstGeom prst="rect">
            <a:avLst/>
          </a:prstGeom>
          <a:noFill/>
        </p:spPr>
        <p:txBody>
          <a:bodyPr wrap="none" rtlCol="0">
            <a:spAutoFit/>
          </a:bodyPr>
          <a:lstStyle/>
          <a:p>
            <a:pPr marL="0" marR="0" lvl="0" indent="0" algn="l" defTabSz="785487" rtl="0" eaLnBrk="1" fontAlgn="auto" latinLnBrk="0" hangingPunct="1">
              <a:lnSpc>
                <a:spcPct val="100000"/>
              </a:lnSpc>
              <a:spcBef>
                <a:spcPts val="0"/>
              </a:spcBef>
              <a:spcAft>
                <a:spcPts val="0"/>
              </a:spcAft>
              <a:buClrTx/>
              <a:buSzTx/>
              <a:buFontTx/>
              <a:buNone/>
              <a:tabLst/>
              <a:defRPr/>
            </a:pPr>
            <a:r>
              <a:rPr kumimoji="0" lang="en-US" sz="1836" b="1" i="0" u="none" strike="noStrike" kern="0" cap="none" spc="0" normalizeH="0" baseline="0" noProof="0" dirty="0">
                <a:ln>
                  <a:noFill/>
                </a:ln>
                <a:solidFill>
                  <a:srgbClr val="505050">
                    <a:lumMod val="75000"/>
                    <a:lumOff val="25000"/>
                  </a:srgbClr>
                </a:solidFill>
                <a:effectLst/>
                <a:uLnTx/>
                <a:uFillTx/>
                <a:latin typeface="Segoe UI"/>
                <a:ea typeface="+mn-ea"/>
                <a:cs typeface="+mn-cs"/>
              </a:rPr>
              <a:t>Tier-1</a:t>
            </a:r>
          </a:p>
        </p:txBody>
      </p:sp>
      <p:sp>
        <p:nvSpPr>
          <p:cNvPr id="11" name="TextBox 10">
            <a:extLst>
              <a:ext uri="{FF2B5EF4-FFF2-40B4-BE49-F238E27FC236}">
                <a16:creationId xmlns:a16="http://schemas.microsoft.com/office/drawing/2014/main" id="{03D537AF-175C-4BED-A923-984A073E3CF7}"/>
              </a:ext>
            </a:extLst>
          </p:cNvPr>
          <p:cNvSpPr txBox="1"/>
          <p:nvPr/>
        </p:nvSpPr>
        <p:spPr>
          <a:xfrm>
            <a:off x="3779772" y="4219027"/>
            <a:ext cx="855266" cy="382254"/>
          </a:xfrm>
          <a:prstGeom prst="rect">
            <a:avLst/>
          </a:prstGeom>
          <a:noFill/>
        </p:spPr>
        <p:txBody>
          <a:bodyPr wrap="none" rtlCol="0">
            <a:spAutoFit/>
          </a:bodyPr>
          <a:lstStyle/>
          <a:p>
            <a:pPr marL="0" marR="0" lvl="0" indent="0" algn="l" defTabSz="785487" rtl="0" eaLnBrk="1" fontAlgn="auto" latinLnBrk="0" hangingPunct="1">
              <a:lnSpc>
                <a:spcPct val="100000"/>
              </a:lnSpc>
              <a:spcBef>
                <a:spcPts val="0"/>
              </a:spcBef>
              <a:spcAft>
                <a:spcPts val="0"/>
              </a:spcAft>
              <a:buClrTx/>
              <a:buSzTx/>
              <a:buFontTx/>
              <a:buNone/>
              <a:tabLst/>
              <a:defRPr/>
            </a:pPr>
            <a:r>
              <a:rPr kumimoji="0" lang="en-US" sz="1836" b="1" i="0" u="none" strike="noStrike" kern="0" cap="none" spc="0" normalizeH="0" baseline="0" noProof="0" dirty="0">
                <a:ln>
                  <a:noFill/>
                </a:ln>
                <a:solidFill>
                  <a:srgbClr val="505050">
                    <a:lumMod val="75000"/>
                    <a:lumOff val="25000"/>
                  </a:srgbClr>
                </a:solidFill>
                <a:effectLst/>
                <a:uLnTx/>
                <a:uFillTx/>
                <a:latin typeface="Segoe UI"/>
                <a:ea typeface="+mn-ea"/>
                <a:cs typeface="+mn-cs"/>
              </a:rPr>
              <a:t>Tier-2</a:t>
            </a:r>
          </a:p>
        </p:txBody>
      </p:sp>
      <p:sp>
        <p:nvSpPr>
          <p:cNvPr id="12" name="TextBox 11">
            <a:extLst>
              <a:ext uri="{FF2B5EF4-FFF2-40B4-BE49-F238E27FC236}">
                <a16:creationId xmlns:a16="http://schemas.microsoft.com/office/drawing/2014/main" id="{618C2DAE-1990-4087-AF51-836AB3AE47FD}"/>
              </a:ext>
            </a:extLst>
          </p:cNvPr>
          <p:cNvSpPr txBox="1"/>
          <p:nvPr/>
        </p:nvSpPr>
        <p:spPr>
          <a:xfrm>
            <a:off x="3782042" y="4477923"/>
            <a:ext cx="1308371" cy="261482"/>
          </a:xfrm>
          <a:prstGeom prst="rect">
            <a:avLst/>
          </a:prstGeom>
          <a:noFill/>
        </p:spPr>
        <p:txBody>
          <a:bodyPr wrap="square" rtlCol="0">
            <a:spAutoFit/>
          </a:bodyPr>
          <a:lstStyle>
            <a:defPPr>
              <a:defRPr lang="en-US"/>
            </a:defPPr>
            <a:lvl1pPr marR="0" lvl="0" indent="0" defTabSz="785487" fontAlgn="auto">
              <a:lnSpc>
                <a:spcPct val="100000"/>
              </a:lnSpc>
              <a:spcBef>
                <a:spcPts val="0"/>
              </a:spcBef>
              <a:spcAft>
                <a:spcPts val="0"/>
              </a:spcAft>
              <a:buClrTx/>
              <a:buSzTx/>
              <a:buFontTx/>
              <a:buNone/>
              <a:tabLst/>
              <a:defRPr kumimoji="0" sz="1099" b="0" i="0" u="none" strike="noStrike" kern="0" cap="none" spc="0" normalizeH="0" baseline="0">
                <a:ln>
                  <a:noFill/>
                </a:ln>
                <a:solidFill>
                  <a:srgbClr val="505050">
                    <a:lumMod val="75000"/>
                    <a:lumOff val="25000"/>
                  </a:srgbClr>
                </a:solidFill>
                <a:effectLst/>
                <a:uLnTx/>
                <a:uFillTx/>
                <a:latin typeface="Segoe UI"/>
              </a:defRPr>
            </a:lvl1pPr>
          </a:lstStyle>
          <a:p>
            <a:pPr marL="0" marR="0" lvl="0" indent="0" algn="l" defTabSz="785487" rtl="0" eaLnBrk="1" fontAlgn="auto" latinLnBrk="0" hangingPunct="1">
              <a:lnSpc>
                <a:spcPct val="100000"/>
              </a:lnSpc>
              <a:spcBef>
                <a:spcPts val="0"/>
              </a:spcBef>
              <a:spcAft>
                <a:spcPts val="0"/>
              </a:spcAft>
              <a:buClrTx/>
              <a:buSzTx/>
              <a:buFontTx/>
              <a:buNone/>
              <a:tabLst/>
              <a:defRPr/>
            </a:pPr>
            <a:r>
              <a:rPr kumimoji="0" lang="en-US" sz="1099" b="0" i="0" u="none" strike="noStrike" kern="0" cap="none" spc="0" normalizeH="0" baseline="0" noProof="0" dirty="0">
                <a:ln>
                  <a:noFill/>
                </a:ln>
                <a:solidFill>
                  <a:srgbClr val="505050">
                    <a:lumMod val="75000"/>
                    <a:lumOff val="25000"/>
                  </a:srgbClr>
                </a:solidFill>
                <a:effectLst/>
                <a:uLnTx/>
                <a:uFillTx/>
                <a:latin typeface="Segoe UI"/>
                <a:ea typeface="+mn-ea"/>
                <a:cs typeface="+mn-cs"/>
              </a:rPr>
              <a:t>Devices and Users</a:t>
            </a:r>
          </a:p>
        </p:txBody>
      </p:sp>
      <p:pic>
        <p:nvPicPr>
          <p:cNvPr id="13" name="Picture 12">
            <a:extLst>
              <a:ext uri="{FF2B5EF4-FFF2-40B4-BE49-F238E27FC236}">
                <a16:creationId xmlns:a16="http://schemas.microsoft.com/office/drawing/2014/main" id="{923F8745-F341-4A5F-BBB9-92F2996DAE79}"/>
              </a:ext>
            </a:extLst>
          </p:cNvPr>
          <p:cNvPicPr>
            <a:picLocks noChangeAspect="1"/>
          </p:cNvPicPr>
          <p:nvPr/>
        </p:nvPicPr>
        <p:blipFill>
          <a:blip r:embed="rId3"/>
          <a:stretch>
            <a:fillRect/>
          </a:stretch>
        </p:blipFill>
        <p:spPr>
          <a:xfrm>
            <a:off x="5806736" y="2110481"/>
            <a:ext cx="357539" cy="673010"/>
          </a:xfrm>
          <a:prstGeom prst="rect">
            <a:avLst/>
          </a:prstGeom>
        </p:spPr>
      </p:pic>
      <p:pic>
        <p:nvPicPr>
          <p:cNvPr id="14" name="Picture 13">
            <a:extLst>
              <a:ext uri="{FF2B5EF4-FFF2-40B4-BE49-F238E27FC236}">
                <a16:creationId xmlns:a16="http://schemas.microsoft.com/office/drawing/2014/main" id="{3DECC23D-D5A2-4410-828D-9B84B5A3FEB5}"/>
              </a:ext>
            </a:extLst>
          </p:cNvPr>
          <p:cNvPicPr>
            <a:picLocks noChangeAspect="1"/>
          </p:cNvPicPr>
          <p:nvPr/>
        </p:nvPicPr>
        <p:blipFill>
          <a:blip r:embed="rId4"/>
          <a:stretch>
            <a:fillRect/>
          </a:stretch>
        </p:blipFill>
        <p:spPr>
          <a:xfrm>
            <a:off x="5919420" y="2554761"/>
            <a:ext cx="393677" cy="273387"/>
          </a:xfrm>
          <a:prstGeom prst="rect">
            <a:avLst/>
          </a:prstGeom>
        </p:spPr>
      </p:pic>
      <p:pic>
        <p:nvPicPr>
          <p:cNvPr id="15" name="Picture 14">
            <a:extLst>
              <a:ext uri="{FF2B5EF4-FFF2-40B4-BE49-F238E27FC236}">
                <a16:creationId xmlns:a16="http://schemas.microsoft.com/office/drawing/2014/main" id="{62016A1F-F9C9-4708-B31A-78EEB7103533}"/>
              </a:ext>
            </a:extLst>
          </p:cNvPr>
          <p:cNvPicPr>
            <a:picLocks noChangeAspect="1"/>
          </p:cNvPicPr>
          <p:nvPr/>
        </p:nvPicPr>
        <p:blipFill>
          <a:blip r:embed="rId3"/>
          <a:stretch>
            <a:fillRect/>
          </a:stretch>
        </p:blipFill>
        <p:spPr>
          <a:xfrm>
            <a:off x="6330372" y="2110481"/>
            <a:ext cx="357539" cy="673010"/>
          </a:xfrm>
          <a:prstGeom prst="rect">
            <a:avLst/>
          </a:prstGeom>
        </p:spPr>
      </p:pic>
      <p:pic>
        <p:nvPicPr>
          <p:cNvPr id="16" name="Picture 15">
            <a:extLst>
              <a:ext uri="{FF2B5EF4-FFF2-40B4-BE49-F238E27FC236}">
                <a16:creationId xmlns:a16="http://schemas.microsoft.com/office/drawing/2014/main" id="{25288F9C-D63C-4FA2-9EEB-35C4F2128BE2}"/>
              </a:ext>
            </a:extLst>
          </p:cNvPr>
          <p:cNvPicPr>
            <a:picLocks noChangeAspect="1"/>
          </p:cNvPicPr>
          <p:nvPr/>
        </p:nvPicPr>
        <p:blipFill>
          <a:blip r:embed="rId5"/>
          <a:stretch>
            <a:fillRect/>
          </a:stretch>
        </p:blipFill>
        <p:spPr>
          <a:xfrm>
            <a:off x="6470254" y="2536791"/>
            <a:ext cx="310640" cy="200622"/>
          </a:xfrm>
          <a:prstGeom prst="rect">
            <a:avLst/>
          </a:prstGeom>
        </p:spPr>
      </p:pic>
      <p:pic>
        <p:nvPicPr>
          <p:cNvPr id="17" name="Picture 16">
            <a:extLst>
              <a:ext uri="{FF2B5EF4-FFF2-40B4-BE49-F238E27FC236}">
                <a16:creationId xmlns:a16="http://schemas.microsoft.com/office/drawing/2014/main" id="{166C4807-33D7-473C-B406-ECBF295C7225}"/>
              </a:ext>
            </a:extLst>
          </p:cNvPr>
          <p:cNvPicPr>
            <a:picLocks noChangeAspect="1"/>
          </p:cNvPicPr>
          <p:nvPr/>
        </p:nvPicPr>
        <p:blipFill>
          <a:blip r:embed="rId3"/>
          <a:stretch>
            <a:fillRect/>
          </a:stretch>
        </p:blipFill>
        <p:spPr>
          <a:xfrm>
            <a:off x="5349446" y="2110481"/>
            <a:ext cx="357539" cy="673010"/>
          </a:xfrm>
          <a:prstGeom prst="rect">
            <a:avLst/>
          </a:prstGeom>
        </p:spPr>
      </p:pic>
      <p:pic>
        <p:nvPicPr>
          <p:cNvPr id="18" name="Picture 17">
            <a:extLst>
              <a:ext uri="{FF2B5EF4-FFF2-40B4-BE49-F238E27FC236}">
                <a16:creationId xmlns:a16="http://schemas.microsoft.com/office/drawing/2014/main" id="{D14D446A-C696-49C9-A526-655A073B8E66}"/>
              </a:ext>
            </a:extLst>
          </p:cNvPr>
          <p:cNvPicPr>
            <a:picLocks noChangeAspect="1"/>
          </p:cNvPicPr>
          <p:nvPr/>
        </p:nvPicPr>
        <p:blipFill>
          <a:blip r:embed="rId6"/>
          <a:stretch>
            <a:fillRect/>
          </a:stretch>
        </p:blipFill>
        <p:spPr>
          <a:xfrm>
            <a:off x="5553538" y="2536753"/>
            <a:ext cx="220604" cy="224221"/>
          </a:xfrm>
          <a:prstGeom prst="rect">
            <a:avLst/>
          </a:prstGeom>
        </p:spPr>
      </p:pic>
      <p:grpSp>
        <p:nvGrpSpPr>
          <p:cNvPr id="19" name="Group 18">
            <a:extLst>
              <a:ext uri="{FF2B5EF4-FFF2-40B4-BE49-F238E27FC236}">
                <a16:creationId xmlns:a16="http://schemas.microsoft.com/office/drawing/2014/main" id="{FB166C9E-818D-4A99-989E-8F2303C7B466}"/>
              </a:ext>
            </a:extLst>
          </p:cNvPr>
          <p:cNvGrpSpPr/>
          <p:nvPr/>
        </p:nvGrpSpPr>
        <p:grpSpPr>
          <a:xfrm>
            <a:off x="8670190" y="2100437"/>
            <a:ext cx="467759" cy="673010"/>
            <a:chOff x="9503373" y="2391132"/>
            <a:chExt cx="611679" cy="880082"/>
          </a:xfrm>
          <a:effectLst>
            <a:glow>
              <a:srgbClr val="FF0000">
                <a:alpha val="40000"/>
              </a:srgbClr>
            </a:glow>
          </a:effectLst>
        </p:grpSpPr>
        <p:pic>
          <p:nvPicPr>
            <p:cNvPr id="20" name="Picture 19">
              <a:extLst>
                <a:ext uri="{FF2B5EF4-FFF2-40B4-BE49-F238E27FC236}">
                  <a16:creationId xmlns:a16="http://schemas.microsoft.com/office/drawing/2014/main" id="{49D28498-E45E-4EB5-884F-4E333F6BC5C4}"/>
                </a:ext>
              </a:extLst>
            </p:cNvPr>
            <p:cNvPicPr>
              <a:picLocks noChangeAspect="1"/>
            </p:cNvPicPr>
            <p:nvPr/>
          </p:nvPicPr>
          <p:blipFill>
            <a:blip r:embed="rId3"/>
            <a:stretch>
              <a:fillRect/>
            </a:stretch>
          </p:blipFill>
          <p:spPr>
            <a:xfrm>
              <a:off x="9503373" y="2391132"/>
              <a:ext cx="467544" cy="880082"/>
            </a:xfrm>
            <a:prstGeom prst="rect">
              <a:avLst/>
            </a:prstGeom>
          </p:spPr>
        </p:pic>
        <p:pic>
          <p:nvPicPr>
            <p:cNvPr id="21" name="Picture 20">
              <a:extLst>
                <a:ext uri="{FF2B5EF4-FFF2-40B4-BE49-F238E27FC236}">
                  <a16:creationId xmlns:a16="http://schemas.microsoft.com/office/drawing/2014/main" id="{767A6A7D-8988-4D93-9002-051E57D7934E}"/>
                </a:ext>
              </a:extLst>
            </p:cNvPr>
            <p:cNvPicPr>
              <a:picLocks noChangeAspect="1"/>
            </p:cNvPicPr>
            <p:nvPr/>
          </p:nvPicPr>
          <p:blipFill>
            <a:blip r:embed="rId7"/>
            <a:stretch>
              <a:fillRect/>
            </a:stretch>
          </p:blipFill>
          <p:spPr>
            <a:xfrm>
              <a:off x="9744938" y="2997611"/>
              <a:ext cx="370114" cy="228600"/>
            </a:xfrm>
            <a:prstGeom prst="rect">
              <a:avLst/>
            </a:prstGeom>
          </p:spPr>
        </p:pic>
      </p:grpSp>
      <p:grpSp>
        <p:nvGrpSpPr>
          <p:cNvPr id="22" name="Group 21">
            <a:extLst>
              <a:ext uri="{FF2B5EF4-FFF2-40B4-BE49-F238E27FC236}">
                <a16:creationId xmlns:a16="http://schemas.microsoft.com/office/drawing/2014/main" id="{808B45F8-6B8D-47A4-A6C0-7D82B3930C3E}"/>
              </a:ext>
            </a:extLst>
          </p:cNvPr>
          <p:cNvGrpSpPr/>
          <p:nvPr/>
        </p:nvGrpSpPr>
        <p:grpSpPr>
          <a:xfrm>
            <a:off x="8196587" y="2100437"/>
            <a:ext cx="467759" cy="673010"/>
            <a:chOff x="9503373" y="2391132"/>
            <a:chExt cx="611679" cy="880082"/>
          </a:xfrm>
          <a:effectLst>
            <a:glow>
              <a:srgbClr val="FF0000">
                <a:alpha val="40000"/>
              </a:srgbClr>
            </a:glow>
          </a:effectLst>
        </p:grpSpPr>
        <p:pic>
          <p:nvPicPr>
            <p:cNvPr id="23" name="Picture 22">
              <a:extLst>
                <a:ext uri="{FF2B5EF4-FFF2-40B4-BE49-F238E27FC236}">
                  <a16:creationId xmlns:a16="http://schemas.microsoft.com/office/drawing/2014/main" id="{67896642-60F0-4F01-A8A0-E7EDA4629DDD}"/>
                </a:ext>
              </a:extLst>
            </p:cNvPr>
            <p:cNvPicPr>
              <a:picLocks noChangeAspect="1"/>
            </p:cNvPicPr>
            <p:nvPr/>
          </p:nvPicPr>
          <p:blipFill>
            <a:blip r:embed="rId3"/>
            <a:stretch>
              <a:fillRect/>
            </a:stretch>
          </p:blipFill>
          <p:spPr>
            <a:xfrm>
              <a:off x="9503373" y="2391132"/>
              <a:ext cx="467544" cy="880082"/>
            </a:xfrm>
            <a:prstGeom prst="rect">
              <a:avLst/>
            </a:prstGeom>
          </p:spPr>
        </p:pic>
        <p:pic>
          <p:nvPicPr>
            <p:cNvPr id="24" name="Picture 23">
              <a:extLst>
                <a:ext uri="{FF2B5EF4-FFF2-40B4-BE49-F238E27FC236}">
                  <a16:creationId xmlns:a16="http://schemas.microsoft.com/office/drawing/2014/main" id="{FA514026-F24E-45D6-8A42-2D078079BC0C}"/>
                </a:ext>
              </a:extLst>
            </p:cNvPr>
            <p:cNvPicPr>
              <a:picLocks noChangeAspect="1"/>
            </p:cNvPicPr>
            <p:nvPr/>
          </p:nvPicPr>
          <p:blipFill>
            <a:blip r:embed="rId7"/>
            <a:stretch>
              <a:fillRect/>
            </a:stretch>
          </p:blipFill>
          <p:spPr>
            <a:xfrm>
              <a:off x="9744938" y="2997611"/>
              <a:ext cx="370114" cy="228600"/>
            </a:xfrm>
            <a:prstGeom prst="rect">
              <a:avLst/>
            </a:prstGeom>
          </p:spPr>
        </p:pic>
      </p:grpSp>
      <p:pic>
        <p:nvPicPr>
          <p:cNvPr id="25" name="Picture 24">
            <a:extLst>
              <a:ext uri="{FF2B5EF4-FFF2-40B4-BE49-F238E27FC236}">
                <a16:creationId xmlns:a16="http://schemas.microsoft.com/office/drawing/2014/main" id="{D72A2B27-8B15-44DC-8C24-602A1DD8F0FB}"/>
              </a:ext>
            </a:extLst>
          </p:cNvPr>
          <p:cNvPicPr>
            <a:picLocks noChangeAspect="1"/>
          </p:cNvPicPr>
          <p:nvPr/>
        </p:nvPicPr>
        <p:blipFill>
          <a:blip r:embed="rId3"/>
          <a:stretch>
            <a:fillRect/>
          </a:stretch>
        </p:blipFill>
        <p:spPr>
          <a:xfrm>
            <a:off x="8659186" y="3288385"/>
            <a:ext cx="357539" cy="673010"/>
          </a:xfrm>
          <a:prstGeom prst="rect">
            <a:avLst/>
          </a:prstGeom>
        </p:spPr>
      </p:pic>
      <p:pic>
        <p:nvPicPr>
          <p:cNvPr id="26" name="Picture 25">
            <a:extLst>
              <a:ext uri="{FF2B5EF4-FFF2-40B4-BE49-F238E27FC236}">
                <a16:creationId xmlns:a16="http://schemas.microsoft.com/office/drawing/2014/main" id="{DDD2033A-B3ED-4E6C-B519-F6DF7EC643BA}"/>
              </a:ext>
            </a:extLst>
          </p:cNvPr>
          <p:cNvPicPr>
            <a:picLocks noChangeAspect="1"/>
          </p:cNvPicPr>
          <p:nvPr/>
        </p:nvPicPr>
        <p:blipFill>
          <a:blip r:embed="rId3"/>
          <a:stretch>
            <a:fillRect/>
          </a:stretch>
        </p:blipFill>
        <p:spPr>
          <a:xfrm>
            <a:off x="9171381" y="3288385"/>
            <a:ext cx="357539" cy="673010"/>
          </a:xfrm>
          <a:prstGeom prst="rect">
            <a:avLst/>
          </a:prstGeom>
        </p:spPr>
      </p:pic>
      <p:pic>
        <p:nvPicPr>
          <p:cNvPr id="27" name="Picture 26">
            <a:extLst>
              <a:ext uri="{FF2B5EF4-FFF2-40B4-BE49-F238E27FC236}">
                <a16:creationId xmlns:a16="http://schemas.microsoft.com/office/drawing/2014/main" id="{81C018BC-013C-481A-9E1D-6C10E5FDDEDB}"/>
              </a:ext>
            </a:extLst>
          </p:cNvPr>
          <p:cNvPicPr>
            <a:picLocks noChangeAspect="1"/>
          </p:cNvPicPr>
          <p:nvPr/>
        </p:nvPicPr>
        <p:blipFill>
          <a:blip r:embed="rId8"/>
          <a:stretch>
            <a:fillRect/>
          </a:stretch>
        </p:blipFill>
        <p:spPr>
          <a:xfrm>
            <a:off x="5730338" y="3482341"/>
            <a:ext cx="1126996" cy="464563"/>
          </a:xfrm>
          <a:prstGeom prst="rect">
            <a:avLst/>
          </a:prstGeom>
        </p:spPr>
      </p:pic>
      <p:grpSp>
        <p:nvGrpSpPr>
          <p:cNvPr id="28" name="Group 270">
            <a:extLst>
              <a:ext uri="{FF2B5EF4-FFF2-40B4-BE49-F238E27FC236}">
                <a16:creationId xmlns:a16="http://schemas.microsoft.com/office/drawing/2014/main" id="{791DA139-B46D-4A7E-AFBC-F21A379503E5}"/>
              </a:ext>
            </a:extLst>
          </p:cNvPr>
          <p:cNvGrpSpPr>
            <a:grpSpLocks noChangeAspect="1"/>
          </p:cNvGrpSpPr>
          <p:nvPr/>
        </p:nvGrpSpPr>
        <p:grpSpPr bwMode="auto">
          <a:xfrm>
            <a:off x="9287828" y="3675681"/>
            <a:ext cx="301657" cy="260497"/>
            <a:chOff x="6245" y="2841"/>
            <a:chExt cx="557" cy="481"/>
          </a:xfrm>
        </p:grpSpPr>
        <p:sp>
          <p:nvSpPr>
            <p:cNvPr id="29" name="Freeform 271">
              <a:extLst>
                <a:ext uri="{FF2B5EF4-FFF2-40B4-BE49-F238E27FC236}">
                  <a16:creationId xmlns:a16="http://schemas.microsoft.com/office/drawing/2014/main" id="{495791AE-6665-456D-84E3-4AAF938515ED}"/>
                </a:ext>
              </a:extLst>
            </p:cNvPr>
            <p:cNvSpPr>
              <a:spLocks noEditPoints="1"/>
            </p:cNvSpPr>
            <p:nvPr/>
          </p:nvSpPr>
          <p:spPr bwMode="auto">
            <a:xfrm>
              <a:off x="6245" y="2841"/>
              <a:ext cx="557" cy="481"/>
            </a:xfrm>
            <a:custGeom>
              <a:avLst/>
              <a:gdLst>
                <a:gd name="T0" fmla="*/ 365 w 398"/>
                <a:gd name="T1" fmla="*/ 0 h 344"/>
                <a:gd name="T2" fmla="*/ 33 w 398"/>
                <a:gd name="T3" fmla="*/ 0 h 344"/>
                <a:gd name="T4" fmla="*/ 0 w 398"/>
                <a:gd name="T5" fmla="*/ 33 h 344"/>
                <a:gd name="T6" fmla="*/ 0 w 398"/>
                <a:gd name="T7" fmla="*/ 227 h 344"/>
                <a:gd name="T8" fmla="*/ 33 w 398"/>
                <a:gd name="T9" fmla="*/ 260 h 344"/>
                <a:gd name="T10" fmla="*/ 117 w 398"/>
                <a:gd name="T11" fmla="*/ 260 h 344"/>
                <a:gd name="T12" fmla="*/ 298 w 398"/>
                <a:gd name="T13" fmla="*/ 344 h 344"/>
                <a:gd name="T14" fmla="*/ 243 w 398"/>
                <a:gd name="T15" fmla="*/ 260 h 344"/>
                <a:gd name="T16" fmla="*/ 365 w 398"/>
                <a:gd name="T17" fmla="*/ 260 h 344"/>
                <a:gd name="T18" fmla="*/ 398 w 398"/>
                <a:gd name="T19" fmla="*/ 227 h 344"/>
                <a:gd name="T20" fmla="*/ 398 w 398"/>
                <a:gd name="T21" fmla="*/ 33 h 344"/>
                <a:gd name="T22" fmla="*/ 365 w 398"/>
                <a:gd name="T23" fmla="*/ 0 h 344"/>
                <a:gd name="T24" fmla="*/ 102 w 398"/>
                <a:gd name="T25" fmla="*/ 195 h 344"/>
                <a:gd name="T26" fmla="*/ 82 w 398"/>
                <a:gd name="T27" fmla="*/ 195 h 344"/>
                <a:gd name="T28" fmla="*/ 82 w 398"/>
                <a:gd name="T29" fmla="*/ 93 h 344"/>
                <a:gd name="T30" fmla="*/ 70 w 398"/>
                <a:gd name="T31" fmla="*/ 100 h 344"/>
                <a:gd name="T32" fmla="*/ 56 w 398"/>
                <a:gd name="T33" fmla="*/ 105 h 344"/>
                <a:gd name="T34" fmla="*/ 56 w 398"/>
                <a:gd name="T35" fmla="*/ 87 h 344"/>
                <a:gd name="T36" fmla="*/ 66 w 398"/>
                <a:gd name="T37" fmla="*/ 84 h 344"/>
                <a:gd name="T38" fmla="*/ 75 w 398"/>
                <a:gd name="T39" fmla="*/ 80 h 344"/>
                <a:gd name="T40" fmla="*/ 84 w 398"/>
                <a:gd name="T41" fmla="*/ 75 h 344"/>
                <a:gd name="T42" fmla="*/ 94 w 398"/>
                <a:gd name="T43" fmla="*/ 69 h 344"/>
                <a:gd name="T44" fmla="*/ 102 w 398"/>
                <a:gd name="T45" fmla="*/ 69 h 344"/>
                <a:gd name="T46" fmla="*/ 102 w 398"/>
                <a:gd name="T47" fmla="*/ 195 h 344"/>
                <a:gd name="T48" fmla="*/ 197 w 398"/>
                <a:gd name="T49" fmla="*/ 181 h 344"/>
                <a:gd name="T50" fmla="*/ 164 w 398"/>
                <a:gd name="T51" fmla="*/ 198 h 344"/>
                <a:gd name="T52" fmla="*/ 133 w 398"/>
                <a:gd name="T53" fmla="*/ 182 h 344"/>
                <a:gd name="T54" fmla="*/ 122 w 398"/>
                <a:gd name="T55" fmla="*/ 135 h 344"/>
                <a:gd name="T56" fmla="*/ 134 w 398"/>
                <a:gd name="T57" fmla="*/ 84 h 344"/>
                <a:gd name="T58" fmla="*/ 167 w 398"/>
                <a:gd name="T59" fmla="*/ 67 h 344"/>
                <a:gd name="T60" fmla="*/ 209 w 398"/>
                <a:gd name="T61" fmla="*/ 132 h 344"/>
                <a:gd name="T62" fmla="*/ 197 w 398"/>
                <a:gd name="T63" fmla="*/ 181 h 344"/>
                <a:gd name="T64" fmla="*/ 270 w 398"/>
                <a:gd name="T65" fmla="*/ 195 h 344"/>
                <a:gd name="T66" fmla="*/ 250 w 398"/>
                <a:gd name="T67" fmla="*/ 195 h 344"/>
                <a:gd name="T68" fmla="*/ 250 w 398"/>
                <a:gd name="T69" fmla="*/ 93 h 344"/>
                <a:gd name="T70" fmla="*/ 239 w 398"/>
                <a:gd name="T71" fmla="*/ 100 h 344"/>
                <a:gd name="T72" fmla="*/ 224 w 398"/>
                <a:gd name="T73" fmla="*/ 105 h 344"/>
                <a:gd name="T74" fmla="*/ 224 w 398"/>
                <a:gd name="T75" fmla="*/ 87 h 344"/>
                <a:gd name="T76" fmla="*/ 234 w 398"/>
                <a:gd name="T77" fmla="*/ 84 h 344"/>
                <a:gd name="T78" fmla="*/ 243 w 398"/>
                <a:gd name="T79" fmla="*/ 80 h 344"/>
                <a:gd name="T80" fmla="*/ 252 w 398"/>
                <a:gd name="T81" fmla="*/ 75 h 344"/>
                <a:gd name="T82" fmla="*/ 262 w 398"/>
                <a:gd name="T83" fmla="*/ 69 h 344"/>
                <a:gd name="T84" fmla="*/ 270 w 398"/>
                <a:gd name="T85" fmla="*/ 69 h 344"/>
                <a:gd name="T86" fmla="*/ 270 w 398"/>
                <a:gd name="T87" fmla="*/ 195 h 344"/>
                <a:gd name="T88" fmla="*/ 342 w 398"/>
                <a:gd name="T89" fmla="*/ 195 h 344"/>
                <a:gd name="T90" fmla="*/ 322 w 398"/>
                <a:gd name="T91" fmla="*/ 195 h 344"/>
                <a:gd name="T92" fmla="*/ 322 w 398"/>
                <a:gd name="T93" fmla="*/ 93 h 344"/>
                <a:gd name="T94" fmla="*/ 310 w 398"/>
                <a:gd name="T95" fmla="*/ 100 h 344"/>
                <a:gd name="T96" fmla="*/ 296 w 398"/>
                <a:gd name="T97" fmla="*/ 105 h 344"/>
                <a:gd name="T98" fmla="*/ 296 w 398"/>
                <a:gd name="T99" fmla="*/ 87 h 344"/>
                <a:gd name="T100" fmla="*/ 305 w 398"/>
                <a:gd name="T101" fmla="*/ 84 h 344"/>
                <a:gd name="T102" fmla="*/ 314 w 398"/>
                <a:gd name="T103" fmla="*/ 80 h 344"/>
                <a:gd name="T104" fmla="*/ 324 w 398"/>
                <a:gd name="T105" fmla="*/ 75 h 344"/>
                <a:gd name="T106" fmla="*/ 333 w 398"/>
                <a:gd name="T107" fmla="*/ 69 h 344"/>
                <a:gd name="T108" fmla="*/ 342 w 398"/>
                <a:gd name="T109" fmla="*/ 69 h 344"/>
                <a:gd name="T110" fmla="*/ 342 w 398"/>
                <a:gd name="T111" fmla="*/ 19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98" h="344">
                  <a:moveTo>
                    <a:pt x="365" y="0"/>
                  </a:moveTo>
                  <a:cubicBezTo>
                    <a:pt x="33" y="0"/>
                    <a:pt x="33" y="0"/>
                    <a:pt x="33" y="0"/>
                  </a:cubicBezTo>
                  <a:cubicBezTo>
                    <a:pt x="15" y="0"/>
                    <a:pt x="0" y="15"/>
                    <a:pt x="0" y="33"/>
                  </a:cubicBezTo>
                  <a:cubicBezTo>
                    <a:pt x="0" y="227"/>
                    <a:pt x="0" y="227"/>
                    <a:pt x="0" y="227"/>
                  </a:cubicBezTo>
                  <a:cubicBezTo>
                    <a:pt x="0" y="245"/>
                    <a:pt x="15" y="260"/>
                    <a:pt x="33" y="260"/>
                  </a:cubicBezTo>
                  <a:cubicBezTo>
                    <a:pt x="117" y="260"/>
                    <a:pt x="117" y="260"/>
                    <a:pt x="117" y="260"/>
                  </a:cubicBezTo>
                  <a:cubicBezTo>
                    <a:pt x="298" y="344"/>
                    <a:pt x="298" y="344"/>
                    <a:pt x="298" y="344"/>
                  </a:cubicBezTo>
                  <a:cubicBezTo>
                    <a:pt x="243" y="260"/>
                    <a:pt x="243" y="260"/>
                    <a:pt x="243" y="260"/>
                  </a:cubicBezTo>
                  <a:cubicBezTo>
                    <a:pt x="365" y="260"/>
                    <a:pt x="365" y="260"/>
                    <a:pt x="365" y="260"/>
                  </a:cubicBezTo>
                  <a:cubicBezTo>
                    <a:pt x="383" y="260"/>
                    <a:pt x="398" y="245"/>
                    <a:pt x="398" y="227"/>
                  </a:cubicBezTo>
                  <a:cubicBezTo>
                    <a:pt x="398" y="33"/>
                    <a:pt x="398" y="33"/>
                    <a:pt x="398" y="33"/>
                  </a:cubicBezTo>
                  <a:cubicBezTo>
                    <a:pt x="398" y="15"/>
                    <a:pt x="383" y="0"/>
                    <a:pt x="365" y="0"/>
                  </a:cubicBezTo>
                  <a:close/>
                  <a:moveTo>
                    <a:pt x="102" y="195"/>
                  </a:moveTo>
                  <a:cubicBezTo>
                    <a:pt x="82" y="195"/>
                    <a:pt x="82" y="195"/>
                    <a:pt x="82" y="195"/>
                  </a:cubicBezTo>
                  <a:cubicBezTo>
                    <a:pt x="82" y="93"/>
                    <a:pt x="82" y="93"/>
                    <a:pt x="82" y="93"/>
                  </a:cubicBezTo>
                  <a:cubicBezTo>
                    <a:pt x="78" y="96"/>
                    <a:pt x="75" y="98"/>
                    <a:pt x="70" y="100"/>
                  </a:cubicBezTo>
                  <a:cubicBezTo>
                    <a:pt x="66" y="102"/>
                    <a:pt x="61" y="103"/>
                    <a:pt x="56" y="105"/>
                  </a:cubicBezTo>
                  <a:cubicBezTo>
                    <a:pt x="56" y="87"/>
                    <a:pt x="56" y="87"/>
                    <a:pt x="56" y="87"/>
                  </a:cubicBezTo>
                  <a:cubicBezTo>
                    <a:pt x="59" y="86"/>
                    <a:pt x="63" y="85"/>
                    <a:pt x="66" y="84"/>
                  </a:cubicBezTo>
                  <a:cubicBezTo>
                    <a:pt x="69" y="83"/>
                    <a:pt x="72" y="81"/>
                    <a:pt x="75" y="80"/>
                  </a:cubicBezTo>
                  <a:cubicBezTo>
                    <a:pt x="78" y="78"/>
                    <a:pt x="81" y="77"/>
                    <a:pt x="84" y="75"/>
                  </a:cubicBezTo>
                  <a:cubicBezTo>
                    <a:pt x="87" y="73"/>
                    <a:pt x="90" y="71"/>
                    <a:pt x="94" y="69"/>
                  </a:cubicBezTo>
                  <a:cubicBezTo>
                    <a:pt x="102" y="69"/>
                    <a:pt x="102" y="69"/>
                    <a:pt x="102" y="69"/>
                  </a:cubicBezTo>
                  <a:lnTo>
                    <a:pt x="102" y="195"/>
                  </a:lnTo>
                  <a:close/>
                  <a:moveTo>
                    <a:pt x="197" y="181"/>
                  </a:moveTo>
                  <a:cubicBezTo>
                    <a:pt x="190" y="193"/>
                    <a:pt x="179" y="198"/>
                    <a:pt x="164" y="198"/>
                  </a:cubicBezTo>
                  <a:cubicBezTo>
                    <a:pt x="151" y="198"/>
                    <a:pt x="141" y="193"/>
                    <a:pt x="133" y="182"/>
                  </a:cubicBezTo>
                  <a:cubicBezTo>
                    <a:pt x="126" y="171"/>
                    <a:pt x="122" y="156"/>
                    <a:pt x="122" y="135"/>
                  </a:cubicBezTo>
                  <a:cubicBezTo>
                    <a:pt x="122" y="113"/>
                    <a:pt x="126" y="96"/>
                    <a:pt x="134" y="84"/>
                  </a:cubicBezTo>
                  <a:cubicBezTo>
                    <a:pt x="142" y="73"/>
                    <a:pt x="153" y="67"/>
                    <a:pt x="167" y="67"/>
                  </a:cubicBezTo>
                  <a:cubicBezTo>
                    <a:pt x="195" y="67"/>
                    <a:pt x="209" y="89"/>
                    <a:pt x="209" y="132"/>
                  </a:cubicBezTo>
                  <a:cubicBezTo>
                    <a:pt x="209" y="154"/>
                    <a:pt x="205" y="170"/>
                    <a:pt x="197" y="181"/>
                  </a:cubicBezTo>
                  <a:close/>
                  <a:moveTo>
                    <a:pt x="270" y="195"/>
                  </a:moveTo>
                  <a:cubicBezTo>
                    <a:pt x="250" y="195"/>
                    <a:pt x="250" y="195"/>
                    <a:pt x="250" y="195"/>
                  </a:cubicBezTo>
                  <a:cubicBezTo>
                    <a:pt x="250" y="93"/>
                    <a:pt x="250" y="93"/>
                    <a:pt x="250" y="93"/>
                  </a:cubicBezTo>
                  <a:cubicBezTo>
                    <a:pt x="247" y="96"/>
                    <a:pt x="243" y="98"/>
                    <a:pt x="239" y="100"/>
                  </a:cubicBezTo>
                  <a:cubicBezTo>
                    <a:pt x="235" y="102"/>
                    <a:pt x="230" y="103"/>
                    <a:pt x="224" y="105"/>
                  </a:cubicBezTo>
                  <a:cubicBezTo>
                    <a:pt x="224" y="87"/>
                    <a:pt x="224" y="87"/>
                    <a:pt x="224" y="87"/>
                  </a:cubicBezTo>
                  <a:cubicBezTo>
                    <a:pt x="228" y="86"/>
                    <a:pt x="231" y="85"/>
                    <a:pt x="234" y="84"/>
                  </a:cubicBezTo>
                  <a:cubicBezTo>
                    <a:pt x="237" y="83"/>
                    <a:pt x="240" y="81"/>
                    <a:pt x="243" y="80"/>
                  </a:cubicBezTo>
                  <a:cubicBezTo>
                    <a:pt x="246" y="78"/>
                    <a:pt x="249" y="77"/>
                    <a:pt x="252" y="75"/>
                  </a:cubicBezTo>
                  <a:cubicBezTo>
                    <a:pt x="256" y="73"/>
                    <a:pt x="259" y="71"/>
                    <a:pt x="262" y="69"/>
                  </a:cubicBezTo>
                  <a:cubicBezTo>
                    <a:pt x="270" y="69"/>
                    <a:pt x="270" y="69"/>
                    <a:pt x="270" y="69"/>
                  </a:cubicBezTo>
                  <a:lnTo>
                    <a:pt x="270" y="195"/>
                  </a:lnTo>
                  <a:close/>
                  <a:moveTo>
                    <a:pt x="342" y="195"/>
                  </a:moveTo>
                  <a:cubicBezTo>
                    <a:pt x="322" y="195"/>
                    <a:pt x="322" y="195"/>
                    <a:pt x="322" y="195"/>
                  </a:cubicBezTo>
                  <a:cubicBezTo>
                    <a:pt x="322" y="93"/>
                    <a:pt x="322" y="93"/>
                    <a:pt x="322" y="93"/>
                  </a:cubicBezTo>
                  <a:cubicBezTo>
                    <a:pt x="318" y="96"/>
                    <a:pt x="314" y="98"/>
                    <a:pt x="310" y="100"/>
                  </a:cubicBezTo>
                  <a:cubicBezTo>
                    <a:pt x="306" y="102"/>
                    <a:pt x="301" y="103"/>
                    <a:pt x="296" y="105"/>
                  </a:cubicBezTo>
                  <a:cubicBezTo>
                    <a:pt x="296" y="87"/>
                    <a:pt x="296" y="87"/>
                    <a:pt x="296" y="87"/>
                  </a:cubicBezTo>
                  <a:cubicBezTo>
                    <a:pt x="299" y="86"/>
                    <a:pt x="302" y="85"/>
                    <a:pt x="305" y="84"/>
                  </a:cubicBezTo>
                  <a:cubicBezTo>
                    <a:pt x="308" y="83"/>
                    <a:pt x="311" y="81"/>
                    <a:pt x="314" y="80"/>
                  </a:cubicBezTo>
                  <a:cubicBezTo>
                    <a:pt x="318" y="78"/>
                    <a:pt x="321" y="77"/>
                    <a:pt x="324" y="75"/>
                  </a:cubicBezTo>
                  <a:cubicBezTo>
                    <a:pt x="327" y="73"/>
                    <a:pt x="330" y="71"/>
                    <a:pt x="333" y="69"/>
                  </a:cubicBezTo>
                  <a:cubicBezTo>
                    <a:pt x="342" y="69"/>
                    <a:pt x="342" y="69"/>
                    <a:pt x="342" y="69"/>
                  </a:cubicBezTo>
                  <a:lnTo>
                    <a:pt x="342" y="195"/>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30" name="Freeform 272">
              <a:extLst>
                <a:ext uri="{FF2B5EF4-FFF2-40B4-BE49-F238E27FC236}">
                  <a16:creationId xmlns:a16="http://schemas.microsoft.com/office/drawing/2014/main" id="{2EC63C17-A0FF-4349-BA35-7F27B09C52B4}"/>
                </a:ext>
              </a:extLst>
            </p:cNvPr>
            <p:cNvSpPr>
              <a:spLocks/>
            </p:cNvSpPr>
            <p:nvPr/>
          </p:nvSpPr>
          <p:spPr bwMode="auto">
            <a:xfrm>
              <a:off x="6445" y="2957"/>
              <a:ext cx="63" cy="139"/>
            </a:xfrm>
            <a:custGeom>
              <a:avLst/>
              <a:gdLst>
                <a:gd name="T0" fmla="*/ 23 w 45"/>
                <a:gd name="T1" fmla="*/ 0 h 99"/>
                <a:gd name="T2" fmla="*/ 0 w 45"/>
                <a:gd name="T3" fmla="*/ 51 h 99"/>
                <a:gd name="T4" fmla="*/ 23 w 45"/>
                <a:gd name="T5" fmla="*/ 99 h 99"/>
                <a:gd name="T6" fmla="*/ 45 w 45"/>
                <a:gd name="T7" fmla="*/ 51 h 99"/>
                <a:gd name="T8" fmla="*/ 23 w 45"/>
                <a:gd name="T9" fmla="*/ 0 h 99"/>
              </a:gdLst>
              <a:ahLst/>
              <a:cxnLst>
                <a:cxn ang="0">
                  <a:pos x="T0" y="T1"/>
                </a:cxn>
                <a:cxn ang="0">
                  <a:pos x="T2" y="T3"/>
                </a:cxn>
                <a:cxn ang="0">
                  <a:pos x="T4" y="T5"/>
                </a:cxn>
                <a:cxn ang="0">
                  <a:pos x="T6" y="T7"/>
                </a:cxn>
                <a:cxn ang="0">
                  <a:pos x="T8" y="T9"/>
                </a:cxn>
              </a:cxnLst>
              <a:rect l="0" t="0" r="r" b="b"/>
              <a:pathLst>
                <a:path w="45" h="99">
                  <a:moveTo>
                    <a:pt x="23" y="0"/>
                  </a:moveTo>
                  <a:cubicBezTo>
                    <a:pt x="8" y="0"/>
                    <a:pt x="0" y="17"/>
                    <a:pt x="0" y="51"/>
                  </a:cubicBezTo>
                  <a:cubicBezTo>
                    <a:pt x="0" y="83"/>
                    <a:pt x="8" y="99"/>
                    <a:pt x="23" y="99"/>
                  </a:cubicBezTo>
                  <a:cubicBezTo>
                    <a:pt x="38" y="99"/>
                    <a:pt x="45" y="83"/>
                    <a:pt x="45" y="51"/>
                  </a:cubicBezTo>
                  <a:cubicBezTo>
                    <a:pt x="45" y="17"/>
                    <a:pt x="38" y="0"/>
                    <a:pt x="23"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31" name="Freeform 273">
              <a:extLst>
                <a:ext uri="{FF2B5EF4-FFF2-40B4-BE49-F238E27FC236}">
                  <a16:creationId xmlns:a16="http://schemas.microsoft.com/office/drawing/2014/main" id="{EFE7A56B-348E-4453-99AD-1212E0993754}"/>
                </a:ext>
              </a:extLst>
            </p:cNvPr>
            <p:cNvSpPr>
              <a:spLocks/>
            </p:cNvSpPr>
            <p:nvPr/>
          </p:nvSpPr>
          <p:spPr bwMode="auto">
            <a:xfrm>
              <a:off x="6323" y="2937"/>
              <a:ext cx="64" cy="177"/>
            </a:xfrm>
            <a:custGeom>
              <a:avLst/>
              <a:gdLst>
                <a:gd name="T0" fmla="*/ 28 w 46"/>
                <a:gd name="T1" fmla="*/ 6 h 126"/>
                <a:gd name="T2" fmla="*/ 19 w 46"/>
                <a:gd name="T3" fmla="*/ 11 h 126"/>
                <a:gd name="T4" fmla="*/ 10 w 46"/>
                <a:gd name="T5" fmla="*/ 15 h 126"/>
                <a:gd name="T6" fmla="*/ 0 w 46"/>
                <a:gd name="T7" fmla="*/ 18 h 126"/>
                <a:gd name="T8" fmla="*/ 0 w 46"/>
                <a:gd name="T9" fmla="*/ 36 h 126"/>
                <a:gd name="T10" fmla="*/ 14 w 46"/>
                <a:gd name="T11" fmla="*/ 31 h 126"/>
                <a:gd name="T12" fmla="*/ 26 w 46"/>
                <a:gd name="T13" fmla="*/ 24 h 126"/>
                <a:gd name="T14" fmla="*/ 26 w 46"/>
                <a:gd name="T15" fmla="*/ 126 h 126"/>
                <a:gd name="T16" fmla="*/ 46 w 46"/>
                <a:gd name="T17" fmla="*/ 126 h 126"/>
                <a:gd name="T18" fmla="*/ 46 w 46"/>
                <a:gd name="T19" fmla="*/ 0 h 126"/>
                <a:gd name="T20" fmla="*/ 38 w 46"/>
                <a:gd name="T21" fmla="*/ 0 h 126"/>
                <a:gd name="T22" fmla="*/ 28 w 46"/>
                <a:gd name="T23" fmla="*/ 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26">
                  <a:moveTo>
                    <a:pt x="28" y="6"/>
                  </a:moveTo>
                  <a:cubicBezTo>
                    <a:pt x="25" y="8"/>
                    <a:pt x="22" y="9"/>
                    <a:pt x="19" y="11"/>
                  </a:cubicBezTo>
                  <a:cubicBezTo>
                    <a:pt x="16" y="12"/>
                    <a:pt x="13" y="14"/>
                    <a:pt x="10" y="15"/>
                  </a:cubicBezTo>
                  <a:cubicBezTo>
                    <a:pt x="7" y="16"/>
                    <a:pt x="3" y="17"/>
                    <a:pt x="0" y="18"/>
                  </a:cubicBezTo>
                  <a:cubicBezTo>
                    <a:pt x="0" y="36"/>
                    <a:pt x="0" y="36"/>
                    <a:pt x="0" y="36"/>
                  </a:cubicBezTo>
                  <a:cubicBezTo>
                    <a:pt x="5" y="34"/>
                    <a:pt x="10" y="33"/>
                    <a:pt x="14" y="31"/>
                  </a:cubicBezTo>
                  <a:cubicBezTo>
                    <a:pt x="19" y="29"/>
                    <a:pt x="22" y="27"/>
                    <a:pt x="26" y="24"/>
                  </a:cubicBezTo>
                  <a:cubicBezTo>
                    <a:pt x="26" y="126"/>
                    <a:pt x="26" y="126"/>
                    <a:pt x="26" y="126"/>
                  </a:cubicBezTo>
                  <a:cubicBezTo>
                    <a:pt x="46" y="126"/>
                    <a:pt x="46" y="126"/>
                    <a:pt x="46" y="126"/>
                  </a:cubicBezTo>
                  <a:cubicBezTo>
                    <a:pt x="46" y="0"/>
                    <a:pt x="46" y="0"/>
                    <a:pt x="46" y="0"/>
                  </a:cubicBezTo>
                  <a:cubicBezTo>
                    <a:pt x="38" y="0"/>
                    <a:pt x="38" y="0"/>
                    <a:pt x="38" y="0"/>
                  </a:cubicBezTo>
                  <a:cubicBezTo>
                    <a:pt x="34" y="2"/>
                    <a:pt x="31" y="4"/>
                    <a:pt x="28" y="6"/>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32" name="Freeform 274">
              <a:extLst>
                <a:ext uri="{FF2B5EF4-FFF2-40B4-BE49-F238E27FC236}">
                  <a16:creationId xmlns:a16="http://schemas.microsoft.com/office/drawing/2014/main" id="{B4521B20-BE72-47F3-B747-2607D4DD6E7C}"/>
                </a:ext>
              </a:extLst>
            </p:cNvPr>
            <p:cNvSpPr>
              <a:spLocks noEditPoints="1"/>
            </p:cNvSpPr>
            <p:nvPr/>
          </p:nvSpPr>
          <p:spPr bwMode="auto">
            <a:xfrm>
              <a:off x="6415" y="2935"/>
              <a:ext cx="122" cy="183"/>
            </a:xfrm>
            <a:custGeom>
              <a:avLst/>
              <a:gdLst>
                <a:gd name="T0" fmla="*/ 45 w 87"/>
                <a:gd name="T1" fmla="*/ 0 h 131"/>
                <a:gd name="T2" fmla="*/ 12 w 87"/>
                <a:gd name="T3" fmla="*/ 17 h 131"/>
                <a:gd name="T4" fmla="*/ 0 w 87"/>
                <a:gd name="T5" fmla="*/ 68 h 131"/>
                <a:gd name="T6" fmla="*/ 11 w 87"/>
                <a:gd name="T7" fmla="*/ 115 h 131"/>
                <a:gd name="T8" fmla="*/ 42 w 87"/>
                <a:gd name="T9" fmla="*/ 131 h 131"/>
                <a:gd name="T10" fmla="*/ 75 w 87"/>
                <a:gd name="T11" fmla="*/ 114 h 131"/>
                <a:gd name="T12" fmla="*/ 87 w 87"/>
                <a:gd name="T13" fmla="*/ 65 h 131"/>
                <a:gd name="T14" fmla="*/ 45 w 87"/>
                <a:gd name="T15" fmla="*/ 0 h 131"/>
                <a:gd name="T16" fmla="*/ 44 w 87"/>
                <a:gd name="T17" fmla="*/ 115 h 131"/>
                <a:gd name="T18" fmla="*/ 21 w 87"/>
                <a:gd name="T19" fmla="*/ 67 h 131"/>
                <a:gd name="T20" fmla="*/ 44 w 87"/>
                <a:gd name="T21" fmla="*/ 16 h 131"/>
                <a:gd name="T22" fmla="*/ 66 w 87"/>
                <a:gd name="T23" fmla="*/ 67 h 131"/>
                <a:gd name="T24" fmla="*/ 44 w 87"/>
                <a:gd name="T25" fmla="*/ 11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131">
                  <a:moveTo>
                    <a:pt x="45" y="0"/>
                  </a:moveTo>
                  <a:cubicBezTo>
                    <a:pt x="31" y="0"/>
                    <a:pt x="20" y="6"/>
                    <a:pt x="12" y="17"/>
                  </a:cubicBezTo>
                  <a:cubicBezTo>
                    <a:pt x="4" y="29"/>
                    <a:pt x="0" y="46"/>
                    <a:pt x="0" y="68"/>
                  </a:cubicBezTo>
                  <a:cubicBezTo>
                    <a:pt x="0" y="89"/>
                    <a:pt x="4" y="104"/>
                    <a:pt x="11" y="115"/>
                  </a:cubicBezTo>
                  <a:cubicBezTo>
                    <a:pt x="19" y="126"/>
                    <a:pt x="29" y="131"/>
                    <a:pt x="42" y="131"/>
                  </a:cubicBezTo>
                  <a:cubicBezTo>
                    <a:pt x="57" y="131"/>
                    <a:pt x="68" y="126"/>
                    <a:pt x="75" y="114"/>
                  </a:cubicBezTo>
                  <a:cubicBezTo>
                    <a:pt x="83" y="103"/>
                    <a:pt x="87" y="87"/>
                    <a:pt x="87" y="65"/>
                  </a:cubicBezTo>
                  <a:cubicBezTo>
                    <a:pt x="87" y="22"/>
                    <a:pt x="73" y="0"/>
                    <a:pt x="45" y="0"/>
                  </a:cubicBezTo>
                  <a:close/>
                  <a:moveTo>
                    <a:pt x="44" y="115"/>
                  </a:moveTo>
                  <a:cubicBezTo>
                    <a:pt x="29" y="115"/>
                    <a:pt x="21" y="99"/>
                    <a:pt x="21" y="67"/>
                  </a:cubicBezTo>
                  <a:cubicBezTo>
                    <a:pt x="21" y="33"/>
                    <a:pt x="29" y="16"/>
                    <a:pt x="44" y="16"/>
                  </a:cubicBezTo>
                  <a:cubicBezTo>
                    <a:pt x="59" y="16"/>
                    <a:pt x="66" y="33"/>
                    <a:pt x="66" y="67"/>
                  </a:cubicBezTo>
                  <a:cubicBezTo>
                    <a:pt x="66" y="99"/>
                    <a:pt x="59" y="115"/>
                    <a:pt x="44" y="115"/>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33" name="Freeform 275">
              <a:extLst>
                <a:ext uri="{FF2B5EF4-FFF2-40B4-BE49-F238E27FC236}">
                  <a16:creationId xmlns:a16="http://schemas.microsoft.com/office/drawing/2014/main" id="{8A6AB1DC-E705-4DDA-8EDC-2A2DEFFF29BF}"/>
                </a:ext>
              </a:extLst>
            </p:cNvPr>
            <p:cNvSpPr>
              <a:spLocks/>
            </p:cNvSpPr>
            <p:nvPr/>
          </p:nvSpPr>
          <p:spPr bwMode="auto">
            <a:xfrm>
              <a:off x="6558" y="2937"/>
              <a:ext cx="65" cy="177"/>
            </a:xfrm>
            <a:custGeom>
              <a:avLst/>
              <a:gdLst>
                <a:gd name="T0" fmla="*/ 28 w 46"/>
                <a:gd name="T1" fmla="*/ 6 h 126"/>
                <a:gd name="T2" fmla="*/ 19 w 46"/>
                <a:gd name="T3" fmla="*/ 11 h 126"/>
                <a:gd name="T4" fmla="*/ 10 w 46"/>
                <a:gd name="T5" fmla="*/ 15 h 126"/>
                <a:gd name="T6" fmla="*/ 0 w 46"/>
                <a:gd name="T7" fmla="*/ 18 h 126"/>
                <a:gd name="T8" fmla="*/ 0 w 46"/>
                <a:gd name="T9" fmla="*/ 36 h 126"/>
                <a:gd name="T10" fmla="*/ 15 w 46"/>
                <a:gd name="T11" fmla="*/ 31 h 126"/>
                <a:gd name="T12" fmla="*/ 26 w 46"/>
                <a:gd name="T13" fmla="*/ 24 h 126"/>
                <a:gd name="T14" fmla="*/ 26 w 46"/>
                <a:gd name="T15" fmla="*/ 126 h 126"/>
                <a:gd name="T16" fmla="*/ 46 w 46"/>
                <a:gd name="T17" fmla="*/ 126 h 126"/>
                <a:gd name="T18" fmla="*/ 46 w 46"/>
                <a:gd name="T19" fmla="*/ 0 h 126"/>
                <a:gd name="T20" fmla="*/ 38 w 46"/>
                <a:gd name="T21" fmla="*/ 0 h 126"/>
                <a:gd name="T22" fmla="*/ 28 w 46"/>
                <a:gd name="T23" fmla="*/ 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26">
                  <a:moveTo>
                    <a:pt x="28" y="6"/>
                  </a:moveTo>
                  <a:cubicBezTo>
                    <a:pt x="25" y="8"/>
                    <a:pt x="22" y="9"/>
                    <a:pt x="19" y="11"/>
                  </a:cubicBezTo>
                  <a:cubicBezTo>
                    <a:pt x="16" y="12"/>
                    <a:pt x="13" y="14"/>
                    <a:pt x="10" y="15"/>
                  </a:cubicBezTo>
                  <a:cubicBezTo>
                    <a:pt x="7" y="16"/>
                    <a:pt x="4" y="17"/>
                    <a:pt x="0" y="18"/>
                  </a:cubicBezTo>
                  <a:cubicBezTo>
                    <a:pt x="0" y="36"/>
                    <a:pt x="0" y="36"/>
                    <a:pt x="0" y="36"/>
                  </a:cubicBezTo>
                  <a:cubicBezTo>
                    <a:pt x="6" y="34"/>
                    <a:pt x="11" y="33"/>
                    <a:pt x="15" y="31"/>
                  </a:cubicBezTo>
                  <a:cubicBezTo>
                    <a:pt x="19" y="29"/>
                    <a:pt x="23" y="27"/>
                    <a:pt x="26" y="24"/>
                  </a:cubicBezTo>
                  <a:cubicBezTo>
                    <a:pt x="26" y="126"/>
                    <a:pt x="26" y="126"/>
                    <a:pt x="26" y="126"/>
                  </a:cubicBezTo>
                  <a:cubicBezTo>
                    <a:pt x="46" y="126"/>
                    <a:pt x="46" y="126"/>
                    <a:pt x="46" y="126"/>
                  </a:cubicBezTo>
                  <a:cubicBezTo>
                    <a:pt x="46" y="0"/>
                    <a:pt x="46" y="0"/>
                    <a:pt x="46" y="0"/>
                  </a:cubicBezTo>
                  <a:cubicBezTo>
                    <a:pt x="38" y="0"/>
                    <a:pt x="38" y="0"/>
                    <a:pt x="38" y="0"/>
                  </a:cubicBezTo>
                  <a:cubicBezTo>
                    <a:pt x="35" y="2"/>
                    <a:pt x="32" y="4"/>
                    <a:pt x="28" y="6"/>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34" name="Freeform 276">
              <a:extLst>
                <a:ext uri="{FF2B5EF4-FFF2-40B4-BE49-F238E27FC236}">
                  <a16:creationId xmlns:a16="http://schemas.microsoft.com/office/drawing/2014/main" id="{774DD09D-45E8-41E6-A89A-3AC7FFF8D4BE}"/>
                </a:ext>
              </a:extLst>
            </p:cNvPr>
            <p:cNvSpPr>
              <a:spLocks/>
            </p:cNvSpPr>
            <p:nvPr/>
          </p:nvSpPr>
          <p:spPr bwMode="auto">
            <a:xfrm>
              <a:off x="6659" y="2937"/>
              <a:ext cx="64" cy="177"/>
            </a:xfrm>
            <a:custGeom>
              <a:avLst/>
              <a:gdLst>
                <a:gd name="T0" fmla="*/ 28 w 46"/>
                <a:gd name="T1" fmla="*/ 6 h 126"/>
                <a:gd name="T2" fmla="*/ 18 w 46"/>
                <a:gd name="T3" fmla="*/ 11 h 126"/>
                <a:gd name="T4" fmla="*/ 9 w 46"/>
                <a:gd name="T5" fmla="*/ 15 h 126"/>
                <a:gd name="T6" fmla="*/ 0 w 46"/>
                <a:gd name="T7" fmla="*/ 18 h 126"/>
                <a:gd name="T8" fmla="*/ 0 w 46"/>
                <a:gd name="T9" fmla="*/ 36 h 126"/>
                <a:gd name="T10" fmla="*/ 14 w 46"/>
                <a:gd name="T11" fmla="*/ 31 h 126"/>
                <a:gd name="T12" fmla="*/ 26 w 46"/>
                <a:gd name="T13" fmla="*/ 24 h 126"/>
                <a:gd name="T14" fmla="*/ 26 w 46"/>
                <a:gd name="T15" fmla="*/ 126 h 126"/>
                <a:gd name="T16" fmla="*/ 46 w 46"/>
                <a:gd name="T17" fmla="*/ 126 h 126"/>
                <a:gd name="T18" fmla="*/ 46 w 46"/>
                <a:gd name="T19" fmla="*/ 0 h 126"/>
                <a:gd name="T20" fmla="*/ 37 w 46"/>
                <a:gd name="T21" fmla="*/ 0 h 126"/>
                <a:gd name="T22" fmla="*/ 28 w 46"/>
                <a:gd name="T23" fmla="*/ 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26">
                  <a:moveTo>
                    <a:pt x="28" y="6"/>
                  </a:moveTo>
                  <a:cubicBezTo>
                    <a:pt x="25" y="8"/>
                    <a:pt x="22" y="9"/>
                    <a:pt x="18" y="11"/>
                  </a:cubicBezTo>
                  <a:cubicBezTo>
                    <a:pt x="15" y="12"/>
                    <a:pt x="12" y="14"/>
                    <a:pt x="9" y="15"/>
                  </a:cubicBezTo>
                  <a:cubicBezTo>
                    <a:pt x="6" y="16"/>
                    <a:pt x="3" y="17"/>
                    <a:pt x="0" y="18"/>
                  </a:cubicBezTo>
                  <a:cubicBezTo>
                    <a:pt x="0" y="36"/>
                    <a:pt x="0" y="36"/>
                    <a:pt x="0" y="36"/>
                  </a:cubicBezTo>
                  <a:cubicBezTo>
                    <a:pt x="5" y="34"/>
                    <a:pt x="10" y="33"/>
                    <a:pt x="14" y="31"/>
                  </a:cubicBezTo>
                  <a:cubicBezTo>
                    <a:pt x="18" y="29"/>
                    <a:pt x="22" y="27"/>
                    <a:pt x="26" y="24"/>
                  </a:cubicBezTo>
                  <a:cubicBezTo>
                    <a:pt x="26" y="126"/>
                    <a:pt x="26" y="126"/>
                    <a:pt x="26" y="126"/>
                  </a:cubicBezTo>
                  <a:cubicBezTo>
                    <a:pt x="46" y="126"/>
                    <a:pt x="46" y="126"/>
                    <a:pt x="46" y="126"/>
                  </a:cubicBezTo>
                  <a:cubicBezTo>
                    <a:pt x="46" y="0"/>
                    <a:pt x="46" y="0"/>
                    <a:pt x="46" y="0"/>
                  </a:cubicBezTo>
                  <a:cubicBezTo>
                    <a:pt x="37" y="0"/>
                    <a:pt x="37" y="0"/>
                    <a:pt x="37" y="0"/>
                  </a:cubicBezTo>
                  <a:cubicBezTo>
                    <a:pt x="34" y="2"/>
                    <a:pt x="31" y="4"/>
                    <a:pt x="28" y="6"/>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grpSp>
      <p:grpSp>
        <p:nvGrpSpPr>
          <p:cNvPr id="35" name="Group 284">
            <a:extLst>
              <a:ext uri="{FF2B5EF4-FFF2-40B4-BE49-F238E27FC236}">
                <a16:creationId xmlns:a16="http://schemas.microsoft.com/office/drawing/2014/main" id="{B2A5FC15-EF16-4884-8FF5-BAA068A53901}"/>
              </a:ext>
            </a:extLst>
          </p:cNvPr>
          <p:cNvGrpSpPr>
            <a:grpSpLocks noChangeAspect="1"/>
          </p:cNvGrpSpPr>
          <p:nvPr/>
        </p:nvGrpSpPr>
        <p:grpSpPr bwMode="auto">
          <a:xfrm>
            <a:off x="8822543" y="3675681"/>
            <a:ext cx="306193" cy="302110"/>
            <a:chOff x="5983" y="3772"/>
            <a:chExt cx="525" cy="518"/>
          </a:xfrm>
        </p:grpSpPr>
        <p:sp>
          <p:nvSpPr>
            <p:cNvPr id="36" name="Freeform 287">
              <a:extLst>
                <a:ext uri="{FF2B5EF4-FFF2-40B4-BE49-F238E27FC236}">
                  <a16:creationId xmlns:a16="http://schemas.microsoft.com/office/drawing/2014/main" id="{35703AA9-9E3E-46E7-B4C8-2567C2B63A33}"/>
                </a:ext>
              </a:extLst>
            </p:cNvPr>
            <p:cNvSpPr>
              <a:spLocks noEditPoints="1"/>
            </p:cNvSpPr>
            <p:nvPr/>
          </p:nvSpPr>
          <p:spPr bwMode="auto">
            <a:xfrm>
              <a:off x="5983" y="3772"/>
              <a:ext cx="423" cy="42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37" name="Freeform 288">
              <a:extLst>
                <a:ext uri="{FF2B5EF4-FFF2-40B4-BE49-F238E27FC236}">
                  <a16:creationId xmlns:a16="http://schemas.microsoft.com/office/drawing/2014/main" id="{3140CF7D-70EA-4055-9323-9A244D7580C0}"/>
                </a:ext>
              </a:extLst>
            </p:cNvPr>
            <p:cNvSpPr>
              <a:spLocks noEditPoints="1"/>
            </p:cNvSpPr>
            <p:nvPr/>
          </p:nvSpPr>
          <p:spPr bwMode="auto">
            <a:xfrm>
              <a:off x="6313" y="4094"/>
              <a:ext cx="195" cy="196"/>
            </a:xfrm>
            <a:custGeom>
              <a:avLst/>
              <a:gdLst>
                <a:gd name="T0" fmla="*/ 118 w 122"/>
                <a:gd name="T1" fmla="*/ 74 h 122"/>
                <a:gd name="T2" fmla="*/ 102 w 122"/>
                <a:gd name="T3" fmla="*/ 64 h 122"/>
                <a:gd name="T4" fmla="*/ 102 w 122"/>
                <a:gd name="T5" fmla="*/ 64 h 122"/>
                <a:gd name="T6" fmla="*/ 101 w 122"/>
                <a:gd name="T7" fmla="*/ 54 h 122"/>
                <a:gd name="T8" fmla="*/ 101 w 122"/>
                <a:gd name="T9" fmla="*/ 53 h 122"/>
                <a:gd name="T10" fmla="*/ 116 w 122"/>
                <a:gd name="T11" fmla="*/ 41 h 122"/>
                <a:gd name="T12" fmla="*/ 118 w 122"/>
                <a:gd name="T13" fmla="*/ 34 h 122"/>
                <a:gd name="T14" fmla="*/ 111 w 122"/>
                <a:gd name="T15" fmla="*/ 30 h 122"/>
                <a:gd name="T16" fmla="*/ 92 w 122"/>
                <a:gd name="T17" fmla="*/ 34 h 122"/>
                <a:gd name="T18" fmla="*/ 92 w 122"/>
                <a:gd name="T19" fmla="*/ 35 h 122"/>
                <a:gd name="T20" fmla="*/ 84 w 122"/>
                <a:gd name="T21" fmla="*/ 28 h 122"/>
                <a:gd name="T22" fmla="*/ 84 w 122"/>
                <a:gd name="T23" fmla="*/ 27 h 122"/>
                <a:gd name="T24" fmla="*/ 86 w 122"/>
                <a:gd name="T25" fmla="*/ 8 h 122"/>
                <a:gd name="T26" fmla="*/ 82 w 122"/>
                <a:gd name="T27" fmla="*/ 1 h 122"/>
                <a:gd name="T28" fmla="*/ 74 w 122"/>
                <a:gd name="T29" fmla="*/ 4 h 122"/>
                <a:gd name="T30" fmla="*/ 64 w 122"/>
                <a:gd name="T31" fmla="*/ 20 h 122"/>
                <a:gd name="T32" fmla="*/ 64 w 122"/>
                <a:gd name="T33" fmla="*/ 21 h 122"/>
                <a:gd name="T34" fmla="*/ 53 w 122"/>
                <a:gd name="T35" fmla="*/ 21 h 122"/>
                <a:gd name="T36" fmla="*/ 53 w 122"/>
                <a:gd name="T37" fmla="*/ 21 h 122"/>
                <a:gd name="T38" fmla="*/ 41 w 122"/>
                <a:gd name="T39" fmla="*/ 6 h 122"/>
                <a:gd name="T40" fmla="*/ 33 w 122"/>
                <a:gd name="T41" fmla="*/ 4 h 122"/>
                <a:gd name="T42" fmla="*/ 30 w 122"/>
                <a:gd name="T43" fmla="*/ 12 h 122"/>
                <a:gd name="T44" fmla="*/ 34 w 122"/>
                <a:gd name="T45" fmla="*/ 30 h 122"/>
                <a:gd name="T46" fmla="*/ 34 w 122"/>
                <a:gd name="T47" fmla="*/ 30 h 122"/>
                <a:gd name="T48" fmla="*/ 27 w 122"/>
                <a:gd name="T49" fmla="*/ 38 h 122"/>
                <a:gd name="T50" fmla="*/ 27 w 122"/>
                <a:gd name="T51" fmla="*/ 38 h 122"/>
                <a:gd name="T52" fmla="*/ 8 w 122"/>
                <a:gd name="T53" fmla="*/ 36 h 122"/>
                <a:gd name="T54" fmla="*/ 1 w 122"/>
                <a:gd name="T55" fmla="*/ 40 h 122"/>
                <a:gd name="T56" fmla="*/ 4 w 122"/>
                <a:gd name="T57" fmla="*/ 48 h 122"/>
                <a:gd name="T58" fmla="*/ 20 w 122"/>
                <a:gd name="T59" fmla="*/ 58 h 122"/>
                <a:gd name="T60" fmla="*/ 21 w 122"/>
                <a:gd name="T61" fmla="*/ 69 h 122"/>
                <a:gd name="T62" fmla="*/ 6 w 122"/>
                <a:gd name="T63" fmla="*/ 81 h 122"/>
                <a:gd name="T64" fmla="*/ 4 w 122"/>
                <a:gd name="T65" fmla="*/ 89 h 122"/>
                <a:gd name="T66" fmla="*/ 11 w 122"/>
                <a:gd name="T67" fmla="*/ 92 h 122"/>
                <a:gd name="T68" fmla="*/ 30 w 122"/>
                <a:gd name="T69" fmla="*/ 88 h 122"/>
                <a:gd name="T70" fmla="*/ 38 w 122"/>
                <a:gd name="T71" fmla="*/ 96 h 122"/>
                <a:gd name="T72" fmla="*/ 36 w 122"/>
                <a:gd name="T73" fmla="*/ 114 h 122"/>
                <a:gd name="T74" fmla="*/ 40 w 122"/>
                <a:gd name="T75" fmla="*/ 121 h 122"/>
                <a:gd name="T76" fmla="*/ 48 w 122"/>
                <a:gd name="T77" fmla="*/ 118 h 122"/>
                <a:gd name="T78" fmla="*/ 58 w 122"/>
                <a:gd name="T79" fmla="*/ 102 h 122"/>
                <a:gd name="T80" fmla="*/ 69 w 122"/>
                <a:gd name="T81" fmla="*/ 102 h 122"/>
                <a:gd name="T82" fmla="*/ 81 w 122"/>
                <a:gd name="T83" fmla="*/ 116 h 122"/>
                <a:gd name="T84" fmla="*/ 89 w 122"/>
                <a:gd name="T85" fmla="*/ 118 h 122"/>
                <a:gd name="T86" fmla="*/ 92 w 122"/>
                <a:gd name="T87" fmla="*/ 111 h 122"/>
                <a:gd name="T88" fmla="*/ 88 w 122"/>
                <a:gd name="T89" fmla="*/ 92 h 122"/>
                <a:gd name="T90" fmla="*/ 95 w 122"/>
                <a:gd name="T91" fmla="*/ 84 h 122"/>
                <a:gd name="T92" fmla="*/ 114 w 122"/>
                <a:gd name="T93" fmla="*/ 86 h 122"/>
                <a:gd name="T94" fmla="*/ 121 w 122"/>
                <a:gd name="T95" fmla="*/ 82 h 122"/>
                <a:gd name="T96" fmla="*/ 118 w 122"/>
                <a:gd name="T97" fmla="*/ 74 h 122"/>
                <a:gd name="T98" fmla="*/ 52 w 122"/>
                <a:gd name="T99" fmla="*/ 86 h 122"/>
                <a:gd name="T100" fmla="*/ 36 w 122"/>
                <a:gd name="T101" fmla="*/ 53 h 122"/>
                <a:gd name="T102" fmla="*/ 69 w 122"/>
                <a:gd name="T103" fmla="*/ 37 h 122"/>
                <a:gd name="T104" fmla="*/ 86 w 122"/>
                <a:gd name="T105" fmla="*/ 70 h 122"/>
                <a:gd name="T106" fmla="*/ 52 w 122"/>
                <a:gd name="T10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 h="122">
                  <a:moveTo>
                    <a:pt x="118" y="74"/>
                  </a:moveTo>
                  <a:cubicBezTo>
                    <a:pt x="102" y="64"/>
                    <a:pt x="102" y="64"/>
                    <a:pt x="102" y="64"/>
                  </a:cubicBezTo>
                  <a:cubicBezTo>
                    <a:pt x="102" y="64"/>
                    <a:pt x="102" y="64"/>
                    <a:pt x="102" y="64"/>
                  </a:cubicBezTo>
                  <a:cubicBezTo>
                    <a:pt x="102" y="61"/>
                    <a:pt x="102" y="57"/>
                    <a:pt x="101" y="54"/>
                  </a:cubicBezTo>
                  <a:cubicBezTo>
                    <a:pt x="101" y="53"/>
                    <a:pt x="101" y="53"/>
                    <a:pt x="101" y="53"/>
                  </a:cubicBezTo>
                  <a:cubicBezTo>
                    <a:pt x="116" y="41"/>
                    <a:pt x="116" y="41"/>
                    <a:pt x="116" y="41"/>
                  </a:cubicBezTo>
                  <a:cubicBezTo>
                    <a:pt x="118" y="40"/>
                    <a:pt x="119" y="36"/>
                    <a:pt x="118" y="34"/>
                  </a:cubicBezTo>
                  <a:cubicBezTo>
                    <a:pt x="117" y="31"/>
                    <a:pt x="113" y="29"/>
                    <a:pt x="111" y="30"/>
                  </a:cubicBezTo>
                  <a:cubicBezTo>
                    <a:pt x="92" y="34"/>
                    <a:pt x="92" y="34"/>
                    <a:pt x="92" y="34"/>
                  </a:cubicBezTo>
                  <a:cubicBezTo>
                    <a:pt x="92" y="34"/>
                    <a:pt x="92" y="35"/>
                    <a:pt x="92" y="35"/>
                  </a:cubicBezTo>
                  <a:cubicBezTo>
                    <a:pt x="89" y="32"/>
                    <a:pt x="87" y="30"/>
                    <a:pt x="84" y="28"/>
                  </a:cubicBezTo>
                  <a:cubicBezTo>
                    <a:pt x="84" y="28"/>
                    <a:pt x="84" y="27"/>
                    <a:pt x="84" y="27"/>
                  </a:cubicBezTo>
                  <a:cubicBezTo>
                    <a:pt x="86" y="8"/>
                    <a:pt x="86" y="8"/>
                    <a:pt x="86" y="8"/>
                  </a:cubicBezTo>
                  <a:cubicBezTo>
                    <a:pt x="86" y="5"/>
                    <a:pt x="84" y="2"/>
                    <a:pt x="82" y="1"/>
                  </a:cubicBezTo>
                  <a:cubicBezTo>
                    <a:pt x="79" y="0"/>
                    <a:pt x="76" y="2"/>
                    <a:pt x="74" y="4"/>
                  </a:cubicBezTo>
                  <a:cubicBezTo>
                    <a:pt x="64" y="20"/>
                    <a:pt x="64" y="20"/>
                    <a:pt x="64" y="20"/>
                  </a:cubicBezTo>
                  <a:cubicBezTo>
                    <a:pt x="64" y="21"/>
                    <a:pt x="64" y="21"/>
                    <a:pt x="64" y="21"/>
                  </a:cubicBezTo>
                  <a:cubicBezTo>
                    <a:pt x="60" y="21"/>
                    <a:pt x="57" y="21"/>
                    <a:pt x="53" y="21"/>
                  </a:cubicBezTo>
                  <a:cubicBezTo>
                    <a:pt x="53" y="21"/>
                    <a:pt x="53" y="21"/>
                    <a:pt x="53" y="21"/>
                  </a:cubicBezTo>
                  <a:cubicBezTo>
                    <a:pt x="41" y="6"/>
                    <a:pt x="41" y="6"/>
                    <a:pt x="41" y="6"/>
                  </a:cubicBezTo>
                  <a:cubicBezTo>
                    <a:pt x="40" y="4"/>
                    <a:pt x="36" y="3"/>
                    <a:pt x="33" y="4"/>
                  </a:cubicBezTo>
                  <a:cubicBezTo>
                    <a:pt x="31" y="6"/>
                    <a:pt x="29" y="9"/>
                    <a:pt x="30" y="12"/>
                  </a:cubicBezTo>
                  <a:cubicBezTo>
                    <a:pt x="34" y="30"/>
                    <a:pt x="34" y="30"/>
                    <a:pt x="34" y="30"/>
                  </a:cubicBezTo>
                  <a:cubicBezTo>
                    <a:pt x="34" y="30"/>
                    <a:pt x="34" y="30"/>
                    <a:pt x="34" y="30"/>
                  </a:cubicBezTo>
                  <a:cubicBezTo>
                    <a:pt x="32" y="33"/>
                    <a:pt x="29" y="35"/>
                    <a:pt x="27" y="38"/>
                  </a:cubicBezTo>
                  <a:cubicBezTo>
                    <a:pt x="27" y="38"/>
                    <a:pt x="27" y="38"/>
                    <a:pt x="27" y="38"/>
                  </a:cubicBezTo>
                  <a:cubicBezTo>
                    <a:pt x="8" y="36"/>
                    <a:pt x="8" y="36"/>
                    <a:pt x="8" y="36"/>
                  </a:cubicBezTo>
                  <a:cubicBezTo>
                    <a:pt x="5" y="36"/>
                    <a:pt x="2" y="38"/>
                    <a:pt x="1" y="40"/>
                  </a:cubicBezTo>
                  <a:cubicBezTo>
                    <a:pt x="0" y="43"/>
                    <a:pt x="2" y="47"/>
                    <a:pt x="4" y="48"/>
                  </a:cubicBezTo>
                  <a:cubicBezTo>
                    <a:pt x="20" y="58"/>
                    <a:pt x="20" y="58"/>
                    <a:pt x="20" y="58"/>
                  </a:cubicBezTo>
                  <a:cubicBezTo>
                    <a:pt x="20" y="62"/>
                    <a:pt x="20" y="66"/>
                    <a:pt x="21" y="69"/>
                  </a:cubicBezTo>
                  <a:cubicBezTo>
                    <a:pt x="6" y="81"/>
                    <a:pt x="6" y="81"/>
                    <a:pt x="6" y="81"/>
                  </a:cubicBezTo>
                  <a:cubicBezTo>
                    <a:pt x="4" y="83"/>
                    <a:pt x="3" y="86"/>
                    <a:pt x="4" y="89"/>
                  </a:cubicBezTo>
                  <a:cubicBezTo>
                    <a:pt x="5" y="91"/>
                    <a:pt x="9" y="93"/>
                    <a:pt x="11" y="92"/>
                  </a:cubicBezTo>
                  <a:cubicBezTo>
                    <a:pt x="30" y="88"/>
                    <a:pt x="30" y="88"/>
                    <a:pt x="30" y="88"/>
                  </a:cubicBezTo>
                  <a:cubicBezTo>
                    <a:pt x="32" y="91"/>
                    <a:pt x="35" y="93"/>
                    <a:pt x="38" y="96"/>
                  </a:cubicBezTo>
                  <a:cubicBezTo>
                    <a:pt x="36" y="114"/>
                    <a:pt x="36" y="114"/>
                    <a:pt x="36" y="114"/>
                  </a:cubicBezTo>
                  <a:cubicBezTo>
                    <a:pt x="36" y="117"/>
                    <a:pt x="38" y="120"/>
                    <a:pt x="40" y="121"/>
                  </a:cubicBezTo>
                  <a:cubicBezTo>
                    <a:pt x="43" y="122"/>
                    <a:pt x="46" y="121"/>
                    <a:pt x="48" y="118"/>
                  </a:cubicBezTo>
                  <a:cubicBezTo>
                    <a:pt x="58" y="102"/>
                    <a:pt x="58" y="102"/>
                    <a:pt x="58" y="102"/>
                  </a:cubicBezTo>
                  <a:cubicBezTo>
                    <a:pt x="62" y="103"/>
                    <a:pt x="65" y="102"/>
                    <a:pt x="69" y="102"/>
                  </a:cubicBezTo>
                  <a:cubicBezTo>
                    <a:pt x="81" y="116"/>
                    <a:pt x="81" y="116"/>
                    <a:pt x="81" y="116"/>
                  </a:cubicBezTo>
                  <a:cubicBezTo>
                    <a:pt x="83" y="118"/>
                    <a:pt x="86" y="119"/>
                    <a:pt x="89" y="118"/>
                  </a:cubicBezTo>
                  <a:cubicBezTo>
                    <a:pt x="91" y="117"/>
                    <a:pt x="93" y="113"/>
                    <a:pt x="92" y="111"/>
                  </a:cubicBezTo>
                  <a:cubicBezTo>
                    <a:pt x="88" y="92"/>
                    <a:pt x="88" y="92"/>
                    <a:pt x="88" y="92"/>
                  </a:cubicBezTo>
                  <a:cubicBezTo>
                    <a:pt x="91" y="90"/>
                    <a:pt x="93" y="87"/>
                    <a:pt x="95" y="84"/>
                  </a:cubicBezTo>
                  <a:cubicBezTo>
                    <a:pt x="114" y="86"/>
                    <a:pt x="114" y="86"/>
                    <a:pt x="114" y="86"/>
                  </a:cubicBezTo>
                  <a:cubicBezTo>
                    <a:pt x="117" y="86"/>
                    <a:pt x="120" y="85"/>
                    <a:pt x="121" y="82"/>
                  </a:cubicBezTo>
                  <a:cubicBezTo>
                    <a:pt x="122" y="79"/>
                    <a:pt x="120" y="76"/>
                    <a:pt x="118" y="74"/>
                  </a:cubicBezTo>
                  <a:close/>
                  <a:moveTo>
                    <a:pt x="52" y="86"/>
                  </a:moveTo>
                  <a:cubicBezTo>
                    <a:pt x="39" y="82"/>
                    <a:pt x="31" y="67"/>
                    <a:pt x="36" y="53"/>
                  </a:cubicBezTo>
                  <a:cubicBezTo>
                    <a:pt x="41" y="39"/>
                    <a:pt x="56" y="32"/>
                    <a:pt x="69" y="37"/>
                  </a:cubicBezTo>
                  <a:cubicBezTo>
                    <a:pt x="83" y="41"/>
                    <a:pt x="90" y="56"/>
                    <a:pt x="86" y="70"/>
                  </a:cubicBezTo>
                  <a:cubicBezTo>
                    <a:pt x="81" y="84"/>
                    <a:pt x="66" y="91"/>
                    <a:pt x="52" y="86"/>
                  </a:cubicBezTo>
                  <a:close/>
                </a:path>
              </a:pathLst>
            </a:custGeom>
            <a:solidFill>
              <a:srgbClr val="6D6E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grpSp>
      <p:pic>
        <p:nvPicPr>
          <p:cNvPr id="38" name="Picture 37">
            <a:extLst>
              <a:ext uri="{FF2B5EF4-FFF2-40B4-BE49-F238E27FC236}">
                <a16:creationId xmlns:a16="http://schemas.microsoft.com/office/drawing/2014/main" id="{E3397D2A-5BF5-4D81-8C66-CC4D468E533E}"/>
              </a:ext>
            </a:extLst>
          </p:cNvPr>
          <p:cNvPicPr>
            <a:picLocks noChangeAspect="1"/>
          </p:cNvPicPr>
          <p:nvPr/>
        </p:nvPicPr>
        <p:blipFill>
          <a:blip r:embed="rId3"/>
          <a:stretch>
            <a:fillRect/>
          </a:stretch>
        </p:blipFill>
        <p:spPr>
          <a:xfrm>
            <a:off x="8146992" y="3283888"/>
            <a:ext cx="357539" cy="673010"/>
          </a:xfrm>
          <a:prstGeom prst="rect">
            <a:avLst/>
          </a:prstGeom>
        </p:spPr>
      </p:pic>
      <p:pic>
        <p:nvPicPr>
          <p:cNvPr id="39" name="Picture 38">
            <a:extLst>
              <a:ext uri="{FF2B5EF4-FFF2-40B4-BE49-F238E27FC236}">
                <a16:creationId xmlns:a16="http://schemas.microsoft.com/office/drawing/2014/main" id="{52583CCB-8DD0-4766-9C0A-D8E71994D626}"/>
              </a:ext>
            </a:extLst>
          </p:cNvPr>
          <p:cNvPicPr>
            <a:picLocks noChangeAspect="1"/>
          </p:cNvPicPr>
          <p:nvPr/>
        </p:nvPicPr>
        <p:blipFill>
          <a:blip r:embed="rId3"/>
          <a:stretch>
            <a:fillRect/>
          </a:stretch>
        </p:blipFill>
        <p:spPr>
          <a:xfrm>
            <a:off x="7634798" y="3273555"/>
            <a:ext cx="357539" cy="673010"/>
          </a:xfrm>
          <a:prstGeom prst="rect">
            <a:avLst/>
          </a:prstGeom>
        </p:spPr>
      </p:pic>
      <p:pic>
        <p:nvPicPr>
          <p:cNvPr id="40" name="Picture 39">
            <a:extLst>
              <a:ext uri="{FF2B5EF4-FFF2-40B4-BE49-F238E27FC236}">
                <a16:creationId xmlns:a16="http://schemas.microsoft.com/office/drawing/2014/main" id="{A4FFE33C-1631-4D2F-AEA4-691CFDDEA3C7}"/>
              </a:ext>
            </a:extLst>
          </p:cNvPr>
          <p:cNvPicPr>
            <a:picLocks noChangeAspect="1"/>
          </p:cNvPicPr>
          <p:nvPr/>
        </p:nvPicPr>
        <p:blipFill>
          <a:blip r:embed="rId9"/>
          <a:stretch>
            <a:fillRect/>
          </a:stretch>
        </p:blipFill>
        <p:spPr>
          <a:xfrm>
            <a:off x="7829252" y="3678957"/>
            <a:ext cx="266604" cy="269650"/>
          </a:xfrm>
          <a:prstGeom prst="rect">
            <a:avLst/>
          </a:prstGeom>
        </p:spPr>
      </p:pic>
      <p:grpSp>
        <p:nvGrpSpPr>
          <p:cNvPr id="41" name="Group 315">
            <a:extLst>
              <a:ext uri="{FF2B5EF4-FFF2-40B4-BE49-F238E27FC236}">
                <a16:creationId xmlns:a16="http://schemas.microsoft.com/office/drawing/2014/main" id="{4378C76D-0AD5-470D-9B3F-3419E4CE9140}"/>
              </a:ext>
            </a:extLst>
          </p:cNvPr>
          <p:cNvGrpSpPr>
            <a:grpSpLocks noChangeAspect="1"/>
          </p:cNvGrpSpPr>
          <p:nvPr/>
        </p:nvGrpSpPr>
        <p:grpSpPr bwMode="auto">
          <a:xfrm>
            <a:off x="9008483" y="4575500"/>
            <a:ext cx="539183" cy="407383"/>
            <a:chOff x="6876" y="2250"/>
            <a:chExt cx="990" cy="748"/>
          </a:xfrm>
        </p:grpSpPr>
        <p:sp>
          <p:nvSpPr>
            <p:cNvPr id="42" name="Rectangle 317">
              <a:extLst>
                <a:ext uri="{FF2B5EF4-FFF2-40B4-BE49-F238E27FC236}">
                  <a16:creationId xmlns:a16="http://schemas.microsoft.com/office/drawing/2014/main" id="{86001B7C-1556-472A-B825-B7396699F813}"/>
                </a:ext>
              </a:extLst>
            </p:cNvPr>
            <p:cNvSpPr>
              <a:spLocks noChangeArrowheads="1"/>
            </p:cNvSpPr>
            <p:nvPr/>
          </p:nvSpPr>
          <p:spPr bwMode="auto">
            <a:xfrm>
              <a:off x="7125" y="2983"/>
              <a:ext cx="490" cy="15"/>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43" name="Freeform 318">
              <a:extLst>
                <a:ext uri="{FF2B5EF4-FFF2-40B4-BE49-F238E27FC236}">
                  <a16:creationId xmlns:a16="http://schemas.microsoft.com/office/drawing/2014/main" id="{F70A121E-B11C-475E-97DB-C3DB5520F8F5}"/>
                </a:ext>
              </a:extLst>
            </p:cNvPr>
            <p:cNvSpPr>
              <a:spLocks/>
            </p:cNvSpPr>
            <p:nvPr/>
          </p:nvSpPr>
          <p:spPr bwMode="auto">
            <a:xfrm>
              <a:off x="6876" y="2250"/>
              <a:ext cx="990" cy="590"/>
            </a:xfrm>
            <a:custGeom>
              <a:avLst/>
              <a:gdLst>
                <a:gd name="T0" fmla="*/ 557 w 557"/>
                <a:gd name="T1" fmla="*/ 314 h 332"/>
                <a:gd name="T2" fmla="*/ 539 w 557"/>
                <a:gd name="T3" fmla="*/ 332 h 332"/>
                <a:gd name="T4" fmla="*/ 18 w 557"/>
                <a:gd name="T5" fmla="*/ 332 h 332"/>
                <a:gd name="T6" fmla="*/ 0 w 557"/>
                <a:gd name="T7" fmla="*/ 314 h 332"/>
                <a:gd name="T8" fmla="*/ 0 w 557"/>
                <a:gd name="T9" fmla="*/ 18 h 332"/>
                <a:gd name="T10" fmla="*/ 18 w 557"/>
                <a:gd name="T11" fmla="*/ 0 h 332"/>
                <a:gd name="T12" fmla="*/ 539 w 557"/>
                <a:gd name="T13" fmla="*/ 0 h 332"/>
                <a:gd name="T14" fmla="*/ 557 w 557"/>
                <a:gd name="T15" fmla="*/ 18 h 332"/>
                <a:gd name="T16" fmla="*/ 557 w 557"/>
                <a:gd name="T17" fmla="*/ 31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7" h="332">
                  <a:moveTo>
                    <a:pt x="557" y="314"/>
                  </a:moveTo>
                  <a:cubicBezTo>
                    <a:pt x="557" y="324"/>
                    <a:pt x="549" y="332"/>
                    <a:pt x="539" y="332"/>
                  </a:cubicBezTo>
                  <a:cubicBezTo>
                    <a:pt x="18" y="332"/>
                    <a:pt x="18" y="332"/>
                    <a:pt x="18" y="332"/>
                  </a:cubicBezTo>
                  <a:cubicBezTo>
                    <a:pt x="8" y="332"/>
                    <a:pt x="0" y="324"/>
                    <a:pt x="0" y="314"/>
                  </a:cubicBezTo>
                  <a:cubicBezTo>
                    <a:pt x="0" y="18"/>
                    <a:pt x="0" y="18"/>
                    <a:pt x="0" y="18"/>
                  </a:cubicBezTo>
                  <a:cubicBezTo>
                    <a:pt x="0" y="8"/>
                    <a:pt x="8" y="0"/>
                    <a:pt x="18" y="0"/>
                  </a:cubicBezTo>
                  <a:cubicBezTo>
                    <a:pt x="539" y="0"/>
                    <a:pt x="539" y="0"/>
                    <a:pt x="539" y="0"/>
                  </a:cubicBezTo>
                  <a:cubicBezTo>
                    <a:pt x="549" y="0"/>
                    <a:pt x="557" y="8"/>
                    <a:pt x="557" y="18"/>
                  </a:cubicBezTo>
                  <a:lnTo>
                    <a:pt x="557" y="31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44" name="Freeform 319">
              <a:extLst>
                <a:ext uri="{FF2B5EF4-FFF2-40B4-BE49-F238E27FC236}">
                  <a16:creationId xmlns:a16="http://schemas.microsoft.com/office/drawing/2014/main" id="{8A812F51-362A-49E7-B14D-F1EDDAF218EA}"/>
                </a:ext>
              </a:extLst>
            </p:cNvPr>
            <p:cNvSpPr>
              <a:spLocks/>
            </p:cNvSpPr>
            <p:nvPr/>
          </p:nvSpPr>
          <p:spPr bwMode="auto">
            <a:xfrm>
              <a:off x="6903" y="2276"/>
              <a:ext cx="933" cy="514"/>
            </a:xfrm>
            <a:custGeom>
              <a:avLst/>
              <a:gdLst>
                <a:gd name="T0" fmla="*/ 525 w 525"/>
                <a:gd name="T1" fmla="*/ 281 h 289"/>
                <a:gd name="T2" fmla="*/ 517 w 525"/>
                <a:gd name="T3" fmla="*/ 289 h 289"/>
                <a:gd name="T4" fmla="*/ 8 w 525"/>
                <a:gd name="T5" fmla="*/ 289 h 289"/>
                <a:gd name="T6" fmla="*/ 0 w 525"/>
                <a:gd name="T7" fmla="*/ 281 h 289"/>
                <a:gd name="T8" fmla="*/ 0 w 525"/>
                <a:gd name="T9" fmla="*/ 7 h 289"/>
                <a:gd name="T10" fmla="*/ 8 w 525"/>
                <a:gd name="T11" fmla="*/ 0 h 289"/>
                <a:gd name="T12" fmla="*/ 517 w 525"/>
                <a:gd name="T13" fmla="*/ 0 h 289"/>
                <a:gd name="T14" fmla="*/ 525 w 525"/>
                <a:gd name="T15" fmla="*/ 7 h 289"/>
                <a:gd name="T16" fmla="*/ 525 w 525"/>
                <a:gd name="T17" fmla="*/ 281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5" h="289">
                  <a:moveTo>
                    <a:pt x="525" y="281"/>
                  </a:moveTo>
                  <a:cubicBezTo>
                    <a:pt x="525" y="285"/>
                    <a:pt x="521" y="289"/>
                    <a:pt x="517" y="289"/>
                  </a:cubicBezTo>
                  <a:cubicBezTo>
                    <a:pt x="8" y="289"/>
                    <a:pt x="8" y="289"/>
                    <a:pt x="8" y="289"/>
                  </a:cubicBezTo>
                  <a:cubicBezTo>
                    <a:pt x="4" y="289"/>
                    <a:pt x="0" y="285"/>
                    <a:pt x="0" y="281"/>
                  </a:cubicBezTo>
                  <a:cubicBezTo>
                    <a:pt x="0" y="7"/>
                    <a:pt x="0" y="7"/>
                    <a:pt x="0" y="7"/>
                  </a:cubicBezTo>
                  <a:cubicBezTo>
                    <a:pt x="0" y="3"/>
                    <a:pt x="4" y="0"/>
                    <a:pt x="8" y="0"/>
                  </a:cubicBezTo>
                  <a:cubicBezTo>
                    <a:pt x="517" y="0"/>
                    <a:pt x="517" y="0"/>
                    <a:pt x="517" y="0"/>
                  </a:cubicBezTo>
                  <a:cubicBezTo>
                    <a:pt x="521" y="0"/>
                    <a:pt x="525" y="3"/>
                    <a:pt x="525" y="7"/>
                  </a:cubicBezTo>
                  <a:lnTo>
                    <a:pt x="525" y="28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45" name="Rectangle 320">
              <a:extLst>
                <a:ext uri="{FF2B5EF4-FFF2-40B4-BE49-F238E27FC236}">
                  <a16:creationId xmlns:a16="http://schemas.microsoft.com/office/drawing/2014/main" id="{A7EF347C-909D-489E-9D35-400A95A60B76}"/>
                </a:ext>
              </a:extLst>
            </p:cNvPr>
            <p:cNvSpPr>
              <a:spLocks noChangeArrowheads="1"/>
            </p:cNvSpPr>
            <p:nvPr/>
          </p:nvSpPr>
          <p:spPr bwMode="auto">
            <a:xfrm>
              <a:off x="6979" y="2394"/>
              <a:ext cx="215" cy="103"/>
            </a:xfrm>
            <a:prstGeom prst="rect">
              <a:avLst/>
            </a:prstGeom>
            <a:solidFill>
              <a:srgbClr val="F9EC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46" name="Rectangle 321">
              <a:extLst>
                <a:ext uri="{FF2B5EF4-FFF2-40B4-BE49-F238E27FC236}">
                  <a16:creationId xmlns:a16="http://schemas.microsoft.com/office/drawing/2014/main" id="{3012CBB3-FD92-43D0-8CF1-140A0DB09305}"/>
                </a:ext>
              </a:extLst>
            </p:cNvPr>
            <p:cNvSpPr>
              <a:spLocks noChangeArrowheads="1"/>
            </p:cNvSpPr>
            <p:nvPr/>
          </p:nvSpPr>
          <p:spPr bwMode="auto">
            <a:xfrm>
              <a:off x="7201" y="2394"/>
              <a:ext cx="217" cy="103"/>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47" name="Rectangle 322">
              <a:extLst>
                <a:ext uri="{FF2B5EF4-FFF2-40B4-BE49-F238E27FC236}">
                  <a16:creationId xmlns:a16="http://schemas.microsoft.com/office/drawing/2014/main" id="{F52DD9EA-1546-4886-93F9-06943D26392F}"/>
                </a:ext>
              </a:extLst>
            </p:cNvPr>
            <p:cNvSpPr>
              <a:spLocks noChangeArrowheads="1"/>
            </p:cNvSpPr>
            <p:nvPr/>
          </p:nvSpPr>
          <p:spPr bwMode="auto">
            <a:xfrm>
              <a:off x="7425" y="2394"/>
              <a:ext cx="103" cy="103"/>
            </a:xfrm>
            <a:prstGeom prst="rect">
              <a:avLst/>
            </a:prstGeom>
            <a:solidFill>
              <a:srgbClr val="4573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48" name="Rectangle 323">
              <a:extLst>
                <a:ext uri="{FF2B5EF4-FFF2-40B4-BE49-F238E27FC236}">
                  <a16:creationId xmlns:a16="http://schemas.microsoft.com/office/drawing/2014/main" id="{C00B33BF-5C7C-4194-B721-A6F4CD1E385F}"/>
                </a:ext>
              </a:extLst>
            </p:cNvPr>
            <p:cNvSpPr>
              <a:spLocks noChangeArrowheads="1"/>
            </p:cNvSpPr>
            <p:nvPr/>
          </p:nvSpPr>
          <p:spPr bwMode="auto">
            <a:xfrm>
              <a:off x="7535" y="2394"/>
              <a:ext cx="103" cy="103"/>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49" name="Rectangle 324">
              <a:extLst>
                <a:ext uri="{FF2B5EF4-FFF2-40B4-BE49-F238E27FC236}">
                  <a16:creationId xmlns:a16="http://schemas.microsoft.com/office/drawing/2014/main" id="{3A7ACA9C-AA9B-4D60-B6AA-1EE72B77BCD2}"/>
                </a:ext>
              </a:extLst>
            </p:cNvPr>
            <p:cNvSpPr>
              <a:spLocks noChangeArrowheads="1"/>
            </p:cNvSpPr>
            <p:nvPr/>
          </p:nvSpPr>
          <p:spPr bwMode="auto">
            <a:xfrm>
              <a:off x="7425" y="2504"/>
              <a:ext cx="103" cy="10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50" name="Rectangle 325">
              <a:extLst>
                <a:ext uri="{FF2B5EF4-FFF2-40B4-BE49-F238E27FC236}">
                  <a16:creationId xmlns:a16="http://schemas.microsoft.com/office/drawing/2014/main" id="{EF09786D-DA66-44FB-B36B-EFE4A44B5831}"/>
                </a:ext>
              </a:extLst>
            </p:cNvPr>
            <p:cNvSpPr>
              <a:spLocks noChangeArrowheads="1"/>
            </p:cNvSpPr>
            <p:nvPr/>
          </p:nvSpPr>
          <p:spPr bwMode="auto">
            <a:xfrm>
              <a:off x="6979" y="2504"/>
              <a:ext cx="103" cy="103"/>
            </a:xfrm>
            <a:prstGeom prst="rect">
              <a:avLst/>
            </a:prstGeom>
            <a:solidFill>
              <a:srgbClr val="5884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51" name="Rectangle 326">
              <a:extLst>
                <a:ext uri="{FF2B5EF4-FFF2-40B4-BE49-F238E27FC236}">
                  <a16:creationId xmlns:a16="http://schemas.microsoft.com/office/drawing/2014/main" id="{BDB0B76F-DF7F-4C16-999C-A1DCC7C615D2}"/>
                </a:ext>
              </a:extLst>
            </p:cNvPr>
            <p:cNvSpPr>
              <a:spLocks noChangeArrowheads="1"/>
            </p:cNvSpPr>
            <p:nvPr/>
          </p:nvSpPr>
          <p:spPr bwMode="auto">
            <a:xfrm>
              <a:off x="6979" y="2616"/>
              <a:ext cx="103" cy="104"/>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52" name="Rectangle 327">
              <a:extLst>
                <a:ext uri="{FF2B5EF4-FFF2-40B4-BE49-F238E27FC236}">
                  <a16:creationId xmlns:a16="http://schemas.microsoft.com/office/drawing/2014/main" id="{7B9F42DB-C870-43CB-A8A3-CE75F287476A}"/>
                </a:ext>
              </a:extLst>
            </p:cNvPr>
            <p:cNvSpPr>
              <a:spLocks noChangeArrowheads="1"/>
            </p:cNvSpPr>
            <p:nvPr/>
          </p:nvSpPr>
          <p:spPr bwMode="auto">
            <a:xfrm>
              <a:off x="7091" y="2616"/>
              <a:ext cx="103" cy="104"/>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53" name="Rectangle 328">
              <a:extLst>
                <a:ext uri="{FF2B5EF4-FFF2-40B4-BE49-F238E27FC236}">
                  <a16:creationId xmlns:a16="http://schemas.microsoft.com/office/drawing/2014/main" id="{5B0F7245-2E76-4CA0-A264-5EA0B1D2C38C}"/>
                </a:ext>
              </a:extLst>
            </p:cNvPr>
            <p:cNvSpPr>
              <a:spLocks noChangeArrowheads="1"/>
            </p:cNvSpPr>
            <p:nvPr/>
          </p:nvSpPr>
          <p:spPr bwMode="auto">
            <a:xfrm>
              <a:off x="7201" y="2504"/>
              <a:ext cx="217" cy="103"/>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54" name="Rectangle 329">
              <a:extLst>
                <a:ext uri="{FF2B5EF4-FFF2-40B4-BE49-F238E27FC236}">
                  <a16:creationId xmlns:a16="http://schemas.microsoft.com/office/drawing/2014/main" id="{508233FE-CA76-47B0-AED2-A9A6D7FB9CA0}"/>
                </a:ext>
              </a:extLst>
            </p:cNvPr>
            <p:cNvSpPr>
              <a:spLocks noChangeArrowheads="1"/>
            </p:cNvSpPr>
            <p:nvPr/>
          </p:nvSpPr>
          <p:spPr bwMode="auto">
            <a:xfrm>
              <a:off x="7201" y="2616"/>
              <a:ext cx="217" cy="104"/>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55" name="Rectangle 330">
              <a:extLst>
                <a:ext uri="{FF2B5EF4-FFF2-40B4-BE49-F238E27FC236}">
                  <a16:creationId xmlns:a16="http://schemas.microsoft.com/office/drawing/2014/main" id="{1F1B39A0-45CA-442E-BD3E-85B7D994997E}"/>
                </a:ext>
              </a:extLst>
            </p:cNvPr>
            <p:cNvSpPr>
              <a:spLocks noChangeArrowheads="1"/>
            </p:cNvSpPr>
            <p:nvPr/>
          </p:nvSpPr>
          <p:spPr bwMode="auto">
            <a:xfrm>
              <a:off x="7423" y="2685"/>
              <a:ext cx="215" cy="35"/>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56" name="Rectangle 331">
              <a:extLst>
                <a:ext uri="{FF2B5EF4-FFF2-40B4-BE49-F238E27FC236}">
                  <a16:creationId xmlns:a16="http://schemas.microsoft.com/office/drawing/2014/main" id="{82E20099-14D4-4032-95A3-2AFBC85ED7BF}"/>
                </a:ext>
              </a:extLst>
            </p:cNvPr>
            <p:cNvSpPr>
              <a:spLocks noChangeArrowheads="1"/>
            </p:cNvSpPr>
            <p:nvPr/>
          </p:nvSpPr>
          <p:spPr bwMode="auto">
            <a:xfrm>
              <a:off x="7423" y="2616"/>
              <a:ext cx="215" cy="69"/>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57" name="Rectangle 332">
              <a:extLst>
                <a:ext uri="{FF2B5EF4-FFF2-40B4-BE49-F238E27FC236}">
                  <a16:creationId xmlns:a16="http://schemas.microsoft.com/office/drawing/2014/main" id="{BDBF4138-9B95-44A3-80FA-AD3B36D22129}"/>
                </a:ext>
              </a:extLst>
            </p:cNvPr>
            <p:cNvSpPr>
              <a:spLocks noChangeArrowheads="1"/>
            </p:cNvSpPr>
            <p:nvPr/>
          </p:nvSpPr>
          <p:spPr bwMode="auto">
            <a:xfrm>
              <a:off x="7535" y="2504"/>
              <a:ext cx="103" cy="103"/>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58" name="Rectangle 333">
              <a:extLst>
                <a:ext uri="{FF2B5EF4-FFF2-40B4-BE49-F238E27FC236}">
                  <a16:creationId xmlns:a16="http://schemas.microsoft.com/office/drawing/2014/main" id="{C26F536D-184C-4456-BA47-6CB177F58E68}"/>
                </a:ext>
              </a:extLst>
            </p:cNvPr>
            <p:cNvSpPr>
              <a:spLocks noChangeArrowheads="1"/>
            </p:cNvSpPr>
            <p:nvPr/>
          </p:nvSpPr>
          <p:spPr bwMode="auto">
            <a:xfrm>
              <a:off x="7688" y="2504"/>
              <a:ext cx="105" cy="103"/>
            </a:xfrm>
            <a:prstGeom prst="rect">
              <a:avLst/>
            </a:prstGeom>
            <a:solidFill>
              <a:srgbClr val="109C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59" name="Rectangle 334">
              <a:extLst>
                <a:ext uri="{FF2B5EF4-FFF2-40B4-BE49-F238E27FC236}">
                  <a16:creationId xmlns:a16="http://schemas.microsoft.com/office/drawing/2014/main" id="{44672C28-83E4-4350-BDCA-9749DAD7186E}"/>
                </a:ext>
              </a:extLst>
            </p:cNvPr>
            <p:cNvSpPr>
              <a:spLocks noChangeArrowheads="1"/>
            </p:cNvSpPr>
            <p:nvPr/>
          </p:nvSpPr>
          <p:spPr bwMode="auto">
            <a:xfrm>
              <a:off x="7688" y="2614"/>
              <a:ext cx="105" cy="105"/>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60" name="Rectangle 335">
              <a:extLst>
                <a:ext uri="{FF2B5EF4-FFF2-40B4-BE49-F238E27FC236}">
                  <a16:creationId xmlns:a16="http://schemas.microsoft.com/office/drawing/2014/main" id="{CACA2E6B-4B5C-499D-B664-DAE2DCE89D43}"/>
                </a:ext>
              </a:extLst>
            </p:cNvPr>
            <p:cNvSpPr>
              <a:spLocks noChangeArrowheads="1"/>
            </p:cNvSpPr>
            <p:nvPr/>
          </p:nvSpPr>
          <p:spPr bwMode="auto">
            <a:xfrm>
              <a:off x="7798" y="2504"/>
              <a:ext cx="38" cy="103"/>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61" name="Rectangle 336">
              <a:extLst>
                <a:ext uri="{FF2B5EF4-FFF2-40B4-BE49-F238E27FC236}">
                  <a16:creationId xmlns:a16="http://schemas.microsoft.com/office/drawing/2014/main" id="{B697E983-C381-4E60-B7A9-1682D09FAEF5}"/>
                </a:ext>
              </a:extLst>
            </p:cNvPr>
            <p:cNvSpPr>
              <a:spLocks noChangeArrowheads="1"/>
            </p:cNvSpPr>
            <p:nvPr/>
          </p:nvSpPr>
          <p:spPr bwMode="auto">
            <a:xfrm>
              <a:off x="7798" y="2614"/>
              <a:ext cx="38" cy="105"/>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62" name="Rectangle 337">
              <a:extLst>
                <a:ext uri="{FF2B5EF4-FFF2-40B4-BE49-F238E27FC236}">
                  <a16:creationId xmlns:a16="http://schemas.microsoft.com/office/drawing/2014/main" id="{20FEECEA-3EF7-4139-B5BF-C88F847F8137}"/>
                </a:ext>
              </a:extLst>
            </p:cNvPr>
            <p:cNvSpPr>
              <a:spLocks noChangeArrowheads="1"/>
            </p:cNvSpPr>
            <p:nvPr/>
          </p:nvSpPr>
          <p:spPr bwMode="auto">
            <a:xfrm>
              <a:off x="7688" y="2394"/>
              <a:ext cx="148" cy="103"/>
            </a:xfrm>
            <a:prstGeom prst="rect">
              <a:avLst/>
            </a:prstGeom>
            <a:solidFill>
              <a:srgbClr val="9E1F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63" name="Freeform 338">
              <a:extLst>
                <a:ext uri="{FF2B5EF4-FFF2-40B4-BE49-F238E27FC236}">
                  <a16:creationId xmlns:a16="http://schemas.microsoft.com/office/drawing/2014/main" id="{2139ABAC-DDFD-455F-BC52-3ED4ED39B2E8}"/>
                </a:ext>
              </a:extLst>
            </p:cNvPr>
            <p:cNvSpPr>
              <a:spLocks/>
            </p:cNvSpPr>
            <p:nvPr/>
          </p:nvSpPr>
          <p:spPr bwMode="auto">
            <a:xfrm>
              <a:off x="7091" y="2504"/>
              <a:ext cx="105" cy="105"/>
            </a:xfrm>
            <a:custGeom>
              <a:avLst/>
              <a:gdLst>
                <a:gd name="T0" fmla="*/ 52 w 105"/>
                <a:gd name="T1" fmla="*/ 0 h 105"/>
                <a:gd name="T2" fmla="*/ 0 w 105"/>
                <a:gd name="T3" fmla="*/ 0 h 105"/>
                <a:gd name="T4" fmla="*/ 0 w 105"/>
                <a:gd name="T5" fmla="*/ 51 h 105"/>
                <a:gd name="T6" fmla="*/ 0 w 105"/>
                <a:gd name="T7" fmla="*/ 105 h 105"/>
                <a:gd name="T8" fmla="*/ 52 w 105"/>
                <a:gd name="T9" fmla="*/ 105 h 105"/>
                <a:gd name="T10" fmla="*/ 105 w 105"/>
                <a:gd name="T11" fmla="*/ 105 h 105"/>
                <a:gd name="T12" fmla="*/ 105 w 105"/>
                <a:gd name="T13" fmla="*/ 51 h 105"/>
                <a:gd name="T14" fmla="*/ 105 w 105"/>
                <a:gd name="T15" fmla="*/ 0 h 105"/>
                <a:gd name="T16" fmla="*/ 52 w 105"/>
                <a:gd name="T1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05">
                  <a:moveTo>
                    <a:pt x="52" y="0"/>
                  </a:moveTo>
                  <a:lnTo>
                    <a:pt x="0" y="0"/>
                  </a:lnTo>
                  <a:lnTo>
                    <a:pt x="0" y="51"/>
                  </a:lnTo>
                  <a:lnTo>
                    <a:pt x="0" y="105"/>
                  </a:lnTo>
                  <a:lnTo>
                    <a:pt x="52" y="105"/>
                  </a:lnTo>
                  <a:lnTo>
                    <a:pt x="105" y="105"/>
                  </a:lnTo>
                  <a:lnTo>
                    <a:pt x="105" y="51"/>
                  </a:lnTo>
                  <a:lnTo>
                    <a:pt x="105" y="0"/>
                  </a:lnTo>
                  <a:lnTo>
                    <a:pt x="52" y="0"/>
                  </a:lnTo>
                  <a:close/>
                </a:path>
              </a:pathLst>
            </a:custGeom>
            <a:solidFill>
              <a:srgbClr val="DA56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64" name="Rectangle 339">
              <a:extLst>
                <a:ext uri="{FF2B5EF4-FFF2-40B4-BE49-F238E27FC236}">
                  <a16:creationId xmlns:a16="http://schemas.microsoft.com/office/drawing/2014/main" id="{0F03C634-333C-415C-842C-BDA8E340E984}"/>
                </a:ext>
              </a:extLst>
            </p:cNvPr>
            <p:cNvSpPr>
              <a:spLocks noChangeArrowheads="1"/>
            </p:cNvSpPr>
            <p:nvPr/>
          </p:nvSpPr>
          <p:spPr bwMode="auto">
            <a:xfrm>
              <a:off x="7786" y="2310"/>
              <a:ext cx="28" cy="27"/>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65" name="Freeform 340">
              <a:extLst>
                <a:ext uri="{FF2B5EF4-FFF2-40B4-BE49-F238E27FC236}">
                  <a16:creationId xmlns:a16="http://schemas.microsoft.com/office/drawing/2014/main" id="{C1554E05-7CAA-4CC3-9EAF-02160F370C91}"/>
                </a:ext>
              </a:extLst>
            </p:cNvPr>
            <p:cNvSpPr>
              <a:spLocks/>
            </p:cNvSpPr>
            <p:nvPr/>
          </p:nvSpPr>
          <p:spPr bwMode="auto">
            <a:xfrm>
              <a:off x="6981" y="2312"/>
              <a:ext cx="14" cy="26"/>
            </a:xfrm>
            <a:custGeom>
              <a:avLst/>
              <a:gdLst>
                <a:gd name="T0" fmla="*/ 0 w 8"/>
                <a:gd name="T1" fmla="*/ 14 h 15"/>
                <a:gd name="T2" fmla="*/ 0 w 8"/>
                <a:gd name="T3" fmla="*/ 13 h 15"/>
                <a:gd name="T4" fmla="*/ 3 w 8"/>
                <a:gd name="T5" fmla="*/ 14 h 15"/>
                <a:gd name="T6" fmla="*/ 6 w 8"/>
                <a:gd name="T7" fmla="*/ 13 h 15"/>
                <a:gd name="T8" fmla="*/ 7 w 8"/>
                <a:gd name="T9" fmla="*/ 11 h 15"/>
                <a:gd name="T10" fmla="*/ 6 w 8"/>
                <a:gd name="T11" fmla="*/ 9 h 15"/>
                <a:gd name="T12" fmla="*/ 4 w 8"/>
                <a:gd name="T13" fmla="*/ 8 h 15"/>
                <a:gd name="T14" fmla="*/ 1 w 8"/>
                <a:gd name="T15" fmla="*/ 5 h 15"/>
                <a:gd name="T16" fmla="*/ 0 w 8"/>
                <a:gd name="T17" fmla="*/ 3 h 15"/>
                <a:gd name="T18" fmla="*/ 1 w 8"/>
                <a:gd name="T19" fmla="*/ 1 h 15"/>
                <a:gd name="T20" fmla="*/ 5 w 8"/>
                <a:gd name="T21" fmla="*/ 0 h 15"/>
                <a:gd name="T22" fmla="*/ 7 w 8"/>
                <a:gd name="T23" fmla="*/ 0 h 15"/>
                <a:gd name="T24" fmla="*/ 7 w 8"/>
                <a:gd name="T25" fmla="*/ 1 h 15"/>
                <a:gd name="T26" fmla="*/ 4 w 8"/>
                <a:gd name="T27" fmla="*/ 0 h 15"/>
                <a:gd name="T28" fmla="*/ 2 w 8"/>
                <a:gd name="T29" fmla="*/ 1 h 15"/>
                <a:gd name="T30" fmla="*/ 1 w 8"/>
                <a:gd name="T31" fmla="*/ 3 h 15"/>
                <a:gd name="T32" fmla="*/ 2 w 8"/>
                <a:gd name="T33" fmla="*/ 5 h 15"/>
                <a:gd name="T34" fmla="*/ 4 w 8"/>
                <a:gd name="T35" fmla="*/ 7 h 15"/>
                <a:gd name="T36" fmla="*/ 7 w 8"/>
                <a:gd name="T37" fmla="*/ 9 h 15"/>
                <a:gd name="T38" fmla="*/ 8 w 8"/>
                <a:gd name="T39" fmla="*/ 11 h 15"/>
                <a:gd name="T40" fmla="*/ 7 w 8"/>
                <a:gd name="T41" fmla="*/ 14 h 15"/>
                <a:gd name="T42" fmla="*/ 3 w 8"/>
                <a:gd name="T43" fmla="*/ 15 h 15"/>
                <a:gd name="T44" fmla="*/ 2 w 8"/>
                <a:gd name="T45" fmla="*/ 15 h 15"/>
                <a:gd name="T46" fmla="*/ 0 w 8"/>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15">
                  <a:moveTo>
                    <a:pt x="0" y="14"/>
                  </a:moveTo>
                  <a:cubicBezTo>
                    <a:pt x="0" y="13"/>
                    <a:pt x="0" y="13"/>
                    <a:pt x="0" y="13"/>
                  </a:cubicBezTo>
                  <a:cubicBezTo>
                    <a:pt x="1" y="14"/>
                    <a:pt x="2" y="14"/>
                    <a:pt x="3" y="14"/>
                  </a:cubicBezTo>
                  <a:cubicBezTo>
                    <a:pt x="4" y="14"/>
                    <a:pt x="5" y="14"/>
                    <a:pt x="6" y="13"/>
                  </a:cubicBezTo>
                  <a:cubicBezTo>
                    <a:pt x="7" y="13"/>
                    <a:pt x="7" y="12"/>
                    <a:pt x="7" y="11"/>
                  </a:cubicBezTo>
                  <a:cubicBezTo>
                    <a:pt x="7" y="10"/>
                    <a:pt x="7" y="10"/>
                    <a:pt x="6" y="9"/>
                  </a:cubicBezTo>
                  <a:cubicBezTo>
                    <a:pt x="6" y="9"/>
                    <a:pt x="5" y="8"/>
                    <a:pt x="4" y="8"/>
                  </a:cubicBezTo>
                  <a:cubicBezTo>
                    <a:pt x="2" y="7"/>
                    <a:pt x="1" y="6"/>
                    <a:pt x="1" y="5"/>
                  </a:cubicBezTo>
                  <a:cubicBezTo>
                    <a:pt x="0" y="5"/>
                    <a:pt x="0" y="4"/>
                    <a:pt x="0" y="3"/>
                  </a:cubicBezTo>
                  <a:cubicBezTo>
                    <a:pt x="0" y="2"/>
                    <a:pt x="1" y="1"/>
                    <a:pt x="1" y="1"/>
                  </a:cubicBezTo>
                  <a:cubicBezTo>
                    <a:pt x="2" y="0"/>
                    <a:pt x="3" y="0"/>
                    <a:pt x="5" y="0"/>
                  </a:cubicBezTo>
                  <a:cubicBezTo>
                    <a:pt x="5" y="0"/>
                    <a:pt x="6" y="0"/>
                    <a:pt x="7" y="0"/>
                  </a:cubicBezTo>
                  <a:cubicBezTo>
                    <a:pt x="7" y="1"/>
                    <a:pt x="7" y="1"/>
                    <a:pt x="7" y="1"/>
                  </a:cubicBezTo>
                  <a:cubicBezTo>
                    <a:pt x="6" y="1"/>
                    <a:pt x="5" y="0"/>
                    <a:pt x="4" y="0"/>
                  </a:cubicBezTo>
                  <a:cubicBezTo>
                    <a:pt x="3" y="0"/>
                    <a:pt x="3" y="1"/>
                    <a:pt x="2" y="1"/>
                  </a:cubicBezTo>
                  <a:cubicBezTo>
                    <a:pt x="1" y="2"/>
                    <a:pt x="1" y="2"/>
                    <a:pt x="1" y="3"/>
                  </a:cubicBezTo>
                  <a:cubicBezTo>
                    <a:pt x="1" y="4"/>
                    <a:pt x="1" y="5"/>
                    <a:pt x="2" y="5"/>
                  </a:cubicBezTo>
                  <a:cubicBezTo>
                    <a:pt x="2" y="5"/>
                    <a:pt x="3" y="6"/>
                    <a:pt x="4" y="7"/>
                  </a:cubicBezTo>
                  <a:cubicBezTo>
                    <a:pt x="6" y="8"/>
                    <a:pt x="7" y="8"/>
                    <a:pt x="7" y="9"/>
                  </a:cubicBezTo>
                  <a:cubicBezTo>
                    <a:pt x="8" y="10"/>
                    <a:pt x="8" y="10"/>
                    <a:pt x="8" y="11"/>
                  </a:cubicBezTo>
                  <a:cubicBezTo>
                    <a:pt x="8" y="12"/>
                    <a:pt x="7" y="13"/>
                    <a:pt x="7" y="14"/>
                  </a:cubicBezTo>
                  <a:cubicBezTo>
                    <a:pt x="6" y="15"/>
                    <a:pt x="5" y="15"/>
                    <a:pt x="3" y="15"/>
                  </a:cubicBezTo>
                  <a:cubicBezTo>
                    <a:pt x="3" y="15"/>
                    <a:pt x="2" y="15"/>
                    <a:pt x="2" y="15"/>
                  </a:cubicBezTo>
                  <a:cubicBezTo>
                    <a:pt x="1" y="15"/>
                    <a:pt x="0" y="14"/>
                    <a:pt x="0"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66" name="Freeform 341">
              <a:extLst>
                <a:ext uri="{FF2B5EF4-FFF2-40B4-BE49-F238E27FC236}">
                  <a16:creationId xmlns:a16="http://schemas.microsoft.com/office/drawing/2014/main" id="{39DA06D7-9CBB-462C-B3CB-E7366121DF55}"/>
                </a:ext>
              </a:extLst>
            </p:cNvPr>
            <p:cNvSpPr>
              <a:spLocks/>
            </p:cNvSpPr>
            <p:nvPr/>
          </p:nvSpPr>
          <p:spPr bwMode="auto">
            <a:xfrm>
              <a:off x="6997" y="2314"/>
              <a:ext cx="11" cy="24"/>
            </a:xfrm>
            <a:custGeom>
              <a:avLst/>
              <a:gdLst>
                <a:gd name="T0" fmla="*/ 6 w 6"/>
                <a:gd name="T1" fmla="*/ 14 h 14"/>
                <a:gd name="T2" fmla="*/ 5 w 6"/>
                <a:gd name="T3" fmla="*/ 14 h 14"/>
                <a:gd name="T4" fmla="*/ 2 w 6"/>
                <a:gd name="T5" fmla="*/ 11 h 14"/>
                <a:gd name="T6" fmla="*/ 2 w 6"/>
                <a:gd name="T7" fmla="*/ 4 h 14"/>
                <a:gd name="T8" fmla="*/ 0 w 6"/>
                <a:gd name="T9" fmla="*/ 4 h 14"/>
                <a:gd name="T10" fmla="*/ 0 w 6"/>
                <a:gd name="T11" fmla="*/ 3 h 14"/>
                <a:gd name="T12" fmla="*/ 2 w 6"/>
                <a:gd name="T13" fmla="*/ 3 h 14"/>
                <a:gd name="T14" fmla="*/ 2 w 6"/>
                <a:gd name="T15" fmla="*/ 0 h 14"/>
                <a:gd name="T16" fmla="*/ 3 w 6"/>
                <a:gd name="T17" fmla="*/ 0 h 14"/>
                <a:gd name="T18" fmla="*/ 3 w 6"/>
                <a:gd name="T19" fmla="*/ 0 h 14"/>
                <a:gd name="T20" fmla="*/ 3 w 6"/>
                <a:gd name="T21" fmla="*/ 3 h 14"/>
                <a:gd name="T22" fmla="*/ 6 w 6"/>
                <a:gd name="T23" fmla="*/ 3 h 14"/>
                <a:gd name="T24" fmla="*/ 6 w 6"/>
                <a:gd name="T25" fmla="*/ 4 h 14"/>
                <a:gd name="T26" fmla="*/ 3 w 6"/>
                <a:gd name="T27" fmla="*/ 4 h 14"/>
                <a:gd name="T28" fmla="*/ 3 w 6"/>
                <a:gd name="T29" fmla="*/ 11 h 14"/>
                <a:gd name="T30" fmla="*/ 4 w 6"/>
                <a:gd name="T31" fmla="*/ 13 h 14"/>
                <a:gd name="T32" fmla="*/ 5 w 6"/>
                <a:gd name="T33" fmla="*/ 13 h 14"/>
                <a:gd name="T34" fmla="*/ 6 w 6"/>
                <a:gd name="T35" fmla="*/ 13 h 14"/>
                <a:gd name="T36" fmla="*/ 6 w 6"/>
                <a:gd name="T3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14">
                  <a:moveTo>
                    <a:pt x="6" y="14"/>
                  </a:moveTo>
                  <a:cubicBezTo>
                    <a:pt x="6" y="14"/>
                    <a:pt x="5" y="14"/>
                    <a:pt x="5" y="14"/>
                  </a:cubicBezTo>
                  <a:cubicBezTo>
                    <a:pt x="3" y="14"/>
                    <a:pt x="2" y="13"/>
                    <a:pt x="2" y="11"/>
                  </a:cubicBezTo>
                  <a:cubicBezTo>
                    <a:pt x="2" y="4"/>
                    <a:pt x="2" y="4"/>
                    <a:pt x="2" y="4"/>
                  </a:cubicBezTo>
                  <a:cubicBezTo>
                    <a:pt x="0" y="4"/>
                    <a:pt x="0" y="4"/>
                    <a:pt x="0" y="4"/>
                  </a:cubicBezTo>
                  <a:cubicBezTo>
                    <a:pt x="0" y="3"/>
                    <a:pt x="0" y="3"/>
                    <a:pt x="0" y="3"/>
                  </a:cubicBezTo>
                  <a:cubicBezTo>
                    <a:pt x="2" y="3"/>
                    <a:pt x="2" y="3"/>
                    <a:pt x="2" y="3"/>
                  </a:cubicBezTo>
                  <a:cubicBezTo>
                    <a:pt x="2" y="0"/>
                    <a:pt x="2" y="0"/>
                    <a:pt x="2" y="0"/>
                  </a:cubicBezTo>
                  <a:cubicBezTo>
                    <a:pt x="2" y="0"/>
                    <a:pt x="3" y="0"/>
                    <a:pt x="3" y="0"/>
                  </a:cubicBezTo>
                  <a:cubicBezTo>
                    <a:pt x="3" y="0"/>
                    <a:pt x="3" y="0"/>
                    <a:pt x="3" y="0"/>
                  </a:cubicBezTo>
                  <a:cubicBezTo>
                    <a:pt x="3" y="3"/>
                    <a:pt x="3" y="3"/>
                    <a:pt x="3" y="3"/>
                  </a:cubicBezTo>
                  <a:cubicBezTo>
                    <a:pt x="6" y="3"/>
                    <a:pt x="6" y="3"/>
                    <a:pt x="6" y="3"/>
                  </a:cubicBezTo>
                  <a:cubicBezTo>
                    <a:pt x="6" y="4"/>
                    <a:pt x="6" y="4"/>
                    <a:pt x="6" y="4"/>
                  </a:cubicBezTo>
                  <a:cubicBezTo>
                    <a:pt x="3" y="4"/>
                    <a:pt x="3" y="4"/>
                    <a:pt x="3" y="4"/>
                  </a:cubicBezTo>
                  <a:cubicBezTo>
                    <a:pt x="3" y="11"/>
                    <a:pt x="3" y="11"/>
                    <a:pt x="3" y="11"/>
                  </a:cubicBezTo>
                  <a:cubicBezTo>
                    <a:pt x="3" y="12"/>
                    <a:pt x="3" y="12"/>
                    <a:pt x="4" y="13"/>
                  </a:cubicBezTo>
                  <a:cubicBezTo>
                    <a:pt x="4" y="13"/>
                    <a:pt x="4" y="13"/>
                    <a:pt x="5" y="13"/>
                  </a:cubicBezTo>
                  <a:cubicBezTo>
                    <a:pt x="5" y="13"/>
                    <a:pt x="6" y="13"/>
                    <a:pt x="6" y="13"/>
                  </a:cubicBezTo>
                  <a:lnTo>
                    <a:pt x="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67" name="Freeform 342">
              <a:extLst>
                <a:ext uri="{FF2B5EF4-FFF2-40B4-BE49-F238E27FC236}">
                  <a16:creationId xmlns:a16="http://schemas.microsoft.com/office/drawing/2014/main" id="{B55A0FA1-2966-4A28-AB5A-134235C00CFF}"/>
                </a:ext>
              </a:extLst>
            </p:cNvPr>
            <p:cNvSpPr>
              <a:spLocks noEditPoints="1"/>
            </p:cNvSpPr>
            <p:nvPr/>
          </p:nvSpPr>
          <p:spPr bwMode="auto">
            <a:xfrm>
              <a:off x="7011" y="2319"/>
              <a:ext cx="14" cy="19"/>
            </a:xfrm>
            <a:custGeom>
              <a:avLst/>
              <a:gdLst>
                <a:gd name="T0" fmla="*/ 7 w 8"/>
                <a:gd name="T1" fmla="*/ 11 h 11"/>
                <a:gd name="T2" fmla="*/ 7 w 8"/>
                <a:gd name="T3" fmla="*/ 9 h 11"/>
                <a:gd name="T4" fmla="*/ 7 w 8"/>
                <a:gd name="T5" fmla="*/ 9 h 11"/>
                <a:gd name="T6" fmla="*/ 6 w 8"/>
                <a:gd name="T7" fmla="*/ 10 h 11"/>
                <a:gd name="T8" fmla="*/ 3 w 8"/>
                <a:gd name="T9" fmla="*/ 11 h 11"/>
                <a:gd name="T10" fmla="*/ 1 w 8"/>
                <a:gd name="T11" fmla="*/ 10 h 11"/>
                <a:gd name="T12" fmla="*/ 0 w 8"/>
                <a:gd name="T13" fmla="*/ 8 h 11"/>
                <a:gd name="T14" fmla="*/ 4 w 8"/>
                <a:gd name="T15" fmla="*/ 5 h 11"/>
                <a:gd name="T16" fmla="*/ 7 w 8"/>
                <a:gd name="T17" fmla="*/ 4 h 11"/>
                <a:gd name="T18" fmla="*/ 5 w 8"/>
                <a:gd name="T19" fmla="*/ 1 h 11"/>
                <a:gd name="T20" fmla="*/ 1 w 8"/>
                <a:gd name="T21" fmla="*/ 2 h 11"/>
                <a:gd name="T22" fmla="*/ 1 w 8"/>
                <a:gd name="T23" fmla="*/ 1 h 11"/>
                <a:gd name="T24" fmla="*/ 3 w 8"/>
                <a:gd name="T25" fmla="*/ 0 h 11"/>
                <a:gd name="T26" fmla="*/ 5 w 8"/>
                <a:gd name="T27" fmla="*/ 0 h 11"/>
                <a:gd name="T28" fmla="*/ 7 w 8"/>
                <a:gd name="T29" fmla="*/ 1 h 11"/>
                <a:gd name="T30" fmla="*/ 8 w 8"/>
                <a:gd name="T31" fmla="*/ 4 h 11"/>
                <a:gd name="T32" fmla="*/ 8 w 8"/>
                <a:gd name="T33" fmla="*/ 11 h 11"/>
                <a:gd name="T34" fmla="*/ 7 w 8"/>
                <a:gd name="T35" fmla="*/ 11 h 11"/>
                <a:gd name="T36" fmla="*/ 4 w 8"/>
                <a:gd name="T37" fmla="*/ 5 h 11"/>
                <a:gd name="T38" fmla="*/ 2 w 8"/>
                <a:gd name="T39" fmla="*/ 6 h 11"/>
                <a:gd name="T40" fmla="*/ 1 w 8"/>
                <a:gd name="T41" fmla="*/ 8 h 11"/>
                <a:gd name="T42" fmla="*/ 2 w 8"/>
                <a:gd name="T43" fmla="*/ 9 h 11"/>
                <a:gd name="T44" fmla="*/ 4 w 8"/>
                <a:gd name="T45" fmla="*/ 10 h 11"/>
                <a:gd name="T46" fmla="*/ 6 w 8"/>
                <a:gd name="T47" fmla="*/ 9 h 11"/>
                <a:gd name="T48" fmla="*/ 7 w 8"/>
                <a:gd name="T49" fmla="*/ 6 h 11"/>
                <a:gd name="T50" fmla="*/ 7 w 8"/>
                <a:gd name="T51" fmla="*/ 5 h 11"/>
                <a:gd name="T52" fmla="*/ 4 w 8"/>
                <a:gd name="T53"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 h="11">
                  <a:moveTo>
                    <a:pt x="7" y="11"/>
                  </a:moveTo>
                  <a:cubicBezTo>
                    <a:pt x="7" y="9"/>
                    <a:pt x="7" y="9"/>
                    <a:pt x="7" y="9"/>
                  </a:cubicBezTo>
                  <a:cubicBezTo>
                    <a:pt x="7" y="9"/>
                    <a:pt x="7" y="9"/>
                    <a:pt x="7" y="9"/>
                  </a:cubicBezTo>
                  <a:cubicBezTo>
                    <a:pt x="7" y="9"/>
                    <a:pt x="6" y="10"/>
                    <a:pt x="6" y="10"/>
                  </a:cubicBezTo>
                  <a:cubicBezTo>
                    <a:pt x="5" y="11"/>
                    <a:pt x="4" y="11"/>
                    <a:pt x="3" y="11"/>
                  </a:cubicBezTo>
                  <a:cubicBezTo>
                    <a:pt x="2" y="11"/>
                    <a:pt x="2" y="11"/>
                    <a:pt x="1" y="10"/>
                  </a:cubicBezTo>
                  <a:cubicBezTo>
                    <a:pt x="0" y="10"/>
                    <a:pt x="0" y="9"/>
                    <a:pt x="0" y="8"/>
                  </a:cubicBezTo>
                  <a:cubicBezTo>
                    <a:pt x="0" y="6"/>
                    <a:pt x="1" y="5"/>
                    <a:pt x="4" y="5"/>
                  </a:cubicBezTo>
                  <a:cubicBezTo>
                    <a:pt x="7" y="4"/>
                    <a:pt x="7" y="4"/>
                    <a:pt x="7" y="4"/>
                  </a:cubicBezTo>
                  <a:cubicBezTo>
                    <a:pt x="7" y="2"/>
                    <a:pt x="6" y="1"/>
                    <a:pt x="5" y="1"/>
                  </a:cubicBezTo>
                  <a:cubicBezTo>
                    <a:pt x="3" y="1"/>
                    <a:pt x="2" y="1"/>
                    <a:pt x="1" y="2"/>
                  </a:cubicBezTo>
                  <a:cubicBezTo>
                    <a:pt x="1" y="1"/>
                    <a:pt x="1" y="1"/>
                    <a:pt x="1" y="1"/>
                  </a:cubicBezTo>
                  <a:cubicBezTo>
                    <a:pt x="2" y="1"/>
                    <a:pt x="2" y="0"/>
                    <a:pt x="3" y="0"/>
                  </a:cubicBezTo>
                  <a:cubicBezTo>
                    <a:pt x="3" y="0"/>
                    <a:pt x="4" y="0"/>
                    <a:pt x="5" y="0"/>
                  </a:cubicBezTo>
                  <a:cubicBezTo>
                    <a:pt x="6" y="0"/>
                    <a:pt x="7" y="0"/>
                    <a:pt x="7" y="1"/>
                  </a:cubicBezTo>
                  <a:cubicBezTo>
                    <a:pt x="8" y="1"/>
                    <a:pt x="8" y="2"/>
                    <a:pt x="8" y="4"/>
                  </a:cubicBezTo>
                  <a:cubicBezTo>
                    <a:pt x="8" y="11"/>
                    <a:pt x="8" y="11"/>
                    <a:pt x="8" y="11"/>
                  </a:cubicBezTo>
                  <a:lnTo>
                    <a:pt x="7" y="11"/>
                  </a:lnTo>
                  <a:close/>
                  <a:moveTo>
                    <a:pt x="4" y="5"/>
                  </a:moveTo>
                  <a:cubicBezTo>
                    <a:pt x="3" y="6"/>
                    <a:pt x="2" y="6"/>
                    <a:pt x="2" y="6"/>
                  </a:cubicBezTo>
                  <a:cubicBezTo>
                    <a:pt x="1" y="7"/>
                    <a:pt x="1" y="7"/>
                    <a:pt x="1" y="8"/>
                  </a:cubicBezTo>
                  <a:cubicBezTo>
                    <a:pt x="1" y="9"/>
                    <a:pt x="1" y="9"/>
                    <a:pt x="2" y="9"/>
                  </a:cubicBezTo>
                  <a:cubicBezTo>
                    <a:pt x="2" y="10"/>
                    <a:pt x="3" y="10"/>
                    <a:pt x="4" y="10"/>
                  </a:cubicBezTo>
                  <a:cubicBezTo>
                    <a:pt x="5" y="10"/>
                    <a:pt x="5" y="10"/>
                    <a:pt x="6" y="9"/>
                  </a:cubicBezTo>
                  <a:cubicBezTo>
                    <a:pt x="7" y="8"/>
                    <a:pt x="7" y="7"/>
                    <a:pt x="7" y="6"/>
                  </a:cubicBezTo>
                  <a:cubicBezTo>
                    <a:pt x="7" y="5"/>
                    <a:pt x="7" y="5"/>
                    <a:pt x="7" y="5"/>
                  </a:cubicBezTo>
                  <a:lnTo>
                    <a:pt x="4"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68" name="Freeform 343">
              <a:extLst>
                <a:ext uri="{FF2B5EF4-FFF2-40B4-BE49-F238E27FC236}">
                  <a16:creationId xmlns:a16="http://schemas.microsoft.com/office/drawing/2014/main" id="{0BA17D32-45E7-4F44-AF6E-57D145A351FA}"/>
                </a:ext>
              </a:extLst>
            </p:cNvPr>
            <p:cNvSpPr>
              <a:spLocks/>
            </p:cNvSpPr>
            <p:nvPr/>
          </p:nvSpPr>
          <p:spPr bwMode="auto">
            <a:xfrm>
              <a:off x="7032" y="2319"/>
              <a:ext cx="9" cy="19"/>
            </a:xfrm>
            <a:custGeom>
              <a:avLst/>
              <a:gdLst>
                <a:gd name="T0" fmla="*/ 5 w 5"/>
                <a:gd name="T1" fmla="*/ 1 h 11"/>
                <a:gd name="T2" fmla="*/ 4 w 5"/>
                <a:gd name="T3" fmla="*/ 1 h 11"/>
                <a:gd name="T4" fmla="*/ 1 w 5"/>
                <a:gd name="T5" fmla="*/ 2 h 11"/>
                <a:gd name="T6" fmla="*/ 1 w 5"/>
                <a:gd name="T7" fmla="*/ 6 h 11"/>
                <a:gd name="T8" fmla="*/ 1 w 5"/>
                <a:gd name="T9" fmla="*/ 11 h 11"/>
                <a:gd name="T10" fmla="*/ 0 w 5"/>
                <a:gd name="T11" fmla="*/ 11 h 11"/>
                <a:gd name="T12" fmla="*/ 0 w 5"/>
                <a:gd name="T13" fmla="*/ 0 h 11"/>
                <a:gd name="T14" fmla="*/ 1 w 5"/>
                <a:gd name="T15" fmla="*/ 0 h 11"/>
                <a:gd name="T16" fmla="*/ 1 w 5"/>
                <a:gd name="T17" fmla="*/ 2 h 11"/>
                <a:gd name="T18" fmla="*/ 1 w 5"/>
                <a:gd name="T19" fmla="*/ 2 h 11"/>
                <a:gd name="T20" fmla="*/ 2 w 5"/>
                <a:gd name="T21" fmla="*/ 1 h 11"/>
                <a:gd name="T22" fmla="*/ 4 w 5"/>
                <a:gd name="T23" fmla="*/ 0 h 11"/>
                <a:gd name="T24" fmla="*/ 5 w 5"/>
                <a:gd name="T25" fmla="*/ 0 h 11"/>
                <a:gd name="T26" fmla="*/ 5 w 5"/>
                <a:gd name="T2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11">
                  <a:moveTo>
                    <a:pt x="5" y="1"/>
                  </a:moveTo>
                  <a:cubicBezTo>
                    <a:pt x="4" y="1"/>
                    <a:pt x="4" y="1"/>
                    <a:pt x="4" y="1"/>
                  </a:cubicBezTo>
                  <a:cubicBezTo>
                    <a:pt x="3" y="1"/>
                    <a:pt x="2" y="1"/>
                    <a:pt x="1" y="2"/>
                  </a:cubicBezTo>
                  <a:cubicBezTo>
                    <a:pt x="1" y="3"/>
                    <a:pt x="1" y="4"/>
                    <a:pt x="1" y="6"/>
                  </a:cubicBezTo>
                  <a:cubicBezTo>
                    <a:pt x="1" y="11"/>
                    <a:pt x="1" y="11"/>
                    <a:pt x="1" y="11"/>
                  </a:cubicBezTo>
                  <a:cubicBezTo>
                    <a:pt x="0" y="11"/>
                    <a:pt x="0" y="11"/>
                    <a:pt x="0" y="11"/>
                  </a:cubicBezTo>
                  <a:cubicBezTo>
                    <a:pt x="0" y="0"/>
                    <a:pt x="0" y="0"/>
                    <a:pt x="0" y="0"/>
                  </a:cubicBezTo>
                  <a:cubicBezTo>
                    <a:pt x="1" y="0"/>
                    <a:pt x="1" y="0"/>
                    <a:pt x="1" y="0"/>
                  </a:cubicBezTo>
                  <a:cubicBezTo>
                    <a:pt x="1" y="2"/>
                    <a:pt x="1" y="2"/>
                    <a:pt x="1" y="2"/>
                  </a:cubicBezTo>
                  <a:cubicBezTo>
                    <a:pt x="1" y="2"/>
                    <a:pt x="1" y="2"/>
                    <a:pt x="1" y="2"/>
                  </a:cubicBezTo>
                  <a:cubicBezTo>
                    <a:pt x="1" y="2"/>
                    <a:pt x="1" y="1"/>
                    <a:pt x="2" y="1"/>
                  </a:cubicBezTo>
                  <a:cubicBezTo>
                    <a:pt x="2" y="0"/>
                    <a:pt x="3" y="0"/>
                    <a:pt x="4" y="0"/>
                  </a:cubicBezTo>
                  <a:cubicBezTo>
                    <a:pt x="4" y="0"/>
                    <a:pt x="4" y="0"/>
                    <a:pt x="5" y="0"/>
                  </a:cubicBezTo>
                  <a:lnTo>
                    <a:pt x="5"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69" name="Freeform 344">
              <a:extLst>
                <a:ext uri="{FF2B5EF4-FFF2-40B4-BE49-F238E27FC236}">
                  <a16:creationId xmlns:a16="http://schemas.microsoft.com/office/drawing/2014/main" id="{477163DC-52C0-4F85-B0D4-8A8A1C31025E}"/>
                </a:ext>
              </a:extLst>
            </p:cNvPr>
            <p:cNvSpPr>
              <a:spLocks/>
            </p:cNvSpPr>
            <p:nvPr/>
          </p:nvSpPr>
          <p:spPr bwMode="auto">
            <a:xfrm>
              <a:off x="7043" y="2314"/>
              <a:ext cx="11" cy="24"/>
            </a:xfrm>
            <a:custGeom>
              <a:avLst/>
              <a:gdLst>
                <a:gd name="T0" fmla="*/ 6 w 6"/>
                <a:gd name="T1" fmla="*/ 14 h 14"/>
                <a:gd name="T2" fmla="*/ 5 w 6"/>
                <a:gd name="T3" fmla="*/ 14 h 14"/>
                <a:gd name="T4" fmla="*/ 2 w 6"/>
                <a:gd name="T5" fmla="*/ 11 h 14"/>
                <a:gd name="T6" fmla="*/ 2 w 6"/>
                <a:gd name="T7" fmla="*/ 4 h 14"/>
                <a:gd name="T8" fmla="*/ 0 w 6"/>
                <a:gd name="T9" fmla="*/ 4 h 14"/>
                <a:gd name="T10" fmla="*/ 0 w 6"/>
                <a:gd name="T11" fmla="*/ 3 h 14"/>
                <a:gd name="T12" fmla="*/ 2 w 6"/>
                <a:gd name="T13" fmla="*/ 3 h 14"/>
                <a:gd name="T14" fmla="*/ 2 w 6"/>
                <a:gd name="T15" fmla="*/ 0 h 14"/>
                <a:gd name="T16" fmla="*/ 3 w 6"/>
                <a:gd name="T17" fmla="*/ 0 h 14"/>
                <a:gd name="T18" fmla="*/ 3 w 6"/>
                <a:gd name="T19" fmla="*/ 0 h 14"/>
                <a:gd name="T20" fmla="*/ 3 w 6"/>
                <a:gd name="T21" fmla="*/ 3 h 14"/>
                <a:gd name="T22" fmla="*/ 6 w 6"/>
                <a:gd name="T23" fmla="*/ 3 h 14"/>
                <a:gd name="T24" fmla="*/ 6 w 6"/>
                <a:gd name="T25" fmla="*/ 4 h 14"/>
                <a:gd name="T26" fmla="*/ 3 w 6"/>
                <a:gd name="T27" fmla="*/ 4 h 14"/>
                <a:gd name="T28" fmla="*/ 3 w 6"/>
                <a:gd name="T29" fmla="*/ 11 h 14"/>
                <a:gd name="T30" fmla="*/ 4 w 6"/>
                <a:gd name="T31" fmla="*/ 13 h 14"/>
                <a:gd name="T32" fmla="*/ 5 w 6"/>
                <a:gd name="T33" fmla="*/ 13 h 14"/>
                <a:gd name="T34" fmla="*/ 6 w 6"/>
                <a:gd name="T35" fmla="*/ 13 h 14"/>
                <a:gd name="T36" fmla="*/ 6 w 6"/>
                <a:gd name="T3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14">
                  <a:moveTo>
                    <a:pt x="6" y="14"/>
                  </a:moveTo>
                  <a:cubicBezTo>
                    <a:pt x="6" y="14"/>
                    <a:pt x="5" y="14"/>
                    <a:pt x="5" y="14"/>
                  </a:cubicBezTo>
                  <a:cubicBezTo>
                    <a:pt x="3" y="14"/>
                    <a:pt x="2" y="13"/>
                    <a:pt x="2" y="11"/>
                  </a:cubicBezTo>
                  <a:cubicBezTo>
                    <a:pt x="2" y="4"/>
                    <a:pt x="2" y="4"/>
                    <a:pt x="2" y="4"/>
                  </a:cubicBezTo>
                  <a:cubicBezTo>
                    <a:pt x="0" y="4"/>
                    <a:pt x="0" y="4"/>
                    <a:pt x="0" y="4"/>
                  </a:cubicBezTo>
                  <a:cubicBezTo>
                    <a:pt x="0" y="3"/>
                    <a:pt x="0" y="3"/>
                    <a:pt x="0" y="3"/>
                  </a:cubicBezTo>
                  <a:cubicBezTo>
                    <a:pt x="2" y="3"/>
                    <a:pt x="2" y="3"/>
                    <a:pt x="2" y="3"/>
                  </a:cubicBezTo>
                  <a:cubicBezTo>
                    <a:pt x="2" y="0"/>
                    <a:pt x="2" y="0"/>
                    <a:pt x="2" y="0"/>
                  </a:cubicBezTo>
                  <a:cubicBezTo>
                    <a:pt x="2" y="0"/>
                    <a:pt x="3" y="0"/>
                    <a:pt x="3" y="0"/>
                  </a:cubicBezTo>
                  <a:cubicBezTo>
                    <a:pt x="3" y="0"/>
                    <a:pt x="3" y="0"/>
                    <a:pt x="3" y="0"/>
                  </a:cubicBezTo>
                  <a:cubicBezTo>
                    <a:pt x="3" y="3"/>
                    <a:pt x="3" y="3"/>
                    <a:pt x="3" y="3"/>
                  </a:cubicBezTo>
                  <a:cubicBezTo>
                    <a:pt x="6" y="3"/>
                    <a:pt x="6" y="3"/>
                    <a:pt x="6" y="3"/>
                  </a:cubicBezTo>
                  <a:cubicBezTo>
                    <a:pt x="6" y="4"/>
                    <a:pt x="6" y="4"/>
                    <a:pt x="6" y="4"/>
                  </a:cubicBezTo>
                  <a:cubicBezTo>
                    <a:pt x="3" y="4"/>
                    <a:pt x="3" y="4"/>
                    <a:pt x="3" y="4"/>
                  </a:cubicBezTo>
                  <a:cubicBezTo>
                    <a:pt x="3" y="11"/>
                    <a:pt x="3" y="11"/>
                    <a:pt x="3" y="11"/>
                  </a:cubicBezTo>
                  <a:cubicBezTo>
                    <a:pt x="3" y="12"/>
                    <a:pt x="3" y="12"/>
                    <a:pt x="4" y="13"/>
                  </a:cubicBezTo>
                  <a:cubicBezTo>
                    <a:pt x="4" y="13"/>
                    <a:pt x="4" y="13"/>
                    <a:pt x="5" y="13"/>
                  </a:cubicBezTo>
                  <a:cubicBezTo>
                    <a:pt x="5" y="13"/>
                    <a:pt x="6" y="13"/>
                    <a:pt x="6" y="13"/>
                  </a:cubicBezTo>
                  <a:lnTo>
                    <a:pt x="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70" name="Rectangle 345">
              <a:extLst>
                <a:ext uri="{FF2B5EF4-FFF2-40B4-BE49-F238E27FC236}">
                  <a16:creationId xmlns:a16="http://schemas.microsoft.com/office/drawing/2014/main" id="{B57DC993-0C8F-4543-AFEA-2487F0CF8742}"/>
                </a:ext>
              </a:extLst>
            </p:cNvPr>
            <p:cNvSpPr>
              <a:spLocks noChangeArrowheads="1"/>
            </p:cNvSpPr>
            <p:nvPr/>
          </p:nvSpPr>
          <p:spPr bwMode="auto">
            <a:xfrm>
              <a:off x="7351" y="2831"/>
              <a:ext cx="40" cy="16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grpSp>
      <p:grpSp>
        <p:nvGrpSpPr>
          <p:cNvPr id="71" name="Group 315">
            <a:extLst>
              <a:ext uri="{FF2B5EF4-FFF2-40B4-BE49-F238E27FC236}">
                <a16:creationId xmlns:a16="http://schemas.microsoft.com/office/drawing/2014/main" id="{6A88A78B-CAFA-4B41-9B18-CA5EFEAD2177}"/>
              </a:ext>
            </a:extLst>
          </p:cNvPr>
          <p:cNvGrpSpPr>
            <a:grpSpLocks noChangeAspect="1"/>
          </p:cNvGrpSpPr>
          <p:nvPr/>
        </p:nvGrpSpPr>
        <p:grpSpPr bwMode="auto">
          <a:xfrm>
            <a:off x="8348506" y="4575500"/>
            <a:ext cx="539183" cy="407383"/>
            <a:chOff x="6876" y="2250"/>
            <a:chExt cx="990" cy="748"/>
          </a:xfrm>
        </p:grpSpPr>
        <p:sp>
          <p:nvSpPr>
            <p:cNvPr id="72" name="Rectangle 317">
              <a:extLst>
                <a:ext uri="{FF2B5EF4-FFF2-40B4-BE49-F238E27FC236}">
                  <a16:creationId xmlns:a16="http://schemas.microsoft.com/office/drawing/2014/main" id="{544C41C1-C375-4C2E-B6F9-79F67DF54078}"/>
                </a:ext>
              </a:extLst>
            </p:cNvPr>
            <p:cNvSpPr>
              <a:spLocks noChangeArrowheads="1"/>
            </p:cNvSpPr>
            <p:nvPr/>
          </p:nvSpPr>
          <p:spPr bwMode="auto">
            <a:xfrm>
              <a:off x="7125" y="2983"/>
              <a:ext cx="490" cy="15"/>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73" name="Freeform 318">
              <a:extLst>
                <a:ext uri="{FF2B5EF4-FFF2-40B4-BE49-F238E27FC236}">
                  <a16:creationId xmlns:a16="http://schemas.microsoft.com/office/drawing/2014/main" id="{8D804C4D-B900-4618-BD57-3B408F0B743B}"/>
                </a:ext>
              </a:extLst>
            </p:cNvPr>
            <p:cNvSpPr>
              <a:spLocks/>
            </p:cNvSpPr>
            <p:nvPr/>
          </p:nvSpPr>
          <p:spPr bwMode="auto">
            <a:xfrm>
              <a:off x="6876" y="2250"/>
              <a:ext cx="990" cy="590"/>
            </a:xfrm>
            <a:custGeom>
              <a:avLst/>
              <a:gdLst>
                <a:gd name="T0" fmla="*/ 557 w 557"/>
                <a:gd name="T1" fmla="*/ 314 h 332"/>
                <a:gd name="T2" fmla="*/ 539 w 557"/>
                <a:gd name="T3" fmla="*/ 332 h 332"/>
                <a:gd name="T4" fmla="*/ 18 w 557"/>
                <a:gd name="T5" fmla="*/ 332 h 332"/>
                <a:gd name="T6" fmla="*/ 0 w 557"/>
                <a:gd name="T7" fmla="*/ 314 h 332"/>
                <a:gd name="T8" fmla="*/ 0 w 557"/>
                <a:gd name="T9" fmla="*/ 18 h 332"/>
                <a:gd name="T10" fmla="*/ 18 w 557"/>
                <a:gd name="T11" fmla="*/ 0 h 332"/>
                <a:gd name="T12" fmla="*/ 539 w 557"/>
                <a:gd name="T13" fmla="*/ 0 h 332"/>
                <a:gd name="T14" fmla="*/ 557 w 557"/>
                <a:gd name="T15" fmla="*/ 18 h 332"/>
                <a:gd name="T16" fmla="*/ 557 w 557"/>
                <a:gd name="T17" fmla="*/ 31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7" h="332">
                  <a:moveTo>
                    <a:pt x="557" y="314"/>
                  </a:moveTo>
                  <a:cubicBezTo>
                    <a:pt x="557" y="324"/>
                    <a:pt x="549" y="332"/>
                    <a:pt x="539" y="332"/>
                  </a:cubicBezTo>
                  <a:cubicBezTo>
                    <a:pt x="18" y="332"/>
                    <a:pt x="18" y="332"/>
                    <a:pt x="18" y="332"/>
                  </a:cubicBezTo>
                  <a:cubicBezTo>
                    <a:pt x="8" y="332"/>
                    <a:pt x="0" y="324"/>
                    <a:pt x="0" y="314"/>
                  </a:cubicBezTo>
                  <a:cubicBezTo>
                    <a:pt x="0" y="18"/>
                    <a:pt x="0" y="18"/>
                    <a:pt x="0" y="18"/>
                  </a:cubicBezTo>
                  <a:cubicBezTo>
                    <a:pt x="0" y="8"/>
                    <a:pt x="8" y="0"/>
                    <a:pt x="18" y="0"/>
                  </a:cubicBezTo>
                  <a:cubicBezTo>
                    <a:pt x="539" y="0"/>
                    <a:pt x="539" y="0"/>
                    <a:pt x="539" y="0"/>
                  </a:cubicBezTo>
                  <a:cubicBezTo>
                    <a:pt x="549" y="0"/>
                    <a:pt x="557" y="8"/>
                    <a:pt x="557" y="18"/>
                  </a:cubicBezTo>
                  <a:lnTo>
                    <a:pt x="557" y="31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74" name="Freeform 319">
              <a:extLst>
                <a:ext uri="{FF2B5EF4-FFF2-40B4-BE49-F238E27FC236}">
                  <a16:creationId xmlns:a16="http://schemas.microsoft.com/office/drawing/2014/main" id="{2DE40963-FA2B-4E8A-9F87-875EDED284F3}"/>
                </a:ext>
              </a:extLst>
            </p:cNvPr>
            <p:cNvSpPr>
              <a:spLocks/>
            </p:cNvSpPr>
            <p:nvPr/>
          </p:nvSpPr>
          <p:spPr bwMode="auto">
            <a:xfrm>
              <a:off x="6903" y="2276"/>
              <a:ext cx="933" cy="514"/>
            </a:xfrm>
            <a:custGeom>
              <a:avLst/>
              <a:gdLst>
                <a:gd name="T0" fmla="*/ 525 w 525"/>
                <a:gd name="T1" fmla="*/ 281 h 289"/>
                <a:gd name="T2" fmla="*/ 517 w 525"/>
                <a:gd name="T3" fmla="*/ 289 h 289"/>
                <a:gd name="T4" fmla="*/ 8 w 525"/>
                <a:gd name="T5" fmla="*/ 289 h 289"/>
                <a:gd name="T6" fmla="*/ 0 w 525"/>
                <a:gd name="T7" fmla="*/ 281 h 289"/>
                <a:gd name="T8" fmla="*/ 0 w 525"/>
                <a:gd name="T9" fmla="*/ 7 h 289"/>
                <a:gd name="T10" fmla="*/ 8 w 525"/>
                <a:gd name="T11" fmla="*/ 0 h 289"/>
                <a:gd name="T12" fmla="*/ 517 w 525"/>
                <a:gd name="T13" fmla="*/ 0 h 289"/>
                <a:gd name="T14" fmla="*/ 525 w 525"/>
                <a:gd name="T15" fmla="*/ 7 h 289"/>
                <a:gd name="T16" fmla="*/ 525 w 525"/>
                <a:gd name="T17" fmla="*/ 281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5" h="289">
                  <a:moveTo>
                    <a:pt x="525" y="281"/>
                  </a:moveTo>
                  <a:cubicBezTo>
                    <a:pt x="525" y="285"/>
                    <a:pt x="521" y="289"/>
                    <a:pt x="517" y="289"/>
                  </a:cubicBezTo>
                  <a:cubicBezTo>
                    <a:pt x="8" y="289"/>
                    <a:pt x="8" y="289"/>
                    <a:pt x="8" y="289"/>
                  </a:cubicBezTo>
                  <a:cubicBezTo>
                    <a:pt x="4" y="289"/>
                    <a:pt x="0" y="285"/>
                    <a:pt x="0" y="281"/>
                  </a:cubicBezTo>
                  <a:cubicBezTo>
                    <a:pt x="0" y="7"/>
                    <a:pt x="0" y="7"/>
                    <a:pt x="0" y="7"/>
                  </a:cubicBezTo>
                  <a:cubicBezTo>
                    <a:pt x="0" y="3"/>
                    <a:pt x="4" y="0"/>
                    <a:pt x="8" y="0"/>
                  </a:cubicBezTo>
                  <a:cubicBezTo>
                    <a:pt x="517" y="0"/>
                    <a:pt x="517" y="0"/>
                    <a:pt x="517" y="0"/>
                  </a:cubicBezTo>
                  <a:cubicBezTo>
                    <a:pt x="521" y="0"/>
                    <a:pt x="525" y="3"/>
                    <a:pt x="525" y="7"/>
                  </a:cubicBezTo>
                  <a:lnTo>
                    <a:pt x="525" y="28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75" name="Rectangle 320">
              <a:extLst>
                <a:ext uri="{FF2B5EF4-FFF2-40B4-BE49-F238E27FC236}">
                  <a16:creationId xmlns:a16="http://schemas.microsoft.com/office/drawing/2014/main" id="{ACC00B75-CF2E-4B42-88BA-2CE8AF597896}"/>
                </a:ext>
              </a:extLst>
            </p:cNvPr>
            <p:cNvSpPr>
              <a:spLocks noChangeArrowheads="1"/>
            </p:cNvSpPr>
            <p:nvPr/>
          </p:nvSpPr>
          <p:spPr bwMode="auto">
            <a:xfrm>
              <a:off x="6979" y="2394"/>
              <a:ext cx="215" cy="103"/>
            </a:xfrm>
            <a:prstGeom prst="rect">
              <a:avLst/>
            </a:prstGeom>
            <a:solidFill>
              <a:srgbClr val="F9EC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76" name="Rectangle 321">
              <a:extLst>
                <a:ext uri="{FF2B5EF4-FFF2-40B4-BE49-F238E27FC236}">
                  <a16:creationId xmlns:a16="http://schemas.microsoft.com/office/drawing/2014/main" id="{E3580A17-B312-43AF-97E6-4897B6509070}"/>
                </a:ext>
              </a:extLst>
            </p:cNvPr>
            <p:cNvSpPr>
              <a:spLocks noChangeArrowheads="1"/>
            </p:cNvSpPr>
            <p:nvPr/>
          </p:nvSpPr>
          <p:spPr bwMode="auto">
            <a:xfrm>
              <a:off x="7201" y="2394"/>
              <a:ext cx="217" cy="103"/>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77" name="Rectangle 322">
              <a:extLst>
                <a:ext uri="{FF2B5EF4-FFF2-40B4-BE49-F238E27FC236}">
                  <a16:creationId xmlns:a16="http://schemas.microsoft.com/office/drawing/2014/main" id="{E8BEA1B8-7B30-4233-9E9B-5001EE86FB48}"/>
                </a:ext>
              </a:extLst>
            </p:cNvPr>
            <p:cNvSpPr>
              <a:spLocks noChangeArrowheads="1"/>
            </p:cNvSpPr>
            <p:nvPr/>
          </p:nvSpPr>
          <p:spPr bwMode="auto">
            <a:xfrm>
              <a:off x="7425" y="2394"/>
              <a:ext cx="103" cy="103"/>
            </a:xfrm>
            <a:prstGeom prst="rect">
              <a:avLst/>
            </a:prstGeom>
            <a:solidFill>
              <a:srgbClr val="4573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78" name="Rectangle 323">
              <a:extLst>
                <a:ext uri="{FF2B5EF4-FFF2-40B4-BE49-F238E27FC236}">
                  <a16:creationId xmlns:a16="http://schemas.microsoft.com/office/drawing/2014/main" id="{10537986-FF0E-4960-9FCA-681BD47B6B51}"/>
                </a:ext>
              </a:extLst>
            </p:cNvPr>
            <p:cNvSpPr>
              <a:spLocks noChangeArrowheads="1"/>
            </p:cNvSpPr>
            <p:nvPr/>
          </p:nvSpPr>
          <p:spPr bwMode="auto">
            <a:xfrm>
              <a:off x="7535" y="2394"/>
              <a:ext cx="103" cy="103"/>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79" name="Rectangle 324">
              <a:extLst>
                <a:ext uri="{FF2B5EF4-FFF2-40B4-BE49-F238E27FC236}">
                  <a16:creationId xmlns:a16="http://schemas.microsoft.com/office/drawing/2014/main" id="{E753DCEC-7583-4925-AB96-A4453FD23F99}"/>
                </a:ext>
              </a:extLst>
            </p:cNvPr>
            <p:cNvSpPr>
              <a:spLocks noChangeArrowheads="1"/>
            </p:cNvSpPr>
            <p:nvPr/>
          </p:nvSpPr>
          <p:spPr bwMode="auto">
            <a:xfrm>
              <a:off x="7425" y="2504"/>
              <a:ext cx="103" cy="10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80" name="Rectangle 325">
              <a:extLst>
                <a:ext uri="{FF2B5EF4-FFF2-40B4-BE49-F238E27FC236}">
                  <a16:creationId xmlns:a16="http://schemas.microsoft.com/office/drawing/2014/main" id="{0A61286A-B186-40CB-9611-DEA41C119702}"/>
                </a:ext>
              </a:extLst>
            </p:cNvPr>
            <p:cNvSpPr>
              <a:spLocks noChangeArrowheads="1"/>
            </p:cNvSpPr>
            <p:nvPr/>
          </p:nvSpPr>
          <p:spPr bwMode="auto">
            <a:xfrm>
              <a:off x="6979" y="2504"/>
              <a:ext cx="103" cy="103"/>
            </a:xfrm>
            <a:prstGeom prst="rect">
              <a:avLst/>
            </a:prstGeom>
            <a:solidFill>
              <a:srgbClr val="5884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81" name="Rectangle 326">
              <a:extLst>
                <a:ext uri="{FF2B5EF4-FFF2-40B4-BE49-F238E27FC236}">
                  <a16:creationId xmlns:a16="http://schemas.microsoft.com/office/drawing/2014/main" id="{5A64C6E8-E8E6-471E-9BDC-B523741DF91A}"/>
                </a:ext>
              </a:extLst>
            </p:cNvPr>
            <p:cNvSpPr>
              <a:spLocks noChangeArrowheads="1"/>
            </p:cNvSpPr>
            <p:nvPr/>
          </p:nvSpPr>
          <p:spPr bwMode="auto">
            <a:xfrm>
              <a:off x="6979" y="2616"/>
              <a:ext cx="103" cy="104"/>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82" name="Rectangle 327">
              <a:extLst>
                <a:ext uri="{FF2B5EF4-FFF2-40B4-BE49-F238E27FC236}">
                  <a16:creationId xmlns:a16="http://schemas.microsoft.com/office/drawing/2014/main" id="{2F864EBF-AD0E-4ABA-A14A-AE6D7D479447}"/>
                </a:ext>
              </a:extLst>
            </p:cNvPr>
            <p:cNvSpPr>
              <a:spLocks noChangeArrowheads="1"/>
            </p:cNvSpPr>
            <p:nvPr/>
          </p:nvSpPr>
          <p:spPr bwMode="auto">
            <a:xfrm>
              <a:off x="7091" y="2616"/>
              <a:ext cx="103" cy="104"/>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83" name="Rectangle 328">
              <a:extLst>
                <a:ext uri="{FF2B5EF4-FFF2-40B4-BE49-F238E27FC236}">
                  <a16:creationId xmlns:a16="http://schemas.microsoft.com/office/drawing/2014/main" id="{F3E03528-A96F-4D6D-93D0-79B827BE39C7}"/>
                </a:ext>
              </a:extLst>
            </p:cNvPr>
            <p:cNvSpPr>
              <a:spLocks noChangeArrowheads="1"/>
            </p:cNvSpPr>
            <p:nvPr/>
          </p:nvSpPr>
          <p:spPr bwMode="auto">
            <a:xfrm>
              <a:off x="7201" y="2504"/>
              <a:ext cx="217" cy="103"/>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84" name="Rectangle 329">
              <a:extLst>
                <a:ext uri="{FF2B5EF4-FFF2-40B4-BE49-F238E27FC236}">
                  <a16:creationId xmlns:a16="http://schemas.microsoft.com/office/drawing/2014/main" id="{2E7A45A2-4975-4DA1-AB1C-3C64DAAE9BA2}"/>
                </a:ext>
              </a:extLst>
            </p:cNvPr>
            <p:cNvSpPr>
              <a:spLocks noChangeArrowheads="1"/>
            </p:cNvSpPr>
            <p:nvPr/>
          </p:nvSpPr>
          <p:spPr bwMode="auto">
            <a:xfrm>
              <a:off x="7201" y="2616"/>
              <a:ext cx="217" cy="104"/>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85" name="Rectangle 330">
              <a:extLst>
                <a:ext uri="{FF2B5EF4-FFF2-40B4-BE49-F238E27FC236}">
                  <a16:creationId xmlns:a16="http://schemas.microsoft.com/office/drawing/2014/main" id="{0C83C32F-7B90-41A0-B528-569D11AFF1F3}"/>
                </a:ext>
              </a:extLst>
            </p:cNvPr>
            <p:cNvSpPr>
              <a:spLocks noChangeArrowheads="1"/>
            </p:cNvSpPr>
            <p:nvPr/>
          </p:nvSpPr>
          <p:spPr bwMode="auto">
            <a:xfrm>
              <a:off x="7423" y="2685"/>
              <a:ext cx="215" cy="35"/>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86" name="Rectangle 331">
              <a:extLst>
                <a:ext uri="{FF2B5EF4-FFF2-40B4-BE49-F238E27FC236}">
                  <a16:creationId xmlns:a16="http://schemas.microsoft.com/office/drawing/2014/main" id="{09BC362F-4536-4BCA-B2FE-D34F1B1DC77B}"/>
                </a:ext>
              </a:extLst>
            </p:cNvPr>
            <p:cNvSpPr>
              <a:spLocks noChangeArrowheads="1"/>
            </p:cNvSpPr>
            <p:nvPr/>
          </p:nvSpPr>
          <p:spPr bwMode="auto">
            <a:xfrm>
              <a:off x="7423" y="2616"/>
              <a:ext cx="215" cy="69"/>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87" name="Rectangle 332">
              <a:extLst>
                <a:ext uri="{FF2B5EF4-FFF2-40B4-BE49-F238E27FC236}">
                  <a16:creationId xmlns:a16="http://schemas.microsoft.com/office/drawing/2014/main" id="{D2E8A1F7-945A-466E-BE4D-668800B10549}"/>
                </a:ext>
              </a:extLst>
            </p:cNvPr>
            <p:cNvSpPr>
              <a:spLocks noChangeArrowheads="1"/>
            </p:cNvSpPr>
            <p:nvPr/>
          </p:nvSpPr>
          <p:spPr bwMode="auto">
            <a:xfrm>
              <a:off x="7535" y="2504"/>
              <a:ext cx="103" cy="103"/>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88" name="Rectangle 333">
              <a:extLst>
                <a:ext uri="{FF2B5EF4-FFF2-40B4-BE49-F238E27FC236}">
                  <a16:creationId xmlns:a16="http://schemas.microsoft.com/office/drawing/2014/main" id="{9D9044BD-CAF0-412E-BC12-47F491CB210D}"/>
                </a:ext>
              </a:extLst>
            </p:cNvPr>
            <p:cNvSpPr>
              <a:spLocks noChangeArrowheads="1"/>
            </p:cNvSpPr>
            <p:nvPr/>
          </p:nvSpPr>
          <p:spPr bwMode="auto">
            <a:xfrm>
              <a:off x="7688" y="2504"/>
              <a:ext cx="105" cy="103"/>
            </a:xfrm>
            <a:prstGeom prst="rect">
              <a:avLst/>
            </a:prstGeom>
            <a:solidFill>
              <a:srgbClr val="109C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89" name="Rectangle 334">
              <a:extLst>
                <a:ext uri="{FF2B5EF4-FFF2-40B4-BE49-F238E27FC236}">
                  <a16:creationId xmlns:a16="http://schemas.microsoft.com/office/drawing/2014/main" id="{A6AD3C74-3B87-4144-BFA7-EE9F87C74638}"/>
                </a:ext>
              </a:extLst>
            </p:cNvPr>
            <p:cNvSpPr>
              <a:spLocks noChangeArrowheads="1"/>
            </p:cNvSpPr>
            <p:nvPr/>
          </p:nvSpPr>
          <p:spPr bwMode="auto">
            <a:xfrm>
              <a:off x="7688" y="2614"/>
              <a:ext cx="105" cy="105"/>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90" name="Rectangle 335">
              <a:extLst>
                <a:ext uri="{FF2B5EF4-FFF2-40B4-BE49-F238E27FC236}">
                  <a16:creationId xmlns:a16="http://schemas.microsoft.com/office/drawing/2014/main" id="{7C3C4C31-0DDA-43A8-83E3-9D7919EA4A04}"/>
                </a:ext>
              </a:extLst>
            </p:cNvPr>
            <p:cNvSpPr>
              <a:spLocks noChangeArrowheads="1"/>
            </p:cNvSpPr>
            <p:nvPr/>
          </p:nvSpPr>
          <p:spPr bwMode="auto">
            <a:xfrm>
              <a:off x="7798" y="2504"/>
              <a:ext cx="38" cy="103"/>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91" name="Rectangle 336">
              <a:extLst>
                <a:ext uri="{FF2B5EF4-FFF2-40B4-BE49-F238E27FC236}">
                  <a16:creationId xmlns:a16="http://schemas.microsoft.com/office/drawing/2014/main" id="{9C8D0EEA-0B84-4C02-8874-5BB2F23E0B85}"/>
                </a:ext>
              </a:extLst>
            </p:cNvPr>
            <p:cNvSpPr>
              <a:spLocks noChangeArrowheads="1"/>
            </p:cNvSpPr>
            <p:nvPr/>
          </p:nvSpPr>
          <p:spPr bwMode="auto">
            <a:xfrm>
              <a:off x="7798" y="2614"/>
              <a:ext cx="38" cy="105"/>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92" name="Rectangle 337">
              <a:extLst>
                <a:ext uri="{FF2B5EF4-FFF2-40B4-BE49-F238E27FC236}">
                  <a16:creationId xmlns:a16="http://schemas.microsoft.com/office/drawing/2014/main" id="{1DE9DE82-4FB1-4C26-9357-E80CCEBEBFA1}"/>
                </a:ext>
              </a:extLst>
            </p:cNvPr>
            <p:cNvSpPr>
              <a:spLocks noChangeArrowheads="1"/>
            </p:cNvSpPr>
            <p:nvPr/>
          </p:nvSpPr>
          <p:spPr bwMode="auto">
            <a:xfrm>
              <a:off x="7688" y="2394"/>
              <a:ext cx="148" cy="103"/>
            </a:xfrm>
            <a:prstGeom prst="rect">
              <a:avLst/>
            </a:prstGeom>
            <a:solidFill>
              <a:srgbClr val="9E1F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93" name="Freeform 338">
              <a:extLst>
                <a:ext uri="{FF2B5EF4-FFF2-40B4-BE49-F238E27FC236}">
                  <a16:creationId xmlns:a16="http://schemas.microsoft.com/office/drawing/2014/main" id="{20C8C2ED-14AA-4BDB-B955-949BB36F8E5F}"/>
                </a:ext>
              </a:extLst>
            </p:cNvPr>
            <p:cNvSpPr>
              <a:spLocks/>
            </p:cNvSpPr>
            <p:nvPr/>
          </p:nvSpPr>
          <p:spPr bwMode="auto">
            <a:xfrm>
              <a:off x="7091" y="2504"/>
              <a:ext cx="105" cy="105"/>
            </a:xfrm>
            <a:custGeom>
              <a:avLst/>
              <a:gdLst>
                <a:gd name="T0" fmla="*/ 52 w 105"/>
                <a:gd name="T1" fmla="*/ 0 h 105"/>
                <a:gd name="T2" fmla="*/ 0 w 105"/>
                <a:gd name="T3" fmla="*/ 0 h 105"/>
                <a:gd name="T4" fmla="*/ 0 w 105"/>
                <a:gd name="T5" fmla="*/ 51 h 105"/>
                <a:gd name="T6" fmla="*/ 0 w 105"/>
                <a:gd name="T7" fmla="*/ 105 h 105"/>
                <a:gd name="T8" fmla="*/ 52 w 105"/>
                <a:gd name="T9" fmla="*/ 105 h 105"/>
                <a:gd name="T10" fmla="*/ 105 w 105"/>
                <a:gd name="T11" fmla="*/ 105 h 105"/>
                <a:gd name="T12" fmla="*/ 105 w 105"/>
                <a:gd name="T13" fmla="*/ 51 h 105"/>
                <a:gd name="T14" fmla="*/ 105 w 105"/>
                <a:gd name="T15" fmla="*/ 0 h 105"/>
                <a:gd name="T16" fmla="*/ 52 w 105"/>
                <a:gd name="T1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05">
                  <a:moveTo>
                    <a:pt x="52" y="0"/>
                  </a:moveTo>
                  <a:lnTo>
                    <a:pt x="0" y="0"/>
                  </a:lnTo>
                  <a:lnTo>
                    <a:pt x="0" y="51"/>
                  </a:lnTo>
                  <a:lnTo>
                    <a:pt x="0" y="105"/>
                  </a:lnTo>
                  <a:lnTo>
                    <a:pt x="52" y="105"/>
                  </a:lnTo>
                  <a:lnTo>
                    <a:pt x="105" y="105"/>
                  </a:lnTo>
                  <a:lnTo>
                    <a:pt x="105" y="51"/>
                  </a:lnTo>
                  <a:lnTo>
                    <a:pt x="105" y="0"/>
                  </a:lnTo>
                  <a:lnTo>
                    <a:pt x="52" y="0"/>
                  </a:lnTo>
                  <a:close/>
                </a:path>
              </a:pathLst>
            </a:custGeom>
            <a:solidFill>
              <a:srgbClr val="DA56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94" name="Rectangle 339">
              <a:extLst>
                <a:ext uri="{FF2B5EF4-FFF2-40B4-BE49-F238E27FC236}">
                  <a16:creationId xmlns:a16="http://schemas.microsoft.com/office/drawing/2014/main" id="{FFB55E90-62AF-4E07-829A-7E6462BBE375}"/>
                </a:ext>
              </a:extLst>
            </p:cNvPr>
            <p:cNvSpPr>
              <a:spLocks noChangeArrowheads="1"/>
            </p:cNvSpPr>
            <p:nvPr/>
          </p:nvSpPr>
          <p:spPr bwMode="auto">
            <a:xfrm>
              <a:off x="7786" y="2310"/>
              <a:ext cx="28" cy="27"/>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95" name="Freeform 340">
              <a:extLst>
                <a:ext uri="{FF2B5EF4-FFF2-40B4-BE49-F238E27FC236}">
                  <a16:creationId xmlns:a16="http://schemas.microsoft.com/office/drawing/2014/main" id="{8A937258-F65C-468F-96BA-C2E776C87D05}"/>
                </a:ext>
              </a:extLst>
            </p:cNvPr>
            <p:cNvSpPr>
              <a:spLocks/>
            </p:cNvSpPr>
            <p:nvPr/>
          </p:nvSpPr>
          <p:spPr bwMode="auto">
            <a:xfrm>
              <a:off x="6981" y="2312"/>
              <a:ext cx="14" cy="26"/>
            </a:xfrm>
            <a:custGeom>
              <a:avLst/>
              <a:gdLst>
                <a:gd name="T0" fmla="*/ 0 w 8"/>
                <a:gd name="T1" fmla="*/ 14 h 15"/>
                <a:gd name="T2" fmla="*/ 0 w 8"/>
                <a:gd name="T3" fmla="*/ 13 h 15"/>
                <a:gd name="T4" fmla="*/ 3 w 8"/>
                <a:gd name="T5" fmla="*/ 14 h 15"/>
                <a:gd name="T6" fmla="*/ 6 w 8"/>
                <a:gd name="T7" fmla="*/ 13 h 15"/>
                <a:gd name="T8" fmla="*/ 7 w 8"/>
                <a:gd name="T9" fmla="*/ 11 h 15"/>
                <a:gd name="T10" fmla="*/ 6 w 8"/>
                <a:gd name="T11" fmla="*/ 9 h 15"/>
                <a:gd name="T12" fmla="*/ 4 w 8"/>
                <a:gd name="T13" fmla="*/ 8 h 15"/>
                <a:gd name="T14" fmla="*/ 1 w 8"/>
                <a:gd name="T15" fmla="*/ 5 h 15"/>
                <a:gd name="T16" fmla="*/ 0 w 8"/>
                <a:gd name="T17" fmla="*/ 3 h 15"/>
                <a:gd name="T18" fmla="*/ 1 w 8"/>
                <a:gd name="T19" fmla="*/ 1 h 15"/>
                <a:gd name="T20" fmla="*/ 5 w 8"/>
                <a:gd name="T21" fmla="*/ 0 h 15"/>
                <a:gd name="T22" fmla="*/ 7 w 8"/>
                <a:gd name="T23" fmla="*/ 0 h 15"/>
                <a:gd name="T24" fmla="*/ 7 w 8"/>
                <a:gd name="T25" fmla="*/ 1 h 15"/>
                <a:gd name="T26" fmla="*/ 4 w 8"/>
                <a:gd name="T27" fmla="*/ 0 h 15"/>
                <a:gd name="T28" fmla="*/ 2 w 8"/>
                <a:gd name="T29" fmla="*/ 1 h 15"/>
                <a:gd name="T30" fmla="*/ 1 w 8"/>
                <a:gd name="T31" fmla="*/ 3 h 15"/>
                <a:gd name="T32" fmla="*/ 2 w 8"/>
                <a:gd name="T33" fmla="*/ 5 h 15"/>
                <a:gd name="T34" fmla="*/ 4 w 8"/>
                <a:gd name="T35" fmla="*/ 7 h 15"/>
                <a:gd name="T36" fmla="*/ 7 w 8"/>
                <a:gd name="T37" fmla="*/ 9 h 15"/>
                <a:gd name="T38" fmla="*/ 8 w 8"/>
                <a:gd name="T39" fmla="*/ 11 h 15"/>
                <a:gd name="T40" fmla="*/ 7 w 8"/>
                <a:gd name="T41" fmla="*/ 14 h 15"/>
                <a:gd name="T42" fmla="*/ 3 w 8"/>
                <a:gd name="T43" fmla="*/ 15 h 15"/>
                <a:gd name="T44" fmla="*/ 2 w 8"/>
                <a:gd name="T45" fmla="*/ 15 h 15"/>
                <a:gd name="T46" fmla="*/ 0 w 8"/>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15">
                  <a:moveTo>
                    <a:pt x="0" y="14"/>
                  </a:moveTo>
                  <a:cubicBezTo>
                    <a:pt x="0" y="13"/>
                    <a:pt x="0" y="13"/>
                    <a:pt x="0" y="13"/>
                  </a:cubicBezTo>
                  <a:cubicBezTo>
                    <a:pt x="1" y="14"/>
                    <a:pt x="2" y="14"/>
                    <a:pt x="3" y="14"/>
                  </a:cubicBezTo>
                  <a:cubicBezTo>
                    <a:pt x="4" y="14"/>
                    <a:pt x="5" y="14"/>
                    <a:pt x="6" y="13"/>
                  </a:cubicBezTo>
                  <a:cubicBezTo>
                    <a:pt x="7" y="13"/>
                    <a:pt x="7" y="12"/>
                    <a:pt x="7" y="11"/>
                  </a:cubicBezTo>
                  <a:cubicBezTo>
                    <a:pt x="7" y="10"/>
                    <a:pt x="7" y="10"/>
                    <a:pt x="6" y="9"/>
                  </a:cubicBezTo>
                  <a:cubicBezTo>
                    <a:pt x="6" y="9"/>
                    <a:pt x="5" y="8"/>
                    <a:pt x="4" y="8"/>
                  </a:cubicBezTo>
                  <a:cubicBezTo>
                    <a:pt x="2" y="7"/>
                    <a:pt x="1" y="6"/>
                    <a:pt x="1" y="5"/>
                  </a:cubicBezTo>
                  <a:cubicBezTo>
                    <a:pt x="0" y="5"/>
                    <a:pt x="0" y="4"/>
                    <a:pt x="0" y="3"/>
                  </a:cubicBezTo>
                  <a:cubicBezTo>
                    <a:pt x="0" y="2"/>
                    <a:pt x="1" y="1"/>
                    <a:pt x="1" y="1"/>
                  </a:cubicBezTo>
                  <a:cubicBezTo>
                    <a:pt x="2" y="0"/>
                    <a:pt x="3" y="0"/>
                    <a:pt x="5" y="0"/>
                  </a:cubicBezTo>
                  <a:cubicBezTo>
                    <a:pt x="5" y="0"/>
                    <a:pt x="6" y="0"/>
                    <a:pt x="7" y="0"/>
                  </a:cubicBezTo>
                  <a:cubicBezTo>
                    <a:pt x="7" y="1"/>
                    <a:pt x="7" y="1"/>
                    <a:pt x="7" y="1"/>
                  </a:cubicBezTo>
                  <a:cubicBezTo>
                    <a:pt x="6" y="1"/>
                    <a:pt x="5" y="0"/>
                    <a:pt x="4" y="0"/>
                  </a:cubicBezTo>
                  <a:cubicBezTo>
                    <a:pt x="3" y="0"/>
                    <a:pt x="3" y="1"/>
                    <a:pt x="2" y="1"/>
                  </a:cubicBezTo>
                  <a:cubicBezTo>
                    <a:pt x="1" y="2"/>
                    <a:pt x="1" y="2"/>
                    <a:pt x="1" y="3"/>
                  </a:cubicBezTo>
                  <a:cubicBezTo>
                    <a:pt x="1" y="4"/>
                    <a:pt x="1" y="5"/>
                    <a:pt x="2" y="5"/>
                  </a:cubicBezTo>
                  <a:cubicBezTo>
                    <a:pt x="2" y="5"/>
                    <a:pt x="3" y="6"/>
                    <a:pt x="4" y="7"/>
                  </a:cubicBezTo>
                  <a:cubicBezTo>
                    <a:pt x="6" y="8"/>
                    <a:pt x="7" y="8"/>
                    <a:pt x="7" y="9"/>
                  </a:cubicBezTo>
                  <a:cubicBezTo>
                    <a:pt x="8" y="10"/>
                    <a:pt x="8" y="10"/>
                    <a:pt x="8" y="11"/>
                  </a:cubicBezTo>
                  <a:cubicBezTo>
                    <a:pt x="8" y="12"/>
                    <a:pt x="7" y="13"/>
                    <a:pt x="7" y="14"/>
                  </a:cubicBezTo>
                  <a:cubicBezTo>
                    <a:pt x="6" y="15"/>
                    <a:pt x="5" y="15"/>
                    <a:pt x="3" y="15"/>
                  </a:cubicBezTo>
                  <a:cubicBezTo>
                    <a:pt x="3" y="15"/>
                    <a:pt x="2" y="15"/>
                    <a:pt x="2" y="15"/>
                  </a:cubicBezTo>
                  <a:cubicBezTo>
                    <a:pt x="1" y="15"/>
                    <a:pt x="0" y="14"/>
                    <a:pt x="0"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96" name="Freeform 341">
              <a:extLst>
                <a:ext uri="{FF2B5EF4-FFF2-40B4-BE49-F238E27FC236}">
                  <a16:creationId xmlns:a16="http://schemas.microsoft.com/office/drawing/2014/main" id="{D3EC12EC-6177-4C56-8F81-593069751F36}"/>
                </a:ext>
              </a:extLst>
            </p:cNvPr>
            <p:cNvSpPr>
              <a:spLocks/>
            </p:cNvSpPr>
            <p:nvPr/>
          </p:nvSpPr>
          <p:spPr bwMode="auto">
            <a:xfrm>
              <a:off x="6997" y="2314"/>
              <a:ext cx="11" cy="24"/>
            </a:xfrm>
            <a:custGeom>
              <a:avLst/>
              <a:gdLst>
                <a:gd name="T0" fmla="*/ 6 w 6"/>
                <a:gd name="T1" fmla="*/ 14 h 14"/>
                <a:gd name="T2" fmla="*/ 5 w 6"/>
                <a:gd name="T3" fmla="*/ 14 h 14"/>
                <a:gd name="T4" fmla="*/ 2 w 6"/>
                <a:gd name="T5" fmla="*/ 11 h 14"/>
                <a:gd name="T6" fmla="*/ 2 w 6"/>
                <a:gd name="T7" fmla="*/ 4 h 14"/>
                <a:gd name="T8" fmla="*/ 0 w 6"/>
                <a:gd name="T9" fmla="*/ 4 h 14"/>
                <a:gd name="T10" fmla="*/ 0 w 6"/>
                <a:gd name="T11" fmla="*/ 3 h 14"/>
                <a:gd name="T12" fmla="*/ 2 w 6"/>
                <a:gd name="T13" fmla="*/ 3 h 14"/>
                <a:gd name="T14" fmla="*/ 2 w 6"/>
                <a:gd name="T15" fmla="*/ 0 h 14"/>
                <a:gd name="T16" fmla="*/ 3 w 6"/>
                <a:gd name="T17" fmla="*/ 0 h 14"/>
                <a:gd name="T18" fmla="*/ 3 w 6"/>
                <a:gd name="T19" fmla="*/ 0 h 14"/>
                <a:gd name="T20" fmla="*/ 3 w 6"/>
                <a:gd name="T21" fmla="*/ 3 h 14"/>
                <a:gd name="T22" fmla="*/ 6 w 6"/>
                <a:gd name="T23" fmla="*/ 3 h 14"/>
                <a:gd name="T24" fmla="*/ 6 w 6"/>
                <a:gd name="T25" fmla="*/ 4 h 14"/>
                <a:gd name="T26" fmla="*/ 3 w 6"/>
                <a:gd name="T27" fmla="*/ 4 h 14"/>
                <a:gd name="T28" fmla="*/ 3 w 6"/>
                <a:gd name="T29" fmla="*/ 11 h 14"/>
                <a:gd name="T30" fmla="*/ 4 w 6"/>
                <a:gd name="T31" fmla="*/ 13 h 14"/>
                <a:gd name="T32" fmla="*/ 5 w 6"/>
                <a:gd name="T33" fmla="*/ 13 h 14"/>
                <a:gd name="T34" fmla="*/ 6 w 6"/>
                <a:gd name="T35" fmla="*/ 13 h 14"/>
                <a:gd name="T36" fmla="*/ 6 w 6"/>
                <a:gd name="T3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14">
                  <a:moveTo>
                    <a:pt x="6" y="14"/>
                  </a:moveTo>
                  <a:cubicBezTo>
                    <a:pt x="6" y="14"/>
                    <a:pt x="5" y="14"/>
                    <a:pt x="5" y="14"/>
                  </a:cubicBezTo>
                  <a:cubicBezTo>
                    <a:pt x="3" y="14"/>
                    <a:pt x="2" y="13"/>
                    <a:pt x="2" y="11"/>
                  </a:cubicBezTo>
                  <a:cubicBezTo>
                    <a:pt x="2" y="4"/>
                    <a:pt x="2" y="4"/>
                    <a:pt x="2" y="4"/>
                  </a:cubicBezTo>
                  <a:cubicBezTo>
                    <a:pt x="0" y="4"/>
                    <a:pt x="0" y="4"/>
                    <a:pt x="0" y="4"/>
                  </a:cubicBezTo>
                  <a:cubicBezTo>
                    <a:pt x="0" y="3"/>
                    <a:pt x="0" y="3"/>
                    <a:pt x="0" y="3"/>
                  </a:cubicBezTo>
                  <a:cubicBezTo>
                    <a:pt x="2" y="3"/>
                    <a:pt x="2" y="3"/>
                    <a:pt x="2" y="3"/>
                  </a:cubicBezTo>
                  <a:cubicBezTo>
                    <a:pt x="2" y="0"/>
                    <a:pt x="2" y="0"/>
                    <a:pt x="2" y="0"/>
                  </a:cubicBezTo>
                  <a:cubicBezTo>
                    <a:pt x="2" y="0"/>
                    <a:pt x="3" y="0"/>
                    <a:pt x="3" y="0"/>
                  </a:cubicBezTo>
                  <a:cubicBezTo>
                    <a:pt x="3" y="0"/>
                    <a:pt x="3" y="0"/>
                    <a:pt x="3" y="0"/>
                  </a:cubicBezTo>
                  <a:cubicBezTo>
                    <a:pt x="3" y="3"/>
                    <a:pt x="3" y="3"/>
                    <a:pt x="3" y="3"/>
                  </a:cubicBezTo>
                  <a:cubicBezTo>
                    <a:pt x="6" y="3"/>
                    <a:pt x="6" y="3"/>
                    <a:pt x="6" y="3"/>
                  </a:cubicBezTo>
                  <a:cubicBezTo>
                    <a:pt x="6" y="4"/>
                    <a:pt x="6" y="4"/>
                    <a:pt x="6" y="4"/>
                  </a:cubicBezTo>
                  <a:cubicBezTo>
                    <a:pt x="3" y="4"/>
                    <a:pt x="3" y="4"/>
                    <a:pt x="3" y="4"/>
                  </a:cubicBezTo>
                  <a:cubicBezTo>
                    <a:pt x="3" y="11"/>
                    <a:pt x="3" y="11"/>
                    <a:pt x="3" y="11"/>
                  </a:cubicBezTo>
                  <a:cubicBezTo>
                    <a:pt x="3" y="12"/>
                    <a:pt x="3" y="12"/>
                    <a:pt x="4" y="13"/>
                  </a:cubicBezTo>
                  <a:cubicBezTo>
                    <a:pt x="4" y="13"/>
                    <a:pt x="4" y="13"/>
                    <a:pt x="5" y="13"/>
                  </a:cubicBezTo>
                  <a:cubicBezTo>
                    <a:pt x="5" y="13"/>
                    <a:pt x="6" y="13"/>
                    <a:pt x="6" y="13"/>
                  </a:cubicBezTo>
                  <a:lnTo>
                    <a:pt x="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97" name="Freeform 342">
              <a:extLst>
                <a:ext uri="{FF2B5EF4-FFF2-40B4-BE49-F238E27FC236}">
                  <a16:creationId xmlns:a16="http://schemas.microsoft.com/office/drawing/2014/main" id="{5D45C98A-88DD-43A1-B92F-113092DB18AC}"/>
                </a:ext>
              </a:extLst>
            </p:cNvPr>
            <p:cNvSpPr>
              <a:spLocks noEditPoints="1"/>
            </p:cNvSpPr>
            <p:nvPr/>
          </p:nvSpPr>
          <p:spPr bwMode="auto">
            <a:xfrm>
              <a:off x="7011" y="2319"/>
              <a:ext cx="14" cy="19"/>
            </a:xfrm>
            <a:custGeom>
              <a:avLst/>
              <a:gdLst>
                <a:gd name="T0" fmla="*/ 7 w 8"/>
                <a:gd name="T1" fmla="*/ 11 h 11"/>
                <a:gd name="T2" fmla="*/ 7 w 8"/>
                <a:gd name="T3" fmla="*/ 9 h 11"/>
                <a:gd name="T4" fmla="*/ 7 w 8"/>
                <a:gd name="T5" fmla="*/ 9 h 11"/>
                <a:gd name="T6" fmla="*/ 6 w 8"/>
                <a:gd name="T7" fmla="*/ 10 h 11"/>
                <a:gd name="T8" fmla="*/ 3 w 8"/>
                <a:gd name="T9" fmla="*/ 11 h 11"/>
                <a:gd name="T10" fmla="*/ 1 w 8"/>
                <a:gd name="T11" fmla="*/ 10 h 11"/>
                <a:gd name="T12" fmla="*/ 0 w 8"/>
                <a:gd name="T13" fmla="*/ 8 h 11"/>
                <a:gd name="T14" fmla="*/ 4 w 8"/>
                <a:gd name="T15" fmla="*/ 5 h 11"/>
                <a:gd name="T16" fmla="*/ 7 w 8"/>
                <a:gd name="T17" fmla="*/ 4 h 11"/>
                <a:gd name="T18" fmla="*/ 5 w 8"/>
                <a:gd name="T19" fmla="*/ 1 h 11"/>
                <a:gd name="T20" fmla="*/ 1 w 8"/>
                <a:gd name="T21" fmla="*/ 2 h 11"/>
                <a:gd name="T22" fmla="*/ 1 w 8"/>
                <a:gd name="T23" fmla="*/ 1 h 11"/>
                <a:gd name="T24" fmla="*/ 3 w 8"/>
                <a:gd name="T25" fmla="*/ 0 h 11"/>
                <a:gd name="T26" fmla="*/ 5 w 8"/>
                <a:gd name="T27" fmla="*/ 0 h 11"/>
                <a:gd name="T28" fmla="*/ 7 w 8"/>
                <a:gd name="T29" fmla="*/ 1 h 11"/>
                <a:gd name="T30" fmla="*/ 8 w 8"/>
                <a:gd name="T31" fmla="*/ 4 h 11"/>
                <a:gd name="T32" fmla="*/ 8 w 8"/>
                <a:gd name="T33" fmla="*/ 11 h 11"/>
                <a:gd name="T34" fmla="*/ 7 w 8"/>
                <a:gd name="T35" fmla="*/ 11 h 11"/>
                <a:gd name="T36" fmla="*/ 4 w 8"/>
                <a:gd name="T37" fmla="*/ 5 h 11"/>
                <a:gd name="T38" fmla="*/ 2 w 8"/>
                <a:gd name="T39" fmla="*/ 6 h 11"/>
                <a:gd name="T40" fmla="*/ 1 w 8"/>
                <a:gd name="T41" fmla="*/ 8 h 11"/>
                <a:gd name="T42" fmla="*/ 2 w 8"/>
                <a:gd name="T43" fmla="*/ 9 h 11"/>
                <a:gd name="T44" fmla="*/ 4 w 8"/>
                <a:gd name="T45" fmla="*/ 10 h 11"/>
                <a:gd name="T46" fmla="*/ 6 w 8"/>
                <a:gd name="T47" fmla="*/ 9 h 11"/>
                <a:gd name="T48" fmla="*/ 7 w 8"/>
                <a:gd name="T49" fmla="*/ 6 h 11"/>
                <a:gd name="T50" fmla="*/ 7 w 8"/>
                <a:gd name="T51" fmla="*/ 5 h 11"/>
                <a:gd name="T52" fmla="*/ 4 w 8"/>
                <a:gd name="T53"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 h="11">
                  <a:moveTo>
                    <a:pt x="7" y="11"/>
                  </a:moveTo>
                  <a:cubicBezTo>
                    <a:pt x="7" y="9"/>
                    <a:pt x="7" y="9"/>
                    <a:pt x="7" y="9"/>
                  </a:cubicBezTo>
                  <a:cubicBezTo>
                    <a:pt x="7" y="9"/>
                    <a:pt x="7" y="9"/>
                    <a:pt x="7" y="9"/>
                  </a:cubicBezTo>
                  <a:cubicBezTo>
                    <a:pt x="7" y="9"/>
                    <a:pt x="6" y="10"/>
                    <a:pt x="6" y="10"/>
                  </a:cubicBezTo>
                  <a:cubicBezTo>
                    <a:pt x="5" y="11"/>
                    <a:pt x="4" y="11"/>
                    <a:pt x="3" y="11"/>
                  </a:cubicBezTo>
                  <a:cubicBezTo>
                    <a:pt x="2" y="11"/>
                    <a:pt x="2" y="11"/>
                    <a:pt x="1" y="10"/>
                  </a:cubicBezTo>
                  <a:cubicBezTo>
                    <a:pt x="0" y="10"/>
                    <a:pt x="0" y="9"/>
                    <a:pt x="0" y="8"/>
                  </a:cubicBezTo>
                  <a:cubicBezTo>
                    <a:pt x="0" y="6"/>
                    <a:pt x="1" y="5"/>
                    <a:pt x="4" y="5"/>
                  </a:cubicBezTo>
                  <a:cubicBezTo>
                    <a:pt x="7" y="4"/>
                    <a:pt x="7" y="4"/>
                    <a:pt x="7" y="4"/>
                  </a:cubicBezTo>
                  <a:cubicBezTo>
                    <a:pt x="7" y="2"/>
                    <a:pt x="6" y="1"/>
                    <a:pt x="5" y="1"/>
                  </a:cubicBezTo>
                  <a:cubicBezTo>
                    <a:pt x="3" y="1"/>
                    <a:pt x="2" y="1"/>
                    <a:pt x="1" y="2"/>
                  </a:cubicBezTo>
                  <a:cubicBezTo>
                    <a:pt x="1" y="1"/>
                    <a:pt x="1" y="1"/>
                    <a:pt x="1" y="1"/>
                  </a:cubicBezTo>
                  <a:cubicBezTo>
                    <a:pt x="2" y="1"/>
                    <a:pt x="2" y="0"/>
                    <a:pt x="3" y="0"/>
                  </a:cubicBezTo>
                  <a:cubicBezTo>
                    <a:pt x="3" y="0"/>
                    <a:pt x="4" y="0"/>
                    <a:pt x="5" y="0"/>
                  </a:cubicBezTo>
                  <a:cubicBezTo>
                    <a:pt x="6" y="0"/>
                    <a:pt x="7" y="0"/>
                    <a:pt x="7" y="1"/>
                  </a:cubicBezTo>
                  <a:cubicBezTo>
                    <a:pt x="8" y="1"/>
                    <a:pt x="8" y="2"/>
                    <a:pt x="8" y="4"/>
                  </a:cubicBezTo>
                  <a:cubicBezTo>
                    <a:pt x="8" y="11"/>
                    <a:pt x="8" y="11"/>
                    <a:pt x="8" y="11"/>
                  </a:cubicBezTo>
                  <a:lnTo>
                    <a:pt x="7" y="11"/>
                  </a:lnTo>
                  <a:close/>
                  <a:moveTo>
                    <a:pt x="4" y="5"/>
                  </a:moveTo>
                  <a:cubicBezTo>
                    <a:pt x="3" y="6"/>
                    <a:pt x="2" y="6"/>
                    <a:pt x="2" y="6"/>
                  </a:cubicBezTo>
                  <a:cubicBezTo>
                    <a:pt x="1" y="7"/>
                    <a:pt x="1" y="7"/>
                    <a:pt x="1" y="8"/>
                  </a:cubicBezTo>
                  <a:cubicBezTo>
                    <a:pt x="1" y="9"/>
                    <a:pt x="1" y="9"/>
                    <a:pt x="2" y="9"/>
                  </a:cubicBezTo>
                  <a:cubicBezTo>
                    <a:pt x="2" y="10"/>
                    <a:pt x="3" y="10"/>
                    <a:pt x="4" y="10"/>
                  </a:cubicBezTo>
                  <a:cubicBezTo>
                    <a:pt x="5" y="10"/>
                    <a:pt x="5" y="10"/>
                    <a:pt x="6" y="9"/>
                  </a:cubicBezTo>
                  <a:cubicBezTo>
                    <a:pt x="7" y="8"/>
                    <a:pt x="7" y="7"/>
                    <a:pt x="7" y="6"/>
                  </a:cubicBezTo>
                  <a:cubicBezTo>
                    <a:pt x="7" y="5"/>
                    <a:pt x="7" y="5"/>
                    <a:pt x="7" y="5"/>
                  </a:cubicBezTo>
                  <a:lnTo>
                    <a:pt x="4"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98" name="Freeform 343">
              <a:extLst>
                <a:ext uri="{FF2B5EF4-FFF2-40B4-BE49-F238E27FC236}">
                  <a16:creationId xmlns:a16="http://schemas.microsoft.com/office/drawing/2014/main" id="{052DCEB3-0ED4-41DF-8108-998C8B67C016}"/>
                </a:ext>
              </a:extLst>
            </p:cNvPr>
            <p:cNvSpPr>
              <a:spLocks/>
            </p:cNvSpPr>
            <p:nvPr/>
          </p:nvSpPr>
          <p:spPr bwMode="auto">
            <a:xfrm>
              <a:off x="7032" y="2319"/>
              <a:ext cx="9" cy="19"/>
            </a:xfrm>
            <a:custGeom>
              <a:avLst/>
              <a:gdLst>
                <a:gd name="T0" fmla="*/ 5 w 5"/>
                <a:gd name="T1" fmla="*/ 1 h 11"/>
                <a:gd name="T2" fmla="*/ 4 w 5"/>
                <a:gd name="T3" fmla="*/ 1 h 11"/>
                <a:gd name="T4" fmla="*/ 1 w 5"/>
                <a:gd name="T5" fmla="*/ 2 h 11"/>
                <a:gd name="T6" fmla="*/ 1 w 5"/>
                <a:gd name="T7" fmla="*/ 6 h 11"/>
                <a:gd name="T8" fmla="*/ 1 w 5"/>
                <a:gd name="T9" fmla="*/ 11 h 11"/>
                <a:gd name="T10" fmla="*/ 0 w 5"/>
                <a:gd name="T11" fmla="*/ 11 h 11"/>
                <a:gd name="T12" fmla="*/ 0 w 5"/>
                <a:gd name="T13" fmla="*/ 0 h 11"/>
                <a:gd name="T14" fmla="*/ 1 w 5"/>
                <a:gd name="T15" fmla="*/ 0 h 11"/>
                <a:gd name="T16" fmla="*/ 1 w 5"/>
                <a:gd name="T17" fmla="*/ 2 h 11"/>
                <a:gd name="T18" fmla="*/ 1 w 5"/>
                <a:gd name="T19" fmla="*/ 2 h 11"/>
                <a:gd name="T20" fmla="*/ 2 w 5"/>
                <a:gd name="T21" fmla="*/ 1 h 11"/>
                <a:gd name="T22" fmla="*/ 4 w 5"/>
                <a:gd name="T23" fmla="*/ 0 h 11"/>
                <a:gd name="T24" fmla="*/ 5 w 5"/>
                <a:gd name="T25" fmla="*/ 0 h 11"/>
                <a:gd name="T26" fmla="*/ 5 w 5"/>
                <a:gd name="T2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11">
                  <a:moveTo>
                    <a:pt x="5" y="1"/>
                  </a:moveTo>
                  <a:cubicBezTo>
                    <a:pt x="4" y="1"/>
                    <a:pt x="4" y="1"/>
                    <a:pt x="4" y="1"/>
                  </a:cubicBezTo>
                  <a:cubicBezTo>
                    <a:pt x="3" y="1"/>
                    <a:pt x="2" y="1"/>
                    <a:pt x="1" y="2"/>
                  </a:cubicBezTo>
                  <a:cubicBezTo>
                    <a:pt x="1" y="3"/>
                    <a:pt x="1" y="4"/>
                    <a:pt x="1" y="6"/>
                  </a:cubicBezTo>
                  <a:cubicBezTo>
                    <a:pt x="1" y="11"/>
                    <a:pt x="1" y="11"/>
                    <a:pt x="1" y="11"/>
                  </a:cubicBezTo>
                  <a:cubicBezTo>
                    <a:pt x="0" y="11"/>
                    <a:pt x="0" y="11"/>
                    <a:pt x="0" y="11"/>
                  </a:cubicBezTo>
                  <a:cubicBezTo>
                    <a:pt x="0" y="0"/>
                    <a:pt x="0" y="0"/>
                    <a:pt x="0" y="0"/>
                  </a:cubicBezTo>
                  <a:cubicBezTo>
                    <a:pt x="1" y="0"/>
                    <a:pt x="1" y="0"/>
                    <a:pt x="1" y="0"/>
                  </a:cubicBezTo>
                  <a:cubicBezTo>
                    <a:pt x="1" y="2"/>
                    <a:pt x="1" y="2"/>
                    <a:pt x="1" y="2"/>
                  </a:cubicBezTo>
                  <a:cubicBezTo>
                    <a:pt x="1" y="2"/>
                    <a:pt x="1" y="2"/>
                    <a:pt x="1" y="2"/>
                  </a:cubicBezTo>
                  <a:cubicBezTo>
                    <a:pt x="1" y="2"/>
                    <a:pt x="1" y="1"/>
                    <a:pt x="2" y="1"/>
                  </a:cubicBezTo>
                  <a:cubicBezTo>
                    <a:pt x="2" y="0"/>
                    <a:pt x="3" y="0"/>
                    <a:pt x="4" y="0"/>
                  </a:cubicBezTo>
                  <a:cubicBezTo>
                    <a:pt x="4" y="0"/>
                    <a:pt x="4" y="0"/>
                    <a:pt x="5" y="0"/>
                  </a:cubicBezTo>
                  <a:lnTo>
                    <a:pt x="5"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99" name="Freeform 344">
              <a:extLst>
                <a:ext uri="{FF2B5EF4-FFF2-40B4-BE49-F238E27FC236}">
                  <a16:creationId xmlns:a16="http://schemas.microsoft.com/office/drawing/2014/main" id="{F58BC13F-78ED-4C5C-A56C-8C58BD17EC68}"/>
                </a:ext>
              </a:extLst>
            </p:cNvPr>
            <p:cNvSpPr>
              <a:spLocks/>
            </p:cNvSpPr>
            <p:nvPr/>
          </p:nvSpPr>
          <p:spPr bwMode="auto">
            <a:xfrm>
              <a:off x="7043" y="2314"/>
              <a:ext cx="11" cy="24"/>
            </a:xfrm>
            <a:custGeom>
              <a:avLst/>
              <a:gdLst>
                <a:gd name="T0" fmla="*/ 6 w 6"/>
                <a:gd name="T1" fmla="*/ 14 h 14"/>
                <a:gd name="T2" fmla="*/ 5 w 6"/>
                <a:gd name="T3" fmla="*/ 14 h 14"/>
                <a:gd name="T4" fmla="*/ 2 w 6"/>
                <a:gd name="T5" fmla="*/ 11 h 14"/>
                <a:gd name="T6" fmla="*/ 2 w 6"/>
                <a:gd name="T7" fmla="*/ 4 h 14"/>
                <a:gd name="T8" fmla="*/ 0 w 6"/>
                <a:gd name="T9" fmla="*/ 4 h 14"/>
                <a:gd name="T10" fmla="*/ 0 w 6"/>
                <a:gd name="T11" fmla="*/ 3 h 14"/>
                <a:gd name="T12" fmla="*/ 2 w 6"/>
                <a:gd name="T13" fmla="*/ 3 h 14"/>
                <a:gd name="T14" fmla="*/ 2 w 6"/>
                <a:gd name="T15" fmla="*/ 0 h 14"/>
                <a:gd name="T16" fmla="*/ 3 w 6"/>
                <a:gd name="T17" fmla="*/ 0 h 14"/>
                <a:gd name="T18" fmla="*/ 3 w 6"/>
                <a:gd name="T19" fmla="*/ 0 h 14"/>
                <a:gd name="T20" fmla="*/ 3 w 6"/>
                <a:gd name="T21" fmla="*/ 3 h 14"/>
                <a:gd name="T22" fmla="*/ 6 w 6"/>
                <a:gd name="T23" fmla="*/ 3 h 14"/>
                <a:gd name="T24" fmla="*/ 6 w 6"/>
                <a:gd name="T25" fmla="*/ 4 h 14"/>
                <a:gd name="T26" fmla="*/ 3 w 6"/>
                <a:gd name="T27" fmla="*/ 4 h 14"/>
                <a:gd name="T28" fmla="*/ 3 w 6"/>
                <a:gd name="T29" fmla="*/ 11 h 14"/>
                <a:gd name="T30" fmla="*/ 4 w 6"/>
                <a:gd name="T31" fmla="*/ 13 h 14"/>
                <a:gd name="T32" fmla="*/ 5 w 6"/>
                <a:gd name="T33" fmla="*/ 13 h 14"/>
                <a:gd name="T34" fmla="*/ 6 w 6"/>
                <a:gd name="T35" fmla="*/ 13 h 14"/>
                <a:gd name="T36" fmla="*/ 6 w 6"/>
                <a:gd name="T3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14">
                  <a:moveTo>
                    <a:pt x="6" y="14"/>
                  </a:moveTo>
                  <a:cubicBezTo>
                    <a:pt x="6" y="14"/>
                    <a:pt x="5" y="14"/>
                    <a:pt x="5" y="14"/>
                  </a:cubicBezTo>
                  <a:cubicBezTo>
                    <a:pt x="3" y="14"/>
                    <a:pt x="2" y="13"/>
                    <a:pt x="2" y="11"/>
                  </a:cubicBezTo>
                  <a:cubicBezTo>
                    <a:pt x="2" y="4"/>
                    <a:pt x="2" y="4"/>
                    <a:pt x="2" y="4"/>
                  </a:cubicBezTo>
                  <a:cubicBezTo>
                    <a:pt x="0" y="4"/>
                    <a:pt x="0" y="4"/>
                    <a:pt x="0" y="4"/>
                  </a:cubicBezTo>
                  <a:cubicBezTo>
                    <a:pt x="0" y="3"/>
                    <a:pt x="0" y="3"/>
                    <a:pt x="0" y="3"/>
                  </a:cubicBezTo>
                  <a:cubicBezTo>
                    <a:pt x="2" y="3"/>
                    <a:pt x="2" y="3"/>
                    <a:pt x="2" y="3"/>
                  </a:cubicBezTo>
                  <a:cubicBezTo>
                    <a:pt x="2" y="0"/>
                    <a:pt x="2" y="0"/>
                    <a:pt x="2" y="0"/>
                  </a:cubicBezTo>
                  <a:cubicBezTo>
                    <a:pt x="2" y="0"/>
                    <a:pt x="3" y="0"/>
                    <a:pt x="3" y="0"/>
                  </a:cubicBezTo>
                  <a:cubicBezTo>
                    <a:pt x="3" y="0"/>
                    <a:pt x="3" y="0"/>
                    <a:pt x="3" y="0"/>
                  </a:cubicBezTo>
                  <a:cubicBezTo>
                    <a:pt x="3" y="3"/>
                    <a:pt x="3" y="3"/>
                    <a:pt x="3" y="3"/>
                  </a:cubicBezTo>
                  <a:cubicBezTo>
                    <a:pt x="6" y="3"/>
                    <a:pt x="6" y="3"/>
                    <a:pt x="6" y="3"/>
                  </a:cubicBezTo>
                  <a:cubicBezTo>
                    <a:pt x="6" y="4"/>
                    <a:pt x="6" y="4"/>
                    <a:pt x="6" y="4"/>
                  </a:cubicBezTo>
                  <a:cubicBezTo>
                    <a:pt x="3" y="4"/>
                    <a:pt x="3" y="4"/>
                    <a:pt x="3" y="4"/>
                  </a:cubicBezTo>
                  <a:cubicBezTo>
                    <a:pt x="3" y="11"/>
                    <a:pt x="3" y="11"/>
                    <a:pt x="3" y="11"/>
                  </a:cubicBezTo>
                  <a:cubicBezTo>
                    <a:pt x="3" y="12"/>
                    <a:pt x="3" y="12"/>
                    <a:pt x="4" y="13"/>
                  </a:cubicBezTo>
                  <a:cubicBezTo>
                    <a:pt x="4" y="13"/>
                    <a:pt x="4" y="13"/>
                    <a:pt x="5" y="13"/>
                  </a:cubicBezTo>
                  <a:cubicBezTo>
                    <a:pt x="5" y="13"/>
                    <a:pt x="6" y="13"/>
                    <a:pt x="6" y="13"/>
                  </a:cubicBezTo>
                  <a:lnTo>
                    <a:pt x="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00" name="Rectangle 345">
              <a:extLst>
                <a:ext uri="{FF2B5EF4-FFF2-40B4-BE49-F238E27FC236}">
                  <a16:creationId xmlns:a16="http://schemas.microsoft.com/office/drawing/2014/main" id="{D4C37BED-93AD-485B-8D9A-F64C27FE10F1}"/>
                </a:ext>
              </a:extLst>
            </p:cNvPr>
            <p:cNvSpPr>
              <a:spLocks noChangeArrowheads="1"/>
            </p:cNvSpPr>
            <p:nvPr/>
          </p:nvSpPr>
          <p:spPr bwMode="auto">
            <a:xfrm>
              <a:off x="7351" y="2831"/>
              <a:ext cx="40" cy="16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grpSp>
      <p:sp>
        <p:nvSpPr>
          <p:cNvPr id="101" name="Can 172">
            <a:extLst>
              <a:ext uri="{FF2B5EF4-FFF2-40B4-BE49-F238E27FC236}">
                <a16:creationId xmlns:a16="http://schemas.microsoft.com/office/drawing/2014/main" id="{4FAE7E6E-5A39-4CF3-AB2D-D176ACBBF946}"/>
              </a:ext>
            </a:extLst>
          </p:cNvPr>
          <p:cNvSpPr/>
          <p:nvPr/>
        </p:nvSpPr>
        <p:spPr bwMode="auto">
          <a:xfrm>
            <a:off x="8342076" y="3655568"/>
            <a:ext cx="240692" cy="290998"/>
          </a:xfrm>
          <a:prstGeom prst="can">
            <a:avLst/>
          </a:prstGeom>
          <a:solidFill>
            <a:srgbClr val="D83B01"/>
          </a:solidFill>
          <a:ln w="3175" cap="flat" cmpd="sng" algn="ctr">
            <a:noFill/>
            <a:prstDash val="solid"/>
            <a:headEnd type="none" w="med" len="med"/>
            <a:tailEnd type="none" w="med" len="med"/>
          </a:ln>
          <a:effectLst/>
        </p:spPr>
        <p:txBody>
          <a:bodyPr vert="horz" wrap="square" lIns="0" tIns="35664" rIns="0" bIns="35664" numCol="1" rtlCol="0" anchor="ctr" anchorCtr="0" compatLnSpc="1">
            <a:prstTxWarp prst="textNoShape">
              <a:avLst/>
            </a:prstTxWarp>
          </a:bodyPr>
          <a:lstStyle/>
          <a:p>
            <a:pPr marL="0" marR="0" lvl="0" indent="0" algn="ctr" defTabSz="712974" rtl="0" eaLnBrk="1" fontAlgn="base" latinLnBrk="0" hangingPunct="1">
              <a:lnSpc>
                <a:spcPct val="100000"/>
              </a:lnSpc>
              <a:spcBef>
                <a:spcPct val="0"/>
              </a:spcBef>
              <a:spcAft>
                <a:spcPct val="0"/>
              </a:spcAft>
              <a:buClrTx/>
              <a:buSzTx/>
              <a:buFontTx/>
              <a:buNone/>
              <a:tabLst/>
              <a:defRPr/>
            </a:pPr>
            <a:endParaRPr kumimoji="0" lang="en-US" sz="153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102" name="Group 101">
            <a:extLst>
              <a:ext uri="{FF2B5EF4-FFF2-40B4-BE49-F238E27FC236}">
                <a16:creationId xmlns:a16="http://schemas.microsoft.com/office/drawing/2014/main" id="{95705BE9-DB83-43F9-AB0B-37BFF861B4B5}"/>
              </a:ext>
            </a:extLst>
          </p:cNvPr>
          <p:cNvGrpSpPr/>
          <p:nvPr/>
        </p:nvGrpSpPr>
        <p:grpSpPr>
          <a:xfrm>
            <a:off x="9143790" y="2100437"/>
            <a:ext cx="467759" cy="673010"/>
            <a:chOff x="9503373" y="2391132"/>
            <a:chExt cx="611679" cy="880082"/>
          </a:xfrm>
          <a:effectLst>
            <a:glow>
              <a:srgbClr val="FF0000">
                <a:alpha val="40000"/>
              </a:srgbClr>
            </a:glow>
          </a:effectLst>
        </p:grpSpPr>
        <p:pic>
          <p:nvPicPr>
            <p:cNvPr id="103" name="Picture 102">
              <a:extLst>
                <a:ext uri="{FF2B5EF4-FFF2-40B4-BE49-F238E27FC236}">
                  <a16:creationId xmlns:a16="http://schemas.microsoft.com/office/drawing/2014/main" id="{0BECDEB8-A715-47BA-A5B6-27953157A1C0}"/>
                </a:ext>
              </a:extLst>
            </p:cNvPr>
            <p:cNvPicPr>
              <a:picLocks noChangeAspect="1"/>
            </p:cNvPicPr>
            <p:nvPr/>
          </p:nvPicPr>
          <p:blipFill>
            <a:blip r:embed="rId3"/>
            <a:stretch>
              <a:fillRect/>
            </a:stretch>
          </p:blipFill>
          <p:spPr>
            <a:xfrm>
              <a:off x="9503373" y="2391132"/>
              <a:ext cx="467544" cy="880082"/>
            </a:xfrm>
            <a:prstGeom prst="rect">
              <a:avLst/>
            </a:prstGeom>
          </p:spPr>
        </p:pic>
        <p:pic>
          <p:nvPicPr>
            <p:cNvPr id="104" name="Picture 103">
              <a:extLst>
                <a:ext uri="{FF2B5EF4-FFF2-40B4-BE49-F238E27FC236}">
                  <a16:creationId xmlns:a16="http://schemas.microsoft.com/office/drawing/2014/main" id="{43139898-76AC-4CCC-B0BB-80067ADF7E78}"/>
                </a:ext>
              </a:extLst>
            </p:cNvPr>
            <p:cNvPicPr>
              <a:picLocks noChangeAspect="1"/>
            </p:cNvPicPr>
            <p:nvPr/>
          </p:nvPicPr>
          <p:blipFill>
            <a:blip r:embed="rId7"/>
            <a:stretch>
              <a:fillRect/>
            </a:stretch>
          </p:blipFill>
          <p:spPr>
            <a:xfrm>
              <a:off x="9744938" y="2997611"/>
              <a:ext cx="370114" cy="228600"/>
            </a:xfrm>
            <a:prstGeom prst="rect">
              <a:avLst/>
            </a:prstGeom>
          </p:spPr>
        </p:pic>
      </p:grpSp>
      <p:sp>
        <p:nvSpPr>
          <p:cNvPr id="105" name="TextBox 104">
            <a:extLst>
              <a:ext uri="{FF2B5EF4-FFF2-40B4-BE49-F238E27FC236}">
                <a16:creationId xmlns:a16="http://schemas.microsoft.com/office/drawing/2014/main" id="{F054DD4D-3401-43A5-896A-2579B3BCE78A}"/>
              </a:ext>
            </a:extLst>
          </p:cNvPr>
          <p:cNvSpPr txBox="1"/>
          <p:nvPr/>
        </p:nvSpPr>
        <p:spPr>
          <a:xfrm>
            <a:off x="4968555" y="1785181"/>
            <a:ext cx="2215637" cy="336989"/>
          </a:xfrm>
          <a:prstGeom prst="rect">
            <a:avLst/>
          </a:prstGeom>
          <a:noFill/>
        </p:spPr>
        <p:txBody>
          <a:bodyPr wrap="none" rtlCol="0">
            <a:spAutoFit/>
          </a:bodyPr>
          <a:lstStyle/>
          <a:p>
            <a:pPr marL="0" marR="0" lvl="0" indent="0" algn="l" defTabSz="785487" rtl="0" eaLnBrk="1" fontAlgn="auto" latinLnBrk="0" hangingPunct="1">
              <a:lnSpc>
                <a:spcPct val="100000"/>
              </a:lnSpc>
              <a:spcBef>
                <a:spcPts val="0"/>
              </a:spcBef>
              <a:spcAft>
                <a:spcPts val="0"/>
              </a:spcAft>
              <a:buClrTx/>
              <a:buSzTx/>
              <a:buFontTx/>
              <a:buNone/>
              <a:tabLst/>
              <a:defRPr/>
            </a:pPr>
            <a:r>
              <a:rPr kumimoji="0" lang="en-US" sz="1547" b="0" i="0" u="none" strike="noStrike" kern="0" cap="none" spc="0" normalizeH="0" baseline="0" noProof="0" dirty="0">
                <a:ln>
                  <a:noFill/>
                </a:ln>
                <a:solidFill>
                  <a:srgbClr val="505050">
                    <a:lumMod val="75000"/>
                    <a:lumOff val="25000"/>
                  </a:srgbClr>
                </a:solidFill>
                <a:effectLst/>
                <a:uLnTx/>
                <a:uFillTx/>
                <a:latin typeface="Segoe UI"/>
                <a:ea typeface="+mn-ea"/>
                <a:cs typeface="+mn-cs"/>
              </a:rPr>
              <a:t>Security Dependencies</a:t>
            </a:r>
          </a:p>
        </p:txBody>
      </p:sp>
      <p:sp>
        <p:nvSpPr>
          <p:cNvPr id="106" name="TextBox 105">
            <a:extLst>
              <a:ext uri="{FF2B5EF4-FFF2-40B4-BE49-F238E27FC236}">
                <a16:creationId xmlns:a16="http://schemas.microsoft.com/office/drawing/2014/main" id="{CD18F526-E81B-4FB3-BB55-D66778A1F712}"/>
              </a:ext>
            </a:extLst>
          </p:cNvPr>
          <p:cNvSpPr txBox="1"/>
          <p:nvPr/>
        </p:nvSpPr>
        <p:spPr>
          <a:xfrm>
            <a:off x="8057968" y="1763530"/>
            <a:ext cx="1146402" cy="336989"/>
          </a:xfrm>
          <a:prstGeom prst="rect">
            <a:avLst/>
          </a:prstGeom>
          <a:noFill/>
        </p:spPr>
        <p:txBody>
          <a:bodyPr wrap="none" rtlCol="0">
            <a:spAutoFit/>
          </a:bodyPr>
          <a:lstStyle/>
          <a:p>
            <a:pPr marL="0" marR="0" lvl="0" indent="0" algn="l" defTabSz="785487" rtl="0" eaLnBrk="1" fontAlgn="auto" latinLnBrk="0" hangingPunct="1">
              <a:lnSpc>
                <a:spcPct val="100000"/>
              </a:lnSpc>
              <a:spcBef>
                <a:spcPts val="0"/>
              </a:spcBef>
              <a:spcAft>
                <a:spcPts val="0"/>
              </a:spcAft>
              <a:buClrTx/>
              <a:buSzTx/>
              <a:buFontTx/>
              <a:buNone/>
              <a:tabLst/>
              <a:defRPr/>
            </a:pPr>
            <a:r>
              <a:rPr kumimoji="0" lang="en-US" sz="1547" b="0" i="0" u="none" strike="noStrike" kern="0" cap="none" spc="0" normalizeH="0" baseline="0" noProof="0" dirty="0">
                <a:ln>
                  <a:noFill/>
                </a:ln>
                <a:solidFill>
                  <a:srgbClr val="505050">
                    <a:lumMod val="75000"/>
                    <a:lumOff val="25000"/>
                  </a:srgbClr>
                </a:solidFill>
                <a:effectLst/>
                <a:uLnTx/>
                <a:uFillTx/>
                <a:latin typeface="Segoe UI"/>
                <a:ea typeface="+mn-ea"/>
                <a:cs typeface="+mn-cs"/>
              </a:rPr>
              <a:t>AD Service</a:t>
            </a:r>
          </a:p>
        </p:txBody>
      </p:sp>
      <p:grpSp>
        <p:nvGrpSpPr>
          <p:cNvPr id="107" name="Group 315">
            <a:extLst>
              <a:ext uri="{FF2B5EF4-FFF2-40B4-BE49-F238E27FC236}">
                <a16:creationId xmlns:a16="http://schemas.microsoft.com/office/drawing/2014/main" id="{8B4083B8-6216-4AE5-8A8A-219FBF2BC59E}"/>
              </a:ext>
            </a:extLst>
          </p:cNvPr>
          <p:cNvGrpSpPr>
            <a:grpSpLocks noChangeAspect="1"/>
          </p:cNvGrpSpPr>
          <p:nvPr/>
        </p:nvGrpSpPr>
        <p:grpSpPr bwMode="auto">
          <a:xfrm>
            <a:off x="9008796" y="4580650"/>
            <a:ext cx="539183" cy="407383"/>
            <a:chOff x="6876" y="2250"/>
            <a:chExt cx="990" cy="748"/>
          </a:xfrm>
        </p:grpSpPr>
        <p:sp>
          <p:nvSpPr>
            <p:cNvPr id="108" name="Rectangle 317">
              <a:extLst>
                <a:ext uri="{FF2B5EF4-FFF2-40B4-BE49-F238E27FC236}">
                  <a16:creationId xmlns:a16="http://schemas.microsoft.com/office/drawing/2014/main" id="{24ACA8D8-7E5D-4B57-BA49-33FFC9A83E71}"/>
                </a:ext>
              </a:extLst>
            </p:cNvPr>
            <p:cNvSpPr>
              <a:spLocks noChangeArrowheads="1"/>
            </p:cNvSpPr>
            <p:nvPr/>
          </p:nvSpPr>
          <p:spPr bwMode="auto">
            <a:xfrm>
              <a:off x="7125" y="2983"/>
              <a:ext cx="490" cy="15"/>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09" name="Freeform 318">
              <a:extLst>
                <a:ext uri="{FF2B5EF4-FFF2-40B4-BE49-F238E27FC236}">
                  <a16:creationId xmlns:a16="http://schemas.microsoft.com/office/drawing/2014/main" id="{14F83986-C0F7-47BF-8F32-BA5DF20932AC}"/>
                </a:ext>
              </a:extLst>
            </p:cNvPr>
            <p:cNvSpPr>
              <a:spLocks/>
            </p:cNvSpPr>
            <p:nvPr/>
          </p:nvSpPr>
          <p:spPr bwMode="auto">
            <a:xfrm>
              <a:off x="6876" y="2250"/>
              <a:ext cx="990" cy="590"/>
            </a:xfrm>
            <a:custGeom>
              <a:avLst/>
              <a:gdLst>
                <a:gd name="T0" fmla="*/ 557 w 557"/>
                <a:gd name="T1" fmla="*/ 314 h 332"/>
                <a:gd name="T2" fmla="*/ 539 w 557"/>
                <a:gd name="T3" fmla="*/ 332 h 332"/>
                <a:gd name="T4" fmla="*/ 18 w 557"/>
                <a:gd name="T5" fmla="*/ 332 h 332"/>
                <a:gd name="T6" fmla="*/ 0 w 557"/>
                <a:gd name="T7" fmla="*/ 314 h 332"/>
                <a:gd name="T8" fmla="*/ 0 w 557"/>
                <a:gd name="T9" fmla="*/ 18 h 332"/>
                <a:gd name="T10" fmla="*/ 18 w 557"/>
                <a:gd name="T11" fmla="*/ 0 h 332"/>
                <a:gd name="T12" fmla="*/ 539 w 557"/>
                <a:gd name="T13" fmla="*/ 0 h 332"/>
                <a:gd name="T14" fmla="*/ 557 w 557"/>
                <a:gd name="T15" fmla="*/ 18 h 332"/>
                <a:gd name="T16" fmla="*/ 557 w 557"/>
                <a:gd name="T17" fmla="*/ 31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7" h="332">
                  <a:moveTo>
                    <a:pt x="557" y="314"/>
                  </a:moveTo>
                  <a:cubicBezTo>
                    <a:pt x="557" y="324"/>
                    <a:pt x="549" y="332"/>
                    <a:pt x="539" y="332"/>
                  </a:cubicBezTo>
                  <a:cubicBezTo>
                    <a:pt x="18" y="332"/>
                    <a:pt x="18" y="332"/>
                    <a:pt x="18" y="332"/>
                  </a:cubicBezTo>
                  <a:cubicBezTo>
                    <a:pt x="8" y="332"/>
                    <a:pt x="0" y="324"/>
                    <a:pt x="0" y="314"/>
                  </a:cubicBezTo>
                  <a:cubicBezTo>
                    <a:pt x="0" y="18"/>
                    <a:pt x="0" y="18"/>
                    <a:pt x="0" y="18"/>
                  </a:cubicBezTo>
                  <a:cubicBezTo>
                    <a:pt x="0" y="8"/>
                    <a:pt x="8" y="0"/>
                    <a:pt x="18" y="0"/>
                  </a:cubicBezTo>
                  <a:cubicBezTo>
                    <a:pt x="539" y="0"/>
                    <a:pt x="539" y="0"/>
                    <a:pt x="539" y="0"/>
                  </a:cubicBezTo>
                  <a:cubicBezTo>
                    <a:pt x="549" y="0"/>
                    <a:pt x="557" y="8"/>
                    <a:pt x="557" y="18"/>
                  </a:cubicBezTo>
                  <a:lnTo>
                    <a:pt x="557" y="31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10" name="Freeform 319">
              <a:extLst>
                <a:ext uri="{FF2B5EF4-FFF2-40B4-BE49-F238E27FC236}">
                  <a16:creationId xmlns:a16="http://schemas.microsoft.com/office/drawing/2014/main" id="{F022AEC8-6FC0-4189-96B8-A98263843CF5}"/>
                </a:ext>
              </a:extLst>
            </p:cNvPr>
            <p:cNvSpPr>
              <a:spLocks/>
            </p:cNvSpPr>
            <p:nvPr/>
          </p:nvSpPr>
          <p:spPr bwMode="auto">
            <a:xfrm>
              <a:off x="6903" y="2276"/>
              <a:ext cx="933" cy="514"/>
            </a:xfrm>
            <a:custGeom>
              <a:avLst/>
              <a:gdLst>
                <a:gd name="T0" fmla="*/ 525 w 525"/>
                <a:gd name="T1" fmla="*/ 281 h 289"/>
                <a:gd name="T2" fmla="*/ 517 w 525"/>
                <a:gd name="T3" fmla="*/ 289 h 289"/>
                <a:gd name="T4" fmla="*/ 8 w 525"/>
                <a:gd name="T5" fmla="*/ 289 h 289"/>
                <a:gd name="T6" fmla="*/ 0 w 525"/>
                <a:gd name="T7" fmla="*/ 281 h 289"/>
                <a:gd name="T8" fmla="*/ 0 w 525"/>
                <a:gd name="T9" fmla="*/ 7 h 289"/>
                <a:gd name="T10" fmla="*/ 8 w 525"/>
                <a:gd name="T11" fmla="*/ 0 h 289"/>
                <a:gd name="T12" fmla="*/ 517 w 525"/>
                <a:gd name="T13" fmla="*/ 0 h 289"/>
                <a:gd name="T14" fmla="*/ 525 w 525"/>
                <a:gd name="T15" fmla="*/ 7 h 289"/>
                <a:gd name="T16" fmla="*/ 525 w 525"/>
                <a:gd name="T17" fmla="*/ 281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5" h="289">
                  <a:moveTo>
                    <a:pt x="525" y="281"/>
                  </a:moveTo>
                  <a:cubicBezTo>
                    <a:pt x="525" y="285"/>
                    <a:pt x="521" y="289"/>
                    <a:pt x="517" y="289"/>
                  </a:cubicBezTo>
                  <a:cubicBezTo>
                    <a:pt x="8" y="289"/>
                    <a:pt x="8" y="289"/>
                    <a:pt x="8" y="289"/>
                  </a:cubicBezTo>
                  <a:cubicBezTo>
                    <a:pt x="4" y="289"/>
                    <a:pt x="0" y="285"/>
                    <a:pt x="0" y="281"/>
                  </a:cubicBezTo>
                  <a:cubicBezTo>
                    <a:pt x="0" y="7"/>
                    <a:pt x="0" y="7"/>
                    <a:pt x="0" y="7"/>
                  </a:cubicBezTo>
                  <a:cubicBezTo>
                    <a:pt x="0" y="3"/>
                    <a:pt x="4" y="0"/>
                    <a:pt x="8" y="0"/>
                  </a:cubicBezTo>
                  <a:cubicBezTo>
                    <a:pt x="517" y="0"/>
                    <a:pt x="517" y="0"/>
                    <a:pt x="517" y="0"/>
                  </a:cubicBezTo>
                  <a:cubicBezTo>
                    <a:pt x="521" y="0"/>
                    <a:pt x="525" y="3"/>
                    <a:pt x="525" y="7"/>
                  </a:cubicBezTo>
                  <a:lnTo>
                    <a:pt x="525" y="28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11" name="Rectangle 320">
              <a:extLst>
                <a:ext uri="{FF2B5EF4-FFF2-40B4-BE49-F238E27FC236}">
                  <a16:creationId xmlns:a16="http://schemas.microsoft.com/office/drawing/2014/main" id="{6864565A-95CD-4932-972A-E768AADFDCA7}"/>
                </a:ext>
              </a:extLst>
            </p:cNvPr>
            <p:cNvSpPr>
              <a:spLocks noChangeArrowheads="1"/>
            </p:cNvSpPr>
            <p:nvPr/>
          </p:nvSpPr>
          <p:spPr bwMode="auto">
            <a:xfrm>
              <a:off x="6979" y="2394"/>
              <a:ext cx="215" cy="103"/>
            </a:xfrm>
            <a:prstGeom prst="rect">
              <a:avLst/>
            </a:prstGeom>
            <a:solidFill>
              <a:srgbClr val="F9EC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12" name="Rectangle 321">
              <a:extLst>
                <a:ext uri="{FF2B5EF4-FFF2-40B4-BE49-F238E27FC236}">
                  <a16:creationId xmlns:a16="http://schemas.microsoft.com/office/drawing/2014/main" id="{6A4311FC-26E7-4B09-B753-56F021311434}"/>
                </a:ext>
              </a:extLst>
            </p:cNvPr>
            <p:cNvSpPr>
              <a:spLocks noChangeArrowheads="1"/>
            </p:cNvSpPr>
            <p:nvPr/>
          </p:nvSpPr>
          <p:spPr bwMode="auto">
            <a:xfrm>
              <a:off x="7201" y="2394"/>
              <a:ext cx="217" cy="103"/>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13" name="Rectangle 322">
              <a:extLst>
                <a:ext uri="{FF2B5EF4-FFF2-40B4-BE49-F238E27FC236}">
                  <a16:creationId xmlns:a16="http://schemas.microsoft.com/office/drawing/2014/main" id="{0D9E060D-914A-48A7-BF30-5D4E3319F908}"/>
                </a:ext>
              </a:extLst>
            </p:cNvPr>
            <p:cNvSpPr>
              <a:spLocks noChangeArrowheads="1"/>
            </p:cNvSpPr>
            <p:nvPr/>
          </p:nvSpPr>
          <p:spPr bwMode="auto">
            <a:xfrm>
              <a:off x="7425" y="2394"/>
              <a:ext cx="103" cy="103"/>
            </a:xfrm>
            <a:prstGeom prst="rect">
              <a:avLst/>
            </a:prstGeom>
            <a:solidFill>
              <a:srgbClr val="4573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14" name="Rectangle 323">
              <a:extLst>
                <a:ext uri="{FF2B5EF4-FFF2-40B4-BE49-F238E27FC236}">
                  <a16:creationId xmlns:a16="http://schemas.microsoft.com/office/drawing/2014/main" id="{1F6F7322-730F-4AF2-BE77-C8CC1A282C45}"/>
                </a:ext>
              </a:extLst>
            </p:cNvPr>
            <p:cNvSpPr>
              <a:spLocks noChangeArrowheads="1"/>
            </p:cNvSpPr>
            <p:nvPr/>
          </p:nvSpPr>
          <p:spPr bwMode="auto">
            <a:xfrm>
              <a:off x="7535" y="2394"/>
              <a:ext cx="103" cy="103"/>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15" name="Rectangle 324">
              <a:extLst>
                <a:ext uri="{FF2B5EF4-FFF2-40B4-BE49-F238E27FC236}">
                  <a16:creationId xmlns:a16="http://schemas.microsoft.com/office/drawing/2014/main" id="{7673ECC7-E607-4F46-8E9C-A5E94785F46B}"/>
                </a:ext>
              </a:extLst>
            </p:cNvPr>
            <p:cNvSpPr>
              <a:spLocks noChangeArrowheads="1"/>
            </p:cNvSpPr>
            <p:nvPr/>
          </p:nvSpPr>
          <p:spPr bwMode="auto">
            <a:xfrm>
              <a:off x="7425" y="2504"/>
              <a:ext cx="103" cy="10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16" name="Rectangle 325">
              <a:extLst>
                <a:ext uri="{FF2B5EF4-FFF2-40B4-BE49-F238E27FC236}">
                  <a16:creationId xmlns:a16="http://schemas.microsoft.com/office/drawing/2014/main" id="{445E7090-5711-4C4F-ABEF-4DBD519879F4}"/>
                </a:ext>
              </a:extLst>
            </p:cNvPr>
            <p:cNvSpPr>
              <a:spLocks noChangeArrowheads="1"/>
            </p:cNvSpPr>
            <p:nvPr/>
          </p:nvSpPr>
          <p:spPr bwMode="auto">
            <a:xfrm>
              <a:off x="6979" y="2504"/>
              <a:ext cx="103" cy="103"/>
            </a:xfrm>
            <a:prstGeom prst="rect">
              <a:avLst/>
            </a:prstGeom>
            <a:solidFill>
              <a:srgbClr val="5884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17" name="Rectangle 326">
              <a:extLst>
                <a:ext uri="{FF2B5EF4-FFF2-40B4-BE49-F238E27FC236}">
                  <a16:creationId xmlns:a16="http://schemas.microsoft.com/office/drawing/2014/main" id="{581C990C-5FC8-4D81-BABC-F719D7E9CED2}"/>
                </a:ext>
              </a:extLst>
            </p:cNvPr>
            <p:cNvSpPr>
              <a:spLocks noChangeArrowheads="1"/>
            </p:cNvSpPr>
            <p:nvPr/>
          </p:nvSpPr>
          <p:spPr bwMode="auto">
            <a:xfrm>
              <a:off x="6979" y="2616"/>
              <a:ext cx="103" cy="104"/>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18" name="Rectangle 327">
              <a:extLst>
                <a:ext uri="{FF2B5EF4-FFF2-40B4-BE49-F238E27FC236}">
                  <a16:creationId xmlns:a16="http://schemas.microsoft.com/office/drawing/2014/main" id="{ED23E8B3-77D8-40AA-8225-52BEB146FF32}"/>
                </a:ext>
              </a:extLst>
            </p:cNvPr>
            <p:cNvSpPr>
              <a:spLocks noChangeArrowheads="1"/>
            </p:cNvSpPr>
            <p:nvPr/>
          </p:nvSpPr>
          <p:spPr bwMode="auto">
            <a:xfrm>
              <a:off x="7091" y="2616"/>
              <a:ext cx="103" cy="104"/>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19" name="Rectangle 328">
              <a:extLst>
                <a:ext uri="{FF2B5EF4-FFF2-40B4-BE49-F238E27FC236}">
                  <a16:creationId xmlns:a16="http://schemas.microsoft.com/office/drawing/2014/main" id="{DF99C367-F83C-4146-9EB5-ACD4A1B8E8CC}"/>
                </a:ext>
              </a:extLst>
            </p:cNvPr>
            <p:cNvSpPr>
              <a:spLocks noChangeArrowheads="1"/>
            </p:cNvSpPr>
            <p:nvPr/>
          </p:nvSpPr>
          <p:spPr bwMode="auto">
            <a:xfrm>
              <a:off x="7201" y="2504"/>
              <a:ext cx="217" cy="103"/>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20" name="Rectangle 329">
              <a:extLst>
                <a:ext uri="{FF2B5EF4-FFF2-40B4-BE49-F238E27FC236}">
                  <a16:creationId xmlns:a16="http://schemas.microsoft.com/office/drawing/2014/main" id="{79123DD3-4589-419A-A5A3-AF9C2CB852EB}"/>
                </a:ext>
              </a:extLst>
            </p:cNvPr>
            <p:cNvSpPr>
              <a:spLocks noChangeArrowheads="1"/>
            </p:cNvSpPr>
            <p:nvPr/>
          </p:nvSpPr>
          <p:spPr bwMode="auto">
            <a:xfrm>
              <a:off x="7201" y="2616"/>
              <a:ext cx="217" cy="104"/>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21" name="Rectangle 330">
              <a:extLst>
                <a:ext uri="{FF2B5EF4-FFF2-40B4-BE49-F238E27FC236}">
                  <a16:creationId xmlns:a16="http://schemas.microsoft.com/office/drawing/2014/main" id="{1EECC477-D989-4266-817A-8BEE8095653E}"/>
                </a:ext>
              </a:extLst>
            </p:cNvPr>
            <p:cNvSpPr>
              <a:spLocks noChangeArrowheads="1"/>
            </p:cNvSpPr>
            <p:nvPr/>
          </p:nvSpPr>
          <p:spPr bwMode="auto">
            <a:xfrm>
              <a:off x="7423" y="2685"/>
              <a:ext cx="215" cy="35"/>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22" name="Rectangle 331">
              <a:extLst>
                <a:ext uri="{FF2B5EF4-FFF2-40B4-BE49-F238E27FC236}">
                  <a16:creationId xmlns:a16="http://schemas.microsoft.com/office/drawing/2014/main" id="{6028594B-B729-4BA4-BE39-70BD4320A189}"/>
                </a:ext>
              </a:extLst>
            </p:cNvPr>
            <p:cNvSpPr>
              <a:spLocks noChangeArrowheads="1"/>
            </p:cNvSpPr>
            <p:nvPr/>
          </p:nvSpPr>
          <p:spPr bwMode="auto">
            <a:xfrm>
              <a:off x="7423" y="2616"/>
              <a:ext cx="215" cy="69"/>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23" name="Rectangle 332">
              <a:extLst>
                <a:ext uri="{FF2B5EF4-FFF2-40B4-BE49-F238E27FC236}">
                  <a16:creationId xmlns:a16="http://schemas.microsoft.com/office/drawing/2014/main" id="{79F978F7-C1C7-4EF2-B87D-C28D3BC1E322}"/>
                </a:ext>
              </a:extLst>
            </p:cNvPr>
            <p:cNvSpPr>
              <a:spLocks noChangeArrowheads="1"/>
            </p:cNvSpPr>
            <p:nvPr/>
          </p:nvSpPr>
          <p:spPr bwMode="auto">
            <a:xfrm>
              <a:off x="7535" y="2504"/>
              <a:ext cx="103" cy="103"/>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24" name="Rectangle 333">
              <a:extLst>
                <a:ext uri="{FF2B5EF4-FFF2-40B4-BE49-F238E27FC236}">
                  <a16:creationId xmlns:a16="http://schemas.microsoft.com/office/drawing/2014/main" id="{40BF1EBF-1254-4F67-AB01-E2D287791519}"/>
                </a:ext>
              </a:extLst>
            </p:cNvPr>
            <p:cNvSpPr>
              <a:spLocks noChangeArrowheads="1"/>
            </p:cNvSpPr>
            <p:nvPr/>
          </p:nvSpPr>
          <p:spPr bwMode="auto">
            <a:xfrm>
              <a:off x="7688" y="2504"/>
              <a:ext cx="105" cy="103"/>
            </a:xfrm>
            <a:prstGeom prst="rect">
              <a:avLst/>
            </a:prstGeom>
            <a:solidFill>
              <a:srgbClr val="109C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25" name="Rectangle 334">
              <a:extLst>
                <a:ext uri="{FF2B5EF4-FFF2-40B4-BE49-F238E27FC236}">
                  <a16:creationId xmlns:a16="http://schemas.microsoft.com/office/drawing/2014/main" id="{DD88625A-840C-4F81-8842-E91C939795B2}"/>
                </a:ext>
              </a:extLst>
            </p:cNvPr>
            <p:cNvSpPr>
              <a:spLocks noChangeArrowheads="1"/>
            </p:cNvSpPr>
            <p:nvPr/>
          </p:nvSpPr>
          <p:spPr bwMode="auto">
            <a:xfrm>
              <a:off x="7688" y="2614"/>
              <a:ext cx="105" cy="105"/>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26" name="Rectangle 335">
              <a:extLst>
                <a:ext uri="{FF2B5EF4-FFF2-40B4-BE49-F238E27FC236}">
                  <a16:creationId xmlns:a16="http://schemas.microsoft.com/office/drawing/2014/main" id="{EA09D477-3AEC-4BCC-AE9B-34BDD7B83243}"/>
                </a:ext>
              </a:extLst>
            </p:cNvPr>
            <p:cNvSpPr>
              <a:spLocks noChangeArrowheads="1"/>
            </p:cNvSpPr>
            <p:nvPr/>
          </p:nvSpPr>
          <p:spPr bwMode="auto">
            <a:xfrm>
              <a:off x="7798" y="2504"/>
              <a:ext cx="38" cy="103"/>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27" name="Rectangle 336">
              <a:extLst>
                <a:ext uri="{FF2B5EF4-FFF2-40B4-BE49-F238E27FC236}">
                  <a16:creationId xmlns:a16="http://schemas.microsoft.com/office/drawing/2014/main" id="{A6E6A2C8-E8A4-4C11-A8D3-A87C61ADB20C}"/>
                </a:ext>
              </a:extLst>
            </p:cNvPr>
            <p:cNvSpPr>
              <a:spLocks noChangeArrowheads="1"/>
            </p:cNvSpPr>
            <p:nvPr/>
          </p:nvSpPr>
          <p:spPr bwMode="auto">
            <a:xfrm>
              <a:off x="7798" y="2614"/>
              <a:ext cx="38" cy="105"/>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28" name="Rectangle 337">
              <a:extLst>
                <a:ext uri="{FF2B5EF4-FFF2-40B4-BE49-F238E27FC236}">
                  <a16:creationId xmlns:a16="http://schemas.microsoft.com/office/drawing/2014/main" id="{D4AA134B-7EAB-4BAE-B991-624F19D5368F}"/>
                </a:ext>
              </a:extLst>
            </p:cNvPr>
            <p:cNvSpPr>
              <a:spLocks noChangeArrowheads="1"/>
            </p:cNvSpPr>
            <p:nvPr/>
          </p:nvSpPr>
          <p:spPr bwMode="auto">
            <a:xfrm>
              <a:off x="7688" y="2394"/>
              <a:ext cx="148" cy="103"/>
            </a:xfrm>
            <a:prstGeom prst="rect">
              <a:avLst/>
            </a:prstGeom>
            <a:solidFill>
              <a:srgbClr val="9E1F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29" name="Freeform 338">
              <a:extLst>
                <a:ext uri="{FF2B5EF4-FFF2-40B4-BE49-F238E27FC236}">
                  <a16:creationId xmlns:a16="http://schemas.microsoft.com/office/drawing/2014/main" id="{E423933B-45F3-4EC2-92EC-517EF681204D}"/>
                </a:ext>
              </a:extLst>
            </p:cNvPr>
            <p:cNvSpPr>
              <a:spLocks/>
            </p:cNvSpPr>
            <p:nvPr/>
          </p:nvSpPr>
          <p:spPr bwMode="auto">
            <a:xfrm>
              <a:off x="7091" y="2504"/>
              <a:ext cx="105" cy="105"/>
            </a:xfrm>
            <a:custGeom>
              <a:avLst/>
              <a:gdLst>
                <a:gd name="T0" fmla="*/ 52 w 105"/>
                <a:gd name="T1" fmla="*/ 0 h 105"/>
                <a:gd name="T2" fmla="*/ 0 w 105"/>
                <a:gd name="T3" fmla="*/ 0 h 105"/>
                <a:gd name="T4" fmla="*/ 0 w 105"/>
                <a:gd name="T5" fmla="*/ 51 h 105"/>
                <a:gd name="T6" fmla="*/ 0 w 105"/>
                <a:gd name="T7" fmla="*/ 105 h 105"/>
                <a:gd name="T8" fmla="*/ 52 w 105"/>
                <a:gd name="T9" fmla="*/ 105 h 105"/>
                <a:gd name="T10" fmla="*/ 105 w 105"/>
                <a:gd name="T11" fmla="*/ 105 h 105"/>
                <a:gd name="T12" fmla="*/ 105 w 105"/>
                <a:gd name="T13" fmla="*/ 51 h 105"/>
                <a:gd name="T14" fmla="*/ 105 w 105"/>
                <a:gd name="T15" fmla="*/ 0 h 105"/>
                <a:gd name="T16" fmla="*/ 52 w 105"/>
                <a:gd name="T1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05">
                  <a:moveTo>
                    <a:pt x="52" y="0"/>
                  </a:moveTo>
                  <a:lnTo>
                    <a:pt x="0" y="0"/>
                  </a:lnTo>
                  <a:lnTo>
                    <a:pt x="0" y="51"/>
                  </a:lnTo>
                  <a:lnTo>
                    <a:pt x="0" y="105"/>
                  </a:lnTo>
                  <a:lnTo>
                    <a:pt x="52" y="105"/>
                  </a:lnTo>
                  <a:lnTo>
                    <a:pt x="105" y="105"/>
                  </a:lnTo>
                  <a:lnTo>
                    <a:pt x="105" y="51"/>
                  </a:lnTo>
                  <a:lnTo>
                    <a:pt x="105" y="0"/>
                  </a:lnTo>
                  <a:lnTo>
                    <a:pt x="52" y="0"/>
                  </a:lnTo>
                  <a:close/>
                </a:path>
              </a:pathLst>
            </a:custGeom>
            <a:solidFill>
              <a:srgbClr val="DA56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30" name="Rectangle 339">
              <a:extLst>
                <a:ext uri="{FF2B5EF4-FFF2-40B4-BE49-F238E27FC236}">
                  <a16:creationId xmlns:a16="http://schemas.microsoft.com/office/drawing/2014/main" id="{BB755C47-8382-4E86-AF15-FDA51059851C}"/>
                </a:ext>
              </a:extLst>
            </p:cNvPr>
            <p:cNvSpPr>
              <a:spLocks noChangeArrowheads="1"/>
            </p:cNvSpPr>
            <p:nvPr/>
          </p:nvSpPr>
          <p:spPr bwMode="auto">
            <a:xfrm>
              <a:off x="7786" y="2310"/>
              <a:ext cx="28" cy="27"/>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31" name="Freeform 340">
              <a:extLst>
                <a:ext uri="{FF2B5EF4-FFF2-40B4-BE49-F238E27FC236}">
                  <a16:creationId xmlns:a16="http://schemas.microsoft.com/office/drawing/2014/main" id="{CF898B6A-2BBA-4BC6-8622-0BF9B86B3C54}"/>
                </a:ext>
              </a:extLst>
            </p:cNvPr>
            <p:cNvSpPr>
              <a:spLocks/>
            </p:cNvSpPr>
            <p:nvPr/>
          </p:nvSpPr>
          <p:spPr bwMode="auto">
            <a:xfrm>
              <a:off x="6981" y="2312"/>
              <a:ext cx="14" cy="26"/>
            </a:xfrm>
            <a:custGeom>
              <a:avLst/>
              <a:gdLst>
                <a:gd name="T0" fmla="*/ 0 w 8"/>
                <a:gd name="T1" fmla="*/ 14 h 15"/>
                <a:gd name="T2" fmla="*/ 0 w 8"/>
                <a:gd name="T3" fmla="*/ 13 h 15"/>
                <a:gd name="T4" fmla="*/ 3 w 8"/>
                <a:gd name="T5" fmla="*/ 14 h 15"/>
                <a:gd name="T6" fmla="*/ 6 w 8"/>
                <a:gd name="T7" fmla="*/ 13 h 15"/>
                <a:gd name="T8" fmla="*/ 7 w 8"/>
                <a:gd name="T9" fmla="*/ 11 h 15"/>
                <a:gd name="T10" fmla="*/ 6 w 8"/>
                <a:gd name="T11" fmla="*/ 9 h 15"/>
                <a:gd name="T12" fmla="*/ 4 w 8"/>
                <a:gd name="T13" fmla="*/ 8 h 15"/>
                <a:gd name="T14" fmla="*/ 1 w 8"/>
                <a:gd name="T15" fmla="*/ 5 h 15"/>
                <a:gd name="T16" fmla="*/ 0 w 8"/>
                <a:gd name="T17" fmla="*/ 3 h 15"/>
                <a:gd name="T18" fmla="*/ 1 w 8"/>
                <a:gd name="T19" fmla="*/ 1 h 15"/>
                <a:gd name="T20" fmla="*/ 5 w 8"/>
                <a:gd name="T21" fmla="*/ 0 h 15"/>
                <a:gd name="T22" fmla="*/ 7 w 8"/>
                <a:gd name="T23" fmla="*/ 0 h 15"/>
                <a:gd name="T24" fmla="*/ 7 w 8"/>
                <a:gd name="T25" fmla="*/ 1 h 15"/>
                <a:gd name="T26" fmla="*/ 4 w 8"/>
                <a:gd name="T27" fmla="*/ 0 h 15"/>
                <a:gd name="T28" fmla="*/ 2 w 8"/>
                <a:gd name="T29" fmla="*/ 1 h 15"/>
                <a:gd name="T30" fmla="*/ 1 w 8"/>
                <a:gd name="T31" fmla="*/ 3 h 15"/>
                <a:gd name="T32" fmla="*/ 2 w 8"/>
                <a:gd name="T33" fmla="*/ 5 h 15"/>
                <a:gd name="T34" fmla="*/ 4 w 8"/>
                <a:gd name="T35" fmla="*/ 7 h 15"/>
                <a:gd name="T36" fmla="*/ 7 w 8"/>
                <a:gd name="T37" fmla="*/ 9 h 15"/>
                <a:gd name="T38" fmla="*/ 8 w 8"/>
                <a:gd name="T39" fmla="*/ 11 h 15"/>
                <a:gd name="T40" fmla="*/ 7 w 8"/>
                <a:gd name="T41" fmla="*/ 14 h 15"/>
                <a:gd name="T42" fmla="*/ 3 w 8"/>
                <a:gd name="T43" fmla="*/ 15 h 15"/>
                <a:gd name="T44" fmla="*/ 2 w 8"/>
                <a:gd name="T45" fmla="*/ 15 h 15"/>
                <a:gd name="T46" fmla="*/ 0 w 8"/>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15">
                  <a:moveTo>
                    <a:pt x="0" y="14"/>
                  </a:moveTo>
                  <a:cubicBezTo>
                    <a:pt x="0" y="13"/>
                    <a:pt x="0" y="13"/>
                    <a:pt x="0" y="13"/>
                  </a:cubicBezTo>
                  <a:cubicBezTo>
                    <a:pt x="1" y="14"/>
                    <a:pt x="2" y="14"/>
                    <a:pt x="3" y="14"/>
                  </a:cubicBezTo>
                  <a:cubicBezTo>
                    <a:pt x="4" y="14"/>
                    <a:pt x="5" y="14"/>
                    <a:pt x="6" y="13"/>
                  </a:cubicBezTo>
                  <a:cubicBezTo>
                    <a:pt x="7" y="13"/>
                    <a:pt x="7" y="12"/>
                    <a:pt x="7" y="11"/>
                  </a:cubicBezTo>
                  <a:cubicBezTo>
                    <a:pt x="7" y="10"/>
                    <a:pt x="7" y="10"/>
                    <a:pt x="6" y="9"/>
                  </a:cubicBezTo>
                  <a:cubicBezTo>
                    <a:pt x="6" y="9"/>
                    <a:pt x="5" y="8"/>
                    <a:pt x="4" y="8"/>
                  </a:cubicBezTo>
                  <a:cubicBezTo>
                    <a:pt x="2" y="7"/>
                    <a:pt x="1" y="6"/>
                    <a:pt x="1" y="5"/>
                  </a:cubicBezTo>
                  <a:cubicBezTo>
                    <a:pt x="0" y="5"/>
                    <a:pt x="0" y="4"/>
                    <a:pt x="0" y="3"/>
                  </a:cubicBezTo>
                  <a:cubicBezTo>
                    <a:pt x="0" y="2"/>
                    <a:pt x="1" y="1"/>
                    <a:pt x="1" y="1"/>
                  </a:cubicBezTo>
                  <a:cubicBezTo>
                    <a:pt x="2" y="0"/>
                    <a:pt x="3" y="0"/>
                    <a:pt x="5" y="0"/>
                  </a:cubicBezTo>
                  <a:cubicBezTo>
                    <a:pt x="5" y="0"/>
                    <a:pt x="6" y="0"/>
                    <a:pt x="7" y="0"/>
                  </a:cubicBezTo>
                  <a:cubicBezTo>
                    <a:pt x="7" y="1"/>
                    <a:pt x="7" y="1"/>
                    <a:pt x="7" y="1"/>
                  </a:cubicBezTo>
                  <a:cubicBezTo>
                    <a:pt x="6" y="1"/>
                    <a:pt x="5" y="0"/>
                    <a:pt x="4" y="0"/>
                  </a:cubicBezTo>
                  <a:cubicBezTo>
                    <a:pt x="3" y="0"/>
                    <a:pt x="3" y="1"/>
                    <a:pt x="2" y="1"/>
                  </a:cubicBezTo>
                  <a:cubicBezTo>
                    <a:pt x="1" y="2"/>
                    <a:pt x="1" y="2"/>
                    <a:pt x="1" y="3"/>
                  </a:cubicBezTo>
                  <a:cubicBezTo>
                    <a:pt x="1" y="4"/>
                    <a:pt x="1" y="5"/>
                    <a:pt x="2" y="5"/>
                  </a:cubicBezTo>
                  <a:cubicBezTo>
                    <a:pt x="2" y="5"/>
                    <a:pt x="3" y="6"/>
                    <a:pt x="4" y="7"/>
                  </a:cubicBezTo>
                  <a:cubicBezTo>
                    <a:pt x="6" y="8"/>
                    <a:pt x="7" y="8"/>
                    <a:pt x="7" y="9"/>
                  </a:cubicBezTo>
                  <a:cubicBezTo>
                    <a:pt x="8" y="10"/>
                    <a:pt x="8" y="10"/>
                    <a:pt x="8" y="11"/>
                  </a:cubicBezTo>
                  <a:cubicBezTo>
                    <a:pt x="8" y="12"/>
                    <a:pt x="7" y="13"/>
                    <a:pt x="7" y="14"/>
                  </a:cubicBezTo>
                  <a:cubicBezTo>
                    <a:pt x="6" y="15"/>
                    <a:pt x="5" y="15"/>
                    <a:pt x="3" y="15"/>
                  </a:cubicBezTo>
                  <a:cubicBezTo>
                    <a:pt x="3" y="15"/>
                    <a:pt x="2" y="15"/>
                    <a:pt x="2" y="15"/>
                  </a:cubicBezTo>
                  <a:cubicBezTo>
                    <a:pt x="1" y="15"/>
                    <a:pt x="0" y="14"/>
                    <a:pt x="0"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32" name="Freeform 341">
              <a:extLst>
                <a:ext uri="{FF2B5EF4-FFF2-40B4-BE49-F238E27FC236}">
                  <a16:creationId xmlns:a16="http://schemas.microsoft.com/office/drawing/2014/main" id="{62BEABDE-EA3E-490D-A32A-DF0BD12AEC05}"/>
                </a:ext>
              </a:extLst>
            </p:cNvPr>
            <p:cNvSpPr>
              <a:spLocks/>
            </p:cNvSpPr>
            <p:nvPr/>
          </p:nvSpPr>
          <p:spPr bwMode="auto">
            <a:xfrm>
              <a:off x="6997" y="2314"/>
              <a:ext cx="11" cy="24"/>
            </a:xfrm>
            <a:custGeom>
              <a:avLst/>
              <a:gdLst>
                <a:gd name="T0" fmla="*/ 6 w 6"/>
                <a:gd name="T1" fmla="*/ 14 h 14"/>
                <a:gd name="T2" fmla="*/ 5 w 6"/>
                <a:gd name="T3" fmla="*/ 14 h 14"/>
                <a:gd name="T4" fmla="*/ 2 w 6"/>
                <a:gd name="T5" fmla="*/ 11 h 14"/>
                <a:gd name="T6" fmla="*/ 2 w 6"/>
                <a:gd name="T7" fmla="*/ 4 h 14"/>
                <a:gd name="T8" fmla="*/ 0 w 6"/>
                <a:gd name="T9" fmla="*/ 4 h 14"/>
                <a:gd name="T10" fmla="*/ 0 w 6"/>
                <a:gd name="T11" fmla="*/ 3 h 14"/>
                <a:gd name="T12" fmla="*/ 2 w 6"/>
                <a:gd name="T13" fmla="*/ 3 h 14"/>
                <a:gd name="T14" fmla="*/ 2 w 6"/>
                <a:gd name="T15" fmla="*/ 0 h 14"/>
                <a:gd name="T16" fmla="*/ 3 w 6"/>
                <a:gd name="T17" fmla="*/ 0 h 14"/>
                <a:gd name="T18" fmla="*/ 3 w 6"/>
                <a:gd name="T19" fmla="*/ 0 h 14"/>
                <a:gd name="T20" fmla="*/ 3 w 6"/>
                <a:gd name="T21" fmla="*/ 3 h 14"/>
                <a:gd name="T22" fmla="*/ 6 w 6"/>
                <a:gd name="T23" fmla="*/ 3 h 14"/>
                <a:gd name="T24" fmla="*/ 6 w 6"/>
                <a:gd name="T25" fmla="*/ 4 h 14"/>
                <a:gd name="T26" fmla="*/ 3 w 6"/>
                <a:gd name="T27" fmla="*/ 4 h 14"/>
                <a:gd name="T28" fmla="*/ 3 w 6"/>
                <a:gd name="T29" fmla="*/ 11 h 14"/>
                <a:gd name="T30" fmla="*/ 4 w 6"/>
                <a:gd name="T31" fmla="*/ 13 h 14"/>
                <a:gd name="T32" fmla="*/ 5 w 6"/>
                <a:gd name="T33" fmla="*/ 13 h 14"/>
                <a:gd name="T34" fmla="*/ 6 w 6"/>
                <a:gd name="T35" fmla="*/ 13 h 14"/>
                <a:gd name="T36" fmla="*/ 6 w 6"/>
                <a:gd name="T3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14">
                  <a:moveTo>
                    <a:pt x="6" y="14"/>
                  </a:moveTo>
                  <a:cubicBezTo>
                    <a:pt x="6" y="14"/>
                    <a:pt x="5" y="14"/>
                    <a:pt x="5" y="14"/>
                  </a:cubicBezTo>
                  <a:cubicBezTo>
                    <a:pt x="3" y="14"/>
                    <a:pt x="2" y="13"/>
                    <a:pt x="2" y="11"/>
                  </a:cubicBezTo>
                  <a:cubicBezTo>
                    <a:pt x="2" y="4"/>
                    <a:pt x="2" y="4"/>
                    <a:pt x="2" y="4"/>
                  </a:cubicBezTo>
                  <a:cubicBezTo>
                    <a:pt x="0" y="4"/>
                    <a:pt x="0" y="4"/>
                    <a:pt x="0" y="4"/>
                  </a:cubicBezTo>
                  <a:cubicBezTo>
                    <a:pt x="0" y="3"/>
                    <a:pt x="0" y="3"/>
                    <a:pt x="0" y="3"/>
                  </a:cubicBezTo>
                  <a:cubicBezTo>
                    <a:pt x="2" y="3"/>
                    <a:pt x="2" y="3"/>
                    <a:pt x="2" y="3"/>
                  </a:cubicBezTo>
                  <a:cubicBezTo>
                    <a:pt x="2" y="0"/>
                    <a:pt x="2" y="0"/>
                    <a:pt x="2" y="0"/>
                  </a:cubicBezTo>
                  <a:cubicBezTo>
                    <a:pt x="2" y="0"/>
                    <a:pt x="3" y="0"/>
                    <a:pt x="3" y="0"/>
                  </a:cubicBezTo>
                  <a:cubicBezTo>
                    <a:pt x="3" y="0"/>
                    <a:pt x="3" y="0"/>
                    <a:pt x="3" y="0"/>
                  </a:cubicBezTo>
                  <a:cubicBezTo>
                    <a:pt x="3" y="3"/>
                    <a:pt x="3" y="3"/>
                    <a:pt x="3" y="3"/>
                  </a:cubicBezTo>
                  <a:cubicBezTo>
                    <a:pt x="6" y="3"/>
                    <a:pt x="6" y="3"/>
                    <a:pt x="6" y="3"/>
                  </a:cubicBezTo>
                  <a:cubicBezTo>
                    <a:pt x="6" y="4"/>
                    <a:pt x="6" y="4"/>
                    <a:pt x="6" y="4"/>
                  </a:cubicBezTo>
                  <a:cubicBezTo>
                    <a:pt x="3" y="4"/>
                    <a:pt x="3" y="4"/>
                    <a:pt x="3" y="4"/>
                  </a:cubicBezTo>
                  <a:cubicBezTo>
                    <a:pt x="3" y="11"/>
                    <a:pt x="3" y="11"/>
                    <a:pt x="3" y="11"/>
                  </a:cubicBezTo>
                  <a:cubicBezTo>
                    <a:pt x="3" y="12"/>
                    <a:pt x="3" y="12"/>
                    <a:pt x="4" y="13"/>
                  </a:cubicBezTo>
                  <a:cubicBezTo>
                    <a:pt x="4" y="13"/>
                    <a:pt x="4" y="13"/>
                    <a:pt x="5" y="13"/>
                  </a:cubicBezTo>
                  <a:cubicBezTo>
                    <a:pt x="5" y="13"/>
                    <a:pt x="6" y="13"/>
                    <a:pt x="6" y="13"/>
                  </a:cubicBezTo>
                  <a:lnTo>
                    <a:pt x="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33" name="Freeform 342">
              <a:extLst>
                <a:ext uri="{FF2B5EF4-FFF2-40B4-BE49-F238E27FC236}">
                  <a16:creationId xmlns:a16="http://schemas.microsoft.com/office/drawing/2014/main" id="{CF7B03E7-93F7-4296-A14B-B540C230D07F}"/>
                </a:ext>
              </a:extLst>
            </p:cNvPr>
            <p:cNvSpPr>
              <a:spLocks noEditPoints="1"/>
            </p:cNvSpPr>
            <p:nvPr/>
          </p:nvSpPr>
          <p:spPr bwMode="auto">
            <a:xfrm>
              <a:off x="7011" y="2319"/>
              <a:ext cx="14" cy="19"/>
            </a:xfrm>
            <a:custGeom>
              <a:avLst/>
              <a:gdLst>
                <a:gd name="T0" fmla="*/ 7 w 8"/>
                <a:gd name="T1" fmla="*/ 11 h 11"/>
                <a:gd name="T2" fmla="*/ 7 w 8"/>
                <a:gd name="T3" fmla="*/ 9 h 11"/>
                <a:gd name="T4" fmla="*/ 7 w 8"/>
                <a:gd name="T5" fmla="*/ 9 h 11"/>
                <a:gd name="T6" fmla="*/ 6 w 8"/>
                <a:gd name="T7" fmla="*/ 10 h 11"/>
                <a:gd name="T8" fmla="*/ 3 w 8"/>
                <a:gd name="T9" fmla="*/ 11 h 11"/>
                <a:gd name="T10" fmla="*/ 1 w 8"/>
                <a:gd name="T11" fmla="*/ 10 h 11"/>
                <a:gd name="T12" fmla="*/ 0 w 8"/>
                <a:gd name="T13" fmla="*/ 8 h 11"/>
                <a:gd name="T14" fmla="*/ 4 w 8"/>
                <a:gd name="T15" fmla="*/ 5 h 11"/>
                <a:gd name="T16" fmla="*/ 7 w 8"/>
                <a:gd name="T17" fmla="*/ 4 h 11"/>
                <a:gd name="T18" fmla="*/ 5 w 8"/>
                <a:gd name="T19" fmla="*/ 1 h 11"/>
                <a:gd name="T20" fmla="*/ 1 w 8"/>
                <a:gd name="T21" fmla="*/ 2 h 11"/>
                <a:gd name="T22" fmla="*/ 1 w 8"/>
                <a:gd name="T23" fmla="*/ 1 h 11"/>
                <a:gd name="T24" fmla="*/ 3 w 8"/>
                <a:gd name="T25" fmla="*/ 0 h 11"/>
                <a:gd name="T26" fmla="*/ 5 w 8"/>
                <a:gd name="T27" fmla="*/ 0 h 11"/>
                <a:gd name="T28" fmla="*/ 7 w 8"/>
                <a:gd name="T29" fmla="*/ 1 h 11"/>
                <a:gd name="T30" fmla="*/ 8 w 8"/>
                <a:gd name="T31" fmla="*/ 4 h 11"/>
                <a:gd name="T32" fmla="*/ 8 w 8"/>
                <a:gd name="T33" fmla="*/ 11 h 11"/>
                <a:gd name="T34" fmla="*/ 7 w 8"/>
                <a:gd name="T35" fmla="*/ 11 h 11"/>
                <a:gd name="T36" fmla="*/ 4 w 8"/>
                <a:gd name="T37" fmla="*/ 5 h 11"/>
                <a:gd name="T38" fmla="*/ 2 w 8"/>
                <a:gd name="T39" fmla="*/ 6 h 11"/>
                <a:gd name="T40" fmla="*/ 1 w 8"/>
                <a:gd name="T41" fmla="*/ 8 h 11"/>
                <a:gd name="T42" fmla="*/ 2 w 8"/>
                <a:gd name="T43" fmla="*/ 9 h 11"/>
                <a:gd name="T44" fmla="*/ 4 w 8"/>
                <a:gd name="T45" fmla="*/ 10 h 11"/>
                <a:gd name="T46" fmla="*/ 6 w 8"/>
                <a:gd name="T47" fmla="*/ 9 h 11"/>
                <a:gd name="T48" fmla="*/ 7 w 8"/>
                <a:gd name="T49" fmla="*/ 6 h 11"/>
                <a:gd name="T50" fmla="*/ 7 w 8"/>
                <a:gd name="T51" fmla="*/ 5 h 11"/>
                <a:gd name="T52" fmla="*/ 4 w 8"/>
                <a:gd name="T53"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 h="11">
                  <a:moveTo>
                    <a:pt x="7" y="11"/>
                  </a:moveTo>
                  <a:cubicBezTo>
                    <a:pt x="7" y="9"/>
                    <a:pt x="7" y="9"/>
                    <a:pt x="7" y="9"/>
                  </a:cubicBezTo>
                  <a:cubicBezTo>
                    <a:pt x="7" y="9"/>
                    <a:pt x="7" y="9"/>
                    <a:pt x="7" y="9"/>
                  </a:cubicBezTo>
                  <a:cubicBezTo>
                    <a:pt x="7" y="9"/>
                    <a:pt x="6" y="10"/>
                    <a:pt x="6" y="10"/>
                  </a:cubicBezTo>
                  <a:cubicBezTo>
                    <a:pt x="5" y="11"/>
                    <a:pt x="4" y="11"/>
                    <a:pt x="3" y="11"/>
                  </a:cubicBezTo>
                  <a:cubicBezTo>
                    <a:pt x="2" y="11"/>
                    <a:pt x="2" y="11"/>
                    <a:pt x="1" y="10"/>
                  </a:cubicBezTo>
                  <a:cubicBezTo>
                    <a:pt x="0" y="10"/>
                    <a:pt x="0" y="9"/>
                    <a:pt x="0" y="8"/>
                  </a:cubicBezTo>
                  <a:cubicBezTo>
                    <a:pt x="0" y="6"/>
                    <a:pt x="1" y="5"/>
                    <a:pt x="4" y="5"/>
                  </a:cubicBezTo>
                  <a:cubicBezTo>
                    <a:pt x="7" y="4"/>
                    <a:pt x="7" y="4"/>
                    <a:pt x="7" y="4"/>
                  </a:cubicBezTo>
                  <a:cubicBezTo>
                    <a:pt x="7" y="2"/>
                    <a:pt x="6" y="1"/>
                    <a:pt x="5" y="1"/>
                  </a:cubicBezTo>
                  <a:cubicBezTo>
                    <a:pt x="3" y="1"/>
                    <a:pt x="2" y="1"/>
                    <a:pt x="1" y="2"/>
                  </a:cubicBezTo>
                  <a:cubicBezTo>
                    <a:pt x="1" y="1"/>
                    <a:pt x="1" y="1"/>
                    <a:pt x="1" y="1"/>
                  </a:cubicBezTo>
                  <a:cubicBezTo>
                    <a:pt x="2" y="1"/>
                    <a:pt x="2" y="0"/>
                    <a:pt x="3" y="0"/>
                  </a:cubicBezTo>
                  <a:cubicBezTo>
                    <a:pt x="3" y="0"/>
                    <a:pt x="4" y="0"/>
                    <a:pt x="5" y="0"/>
                  </a:cubicBezTo>
                  <a:cubicBezTo>
                    <a:pt x="6" y="0"/>
                    <a:pt x="7" y="0"/>
                    <a:pt x="7" y="1"/>
                  </a:cubicBezTo>
                  <a:cubicBezTo>
                    <a:pt x="8" y="1"/>
                    <a:pt x="8" y="2"/>
                    <a:pt x="8" y="4"/>
                  </a:cubicBezTo>
                  <a:cubicBezTo>
                    <a:pt x="8" y="11"/>
                    <a:pt x="8" y="11"/>
                    <a:pt x="8" y="11"/>
                  </a:cubicBezTo>
                  <a:lnTo>
                    <a:pt x="7" y="11"/>
                  </a:lnTo>
                  <a:close/>
                  <a:moveTo>
                    <a:pt x="4" y="5"/>
                  </a:moveTo>
                  <a:cubicBezTo>
                    <a:pt x="3" y="6"/>
                    <a:pt x="2" y="6"/>
                    <a:pt x="2" y="6"/>
                  </a:cubicBezTo>
                  <a:cubicBezTo>
                    <a:pt x="1" y="7"/>
                    <a:pt x="1" y="7"/>
                    <a:pt x="1" y="8"/>
                  </a:cubicBezTo>
                  <a:cubicBezTo>
                    <a:pt x="1" y="9"/>
                    <a:pt x="1" y="9"/>
                    <a:pt x="2" y="9"/>
                  </a:cubicBezTo>
                  <a:cubicBezTo>
                    <a:pt x="2" y="10"/>
                    <a:pt x="3" y="10"/>
                    <a:pt x="4" y="10"/>
                  </a:cubicBezTo>
                  <a:cubicBezTo>
                    <a:pt x="5" y="10"/>
                    <a:pt x="5" y="10"/>
                    <a:pt x="6" y="9"/>
                  </a:cubicBezTo>
                  <a:cubicBezTo>
                    <a:pt x="7" y="8"/>
                    <a:pt x="7" y="7"/>
                    <a:pt x="7" y="6"/>
                  </a:cubicBezTo>
                  <a:cubicBezTo>
                    <a:pt x="7" y="5"/>
                    <a:pt x="7" y="5"/>
                    <a:pt x="7" y="5"/>
                  </a:cubicBezTo>
                  <a:lnTo>
                    <a:pt x="4"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34" name="Freeform 343">
              <a:extLst>
                <a:ext uri="{FF2B5EF4-FFF2-40B4-BE49-F238E27FC236}">
                  <a16:creationId xmlns:a16="http://schemas.microsoft.com/office/drawing/2014/main" id="{B459C7AE-BE59-4CF2-80BA-E5F22DC14CAB}"/>
                </a:ext>
              </a:extLst>
            </p:cNvPr>
            <p:cNvSpPr>
              <a:spLocks/>
            </p:cNvSpPr>
            <p:nvPr/>
          </p:nvSpPr>
          <p:spPr bwMode="auto">
            <a:xfrm>
              <a:off x="7032" y="2319"/>
              <a:ext cx="9" cy="19"/>
            </a:xfrm>
            <a:custGeom>
              <a:avLst/>
              <a:gdLst>
                <a:gd name="T0" fmla="*/ 5 w 5"/>
                <a:gd name="T1" fmla="*/ 1 h 11"/>
                <a:gd name="T2" fmla="*/ 4 w 5"/>
                <a:gd name="T3" fmla="*/ 1 h 11"/>
                <a:gd name="T4" fmla="*/ 1 w 5"/>
                <a:gd name="T5" fmla="*/ 2 h 11"/>
                <a:gd name="T6" fmla="*/ 1 w 5"/>
                <a:gd name="T7" fmla="*/ 6 h 11"/>
                <a:gd name="T8" fmla="*/ 1 w 5"/>
                <a:gd name="T9" fmla="*/ 11 h 11"/>
                <a:gd name="T10" fmla="*/ 0 w 5"/>
                <a:gd name="T11" fmla="*/ 11 h 11"/>
                <a:gd name="T12" fmla="*/ 0 w 5"/>
                <a:gd name="T13" fmla="*/ 0 h 11"/>
                <a:gd name="T14" fmla="*/ 1 w 5"/>
                <a:gd name="T15" fmla="*/ 0 h 11"/>
                <a:gd name="T16" fmla="*/ 1 w 5"/>
                <a:gd name="T17" fmla="*/ 2 h 11"/>
                <a:gd name="T18" fmla="*/ 1 w 5"/>
                <a:gd name="T19" fmla="*/ 2 h 11"/>
                <a:gd name="T20" fmla="*/ 2 w 5"/>
                <a:gd name="T21" fmla="*/ 1 h 11"/>
                <a:gd name="T22" fmla="*/ 4 w 5"/>
                <a:gd name="T23" fmla="*/ 0 h 11"/>
                <a:gd name="T24" fmla="*/ 5 w 5"/>
                <a:gd name="T25" fmla="*/ 0 h 11"/>
                <a:gd name="T26" fmla="*/ 5 w 5"/>
                <a:gd name="T2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11">
                  <a:moveTo>
                    <a:pt x="5" y="1"/>
                  </a:moveTo>
                  <a:cubicBezTo>
                    <a:pt x="4" y="1"/>
                    <a:pt x="4" y="1"/>
                    <a:pt x="4" y="1"/>
                  </a:cubicBezTo>
                  <a:cubicBezTo>
                    <a:pt x="3" y="1"/>
                    <a:pt x="2" y="1"/>
                    <a:pt x="1" y="2"/>
                  </a:cubicBezTo>
                  <a:cubicBezTo>
                    <a:pt x="1" y="3"/>
                    <a:pt x="1" y="4"/>
                    <a:pt x="1" y="6"/>
                  </a:cubicBezTo>
                  <a:cubicBezTo>
                    <a:pt x="1" y="11"/>
                    <a:pt x="1" y="11"/>
                    <a:pt x="1" y="11"/>
                  </a:cubicBezTo>
                  <a:cubicBezTo>
                    <a:pt x="0" y="11"/>
                    <a:pt x="0" y="11"/>
                    <a:pt x="0" y="11"/>
                  </a:cubicBezTo>
                  <a:cubicBezTo>
                    <a:pt x="0" y="0"/>
                    <a:pt x="0" y="0"/>
                    <a:pt x="0" y="0"/>
                  </a:cubicBezTo>
                  <a:cubicBezTo>
                    <a:pt x="1" y="0"/>
                    <a:pt x="1" y="0"/>
                    <a:pt x="1" y="0"/>
                  </a:cubicBezTo>
                  <a:cubicBezTo>
                    <a:pt x="1" y="2"/>
                    <a:pt x="1" y="2"/>
                    <a:pt x="1" y="2"/>
                  </a:cubicBezTo>
                  <a:cubicBezTo>
                    <a:pt x="1" y="2"/>
                    <a:pt x="1" y="2"/>
                    <a:pt x="1" y="2"/>
                  </a:cubicBezTo>
                  <a:cubicBezTo>
                    <a:pt x="1" y="2"/>
                    <a:pt x="1" y="1"/>
                    <a:pt x="2" y="1"/>
                  </a:cubicBezTo>
                  <a:cubicBezTo>
                    <a:pt x="2" y="0"/>
                    <a:pt x="3" y="0"/>
                    <a:pt x="4" y="0"/>
                  </a:cubicBezTo>
                  <a:cubicBezTo>
                    <a:pt x="4" y="0"/>
                    <a:pt x="4" y="0"/>
                    <a:pt x="5" y="0"/>
                  </a:cubicBezTo>
                  <a:lnTo>
                    <a:pt x="5"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35" name="Freeform 344">
              <a:extLst>
                <a:ext uri="{FF2B5EF4-FFF2-40B4-BE49-F238E27FC236}">
                  <a16:creationId xmlns:a16="http://schemas.microsoft.com/office/drawing/2014/main" id="{0A6E02B2-D040-411C-BE1E-4537BC76A91B}"/>
                </a:ext>
              </a:extLst>
            </p:cNvPr>
            <p:cNvSpPr>
              <a:spLocks/>
            </p:cNvSpPr>
            <p:nvPr/>
          </p:nvSpPr>
          <p:spPr bwMode="auto">
            <a:xfrm>
              <a:off x="7043" y="2314"/>
              <a:ext cx="11" cy="24"/>
            </a:xfrm>
            <a:custGeom>
              <a:avLst/>
              <a:gdLst>
                <a:gd name="T0" fmla="*/ 6 w 6"/>
                <a:gd name="T1" fmla="*/ 14 h 14"/>
                <a:gd name="T2" fmla="*/ 5 w 6"/>
                <a:gd name="T3" fmla="*/ 14 h 14"/>
                <a:gd name="T4" fmla="*/ 2 w 6"/>
                <a:gd name="T5" fmla="*/ 11 h 14"/>
                <a:gd name="T6" fmla="*/ 2 w 6"/>
                <a:gd name="T7" fmla="*/ 4 h 14"/>
                <a:gd name="T8" fmla="*/ 0 w 6"/>
                <a:gd name="T9" fmla="*/ 4 h 14"/>
                <a:gd name="T10" fmla="*/ 0 w 6"/>
                <a:gd name="T11" fmla="*/ 3 h 14"/>
                <a:gd name="T12" fmla="*/ 2 w 6"/>
                <a:gd name="T13" fmla="*/ 3 h 14"/>
                <a:gd name="T14" fmla="*/ 2 w 6"/>
                <a:gd name="T15" fmla="*/ 0 h 14"/>
                <a:gd name="T16" fmla="*/ 3 w 6"/>
                <a:gd name="T17" fmla="*/ 0 h 14"/>
                <a:gd name="T18" fmla="*/ 3 w 6"/>
                <a:gd name="T19" fmla="*/ 0 h 14"/>
                <a:gd name="T20" fmla="*/ 3 w 6"/>
                <a:gd name="T21" fmla="*/ 3 h 14"/>
                <a:gd name="T22" fmla="*/ 6 w 6"/>
                <a:gd name="T23" fmla="*/ 3 h 14"/>
                <a:gd name="T24" fmla="*/ 6 w 6"/>
                <a:gd name="T25" fmla="*/ 4 h 14"/>
                <a:gd name="T26" fmla="*/ 3 w 6"/>
                <a:gd name="T27" fmla="*/ 4 h 14"/>
                <a:gd name="T28" fmla="*/ 3 w 6"/>
                <a:gd name="T29" fmla="*/ 11 h 14"/>
                <a:gd name="T30" fmla="*/ 4 w 6"/>
                <a:gd name="T31" fmla="*/ 13 h 14"/>
                <a:gd name="T32" fmla="*/ 5 w 6"/>
                <a:gd name="T33" fmla="*/ 13 h 14"/>
                <a:gd name="T34" fmla="*/ 6 w 6"/>
                <a:gd name="T35" fmla="*/ 13 h 14"/>
                <a:gd name="T36" fmla="*/ 6 w 6"/>
                <a:gd name="T3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14">
                  <a:moveTo>
                    <a:pt x="6" y="14"/>
                  </a:moveTo>
                  <a:cubicBezTo>
                    <a:pt x="6" y="14"/>
                    <a:pt x="5" y="14"/>
                    <a:pt x="5" y="14"/>
                  </a:cubicBezTo>
                  <a:cubicBezTo>
                    <a:pt x="3" y="14"/>
                    <a:pt x="2" y="13"/>
                    <a:pt x="2" y="11"/>
                  </a:cubicBezTo>
                  <a:cubicBezTo>
                    <a:pt x="2" y="4"/>
                    <a:pt x="2" y="4"/>
                    <a:pt x="2" y="4"/>
                  </a:cubicBezTo>
                  <a:cubicBezTo>
                    <a:pt x="0" y="4"/>
                    <a:pt x="0" y="4"/>
                    <a:pt x="0" y="4"/>
                  </a:cubicBezTo>
                  <a:cubicBezTo>
                    <a:pt x="0" y="3"/>
                    <a:pt x="0" y="3"/>
                    <a:pt x="0" y="3"/>
                  </a:cubicBezTo>
                  <a:cubicBezTo>
                    <a:pt x="2" y="3"/>
                    <a:pt x="2" y="3"/>
                    <a:pt x="2" y="3"/>
                  </a:cubicBezTo>
                  <a:cubicBezTo>
                    <a:pt x="2" y="0"/>
                    <a:pt x="2" y="0"/>
                    <a:pt x="2" y="0"/>
                  </a:cubicBezTo>
                  <a:cubicBezTo>
                    <a:pt x="2" y="0"/>
                    <a:pt x="3" y="0"/>
                    <a:pt x="3" y="0"/>
                  </a:cubicBezTo>
                  <a:cubicBezTo>
                    <a:pt x="3" y="0"/>
                    <a:pt x="3" y="0"/>
                    <a:pt x="3" y="0"/>
                  </a:cubicBezTo>
                  <a:cubicBezTo>
                    <a:pt x="3" y="3"/>
                    <a:pt x="3" y="3"/>
                    <a:pt x="3" y="3"/>
                  </a:cubicBezTo>
                  <a:cubicBezTo>
                    <a:pt x="6" y="3"/>
                    <a:pt x="6" y="3"/>
                    <a:pt x="6" y="3"/>
                  </a:cubicBezTo>
                  <a:cubicBezTo>
                    <a:pt x="6" y="4"/>
                    <a:pt x="6" y="4"/>
                    <a:pt x="6" y="4"/>
                  </a:cubicBezTo>
                  <a:cubicBezTo>
                    <a:pt x="3" y="4"/>
                    <a:pt x="3" y="4"/>
                    <a:pt x="3" y="4"/>
                  </a:cubicBezTo>
                  <a:cubicBezTo>
                    <a:pt x="3" y="11"/>
                    <a:pt x="3" y="11"/>
                    <a:pt x="3" y="11"/>
                  </a:cubicBezTo>
                  <a:cubicBezTo>
                    <a:pt x="3" y="12"/>
                    <a:pt x="3" y="12"/>
                    <a:pt x="4" y="13"/>
                  </a:cubicBezTo>
                  <a:cubicBezTo>
                    <a:pt x="4" y="13"/>
                    <a:pt x="4" y="13"/>
                    <a:pt x="5" y="13"/>
                  </a:cubicBezTo>
                  <a:cubicBezTo>
                    <a:pt x="5" y="13"/>
                    <a:pt x="6" y="13"/>
                    <a:pt x="6" y="13"/>
                  </a:cubicBezTo>
                  <a:lnTo>
                    <a:pt x="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36" name="Rectangle 345">
              <a:extLst>
                <a:ext uri="{FF2B5EF4-FFF2-40B4-BE49-F238E27FC236}">
                  <a16:creationId xmlns:a16="http://schemas.microsoft.com/office/drawing/2014/main" id="{3EB42259-76CD-49F6-94DE-F8CB0BC834F2}"/>
                </a:ext>
              </a:extLst>
            </p:cNvPr>
            <p:cNvSpPr>
              <a:spLocks noChangeArrowheads="1"/>
            </p:cNvSpPr>
            <p:nvPr/>
          </p:nvSpPr>
          <p:spPr bwMode="auto">
            <a:xfrm>
              <a:off x="7351" y="2831"/>
              <a:ext cx="40" cy="16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grpSp>
      <p:grpSp>
        <p:nvGrpSpPr>
          <p:cNvPr id="137" name="Group 315">
            <a:extLst>
              <a:ext uri="{FF2B5EF4-FFF2-40B4-BE49-F238E27FC236}">
                <a16:creationId xmlns:a16="http://schemas.microsoft.com/office/drawing/2014/main" id="{8A8C685D-77B3-42D5-9EB2-C5AF465B3D45}"/>
              </a:ext>
            </a:extLst>
          </p:cNvPr>
          <p:cNvGrpSpPr>
            <a:grpSpLocks noChangeAspect="1"/>
          </p:cNvGrpSpPr>
          <p:nvPr/>
        </p:nvGrpSpPr>
        <p:grpSpPr bwMode="auto">
          <a:xfrm>
            <a:off x="8352228" y="4580650"/>
            <a:ext cx="539183" cy="407383"/>
            <a:chOff x="6876" y="2250"/>
            <a:chExt cx="990" cy="748"/>
          </a:xfrm>
        </p:grpSpPr>
        <p:sp>
          <p:nvSpPr>
            <p:cNvPr id="138" name="Rectangle 317">
              <a:extLst>
                <a:ext uri="{FF2B5EF4-FFF2-40B4-BE49-F238E27FC236}">
                  <a16:creationId xmlns:a16="http://schemas.microsoft.com/office/drawing/2014/main" id="{075E61CE-274D-4D85-9B3B-A2A038B78949}"/>
                </a:ext>
              </a:extLst>
            </p:cNvPr>
            <p:cNvSpPr>
              <a:spLocks noChangeArrowheads="1"/>
            </p:cNvSpPr>
            <p:nvPr/>
          </p:nvSpPr>
          <p:spPr bwMode="auto">
            <a:xfrm>
              <a:off x="7125" y="2983"/>
              <a:ext cx="490" cy="15"/>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39" name="Freeform 318">
              <a:extLst>
                <a:ext uri="{FF2B5EF4-FFF2-40B4-BE49-F238E27FC236}">
                  <a16:creationId xmlns:a16="http://schemas.microsoft.com/office/drawing/2014/main" id="{A3F6EA8D-42D3-4D9C-AB39-1F78BC6146D9}"/>
                </a:ext>
              </a:extLst>
            </p:cNvPr>
            <p:cNvSpPr>
              <a:spLocks/>
            </p:cNvSpPr>
            <p:nvPr/>
          </p:nvSpPr>
          <p:spPr bwMode="auto">
            <a:xfrm>
              <a:off x="6876" y="2250"/>
              <a:ext cx="990" cy="590"/>
            </a:xfrm>
            <a:custGeom>
              <a:avLst/>
              <a:gdLst>
                <a:gd name="T0" fmla="*/ 557 w 557"/>
                <a:gd name="T1" fmla="*/ 314 h 332"/>
                <a:gd name="T2" fmla="*/ 539 w 557"/>
                <a:gd name="T3" fmla="*/ 332 h 332"/>
                <a:gd name="T4" fmla="*/ 18 w 557"/>
                <a:gd name="T5" fmla="*/ 332 h 332"/>
                <a:gd name="T6" fmla="*/ 0 w 557"/>
                <a:gd name="T7" fmla="*/ 314 h 332"/>
                <a:gd name="T8" fmla="*/ 0 w 557"/>
                <a:gd name="T9" fmla="*/ 18 h 332"/>
                <a:gd name="T10" fmla="*/ 18 w 557"/>
                <a:gd name="T11" fmla="*/ 0 h 332"/>
                <a:gd name="T12" fmla="*/ 539 w 557"/>
                <a:gd name="T13" fmla="*/ 0 h 332"/>
                <a:gd name="T14" fmla="*/ 557 w 557"/>
                <a:gd name="T15" fmla="*/ 18 h 332"/>
                <a:gd name="T16" fmla="*/ 557 w 557"/>
                <a:gd name="T17" fmla="*/ 31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7" h="332">
                  <a:moveTo>
                    <a:pt x="557" y="314"/>
                  </a:moveTo>
                  <a:cubicBezTo>
                    <a:pt x="557" y="324"/>
                    <a:pt x="549" y="332"/>
                    <a:pt x="539" y="332"/>
                  </a:cubicBezTo>
                  <a:cubicBezTo>
                    <a:pt x="18" y="332"/>
                    <a:pt x="18" y="332"/>
                    <a:pt x="18" y="332"/>
                  </a:cubicBezTo>
                  <a:cubicBezTo>
                    <a:pt x="8" y="332"/>
                    <a:pt x="0" y="324"/>
                    <a:pt x="0" y="314"/>
                  </a:cubicBezTo>
                  <a:cubicBezTo>
                    <a:pt x="0" y="18"/>
                    <a:pt x="0" y="18"/>
                    <a:pt x="0" y="18"/>
                  </a:cubicBezTo>
                  <a:cubicBezTo>
                    <a:pt x="0" y="8"/>
                    <a:pt x="8" y="0"/>
                    <a:pt x="18" y="0"/>
                  </a:cubicBezTo>
                  <a:cubicBezTo>
                    <a:pt x="539" y="0"/>
                    <a:pt x="539" y="0"/>
                    <a:pt x="539" y="0"/>
                  </a:cubicBezTo>
                  <a:cubicBezTo>
                    <a:pt x="549" y="0"/>
                    <a:pt x="557" y="8"/>
                    <a:pt x="557" y="18"/>
                  </a:cubicBezTo>
                  <a:lnTo>
                    <a:pt x="557" y="31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40" name="Freeform 319">
              <a:extLst>
                <a:ext uri="{FF2B5EF4-FFF2-40B4-BE49-F238E27FC236}">
                  <a16:creationId xmlns:a16="http://schemas.microsoft.com/office/drawing/2014/main" id="{B99F0D26-BF0C-44BE-BAE7-0939870CDD78}"/>
                </a:ext>
              </a:extLst>
            </p:cNvPr>
            <p:cNvSpPr>
              <a:spLocks/>
            </p:cNvSpPr>
            <p:nvPr/>
          </p:nvSpPr>
          <p:spPr bwMode="auto">
            <a:xfrm>
              <a:off x="6903" y="2276"/>
              <a:ext cx="933" cy="514"/>
            </a:xfrm>
            <a:custGeom>
              <a:avLst/>
              <a:gdLst>
                <a:gd name="T0" fmla="*/ 525 w 525"/>
                <a:gd name="T1" fmla="*/ 281 h 289"/>
                <a:gd name="T2" fmla="*/ 517 w 525"/>
                <a:gd name="T3" fmla="*/ 289 h 289"/>
                <a:gd name="T4" fmla="*/ 8 w 525"/>
                <a:gd name="T5" fmla="*/ 289 h 289"/>
                <a:gd name="T6" fmla="*/ 0 w 525"/>
                <a:gd name="T7" fmla="*/ 281 h 289"/>
                <a:gd name="T8" fmla="*/ 0 w 525"/>
                <a:gd name="T9" fmla="*/ 7 h 289"/>
                <a:gd name="T10" fmla="*/ 8 w 525"/>
                <a:gd name="T11" fmla="*/ 0 h 289"/>
                <a:gd name="T12" fmla="*/ 517 w 525"/>
                <a:gd name="T13" fmla="*/ 0 h 289"/>
                <a:gd name="T14" fmla="*/ 525 w 525"/>
                <a:gd name="T15" fmla="*/ 7 h 289"/>
                <a:gd name="T16" fmla="*/ 525 w 525"/>
                <a:gd name="T17" fmla="*/ 281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5" h="289">
                  <a:moveTo>
                    <a:pt x="525" y="281"/>
                  </a:moveTo>
                  <a:cubicBezTo>
                    <a:pt x="525" y="285"/>
                    <a:pt x="521" y="289"/>
                    <a:pt x="517" y="289"/>
                  </a:cubicBezTo>
                  <a:cubicBezTo>
                    <a:pt x="8" y="289"/>
                    <a:pt x="8" y="289"/>
                    <a:pt x="8" y="289"/>
                  </a:cubicBezTo>
                  <a:cubicBezTo>
                    <a:pt x="4" y="289"/>
                    <a:pt x="0" y="285"/>
                    <a:pt x="0" y="281"/>
                  </a:cubicBezTo>
                  <a:cubicBezTo>
                    <a:pt x="0" y="7"/>
                    <a:pt x="0" y="7"/>
                    <a:pt x="0" y="7"/>
                  </a:cubicBezTo>
                  <a:cubicBezTo>
                    <a:pt x="0" y="3"/>
                    <a:pt x="4" y="0"/>
                    <a:pt x="8" y="0"/>
                  </a:cubicBezTo>
                  <a:cubicBezTo>
                    <a:pt x="517" y="0"/>
                    <a:pt x="517" y="0"/>
                    <a:pt x="517" y="0"/>
                  </a:cubicBezTo>
                  <a:cubicBezTo>
                    <a:pt x="521" y="0"/>
                    <a:pt x="525" y="3"/>
                    <a:pt x="525" y="7"/>
                  </a:cubicBezTo>
                  <a:lnTo>
                    <a:pt x="525" y="28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41" name="Rectangle 320">
              <a:extLst>
                <a:ext uri="{FF2B5EF4-FFF2-40B4-BE49-F238E27FC236}">
                  <a16:creationId xmlns:a16="http://schemas.microsoft.com/office/drawing/2014/main" id="{1A6277FB-A1EC-4CA1-AA2A-56912F88368B}"/>
                </a:ext>
              </a:extLst>
            </p:cNvPr>
            <p:cNvSpPr>
              <a:spLocks noChangeArrowheads="1"/>
            </p:cNvSpPr>
            <p:nvPr/>
          </p:nvSpPr>
          <p:spPr bwMode="auto">
            <a:xfrm>
              <a:off x="6979" y="2394"/>
              <a:ext cx="215" cy="103"/>
            </a:xfrm>
            <a:prstGeom prst="rect">
              <a:avLst/>
            </a:prstGeom>
            <a:solidFill>
              <a:srgbClr val="F9EC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42" name="Rectangle 321">
              <a:extLst>
                <a:ext uri="{FF2B5EF4-FFF2-40B4-BE49-F238E27FC236}">
                  <a16:creationId xmlns:a16="http://schemas.microsoft.com/office/drawing/2014/main" id="{AF5DA723-5479-433F-B042-9EB4424E20C7}"/>
                </a:ext>
              </a:extLst>
            </p:cNvPr>
            <p:cNvSpPr>
              <a:spLocks noChangeArrowheads="1"/>
            </p:cNvSpPr>
            <p:nvPr/>
          </p:nvSpPr>
          <p:spPr bwMode="auto">
            <a:xfrm>
              <a:off x="7201" y="2394"/>
              <a:ext cx="217" cy="103"/>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43" name="Rectangle 322">
              <a:extLst>
                <a:ext uri="{FF2B5EF4-FFF2-40B4-BE49-F238E27FC236}">
                  <a16:creationId xmlns:a16="http://schemas.microsoft.com/office/drawing/2014/main" id="{D3551461-D644-4CF7-9682-9B60E61B8ED8}"/>
                </a:ext>
              </a:extLst>
            </p:cNvPr>
            <p:cNvSpPr>
              <a:spLocks noChangeArrowheads="1"/>
            </p:cNvSpPr>
            <p:nvPr/>
          </p:nvSpPr>
          <p:spPr bwMode="auto">
            <a:xfrm>
              <a:off x="7425" y="2394"/>
              <a:ext cx="103" cy="103"/>
            </a:xfrm>
            <a:prstGeom prst="rect">
              <a:avLst/>
            </a:prstGeom>
            <a:solidFill>
              <a:srgbClr val="4573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44" name="Rectangle 323">
              <a:extLst>
                <a:ext uri="{FF2B5EF4-FFF2-40B4-BE49-F238E27FC236}">
                  <a16:creationId xmlns:a16="http://schemas.microsoft.com/office/drawing/2014/main" id="{11EBF943-FF89-482F-B1C8-2A1FF2CB5188}"/>
                </a:ext>
              </a:extLst>
            </p:cNvPr>
            <p:cNvSpPr>
              <a:spLocks noChangeArrowheads="1"/>
            </p:cNvSpPr>
            <p:nvPr/>
          </p:nvSpPr>
          <p:spPr bwMode="auto">
            <a:xfrm>
              <a:off x="7535" y="2394"/>
              <a:ext cx="103" cy="103"/>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45" name="Rectangle 324">
              <a:extLst>
                <a:ext uri="{FF2B5EF4-FFF2-40B4-BE49-F238E27FC236}">
                  <a16:creationId xmlns:a16="http://schemas.microsoft.com/office/drawing/2014/main" id="{C00AFF38-2486-40CF-8B28-3E061E0C20D5}"/>
                </a:ext>
              </a:extLst>
            </p:cNvPr>
            <p:cNvSpPr>
              <a:spLocks noChangeArrowheads="1"/>
            </p:cNvSpPr>
            <p:nvPr/>
          </p:nvSpPr>
          <p:spPr bwMode="auto">
            <a:xfrm>
              <a:off x="7425" y="2504"/>
              <a:ext cx="103" cy="10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46" name="Rectangle 325">
              <a:extLst>
                <a:ext uri="{FF2B5EF4-FFF2-40B4-BE49-F238E27FC236}">
                  <a16:creationId xmlns:a16="http://schemas.microsoft.com/office/drawing/2014/main" id="{3BC38FEF-B522-47FA-ABAD-E27FACB6AC07}"/>
                </a:ext>
              </a:extLst>
            </p:cNvPr>
            <p:cNvSpPr>
              <a:spLocks noChangeArrowheads="1"/>
            </p:cNvSpPr>
            <p:nvPr/>
          </p:nvSpPr>
          <p:spPr bwMode="auto">
            <a:xfrm>
              <a:off x="6979" y="2504"/>
              <a:ext cx="103" cy="103"/>
            </a:xfrm>
            <a:prstGeom prst="rect">
              <a:avLst/>
            </a:prstGeom>
            <a:solidFill>
              <a:srgbClr val="5884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47" name="Rectangle 326">
              <a:extLst>
                <a:ext uri="{FF2B5EF4-FFF2-40B4-BE49-F238E27FC236}">
                  <a16:creationId xmlns:a16="http://schemas.microsoft.com/office/drawing/2014/main" id="{15F13EB3-6B75-456E-8639-9E34E55D11EC}"/>
                </a:ext>
              </a:extLst>
            </p:cNvPr>
            <p:cNvSpPr>
              <a:spLocks noChangeArrowheads="1"/>
            </p:cNvSpPr>
            <p:nvPr/>
          </p:nvSpPr>
          <p:spPr bwMode="auto">
            <a:xfrm>
              <a:off x="6979" y="2616"/>
              <a:ext cx="103" cy="104"/>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48" name="Rectangle 327">
              <a:extLst>
                <a:ext uri="{FF2B5EF4-FFF2-40B4-BE49-F238E27FC236}">
                  <a16:creationId xmlns:a16="http://schemas.microsoft.com/office/drawing/2014/main" id="{733EA83D-98F7-4BC0-A2DA-A80CDA753194}"/>
                </a:ext>
              </a:extLst>
            </p:cNvPr>
            <p:cNvSpPr>
              <a:spLocks noChangeArrowheads="1"/>
            </p:cNvSpPr>
            <p:nvPr/>
          </p:nvSpPr>
          <p:spPr bwMode="auto">
            <a:xfrm>
              <a:off x="7091" y="2616"/>
              <a:ext cx="103" cy="104"/>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49" name="Rectangle 328">
              <a:extLst>
                <a:ext uri="{FF2B5EF4-FFF2-40B4-BE49-F238E27FC236}">
                  <a16:creationId xmlns:a16="http://schemas.microsoft.com/office/drawing/2014/main" id="{AE4713D2-5908-4297-815C-FEFD643BF22F}"/>
                </a:ext>
              </a:extLst>
            </p:cNvPr>
            <p:cNvSpPr>
              <a:spLocks noChangeArrowheads="1"/>
            </p:cNvSpPr>
            <p:nvPr/>
          </p:nvSpPr>
          <p:spPr bwMode="auto">
            <a:xfrm>
              <a:off x="7201" y="2504"/>
              <a:ext cx="217" cy="103"/>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50" name="Rectangle 329">
              <a:extLst>
                <a:ext uri="{FF2B5EF4-FFF2-40B4-BE49-F238E27FC236}">
                  <a16:creationId xmlns:a16="http://schemas.microsoft.com/office/drawing/2014/main" id="{18212519-9D07-48B1-9107-690D523DA02E}"/>
                </a:ext>
              </a:extLst>
            </p:cNvPr>
            <p:cNvSpPr>
              <a:spLocks noChangeArrowheads="1"/>
            </p:cNvSpPr>
            <p:nvPr/>
          </p:nvSpPr>
          <p:spPr bwMode="auto">
            <a:xfrm>
              <a:off x="7201" y="2616"/>
              <a:ext cx="217" cy="104"/>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51" name="Rectangle 330">
              <a:extLst>
                <a:ext uri="{FF2B5EF4-FFF2-40B4-BE49-F238E27FC236}">
                  <a16:creationId xmlns:a16="http://schemas.microsoft.com/office/drawing/2014/main" id="{63432F20-F5FF-4F80-B6DE-BE0BA8D64C23}"/>
                </a:ext>
              </a:extLst>
            </p:cNvPr>
            <p:cNvSpPr>
              <a:spLocks noChangeArrowheads="1"/>
            </p:cNvSpPr>
            <p:nvPr/>
          </p:nvSpPr>
          <p:spPr bwMode="auto">
            <a:xfrm>
              <a:off x="7423" y="2685"/>
              <a:ext cx="215" cy="35"/>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52" name="Rectangle 331">
              <a:extLst>
                <a:ext uri="{FF2B5EF4-FFF2-40B4-BE49-F238E27FC236}">
                  <a16:creationId xmlns:a16="http://schemas.microsoft.com/office/drawing/2014/main" id="{D98975DF-2ABD-4B5F-81AF-0D67FECBB5B1}"/>
                </a:ext>
              </a:extLst>
            </p:cNvPr>
            <p:cNvSpPr>
              <a:spLocks noChangeArrowheads="1"/>
            </p:cNvSpPr>
            <p:nvPr/>
          </p:nvSpPr>
          <p:spPr bwMode="auto">
            <a:xfrm>
              <a:off x="7423" y="2616"/>
              <a:ext cx="215" cy="69"/>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53" name="Rectangle 332">
              <a:extLst>
                <a:ext uri="{FF2B5EF4-FFF2-40B4-BE49-F238E27FC236}">
                  <a16:creationId xmlns:a16="http://schemas.microsoft.com/office/drawing/2014/main" id="{B8B4F4B2-1D41-4AB1-84B4-F047A813B20A}"/>
                </a:ext>
              </a:extLst>
            </p:cNvPr>
            <p:cNvSpPr>
              <a:spLocks noChangeArrowheads="1"/>
            </p:cNvSpPr>
            <p:nvPr/>
          </p:nvSpPr>
          <p:spPr bwMode="auto">
            <a:xfrm>
              <a:off x="7535" y="2504"/>
              <a:ext cx="103" cy="103"/>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54" name="Rectangle 333">
              <a:extLst>
                <a:ext uri="{FF2B5EF4-FFF2-40B4-BE49-F238E27FC236}">
                  <a16:creationId xmlns:a16="http://schemas.microsoft.com/office/drawing/2014/main" id="{125AB01F-B8DB-41F7-9CAA-A8F23B89C327}"/>
                </a:ext>
              </a:extLst>
            </p:cNvPr>
            <p:cNvSpPr>
              <a:spLocks noChangeArrowheads="1"/>
            </p:cNvSpPr>
            <p:nvPr/>
          </p:nvSpPr>
          <p:spPr bwMode="auto">
            <a:xfrm>
              <a:off x="7688" y="2504"/>
              <a:ext cx="105" cy="103"/>
            </a:xfrm>
            <a:prstGeom prst="rect">
              <a:avLst/>
            </a:prstGeom>
            <a:solidFill>
              <a:srgbClr val="109C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55" name="Rectangle 334">
              <a:extLst>
                <a:ext uri="{FF2B5EF4-FFF2-40B4-BE49-F238E27FC236}">
                  <a16:creationId xmlns:a16="http://schemas.microsoft.com/office/drawing/2014/main" id="{4645EDA5-E8FD-4C03-B35D-00427AE05D66}"/>
                </a:ext>
              </a:extLst>
            </p:cNvPr>
            <p:cNvSpPr>
              <a:spLocks noChangeArrowheads="1"/>
            </p:cNvSpPr>
            <p:nvPr/>
          </p:nvSpPr>
          <p:spPr bwMode="auto">
            <a:xfrm>
              <a:off x="7688" y="2614"/>
              <a:ext cx="105" cy="105"/>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56" name="Rectangle 335">
              <a:extLst>
                <a:ext uri="{FF2B5EF4-FFF2-40B4-BE49-F238E27FC236}">
                  <a16:creationId xmlns:a16="http://schemas.microsoft.com/office/drawing/2014/main" id="{4BEED5D9-483D-4DFE-B027-7DCC8C3107CE}"/>
                </a:ext>
              </a:extLst>
            </p:cNvPr>
            <p:cNvSpPr>
              <a:spLocks noChangeArrowheads="1"/>
            </p:cNvSpPr>
            <p:nvPr/>
          </p:nvSpPr>
          <p:spPr bwMode="auto">
            <a:xfrm>
              <a:off x="7798" y="2504"/>
              <a:ext cx="38" cy="103"/>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57" name="Rectangle 336">
              <a:extLst>
                <a:ext uri="{FF2B5EF4-FFF2-40B4-BE49-F238E27FC236}">
                  <a16:creationId xmlns:a16="http://schemas.microsoft.com/office/drawing/2014/main" id="{99C191D8-2ED8-4912-816D-256C8A2DCAEA}"/>
                </a:ext>
              </a:extLst>
            </p:cNvPr>
            <p:cNvSpPr>
              <a:spLocks noChangeArrowheads="1"/>
            </p:cNvSpPr>
            <p:nvPr/>
          </p:nvSpPr>
          <p:spPr bwMode="auto">
            <a:xfrm>
              <a:off x="7798" y="2614"/>
              <a:ext cx="38" cy="105"/>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58" name="Rectangle 337">
              <a:extLst>
                <a:ext uri="{FF2B5EF4-FFF2-40B4-BE49-F238E27FC236}">
                  <a16:creationId xmlns:a16="http://schemas.microsoft.com/office/drawing/2014/main" id="{C3DD136D-41B5-4D77-985B-86E0BA6C09B2}"/>
                </a:ext>
              </a:extLst>
            </p:cNvPr>
            <p:cNvSpPr>
              <a:spLocks noChangeArrowheads="1"/>
            </p:cNvSpPr>
            <p:nvPr/>
          </p:nvSpPr>
          <p:spPr bwMode="auto">
            <a:xfrm>
              <a:off x="7688" y="2394"/>
              <a:ext cx="148" cy="103"/>
            </a:xfrm>
            <a:prstGeom prst="rect">
              <a:avLst/>
            </a:prstGeom>
            <a:solidFill>
              <a:srgbClr val="9E1F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59" name="Freeform 338">
              <a:extLst>
                <a:ext uri="{FF2B5EF4-FFF2-40B4-BE49-F238E27FC236}">
                  <a16:creationId xmlns:a16="http://schemas.microsoft.com/office/drawing/2014/main" id="{983CBCA2-BF6B-4301-8E26-128722AABBDF}"/>
                </a:ext>
              </a:extLst>
            </p:cNvPr>
            <p:cNvSpPr>
              <a:spLocks/>
            </p:cNvSpPr>
            <p:nvPr/>
          </p:nvSpPr>
          <p:spPr bwMode="auto">
            <a:xfrm>
              <a:off x="7091" y="2504"/>
              <a:ext cx="105" cy="105"/>
            </a:xfrm>
            <a:custGeom>
              <a:avLst/>
              <a:gdLst>
                <a:gd name="T0" fmla="*/ 52 w 105"/>
                <a:gd name="T1" fmla="*/ 0 h 105"/>
                <a:gd name="T2" fmla="*/ 0 w 105"/>
                <a:gd name="T3" fmla="*/ 0 h 105"/>
                <a:gd name="T4" fmla="*/ 0 w 105"/>
                <a:gd name="T5" fmla="*/ 51 h 105"/>
                <a:gd name="T6" fmla="*/ 0 w 105"/>
                <a:gd name="T7" fmla="*/ 105 h 105"/>
                <a:gd name="T8" fmla="*/ 52 w 105"/>
                <a:gd name="T9" fmla="*/ 105 h 105"/>
                <a:gd name="T10" fmla="*/ 105 w 105"/>
                <a:gd name="T11" fmla="*/ 105 h 105"/>
                <a:gd name="T12" fmla="*/ 105 w 105"/>
                <a:gd name="T13" fmla="*/ 51 h 105"/>
                <a:gd name="T14" fmla="*/ 105 w 105"/>
                <a:gd name="T15" fmla="*/ 0 h 105"/>
                <a:gd name="T16" fmla="*/ 52 w 105"/>
                <a:gd name="T1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05">
                  <a:moveTo>
                    <a:pt x="52" y="0"/>
                  </a:moveTo>
                  <a:lnTo>
                    <a:pt x="0" y="0"/>
                  </a:lnTo>
                  <a:lnTo>
                    <a:pt x="0" y="51"/>
                  </a:lnTo>
                  <a:lnTo>
                    <a:pt x="0" y="105"/>
                  </a:lnTo>
                  <a:lnTo>
                    <a:pt x="52" y="105"/>
                  </a:lnTo>
                  <a:lnTo>
                    <a:pt x="105" y="105"/>
                  </a:lnTo>
                  <a:lnTo>
                    <a:pt x="105" y="51"/>
                  </a:lnTo>
                  <a:lnTo>
                    <a:pt x="105" y="0"/>
                  </a:lnTo>
                  <a:lnTo>
                    <a:pt x="52" y="0"/>
                  </a:lnTo>
                  <a:close/>
                </a:path>
              </a:pathLst>
            </a:custGeom>
            <a:solidFill>
              <a:srgbClr val="DA56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60" name="Rectangle 339">
              <a:extLst>
                <a:ext uri="{FF2B5EF4-FFF2-40B4-BE49-F238E27FC236}">
                  <a16:creationId xmlns:a16="http://schemas.microsoft.com/office/drawing/2014/main" id="{8CD4F220-9D55-49B5-9296-1F16CA95345A}"/>
                </a:ext>
              </a:extLst>
            </p:cNvPr>
            <p:cNvSpPr>
              <a:spLocks noChangeArrowheads="1"/>
            </p:cNvSpPr>
            <p:nvPr/>
          </p:nvSpPr>
          <p:spPr bwMode="auto">
            <a:xfrm>
              <a:off x="7786" y="2310"/>
              <a:ext cx="28" cy="27"/>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61" name="Freeform 340">
              <a:extLst>
                <a:ext uri="{FF2B5EF4-FFF2-40B4-BE49-F238E27FC236}">
                  <a16:creationId xmlns:a16="http://schemas.microsoft.com/office/drawing/2014/main" id="{D986CA8A-CCD7-49DA-864E-F092ECB8A1DC}"/>
                </a:ext>
              </a:extLst>
            </p:cNvPr>
            <p:cNvSpPr>
              <a:spLocks/>
            </p:cNvSpPr>
            <p:nvPr/>
          </p:nvSpPr>
          <p:spPr bwMode="auto">
            <a:xfrm>
              <a:off x="6981" y="2312"/>
              <a:ext cx="14" cy="26"/>
            </a:xfrm>
            <a:custGeom>
              <a:avLst/>
              <a:gdLst>
                <a:gd name="T0" fmla="*/ 0 w 8"/>
                <a:gd name="T1" fmla="*/ 14 h 15"/>
                <a:gd name="T2" fmla="*/ 0 w 8"/>
                <a:gd name="T3" fmla="*/ 13 h 15"/>
                <a:gd name="T4" fmla="*/ 3 w 8"/>
                <a:gd name="T5" fmla="*/ 14 h 15"/>
                <a:gd name="T6" fmla="*/ 6 w 8"/>
                <a:gd name="T7" fmla="*/ 13 h 15"/>
                <a:gd name="T8" fmla="*/ 7 w 8"/>
                <a:gd name="T9" fmla="*/ 11 h 15"/>
                <a:gd name="T10" fmla="*/ 6 w 8"/>
                <a:gd name="T11" fmla="*/ 9 h 15"/>
                <a:gd name="T12" fmla="*/ 4 w 8"/>
                <a:gd name="T13" fmla="*/ 8 h 15"/>
                <a:gd name="T14" fmla="*/ 1 w 8"/>
                <a:gd name="T15" fmla="*/ 5 h 15"/>
                <a:gd name="T16" fmla="*/ 0 w 8"/>
                <a:gd name="T17" fmla="*/ 3 h 15"/>
                <a:gd name="T18" fmla="*/ 1 w 8"/>
                <a:gd name="T19" fmla="*/ 1 h 15"/>
                <a:gd name="T20" fmla="*/ 5 w 8"/>
                <a:gd name="T21" fmla="*/ 0 h 15"/>
                <a:gd name="T22" fmla="*/ 7 w 8"/>
                <a:gd name="T23" fmla="*/ 0 h 15"/>
                <a:gd name="T24" fmla="*/ 7 w 8"/>
                <a:gd name="T25" fmla="*/ 1 h 15"/>
                <a:gd name="T26" fmla="*/ 4 w 8"/>
                <a:gd name="T27" fmla="*/ 0 h 15"/>
                <a:gd name="T28" fmla="*/ 2 w 8"/>
                <a:gd name="T29" fmla="*/ 1 h 15"/>
                <a:gd name="T30" fmla="*/ 1 w 8"/>
                <a:gd name="T31" fmla="*/ 3 h 15"/>
                <a:gd name="T32" fmla="*/ 2 w 8"/>
                <a:gd name="T33" fmla="*/ 5 h 15"/>
                <a:gd name="T34" fmla="*/ 4 w 8"/>
                <a:gd name="T35" fmla="*/ 7 h 15"/>
                <a:gd name="T36" fmla="*/ 7 w 8"/>
                <a:gd name="T37" fmla="*/ 9 h 15"/>
                <a:gd name="T38" fmla="*/ 8 w 8"/>
                <a:gd name="T39" fmla="*/ 11 h 15"/>
                <a:gd name="T40" fmla="*/ 7 w 8"/>
                <a:gd name="T41" fmla="*/ 14 h 15"/>
                <a:gd name="T42" fmla="*/ 3 w 8"/>
                <a:gd name="T43" fmla="*/ 15 h 15"/>
                <a:gd name="T44" fmla="*/ 2 w 8"/>
                <a:gd name="T45" fmla="*/ 15 h 15"/>
                <a:gd name="T46" fmla="*/ 0 w 8"/>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15">
                  <a:moveTo>
                    <a:pt x="0" y="14"/>
                  </a:moveTo>
                  <a:cubicBezTo>
                    <a:pt x="0" y="13"/>
                    <a:pt x="0" y="13"/>
                    <a:pt x="0" y="13"/>
                  </a:cubicBezTo>
                  <a:cubicBezTo>
                    <a:pt x="1" y="14"/>
                    <a:pt x="2" y="14"/>
                    <a:pt x="3" y="14"/>
                  </a:cubicBezTo>
                  <a:cubicBezTo>
                    <a:pt x="4" y="14"/>
                    <a:pt x="5" y="14"/>
                    <a:pt x="6" y="13"/>
                  </a:cubicBezTo>
                  <a:cubicBezTo>
                    <a:pt x="7" y="13"/>
                    <a:pt x="7" y="12"/>
                    <a:pt x="7" y="11"/>
                  </a:cubicBezTo>
                  <a:cubicBezTo>
                    <a:pt x="7" y="10"/>
                    <a:pt x="7" y="10"/>
                    <a:pt x="6" y="9"/>
                  </a:cubicBezTo>
                  <a:cubicBezTo>
                    <a:pt x="6" y="9"/>
                    <a:pt x="5" y="8"/>
                    <a:pt x="4" y="8"/>
                  </a:cubicBezTo>
                  <a:cubicBezTo>
                    <a:pt x="2" y="7"/>
                    <a:pt x="1" y="6"/>
                    <a:pt x="1" y="5"/>
                  </a:cubicBezTo>
                  <a:cubicBezTo>
                    <a:pt x="0" y="5"/>
                    <a:pt x="0" y="4"/>
                    <a:pt x="0" y="3"/>
                  </a:cubicBezTo>
                  <a:cubicBezTo>
                    <a:pt x="0" y="2"/>
                    <a:pt x="1" y="1"/>
                    <a:pt x="1" y="1"/>
                  </a:cubicBezTo>
                  <a:cubicBezTo>
                    <a:pt x="2" y="0"/>
                    <a:pt x="3" y="0"/>
                    <a:pt x="5" y="0"/>
                  </a:cubicBezTo>
                  <a:cubicBezTo>
                    <a:pt x="5" y="0"/>
                    <a:pt x="6" y="0"/>
                    <a:pt x="7" y="0"/>
                  </a:cubicBezTo>
                  <a:cubicBezTo>
                    <a:pt x="7" y="1"/>
                    <a:pt x="7" y="1"/>
                    <a:pt x="7" y="1"/>
                  </a:cubicBezTo>
                  <a:cubicBezTo>
                    <a:pt x="6" y="1"/>
                    <a:pt x="5" y="0"/>
                    <a:pt x="4" y="0"/>
                  </a:cubicBezTo>
                  <a:cubicBezTo>
                    <a:pt x="3" y="0"/>
                    <a:pt x="3" y="1"/>
                    <a:pt x="2" y="1"/>
                  </a:cubicBezTo>
                  <a:cubicBezTo>
                    <a:pt x="1" y="2"/>
                    <a:pt x="1" y="2"/>
                    <a:pt x="1" y="3"/>
                  </a:cubicBezTo>
                  <a:cubicBezTo>
                    <a:pt x="1" y="4"/>
                    <a:pt x="1" y="5"/>
                    <a:pt x="2" y="5"/>
                  </a:cubicBezTo>
                  <a:cubicBezTo>
                    <a:pt x="2" y="5"/>
                    <a:pt x="3" y="6"/>
                    <a:pt x="4" y="7"/>
                  </a:cubicBezTo>
                  <a:cubicBezTo>
                    <a:pt x="6" y="8"/>
                    <a:pt x="7" y="8"/>
                    <a:pt x="7" y="9"/>
                  </a:cubicBezTo>
                  <a:cubicBezTo>
                    <a:pt x="8" y="10"/>
                    <a:pt x="8" y="10"/>
                    <a:pt x="8" y="11"/>
                  </a:cubicBezTo>
                  <a:cubicBezTo>
                    <a:pt x="8" y="12"/>
                    <a:pt x="7" y="13"/>
                    <a:pt x="7" y="14"/>
                  </a:cubicBezTo>
                  <a:cubicBezTo>
                    <a:pt x="6" y="15"/>
                    <a:pt x="5" y="15"/>
                    <a:pt x="3" y="15"/>
                  </a:cubicBezTo>
                  <a:cubicBezTo>
                    <a:pt x="3" y="15"/>
                    <a:pt x="2" y="15"/>
                    <a:pt x="2" y="15"/>
                  </a:cubicBezTo>
                  <a:cubicBezTo>
                    <a:pt x="1" y="15"/>
                    <a:pt x="0" y="14"/>
                    <a:pt x="0"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62" name="Freeform 341">
              <a:extLst>
                <a:ext uri="{FF2B5EF4-FFF2-40B4-BE49-F238E27FC236}">
                  <a16:creationId xmlns:a16="http://schemas.microsoft.com/office/drawing/2014/main" id="{052594DB-779B-4B13-AC84-3F75A7A99733}"/>
                </a:ext>
              </a:extLst>
            </p:cNvPr>
            <p:cNvSpPr>
              <a:spLocks/>
            </p:cNvSpPr>
            <p:nvPr/>
          </p:nvSpPr>
          <p:spPr bwMode="auto">
            <a:xfrm>
              <a:off x="6997" y="2314"/>
              <a:ext cx="11" cy="24"/>
            </a:xfrm>
            <a:custGeom>
              <a:avLst/>
              <a:gdLst>
                <a:gd name="T0" fmla="*/ 6 w 6"/>
                <a:gd name="T1" fmla="*/ 14 h 14"/>
                <a:gd name="T2" fmla="*/ 5 w 6"/>
                <a:gd name="T3" fmla="*/ 14 h 14"/>
                <a:gd name="T4" fmla="*/ 2 w 6"/>
                <a:gd name="T5" fmla="*/ 11 h 14"/>
                <a:gd name="T6" fmla="*/ 2 w 6"/>
                <a:gd name="T7" fmla="*/ 4 h 14"/>
                <a:gd name="T8" fmla="*/ 0 w 6"/>
                <a:gd name="T9" fmla="*/ 4 h 14"/>
                <a:gd name="T10" fmla="*/ 0 w 6"/>
                <a:gd name="T11" fmla="*/ 3 h 14"/>
                <a:gd name="T12" fmla="*/ 2 w 6"/>
                <a:gd name="T13" fmla="*/ 3 h 14"/>
                <a:gd name="T14" fmla="*/ 2 w 6"/>
                <a:gd name="T15" fmla="*/ 0 h 14"/>
                <a:gd name="T16" fmla="*/ 3 w 6"/>
                <a:gd name="T17" fmla="*/ 0 h 14"/>
                <a:gd name="T18" fmla="*/ 3 w 6"/>
                <a:gd name="T19" fmla="*/ 0 h 14"/>
                <a:gd name="T20" fmla="*/ 3 w 6"/>
                <a:gd name="T21" fmla="*/ 3 h 14"/>
                <a:gd name="T22" fmla="*/ 6 w 6"/>
                <a:gd name="T23" fmla="*/ 3 h 14"/>
                <a:gd name="T24" fmla="*/ 6 w 6"/>
                <a:gd name="T25" fmla="*/ 4 h 14"/>
                <a:gd name="T26" fmla="*/ 3 w 6"/>
                <a:gd name="T27" fmla="*/ 4 h 14"/>
                <a:gd name="T28" fmla="*/ 3 w 6"/>
                <a:gd name="T29" fmla="*/ 11 h 14"/>
                <a:gd name="T30" fmla="*/ 4 w 6"/>
                <a:gd name="T31" fmla="*/ 13 h 14"/>
                <a:gd name="T32" fmla="*/ 5 w 6"/>
                <a:gd name="T33" fmla="*/ 13 h 14"/>
                <a:gd name="T34" fmla="*/ 6 w 6"/>
                <a:gd name="T35" fmla="*/ 13 h 14"/>
                <a:gd name="T36" fmla="*/ 6 w 6"/>
                <a:gd name="T3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14">
                  <a:moveTo>
                    <a:pt x="6" y="14"/>
                  </a:moveTo>
                  <a:cubicBezTo>
                    <a:pt x="6" y="14"/>
                    <a:pt x="5" y="14"/>
                    <a:pt x="5" y="14"/>
                  </a:cubicBezTo>
                  <a:cubicBezTo>
                    <a:pt x="3" y="14"/>
                    <a:pt x="2" y="13"/>
                    <a:pt x="2" y="11"/>
                  </a:cubicBezTo>
                  <a:cubicBezTo>
                    <a:pt x="2" y="4"/>
                    <a:pt x="2" y="4"/>
                    <a:pt x="2" y="4"/>
                  </a:cubicBezTo>
                  <a:cubicBezTo>
                    <a:pt x="0" y="4"/>
                    <a:pt x="0" y="4"/>
                    <a:pt x="0" y="4"/>
                  </a:cubicBezTo>
                  <a:cubicBezTo>
                    <a:pt x="0" y="3"/>
                    <a:pt x="0" y="3"/>
                    <a:pt x="0" y="3"/>
                  </a:cubicBezTo>
                  <a:cubicBezTo>
                    <a:pt x="2" y="3"/>
                    <a:pt x="2" y="3"/>
                    <a:pt x="2" y="3"/>
                  </a:cubicBezTo>
                  <a:cubicBezTo>
                    <a:pt x="2" y="0"/>
                    <a:pt x="2" y="0"/>
                    <a:pt x="2" y="0"/>
                  </a:cubicBezTo>
                  <a:cubicBezTo>
                    <a:pt x="2" y="0"/>
                    <a:pt x="3" y="0"/>
                    <a:pt x="3" y="0"/>
                  </a:cubicBezTo>
                  <a:cubicBezTo>
                    <a:pt x="3" y="0"/>
                    <a:pt x="3" y="0"/>
                    <a:pt x="3" y="0"/>
                  </a:cubicBezTo>
                  <a:cubicBezTo>
                    <a:pt x="3" y="3"/>
                    <a:pt x="3" y="3"/>
                    <a:pt x="3" y="3"/>
                  </a:cubicBezTo>
                  <a:cubicBezTo>
                    <a:pt x="6" y="3"/>
                    <a:pt x="6" y="3"/>
                    <a:pt x="6" y="3"/>
                  </a:cubicBezTo>
                  <a:cubicBezTo>
                    <a:pt x="6" y="4"/>
                    <a:pt x="6" y="4"/>
                    <a:pt x="6" y="4"/>
                  </a:cubicBezTo>
                  <a:cubicBezTo>
                    <a:pt x="3" y="4"/>
                    <a:pt x="3" y="4"/>
                    <a:pt x="3" y="4"/>
                  </a:cubicBezTo>
                  <a:cubicBezTo>
                    <a:pt x="3" y="11"/>
                    <a:pt x="3" y="11"/>
                    <a:pt x="3" y="11"/>
                  </a:cubicBezTo>
                  <a:cubicBezTo>
                    <a:pt x="3" y="12"/>
                    <a:pt x="3" y="12"/>
                    <a:pt x="4" y="13"/>
                  </a:cubicBezTo>
                  <a:cubicBezTo>
                    <a:pt x="4" y="13"/>
                    <a:pt x="4" y="13"/>
                    <a:pt x="5" y="13"/>
                  </a:cubicBezTo>
                  <a:cubicBezTo>
                    <a:pt x="5" y="13"/>
                    <a:pt x="6" y="13"/>
                    <a:pt x="6" y="13"/>
                  </a:cubicBezTo>
                  <a:lnTo>
                    <a:pt x="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63" name="Freeform 342">
              <a:extLst>
                <a:ext uri="{FF2B5EF4-FFF2-40B4-BE49-F238E27FC236}">
                  <a16:creationId xmlns:a16="http://schemas.microsoft.com/office/drawing/2014/main" id="{568A6D5E-6D86-4869-90EF-F60751B3F467}"/>
                </a:ext>
              </a:extLst>
            </p:cNvPr>
            <p:cNvSpPr>
              <a:spLocks noEditPoints="1"/>
            </p:cNvSpPr>
            <p:nvPr/>
          </p:nvSpPr>
          <p:spPr bwMode="auto">
            <a:xfrm>
              <a:off x="7011" y="2319"/>
              <a:ext cx="14" cy="19"/>
            </a:xfrm>
            <a:custGeom>
              <a:avLst/>
              <a:gdLst>
                <a:gd name="T0" fmla="*/ 7 w 8"/>
                <a:gd name="T1" fmla="*/ 11 h 11"/>
                <a:gd name="T2" fmla="*/ 7 w 8"/>
                <a:gd name="T3" fmla="*/ 9 h 11"/>
                <a:gd name="T4" fmla="*/ 7 w 8"/>
                <a:gd name="T5" fmla="*/ 9 h 11"/>
                <a:gd name="T6" fmla="*/ 6 w 8"/>
                <a:gd name="T7" fmla="*/ 10 h 11"/>
                <a:gd name="T8" fmla="*/ 3 w 8"/>
                <a:gd name="T9" fmla="*/ 11 h 11"/>
                <a:gd name="T10" fmla="*/ 1 w 8"/>
                <a:gd name="T11" fmla="*/ 10 h 11"/>
                <a:gd name="T12" fmla="*/ 0 w 8"/>
                <a:gd name="T13" fmla="*/ 8 h 11"/>
                <a:gd name="T14" fmla="*/ 4 w 8"/>
                <a:gd name="T15" fmla="*/ 5 h 11"/>
                <a:gd name="T16" fmla="*/ 7 w 8"/>
                <a:gd name="T17" fmla="*/ 4 h 11"/>
                <a:gd name="T18" fmla="*/ 5 w 8"/>
                <a:gd name="T19" fmla="*/ 1 h 11"/>
                <a:gd name="T20" fmla="*/ 1 w 8"/>
                <a:gd name="T21" fmla="*/ 2 h 11"/>
                <a:gd name="T22" fmla="*/ 1 w 8"/>
                <a:gd name="T23" fmla="*/ 1 h 11"/>
                <a:gd name="T24" fmla="*/ 3 w 8"/>
                <a:gd name="T25" fmla="*/ 0 h 11"/>
                <a:gd name="T26" fmla="*/ 5 w 8"/>
                <a:gd name="T27" fmla="*/ 0 h 11"/>
                <a:gd name="T28" fmla="*/ 7 w 8"/>
                <a:gd name="T29" fmla="*/ 1 h 11"/>
                <a:gd name="T30" fmla="*/ 8 w 8"/>
                <a:gd name="T31" fmla="*/ 4 h 11"/>
                <a:gd name="T32" fmla="*/ 8 w 8"/>
                <a:gd name="T33" fmla="*/ 11 h 11"/>
                <a:gd name="T34" fmla="*/ 7 w 8"/>
                <a:gd name="T35" fmla="*/ 11 h 11"/>
                <a:gd name="T36" fmla="*/ 4 w 8"/>
                <a:gd name="T37" fmla="*/ 5 h 11"/>
                <a:gd name="T38" fmla="*/ 2 w 8"/>
                <a:gd name="T39" fmla="*/ 6 h 11"/>
                <a:gd name="T40" fmla="*/ 1 w 8"/>
                <a:gd name="T41" fmla="*/ 8 h 11"/>
                <a:gd name="T42" fmla="*/ 2 w 8"/>
                <a:gd name="T43" fmla="*/ 9 h 11"/>
                <a:gd name="T44" fmla="*/ 4 w 8"/>
                <a:gd name="T45" fmla="*/ 10 h 11"/>
                <a:gd name="T46" fmla="*/ 6 w 8"/>
                <a:gd name="T47" fmla="*/ 9 h 11"/>
                <a:gd name="T48" fmla="*/ 7 w 8"/>
                <a:gd name="T49" fmla="*/ 6 h 11"/>
                <a:gd name="T50" fmla="*/ 7 w 8"/>
                <a:gd name="T51" fmla="*/ 5 h 11"/>
                <a:gd name="T52" fmla="*/ 4 w 8"/>
                <a:gd name="T53"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 h="11">
                  <a:moveTo>
                    <a:pt x="7" y="11"/>
                  </a:moveTo>
                  <a:cubicBezTo>
                    <a:pt x="7" y="9"/>
                    <a:pt x="7" y="9"/>
                    <a:pt x="7" y="9"/>
                  </a:cubicBezTo>
                  <a:cubicBezTo>
                    <a:pt x="7" y="9"/>
                    <a:pt x="7" y="9"/>
                    <a:pt x="7" y="9"/>
                  </a:cubicBezTo>
                  <a:cubicBezTo>
                    <a:pt x="7" y="9"/>
                    <a:pt x="6" y="10"/>
                    <a:pt x="6" y="10"/>
                  </a:cubicBezTo>
                  <a:cubicBezTo>
                    <a:pt x="5" y="11"/>
                    <a:pt x="4" y="11"/>
                    <a:pt x="3" y="11"/>
                  </a:cubicBezTo>
                  <a:cubicBezTo>
                    <a:pt x="2" y="11"/>
                    <a:pt x="2" y="11"/>
                    <a:pt x="1" y="10"/>
                  </a:cubicBezTo>
                  <a:cubicBezTo>
                    <a:pt x="0" y="10"/>
                    <a:pt x="0" y="9"/>
                    <a:pt x="0" y="8"/>
                  </a:cubicBezTo>
                  <a:cubicBezTo>
                    <a:pt x="0" y="6"/>
                    <a:pt x="1" y="5"/>
                    <a:pt x="4" y="5"/>
                  </a:cubicBezTo>
                  <a:cubicBezTo>
                    <a:pt x="7" y="4"/>
                    <a:pt x="7" y="4"/>
                    <a:pt x="7" y="4"/>
                  </a:cubicBezTo>
                  <a:cubicBezTo>
                    <a:pt x="7" y="2"/>
                    <a:pt x="6" y="1"/>
                    <a:pt x="5" y="1"/>
                  </a:cubicBezTo>
                  <a:cubicBezTo>
                    <a:pt x="3" y="1"/>
                    <a:pt x="2" y="1"/>
                    <a:pt x="1" y="2"/>
                  </a:cubicBezTo>
                  <a:cubicBezTo>
                    <a:pt x="1" y="1"/>
                    <a:pt x="1" y="1"/>
                    <a:pt x="1" y="1"/>
                  </a:cubicBezTo>
                  <a:cubicBezTo>
                    <a:pt x="2" y="1"/>
                    <a:pt x="2" y="0"/>
                    <a:pt x="3" y="0"/>
                  </a:cubicBezTo>
                  <a:cubicBezTo>
                    <a:pt x="3" y="0"/>
                    <a:pt x="4" y="0"/>
                    <a:pt x="5" y="0"/>
                  </a:cubicBezTo>
                  <a:cubicBezTo>
                    <a:pt x="6" y="0"/>
                    <a:pt x="7" y="0"/>
                    <a:pt x="7" y="1"/>
                  </a:cubicBezTo>
                  <a:cubicBezTo>
                    <a:pt x="8" y="1"/>
                    <a:pt x="8" y="2"/>
                    <a:pt x="8" y="4"/>
                  </a:cubicBezTo>
                  <a:cubicBezTo>
                    <a:pt x="8" y="11"/>
                    <a:pt x="8" y="11"/>
                    <a:pt x="8" y="11"/>
                  </a:cubicBezTo>
                  <a:lnTo>
                    <a:pt x="7" y="11"/>
                  </a:lnTo>
                  <a:close/>
                  <a:moveTo>
                    <a:pt x="4" y="5"/>
                  </a:moveTo>
                  <a:cubicBezTo>
                    <a:pt x="3" y="6"/>
                    <a:pt x="2" y="6"/>
                    <a:pt x="2" y="6"/>
                  </a:cubicBezTo>
                  <a:cubicBezTo>
                    <a:pt x="1" y="7"/>
                    <a:pt x="1" y="7"/>
                    <a:pt x="1" y="8"/>
                  </a:cubicBezTo>
                  <a:cubicBezTo>
                    <a:pt x="1" y="9"/>
                    <a:pt x="1" y="9"/>
                    <a:pt x="2" y="9"/>
                  </a:cubicBezTo>
                  <a:cubicBezTo>
                    <a:pt x="2" y="10"/>
                    <a:pt x="3" y="10"/>
                    <a:pt x="4" y="10"/>
                  </a:cubicBezTo>
                  <a:cubicBezTo>
                    <a:pt x="5" y="10"/>
                    <a:pt x="5" y="10"/>
                    <a:pt x="6" y="9"/>
                  </a:cubicBezTo>
                  <a:cubicBezTo>
                    <a:pt x="7" y="8"/>
                    <a:pt x="7" y="7"/>
                    <a:pt x="7" y="6"/>
                  </a:cubicBezTo>
                  <a:cubicBezTo>
                    <a:pt x="7" y="5"/>
                    <a:pt x="7" y="5"/>
                    <a:pt x="7" y="5"/>
                  </a:cubicBezTo>
                  <a:lnTo>
                    <a:pt x="4"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64" name="Freeform 343">
              <a:extLst>
                <a:ext uri="{FF2B5EF4-FFF2-40B4-BE49-F238E27FC236}">
                  <a16:creationId xmlns:a16="http://schemas.microsoft.com/office/drawing/2014/main" id="{677BAEC1-3539-4487-AFB9-6BDAE0527643}"/>
                </a:ext>
              </a:extLst>
            </p:cNvPr>
            <p:cNvSpPr>
              <a:spLocks/>
            </p:cNvSpPr>
            <p:nvPr/>
          </p:nvSpPr>
          <p:spPr bwMode="auto">
            <a:xfrm>
              <a:off x="7032" y="2319"/>
              <a:ext cx="9" cy="19"/>
            </a:xfrm>
            <a:custGeom>
              <a:avLst/>
              <a:gdLst>
                <a:gd name="T0" fmla="*/ 5 w 5"/>
                <a:gd name="T1" fmla="*/ 1 h 11"/>
                <a:gd name="T2" fmla="*/ 4 w 5"/>
                <a:gd name="T3" fmla="*/ 1 h 11"/>
                <a:gd name="T4" fmla="*/ 1 w 5"/>
                <a:gd name="T5" fmla="*/ 2 h 11"/>
                <a:gd name="T6" fmla="*/ 1 w 5"/>
                <a:gd name="T7" fmla="*/ 6 h 11"/>
                <a:gd name="T8" fmla="*/ 1 w 5"/>
                <a:gd name="T9" fmla="*/ 11 h 11"/>
                <a:gd name="T10" fmla="*/ 0 w 5"/>
                <a:gd name="T11" fmla="*/ 11 h 11"/>
                <a:gd name="T12" fmla="*/ 0 w 5"/>
                <a:gd name="T13" fmla="*/ 0 h 11"/>
                <a:gd name="T14" fmla="*/ 1 w 5"/>
                <a:gd name="T15" fmla="*/ 0 h 11"/>
                <a:gd name="T16" fmla="*/ 1 w 5"/>
                <a:gd name="T17" fmla="*/ 2 h 11"/>
                <a:gd name="T18" fmla="*/ 1 w 5"/>
                <a:gd name="T19" fmla="*/ 2 h 11"/>
                <a:gd name="T20" fmla="*/ 2 w 5"/>
                <a:gd name="T21" fmla="*/ 1 h 11"/>
                <a:gd name="T22" fmla="*/ 4 w 5"/>
                <a:gd name="T23" fmla="*/ 0 h 11"/>
                <a:gd name="T24" fmla="*/ 5 w 5"/>
                <a:gd name="T25" fmla="*/ 0 h 11"/>
                <a:gd name="T26" fmla="*/ 5 w 5"/>
                <a:gd name="T2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11">
                  <a:moveTo>
                    <a:pt x="5" y="1"/>
                  </a:moveTo>
                  <a:cubicBezTo>
                    <a:pt x="4" y="1"/>
                    <a:pt x="4" y="1"/>
                    <a:pt x="4" y="1"/>
                  </a:cubicBezTo>
                  <a:cubicBezTo>
                    <a:pt x="3" y="1"/>
                    <a:pt x="2" y="1"/>
                    <a:pt x="1" y="2"/>
                  </a:cubicBezTo>
                  <a:cubicBezTo>
                    <a:pt x="1" y="3"/>
                    <a:pt x="1" y="4"/>
                    <a:pt x="1" y="6"/>
                  </a:cubicBezTo>
                  <a:cubicBezTo>
                    <a:pt x="1" y="11"/>
                    <a:pt x="1" y="11"/>
                    <a:pt x="1" y="11"/>
                  </a:cubicBezTo>
                  <a:cubicBezTo>
                    <a:pt x="0" y="11"/>
                    <a:pt x="0" y="11"/>
                    <a:pt x="0" y="11"/>
                  </a:cubicBezTo>
                  <a:cubicBezTo>
                    <a:pt x="0" y="0"/>
                    <a:pt x="0" y="0"/>
                    <a:pt x="0" y="0"/>
                  </a:cubicBezTo>
                  <a:cubicBezTo>
                    <a:pt x="1" y="0"/>
                    <a:pt x="1" y="0"/>
                    <a:pt x="1" y="0"/>
                  </a:cubicBezTo>
                  <a:cubicBezTo>
                    <a:pt x="1" y="2"/>
                    <a:pt x="1" y="2"/>
                    <a:pt x="1" y="2"/>
                  </a:cubicBezTo>
                  <a:cubicBezTo>
                    <a:pt x="1" y="2"/>
                    <a:pt x="1" y="2"/>
                    <a:pt x="1" y="2"/>
                  </a:cubicBezTo>
                  <a:cubicBezTo>
                    <a:pt x="1" y="2"/>
                    <a:pt x="1" y="1"/>
                    <a:pt x="2" y="1"/>
                  </a:cubicBezTo>
                  <a:cubicBezTo>
                    <a:pt x="2" y="0"/>
                    <a:pt x="3" y="0"/>
                    <a:pt x="4" y="0"/>
                  </a:cubicBezTo>
                  <a:cubicBezTo>
                    <a:pt x="4" y="0"/>
                    <a:pt x="4" y="0"/>
                    <a:pt x="5" y="0"/>
                  </a:cubicBezTo>
                  <a:lnTo>
                    <a:pt x="5"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65" name="Freeform 344">
              <a:extLst>
                <a:ext uri="{FF2B5EF4-FFF2-40B4-BE49-F238E27FC236}">
                  <a16:creationId xmlns:a16="http://schemas.microsoft.com/office/drawing/2014/main" id="{9492B804-2F41-46B0-81B6-0AC5DB0CFE23}"/>
                </a:ext>
              </a:extLst>
            </p:cNvPr>
            <p:cNvSpPr>
              <a:spLocks/>
            </p:cNvSpPr>
            <p:nvPr/>
          </p:nvSpPr>
          <p:spPr bwMode="auto">
            <a:xfrm>
              <a:off x="7043" y="2314"/>
              <a:ext cx="11" cy="24"/>
            </a:xfrm>
            <a:custGeom>
              <a:avLst/>
              <a:gdLst>
                <a:gd name="T0" fmla="*/ 6 w 6"/>
                <a:gd name="T1" fmla="*/ 14 h 14"/>
                <a:gd name="T2" fmla="*/ 5 w 6"/>
                <a:gd name="T3" fmla="*/ 14 h 14"/>
                <a:gd name="T4" fmla="*/ 2 w 6"/>
                <a:gd name="T5" fmla="*/ 11 h 14"/>
                <a:gd name="T6" fmla="*/ 2 w 6"/>
                <a:gd name="T7" fmla="*/ 4 h 14"/>
                <a:gd name="T8" fmla="*/ 0 w 6"/>
                <a:gd name="T9" fmla="*/ 4 h 14"/>
                <a:gd name="T10" fmla="*/ 0 w 6"/>
                <a:gd name="T11" fmla="*/ 3 h 14"/>
                <a:gd name="T12" fmla="*/ 2 w 6"/>
                <a:gd name="T13" fmla="*/ 3 h 14"/>
                <a:gd name="T14" fmla="*/ 2 w 6"/>
                <a:gd name="T15" fmla="*/ 0 h 14"/>
                <a:gd name="T16" fmla="*/ 3 w 6"/>
                <a:gd name="T17" fmla="*/ 0 h 14"/>
                <a:gd name="T18" fmla="*/ 3 w 6"/>
                <a:gd name="T19" fmla="*/ 0 h 14"/>
                <a:gd name="T20" fmla="*/ 3 w 6"/>
                <a:gd name="T21" fmla="*/ 3 h 14"/>
                <a:gd name="T22" fmla="*/ 6 w 6"/>
                <a:gd name="T23" fmla="*/ 3 h 14"/>
                <a:gd name="T24" fmla="*/ 6 w 6"/>
                <a:gd name="T25" fmla="*/ 4 h 14"/>
                <a:gd name="T26" fmla="*/ 3 w 6"/>
                <a:gd name="T27" fmla="*/ 4 h 14"/>
                <a:gd name="T28" fmla="*/ 3 w 6"/>
                <a:gd name="T29" fmla="*/ 11 h 14"/>
                <a:gd name="T30" fmla="*/ 4 w 6"/>
                <a:gd name="T31" fmla="*/ 13 h 14"/>
                <a:gd name="T32" fmla="*/ 5 w 6"/>
                <a:gd name="T33" fmla="*/ 13 h 14"/>
                <a:gd name="T34" fmla="*/ 6 w 6"/>
                <a:gd name="T35" fmla="*/ 13 h 14"/>
                <a:gd name="T36" fmla="*/ 6 w 6"/>
                <a:gd name="T3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14">
                  <a:moveTo>
                    <a:pt x="6" y="14"/>
                  </a:moveTo>
                  <a:cubicBezTo>
                    <a:pt x="6" y="14"/>
                    <a:pt x="5" y="14"/>
                    <a:pt x="5" y="14"/>
                  </a:cubicBezTo>
                  <a:cubicBezTo>
                    <a:pt x="3" y="14"/>
                    <a:pt x="2" y="13"/>
                    <a:pt x="2" y="11"/>
                  </a:cubicBezTo>
                  <a:cubicBezTo>
                    <a:pt x="2" y="4"/>
                    <a:pt x="2" y="4"/>
                    <a:pt x="2" y="4"/>
                  </a:cubicBezTo>
                  <a:cubicBezTo>
                    <a:pt x="0" y="4"/>
                    <a:pt x="0" y="4"/>
                    <a:pt x="0" y="4"/>
                  </a:cubicBezTo>
                  <a:cubicBezTo>
                    <a:pt x="0" y="3"/>
                    <a:pt x="0" y="3"/>
                    <a:pt x="0" y="3"/>
                  </a:cubicBezTo>
                  <a:cubicBezTo>
                    <a:pt x="2" y="3"/>
                    <a:pt x="2" y="3"/>
                    <a:pt x="2" y="3"/>
                  </a:cubicBezTo>
                  <a:cubicBezTo>
                    <a:pt x="2" y="0"/>
                    <a:pt x="2" y="0"/>
                    <a:pt x="2" y="0"/>
                  </a:cubicBezTo>
                  <a:cubicBezTo>
                    <a:pt x="2" y="0"/>
                    <a:pt x="3" y="0"/>
                    <a:pt x="3" y="0"/>
                  </a:cubicBezTo>
                  <a:cubicBezTo>
                    <a:pt x="3" y="0"/>
                    <a:pt x="3" y="0"/>
                    <a:pt x="3" y="0"/>
                  </a:cubicBezTo>
                  <a:cubicBezTo>
                    <a:pt x="3" y="3"/>
                    <a:pt x="3" y="3"/>
                    <a:pt x="3" y="3"/>
                  </a:cubicBezTo>
                  <a:cubicBezTo>
                    <a:pt x="6" y="3"/>
                    <a:pt x="6" y="3"/>
                    <a:pt x="6" y="3"/>
                  </a:cubicBezTo>
                  <a:cubicBezTo>
                    <a:pt x="6" y="4"/>
                    <a:pt x="6" y="4"/>
                    <a:pt x="6" y="4"/>
                  </a:cubicBezTo>
                  <a:cubicBezTo>
                    <a:pt x="3" y="4"/>
                    <a:pt x="3" y="4"/>
                    <a:pt x="3" y="4"/>
                  </a:cubicBezTo>
                  <a:cubicBezTo>
                    <a:pt x="3" y="11"/>
                    <a:pt x="3" y="11"/>
                    <a:pt x="3" y="11"/>
                  </a:cubicBezTo>
                  <a:cubicBezTo>
                    <a:pt x="3" y="12"/>
                    <a:pt x="3" y="12"/>
                    <a:pt x="4" y="13"/>
                  </a:cubicBezTo>
                  <a:cubicBezTo>
                    <a:pt x="4" y="13"/>
                    <a:pt x="4" y="13"/>
                    <a:pt x="5" y="13"/>
                  </a:cubicBezTo>
                  <a:cubicBezTo>
                    <a:pt x="5" y="13"/>
                    <a:pt x="6" y="13"/>
                    <a:pt x="6" y="13"/>
                  </a:cubicBezTo>
                  <a:lnTo>
                    <a:pt x="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66" name="Rectangle 345">
              <a:extLst>
                <a:ext uri="{FF2B5EF4-FFF2-40B4-BE49-F238E27FC236}">
                  <a16:creationId xmlns:a16="http://schemas.microsoft.com/office/drawing/2014/main" id="{FC5F402D-23A3-46A8-9624-0E01C60F8C0C}"/>
                </a:ext>
              </a:extLst>
            </p:cNvPr>
            <p:cNvSpPr>
              <a:spLocks noChangeArrowheads="1"/>
            </p:cNvSpPr>
            <p:nvPr/>
          </p:nvSpPr>
          <p:spPr bwMode="auto">
            <a:xfrm>
              <a:off x="7351" y="2831"/>
              <a:ext cx="40" cy="16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grpSp>
      <p:grpSp>
        <p:nvGrpSpPr>
          <p:cNvPr id="167" name="Group 166">
            <a:extLst>
              <a:ext uri="{FF2B5EF4-FFF2-40B4-BE49-F238E27FC236}">
                <a16:creationId xmlns:a16="http://schemas.microsoft.com/office/drawing/2014/main" id="{DA2ECC6A-9103-4099-ABDC-FA89C4F6A2AC}"/>
              </a:ext>
            </a:extLst>
          </p:cNvPr>
          <p:cNvGrpSpPr/>
          <p:nvPr/>
        </p:nvGrpSpPr>
        <p:grpSpPr>
          <a:xfrm>
            <a:off x="7821774" y="2156973"/>
            <a:ext cx="202560" cy="572050"/>
            <a:chOff x="1494566" y="1830076"/>
            <a:chExt cx="304070" cy="858725"/>
          </a:xfrm>
          <a:solidFill>
            <a:schemeClr val="tx1"/>
          </a:solidFill>
          <a:effectLst>
            <a:glow>
              <a:srgbClr val="C00000">
                <a:alpha val="40000"/>
              </a:srgbClr>
            </a:glow>
          </a:effectLst>
        </p:grpSpPr>
        <p:sp>
          <p:nvSpPr>
            <p:cNvPr id="168" name="Flowchart: Delay 167">
              <a:extLst>
                <a:ext uri="{FF2B5EF4-FFF2-40B4-BE49-F238E27FC236}">
                  <a16:creationId xmlns:a16="http://schemas.microsoft.com/office/drawing/2014/main" id="{22C663F8-8122-435A-9010-9EC5E8D9FE1C}"/>
                </a:ext>
              </a:extLst>
            </p:cNvPr>
            <p:cNvSpPr/>
            <p:nvPr/>
          </p:nvSpPr>
          <p:spPr bwMode="auto">
            <a:xfrm rot="5400000">
              <a:off x="1418001" y="2132497"/>
              <a:ext cx="457200" cy="304070"/>
            </a:xfrm>
            <a:prstGeom prst="flowChartDelay">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9" name="Rectangle 168">
              <a:extLst>
                <a:ext uri="{FF2B5EF4-FFF2-40B4-BE49-F238E27FC236}">
                  <a16:creationId xmlns:a16="http://schemas.microsoft.com/office/drawing/2014/main" id="{C8D8A38C-579D-4ACF-97AC-995F982208AA}"/>
                </a:ext>
              </a:extLst>
            </p:cNvPr>
            <p:cNvSpPr/>
            <p:nvPr/>
          </p:nvSpPr>
          <p:spPr bwMode="auto">
            <a:xfrm>
              <a:off x="1556715" y="2307801"/>
              <a:ext cx="179772" cy="3810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0" name="Oval 169">
              <a:extLst>
                <a:ext uri="{FF2B5EF4-FFF2-40B4-BE49-F238E27FC236}">
                  <a16:creationId xmlns:a16="http://schemas.microsoft.com/office/drawing/2014/main" id="{86207D94-BFD9-4C57-AF8D-434B0B20E1BA}"/>
                </a:ext>
              </a:extLst>
            </p:cNvPr>
            <p:cNvSpPr/>
            <p:nvPr/>
          </p:nvSpPr>
          <p:spPr bwMode="auto">
            <a:xfrm>
              <a:off x="1548516" y="1830076"/>
              <a:ext cx="196170" cy="19617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71" name="Group 170">
            <a:extLst>
              <a:ext uri="{FF2B5EF4-FFF2-40B4-BE49-F238E27FC236}">
                <a16:creationId xmlns:a16="http://schemas.microsoft.com/office/drawing/2014/main" id="{F253B57A-EF6B-48FE-9338-84D9567A55A7}"/>
              </a:ext>
            </a:extLst>
          </p:cNvPr>
          <p:cNvGrpSpPr/>
          <p:nvPr/>
        </p:nvGrpSpPr>
        <p:grpSpPr>
          <a:xfrm>
            <a:off x="7493102" y="2150917"/>
            <a:ext cx="202560" cy="572050"/>
            <a:chOff x="1494566" y="1830076"/>
            <a:chExt cx="304070" cy="858725"/>
          </a:xfrm>
          <a:solidFill>
            <a:schemeClr val="tx1"/>
          </a:solidFill>
          <a:effectLst>
            <a:glow>
              <a:srgbClr val="C00000">
                <a:alpha val="40000"/>
              </a:srgbClr>
            </a:glow>
          </a:effectLst>
        </p:grpSpPr>
        <p:sp>
          <p:nvSpPr>
            <p:cNvPr id="172" name="Flowchart: Delay 171">
              <a:extLst>
                <a:ext uri="{FF2B5EF4-FFF2-40B4-BE49-F238E27FC236}">
                  <a16:creationId xmlns:a16="http://schemas.microsoft.com/office/drawing/2014/main" id="{937A3E82-69DE-4008-BDA3-B757EF2B36BD}"/>
                </a:ext>
              </a:extLst>
            </p:cNvPr>
            <p:cNvSpPr/>
            <p:nvPr/>
          </p:nvSpPr>
          <p:spPr bwMode="auto">
            <a:xfrm rot="5400000">
              <a:off x="1418001" y="2132497"/>
              <a:ext cx="457200" cy="304070"/>
            </a:xfrm>
            <a:prstGeom prst="flowChartDelay">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3" name="Rectangle 172">
              <a:extLst>
                <a:ext uri="{FF2B5EF4-FFF2-40B4-BE49-F238E27FC236}">
                  <a16:creationId xmlns:a16="http://schemas.microsoft.com/office/drawing/2014/main" id="{186BC34C-66B8-47CB-AFEE-433966AB9321}"/>
                </a:ext>
              </a:extLst>
            </p:cNvPr>
            <p:cNvSpPr/>
            <p:nvPr/>
          </p:nvSpPr>
          <p:spPr bwMode="auto">
            <a:xfrm>
              <a:off x="1556715" y="2307801"/>
              <a:ext cx="179772" cy="3810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4" name="Oval 173">
              <a:extLst>
                <a:ext uri="{FF2B5EF4-FFF2-40B4-BE49-F238E27FC236}">
                  <a16:creationId xmlns:a16="http://schemas.microsoft.com/office/drawing/2014/main" id="{E0895F74-55C3-4120-AA6E-B5CB5BE27121}"/>
                </a:ext>
              </a:extLst>
            </p:cNvPr>
            <p:cNvSpPr/>
            <p:nvPr/>
          </p:nvSpPr>
          <p:spPr bwMode="auto">
            <a:xfrm>
              <a:off x="1548516" y="1830076"/>
              <a:ext cx="196170" cy="19617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75" name="Group 315">
            <a:extLst>
              <a:ext uri="{FF2B5EF4-FFF2-40B4-BE49-F238E27FC236}">
                <a16:creationId xmlns:a16="http://schemas.microsoft.com/office/drawing/2014/main" id="{16E41DE1-2311-423D-8F60-70DFCA81DFFB}"/>
              </a:ext>
            </a:extLst>
          </p:cNvPr>
          <p:cNvGrpSpPr>
            <a:grpSpLocks noChangeAspect="1"/>
          </p:cNvGrpSpPr>
          <p:nvPr/>
        </p:nvGrpSpPr>
        <p:grpSpPr bwMode="auto">
          <a:xfrm>
            <a:off x="7688771" y="4573616"/>
            <a:ext cx="539183" cy="407383"/>
            <a:chOff x="6876" y="2250"/>
            <a:chExt cx="990" cy="748"/>
          </a:xfrm>
        </p:grpSpPr>
        <p:sp>
          <p:nvSpPr>
            <p:cNvPr id="176" name="Rectangle 317">
              <a:extLst>
                <a:ext uri="{FF2B5EF4-FFF2-40B4-BE49-F238E27FC236}">
                  <a16:creationId xmlns:a16="http://schemas.microsoft.com/office/drawing/2014/main" id="{DDCD74C6-9C7C-4611-A035-B063C3CAFB30}"/>
                </a:ext>
              </a:extLst>
            </p:cNvPr>
            <p:cNvSpPr>
              <a:spLocks noChangeArrowheads="1"/>
            </p:cNvSpPr>
            <p:nvPr/>
          </p:nvSpPr>
          <p:spPr bwMode="auto">
            <a:xfrm>
              <a:off x="7125" y="2983"/>
              <a:ext cx="490" cy="15"/>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77" name="Freeform 318">
              <a:extLst>
                <a:ext uri="{FF2B5EF4-FFF2-40B4-BE49-F238E27FC236}">
                  <a16:creationId xmlns:a16="http://schemas.microsoft.com/office/drawing/2014/main" id="{519DD96E-7950-47A9-8319-A3EE0DF67D55}"/>
                </a:ext>
              </a:extLst>
            </p:cNvPr>
            <p:cNvSpPr>
              <a:spLocks/>
            </p:cNvSpPr>
            <p:nvPr/>
          </p:nvSpPr>
          <p:spPr bwMode="auto">
            <a:xfrm>
              <a:off x="6876" y="2250"/>
              <a:ext cx="990" cy="590"/>
            </a:xfrm>
            <a:custGeom>
              <a:avLst/>
              <a:gdLst>
                <a:gd name="T0" fmla="*/ 557 w 557"/>
                <a:gd name="T1" fmla="*/ 314 h 332"/>
                <a:gd name="T2" fmla="*/ 539 w 557"/>
                <a:gd name="T3" fmla="*/ 332 h 332"/>
                <a:gd name="T4" fmla="*/ 18 w 557"/>
                <a:gd name="T5" fmla="*/ 332 h 332"/>
                <a:gd name="T6" fmla="*/ 0 w 557"/>
                <a:gd name="T7" fmla="*/ 314 h 332"/>
                <a:gd name="T8" fmla="*/ 0 w 557"/>
                <a:gd name="T9" fmla="*/ 18 h 332"/>
                <a:gd name="T10" fmla="*/ 18 w 557"/>
                <a:gd name="T11" fmla="*/ 0 h 332"/>
                <a:gd name="T12" fmla="*/ 539 w 557"/>
                <a:gd name="T13" fmla="*/ 0 h 332"/>
                <a:gd name="T14" fmla="*/ 557 w 557"/>
                <a:gd name="T15" fmla="*/ 18 h 332"/>
                <a:gd name="T16" fmla="*/ 557 w 557"/>
                <a:gd name="T17" fmla="*/ 31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7" h="332">
                  <a:moveTo>
                    <a:pt x="557" y="314"/>
                  </a:moveTo>
                  <a:cubicBezTo>
                    <a:pt x="557" y="324"/>
                    <a:pt x="549" y="332"/>
                    <a:pt x="539" y="332"/>
                  </a:cubicBezTo>
                  <a:cubicBezTo>
                    <a:pt x="18" y="332"/>
                    <a:pt x="18" y="332"/>
                    <a:pt x="18" y="332"/>
                  </a:cubicBezTo>
                  <a:cubicBezTo>
                    <a:pt x="8" y="332"/>
                    <a:pt x="0" y="324"/>
                    <a:pt x="0" y="314"/>
                  </a:cubicBezTo>
                  <a:cubicBezTo>
                    <a:pt x="0" y="18"/>
                    <a:pt x="0" y="18"/>
                    <a:pt x="0" y="18"/>
                  </a:cubicBezTo>
                  <a:cubicBezTo>
                    <a:pt x="0" y="8"/>
                    <a:pt x="8" y="0"/>
                    <a:pt x="18" y="0"/>
                  </a:cubicBezTo>
                  <a:cubicBezTo>
                    <a:pt x="539" y="0"/>
                    <a:pt x="539" y="0"/>
                    <a:pt x="539" y="0"/>
                  </a:cubicBezTo>
                  <a:cubicBezTo>
                    <a:pt x="549" y="0"/>
                    <a:pt x="557" y="8"/>
                    <a:pt x="557" y="18"/>
                  </a:cubicBezTo>
                  <a:lnTo>
                    <a:pt x="557" y="31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78" name="Freeform 319">
              <a:extLst>
                <a:ext uri="{FF2B5EF4-FFF2-40B4-BE49-F238E27FC236}">
                  <a16:creationId xmlns:a16="http://schemas.microsoft.com/office/drawing/2014/main" id="{74B0AC07-137C-4CAE-ABE7-87E62CDD2094}"/>
                </a:ext>
              </a:extLst>
            </p:cNvPr>
            <p:cNvSpPr>
              <a:spLocks/>
            </p:cNvSpPr>
            <p:nvPr/>
          </p:nvSpPr>
          <p:spPr bwMode="auto">
            <a:xfrm>
              <a:off x="6903" y="2276"/>
              <a:ext cx="933" cy="514"/>
            </a:xfrm>
            <a:custGeom>
              <a:avLst/>
              <a:gdLst>
                <a:gd name="T0" fmla="*/ 525 w 525"/>
                <a:gd name="T1" fmla="*/ 281 h 289"/>
                <a:gd name="T2" fmla="*/ 517 w 525"/>
                <a:gd name="T3" fmla="*/ 289 h 289"/>
                <a:gd name="T4" fmla="*/ 8 w 525"/>
                <a:gd name="T5" fmla="*/ 289 h 289"/>
                <a:gd name="T6" fmla="*/ 0 w 525"/>
                <a:gd name="T7" fmla="*/ 281 h 289"/>
                <a:gd name="T8" fmla="*/ 0 w 525"/>
                <a:gd name="T9" fmla="*/ 7 h 289"/>
                <a:gd name="T10" fmla="*/ 8 w 525"/>
                <a:gd name="T11" fmla="*/ 0 h 289"/>
                <a:gd name="T12" fmla="*/ 517 w 525"/>
                <a:gd name="T13" fmla="*/ 0 h 289"/>
                <a:gd name="T14" fmla="*/ 525 w 525"/>
                <a:gd name="T15" fmla="*/ 7 h 289"/>
                <a:gd name="T16" fmla="*/ 525 w 525"/>
                <a:gd name="T17" fmla="*/ 281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5" h="289">
                  <a:moveTo>
                    <a:pt x="525" y="281"/>
                  </a:moveTo>
                  <a:cubicBezTo>
                    <a:pt x="525" y="285"/>
                    <a:pt x="521" y="289"/>
                    <a:pt x="517" y="289"/>
                  </a:cubicBezTo>
                  <a:cubicBezTo>
                    <a:pt x="8" y="289"/>
                    <a:pt x="8" y="289"/>
                    <a:pt x="8" y="289"/>
                  </a:cubicBezTo>
                  <a:cubicBezTo>
                    <a:pt x="4" y="289"/>
                    <a:pt x="0" y="285"/>
                    <a:pt x="0" y="281"/>
                  </a:cubicBezTo>
                  <a:cubicBezTo>
                    <a:pt x="0" y="7"/>
                    <a:pt x="0" y="7"/>
                    <a:pt x="0" y="7"/>
                  </a:cubicBezTo>
                  <a:cubicBezTo>
                    <a:pt x="0" y="3"/>
                    <a:pt x="4" y="0"/>
                    <a:pt x="8" y="0"/>
                  </a:cubicBezTo>
                  <a:cubicBezTo>
                    <a:pt x="517" y="0"/>
                    <a:pt x="517" y="0"/>
                    <a:pt x="517" y="0"/>
                  </a:cubicBezTo>
                  <a:cubicBezTo>
                    <a:pt x="521" y="0"/>
                    <a:pt x="525" y="3"/>
                    <a:pt x="525" y="7"/>
                  </a:cubicBezTo>
                  <a:lnTo>
                    <a:pt x="525" y="28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79" name="Rectangle 320">
              <a:extLst>
                <a:ext uri="{FF2B5EF4-FFF2-40B4-BE49-F238E27FC236}">
                  <a16:creationId xmlns:a16="http://schemas.microsoft.com/office/drawing/2014/main" id="{35A89431-5A50-40F4-84B7-873C7AA5F979}"/>
                </a:ext>
              </a:extLst>
            </p:cNvPr>
            <p:cNvSpPr>
              <a:spLocks noChangeArrowheads="1"/>
            </p:cNvSpPr>
            <p:nvPr/>
          </p:nvSpPr>
          <p:spPr bwMode="auto">
            <a:xfrm>
              <a:off x="6979" y="2394"/>
              <a:ext cx="215" cy="103"/>
            </a:xfrm>
            <a:prstGeom prst="rect">
              <a:avLst/>
            </a:prstGeom>
            <a:solidFill>
              <a:srgbClr val="F9EC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80" name="Rectangle 321">
              <a:extLst>
                <a:ext uri="{FF2B5EF4-FFF2-40B4-BE49-F238E27FC236}">
                  <a16:creationId xmlns:a16="http://schemas.microsoft.com/office/drawing/2014/main" id="{EC4AA5EC-9278-4086-B95F-6E5FD2E5F929}"/>
                </a:ext>
              </a:extLst>
            </p:cNvPr>
            <p:cNvSpPr>
              <a:spLocks noChangeArrowheads="1"/>
            </p:cNvSpPr>
            <p:nvPr/>
          </p:nvSpPr>
          <p:spPr bwMode="auto">
            <a:xfrm>
              <a:off x="7201" y="2394"/>
              <a:ext cx="217" cy="103"/>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81" name="Rectangle 322">
              <a:extLst>
                <a:ext uri="{FF2B5EF4-FFF2-40B4-BE49-F238E27FC236}">
                  <a16:creationId xmlns:a16="http://schemas.microsoft.com/office/drawing/2014/main" id="{4DFB96E0-FF55-4D6E-A5E1-2897F677BAD0}"/>
                </a:ext>
              </a:extLst>
            </p:cNvPr>
            <p:cNvSpPr>
              <a:spLocks noChangeArrowheads="1"/>
            </p:cNvSpPr>
            <p:nvPr/>
          </p:nvSpPr>
          <p:spPr bwMode="auto">
            <a:xfrm>
              <a:off x="7425" y="2394"/>
              <a:ext cx="103" cy="103"/>
            </a:xfrm>
            <a:prstGeom prst="rect">
              <a:avLst/>
            </a:prstGeom>
            <a:solidFill>
              <a:srgbClr val="4573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82" name="Rectangle 323">
              <a:extLst>
                <a:ext uri="{FF2B5EF4-FFF2-40B4-BE49-F238E27FC236}">
                  <a16:creationId xmlns:a16="http://schemas.microsoft.com/office/drawing/2014/main" id="{4A555412-5F29-4E41-8047-40B35C8F2CA1}"/>
                </a:ext>
              </a:extLst>
            </p:cNvPr>
            <p:cNvSpPr>
              <a:spLocks noChangeArrowheads="1"/>
            </p:cNvSpPr>
            <p:nvPr/>
          </p:nvSpPr>
          <p:spPr bwMode="auto">
            <a:xfrm>
              <a:off x="7535" y="2394"/>
              <a:ext cx="103" cy="103"/>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83" name="Rectangle 324">
              <a:extLst>
                <a:ext uri="{FF2B5EF4-FFF2-40B4-BE49-F238E27FC236}">
                  <a16:creationId xmlns:a16="http://schemas.microsoft.com/office/drawing/2014/main" id="{4DD9A7AD-8175-464C-BD6F-C18CAEDEB8C9}"/>
                </a:ext>
              </a:extLst>
            </p:cNvPr>
            <p:cNvSpPr>
              <a:spLocks noChangeArrowheads="1"/>
            </p:cNvSpPr>
            <p:nvPr/>
          </p:nvSpPr>
          <p:spPr bwMode="auto">
            <a:xfrm>
              <a:off x="7425" y="2504"/>
              <a:ext cx="103" cy="10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84" name="Rectangle 325">
              <a:extLst>
                <a:ext uri="{FF2B5EF4-FFF2-40B4-BE49-F238E27FC236}">
                  <a16:creationId xmlns:a16="http://schemas.microsoft.com/office/drawing/2014/main" id="{FB2ABDBE-AF57-46CA-B781-2A4DD6288D4E}"/>
                </a:ext>
              </a:extLst>
            </p:cNvPr>
            <p:cNvSpPr>
              <a:spLocks noChangeArrowheads="1"/>
            </p:cNvSpPr>
            <p:nvPr/>
          </p:nvSpPr>
          <p:spPr bwMode="auto">
            <a:xfrm>
              <a:off x="6979" y="2504"/>
              <a:ext cx="103" cy="103"/>
            </a:xfrm>
            <a:prstGeom prst="rect">
              <a:avLst/>
            </a:prstGeom>
            <a:solidFill>
              <a:srgbClr val="5884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85" name="Rectangle 326">
              <a:extLst>
                <a:ext uri="{FF2B5EF4-FFF2-40B4-BE49-F238E27FC236}">
                  <a16:creationId xmlns:a16="http://schemas.microsoft.com/office/drawing/2014/main" id="{F8E9C46E-07AD-4AAF-BB31-9936187EA477}"/>
                </a:ext>
              </a:extLst>
            </p:cNvPr>
            <p:cNvSpPr>
              <a:spLocks noChangeArrowheads="1"/>
            </p:cNvSpPr>
            <p:nvPr/>
          </p:nvSpPr>
          <p:spPr bwMode="auto">
            <a:xfrm>
              <a:off x="6979" y="2616"/>
              <a:ext cx="103" cy="104"/>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86" name="Rectangle 327">
              <a:extLst>
                <a:ext uri="{FF2B5EF4-FFF2-40B4-BE49-F238E27FC236}">
                  <a16:creationId xmlns:a16="http://schemas.microsoft.com/office/drawing/2014/main" id="{D54C3F16-7B5A-4560-8029-A26C46EEA5BB}"/>
                </a:ext>
              </a:extLst>
            </p:cNvPr>
            <p:cNvSpPr>
              <a:spLocks noChangeArrowheads="1"/>
            </p:cNvSpPr>
            <p:nvPr/>
          </p:nvSpPr>
          <p:spPr bwMode="auto">
            <a:xfrm>
              <a:off x="7091" y="2616"/>
              <a:ext cx="103" cy="104"/>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87" name="Rectangle 328">
              <a:extLst>
                <a:ext uri="{FF2B5EF4-FFF2-40B4-BE49-F238E27FC236}">
                  <a16:creationId xmlns:a16="http://schemas.microsoft.com/office/drawing/2014/main" id="{6CECF9BE-F118-4F35-87BC-13A49C919809}"/>
                </a:ext>
              </a:extLst>
            </p:cNvPr>
            <p:cNvSpPr>
              <a:spLocks noChangeArrowheads="1"/>
            </p:cNvSpPr>
            <p:nvPr/>
          </p:nvSpPr>
          <p:spPr bwMode="auto">
            <a:xfrm>
              <a:off x="7201" y="2504"/>
              <a:ext cx="217" cy="103"/>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88" name="Rectangle 329">
              <a:extLst>
                <a:ext uri="{FF2B5EF4-FFF2-40B4-BE49-F238E27FC236}">
                  <a16:creationId xmlns:a16="http://schemas.microsoft.com/office/drawing/2014/main" id="{2CE0FF86-24AA-426A-8D77-2EC9455E18C8}"/>
                </a:ext>
              </a:extLst>
            </p:cNvPr>
            <p:cNvSpPr>
              <a:spLocks noChangeArrowheads="1"/>
            </p:cNvSpPr>
            <p:nvPr/>
          </p:nvSpPr>
          <p:spPr bwMode="auto">
            <a:xfrm>
              <a:off x="7201" y="2616"/>
              <a:ext cx="217" cy="104"/>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89" name="Rectangle 330">
              <a:extLst>
                <a:ext uri="{FF2B5EF4-FFF2-40B4-BE49-F238E27FC236}">
                  <a16:creationId xmlns:a16="http://schemas.microsoft.com/office/drawing/2014/main" id="{D77C450D-53AE-4274-9BD7-44C294ACA9CF}"/>
                </a:ext>
              </a:extLst>
            </p:cNvPr>
            <p:cNvSpPr>
              <a:spLocks noChangeArrowheads="1"/>
            </p:cNvSpPr>
            <p:nvPr/>
          </p:nvSpPr>
          <p:spPr bwMode="auto">
            <a:xfrm>
              <a:off x="7423" y="2685"/>
              <a:ext cx="215" cy="35"/>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90" name="Rectangle 331">
              <a:extLst>
                <a:ext uri="{FF2B5EF4-FFF2-40B4-BE49-F238E27FC236}">
                  <a16:creationId xmlns:a16="http://schemas.microsoft.com/office/drawing/2014/main" id="{C9706674-F1F2-405C-AF01-D83E482CA2C5}"/>
                </a:ext>
              </a:extLst>
            </p:cNvPr>
            <p:cNvSpPr>
              <a:spLocks noChangeArrowheads="1"/>
            </p:cNvSpPr>
            <p:nvPr/>
          </p:nvSpPr>
          <p:spPr bwMode="auto">
            <a:xfrm>
              <a:off x="7423" y="2616"/>
              <a:ext cx="215" cy="69"/>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91" name="Rectangle 332">
              <a:extLst>
                <a:ext uri="{FF2B5EF4-FFF2-40B4-BE49-F238E27FC236}">
                  <a16:creationId xmlns:a16="http://schemas.microsoft.com/office/drawing/2014/main" id="{FC5D8F5C-0529-4193-9187-C41EE5E029F6}"/>
                </a:ext>
              </a:extLst>
            </p:cNvPr>
            <p:cNvSpPr>
              <a:spLocks noChangeArrowheads="1"/>
            </p:cNvSpPr>
            <p:nvPr/>
          </p:nvSpPr>
          <p:spPr bwMode="auto">
            <a:xfrm>
              <a:off x="7535" y="2504"/>
              <a:ext cx="103" cy="103"/>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92" name="Rectangle 333">
              <a:extLst>
                <a:ext uri="{FF2B5EF4-FFF2-40B4-BE49-F238E27FC236}">
                  <a16:creationId xmlns:a16="http://schemas.microsoft.com/office/drawing/2014/main" id="{E005E3A1-9A7B-4DF1-B892-0F54AD125E0F}"/>
                </a:ext>
              </a:extLst>
            </p:cNvPr>
            <p:cNvSpPr>
              <a:spLocks noChangeArrowheads="1"/>
            </p:cNvSpPr>
            <p:nvPr/>
          </p:nvSpPr>
          <p:spPr bwMode="auto">
            <a:xfrm>
              <a:off x="7688" y="2504"/>
              <a:ext cx="105" cy="103"/>
            </a:xfrm>
            <a:prstGeom prst="rect">
              <a:avLst/>
            </a:prstGeom>
            <a:solidFill>
              <a:srgbClr val="109C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93" name="Rectangle 334">
              <a:extLst>
                <a:ext uri="{FF2B5EF4-FFF2-40B4-BE49-F238E27FC236}">
                  <a16:creationId xmlns:a16="http://schemas.microsoft.com/office/drawing/2014/main" id="{6B67E910-AFFE-471C-A639-49289DDE0F68}"/>
                </a:ext>
              </a:extLst>
            </p:cNvPr>
            <p:cNvSpPr>
              <a:spLocks noChangeArrowheads="1"/>
            </p:cNvSpPr>
            <p:nvPr/>
          </p:nvSpPr>
          <p:spPr bwMode="auto">
            <a:xfrm>
              <a:off x="7688" y="2614"/>
              <a:ext cx="105" cy="105"/>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94" name="Rectangle 335">
              <a:extLst>
                <a:ext uri="{FF2B5EF4-FFF2-40B4-BE49-F238E27FC236}">
                  <a16:creationId xmlns:a16="http://schemas.microsoft.com/office/drawing/2014/main" id="{2191C2BE-C99C-4213-BE53-E63CF52DE38E}"/>
                </a:ext>
              </a:extLst>
            </p:cNvPr>
            <p:cNvSpPr>
              <a:spLocks noChangeArrowheads="1"/>
            </p:cNvSpPr>
            <p:nvPr/>
          </p:nvSpPr>
          <p:spPr bwMode="auto">
            <a:xfrm>
              <a:off x="7798" y="2504"/>
              <a:ext cx="38" cy="103"/>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95" name="Rectangle 336">
              <a:extLst>
                <a:ext uri="{FF2B5EF4-FFF2-40B4-BE49-F238E27FC236}">
                  <a16:creationId xmlns:a16="http://schemas.microsoft.com/office/drawing/2014/main" id="{7F470BE1-7EA7-440D-AFBB-19000FF2D5B3}"/>
                </a:ext>
              </a:extLst>
            </p:cNvPr>
            <p:cNvSpPr>
              <a:spLocks noChangeArrowheads="1"/>
            </p:cNvSpPr>
            <p:nvPr/>
          </p:nvSpPr>
          <p:spPr bwMode="auto">
            <a:xfrm>
              <a:off x="7798" y="2614"/>
              <a:ext cx="38" cy="105"/>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96" name="Rectangle 337">
              <a:extLst>
                <a:ext uri="{FF2B5EF4-FFF2-40B4-BE49-F238E27FC236}">
                  <a16:creationId xmlns:a16="http://schemas.microsoft.com/office/drawing/2014/main" id="{EB0322CF-1720-486C-8D88-5EECC893C09D}"/>
                </a:ext>
              </a:extLst>
            </p:cNvPr>
            <p:cNvSpPr>
              <a:spLocks noChangeArrowheads="1"/>
            </p:cNvSpPr>
            <p:nvPr/>
          </p:nvSpPr>
          <p:spPr bwMode="auto">
            <a:xfrm>
              <a:off x="7688" y="2394"/>
              <a:ext cx="148" cy="103"/>
            </a:xfrm>
            <a:prstGeom prst="rect">
              <a:avLst/>
            </a:prstGeom>
            <a:solidFill>
              <a:srgbClr val="9E1F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97" name="Freeform 338">
              <a:extLst>
                <a:ext uri="{FF2B5EF4-FFF2-40B4-BE49-F238E27FC236}">
                  <a16:creationId xmlns:a16="http://schemas.microsoft.com/office/drawing/2014/main" id="{CD83979A-EB4A-41C7-81FE-E71F1DAE59AC}"/>
                </a:ext>
              </a:extLst>
            </p:cNvPr>
            <p:cNvSpPr>
              <a:spLocks/>
            </p:cNvSpPr>
            <p:nvPr/>
          </p:nvSpPr>
          <p:spPr bwMode="auto">
            <a:xfrm>
              <a:off x="7091" y="2504"/>
              <a:ext cx="105" cy="105"/>
            </a:xfrm>
            <a:custGeom>
              <a:avLst/>
              <a:gdLst>
                <a:gd name="T0" fmla="*/ 52 w 105"/>
                <a:gd name="T1" fmla="*/ 0 h 105"/>
                <a:gd name="T2" fmla="*/ 0 w 105"/>
                <a:gd name="T3" fmla="*/ 0 h 105"/>
                <a:gd name="T4" fmla="*/ 0 w 105"/>
                <a:gd name="T5" fmla="*/ 51 h 105"/>
                <a:gd name="T6" fmla="*/ 0 w 105"/>
                <a:gd name="T7" fmla="*/ 105 h 105"/>
                <a:gd name="T8" fmla="*/ 52 w 105"/>
                <a:gd name="T9" fmla="*/ 105 h 105"/>
                <a:gd name="T10" fmla="*/ 105 w 105"/>
                <a:gd name="T11" fmla="*/ 105 h 105"/>
                <a:gd name="T12" fmla="*/ 105 w 105"/>
                <a:gd name="T13" fmla="*/ 51 h 105"/>
                <a:gd name="T14" fmla="*/ 105 w 105"/>
                <a:gd name="T15" fmla="*/ 0 h 105"/>
                <a:gd name="T16" fmla="*/ 52 w 105"/>
                <a:gd name="T1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05">
                  <a:moveTo>
                    <a:pt x="52" y="0"/>
                  </a:moveTo>
                  <a:lnTo>
                    <a:pt x="0" y="0"/>
                  </a:lnTo>
                  <a:lnTo>
                    <a:pt x="0" y="51"/>
                  </a:lnTo>
                  <a:lnTo>
                    <a:pt x="0" y="105"/>
                  </a:lnTo>
                  <a:lnTo>
                    <a:pt x="52" y="105"/>
                  </a:lnTo>
                  <a:lnTo>
                    <a:pt x="105" y="105"/>
                  </a:lnTo>
                  <a:lnTo>
                    <a:pt x="105" y="51"/>
                  </a:lnTo>
                  <a:lnTo>
                    <a:pt x="105" y="0"/>
                  </a:lnTo>
                  <a:lnTo>
                    <a:pt x="52" y="0"/>
                  </a:lnTo>
                  <a:close/>
                </a:path>
              </a:pathLst>
            </a:custGeom>
            <a:solidFill>
              <a:srgbClr val="DA56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98" name="Rectangle 339">
              <a:extLst>
                <a:ext uri="{FF2B5EF4-FFF2-40B4-BE49-F238E27FC236}">
                  <a16:creationId xmlns:a16="http://schemas.microsoft.com/office/drawing/2014/main" id="{3F731C72-9544-4952-8427-E08AD05922CE}"/>
                </a:ext>
              </a:extLst>
            </p:cNvPr>
            <p:cNvSpPr>
              <a:spLocks noChangeArrowheads="1"/>
            </p:cNvSpPr>
            <p:nvPr/>
          </p:nvSpPr>
          <p:spPr bwMode="auto">
            <a:xfrm>
              <a:off x="7786" y="2310"/>
              <a:ext cx="28" cy="27"/>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199" name="Freeform 340">
              <a:extLst>
                <a:ext uri="{FF2B5EF4-FFF2-40B4-BE49-F238E27FC236}">
                  <a16:creationId xmlns:a16="http://schemas.microsoft.com/office/drawing/2014/main" id="{36824713-CC4D-4E77-BEC9-6EE428EE5B8F}"/>
                </a:ext>
              </a:extLst>
            </p:cNvPr>
            <p:cNvSpPr>
              <a:spLocks/>
            </p:cNvSpPr>
            <p:nvPr/>
          </p:nvSpPr>
          <p:spPr bwMode="auto">
            <a:xfrm>
              <a:off x="6981" y="2312"/>
              <a:ext cx="14" cy="26"/>
            </a:xfrm>
            <a:custGeom>
              <a:avLst/>
              <a:gdLst>
                <a:gd name="T0" fmla="*/ 0 w 8"/>
                <a:gd name="T1" fmla="*/ 14 h 15"/>
                <a:gd name="T2" fmla="*/ 0 w 8"/>
                <a:gd name="T3" fmla="*/ 13 h 15"/>
                <a:gd name="T4" fmla="*/ 3 w 8"/>
                <a:gd name="T5" fmla="*/ 14 h 15"/>
                <a:gd name="T6" fmla="*/ 6 w 8"/>
                <a:gd name="T7" fmla="*/ 13 h 15"/>
                <a:gd name="T8" fmla="*/ 7 w 8"/>
                <a:gd name="T9" fmla="*/ 11 h 15"/>
                <a:gd name="T10" fmla="*/ 6 w 8"/>
                <a:gd name="T11" fmla="*/ 9 h 15"/>
                <a:gd name="T12" fmla="*/ 4 w 8"/>
                <a:gd name="T13" fmla="*/ 8 h 15"/>
                <a:gd name="T14" fmla="*/ 1 w 8"/>
                <a:gd name="T15" fmla="*/ 5 h 15"/>
                <a:gd name="T16" fmla="*/ 0 w 8"/>
                <a:gd name="T17" fmla="*/ 3 h 15"/>
                <a:gd name="T18" fmla="*/ 1 w 8"/>
                <a:gd name="T19" fmla="*/ 1 h 15"/>
                <a:gd name="T20" fmla="*/ 5 w 8"/>
                <a:gd name="T21" fmla="*/ 0 h 15"/>
                <a:gd name="T22" fmla="*/ 7 w 8"/>
                <a:gd name="T23" fmla="*/ 0 h 15"/>
                <a:gd name="T24" fmla="*/ 7 w 8"/>
                <a:gd name="T25" fmla="*/ 1 h 15"/>
                <a:gd name="T26" fmla="*/ 4 w 8"/>
                <a:gd name="T27" fmla="*/ 0 h 15"/>
                <a:gd name="T28" fmla="*/ 2 w 8"/>
                <a:gd name="T29" fmla="*/ 1 h 15"/>
                <a:gd name="T30" fmla="*/ 1 w 8"/>
                <a:gd name="T31" fmla="*/ 3 h 15"/>
                <a:gd name="T32" fmla="*/ 2 w 8"/>
                <a:gd name="T33" fmla="*/ 5 h 15"/>
                <a:gd name="T34" fmla="*/ 4 w 8"/>
                <a:gd name="T35" fmla="*/ 7 h 15"/>
                <a:gd name="T36" fmla="*/ 7 w 8"/>
                <a:gd name="T37" fmla="*/ 9 h 15"/>
                <a:gd name="T38" fmla="*/ 8 w 8"/>
                <a:gd name="T39" fmla="*/ 11 h 15"/>
                <a:gd name="T40" fmla="*/ 7 w 8"/>
                <a:gd name="T41" fmla="*/ 14 h 15"/>
                <a:gd name="T42" fmla="*/ 3 w 8"/>
                <a:gd name="T43" fmla="*/ 15 h 15"/>
                <a:gd name="T44" fmla="*/ 2 w 8"/>
                <a:gd name="T45" fmla="*/ 15 h 15"/>
                <a:gd name="T46" fmla="*/ 0 w 8"/>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15">
                  <a:moveTo>
                    <a:pt x="0" y="14"/>
                  </a:moveTo>
                  <a:cubicBezTo>
                    <a:pt x="0" y="13"/>
                    <a:pt x="0" y="13"/>
                    <a:pt x="0" y="13"/>
                  </a:cubicBezTo>
                  <a:cubicBezTo>
                    <a:pt x="1" y="14"/>
                    <a:pt x="2" y="14"/>
                    <a:pt x="3" y="14"/>
                  </a:cubicBezTo>
                  <a:cubicBezTo>
                    <a:pt x="4" y="14"/>
                    <a:pt x="5" y="14"/>
                    <a:pt x="6" y="13"/>
                  </a:cubicBezTo>
                  <a:cubicBezTo>
                    <a:pt x="7" y="13"/>
                    <a:pt x="7" y="12"/>
                    <a:pt x="7" y="11"/>
                  </a:cubicBezTo>
                  <a:cubicBezTo>
                    <a:pt x="7" y="10"/>
                    <a:pt x="7" y="10"/>
                    <a:pt x="6" y="9"/>
                  </a:cubicBezTo>
                  <a:cubicBezTo>
                    <a:pt x="6" y="9"/>
                    <a:pt x="5" y="8"/>
                    <a:pt x="4" y="8"/>
                  </a:cubicBezTo>
                  <a:cubicBezTo>
                    <a:pt x="2" y="7"/>
                    <a:pt x="1" y="6"/>
                    <a:pt x="1" y="5"/>
                  </a:cubicBezTo>
                  <a:cubicBezTo>
                    <a:pt x="0" y="5"/>
                    <a:pt x="0" y="4"/>
                    <a:pt x="0" y="3"/>
                  </a:cubicBezTo>
                  <a:cubicBezTo>
                    <a:pt x="0" y="2"/>
                    <a:pt x="1" y="1"/>
                    <a:pt x="1" y="1"/>
                  </a:cubicBezTo>
                  <a:cubicBezTo>
                    <a:pt x="2" y="0"/>
                    <a:pt x="3" y="0"/>
                    <a:pt x="5" y="0"/>
                  </a:cubicBezTo>
                  <a:cubicBezTo>
                    <a:pt x="5" y="0"/>
                    <a:pt x="6" y="0"/>
                    <a:pt x="7" y="0"/>
                  </a:cubicBezTo>
                  <a:cubicBezTo>
                    <a:pt x="7" y="1"/>
                    <a:pt x="7" y="1"/>
                    <a:pt x="7" y="1"/>
                  </a:cubicBezTo>
                  <a:cubicBezTo>
                    <a:pt x="6" y="1"/>
                    <a:pt x="5" y="0"/>
                    <a:pt x="4" y="0"/>
                  </a:cubicBezTo>
                  <a:cubicBezTo>
                    <a:pt x="3" y="0"/>
                    <a:pt x="3" y="1"/>
                    <a:pt x="2" y="1"/>
                  </a:cubicBezTo>
                  <a:cubicBezTo>
                    <a:pt x="1" y="2"/>
                    <a:pt x="1" y="2"/>
                    <a:pt x="1" y="3"/>
                  </a:cubicBezTo>
                  <a:cubicBezTo>
                    <a:pt x="1" y="4"/>
                    <a:pt x="1" y="5"/>
                    <a:pt x="2" y="5"/>
                  </a:cubicBezTo>
                  <a:cubicBezTo>
                    <a:pt x="2" y="5"/>
                    <a:pt x="3" y="6"/>
                    <a:pt x="4" y="7"/>
                  </a:cubicBezTo>
                  <a:cubicBezTo>
                    <a:pt x="6" y="8"/>
                    <a:pt x="7" y="8"/>
                    <a:pt x="7" y="9"/>
                  </a:cubicBezTo>
                  <a:cubicBezTo>
                    <a:pt x="8" y="10"/>
                    <a:pt x="8" y="10"/>
                    <a:pt x="8" y="11"/>
                  </a:cubicBezTo>
                  <a:cubicBezTo>
                    <a:pt x="8" y="12"/>
                    <a:pt x="7" y="13"/>
                    <a:pt x="7" y="14"/>
                  </a:cubicBezTo>
                  <a:cubicBezTo>
                    <a:pt x="6" y="15"/>
                    <a:pt x="5" y="15"/>
                    <a:pt x="3" y="15"/>
                  </a:cubicBezTo>
                  <a:cubicBezTo>
                    <a:pt x="3" y="15"/>
                    <a:pt x="2" y="15"/>
                    <a:pt x="2" y="15"/>
                  </a:cubicBezTo>
                  <a:cubicBezTo>
                    <a:pt x="1" y="15"/>
                    <a:pt x="0" y="14"/>
                    <a:pt x="0"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00" name="Freeform 341">
              <a:extLst>
                <a:ext uri="{FF2B5EF4-FFF2-40B4-BE49-F238E27FC236}">
                  <a16:creationId xmlns:a16="http://schemas.microsoft.com/office/drawing/2014/main" id="{7DCF00EB-6476-4705-9A0B-BF7EC45C769C}"/>
                </a:ext>
              </a:extLst>
            </p:cNvPr>
            <p:cNvSpPr>
              <a:spLocks/>
            </p:cNvSpPr>
            <p:nvPr/>
          </p:nvSpPr>
          <p:spPr bwMode="auto">
            <a:xfrm>
              <a:off x="6997" y="2314"/>
              <a:ext cx="11" cy="24"/>
            </a:xfrm>
            <a:custGeom>
              <a:avLst/>
              <a:gdLst>
                <a:gd name="T0" fmla="*/ 6 w 6"/>
                <a:gd name="T1" fmla="*/ 14 h 14"/>
                <a:gd name="T2" fmla="*/ 5 w 6"/>
                <a:gd name="T3" fmla="*/ 14 h 14"/>
                <a:gd name="T4" fmla="*/ 2 w 6"/>
                <a:gd name="T5" fmla="*/ 11 h 14"/>
                <a:gd name="T6" fmla="*/ 2 w 6"/>
                <a:gd name="T7" fmla="*/ 4 h 14"/>
                <a:gd name="T8" fmla="*/ 0 w 6"/>
                <a:gd name="T9" fmla="*/ 4 h 14"/>
                <a:gd name="T10" fmla="*/ 0 w 6"/>
                <a:gd name="T11" fmla="*/ 3 h 14"/>
                <a:gd name="T12" fmla="*/ 2 w 6"/>
                <a:gd name="T13" fmla="*/ 3 h 14"/>
                <a:gd name="T14" fmla="*/ 2 w 6"/>
                <a:gd name="T15" fmla="*/ 0 h 14"/>
                <a:gd name="T16" fmla="*/ 3 w 6"/>
                <a:gd name="T17" fmla="*/ 0 h 14"/>
                <a:gd name="T18" fmla="*/ 3 w 6"/>
                <a:gd name="T19" fmla="*/ 0 h 14"/>
                <a:gd name="T20" fmla="*/ 3 w 6"/>
                <a:gd name="T21" fmla="*/ 3 h 14"/>
                <a:gd name="T22" fmla="*/ 6 w 6"/>
                <a:gd name="T23" fmla="*/ 3 h 14"/>
                <a:gd name="T24" fmla="*/ 6 w 6"/>
                <a:gd name="T25" fmla="*/ 4 h 14"/>
                <a:gd name="T26" fmla="*/ 3 w 6"/>
                <a:gd name="T27" fmla="*/ 4 h 14"/>
                <a:gd name="T28" fmla="*/ 3 w 6"/>
                <a:gd name="T29" fmla="*/ 11 h 14"/>
                <a:gd name="T30" fmla="*/ 4 w 6"/>
                <a:gd name="T31" fmla="*/ 13 h 14"/>
                <a:gd name="T32" fmla="*/ 5 w 6"/>
                <a:gd name="T33" fmla="*/ 13 h 14"/>
                <a:gd name="T34" fmla="*/ 6 w 6"/>
                <a:gd name="T35" fmla="*/ 13 h 14"/>
                <a:gd name="T36" fmla="*/ 6 w 6"/>
                <a:gd name="T3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14">
                  <a:moveTo>
                    <a:pt x="6" y="14"/>
                  </a:moveTo>
                  <a:cubicBezTo>
                    <a:pt x="6" y="14"/>
                    <a:pt x="5" y="14"/>
                    <a:pt x="5" y="14"/>
                  </a:cubicBezTo>
                  <a:cubicBezTo>
                    <a:pt x="3" y="14"/>
                    <a:pt x="2" y="13"/>
                    <a:pt x="2" y="11"/>
                  </a:cubicBezTo>
                  <a:cubicBezTo>
                    <a:pt x="2" y="4"/>
                    <a:pt x="2" y="4"/>
                    <a:pt x="2" y="4"/>
                  </a:cubicBezTo>
                  <a:cubicBezTo>
                    <a:pt x="0" y="4"/>
                    <a:pt x="0" y="4"/>
                    <a:pt x="0" y="4"/>
                  </a:cubicBezTo>
                  <a:cubicBezTo>
                    <a:pt x="0" y="3"/>
                    <a:pt x="0" y="3"/>
                    <a:pt x="0" y="3"/>
                  </a:cubicBezTo>
                  <a:cubicBezTo>
                    <a:pt x="2" y="3"/>
                    <a:pt x="2" y="3"/>
                    <a:pt x="2" y="3"/>
                  </a:cubicBezTo>
                  <a:cubicBezTo>
                    <a:pt x="2" y="0"/>
                    <a:pt x="2" y="0"/>
                    <a:pt x="2" y="0"/>
                  </a:cubicBezTo>
                  <a:cubicBezTo>
                    <a:pt x="2" y="0"/>
                    <a:pt x="3" y="0"/>
                    <a:pt x="3" y="0"/>
                  </a:cubicBezTo>
                  <a:cubicBezTo>
                    <a:pt x="3" y="0"/>
                    <a:pt x="3" y="0"/>
                    <a:pt x="3" y="0"/>
                  </a:cubicBezTo>
                  <a:cubicBezTo>
                    <a:pt x="3" y="3"/>
                    <a:pt x="3" y="3"/>
                    <a:pt x="3" y="3"/>
                  </a:cubicBezTo>
                  <a:cubicBezTo>
                    <a:pt x="6" y="3"/>
                    <a:pt x="6" y="3"/>
                    <a:pt x="6" y="3"/>
                  </a:cubicBezTo>
                  <a:cubicBezTo>
                    <a:pt x="6" y="4"/>
                    <a:pt x="6" y="4"/>
                    <a:pt x="6" y="4"/>
                  </a:cubicBezTo>
                  <a:cubicBezTo>
                    <a:pt x="3" y="4"/>
                    <a:pt x="3" y="4"/>
                    <a:pt x="3" y="4"/>
                  </a:cubicBezTo>
                  <a:cubicBezTo>
                    <a:pt x="3" y="11"/>
                    <a:pt x="3" y="11"/>
                    <a:pt x="3" y="11"/>
                  </a:cubicBezTo>
                  <a:cubicBezTo>
                    <a:pt x="3" y="12"/>
                    <a:pt x="3" y="12"/>
                    <a:pt x="4" y="13"/>
                  </a:cubicBezTo>
                  <a:cubicBezTo>
                    <a:pt x="4" y="13"/>
                    <a:pt x="4" y="13"/>
                    <a:pt x="5" y="13"/>
                  </a:cubicBezTo>
                  <a:cubicBezTo>
                    <a:pt x="5" y="13"/>
                    <a:pt x="6" y="13"/>
                    <a:pt x="6" y="13"/>
                  </a:cubicBezTo>
                  <a:lnTo>
                    <a:pt x="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01" name="Freeform 342">
              <a:extLst>
                <a:ext uri="{FF2B5EF4-FFF2-40B4-BE49-F238E27FC236}">
                  <a16:creationId xmlns:a16="http://schemas.microsoft.com/office/drawing/2014/main" id="{35C10E6A-C6D0-4D89-84C3-4A90FFBB8C6C}"/>
                </a:ext>
              </a:extLst>
            </p:cNvPr>
            <p:cNvSpPr>
              <a:spLocks noEditPoints="1"/>
            </p:cNvSpPr>
            <p:nvPr/>
          </p:nvSpPr>
          <p:spPr bwMode="auto">
            <a:xfrm>
              <a:off x="7011" y="2319"/>
              <a:ext cx="14" cy="19"/>
            </a:xfrm>
            <a:custGeom>
              <a:avLst/>
              <a:gdLst>
                <a:gd name="T0" fmla="*/ 7 w 8"/>
                <a:gd name="T1" fmla="*/ 11 h 11"/>
                <a:gd name="T2" fmla="*/ 7 w 8"/>
                <a:gd name="T3" fmla="*/ 9 h 11"/>
                <a:gd name="T4" fmla="*/ 7 w 8"/>
                <a:gd name="T5" fmla="*/ 9 h 11"/>
                <a:gd name="T6" fmla="*/ 6 w 8"/>
                <a:gd name="T7" fmla="*/ 10 h 11"/>
                <a:gd name="T8" fmla="*/ 3 w 8"/>
                <a:gd name="T9" fmla="*/ 11 h 11"/>
                <a:gd name="T10" fmla="*/ 1 w 8"/>
                <a:gd name="T11" fmla="*/ 10 h 11"/>
                <a:gd name="T12" fmla="*/ 0 w 8"/>
                <a:gd name="T13" fmla="*/ 8 h 11"/>
                <a:gd name="T14" fmla="*/ 4 w 8"/>
                <a:gd name="T15" fmla="*/ 5 h 11"/>
                <a:gd name="T16" fmla="*/ 7 w 8"/>
                <a:gd name="T17" fmla="*/ 4 h 11"/>
                <a:gd name="T18" fmla="*/ 5 w 8"/>
                <a:gd name="T19" fmla="*/ 1 h 11"/>
                <a:gd name="T20" fmla="*/ 1 w 8"/>
                <a:gd name="T21" fmla="*/ 2 h 11"/>
                <a:gd name="T22" fmla="*/ 1 w 8"/>
                <a:gd name="T23" fmla="*/ 1 h 11"/>
                <a:gd name="T24" fmla="*/ 3 w 8"/>
                <a:gd name="T25" fmla="*/ 0 h 11"/>
                <a:gd name="T26" fmla="*/ 5 w 8"/>
                <a:gd name="T27" fmla="*/ 0 h 11"/>
                <a:gd name="T28" fmla="*/ 7 w 8"/>
                <a:gd name="T29" fmla="*/ 1 h 11"/>
                <a:gd name="T30" fmla="*/ 8 w 8"/>
                <a:gd name="T31" fmla="*/ 4 h 11"/>
                <a:gd name="T32" fmla="*/ 8 w 8"/>
                <a:gd name="T33" fmla="*/ 11 h 11"/>
                <a:gd name="T34" fmla="*/ 7 w 8"/>
                <a:gd name="T35" fmla="*/ 11 h 11"/>
                <a:gd name="T36" fmla="*/ 4 w 8"/>
                <a:gd name="T37" fmla="*/ 5 h 11"/>
                <a:gd name="T38" fmla="*/ 2 w 8"/>
                <a:gd name="T39" fmla="*/ 6 h 11"/>
                <a:gd name="T40" fmla="*/ 1 w 8"/>
                <a:gd name="T41" fmla="*/ 8 h 11"/>
                <a:gd name="T42" fmla="*/ 2 w 8"/>
                <a:gd name="T43" fmla="*/ 9 h 11"/>
                <a:gd name="T44" fmla="*/ 4 w 8"/>
                <a:gd name="T45" fmla="*/ 10 h 11"/>
                <a:gd name="T46" fmla="*/ 6 w 8"/>
                <a:gd name="T47" fmla="*/ 9 h 11"/>
                <a:gd name="T48" fmla="*/ 7 w 8"/>
                <a:gd name="T49" fmla="*/ 6 h 11"/>
                <a:gd name="T50" fmla="*/ 7 w 8"/>
                <a:gd name="T51" fmla="*/ 5 h 11"/>
                <a:gd name="T52" fmla="*/ 4 w 8"/>
                <a:gd name="T53"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 h="11">
                  <a:moveTo>
                    <a:pt x="7" y="11"/>
                  </a:moveTo>
                  <a:cubicBezTo>
                    <a:pt x="7" y="9"/>
                    <a:pt x="7" y="9"/>
                    <a:pt x="7" y="9"/>
                  </a:cubicBezTo>
                  <a:cubicBezTo>
                    <a:pt x="7" y="9"/>
                    <a:pt x="7" y="9"/>
                    <a:pt x="7" y="9"/>
                  </a:cubicBezTo>
                  <a:cubicBezTo>
                    <a:pt x="7" y="9"/>
                    <a:pt x="6" y="10"/>
                    <a:pt x="6" y="10"/>
                  </a:cubicBezTo>
                  <a:cubicBezTo>
                    <a:pt x="5" y="11"/>
                    <a:pt x="4" y="11"/>
                    <a:pt x="3" y="11"/>
                  </a:cubicBezTo>
                  <a:cubicBezTo>
                    <a:pt x="2" y="11"/>
                    <a:pt x="2" y="11"/>
                    <a:pt x="1" y="10"/>
                  </a:cubicBezTo>
                  <a:cubicBezTo>
                    <a:pt x="0" y="10"/>
                    <a:pt x="0" y="9"/>
                    <a:pt x="0" y="8"/>
                  </a:cubicBezTo>
                  <a:cubicBezTo>
                    <a:pt x="0" y="6"/>
                    <a:pt x="1" y="5"/>
                    <a:pt x="4" y="5"/>
                  </a:cubicBezTo>
                  <a:cubicBezTo>
                    <a:pt x="7" y="4"/>
                    <a:pt x="7" y="4"/>
                    <a:pt x="7" y="4"/>
                  </a:cubicBezTo>
                  <a:cubicBezTo>
                    <a:pt x="7" y="2"/>
                    <a:pt x="6" y="1"/>
                    <a:pt x="5" y="1"/>
                  </a:cubicBezTo>
                  <a:cubicBezTo>
                    <a:pt x="3" y="1"/>
                    <a:pt x="2" y="1"/>
                    <a:pt x="1" y="2"/>
                  </a:cubicBezTo>
                  <a:cubicBezTo>
                    <a:pt x="1" y="1"/>
                    <a:pt x="1" y="1"/>
                    <a:pt x="1" y="1"/>
                  </a:cubicBezTo>
                  <a:cubicBezTo>
                    <a:pt x="2" y="1"/>
                    <a:pt x="2" y="0"/>
                    <a:pt x="3" y="0"/>
                  </a:cubicBezTo>
                  <a:cubicBezTo>
                    <a:pt x="3" y="0"/>
                    <a:pt x="4" y="0"/>
                    <a:pt x="5" y="0"/>
                  </a:cubicBezTo>
                  <a:cubicBezTo>
                    <a:pt x="6" y="0"/>
                    <a:pt x="7" y="0"/>
                    <a:pt x="7" y="1"/>
                  </a:cubicBezTo>
                  <a:cubicBezTo>
                    <a:pt x="8" y="1"/>
                    <a:pt x="8" y="2"/>
                    <a:pt x="8" y="4"/>
                  </a:cubicBezTo>
                  <a:cubicBezTo>
                    <a:pt x="8" y="11"/>
                    <a:pt x="8" y="11"/>
                    <a:pt x="8" y="11"/>
                  </a:cubicBezTo>
                  <a:lnTo>
                    <a:pt x="7" y="11"/>
                  </a:lnTo>
                  <a:close/>
                  <a:moveTo>
                    <a:pt x="4" y="5"/>
                  </a:moveTo>
                  <a:cubicBezTo>
                    <a:pt x="3" y="6"/>
                    <a:pt x="2" y="6"/>
                    <a:pt x="2" y="6"/>
                  </a:cubicBezTo>
                  <a:cubicBezTo>
                    <a:pt x="1" y="7"/>
                    <a:pt x="1" y="7"/>
                    <a:pt x="1" y="8"/>
                  </a:cubicBezTo>
                  <a:cubicBezTo>
                    <a:pt x="1" y="9"/>
                    <a:pt x="1" y="9"/>
                    <a:pt x="2" y="9"/>
                  </a:cubicBezTo>
                  <a:cubicBezTo>
                    <a:pt x="2" y="10"/>
                    <a:pt x="3" y="10"/>
                    <a:pt x="4" y="10"/>
                  </a:cubicBezTo>
                  <a:cubicBezTo>
                    <a:pt x="5" y="10"/>
                    <a:pt x="5" y="10"/>
                    <a:pt x="6" y="9"/>
                  </a:cubicBezTo>
                  <a:cubicBezTo>
                    <a:pt x="7" y="8"/>
                    <a:pt x="7" y="7"/>
                    <a:pt x="7" y="6"/>
                  </a:cubicBezTo>
                  <a:cubicBezTo>
                    <a:pt x="7" y="5"/>
                    <a:pt x="7" y="5"/>
                    <a:pt x="7" y="5"/>
                  </a:cubicBezTo>
                  <a:lnTo>
                    <a:pt x="4"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02" name="Freeform 343">
              <a:extLst>
                <a:ext uri="{FF2B5EF4-FFF2-40B4-BE49-F238E27FC236}">
                  <a16:creationId xmlns:a16="http://schemas.microsoft.com/office/drawing/2014/main" id="{72AADF2E-D9A2-4CC0-8370-A7C1738697E6}"/>
                </a:ext>
              </a:extLst>
            </p:cNvPr>
            <p:cNvSpPr>
              <a:spLocks/>
            </p:cNvSpPr>
            <p:nvPr/>
          </p:nvSpPr>
          <p:spPr bwMode="auto">
            <a:xfrm>
              <a:off x="7032" y="2319"/>
              <a:ext cx="9" cy="19"/>
            </a:xfrm>
            <a:custGeom>
              <a:avLst/>
              <a:gdLst>
                <a:gd name="T0" fmla="*/ 5 w 5"/>
                <a:gd name="T1" fmla="*/ 1 h 11"/>
                <a:gd name="T2" fmla="*/ 4 w 5"/>
                <a:gd name="T3" fmla="*/ 1 h 11"/>
                <a:gd name="T4" fmla="*/ 1 w 5"/>
                <a:gd name="T5" fmla="*/ 2 h 11"/>
                <a:gd name="T6" fmla="*/ 1 w 5"/>
                <a:gd name="T7" fmla="*/ 6 h 11"/>
                <a:gd name="T8" fmla="*/ 1 w 5"/>
                <a:gd name="T9" fmla="*/ 11 h 11"/>
                <a:gd name="T10" fmla="*/ 0 w 5"/>
                <a:gd name="T11" fmla="*/ 11 h 11"/>
                <a:gd name="T12" fmla="*/ 0 w 5"/>
                <a:gd name="T13" fmla="*/ 0 h 11"/>
                <a:gd name="T14" fmla="*/ 1 w 5"/>
                <a:gd name="T15" fmla="*/ 0 h 11"/>
                <a:gd name="T16" fmla="*/ 1 w 5"/>
                <a:gd name="T17" fmla="*/ 2 h 11"/>
                <a:gd name="T18" fmla="*/ 1 w 5"/>
                <a:gd name="T19" fmla="*/ 2 h 11"/>
                <a:gd name="T20" fmla="*/ 2 w 5"/>
                <a:gd name="T21" fmla="*/ 1 h 11"/>
                <a:gd name="T22" fmla="*/ 4 w 5"/>
                <a:gd name="T23" fmla="*/ 0 h 11"/>
                <a:gd name="T24" fmla="*/ 5 w 5"/>
                <a:gd name="T25" fmla="*/ 0 h 11"/>
                <a:gd name="T26" fmla="*/ 5 w 5"/>
                <a:gd name="T2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11">
                  <a:moveTo>
                    <a:pt x="5" y="1"/>
                  </a:moveTo>
                  <a:cubicBezTo>
                    <a:pt x="4" y="1"/>
                    <a:pt x="4" y="1"/>
                    <a:pt x="4" y="1"/>
                  </a:cubicBezTo>
                  <a:cubicBezTo>
                    <a:pt x="3" y="1"/>
                    <a:pt x="2" y="1"/>
                    <a:pt x="1" y="2"/>
                  </a:cubicBezTo>
                  <a:cubicBezTo>
                    <a:pt x="1" y="3"/>
                    <a:pt x="1" y="4"/>
                    <a:pt x="1" y="6"/>
                  </a:cubicBezTo>
                  <a:cubicBezTo>
                    <a:pt x="1" y="11"/>
                    <a:pt x="1" y="11"/>
                    <a:pt x="1" y="11"/>
                  </a:cubicBezTo>
                  <a:cubicBezTo>
                    <a:pt x="0" y="11"/>
                    <a:pt x="0" y="11"/>
                    <a:pt x="0" y="11"/>
                  </a:cubicBezTo>
                  <a:cubicBezTo>
                    <a:pt x="0" y="0"/>
                    <a:pt x="0" y="0"/>
                    <a:pt x="0" y="0"/>
                  </a:cubicBezTo>
                  <a:cubicBezTo>
                    <a:pt x="1" y="0"/>
                    <a:pt x="1" y="0"/>
                    <a:pt x="1" y="0"/>
                  </a:cubicBezTo>
                  <a:cubicBezTo>
                    <a:pt x="1" y="2"/>
                    <a:pt x="1" y="2"/>
                    <a:pt x="1" y="2"/>
                  </a:cubicBezTo>
                  <a:cubicBezTo>
                    <a:pt x="1" y="2"/>
                    <a:pt x="1" y="2"/>
                    <a:pt x="1" y="2"/>
                  </a:cubicBezTo>
                  <a:cubicBezTo>
                    <a:pt x="1" y="2"/>
                    <a:pt x="1" y="1"/>
                    <a:pt x="2" y="1"/>
                  </a:cubicBezTo>
                  <a:cubicBezTo>
                    <a:pt x="2" y="0"/>
                    <a:pt x="3" y="0"/>
                    <a:pt x="4" y="0"/>
                  </a:cubicBezTo>
                  <a:cubicBezTo>
                    <a:pt x="4" y="0"/>
                    <a:pt x="4" y="0"/>
                    <a:pt x="5" y="0"/>
                  </a:cubicBezTo>
                  <a:lnTo>
                    <a:pt x="5"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03" name="Freeform 344">
              <a:extLst>
                <a:ext uri="{FF2B5EF4-FFF2-40B4-BE49-F238E27FC236}">
                  <a16:creationId xmlns:a16="http://schemas.microsoft.com/office/drawing/2014/main" id="{2F9D67F1-7715-4D3F-BA10-BBDB9D8F58CD}"/>
                </a:ext>
              </a:extLst>
            </p:cNvPr>
            <p:cNvSpPr>
              <a:spLocks/>
            </p:cNvSpPr>
            <p:nvPr/>
          </p:nvSpPr>
          <p:spPr bwMode="auto">
            <a:xfrm>
              <a:off x="7043" y="2314"/>
              <a:ext cx="11" cy="24"/>
            </a:xfrm>
            <a:custGeom>
              <a:avLst/>
              <a:gdLst>
                <a:gd name="T0" fmla="*/ 6 w 6"/>
                <a:gd name="T1" fmla="*/ 14 h 14"/>
                <a:gd name="T2" fmla="*/ 5 w 6"/>
                <a:gd name="T3" fmla="*/ 14 h 14"/>
                <a:gd name="T4" fmla="*/ 2 w 6"/>
                <a:gd name="T5" fmla="*/ 11 h 14"/>
                <a:gd name="T6" fmla="*/ 2 w 6"/>
                <a:gd name="T7" fmla="*/ 4 h 14"/>
                <a:gd name="T8" fmla="*/ 0 w 6"/>
                <a:gd name="T9" fmla="*/ 4 h 14"/>
                <a:gd name="T10" fmla="*/ 0 w 6"/>
                <a:gd name="T11" fmla="*/ 3 h 14"/>
                <a:gd name="T12" fmla="*/ 2 w 6"/>
                <a:gd name="T13" fmla="*/ 3 h 14"/>
                <a:gd name="T14" fmla="*/ 2 w 6"/>
                <a:gd name="T15" fmla="*/ 0 h 14"/>
                <a:gd name="T16" fmla="*/ 3 w 6"/>
                <a:gd name="T17" fmla="*/ 0 h 14"/>
                <a:gd name="T18" fmla="*/ 3 w 6"/>
                <a:gd name="T19" fmla="*/ 0 h 14"/>
                <a:gd name="T20" fmla="*/ 3 w 6"/>
                <a:gd name="T21" fmla="*/ 3 h 14"/>
                <a:gd name="T22" fmla="*/ 6 w 6"/>
                <a:gd name="T23" fmla="*/ 3 h 14"/>
                <a:gd name="T24" fmla="*/ 6 w 6"/>
                <a:gd name="T25" fmla="*/ 4 h 14"/>
                <a:gd name="T26" fmla="*/ 3 w 6"/>
                <a:gd name="T27" fmla="*/ 4 h 14"/>
                <a:gd name="T28" fmla="*/ 3 w 6"/>
                <a:gd name="T29" fmla="*/ 11 h 14"/>
                <a:gd name="T30" fmla="*/ 4 w 6"/>
                <a:gd name="T31" fmla="*/ 13 h 14"/>
                <a:gd name="T32" fmla="*/ 5 w 6"/>
                <a:gd name="T33" fmla="*/ 13 h 14"/>
                <a:gd name="T34" fmla="*/ 6 w 6"/>
                <a:gd name="T35" fmla="*/ 13 h 14"/>
                <a:gd name="T36" fmla="*/ 6 w 6"/>
                <a:gd name="T3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14">
                  <a:moveTo>
                    <a:pt x="6" y="14"/>
                  </a:moveTo>
                  <a:cubicBezTo>
                    <a:pt x="6" y="14"/>
                    <a:pt x="5" y="14"/>
                    <a:pt x="5" y="14"/>
                  </a:cubicBezTo>
                  <a:cubicBezTo>
                    <a:pt x="3" y="14"/>
                    <a:pt x="2" y="13"/>
                    <a:pt x="2" y="11"/>
                  </a:cubicBezTo>
                  <a:cubicBezTo>
                    <a:pt x="2" y="4"/>
                    <a:pt x="2" y="4"/>
                    <a:pt x="2" y="4"/>
                  </a:cubicBezTo>
                  <a:cubicBezTo>
                    <a:pt x="0" y="4"/>
                    <a:pt x="0" y="4"/>
                    <a:pt x="0" y="4"/>
                  </a:cubicBezTo>
                  <a:cubicBezTo>
                    <a:pt x="0" y="3"/>
                    <a:pt x="0" y="3"/>
                    <a:pt x="0" y="3"/>
                  </a:cubicBezTo>
                  <a:cubicBezTo>
                    <a:pt x="2" y="3"/>
                    <a:pt x="2" y="3"/>
                    <a:pt x="2" y="3"/>
                  </a:cubicBezTo>
                  <a:cubicBezTo>
                    <a:pt x="2" y="0"/>
                    <a:pt x="2" y="0"/>
                    <a:pt x="2" y="0"/>
                  </a:cubicBezTo>
                  <a:cubicBezTo>
                    <a:pt x="2" y="0"/>
                    <a:pt x="3" y="0"/>
                    <a:pt x="3" y="0"/>
                  </a:cubicBezTo>
                  <a:cubicBezTo>
                    <a:pt x="3" y="0"/>
                    <a:pt x="3" y="0"/>
                    <a:pt x="3" y="0"/>
                  </a:cubicBezTo>
                  <a:cubicBezTo>
                    <a:pt x="3" y="3"/>
                    <a:pt x="3" y="3"/>
                    <a:pt x="3" y="3"/>
                  </a:cubicBezTo>
                  <a:cubicBezTo>
                    <a:pt x="6" y="3"/>
                    <a:pt x="6" y="3"/>
                    <a:pt x="6" y="3"/>
                  </a:cubicBezTo>
                  <a:cubicBezTo>
                    <a:pt x="6" y="4"/>
                    <a:pt x="6" y="4"/>
                    <a:pt x="6" y="4"/>
                  </a:cubicBezTo>
                  <a:cubicBezTo>
                    <a:pt x="3" y="4"/>
                    <a:pt x="3" y="4"/>
                    <a:pt x="3" y="4"/>
                  </a:cubicBezTo>
                  <a:cubicBezTo>
                    <a:pt x="3" y="11"/>
                    <a:pt x="3" y="11"/>
                    <a:pt x="3" y="11"/>
                  </a:cubicBezTo>
                  <a:cubicBezTo>
                    <a:pt x="3" y="12"/>
                    <a:pt x="3" y="12"/>
                    <a:pt x="4" y="13"/>
                  </a:cubicBezTo>
                  <a:cubicBezTo>
                    <a:pt x="4" y="13"/>
                    <a:pt x="4" y="13"/>
                    <a:pt x="5" y="13"/>
                  </a:cubicBezTo>
                  <a:cubicBezTo>
                    <a:pt x="5" y="13"/>
                    <a:pt x="6" y="13"/>
                    <a:pt x="6" y="13"/>
                  </a:cubicBezTo>
                  <a:lnTo>
                    <a:pt x="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04" name="Rectangle 345">
              <a:extLst>
                <a:ext uri="{FF2B5EF4-FFF2-40B4-BE49-F238E27FC236}">
                  <a16:creationId xmlns:a16="http://schemas.microsoft.com/office/drawing/2014/main" id="{93FE7942-F01A-47BA-905A-611664837D12}"/>
                </a:ext>
              </a:extLst>
            </p:cNvPr>
            <p:cNvSpPr>
              <a:spLocks noChangeArrowheads="1"/>
            </p:cNvSpPr>
            <p:nvPr/>
          </p:nvSpPr>
          <p:spPr bwMode="auto">
            <a:xfrm>
              <a:off x="7351" y="2831"/>
              <a:ext cx="40" cy="16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grpSp>
      <p:grpSp>
        <p:nvGrpSpPr>
          <p:cNvPr id="205" name="Group 315">
            <a:extLst>
              <a:ext uri="{FF2B5EF4-FFF2-40B4-BE49-F238E27FC236}">
                <a16:creationId xmlns:a16="http://schemas.microsoft.com/office/drawing/2014/main" id="{BB2F653F-E8DC-4979-B657-643685736187}"/>
              </a:ext>
            </a:extLst>
          </p:cNvPr>
          <p:cNvGrpSpPr>
            <a:grpSpLocks noChangeAspect="1"/>
          </p:cNvGrpSpPr>
          <p:nvPr/>
        </p:nvGrpSpPr>
        <p:grpSpPr bwMode="auto">
          <a:xfrm>
            <a:off x="7028795" y="4573616"/>
            <a:ext cx="539183" cy="407383"/>
            <a:chOff x="6876" y="2250"/>
            <a:chExt cx="990" cy="748"/>
          </a:xfrm>
        </p:grpSpPr>
        <p:sp>
          <p:nvSpPr>
            <p:cNvPr id="206" name="Rectangle 317">
              <a:extLst>
                <a:ext uri="{FF2B5EF4-FFF2-40B4-BE49-F238E27FC236}">
                  <a16:creationId xmlns:a16="http://schemas.microsoft.com/office/drawing/2014/main" id="{96433998-833C-41DB-A512-C2B7D8AAB1B4}"/>
                </a:ext>
              </a:extLst>
            </p:cNvPr>
            <p:cNvSpPr>
              <a:spLocks noChangeArrowheads="1"/>
            </p:cNvSpPr>
            <p:nvPr/>
          </p:nvSpPr>
          <p:spPr bwMode="auto">
            <a:xfrm>
              <a:off x="7125" y="2983"/>
              <a:ext cx="490" cy="15"/>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07" name="Freeform 318">
              <a:extLst>
                <a:ext uri="{FF2B5EF4-FFF2-40B4-BE49-F238E27FC236}">
                  <a16:creationId xmlns:a16="http://schemas.microsoft.com/office/drawing/2014/main" id="{FAABD072-572A-49AC-97D1-08AD003644E8}"/>
                </a:ext>
              </a:extLst>
            </p:cNvPr>
            <p:cNvSpPr>
              <a:spLocks/>
            </p:cNvSpPr>
            <p:nvPr/>
          </p:nvSpPr>
          <p:spPr bwMode="auto">
            <a:xfrm>
              <a:off x="6876" y="2250"/>
              <a:ext cx="990" cy="590"/>
            </a:xfrm>
            <a:custGeom>
              <a:avLst/>
              <a:gdLst>
                <a:gd name="T0" fmla="*/ 557 w 557"/>
                <a:gd name="T1" fmla="*/ 314 h 332"/>
                <a:gd name="T2" fmla="*/ 539 w 557"/>
                <a:gd name="T3" fmla="*/ 332 h 332"/>
                <a:gd name="T4" fmla="*/ 18 w 557"/>
                <a:gd name="T5" fmla="*/ 332 h 332"/>
                <a:gd name="T6" fmla="*/ 0 w 557"/>
                <a:gd name="T7" fmla="*/ 314 h 332"/>
                <a:gd name="T8" fmla="*/ 0 w 557"/>
                <a:gd name="T9" fmla="*/ 18 h 332"/>
                <a:gd name="T10" fmla="*/ 18 w 557"/>
                <a:gd name="T11" fmla="*/ 0 h 332"/>
                <a:gd name="T12" fmla="*/ 539 w 557"/>
                <a:gd name="T13" fmla="*/ 0 h 332"/>
                <a:gd name="T14" fmla="*/ 557 w 557"/>
                <a:gd name="T15" fmla="*/ 18 h 332"/>
                <a:gd name="T16" fmla="*/ 557 w 557"/>
                <a:gd name="T17" fmla="*/ 31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7" h="332">
                  <a:moveTo>
                    <a:pt x="557" y="314"/>
                  </a:moveTo>
                  <a:cubicBezTo>
                    <a:pt x="557" y="324"/>
                    <a:pt x="549" y="332"/>
                    <a:pt x="539" y="332"/>
                  </a:cubicBezTo>
                  <a:cubicBezTo>
                    <a:pt x="18" y="332"/>
                    <a:pt x="18" y="332"/>
                    <a:pt x="18" y="332"/>
                  </a:cubicBezTo>
                  <a:cubicBezTo>
                    <a:pt x="8" y="332"/>
                    <a:pt x="0" y="324"/>
                    <a:pt x="0" y="314"/>
                  </a:cubicBezTo>
                  <a:cubicBezTo>
                    <a:pt x="0" y="18"/>
                    <a:pt x="0" y="18"/>
                    <a:pt x="0" y="18"/>
                  </a:cubicBezTo>
                  <a:cubicBezTo>
                    <a:pt x="0" y="8"/>
                    <a:pt x="8" y="0"/>
                    <a:pt x="18" y="0"/>
                  </a:cubicBezTo>
                  <a:cubicBezTo>
                    <a:pt x="539" y="0"/>
                    <a:pt x="539" y="0"/>
                    <a:pt x="539" y="0"/>
                  </a:cubicBezTo>
                  <a:cubicBezTo>
                    <a:pt x="549" y="0"/>
                    <a:pt x="557" y="8"/>
                    <a:pt x="557" y="18"/>
                  </a:cubicBezTo>
                  <a:lnTo>
                    <a:pt x="557" y="31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08" name="Freeform 319">
              <a:extLst>
                <a:ext uri="{FF2B5EF4-FFF2-40B4-BE49-F238E27FC236}">
                  <a16:creationId xmlns:a16="http://schemas.microsoft.com/office/drawing/2014/main" id="{86E738B3-3216-4DFF-9A2C-19940D7BCD8D}"/>
                </a:ext>
              </a:extLst>
            </p:cNvPr>
            <p:cNvSpPr>
              <a:spLocks/>
            </p:cNvSpPr>
            <p:nvPr/>
          </p:nvSpPr>
          <p:spPr bwMode="auto">
            <a:xfrm>
              <a:off x="6903" y="2276"/>
              <a:ext cx="933" cy="514"/>
            </a:xfrm>
            <a:custGeom>
              <a:avLst/>
              <a:gdLst>
                <a:gd name="T0" fmla="*/ 525 w 525"/>
                <a:gd name="T1" fmla="*/ 281 h 289"/>
                <a:gd name="T2" fmla="*/ 517 w 525"/>
                <a:gd name="T3" fmla="*/ 289 h 289"/>
                <a:gd name="T4" fmla="*/ 8 w 525"/>
                <a:gd name="T5" fmla="*/ 289 h 289"/>
                <a:gd name="T6" fmla="*/ 0 w 525"/>
                <a:gd name="T7" fmla="*/ 281 h 289"/>
                <a:gd name="T8" fmla="*/ 0 w 525"/>
                <a:gd name="T9" fmla="*/ 7 h 289"/>
                <a:gd name="T10" fmla="*/ 8 w 525"/>
                <a:gd name="T11" fmla="*/ 0 h 289"/>
                <a:gd name="T12" fmla="*/ 517 w 525"/>
                <a:gd name="T13" fmla="*/ 0 h 289"/>
                <a:gd name="T14" fmla="*/ 525 w 525"/>
                <a:gd name="T15" fmla="*/ 7 h 289"/>
                <a:gd name="T16" fmla="*/ 525 w 525"/>
                <a:gd name="T17" fmla="*/ 281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5" h="289">
                  <a:moveTo>
                    <a:pt x="525" y="281"/>
                  </a:moveTo>
                  <a:cubicBezTo>
                    <a:pt x="525" y="285"/>
                    <a:pt x="521" y="289"/>
                    <a:pt x="517" y="289"/>
                  </a:cubicBezTo>
                  <a:cubicBezTo>
                    <a:pt x="8" y="289"/>
                    <a:pt x="8" y="289"/>
                    <a:pt x="8" y="289"/>
                  </a:cubicBezTo>
                  <a:cubicBezTo>
                    <a:pt x="4" y="289"/>
                    <a:pt x="0" y="285"/>
                    <a:pt x="0" y="281"/>
                  </a:cubicBezTo>
                  <a:cubicBezTo>
                    <a:pt x="0" y="7"/>
                    <a:pt x="0" y="7"/>
                    <a:pt x="0" y="7"/>
                  </a:cubicBezTo>
                  <a:cubicBezTo>
                    <a:pt x="0" y="3"/>
                    <a:pt x="4" y="0"/>
                    <a:pt x="8" y="0"/>
                  </a:cubicBezTo>
                  <a:cubicBezTo>
                    <a:pt x="517" y="0"/>
                    <a:pt x="517" y="0"/>
                    <a:pt x="517" y="0"/>
                  </a:cubicBezTo>
                  <a:cubicBezTo>
                    <a:pt x="521" y="0"/>
                    <a:pt x="525" y="3"/>
                    <a:pt x="525" y="7"/>
                  </a:cubicBezTo>
                  <a:lnTo>
                    <a:pt x="525" y="28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09" name="Rectangle 320">
              <a:extLst>
                <a:ext uri="{FF2B5EF4-FFF2-40B4-BE49-F238E27FC236}">
                  <a16:creationId xmlns:a16="http://schemas.microsoft.com/office/drawing/2014/main" id="{E54AAC76-36FC-4359-AE1E-9840186BF0FE}"/>
                </a:ext>
              </a:extLst>
            </p:cNvPr>
            <p:cNvSpPr>
              <a:spLocks noChangeArrowheads="1"/>
            </p:cNvSpPr>
            <p:nvPr/>
          </p:nvSpPr>
          <p:spPr bwMode="auto">
            <a:xfrm>
              <a:off x="6979" y="2394"/>
              <a:ext cx="215" cy="103"/>
            </a:xfrm>
            <a:prstGeom prst="rect">
              <a:avLst/>
            </a:prstGeom>
            <a:solidFill>
              <a:srgbClr val="F9EC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10" name="Rectangle 321">
              <a:extLst>
                <a:ext uri="{FF2B5EF4-FFF2-40B4-BE49-F238E27FC236}">
                  <a16:creationId xmlns:a16="http://schemas.microsoft.com/office/drawing/2014/main" id="{AC4D193F-8510-4D39-B557-E83959A4530C}"/>
                </a:ext>
              </a:extLst>
            </p:cNvPr>
            <p:cNvSpPr>
              <a:spLocks noChangeArrowheads="1"/>
            </p:cNvSpPr>
            <p:nvPr/>
          </p:nvSpPr>
          <p:spPr bwMode="auto">
            <a:xfrm>
              <a:off x="7201" y="2394"/>
              <a:ext cx="217" cy="103"/>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11" name="Rectangle 322">
              <a:extLst>
                <a:ext uri="{FF2B5EF4-FFF2-40B4-BE49-F238E27FC236}">
                  <a16:creationId xmlns:a16="http://schemas.microsoft.com/office/drawing/2014/main" id="{07D4CE1C-B338-43A5-88BB-8029DC482B6D}"/>
                </a:ext>
              </a:extLst>
            </p:cNvPr>
            <p:cNvSpPr>
              <a:spLocks noChangeArrowheads="1"/>
            </p:cNvSpPr>
            <p:nvPr/>
          </p:nvSpPr>
          <p:spPr bwMode="auto">
            <a:xfrm>
              <a:off x="7425" y="2394"/>
              <a:ext cx="103" cy="103"/>
            </a:xfrm>
            <a:prstGeom prst="rect">
              <a:avLst/>
            </a:prstGeom>
            <a:solidFill>
              <a:srgbClr val="4573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12" name="Rectangle 323">
              <a:extLst>
                <a:ext uri="{FF2B5EF4-FFF2-40B4-BE49-F238E27FC236}">
                  <a16:creationId xmlns:a16="http://schemas.microsoft.com/office/drawing/2014/main" id="{D652E00F-1B5A-4699-A5B7-2790CB5D552F}"/>
                </a:ext>
              </a:extLst>
            </p:cNvPr>
            <p:cNvSpPr>
              <a:spLocks noChangeArrowheads="1"/>
            </p:cNvSpPr>
            <p:nvPr/>
          </p:nvSpPr>
          <p:spPr bwMode="auto">
            <a:xfrm>
              <a:off x="7535" y="2394"/>
              <a:ext cx="103" cy="103"/>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13" name="Rectangle 324">
              <a:extLst>
                <a:ext uri="{FF2B5EF4-FFF2-40B4-BE49-F238E27FC236}">
                  <a16:creationId xmlns:a16="http://schemas.microsoft.com/office/drawing/2014/main" id="{8BA99BEC-B747-4C01-B395-87CEB6E9951A}"/>
                </a:ext>
              </a:extLst>
            </p:cNvPr>
            <p:cNvSpPr>
              <a:spLocks noChangeArrowheads="1"/>
            </p:cNvSpPr>
            <p:nvPr/>
          </p:nvSpPr>
          <p:spPr bwMode="auto">
            <a:xfrm>
              <a:off x="7425" y="2504"/>
              <a:ext cx="103" cy="10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14" name="Rectangle 325">
              <a:extLst>
                <a:ext uri="{FF2B5EF4-FFF2-40B4-BE49-F238E27FC236}">
                  <a16:creationId xmlns:a16="http://schemas.microsoft.com/office/drawing/2014/main" id="{A7DF88D1-26BE-49EE-A619-DFF6471DF95C}"/>
                </a:ext>
              </a:extLst>
            </p:cNvPr>
            <p:cNvSpPr>
              <a:spLocks noChangeArrowheads="1"/>
            </p:cNvSpPr>
            <p:nvPr/>
          </p:nvSpPr>
          <p:spPr bwMode="auto">
            <a:xfrm>
              <a:off x="6979" y="2504"/>
              <a:ext cx="103" cy="103"/>
            </a:xfrm>
            <a:prstGeom prst="rect">
              <a:avLst/>
            </a:prstGeom>
            <a:solidFill>
              <a:srgbClr val="5884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15" name="Rectangle 326">
              <a:extLst>
                <a:ext uri="{FF2B5EF4-FFF2-40B4-BE49-F238E27FC236}">
                  <a16:creationId xmlns:a16="http://schemas.microsoft.com/office/drawing/2014/main" id="{BD73B28F-D76F-4FFA-80EE-D6664B65BC4D}"/>
                </a:ext>
              </a:extLst>
            </p:cNvPr>
            <p:cNvSpPr>
              <a:spLocks noChangeArrowheads="1"/>
            </p:cNvSpPr>
            <p:nvPr/>
          </p:nvSpPr>
          <p:spPr bwMode="auto">
            <a:xfrm>
              <a:off x="6979" y="2616"/>
              <a:ext cx="103" cy="104"/>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16" name="Rectangle 327">
              <a:extLst>
                <a:ext uri="{FF2B5EF4-FFF2-40B4-BE49-F238E27FC236}">
                  <a16:creationId xmlns:a16="http://schemas.microsoft.com/office/drawing/2014/main" id="{45AE29E9-0C64-4DE4-B3A1-7D414B61CCDD}"/>
                </a:ext>
              </a:extLst>
            </p:cNvPr>
            <p:cNvSpPr>
              <a:spLocks noChangeArrowheads="1"/>
            </p:cNvSpPr>
            <p:nvPr/>
          </p:nvSpPr>
          <p:spPr bwMode="auto">
            <a:xfrm>
              <a:off x="7091" y="2616"/>
              <a:ext cx="103" cy="104"/>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17" name="Rectangle 328">
              <a:extLst>
                <a:ext uri="{FF2B5EF4-FFF2-40B4-BE49-F238E27FC236}">
                  <a16:creationId xmlns:a16="http://schemas.microsoft.com/office/drawing/2014/main" id="{5D3023DB-8C8A-4FC5-A297-108DEF59AE9D}"/>
                </a:ext>
              </a:extLst>
            </p:cNvPr>
            <p:cNvSpPr>
              <a:spLocks noChangeArrowheads="1"/>
            </p:cNvSpPr>
            <p:nvPr/>
          </p:nvSpPr>
          <p:spPr bwMode="auto">
            <a:xfrm>
              <a:off x="7201" y="2504"/>
              <a:ext cx="217" cy="103"/>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18" name="Rectangle 329">
              <a:extLst>
                <a:ext uri="{FF2B5EF4-FFF2-40B4-BE49-F238E27FC236}">
                  <a16:creationId xmlns:a16="http://schemas.microsoft.com/office/drawing/2014/main" id="{506A5868-EDCC-4DA9-ACE9-039659B6CD9E}"/>
                </a:ext>
              </a:extLst>
            </p:cNvPr>
            <p:cNvSpPr>
              <a:spLocks noChangeArrowheads="1"/>
            </p:cNvSpPr>
            <p:nvPr/>
          </p:nvSpPr>
          <p:spPr bwMode="auto">
            <a:xfrm>
              <a:off x="7201" y="2616"/>
              <a:ext cx="217" cy="104"/>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19" name="Rectangle 330">
              <a:extLst>
                <a:ext uri="{FF2B5EF4-FFF2-40B4-BE49-F238E27FC236}">
                  <a16:creationId xmlns:a16="http://schemas.microsoft.com/office/drawing/2014/main" id="{4D925DEC-40E3-4FF7-AAA3-DBBC6E5F58E2}"/>
                </a:ext>
              </a:extLst>
            </p:cNvPr>
            <p:cNvSpPr>
              <a:spLocks noChangeArrowheads="1"/>
            </p:cNvSpPr>
            <p:nvPr/>
          </p:nvSpPr>
          <p:spPr bwMode="auto">
            <a:xfrm>
              <a:off x="7423" y="2685"/>
              <a:ext cx="215" cy="35"/>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20" name="Rectangle 331">
              <a:extLst>
                <a:ext uri="{FF2B5EF4-FFF2-40B4-BE49-F238E27FC236}">
                  <a16:creationId xmlns:a16="http://schemas.microsoft.com/office/drawing/2014/main" id="{AAC3A587-B1D9-4E5B-9B36-41FF1C2B23CF}"/>
                </a:ext>
              </a:extLst>
            </p:cNvPr>
            <p:cNvSpPr>
              <a:spLocks noChangeArrowheads="1"/>
            </p:cNvSpPr>
            <p:nvPr/>
          </p:nvSpPr>
          <p:spPr bwMode="auto">
            <a:xfrm>
              <a:off x="7423" y="2616"/>
              <a:ext cx="215" cy="69"/>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21" name="Rectangle 332">
              <a:extLst>
                <a:ext uri="{FF2B5EF4-FFF2-40B4-BE49-F238E27FC236}">
                  <a16:creationId xmlns:a16="http://schemas.microsoft.com/office/drawing/2014/main" id="{41478999-99AD-4F0D-AC72-24D1AEBFFE2B}"/>
                </a:ext>
              </a:extLst>
            </p:cNvPr>
            <p:cNvSpPr>
              <a:spLocks noChangeArrowheads="1"/>
            </p:cNvSpPr>
            <p:nvPr/>
          </p:nvSpPr>
          <p:spPr bwMode="auto">
            <a:xfrm>
              <a:off x="7535" y="2504"/>
              <a:ext cx="103" cy="103"/>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22" name="Rectangle 333">
              <a:extLst>
                <a:ext uri="{FF2B5EF4-FFF2-40B4-BE49-F238E27FC236}">
                  <a16:creationId xmlns:a16="http://schemas.microsoft.com/office/drawing/2014/main" id="{7629BB4D-7FBB-4D50-B157-6804531F4E13}"/>
                </a:ext>
              </a:extLst>
            </p:cNvPr>
            <p:cNvSpPr>
              <a:spLocks noChangeArrowheads="1"/>
            </p:cNvSpPr>
            <p:nvPr/>
          </p:nvSpPr>
          <p:spPr bwMode="auto">
            <a:xfrm>
              <a:off x="7688" y="2504"/>
              <a:ext cx="105" cy="103"/>
            </a:xfrm>
            <a:prstGeom prst="rect">
              <a:avLst/>
            </a:prstGeom>
            <a:solidFill>
              <a:srgbClr val="109C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23" name="Rectangle 334">
              <a:extLst>
                <a:ext uri="{FF2B5EF4-FFF2-40B4-BE49-F238E27FC236}">
                  <a16:creationId xmlns:a16="http://schemas.microsoft.com/office/drawing/2014/main" id="{FF01A800-7C8A-4F9A-A683-A26C14008A4C}"/>
                </a:ext>
              </a:extLst>
            </p:cNvPr>
            <p:cNvSpPr>
              <a:spLocks noChangeArrowheads="1"/>
            </p:cNvSpPr>
            <p:nvPr/>
          </p:nvSpPr>
          <p:spPr bwMode="auto">
            <a:xfrm>
              <a:off x="7688" y="2614"/>
              <a:ext cx="105" cy="105"/>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24" name="Rectangle 335">
              <a:extLst>
                <a:ext uri="{FF2B5EF4-FFF2-40B4-BE49-F238E27FC236}">
                  <a16:creationId xmlns:a16="http://schemas.microsoft.com/office/drawing/2014/main" id="{F4FCC0D9-809F-49E1-B144-A84E13C9CE74}"/>
                </a:ext>
              </a:extLst>
            </p:cNvPr>
            <p:cNvSpPr>
              <a:spLocks noChangeArrowheads="1"/>
            </p:cNvSpPr>
            <p:nvPr/>
          </p:nvSpPr>
          <p:spPr bwMode="auto">
            <a:xfrm>
              <a:off x="7798" y="2504"/>
              <a:ext cx="38" cy="103"/>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25" name="Rectangle 336">
              <a:extLst>
                <a:ext uri="{FF2B5EF4-FFF2-40B4-BE49-F238E27FC236}">
                  <a16:creationId xmlns:a16="http://schemas.microsoft.com/office/drawing/2014/main" id="{1E8399BB-2DF4-4596-9C81-887D89211BA4}"/>
                </a:ext>
              </a:extLst>
            </p:cNvPr>
            <p:cNvSpPr>
              <a:spLocks noChangeArrowheads="1"/>
            </p:cNvSpPr>
            <p:nvPr/>
          </p:nvSpPr>
          <p:spPr bwMode="auto">
            <a:xfrm>
              <a:off x="7798" y="2614"/>
              <a:ext cx="38" cy="105"/>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26" name="Rectangle 337">
              <a:extLst>
                <a:ext uri="{FF2B5EF4-FFF2-40B4-BE49-F238E27FC236}">
                  <a16:creationId xmlns:a16="http://schemas.microsoft.com/office/drawing/2014/main" id="{A6E34F16-821C-42C0-9746-BD4111AB0770}"/>
                </a:ext>
              </a:extLst>
            </p:cNvPr>
            <p:cNvSpPr>
              <a:spLocks noChangeArrowheads="1"/>
            </p:cNvSpPr>
            <p:nvPr/>
          </p:nvSpPr>
          <p:spPr bwMode="auto">
            <a:xfrm>
              <a:off x="7688" y="2394"/>
              <a:ext cx="148" cy="103"/>
            </a:xfrm>
            <a:prstGeom prst="rect">
              <a:avLst/>
            </a:prstGeom>
            <a:solidFill>
              <a:srgbClr val="9E1F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27" name="Freeform 338">
              <a:extLst>
                <a:ext uri="{FF2B5EF4-FFF2-40B4-BE49-F238E27FC236}">
                  <a16:creationId xmlns:a16="http://schemas.microsoft.com/office/drawing/2014/main" id="{BFC2FDC2-7AD7-40D2-BE4A-8BD7EEE33C48}"/>
                </a:ext>
              </a:extLst>
            </p:cNvPr>
            <p:cNvSpPr>
              <a:spLocks/>
            </p:cNvSpPr>
            <p:nvPr/>
          </p:nvSpPr>
          <p:spPr bwMode="auto">
            <a:xfrm>
              <a:off x="7091" y="2504"/>
              <a:ext cx="105" cy="105"/>
            </a:xfrm>
            <a:custGeom>
              <a:avLst/>
              <a:gdLst>
                <a:gd name="T0" fmla="*/ 52 w 105"/>
                <a:gd name="T1" fmla="*/ 0 h 105"/>
                <a:gd name="T2" fmla="*/ 0 w 105"/>
                <a:gd name="T3" fmla="*/ 0 h 105"/>
                <a:gd name="T4" fmla="*/ 0 w 105"/>
                <a:gd name="T5" fmla="*/ 51 h 105"/>
                <a:gd name="T6" fmla="*/ 0 w 105"/>
                <a:gd name="T7" fmla="*/ 105 h 105"/>
                <a:gd name="T8" fmla="*/ 52 w 105"/>
                <a:gd name="T9" fmla="*/ 105 h 105"/>
                <a:gd name="T10" fmla="*/ 105 w 105"/>
                <a:gd name="T11" fmla="*/ 105 h 105"/>
                <a:gd name="T12" fmla="*/ 105 w 105"/>
                <a:gd name="T13" fmla="*/ 51 h 105"/>
                <a:gd name="T14" fmla="*/ 105 w 105"/>
                <a:gd name="T15" fmla="*/ 0 h 105"/>
                <a:gd name="T16" fmla="*/ 52 w 105"/>
                <a:gd name="T1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05">
                  <a:moveTo>
                    <a:pt x="52" y="0"/>
                  </a:moveTo>
                  <a:lnTo>
                    <a:pt x="0" y="0"/>
                  </a:lnTo>
                  <a:lnTo>
                    <a:pt x="0" y="51"/>
                  </a:lnTo>
                  <a:lnTo>
                    <a:pt x="0" y="105"/>
                  </a:lnTo>
                  <a:lnTo>
                    <a:pt x="52" y="105"/>
                  </a:lnTo>
                  <a:lnTo>
                    <a:pt x="105" y="105"/>
                  </a:lnTo>
                  <a:lnTo>
                    <a:pt x="105" y="51"/>
                  </a:lnTo>
                  <a:lnTo>
                    <a:pt x="105" y="0"/>
                  </a:lnTo>
                  <a:lnTo>
                    <a:pt x="52" y="0"/>
                  </a:lnTo>
                  <a:close/>
                </a:path>
              </a:pathLst>
            </a:custGeom>
            <a:solidFill>
              <a:srgbClr val="DA56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28" name="Rectangle 339">
              <a:extLst>
                <a:ext uri="{FF2B5EF4-FFF2-40B4-BE49-F238E27FC236}">
                  <a16:creationId xmlns:a16="http://schemas.microsoft.com/office/drawing/2014/main" id="{263B006A-5100-43CA-A533-53FD0275E8E0}"/>
                </a:ext>
              </a:extLst>
            </p:cNvPr>
            <p:cNvSpPr>
              <a:spLocks noChangeArrowheads="1"/>
            </p:cNvSpPr>
            <p:nvPr/>
          </p:nvSpPr>
          <p:spPr bwMode="auto">
            <a:xfrm>
              <a:off x="7786" y="2310"/>
              <a:ext cx="28" cy="27"/>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29" name="Freeform 340">
              <a:extLst>
                <a:ext uri="{FF2B5EF4-FFF2-40B4-BE49-F238E27FC236}">
                  <a16:creationId xmlns:a16="http://schemas.microsoft.com/office/drawing/2014/main" id="{56F46D47-802C-4620-BBC1-1EC63D844E10}"/>
                </a:ext>
              </a:extLst>
            </p:cNvPr>
            <p:cNvSpPr>
              <a:spLocks/>
            </p:cNvSpPr>
            <p:nvPr/>
          </p:nvSpPr>
          <p:spPr bwMode="auto">
            <a:xfrm>
              <a:off x="6981" y="2312"/>
              <a:ext cx="14" cy="26"/>
            </a:xfrm>
            <a:custGeom>
              <a:avLst/>
              <a:gdLst>
                <a:gd name="T0" fmla="*/ 0 w 8"/>
                <a:gd name="T1" fmla="*/ 14 h 15"/>
                <a:gd name="T2" fmla="*/ 0 w 8"/>
                <a:gd name="T3" fmla="*/ 13 h 15"/>
                <a:gd name="T4" fmla="*/ 3 w 8"/>
                <a:gd name="T5" fmla="*/ 14 h 15"/>
                <a:gd name="T6" fmla="*/ 6 w 8"/>
                <a:gd name="T7" fmla="*/ 13 h 15"/>
                <a:gd name="T8" fmla="*/ 7 w 8"/>
                <a:gd name="T9" fmla="*/ 11 h 15"/>
                <a:gd name="T10" fmla="*/ 6 w 8"/>
                <a:gd name="T11" fmla="*/ 9 h 15"/>
                <a:gd name="T12" fmla="*/ 4 w 8"/>
                <a:gd name="T13" fmla="*/ 8 h 15"/>
                <a:gd name="T14" fmla="*/ 1 w 8"/>
                <a:gd name="T15" fmla="*/ 5 h 15"/>
                <a:gd name="T16" fmla="*/ 0 w 8"/>
                <a:gd name="T17" fmla="*/ 3 h 15"/>
                <a:gd name="T18" fmla="*/ 1 w 8"/>
                <a:gd name="T19" fmla="*/ 1 h 15"/>
                <a:gd name="T20" fmla="*/ 5 w 8"/>
                <a:gd name="T21" fmla="*/ 0 h 15"/>
                <a:gd name="T22" fmla="*/ 7 w 8"/>
                <a:gd name="T23" fmla="*/ 0 h 15"/>
                <a:gd name="T24" fmla="*/ 7 w 8"/>
                <a:gd name="T25" fmla="*/ 1 h 15"/>
                <a:gd name="T26" fmla="*/ 4 w 8"/>
                <a:gd name="T27" fmla="*/ 0 h 15"/>
                <a:gd name="T28" fmla="*/ 2 w 8"/>
                <a:gd name="T29" fmla="*/ 1 h 15"/>
                <a:gd name="T30" fmla="*/ 1 w 8"/>
                <a:gd name="T31" fmla="*/ 3 h 15"/>
                <a:gd name="T32" fmla="*/ 2 w 8"/>
                <a:gd name="T33" fmla="*/ 5 h 15"/>
                <a:gd name="T34" fmla="*/ 4 w 8"/>
                <a:gd name="T35" fmla="*/ 7 h 15"/>
                <a:gd name="T36" fmla="*/ 7 w 8"/>
                <a:gd name="T37" fmla="*/ 9 h 15"/>
                <a:gd name="T38" fmla="*/ 8 w 8"/>
                <a:gd name="T39" fmla="*/ 11 h 15"/>
                <a:gd name="T40" fmla="*/ 7 w 8"/>
                <a:gd name="T41" fmla="*/ 14 h 15"/>
                <a:gd name="T42" fmla="*/ 3 w 8"/>
                <a:gd name="T43" fmla="*/ 15 h 15"/>
                <a:gd name="T44" fmla="*/ 2 w 8"/>
                <a:gd name="T45" fmla="*/ 15 h 15"/>
                <a:gd name="T46" fmla="*/ 0 w 8"/>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15">
                  <a:moveTo>
                    <a:pt x="0" y="14"/>
                  </a:moveTo>
                  <a:cubicBezTo>
                    <a:pt x="0" y="13"/>
                    <a:pt x="0" y="13"/>
                    <a:pt x="0" y="13"/>
                  </a:cubicBezTo>
                  <a:cubicBezTo>
                    <a:pt x="1" y="14"/>
                    <a:pt x="2" y="14"/>
                    <a:pt x="3" y="14"/>
                  </a:cubicBezTo>
                  <a:cubicBezTo>
                    <a:pt x="4" y="14"/>
                    <a:pt x="5" y="14"/>
                    <a:pt x="6" y="13"/>
                  </a:cubicBezTo>
                  <a:cubicBezTo>
                    <a:pt x="7" y="13"/>
                    <a:pt x="7" y="12"/>
                    <a:pt x="7" y="11"/>
                  </a:cubicBezTo>
                  <a:cubicBezTo>
                    <a:pt x="7" y="10"/>
                    <a:pt x="7" y="10"/>
                    <a:pt x="6" y="9"/>
                  </a:cubicBezTo>
                  <a:cubicBezTo>
                    <a:pt x="6" y="9"/>
                    <a:pt x="5" y="8"/>
                    <a:pt x="4" y="8"/>
                  </a:cubicBezTo>
                  <a:cubicBezTo>
                    <a:pt x="2" y="7"/>
                    <a:pt x="1" y="6"/>
                    <a:pt x="1" y="5"/>
                  </a:cubicBezTo>
                  <a:cubicBezTo>
                    <a:pt x="0" y="5"/>
                    <a:pt x="0" y="4"/>
                    <a:pt x="0" y="3"/>
                  </a:cubicBezTo>
                  <a:cubicBezTo>
                    <a:pt x="0" y="2"/>
                    <a:pt x="1" y="1"/>
                    <a:pt x="1" y="1"/>
                  </a:cubicBezTo>
                  <a:cubicBezTo>
                    <a:pt x="2" y="0"/>
                    <a:pt x="3" y="0"/>
                    <a:pt x="5" y="0"/>
                  </a:cubicBezTo>
                  <a:cubicBezTo>
                    <a:pt x="5" y="0"/>
                    <a:pt x="6" y="0"/>
                    <a:pt x="7" y="0"/>
                  </a:cubicBezTo>
                  <a:cubicBezTo>
                    <a:pt x="7" y="1"/>
                    <a:pt x="7" y="1"/>
                    <a:pt x="7" y="1"/>
                  </a:cubicBezTo>
                  <a:cubicBezTo>
                    <a:pt x="6" y="1"/>
                    <a:pt x="5" y="0"/>
                    <a:pt x="4" y="0"/>
                  </a:cubicBezTo>
                  <a:cubicBezTo>
                    <a:pt x="3" y="0"/>
                    <a:pt x="3" y="1"/>
                    <a:pt x="2" y="1"/>
                  </a:cubicBezTo>
                  <a:cubicBezTo>
                    <a:pt x="1" y="2"/>
                    <a:pt x="1" y="2"/>
                    <a:pt x="1" y="3"/>
                  </a:cubicBezTo>
                  <a:cubicBezTo>
                    <a:pt x="1" y="4"/>
                    <a:pt x="1" y="5"/>
                    <a:pt x="2" y="5"/>
                  </a:cubicBezTo>
                  <a:cubicBezTo>
                    <a:pt x="2" y="5"/>
                    <a:pt x="3" y="6"/>
                    <a:pt x="4" y="7"/>
                  </a:cubicBezTo>
                  <a:cubicBezTo>
                    <a:pt x="6" y="8"/>
                    <a:pt x="7" y="8"/>
                    <a:pt x="7" y="9"/>
                  </a:cubicBezTo>
                  <a:cubicBezTo>
                    <a:pt x="8" y="10"/>
                    <a:pt x="8" y="10"/>
                    <a:pt x="8" y="11"/>
                  </a:cubicBezTo>
                  <a:cubicBezTo>
                    <a:pt x="8" y="12"/>
                    <a:pt x="7" y="13"/>
                    <a:pt x="7" y="14"/>
                  </a:cubicBezTo>
                  <a:cubicBezTo>
                    <a:pt x="6" y="15"/>
                    <a:pt x="5" y="15"/>
                    <a:pt x="3" y="15"/>
                  </a:cubicBezTo>
                  <a:cubicBezTo>
                    <a:pt x="3" y="15"/>
                    <a:pt x="2" y="15"/>
                    <a:pt x="2" y="15"/>
                  </a:cubicBezTo>
                  <a:cubicBezTo>
                    <a:pt x="1" y="15"/>
                    <a:pt x="0" y="14"/>
                    <a:pt x="0"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30" name="Freeform 341">
              <a:extLst>
                <a:ext uri="{FF2B5EF4-FFF2-40B4-BE49-F238E27FC236}">
                  <a16:creationId xmlns:a16="http://schemas.microsoft.com/office/drawing/2014/main" id="{A092C1A7-6316-4E55-B52A-86A6214FBFA1}"/>
                </a:ext>
              </a:extLst>
            </p:cNvPr>
            <p:cNvSpPr>
              <a:spLocks/>
            </p:cNvSpPr>
            <p:nvPr/>
          </p:nvSpPr>
          <p:spPr bwMode="auto">
            <a:xfrm>
              <a:off x="6997" y="2314"/>
              <a:ext cx="11" cy="24"/>
            </a:xfrm>
            <a:custGeom>
              <a:avLst/>
              <a:gdLst>
                <a:gd name="T0" fmla="*/ 6 w 6"/>
                <a:gd name="T1" fmla="*/ 14 h 14"/>
                <a:gd name="T2" fmla="*/ 5 w 6"/>
                <a:gd name="T3" fmla="*/ 14 h 14"/>
                <a:gd name="T4" fmla="*/ 2 w 6"/>
                <a:gd name="T5" fmla="*/ 11 h 14"/>
                <a:gd name="T6" fmla="*/ 2 w 6"/>
                <a:gd name="T7" fmla="*/ 4 h 14"/>
                <a:gd name="T8" fmla="*/ 0 w 6"/>
                <a:gd name="T9" fmla="*/ 4 h 14"/>
                <a:gd name="T10" fmla="*/ 0 w 6"/>
                <a:gd name="T11" fmla="*/ 3 h 14"/>
                <a:gd name="T12" fmla="*/ 2 w 6"/>
                <a:gd name="T13" fmla="*/ 3 h 14"/>
                <a:gd name="T14" fmla="*/ 2 w 6"/>
                <a:gd name="T15" fmla="*/ 0 h 14"/>
                <a:gd name="T16" fmla="*/ 3 w 6"/>
                <a:gd name="T17" fmla="*/ 0 h 14"/>
                <a:gd name="T18" fmla="*/ 3 w 6"/>
                <a:gd name="T19" fmla="*/ 0 h 14"/>
                <a:gd name="T20" fmla="*/ 3 w 6"/>
                <a:gd name="T21" fmla="*/ 3 h 14"/>
                <a:gd name="T22" fmla="*/ 6 w 6"/>
                <a:gd name="T23" fmla="*/ 3 h 14"/>
                <a:gd name="T24" fmla="*/ 6 w 6"/>
                <a:gd name="T25" fmla="*/ 4 h 14"/>
                <a:gd name="T26" fmla="*/ 3 w 6"/>
                <a:gd name="T27" fmla="*/ 4 h 14"/>
                <a:gd name="T28" fmla="*/ 3 w 6"/>
                <a:gd name="T29" fmla="*/ 11 h 14"/>
                <a:gd name="T30" fmla="*/ 4 w 6"/>
                <a:gd name="T31" fmla="*/ 13 h 14"/>
                <a:gd name="T32" fmla="*/ 5 w 6"/>
                <a:gd name="T33" fmla="*/ 13 h 14"/>
                <a:gd name="T34" fmla="*/ 6 w 6"/>
                <a:gd name="T35" fmla="*/ 13 h 14"/>
                <a:gd name="T36" fmla="*/ 6 w 6"/>
                <a:gd name="T3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14">
                  <a:moveTo>
                    <a:pt x="6" y="14"/>
                  </a:moveTo>
                  <a:cubicBezTo>
                    <a:pt x="6" y="14"/>
                    <a:pt x="5" y="14"/>
                    <a:pt x="5" y="14"/>
                  </a:cubicBezTo>
                  <a:cubicBezTo>
                    <a:pt x="3" y="14"/>
                    <a:pt x="2" y="13"/>
                    <a:pt x="2" y="11"/>
                  </a:cubicBezTo>
                  <a:cubicBezTo>
                    <a:pt x="2" y="4"/>
                    <a:pt x="2" y="4"/>
                    <a:pt x="2" y="4"/>
                  </a:cubicBezTo>
                  <a:cubicBezTo>
                    <a:pt x="0" y="4"/>
                    <a:pt x="0" y="4"/>
                    <a:pt x="0" y="4"/>
                  </a:cubicBezTo>
                  <a:cubicBezTo>
                    <a:pt x="0" y="3"/>
                    <a:pt x="0" y="3"/>
                    <a:pt x="0" y="3"/>
                  </a:cubicBezTo>
                  <a:cubicBezTo>
                    <a:pt x="2" y="3"/>
                    <a:pt x="2" y="3"/>
                    <a:pt x="2" y="3"/>
                  </a:cubicBezTo>
                  <a:cubicBezTo>
                    <a:pt x="2" y="0"/>
                    <a:pt x="2" y="0"/>
                    <a:pt x="2" y="0"/>
                  </a:cubicBezTo>
                  <a:cubicBezTo>
                    <a:pt x="2" y="0"/>
                    <a:pt x="3" y="0"/>
                    <a:pt x="3" y="0"/>
                  </a:cubicBezTo>
                  <a:cubicBezTo>
                    <a:pt x="3" y="0"/>
                    <a:pt x="3" y="0"/>
                    <a:pt x="3" y="0"/>
                  </a:cubicBezTo>
                  <a:cubicBezTo>
                    <a:pt x="3" y="3"/>
                    <a:pt x="3" y="3"/>
                    <a:pt x="3" y="3"/>
                  </a:cubicBezTo>
                  <a:cubicBezTo>
                    <a:pt x="6" y="3"/>
                    <a:pt x="6" y="3"/>
                    <a:pt x="6" y="3"/>
                  </a:cubicBezTo>
                  <a:cubicBezTo>
                    <a:pt x="6" y="4"/>
                    <a:pt x="6" y="4"/>
                    <a:pt x="6" y="4"/>
                  </a:cubicBezTo>
                  <a:cubicBezTo>
                    <a:pt x="3" y="4"/>
                    <a:pt x="3" y="4"/>
                    <a:pt x="3" y="4"/>
                  </a:cubicBezTo>
                  <a:cubicBezTo>
                    <a:pt x="3" y="11"/>
                    <a:pt x="3" y="11"/>
                    <a:pt x="3" y="11"/>
                  </a:cubicBezTo>
                  <a:cubicBezTo>
                    <a:pt x="3" y="12"/>
                    <a:pt x="3" y="12"/>
                    <a:pt x="4" y="13"/>
                  </a:cubicBezTo>
                  <a:cubicBezTo>
                    <a:pt x="4" y="13"/>
                    <a:pt x="4" y="13"/>
                    <a:pt x="5" y="13"/>
                  </a:cubicBezTo>
                  <a:cubicBezTo>
                    <a:pt x="5" y="13"/>
                    <a:pt x="6" y="13"/>
                    <a:pt x="6" y="13"/>
                  </a:cubicBezTo>
                  <a:lnTo>
                    <a:pt x="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31" name="Freeform 342">
              <a:extLst>
                <a:ext uri="{FF2B5EF4-FFF2-40B4-BE49-F238E27FC236}">
                  <a16:creationId xmlns:a16="http://schemas.microsoft.com/office/drawing/2014/main" id="{C6E7510E-6B5A-4EEA-9D26-08293A8E34C9}"/>
                </a:ext>
              </a:extLst>
            </p:cNvPr>
            <p:cNvSpPr>
              <a:spLocks noEditPoints="1"/>
            </p:cNvSpPr>
            <p:nvPr/>
          </p:nvSpPr>
          <p:spPr bwMode="auto">
            <a:xfrm>
              <a:off x="7011" y="2319"/>
              <a:ext cx="14" cy="19"/>
            </a:xfrm>
            <a:custGeom>
              <a:avLst/>
              <a:gdLst>
                <a:gd name="T0" fmla="*/ 7 w 8"/>
                <a:gd name="T1" fmla="*/ 11 h 11"/>
                <a:gd name="T2" fmla="*/ 7 w 8"/>
                <a:gd name="T3" fmla="*/ 9 h 11"/>
                <a:gd name="T4" fmla="*/ 7 w 8"/>
                <a:gd name="T5" fmla="*/ 9 h 11"/>
                <a:gd name="T6" fmla="*/ 6 w 8"/>
                <a:gd name="T7" fmla="*/ 10 h 11"/>
                <a:gd name="T8" fmla="*/ 3 w 8"/>
                <a:gd name="T9" fmla="*/ 11 h 11"/>
                <a:gd name="T10" fmla="*/ 1 w 8"/>
                <a:gd name="T11" fmla="*/ 10 h 11"/>
                <a:gd name="T12" fmla="*/ 0 w 8"/>
                <a:gd name="T13" fmla="*/ 8 h 11"/>
                <a:gd name="T14" fmla="*/ 4 w 8"/>
                <a:gd name="T15" fmla="*/ 5 h 11"/>
                <a:gd name="T16" fmla="*/ 7 w 8"/>
                <a:gd name="T17" fmla="*/ 4 h 11"/>
                <a:gd name="T18" fmla="*/ 5 w 8"/>
                <a:gd name="T19" fmla="*/ 1 h 11"/>
                <a:gd name="T20" fmla="*/ 1 w 8"/>
                <a:gd name="T21" fmla="*/ 2 h 11"/>
                <a:gd name="T22" fmla="*/ 1 w 8"/>
                <a:gd name="T23" fmla="*/ 1 h 11"/>
                <a:gd name="T24" fmla="*/ 3 w 8"/>
                <a:gd name="T25" fmla="*/ 0 h 11"/>
                <a:gd name="T26" fmla="*/ 5 w 8"/>
                <a:gd name="T27" fmla="*/ 0 h 11"/>
                <a:gd name="T28" fmla="*/ 7 w 8"/>
                <a:gd name="T29" fmla="*/ 1 h 11"/>
                <a:gd name="T30" fmla="*/ 8 w 8"/>
                <a:gd name="T31" fmla="*/ 4 h 11"/>
                <a:gd name="T32" fmla="*/ 8 w 8"/>
                <a:gd name="T33" fmla="*/ 11 h 11"/>
                <a:gd name="T34" fmla="*/ 7 w 8"/>
                <a:gd name="T35" fmla="*/ 11 h 11"/>
                <a:gd name="T36" fmla="*/ 4 w 8"/>
                <a:gd name="T37" fmla="*/ 5 h 11"/>
                <a:gd name="T38" fmla="*/ 2 w 8"/>
                <a:gd name="T39" fmla="*/ 6 h 11"/>
                <a:gd name="T40" fmla="*/ 1 w 8"/>
                <a:gd name="T41" fmla="*/ 8 h 11"/>
                <a:gd name="T42" fmla="*/ 2 w 8"/>
                <a:gd name="T43" fmla="*/ 9 h 11"/>
                <a:gd name="T44" fmla="*/ 4 w 8"/>
                <a:gd name="T45" fmla="*/ 10 h 11"/>
                <a:gd name="T46" fmla="*/ 6 w 8"/>
                <a:gd name="T47" fmla="*/ 9 h 11"/>
                <a:gd name="T48" fmla="*/ 7 w 8"/>
                <a:gd name="T49" fmla="*/ 6 h 11"/>
                <a:gd name="T50" fmla="*/ 7 w 8"/>
                <a:gd name="T51" fmla="*/ 5 h 11"/>
                <a:gd name="T52" fmla="*/ 4 w 8"/>
                <a:gd name="T53"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 h="11">
                  <a:moveTo>
                    <a:pt x="7" y="11"/>
                  </a:moveTo>
                  <a:cubicBezTo>
                    <a:pt x="7" y="9"/>
                    <a:pt x="7" y="9"/>
                    <a:pt x="7" y="9"/>
                  </a:cubicBezTo>
                  <a:cubicBezTo>
                    <a:pt x="7" y="9"/>
                    <a:pt x="7" y="9"/>
                    <a:pt x="7" y="9"/>
                  </a:cubicBezTo>
                  <a:cubicBezTo>
                    <a:pt x="7" y="9"/>
                    <a:pt x="6" y="10"/>
                    <a:pt x="6" y="10"/>
                  </a:cubicBezTo>
                  <a:cubicBezTo>
                    <a:pt x="5" y="11"/>
                    <a:pt x="4" y="11"/>
                    <a:pt x="3" y="11"/>
                  </a:cubicBezTo>
                  <a:cubicBezTo>
                    <a:pt x="2" y="11"/>
                    <a:pt x="2" y="11"/>
                    <a:pt x="1" y="10"/>
                  </a:cubicBezTo>
                  <a:cubicBezTo>
                    <a:pt x="0" y="10"/>
                    <a:pt x="0" y="9"/>
                    <a:pt x="0" y="8"/>
                  </a:cubicBezTo>
                  <a:cubicBezTo>
                    <a:pt x="0" y="6"/>
                    <a:pt x="1" y="5"/>
                    <a:pt x="4" y="5"/>
                  </a:cubicBezTo>
                  <a:cubicBezTo>
                    <a:pt x="7" y="4"/>
                    <a:pt x="7" y="4"/>
                    <a:pt x="7" y="4"/>
                  </a:cubicBezTo>
                  <a:cubicBezTo>
                    <a:pt x="7" y="2"/>
                    <a:pt x="6" y="1"/>
                    <a:pt x="5" y="1"/>
                  </a:cubicBezTo>
                  <a:cubicBezTo>
                    <a:pt x="3" y="1"/>
                    <a:pt x="2" y="1"/>
                    <a:pt x="1" y="2"/>
                  </a:cubicBezTo>
                  <a:cubicBezTo>
                    <a:pt x="1" y="1"/>
                    <a:pt x="1" y="1"/>
                    <a:pt x="1" y="1"/>
                  </a:cubicBezTo>
                  <a:cubicBezTo>
                    <a:pt x="2" y="1"/>
                    <a:pt x="2" y="0"/>
                    <a:pt x="3" y="0"/>
                  </a:cubicBezTo>
                  <a:cubicBezTo>
                    <a:pt x="3" y="0"/>
                    <a:pt x="4" y="0"/>
                    <a:pt x="5" y="0"/>
                  </a:cubicBezTo>
                  <a:cubicBezTo>
                    <a:pt x="6" y="0"/>
                    <a:pt x="7" y="0"/>
                    <a:pt x="7" y="1"/>
                  </a:cubicBezTo>
                  <a:cubicBezTo>
                    <a:pt x="8" y="1"/>
                    <a:pt x="8" y="2"/>
                    <a:pt x="8" y="4"/>
                  </a:cubicBezTo>
                  <a:cubicBezTo>
                    <a:pt x="8" y="11"/>
                    <a:pt x="8" y="11"/>
                    <a:pt x="8" y="11"/>
                  </a:cubicBezTo>
                  <a:lnTo>
                    <a:pt x="7" y="11"/>
                  </a:lnTo>
                  <a:close/>
                  <a:moveTo>
                    <a:pt x="4" y="5"/>
                  </a:moveTo>
                  <a:cubicBezTo>
                    <a:pt x="3" y="6"/>
                    <a:pt x="2" y="6"/>
                    <a:pt x="2" y="6"/>
                  </a:cubicBezTo>
                  <a:cubicBezTo>
                    <a:pt x="1" y="7"/>
                    <a:pt x="1" y="7"/>
                    <a:pt x="1" y="8"/>
                  </a:cubicBezTo>
                  <a:cubicBezTo>
                    <a:pt x="1" y="9"/>
                    <a:pt x="1" y="9"/>
                    <a:pt x="2" y="9"/>
                  </a:cubicBezTo>
                  <a:cubicBezTo>
                    <a:pt x="2" y="10"/>
                    <a:pt x="3" y="10"/>
                    <a:pt x="4" y="10"/>
                  </a:cubicBezTo>
                  <a:cubicBezTo>
                    <a:pt x="5" y="10"/>
                    <a:pt x="5" y="10"/>
                    <a:pt x="6" y="9"/>
                  </a:cubicBezTo>
                  <a:cubicBezTo>
                    <a:pt x="7" y="8"/>
                    <a:pt x="7" y="7"/>
                    <a:pt x="7" y="6"/>
                  </a:cubicBezTo>
                  <a:cubicBezTo>
                    <a:pt x="7" y="5"/>
                    <a:pt x="7" y="5"/>
                    <a:pt x="7" y="5"/>
                  </a:cubicBezTo>
                  <a:lnTo>
                    <a:pt x="4"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32" name="Freeform 343">
              <a:extLst>
                <a:ext uri="{FF2B5EF4-FFF2-40B4-BE49-F238E27FC236}">
                  <a16:creationId xmlns:a16="http://schemas.microsoft.com/office/drawing/2014/main" id="{4C1AD64A-36D2-466F-B658-14C5081BF7CB}"/>
                </a:ext>
              </a:extLst>
            </p:cNvPr>
            <p:cNvSpPr>
              <a:spLocks/>
            </p:cNvSpPr>
            <p:nvPr/>
          </p:nvSpPr>
          <p:spPr bwMode="auto">
            <a:xfrm>
              <a:off x="7032" y="2319"/>
              <a:ext cx="9" cy="19"/>
            </a:xfrm>
            <a:custGeom>
              <a:avLst/>
              <a:gdLst>
                <a:gd name="T0" fmla="*/ 5 w 5"/>
                <a:gd name="T1" fmla="*/ 1 h 11"/>
                <a:gd name="T2" fmla="*/ 4 w 5"/>
                <a:gd name="T3" fmla="*/ 1 h 11"/>
                <a:gd name="T4" fmla="*/ 1 w 5"/>
                <a:gd name="T5" fmla="*/ 2 h 11"/>
                <a:gd name="T6" fmla="*/ 1 w 5"/>
                <a:gd name="T7" fmla="*/ 6 h 11"/>
                <a:gd name="T8" fmla="*/ 1 w 5"/>
                <a:gd name="T9" fmla="*/ 11 h 11"/>
                <a:gd name="T10" fmla="*/ 0 w 5"/>
                <a:gd name="T11" fmla="*/ 11 h 11"/>
                <a:gd name="T12" fmla="*/ 0 w 5"/>
                <a:gd name="T13" fmla="*/ 0 h 11"/>
                <a:gd name="T14" fmla="*/ 1 w 5"/>
                <a:gd name="T15" fmla="*/ 0 h 11"/>
                <a:gd name="T16" fmla="*/ 1 w 5"/>
                <a:gd name="T17" fmla="*/ 2 h 11"/>
                <a:gd name="T18" fmla="*/ 1 w 5"/>
                <a:gd name="T19" fmla="*/ 2 h 11"/>
                <a:gd name="T20" fmla="*/ 2 w 5"/>
                <a:gd name="T21" fmla="*/ 1 h 11"/>
                <a:gd name="T22" fmla="*/ 4 w 5"/>
                <a:gd name="T23" fmla="*/ 0 h 11"/>
                <a:gd name="T24" fmla="*/ 5 w 5"/>
                <a:gd name="T25" fmla="*/ 0 h 11"/>
                <a:gd name="T26" fmla="*/ 5 w 5"/>
                <a:gd name="T2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11">
                  <a:moveTo>
                    <a:pt x="5" y="1"/>
                  </a:moveTo>
                  <a:cubicBezTo>
                    <a:pt x="4" y="1"/>
                    <a:pt x="4" y="1"/>
                    <a:pt x="4" y="1"/>
                  </a:cubicBezTo>
                  <a:cubicBezTo>
                    <a:pt x="3" y="1"/>
                    <a:pt x="2" y="1"/>
                    <a:pt x="1" y="2"/>
                  </a:cubicBezTo>
                  <a:cubicBezTo>
                    <a:pt x="1" y="3"/>
                    <a:pt x="1" y="4"/>
                    <a:pt x="1" y="6"/>
                  </a:cubicBezTo>
                  <a:cubicBezTo>
                    <a:pt x="1" y="11"/>
                    <a:pt x="1" y="11"/>
                    <a:pt x="1" y="11"/>
                  </a:cubicBezTo>
                  <a:cubicBezTo>
                    <a:pt x="0" y="11"/>
                    <a:pt x="0" y="11"/>
                    <a:pt x="0" y="11"/>
                  </a:cubicBezTo>
                  <a:cubicBezTo>
                    <a:pt x="0" y="0"/>
                    <a:pt x="0" y="0"/>
                    <a:pt x="0" y="0"/>
                  </a:cubicBezTo>
                  <a:cubicBezTo>
                    <a:pt x="1" y="0"/>
                    <a:pt x="1" y="0"/>
                    <a:pt x="1" y="0"/>
                  </a:cubicBezTo>
                  <a:cubicBezTo>
                    <a:pt x="1" y="2"/>
                    <a:pt x="1" y="2"/>
                    <a:pt x="1" y="2"/>
                  </a:cubicBezTo>
                  <a:cubicBezTo>
                    <a:pt x="1" y="2"/>
                    <a:pt x="1" y="2"/>
                    <a:pt x="1" y="2"/>
                  </a:cubicBezTo>
                  <a:cubicBezTo>
                    <a:pt x="1" y="2"/>
                    <a:pt x="1" y="1"/>
                    <a:pt x="2" y="1"/>
                  </a:cubicBezTo>
                  <a:cubicBezTo>
                    <a:pt x="2" y="0"/>
                    <a:pt x="3" y="0"/>
                    <a:pt x="4" y="0"/>
                  </a:cubicBezTo>
                  <a:cubicBezTo>
                    <a:pt x="4" y="0"/>
                    <a:pt x="4" y="0"/>
                    <a:pt x="5" y="0"/>
                  </a:cubicBezTo>
                  <a:lnTo>
                    <a:pt x="5"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33" name="Freeform 344">
              <a:extLst>
                <a:ext uri="{FF2B5EF4-FFF2-40B4-BE49-F238E27FC236}">
                  <a16:creationId xmlns:a16="http://schemas.microsoft.com/office/drawing/2014/main" id="{59DE0D84-7DD0-42E0-BDE5-0DC323F969A9}"/>
                </a:ext>
              </a:extLst>
            </p:cNvPr>
            <p:cNvSpPr>
              <a:spLocks/>
            </p:cNvSpPr>
            <p:nvPr/>
          </p:nvSpPr>
          <p:spPr bwMode="auto">
            <a:xfrm>
              <a:off x="7043" y="2314"/>
              <a:ext cx="11" cy="24"/>
            </a:xfrm>
            <a:custGeom>
              <a:avLst/>
              <a:gdLst>
                <a:gd name="T0" fmla="*/ 6 w 6"/>
                <a:gd name="T1" fmla="*/ 14 h 14"/>
                <a:gd name="T2" fmla="*/ 5 w 6"/>
                <a:gd name="T3" fmla="*/ 14 h 14"/>
                <a:gd name="T4" fmla="*/ 2 w 6"/>
                <a:gd name="T5" fmla="*/ 11 h 14"/>
                <a:gd name="T6" fmla="*/ 2 w 6"/>
                <a:gd name="T7" fmla="*/ 4 h 14"/>
                <a:gd name="T8" fmla="*/ 0 w 6"/>
                <a:gd name="T9" fmla="*/ 4 h 14"/>
                <a:gd name="T10" fmla="*/ 0 w 6"/>
                <a:gd name="T11" fmla="*/ 3 h 14"/>
                <a:gd name="T12" fmla="*/ 2 w 6"/>
                <a:gd name="T13" fmla="*/ 3 h 14"/>
                <a:gd name="T14" fmla="*/ 2 w 6"/>
                <a:gd name="T15" fmla="*/ 0 h 14"/>
                <a:gd name="T16" fmla="*/ 3 w 6"/>
                <a:gd name="T17" fmla="*/ 0 h 14"/>
                <a:gd name="T18" fmla="*/ 3 w 6"/>
                <a:gd name="T19" fmla="*/ 0 h 14"/>
                <a:gd name="T20" fmla="*/ 3 w 6"/>
                <a:gd name="T21" fmla="*/ 3 h 14"/>
                <a:gd name="T22" fmla="*/ 6 w 6"/>
                <a:gd name="T23" fmla="*/ 3 h 14"/>
                <a:gd name="T24" fmla="*/ 6 w 6"/>
                <a:gd name="T25" fmla="*/ 4 h 14"/>
                <a:gd name="T26" fmla="*/ 3 w 6"/>
                <a:gd name="T27" fmla="*/ 4 h 14"/>
                <a:gd name="T28" fmla="*/ 3 w 6"/>
                <a:gd name="T29" fmla="*/ 11 h 14"/>
                <a:gd name="T30" fmla="*/ 4 w 6"/>
                <a:gd name="T31" fmla="*/ 13 h 14"/>
                <a:gd name="T32" fmla="*/ 5 w 6"/>
                <a:gd name="T33" fmla="*/ 13 h 14"/>
                <a:gd name="T34" fmla="*/ 6 w 6"/>
                <a:gd name="T35" fmla="*/ 13 h 14"/>
                <a:gd name="T36" fmla="*/ 6 w 6"/>
                <a:gd name="T3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14">
                  <a:moveTo>
                    <a:pt x="6" y="14"/>
                  </a:moveTo>
                  <a:cubicBezTo>
                    <a:pt x="6" y="14"/>
                    <a:pt x="5" y="14"/>
                    <a:pt x="5" y="14"/>
                  </a:cubicBezTo>
                  <a:cubicBezTo>
                    <a:pt x="3" y="14"/>
                    <a:pt x="2" y="13"/>
                    <a:pt x="2" y="11"/>
                  </a:cubicBezTo>
                  <a:cubicBezTo>
                    <a:pt x="2" y="4"/>
                    <a:pt x="2" y="4"/>
                    <a:pt x="2" y="4"/>
                  </a:cubicBezTo>
                  <a:cubicBezTo>
                    <a:pt x="0" y="4"/>
                    <a:pt x="0" y="4"/>
                    <a:pt x="0" y="4"/>
                  </a:cubicBezTo>
                  <a:cubicBezTo>
                    <a:pt x="0" y="3"/>
                    <a:pt x="0" y="3"/>
                    <a:pt x="0" y="3"/>
                  </a:cubicBezTo>
                  <a:cubicBezTo>
                    <a:pt x="2" y="3"/>
                    <a:pt x="2" y="3"/>
                    <a:pt x="2" y="3"/>
                  </a:cubicBezTo>
                  <a:cubicBezTo>
                    <a:pt x="2" y="0"/>
                    <a:pt x="2" y="0"/>
                    <a:pt x="2" y="0"/>
                  </a:cubicBezTo>
                  <a:cubicBezTo>
                    <a:pt x="2" y="0"/>
                    <a:pt x="3" y="0"/>
                    <a:pt x="3" y="0"/>
                  </a:cubicBezTo>
                  <a:cubicBezTo>
                    <a:pt x="3" y="0"/>
                    <a:pt x="3" y="0"/>
                    <a:pt x="3" y="0"/>
                  </a:cubicBezTo>
                  <a:cubicBezTo>
                    <a:pt x="3" y="3"/>
                    <a:pt x="3" y="3"/>
                    <a:pt x="3" y="3"/>
                  </a:cubicBezTo>
                  <a:cubicBezTo>
                    <a:pt x="6" y="3"/>
                    <a:pt x="6" y="3"/>
                    <a:pt x="6" y="3"/>
                  </a:cubicBezTo>
                  <a:cubicBezTo>
                    <a:pt x="6" y="4"/>
                    <a:pt x="6" y="4"/>
                    <a:pt x="6" y="4"/>
                  </a:cubicBezTo>
                  <a:cubicBezTo>
                    <a:pt x="3" y="4"/>
                    <a:pt x="3" y="4"/>
                    <a:pt x="3" y="4"/>
                  </a:cubicBezTo>
                  <a:cubicBezTo>
                    <a:pt x="3" y="11"/>
                    <a:pt x="3" y="11"/>
                    <a:pt x="3" y="11"/>
                  </a:cubicBezTo>
                  <a:cubicBezTo>
                    <a:pt x="3" y="12"/>
                    <a:pt x="3" y="12"/>
                    <a:pt x="4" y="13"/>
                  </a:cubicBezTo>
                  <a:cubicBezTo>
                    <a:pt x="4" y="13"/>
                    <a:pt x="4" y="13"/>
                    <a:pt x="5" y="13"/>
                  </a:cubicBezTo>
                  <a:cubicBezTo>
                    <a:pt x="5" y="13"/>
                    <a:pt x="6" y="13"/>
                    <a:pt x="6" y="13"/>
                  </a:cubicBezTo>
                  <a:lnTo>
                    <a:pt x="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34" name="Rectangle 345">
              <a:extLst>
                <a:ext uri="{FF2B5EF4-FFF2-40B4-BE49-F238E27FC236}">
                  <a16:creationId xmlns:a16="http://schemas.microsoft.com/office/drawing/2014/main" id="{873F7220-A9B9-44C7-8E82-CD7B21D803A3}"/>
                </a:ext>
              </a:extLst>
            </p:cNvPr>
            <p:cNvSpPr>
              <a:spLocks noChangeArrowheads="1"/>
            </p:cNvSpPr>
            <p:nvPr/>
          </p:nvSpPr>
          <p:spPr bwMode="auto">
            <a:xfrm>
              <a:off x="7351" y="2831"/>
              <a:ext cx="40" cy="16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grpSp>
      <p:grpSp>
        <p:nvGrpSpPr>
          <p:cNvPr id="235" name="Group 315">
            <a:extLst>
              <a:ext uri="{FF2B5EF4-FFF2-40B4-BE49-F238E27FC236}">
                <a16:creationId xmlns:a16="http://schemas.microsoft.com/office/drawing/2014/main" id="{86CA3CAD-D99F-4D2E-8630-44071BC75BBD}"/>
              </a:ext>
            </a:extLst>
          </p:cNvPr>
          <p:cNvGrpSpPr>
            <a:grpSpLocks noChangeAspect="1"/>
          </p:cNvGrpSpPr>
          <p:nvPr/>
        </p:nvGrpSpPr>
        <p:grpSpPr bwMode="auto">
          <a:xfrm>
            <a:off x="7689084" y="4578766"/>
            <a:ext cx="539183" cy="407383"/>
            <a:chOff x="6876" y="2250"/>
            <a:chExt cx="990" cy="748"/>
          </a:xfrm>
        </p:grpSpPr>
        <p:sp>
          <p:nvSpPr>
            <p:cNvPr id="236" name="Rectangle 317">
              <a:extLst>
                <a:ext uri="{FF2B5EF4-FFF2-40B4-BE49-F238E27FC236}">
                  <a16:creationId xmlns:a16="http://schemas.microsoft.com/office/drawing/2014/main" id="{9B428703-2046-4AD1-89D6-830EF8260F55}"/>
                </a:ext>
              </a:extLst>
            </p:cNvPr>
            <p:cNvSpPr>
              <a:spLocks noChangeArrowheads="1"/>
            </p:cNvSpPr>
            <p:nvPr/>
          </p:nvSpPr>
          <p:spPr bwMode="auto">
            <a:xfrm>
              <a:off x="7125" y="2983"/>
              <a:ext cx="490" cy="15"/>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37" name="Freeform 318">
              <a:extLst>
                <a:ext uri="{FF2B5EF4-FFF2-40B4-BE49-F238E27FC236}">
                  <a16:creationId xmlns:a16="http://schemas.microsoft.com/office/drawing/2014/main" id="{3BE02078-6D51-46A6-84F1-F09BE4C71642}"/>
                </a:ext>
              </a:extLst>
            </p:cNvPr>
            <p:cNvSpPr>
              <a:spLocks/>
            </p:cNvSpPr>
            <p:nvPr/>
          </p:nvSpPr>
          <p:spPr bwMode="auto">
            <a:xfrm>
              <a:off x="6876" y="2250"/>
              <a:ext cx="990" cy="590"/>
            </a:xfrm>
            <a:custGeom>
              <a:avLst/>
              <a:gdLst>
                <a:gd name="T0" fmla="*/ 557 w 557"/>
                <a:gd name="T1" fmla="*/ 314 h 332"/>
                <a:gd name="T2" fmla="*/ 539 w 557"/>
                <a:gd name="T3" fmla="*/ 332 h 332"/>
                <a:gd name="T4" fmla="*/ 18 w 557"/>
                <a:gd name="T5" fmla="*/ 332 h 332"/>
                <a:gd name="T6" fmla="*/ 0 w 557"/>
                <a:gd name="T7" fmla="*/ 314 h 332"/>
                <a:gd name="T8" fmla="*/ 0 w 557"/>
                <a:gd name="T9" fmla="*/ 18 h 332"/>
                <a:gd name="T10" fmla="*/ 18 w 557"/>
                <a:gd name="T11" fmla="*/ 0 h 332"/>
                <a:gd name="T12" fmla="*/ 539 w 557"/>
                <a:gd name="T13" fmla="*/ 0 h 332"/>
                <a:gd name="T14" fmla="*/ 557 w 557"/>
                <a:gd name="T15" fmla="*/ 18 h 332"/>
                <a:gd name="T16" fmla="*/ 557 w 557"/>
                <a:gd name="T17" fmla="*/ 31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7" h="332">
                  <a:moveTo>
                    <a:pt x="557" y="314"/>
                  </a:moveTo>
                  <a:cubicBezTo>
                    <a:pt x="557" y="324"/>
                    <a:pt x="549" y="332"/>
                    <a:pt x="539" y="332"/>
                  </a:cubicBezTo>
                  <a:cubicBezTo>
                    <a:pt x="18" y="332"/>
                    <a:pt x="18" y="332"/>
                    <a:pt x="18" y="332"/>
                  </a:cubicBezTo>
                  <a:cubicBezTo>
                    <a:pt x="8" y="332"/>
                    <a:pt x="0" y="324"/>
                    <a:pt x="0" y="314"/>
                  </a:cubicBezTo>
                  <a:cubicBezTo>
                    <a:pt x="0" y="18"/>
                    <a:pt x="0" y="18"/>
                    <a:pt x="0" y="18"/>
                  </a:cubicBezTo>
                  <a:cubicBezTo>
                    <a:pt x="0" y="8"/>
                    <a:pt x="8" y="0"/>
                    <a:pt x="18" y="0"/>
                  </a:cubicBezTo>
                  <a:cubicBezTo>
                    <a:pt x="539" y="0"/>
                    <a:pt x="539" y="0"/>
                    <a:pt x="539" y="0"/>
                  </a:cubicBezTo>
                  <a:cubicBezTo>
                    <a:pt x="549" y="0"/>
                    <a:pt x="557" y="8"/>
                    <a:pt x="557" y="18"/>
                  </a:cubicBezTo>
                  <a:lnTo>
                    <a:pt x="557" y="31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38" name="Freeform 319">
              <a:extLst>
                <a:ext uri="{FF2B5EF4-FFF2-40B4-BE49-F238E27FC236}">
                  <a16:creationId xmlns:a16="http://schemas.microsoft.com/office/drawing/2014/main" id="{ECB55CEA-699D-40BD-B38C-7C9F26FDD423}"/>
                </a:ext>
              </a:extLst>
            </p:cNvPr>
            <p:cNvSpPr>
              <a:spLocks/>
            </p:cNvSpPr>
            <p:nvPr/>
          </p:nvSpPr>
          <p:spPr bwMode="auto">
            <a:xfrm>
              <a:off x="6903" y="2276"/>
              <a:ext cx="933" cy="514"/>
            </a:xfrm>
            <a:custGeom>
              <a:avLst/>
              <a:gdLst>
                <a:gd name="T0" fmla="*/ 525 w 525"/>
                <a:gd name="T1" fmla="*/ 281 h 289"/>
                <a:gd name="T2" fmla="*/ 517 w 525"/>
                <a:gd name="T3" fmla="*/ 289 h 289"/>
                <a:gd name="T4" fmla="*/ 8 w 525"/>
                <a:gd name="T5" fmla="*/ 289 h 289"/>
                <a:gd name="T6" fmla="*/ 0 w 525"/>
                <a:gd name="T7" fmla="*/ 281 h 289"/>
                <a:gd name="T8" fmla="*/ 0 w 525"/>
                <a:gd name="T9" fmla="*/ 7 h 289"/>
                <a:gd name="T10" fmla="*/ 8 w 525"/>
                <a:gd name="T11" fmla="*/ 0 h 289"/>
                <a:gd name="T12" fmla="*/ 517 w 525"/>
                <a:gd name="T13" fmla="*/ 0 h 289"/>
                <a:gd name="T14" fmla="*/ 525 w 525"/>
                <a:gd name="T15" fmla="*/ 7 h 289"/>
                <a:gd name="T16" fmla="*/ 525 w 525"/>
                <a:gd name="T17" fmla="*/ 281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5" h="289">
                  <a:moveTo>
                    <a:pt x="525" y="281"/>
                  </a:moveTo>
                  <a:cubicBezTo>
                    <a:pt x="525" y="285"/>
                    <a:pt x="521" y="289"/>
                    <a:pt x="517" y="289"/>
                  </a:cubicBezTo>
                  <a:cubicBezTo>
                    <a:pt x="8" y="289"/>
                    <a:pt x="8" y="289"/>
                    <a:pt x="8" y="289"/>
                  </a:cubicBezTo>
                  <a:cubicBezTo>
                    <a:pt x="4" y="289"/>
                    <a:pt x="0" y="285"/>
                    <a:pt x="0" y="281"/>
                  </a:cubicBezTo>
                  <a:cubicBezTo>
                    <a:pt x="0" y="7"/>
                    <a:pt x="0" y="7"/>
                    <a:pt x="0" y="7"/>
                  </a:cubicBezTo>
                  <a:cubicBezTo>
                    <a:pt x="0" y="3"/>
                    <a:pt x="4" y="0"/>
                    <a:pt x="8" y="0"/>
                  </a:cubicBezTo>
                  <a:cubicBezTo>
                    <a:pt x="517" y="0"/>
                    <a:pt x="517" y="0"/>
                    <a:pt x="517" y="0"/>
                  </a:cubicBezTo>
                  <a:cubicBezTo>
                    <a:pt x="521" y="0"/>
                    <a:pt x="525" y="3"/>
                    <a:pt x="525" y="7"/>
                  </a:cubicBezTo>
                  <a:lnTo>
                    <a:pt x="525" y="28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39" name="Rectangle 320">
              <a:extLst>
                <a:ext uri="{FF2B5EF4-FFF2-40B4-BE49-F238E27FC236}">
                  <a16:creationId xmlns:a16="http://schemas.microsoft.com/office/drawing/2014/main" id="{92633298-0E87-4CEF-845D-BA4DCD9E9E0B}"/>
                </a:ext>
              </a:extLst>
            </p:cNvPr>
            <p:cNvSpPr>
              <a:spLocks noChangeArrowheads="1"/>
            </p:cNvSpPr>
            <p:nvPr/>
          </p:nvSpPr>
          <p:spPr bwMode="auto">
            <a:xfrm>
              <a:off x="6979" y="2394"/>
              <a:ext cx="215" cy="103"/>
            </a:xfrm>
            <a:prstGeom prst="rect">
              <a:avLst/>
            </a:prstGeom>
            <a:solidFill>
              <a:srgbClr val="F9EC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40" name="Rectangle 321">
              <a:extLst>
                <a:ext uri="{FF2B5EF4-FFF2-40B4-BE49-F238E27FC236}">
                  <a16:creationId xmlns:a16="http://schemas.microsoft.com/office/drawing/2014/main" id="{D828F80E-44CA-4F99-972B-F17FAA628DEC}"/>
                </a:ext>
              </a:extLst>
            </p:cNvPr>
            <p:cNvSpPr>
              <a:spLocks noChangeArrowheads="1"/>
            </p:cNvSpPr>
            <p:nvPr/>
          </p:nvSpPr>
          <p:spPr bwMode="auto">
            <a:xfrm>
              <a:off x="7201" y="2394"/>
              <a:ext cx="217" cy="103"/>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41" name="Rectangle 322">
              <a:extLst>
                <a:ext uri="{FF2B5EF4-FFF2-40B4-BE49-F238E27FC236}">
                  <a16:creationId xmlns:a16="http://schemas.microsoft.com/office/drawing/2014/main" id="{BD63BF9F-80E9-431D-A5DA-E45566BFFB5C}"/>
                </a:ext>
              </a:extLst>
            </p:cNvPr>
            <p:cNvSpPr>
              <a:spLocks noChangeArrowheads="1"/>
            </p:cNvSpPr>
            <p:nvPr/>
          </p:nvSpPr>
          <p:spPr bwMode="auto">
            <a:xfrm>
              <a:off x="7425" y="2394"/>
              <a:ext cx="103" cy="103"/>
            </a:xfrm>
            <a:prstGeom prst="rect">
              <a:avLst/>
            </a:prstGeom>
            <a:solidFill>
              <a:srgbClr val="4573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42" name="Rectangle 323">
              <a:extLst>
                <a:ext uri="{FF2B5EF4-FFF2-40B4-BE49-F238E27FC236}">
                  <a16:creationId xmlns:a16="http://schemas.microsoft.com/office/drawing/2014/main" id="{54515501-2147-469C-9C4F-BCD3F5743A66}"/>
                </a:ext>
              </a:extLst>
            </p:cNvPr>
            <p:cNvSpPr>
              <a:spLocks noChangeArrowheads="1"/>
            </p:cNvSpPr>
            <p:nvPr/>
          </p:nvSpPr>
          <p:spPr bwMode="auto">
            <a:xfrm>
              <a:off x="7535" y="2394"/>
              <a:ext cx="103" cy="103"/>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43" name="Rectangle 324">
              <a:extLst>
                <a:ext uri="{FF2B5EF4-FFF2-40B4-BE49-F238E27FC236}">
                  <a16:creationId xmlns:a16="http://schemas.microsoft.com/office/drawing/2014/main" id="{8ADA4338-9241-453D-977C-C9826C5F182B}"/>
                </a:ext>
              </a:extLst>
            </p:cNvPr>
            <p:cNvSpPr>
              <a:spLocks noChangeArrowheads="1"/>
            </p:cNvSpPr>
            <p:nvPr/>
          </p:nvSpPr>
          <p:spPr bwMode="auto">
            <a:xfrm>
              <a:off x="7425" y="2504"/>
              <a:ext cx="103" cy="10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44" name="Rectangle 325">
              <a:extLst>
                <a:ext uri="{FF2B5EF4-FFF2-40B4-BE49-F238E27FC236}">
                  <a16:creationId xmlns:a16="http://schemas.microsoft.com/office/drawing/2014/main" id="{2C1DC8E1-40C7-4A39-9070-3EC50EB0B3AD}"/>
                </a:ext>
              </a:extLst>
            </p:cNvPr>
            <p:cNvSpPr>
              <a:spLocks noChangeArrowheads="1"/>
            </p:cNvSpPr>
            <p:nvPr/>
          </p:nvSpPr>
          <p:spPr bwMode="auto">
            <a:xfrm>
              <a:off x="6979" y="2504"/>
              <a:ext cx="103" cy="103"/>
            </a:xfrm>
            <a:prstGeom prst="rect">
              <a:avLst/>
            </a:prstGeom>
            <a:solidFill>
              <a:srgbClr val="5884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45" name="Rectangle 326">
              <a:extLst>
                <a:ext uri="{FF2B5EF4-FFF2-40B4-BE49-F238E27FC236}">
                  <a16:creationId xmlns:a16="http://schemas.microsoft.com/office/drawing/2014/main" id="{0C9656F5-5601-46B2-903B-974403A8A36D}"/>
                </a:ext>
              </a:extLst>
            </p:cNvPr>
            <p:cNvSpPr>
              <a:spLocks noChangeArrowheads="1"/>
            </p:cNvSpPr>
            <p:nvPr/>
          </p:nvSpPr>
          <p:spPr bwMode="auto">
            <a:xfrm>
              <a:off x="6979" y="2616"/>
              <a:ext cx="103" cy="104"/>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46" name="Rectangle 327">
              <a:extLst>
                <a:ext uri="{FF2B5EF4-FFF2-40B4-BE49-F238E27FC236}">
                  <a16:creationId xmlns:a16="http://schemas.microsoft.com/office/drawing/2014/main" id="{B51B1CCA-AD58-493F-9CA6-1F1B3AD64EF4}"/>
                </a:ext>
              </a:extLst>
            </p:cNvPr>
            <p:cNvSpPr>
              <a:spLocks noChangeArrowheads="1"/>
            </p:cNvSpPr>
            <p:nvPr/>
          </p:nvSpPr>
          <p:spPr bwMode="auto">
            <a:xfrm>
              <a:off x="7091" y="2616"/>
              <a:ext cx="103" cy="104"/>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47" name="Rectangle 328">
              <a:extLst>
                <a:ext uri="{FF2B5EF4-FFF2-40B4-BE49-F238E27FC236}">
                  <a16:creationId xmlns:a16="http://schemas.microsoft.com/office/drawing/2014/main" id="{A88D6E8A-2C45-48D1-9E71-7E518681CEAC}"/>
                </a:ext>
              </a:extLst>
            </p:cNvPr>
            <p:cNvSpPr>
              <a:spLocks noChangeArrowheads="1"/>
            </p:cNvSpPr>
            <p:nvPr/>
          </p:nvSpPr>
          <p:spPr bwMode="auto">
            <a:xfrm>
              <a:off x="7201" y="2504"/>
              <a:ext cx="217" cy="103"/>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48" name="Rectangle 329">
              <a:extLst>
                <a:ext uri="{FF2B5EF4-FFF2-40B4-BE49-F238E27FC236}">
                  <a16:creationId xmlns:a16="http://schemas.microsoft.com/office/drawing/2014/main" id="{07FAE341-F16D-4CA1-A12B-5217F5240CE0}"/>
                </a:ext>
              </a:extLst>
            </p:cNvPr>
            <p:cNvSpPr>
              <a:spLocks noChangeArrowheads="1"/>
            </p:cNvSpPr>
            <p:nvPr/>
          </p:nvSpPr>
          <p:spPr bwMode="auto">
            <a:xfrm>
              <a:off x="7201" y="2616"/>
              <a:ext cx="217" cy="104"/>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49" name="Rectangle 330">
              <a:extLst>
                <a:ext uri="{FF2B5EF4-FFF2-40B4-BE49-F238E27FC236}">
                  <a16:creationId xmlns:a16="http://schemas.microsoft.com/office/drawing/2014/main" id="{535F4B82-D153-4A75-A563-13F8217F7AE0}"/>
                </a:ext>
              </a:extLst>
            </p:cNvPr>
            <p:cNvSpPr>
              <a:spLocks noChangeArrowheads="1"/>
            </p:cNvSpPr>
            <p:nvPr/>
          </p:nvSpPr>
          <p:spPr bwMode="auto">
            <a:xfrm>
              <a:off x="7423" y="2685"/>
              <a:ext cx="215" cy="35"/>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50" name="Rectangle 331">
              <a:extLst>
                <a:ext uri="{FF2B5EF4-FFF2-40B4-BE49-F238E27FC236}">
                  <a16:creationId xmlns:a16="http://schemas.microsoft.com/office/drawing/2014/main" id="{151A3A44-52DA-48CB-82FF-C1CB7E2A5356}"/>
                </a:ext>
              </a:extLst>
            </p:cNvPr>
            <p:cNvSpPr>
              <a:spLocks noChangeArrowheads="1"/>
            </p:cNvSpPr>
            <p:nvPr/>
          </p:nvSpPr>
          <p:spPr bwMode="auto">
            <a:xfrm>
              <a:off x="7423" y="2616"/>
              <a:ext cx="215" cy="69"/>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51" name="Rectangle 332">
              <a:extLst>
                <a:ext uri="{FF2B5EF4-FFF2-40B4-BE49-F238E27FC236}">
                  <a16:creationId xmlns:a16="http://schemas.microsoft.com/office/drawing/2014/main" id="{9D536FC7-961B-444D-8FB9-98506672195B}"/>
                </a:ext>
              </a:extLst>
            </p:cNvPr>
            <p:cNvSpPr>
              <a:spLocks noChangeArrowheads="1"/>
            </p:cNvSpPr>
            <p:nvPr/>
          </p:nvSpPr>
          <p:spPr bwMode="auto">
            <a:xfrm>
              <a:off x="7535" y="2504"/>
              <a:ext cx="103" cy="103"/>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52" name="Rectangle 333">
              <a:extLst>
                <a:ext uri="{FF2B5EF4-FFF2-40B4-BE49-F238E27FC236}">
                  <a16:creationId xmlns:a16="http://schemas.microsoft.com/office/drawing/2014/main" id="{B66BC6FA-32C3-495D-9B51-B76ACE4D2333}"/>
                </a:ext>
              </a:extLst>
            </p:cNvPr>
            <p:cNvSpPr>
              <a:spLocks noChangeArrowheads="1"/>
            </p:cNvSpPr>
            <p:nvPr/>
          </p:nvSpPr>
          <p:spPr bwMode="auto">
            <a:xfrm>
              <a:off x="7688" y="2504"/>
              <a:ext cx="105" cy="103"/>
            </a:xfrm>
            <a:prstGeom prst="rect">
              <a:avLst/>
            </a:prstGeom>
            <a:solidFill>
              <a:srgbClr val="109C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53" name="Rectangle 334">
              <a:extLst>
                <a:ext uri="{FF2B5EF4-FFF2-40B4-BE49-F238E27FC236}">
                  <a16:creationId xmlns:a16="http://schemas.microsoft.com/office/drawing/2014/main" id="{6C1535A9-E8E4-4315-AFA7-B99FE8BD1D6B}"/>
                </a:ext>
              </a:extLst>
            </p:cNvPr>
            <p:cNvSpPr>
              <a:spLocks noChangeArrowheads="1"/>
            </p:cNvSpPr>
            <p:nvPr/>
          </p:nvSpPr>
          <p:spPr bwMode="auto">
            <a:xfrm>
              <a:off x="7688" y="2614"/>
              <a:ext cx="105" cy="105"/>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54" name="Rectangle 335">
              <a:extLst>
                <a:ext uri="{FF2B5EF4-FFF2-40B4-BE49-F238E27FC236}">
                  <a16:creationId xmlns:a16="http://schemas.microsoft.com/office/drawing/2014/main" id="{A057DBBA-CEA6-46EF-B095-0F529671BF4C}"/>
                </a:ext>
              </a:extLst>
            </p:cNvPr>
            <p:cNvSpPr>
              <a:spLocks noChangeArrowheads="1"/>
            </p:cNvSpPr>
            <p:nvPr/>
          </p:nvSpPr>
          <p:spPr bwMode="auto">
            <a:xfrm>
              <a:off x="7798" y="2504"/>
              <a:ext cx="38" cy="103"/>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55" name="Rectangle 336">
              <a:extLst>
                <a:ext uri="{FF2B5EF4-FFF2-40B4-BE49-F238E27FC236}">
                  <a16:creationId xmlns:a16="http://schemas.microsoft.com/office/drawing/2014/main" id="{48771808-D8D3-484D-9CB7-3CC0CE3D50D8}"/>
                </a:ext>
              </a:extLst>
            </p:cNvPr>
            <p:cNvSpPr>
              <a:spLocks noChangeArrowheads="1"/>
            </p:cNvSpPr>
            <p:nvPr/>
          </p:nvSpPr>
          <p:spPr bwMode="auto">
            <a:xfrm>
              <a:off x="7798" y="2614"/>
              <a:ext cx="38" cy="105"/>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56" name="Rectangle 337">
              <a:extLst>
                <a:ext uri="{FF2B5EF4-FFF2-40B4-BE49-F238E27FC236}">
                  <a16:creationId xmlns:a16="http://schemas.microsoft.com/office/drawing/2014/main" id="{B16B3A85-C32C-4897-A2F4-153DA5CECC0A}"/>
                </a:ext>
              </a:extLst>
            </p:cNvPr>
            <p:cNvSpPr>
              <a:spLocks noChangeArrowheads="1"/>
            </p:cNvSpPr>
            <p:nvPr/>
          </p:nvSpPr>
          <p:spPr bwMode="auto">
            <a:xfrm>
              <a:off x="7688" y="2394"/>
              <a:ext cx="148" cy="103"/>
            </a:xfrm>
            <a:prstGeom prst="rect">
              <a:avLst/>
            </a:prstGeom>
            <a:solidFill>
              <a:srgbClr val="9E1F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57" name="Freeform 338">
              <a:extLst>
                <a:ext uri="{FF2B5EF4-FFF2-40B4-BE49-F238E27FC236}">
                  <a16:creationId xmlns:a16="http://schemas.microsoft.com/office/drawing/2014/main" id="{7B3689F1-BE18-4A4C-BC74-59CF2D4912FA}"/>
                </a:ext>
              </a:extLst>
            </p:cNvPr>
            <p:cNvSpPr>
              <a:spLocks/>
            </p:cNvSpPr>
            <p:nvPr/>
          </p:nvSpPr>
          <p:spPr bwMode="auto">
            <a:xfrm>
              <a:off x="7091" y="2504"/>
              <a:ext cx="105" cy="105"/>
            </a:xfrm>
            <a:custGeom>
              <a:avLst/>
              <a:gdLst>
                <a:gd name="T0" fmla="*/ 52 w 105"/>
                <a:gd name="T1" fmla="*/ 0 h 105"/>
                <a:gd name="T2" fmla="*/ 0 w 105"/>
                <a:gd name="T3" fmla="*/ 0 h 105"/>
                <a:gd name="T4" fmla="*/ 0 w 105"/>
                <a:gd name="T5" fmla="*/ 51 h 105"/>
                <a:gd name="T6" fmla="*/ 0 w 105"/>
                <a:gd name="T7" fmla="*/ 105 h 105"/>
                <a:gd name="T8" fmla="*/ 52 w 105"/>
                <a:gd name="T9" fmla="*/ 105 h 105"/>
                <a:gd name="T10" fmla="*/ 105 w 105"/>
                <a:gd name="T11" fmla="*/ 105 h 105"/>
                <a:gd name="T12" fmla="*/ 105 w 105"/>
                <a:gd name="T13" fmla="*/ 51 h 105"/>
                <a:gd name="T14" fmla="*/ 105 w 105"/>
                <a:gd name="T15" fmla="*/ 0 h 105"/>
                <a:gd name="T16" fmla="*/ 52 w 105"/>
                <a:gd name="T1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05">
                  <a:moveTo>
                    <a:pt x="52" y="0"/>
                  </a:moveTo>
                  <a:lnTo>
                    <a:pt x="0" y="0"/>
                  </a:lnTo>
                  <a:lnTo>
                    <a:pt x="0" y="51"/>
                  </a:lnTo>
                  <a:lnTo>
                    <a:pt x="0" y="105"/>
                  </a:lnTo>
                  <a:lnTo>
                    <a:pt x="52" y="105"/>
                  </a:lnTo>
                  <a:lnTo>
                    <a:pt x="105" y="105"/>
                  </a:lnTo>
                  <a:lnTo>
                    <a:pt x="105" y="51"/>
                  </a:lnTo>
                  <a:lnTo>
                    <a:pt x="105" y="0"/>
                  </a:lnTo>
                  <a:lnTo>
                    <a:pt x="52" y="0"/>
                  </a:lnTo>
                  <a:close/>
                </a:path>
              </a:pathLst>
            </a:custGeom>
            <a:solidFill>
              <a:srgbClr val="DA56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58" name="Rectangle 339">
              <a:extLst>
                <a:ext uri="{FF2B5EF4-FFF2-40B4-BE49-F238E27FC236}">
                  <a16:creationId xmlns:a16="http://schemas.microsoft.com/office/drawing/2014/main" id="{A743F8A5-8D6A-4FD5-8D7B-959A98443F6E}"/>
                </a:ext>
              </a:extLst>
            </p:cNvPr>
            <p:cNvSpPr>
              <a:spLocks noChangeArrowheads="1"/>
            </p:cNvSpPr>
            <p:nvPr/>
          </p:nvSpPr>
          <p:spPr bwMode="auto">
            <a:xfrm>
              <a:off x="7786" y="2310"/>
              <a:ext cx="28" cy="27"/>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59" name="Freeform 340">
              <a:extLst>
                <a:ext uri="{FF2B5EF4-FFF2-40B4-BE49-F238E27FC236}">
                  <a16:creationId xmlns:a16="http://schemas.microsoft.com/office/drawing/2014/main" id="{0328A877-D492-4732-B0A8-316A9A05AA1E}"/>
                </a:ext>
              </a:extLst>
            </p:cNvPr>
            <p:cNvSpPr>
              <a:spLocks/>
            </p:cNvSpPr>
            <p:nvPr/>
          </p:nvSpPr>
          <p:spPr bwMode="auto">
            <a:xfrm>
              <a:off x="6981" y="2312"/>
              <a:ext cx="14" cy="26"/>
            </a:xfrm>
            <a:custGeom>
              <a:avLst/>
              <a:gdLst>
                <a:gd name="T0" fmla="*/ 0 w 8"/>
                <a:gd name="T1" fmla="*/ 14 h 15"/>
                <a:gd name="T2" fmla="*/ 0 w 8"/>
                <a:gd name="T3" fmla="*/ 13 h 15"/>
                <a:gd name="T4" fmla="*/ 3 w 8"/>
                <a:gd name="T5" fmla="*/ 14 h 15"/>
                <a:gd name="T6" fmla="*/ 6 w 8"/>
                <a:gd name="T7" fmla="*/ 13 h 15"/>
                <a:gd name="T8" fmla="*/ 7 w 8"/>
                <a:gd name="T9" fmla="*/ 11 h 15"/>
                <a:gd name="T10" fmla="*/ 6 w 8"/>
                <a:gd name="T11" fmla="*/ 9 h 15"/>
                <a:gd name="T12" fmla="*/ 4 w 8"/>
                <a:gd name="T13" fmla="*/ 8 h 15"/>
                <a:gd name="T14" fmla="*/ 1 w 8"/>
                <a:gd name="T15" fmla="*/ 5 h 15"/>
                <a:gd name="T16" fmla="*/ 0 w 8"/>
                <a:gd name="T17" fmla="*/ 3 h 15"/>
                <a:gd name="T18" fmla="*/ 1 w 8"/>
                <a:gd name="T19" fmla="*/ 1 h 15"/>
                <a:gd name="T20" fmla="*/ 5 w 8"/>
                <a:gd name="T21" fmla="*/ 0 h 15"/>
                <a:gd name="T22" fmla="*/ 7 w 8"/>
                <a:gd name="T23" fmla="*/ 0 h 15"/>
                <a:gd name="T24" fmla="*/ 7 w 8"/>
                <a:gd name="T25" fmla="*/ 1 h 15"/>
                <a:gd name="T26" fmla="*/ 4 w 8"/>
                <a:gd name="T27" fmla="*/ 0 h 15"/>
                <a:gd name="T28" fmla="*/ 2 w 8"/>
                <a:gd name="T29" fmla="*/ 1 h 15"/>
                <a:gd name="T30" fmla="*/ 1 w 8"/>
                <a:gd name="T31" fmla="*/ 3 h 15"/>
                <a:gd name="T32" fmla="*/ 2 w 8"/>
                <a:gd name="T33" fmla="*/ 5 h 15"/>
                <a:gd name="T34" fmla="*/ 4 w 8"/>
                <a:gd name="T35" fmla="*/ 7 h 15"/>
                <a:gd name="T36" fmla="*/ 7 w 8"/>
                <a:gd name="T37" fmla="*/ 9 h 15"/>
                <a:gd name="T38" fmla="*/ 8 w 8"/>
                <a:gd name="T39" fmla="*/ 11 h 15"/>
                <a:gd name="T40" fmla="*/ 7 w 8"/>
                <a:gd name="T41" fmla="*/ 14 h 15"/>
                <a:gd name="T42" fmla="*/ 3 w 8"/>
                <a:gd name="T43" fmla="*/ 15 h 15"/>
                <a:gd name="T44" fmla="*/ 2 w 8"/>
                <a:gd name="T45" fmla="*/ 15 h 15"/>
                <a:gd name="T46" fmla="*/ 0 w 8"/>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15">
                  <a:moveTo>
                    <a:pt x="0" y="14"/>
                  </a:moveTo>
                  <a:cubicBezTo>
                    <a:pt x="0" y="13"/>
                    <a:pt x="0" y="13"/>
                    <a:pt x="0" y="13"/>
                  </a:cubicBezTo>
                  <a:cubicBezTo>
                    <a:pt x="1" y="14"/>
                    <a:pt x="2" y="14"/>
                    <a:pt x="3" y="14"/>
                  </a:cubicBezTo>
                  <a:cubicBezTo>
                    <a:pt x="4" y="14"/>
                    <a:pt x="5" y="14"/>
                    <a:pt x="6" y="13"/>
                  </a:cubicBezTo>
                  <a:cubicBezTo>
                    <a:pt x="7" y="13"/>
                    <a:pt x="7" y="12"/>
                    <a:pt x="7" y="11"/>
                  </a:cubicBezTo>
                  <a:cubicBezTo>
                    <a:pt x="7" y="10"/>
                    <a:pt x="7" y="10"/>
                    <a:pt x="6" y="9"/>
                  </a:cubicBezTo>
                  <a:cubicBezTo>
                    <a:pt x="6" y="9"/>
                    <a:pt x="5" y="8"/>
                    <a:pt x="4" y="8"/>
                  </a:cubicBezTo>
                  <a:cubicBezTo>
                    <a:pt x="2" y="7"/>
                    <a:pt x="1" y="6"/>
                    <a:pt x="1" y="5"/>
                  </a:cubicBezTo>
                  <a:cubicBezTo>
                    <a:pt x="0" y="5"/>
                    <a:pt x="0" y="4"/>
                    <a:pt x="0" y="3"/>
                  </a:cubicBezTo>
                  <a:cubicBezTo>
                    <a:pt x="0" y="2"/>
                    <a:pt x="1" y="1"/>
                    <a:pt x="1" y="1"/>
                  </a:cubicBezTo>
                  <a:cubicBezTo>
                    <a:pt x="2" y="0"/>
                    <a:pt x="3" y="0"/>
                    <a:pt x="5" y="0"/>
                  </a:cubicBezTo>
                  <a:cubicBezTo>
                    <a:pt x="5" y="0"/>
                    <a:pt x="6" y="0"/>
                    <a:pt x="7" y="0"/>
                  </a:cubicBezTo>
                  <a:cubicBezTo>
                    <a:pt x="7" y="1"/>
                    <a:pt x="7" y="1"/>
                    <a:pt x="7" y="1"/>
                  </a:cubicBezTo>
                  <a:cubicBezTo>
                    <a:pt x="6" y="1"/>
                    <a:pt x="5" y="0"/>
                    <a:pt x="4" y="0"/>
                  </a:cubicBezTo>
                  <a:cubicBezTo>
                    <a:pt x="3" y="0"/>
                    <a:pt x="3" y="1"/>
                    <a:pt x="2" y="1"/>
                  </a:cubicBezTo>
                  <a:cubicBezTo>
                    <a:pt x="1" y="2"/>
                    <a:pt x="1" y="2"/>
                    <a:pt x="1" y="3"/>
                  </a:cubicBezTo>
                  <a:cubicBezTo>
                    <a:pt x="1" y="4"/>
                    <a:pt x="1" y="5"/>
                    <a:pt x="2" y="5"/>
                  </a:cubicBezTo>
                  <a:cubicBezTo>
                    <a:pt x="2" y="5"/>
                    <a:pt x="3" y="6"/>
                    <a:pt x="4" y="7"/>
                  </a:cubicBezTo>
                  <a:cubicBezTo>
                    <a:pt x="6" y="8"/>
                    <a:pt x="7" y="8"/>
                    <a:pt x="7" y="9"/>
                  </a:cubicBezTo>
                  <a:cubicBezTo>
                    <a:pt x="8" y="10"/>
                    <a:pt x="8" y="10"/>
                    <a:pt x="8" y="11"/>
                  </a:cubicBezTo>
                  <a:cubicBezTo>
                    <a:pt x="8" y="12"/>
                    <a:pt x="7" y="13"/>
                    <a:pt x="7" y="14"/>
                  </a:cubicBezTo>
                  <a:cubicBezTo>
                    <a:pt x="6" y="15"/>
                    <a:pt x="5" y="15"/>
                    <a:pt x="3" y="15"/>
                  </a:cubicBezTo>
                  <a:cubicBezTo>
                    <a:pt x="3" y="15"/>
                    <a:pt x="2" y="15"/>
                    <a:pt x="2" y="15"/>
                  </a:cubicBezTo>
                  <a:cubicBezTo>
                    <a:pt x="1" y="15"/>
                    <a:pt x="0" y="14"/>
                    <a:pt x="0"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60" name="Freeform 341">
              <a:extLst>
                <a:ext uri="{FF2B5EF4-FFF2-40B4-BE49-F238E27FC236}">
                  <a16:creationId xmlns:a16="http://schemas.microsoft.com/office/drawing/2014/main" id="{67A94A2F-75FD-451A-89D6-F47144F73862}"/>
                </a:ext>
              </a:extLst>
            </p:cNvPr>
            <p:cNvSpPr>
              <a:spLocks/>
            </p:cNvSpPr>
            <p:nvPr/>
          </p:nvSpPr>
          <p:spPr bwMode="auto">
            <a:xfrm>
              <a:off x="6997" y="2314"/>
              <a:ext cx="11" cy="24"/>
            </a:xfrm>
            <a:custGeom>
              <a:avLst/>
              <a:gdLst>
                <a:gd name="T0" fmla="*/ 6 w 6"/>
                <a:gd name="T1" fmla="*/ 14 h 14"/>
                <a:gd name="T2" fmla="*/ 5 w 6"/>
                <a:gd name="T3" fmla="*/ 14 h 14"/>
                <a:gd name="T4" fmla="*/ 2 w 6"/>
                <a:gd name="T5" fmla="*/ 11 h 14"/>
                <a:gd name="T6" fmla="*/ 2 w 6"/>
                <a:gd name="T7" fmla="*/ 4 h 14"/>
                <a:gd name="T8" fmla="*/ 0 w 6"/>
                <a:gd name="T9" fmla="*/ 4 h 14"/>
                <a:gd name="T10" fmla="*/ 0 w 6"/>
                <a:gd name="T11" fmla="*/ 3 h 14"/>
                <a:gd name="T12" fmla="*/ 2 w 6"/>
                <a:gd name="T13" fmla="*/ 3 h 14"/>
                <a:gd name="T14" fmla="*/ 2 w 6"/>
                <a:gd name="T15" fmla="*/ 0 h 14"/>
                <a:gd name="T16" fmla="*/ 3 w 6"/>
                <a:gd name="T17" fmla="*/ 0 h 14"/>
                <a:gd name="T18" fmla="*/ 3 w 6"/>
                <a:gd name="T19" fmla="*/ 0 h 14"/>
                <a:gd name="T20" fmla="*/ 3 w 6"/>
                <a:gd name="T21" fmla="*/ 3 h 14"/>
                <a:gd name="T22" fmla="*/ 6 w 6"/>
                <a:gd name="T23" fmla="*/ 3 h 14"/>
                <a:gd name="T24" fmla="*/ 6 w 6"/>
                <a:gd name="T25" fmla="*/ 4 h 14"/>
                <a:gd name="T26" fmla="*/ 3 w 6"/>
                <a:gd name="T27" fmla="*/ 4 h 14"/>
                <a:gd name="T28" fmla="*/ 3 w 6"/>
                <a:gd name="T29" fmla="*/ 11 h 14"/>
                <a:gd name="T30" fmla="*/ 4 w 6"/>
                <a:gd name="T31" fmla="*/ 13 h 14"/>
                <a:gd name="T32" fmla="*/ 5 w 6"/>
                <a:gd name="T33" fmla="*/ 13 h 14"/>
                <a:gd name="T34" fmla="*/ 6 w 6"/>
                <a:gd name="T35" fmla="*/ 13 h 14"/>
                <a:gd name="T36" fmla="*/ 6 w 6"/>
                <a:gd name="T3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14">
                  <a:moveTo>
                    <a:pt x="6" y="14"/>
                  </a:moveTo>
                  <a:cubicBezTo>
                    <a:pt x="6" y="14"/>
                    <a:pt x="5" y="14"/>
                    <a:pt x="5" y="14"/>
                  </a:cubicBezTo>
                  <a:cubicBezTo>
                    <a:pt x="3" y="14"/>
                    <a:pt x="2" y="13"/>
                    <a:pt x="2" y="11"/>
                  </a:cubicBezTo>
                  <a:cubicBezTo>
                    <a:pt x="2" y="4"/>
                    <a:pt x="2" y="4"/>
                    <a:pt x="2" y="4"/>
                  </a:cubicBezTo>
                  <a:cubicBezTo>
                    <a:pt x="0" y="4"/>
                    <a:pt x="0" y="4"/>
                    <a:pt x="0" y="4"/>
                  </a:cubicBezTo>
                  <a:cubicBezTo>
                    <a:pt x="0" y="3"/>
                    <a:pt x="0" y="3"/>
                    <a:pt x="0" y="3"/>
                  </a:cubicBezTo>
                  <a:cubicBezTo>
                    <a:pt x="2" y="3"/>
                    <a:pt x="2" y="3"/>
                    <a:pt x="2" y="3"/>
                  </a:cubicBezTo>
                  <a:cubicBezTo>
                    <a:pt x="2" y="0"/>
                    <a:pt x="2" y="0"/>
                    <a:pt x="2" y="0"/>
                  </a:cubicBezTo>
                  <a:cubicBezTo>
                    <a:pt x="2" y="0"/>
                    <a:pt x="3" y="0"/>
                    <a:pt x="3" y="0"/>
                  </a:cubicBezTo>
                  <a:cubicBezTo>
                    <a:pt x="3" y="0"/>
                    <a:pt x="3" y="0"/>
                    <a:pt x="3" y="0"/>
                  </a:cubicBezTo>
                  <a:cubicBezTo>
                    <a:pt x="3" y="3"/>
                    <a:pt x="3" y="3"/>
                    <a:pt x="3" y="3"/>
                  </a:cubicBezTo>
                  <a:cubicBezTo>
                    <a:pt x="6" y="3"/>
                    <a:pt x="6" y="3"/>
                    <a:pt x="6" y="3"/>
                  </a:cubicBezTo>
                  <a:cubicBezTo>
                    <a:pt x="6" y="4"/>
                    <a:pt x="6" y="4"/>
                    <a:pt x="6" y="4"/>
                  </a:cubicBezTo>
                  <a:cubicBezTo>
                    <a:pt x="3" y="4"/>
                    <a:pt x="3" y="4"/>
                    <a:pt x="3" y="4"/>
                  </a:cubicBezTo>
                  <a:cubicBezTo>
                    <a:pt x="3" y="11"/>
                    <a:pt x="3" y="11"/>
                    <a:pt x="3" y="11"/>
                  </a:cubicBezTo>
                  <a:cubicBezTo>
                    <a:pt x="3" y="12"/>
                    <a:pt x="3" y="12"/>
                    <a:pt x="4" y="13"/>
                  </a:cubicBezTo>
                  <a:cubicBezTo>
                    <a:pt x="4" y="13"/>
                    <a:pt x="4" y="13"/>
                    <a:pt x="5" y="13"/>
                  </a:cubicBezTo>
                  <a:cubicBezTo>
                    <a:pt x="5" y="13"/>
                    <a:pt x="6" y="13"/>
                    <a:pt x="6" y="13"/>
                  </a:cubicBezTo>
                  <a:lnTo>
                    <a:pt x="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61" name="Freeform 342">
              <a:extLst>
                <a:ext uri="{FF2B5EF4-FFF2-40B4-BE49-F238E27FC236}">
                  <a16:creationId xmlns:a16="http://schemas.microsoft.com/office/drawing/2014/main" id="{556763DE-F44D-4390-A536-F21B144483AF}"/>
                </a:ext>
              </a:extLst>
            </p:cNvPr>
            <p:cNvSpPr>
              <a:spLocks noEditPoints="1"/>
            </p:cNvSpPr>
            <p:nvPr/>
          </p:nvSpPr>
          <p:spPr bwMode="auto">
            <a:xfrm>
              <a:off x="7011" y="2319"/>
              <a:ext cx="14" cy="19"/>
            </a:xfrm>
            <a:custGeom>
              <a:avLst/>
              <a:gdLst>
                <a:gd name="T0" fmla="*/ 7 w 8"/>
                <a:gd name="T1" fmla="*/ 11 h 11"/>
                <a:gd name="T2" fmla="*/ 7 w 8"/>
                <a:gd name="T3" fmla="*/ 9 h 11"/>
                <a:gd name="T4" fmla="*/ 7 w 8"/>
                <a:gd name="T5" fmla="*/ 9 h 11"/>
                <a:gd name="T6" fmla="*/ 6 w 8"/>
                <a:gd name="T7" fmla="*/ 10 h 11"/>
                <a:gd name="T8" fmla="*/ 3 w 8"/>
                <a:gd name="T9" fmla="*/ 11 h 11"/>
                <a:gd name="T10" fmla="*/ 1 w 8"/>
                <a:gd name="T11" fmla="*/ 10 h 11"/>
                <a:gd name="T12" fmla="*/ 0 w 8"/>
                <a:gd name="T13" fmla="*/ 8 h 11"/>
                <a:gd name="T14" fmla="*/ 4 w 8"/>
                <a:gd name="T15" fmla="*/ 5 h 11"/>
                <a:gd name="T16" fmla="*/ 7 w 8"/>
                <a:gd name="T17" fmla="*/ 4 h 11"/>
                <a:gd name="T18" fmla="*/ 5 w 8"/>
                <a:gd name="T19" fmla="*/ 1 h 11"/>
                <a:gd name="T20" fmla="*/ 1 w 8"/>
                <a:gd name="T21" fmla="*/ 2 h 11"/>
                <a:gd name="T22" fmla="*/ 1 w 8"/>
                <a:gd name="T23" fmla="*/ 1 h 11"/>
                <a:gd name="T24" fmla="*/ 3 w 8"/>
                <a:gd name="T25" fmla="*/ 0 h 11"/>
                <a:gd name="T26" fmla="*/ 5 w 8"/>
                <a:gd name="T27" fmla="*/ 0 h 11"/>
                <a:gd name="T28" fmla="*/ 7 w 8"/>
                <a:gd name="T29" fmla="*/ 1 h 11"/>
                <a:gd name="T30" fmla="*/ 8 w 8"/>
                <a:gd name="T31" fmla="*/ 4 h 11"/>
                <a:gd name="T32" fmla="*/ 8 w 8"/>
                <a:gd name="T33" fmla="*/ 11 h 11"/>
                <a:gd name="T34" fmla="*/ 7 w 8"/>
                <a:gd name="T35" fmla="*/ 11 h 11"/>
                <a:gd name="T36" fmla="*/ 4 w 8"/>
                <a:gd name="T37" fmla="*/ 5 h 11"/>
                <a:gd name="T38" fmla="*/ 2 w 8"/>
                <a:gd name="T39" fmla="*/ 6 h 11"/>
                <a:gd name="T40" fmla="*/ 1 w 8"/>
                <a:gd name="T41" fmla="*/ 8 h 11"/>
                <a:gd name="T42" fmla="*/ 2 w 8"/>
                <a:gd name="T43" fmla="*/ 9 h 11"/>
                <a:gd name="T44" fmla="*/ 4 w 8"/>
                <a:gd name="T45" fmla="*/ 10 h 11"/>
                <a:gd name="T46" fmla="*/ 6 w 8"/>
                <a:gd name="T47" fmla="*/ 9 h 11"/>
                <a:gd name="T48" fmla="*/ 7 w 8"/>
                <a:gd name="T49" fmla="*/ 6 h 11"/>
                <a:gd name="T50" fmla="*/ 7 w 8"/>
                <a:gd name="T51" fmla="*/ 5 h 11"/>
                <a:gd name="T52" fmla="*/ 4 w 8"/>
                <a:gd name="T53"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 h="11">
                  <a:moveTo>
                    <a:pt x="7" y="11"/>
                  </a:moveTo>
                  <a:cubicBezTo>
                    <a:pt x="7" y="9"/>
                    <a:pt x="7" y="9"/>
                    <a:pt x="7" y="9"/>
                  </a:cubicBezTo>
                  <a:cubicBezTo>
                    <a:pt x="7" y="9"/>
                    <a:pt x="7" y="9"/>
                    <a:pt x="7" y="9"/>
                  </a:cubicBezTo>
                  <a:cubicBezTo>
                    <a:pt x="7" y="9"/>
                    <a:pt x="6" y="10"/>
                    <a:pt x="6" y="10"/>
                  </a:cubicBezTo>
                  <a:cubicBezTo>
                    <a:pt x="5" y="11"/>
                    <a:pt x="4" y="11"/>
                    <a:pt x="3" y="11"/>
                  </a:cubicBezTo>
                  <a:cubicBezTo>
                    <a:pt x="2" y="11"/>
                    <a:pt x="2" y="11"/>
                    <a:pt x="1" y="10"/>
                  </a:cubicBezTo>
                  <a:cubicBezTo>
                    <a:pt x="0" y="10"/>
                    <a:pt x="0" y="9"/>
                    <a:pt x="0" y="8"/>
                  </a:cubicBezTo>
                  <a:cubicBezTo>
                    <a:pt x="0" y="6"/>
                    <a:pt x="1" y="5"/>
                    <a:pt x="4" y="5"/>
                  </a:cubicBezTo>
                  <a:cubicBezTo>
                    <a:pt x="7" y="4"/>
                    <a:pt x="7" y="4"/>
                    <a:pt x="7" y="4"/>
                  </a:cubicBezTo>
                  <a:cubicBezTo>
                    <a:pt x="7" y="2"/>
                    <a:pt x="6" y="1"/>
                    <a:pt x="5" y="1"/>
                  </a:cubicBezTo>
                  <a:cubicBezTo>
                    <a:pt x="3" y="1"/>
                    <a:pt x="2" y="1"/>
                    <a:pt x="1" y="2"/>
                  </a:cubicBezTo>
                  <a:cubicBezTo>
                    <a:pt x="1" y="1"/>
                    <a:pt x="1" y="1"/>
                    <a:pt x="1" y="1"/>
                  </a:cubicBezTo>
                  <a:cubicBezTo>
                    <a:pt x="2" y="1"/>
                    <a:pt x="2" y="0"/>
                    <a:pt x="3" y="0"/>
                  </a:cubicBezTo>
                  <a:cubicBezTo>
                    <a:pt x="3" y="0"/>
                    <a:pt x="4" y="0"/>
                    <a:pt x="5" y="0"/>
                  </a:cubicBezTo>
                  <a:cubicBezTo>
                    <a:pt x="6" y="0"/>
                    <a:pt x="7" y="0"/>
                    <a:pt x="7" y="1"/>
                  </a:cubicBezTo>
                  <a:cubicBezTo>
                    <a:pt x="8" y="1"/>
                    <a:pt x="8" y="2"/>
                    <a:pt x="8" y="4"/>
                  </a:cubicBezTo>
                  <a:cubicBezTo>
                    <a:pt x="8" y="11"/>
                    <a:pt x="8" y="11"/>
                    <a:pt x="8" y="11"/>
                  </a:cubicBezTo>
                  <a:lnTo>
                    <a:pt x="7" y="11"/>
                  </a:lnTo>
                  <a:close/>
                  <a:moveTo>
                    <a:pt x="4" y="5"/>
                  </a:moveTo>
                  <a:cubicBezTo>
                    <a:pt x="3" y="6"/>
                    <a:pt x="2" y="6"/>
                    <a:pt x="2" y="6"/>
                  </a:cubicBezTo>
                  <a:cubicBezTo>
                    <a:pt x="1" y="7"/>
                    <a:pt x="1" y="7"/>
                    <a:pt x="1" y="8"/>
                  </a:cubicBezTo>
                  <a:cubicBezTo>
                    <a:pt x="1" y="9"/>
                    <a:pt x="1" y="9"/>
                    <a:pt x="2" y="9"/>
                  </a:cubicBezTo>
                  <a:cubicBezTo>
                    <a:pt x="2" y="10"/>
                    <a:pt x="3" y="10"/>
                    <a:pt x="4" y="10"/>
                  </a:cubicBezTo>
                  <a:cubicBezTo>
                    <a:pt x="5" y="10"/>
                    <a:pt x="5" y="10"/>
                    <a:pt x="6" y="9"/>
                  </a:cubicBezTo>
                  <a:cubicBezTo>
                    <a:pt x="7" y="8"/>
                    <a:pt x="7" y="7"/>
                    <a:pt x="7" y="6"/>
                  </a:cubicBezTo>
                  <a:cubicBezTo>
                    <a:pt x="7" y="5"/>
                    <a:pt x="7" y="5"/>
                    <a:pt x="7" y="5"/>
                  </a:cubicBezTo>
                  <a:lnTo>
                    <a:pt x="4"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62" name="Freeform 343">
              <a:extLst>
                <a:ext uri="{FF2B5EF4-FFF2-40B4-BE49-F238E27FC236}">
                  <a16:creationId xmlns:a16="http://schemas.microsoft.com/office/drawing/2014/main" id="{03DE3EA0-298E-4AC7-8111-B9E728E480F4}"/>
                </a:ext>
              </a:extLst>
            </p:cNvPr>
            <p:cNvSpPr>
              <a:spLocks/>
            </p:cNvSpPr>
            <p:nvPr/>
          </p:nvSpPr>
          <p:spPr bwMode="auto">
            <a:xfrm>
              <a:off x="7032" y="2319"/>
              <a:ext cx="9" cy="19"/>
            </a:xfrm>
            <a:custGeom>
              <a:avLst/>
              <a:gdLst>
                <a:gd name="T0" fmla="*/ 5 w 5"/>
                <a:gd name="T1" fmla="*/ 1 h 11"/>
                <a:gd name="T2" fmla="*/ 4 w 5"/>
                <a:gd name="T3" fmla="*/ 1 h 11"/>
                <a:gd name="T4" fmla="*/ 1 w 5"/>
                <a:gd name="T5" fmla="*/ 2 h 11"/>
                <a:gd name="T6" fmla="*/ 1 w 5"/>
                <a:gd name="T7" fmla="*/ 6 h 11"/>
                <a:gd name="T8" fmla="*/ 1 w 5"/>
                <a:gd name="T9" fmla="*/ 11 h 11"/>
                <a:gd name="T10" fmla="*/ 0 w 5"/>
                <a:gd name="T11" fmla="*/ 11 h 11"/>
                <a:gd name="T12" fmla="*/ 0 w 5"/>
                <a:gd name="T13" fmla="*/ 0 h 11"/>
                <a:gd name="T14" fmla="*/ 1 w 5"/>
                <a:gd name="T15" fmla="*/ 0 h 11"/>
                <a:gd name="T16" fmla="*/ 1 w 5"/>
                <a:gd name="T17" fmla="*/ 2 h 11"/>
                <a:gd name="T18" fmla="*/ 1 w 5"/>
                <a:gd name="T19" fmla="*/ 2 h 11"/>
                <a:gd name="T20" fmla="*/ 2 w 5"/>
                <a:gd name="T21" fmla="*/ 1 h 11"/>
                <a:gd name="T22" fmla="*/ 4 w 5"/>
                <a:gd name="T23" fmla="*/ 0 h 11"/>
                <a:gd name="T24" fmla="*/ 5 w 5"/>
                <a:gd name="T25" fmla="*/ 0 h 11"/>
                <a:gd name="T26" fmla="*/ 5 w 5"/>
                <a:gd name="T2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11">
                  <a:moveTo>
                    <a:pt x="5" y="1"/>
                  </a:moveTo>
                  <a:cubicBezTo>
                    <a:pt x="4" y="1"/>
                    <a:pt x="4" y="1"/>
                    <a:pt x="4" y="1"/>
                  </a:cubicBezTo>
                  <a:cubicBezTo>
                    <a:pt x="3" y="1"/>
                    <a:pt x="2" y="1"/>
                    <a:pt x="1" y="2"/>
                  </a:cubicBezTo>
                  <a:cubicBezTo>
                    <a:pt x="1" y="3"/>
                    <a:pt x="1" y="4"/>
                    <a:pt x="1" y="6"/>
                  </a:cubicBezTo>
                  <a:cubicBezTo>
                    <a:pt x="1" y="11"/>
                    <a:pt x="1" y="11"/>
                    <a:pt x="1" y="11"/>
                  </a:cubicBezTo>
                  <a:cubicBezTo>
                    <a:pt x="0" y="11"/>
                    <a:pt x="0" y="11"/>
                    <a:pt x="0" y="11"/>
                  </a:cubicBezTo>
                  <a:cubicBezTo>
                    <a:pt x="0" y="0"/>
                    <a:pt x="0" y="0"/>
                    <a:pt x="0" y="0"/>
                  </a:cubicBezTo>
                  <a:cubicBezTo>
                    <a:pt x="1" y="0"/>
                    <a:pt x="1" y="0"/>
                    <a:pt x="1" y="0"/>
                  </a:cubicBezTo>
                  <a:cubicBezTo>
                    <a:pt x="1" y="2"/>
                    <a:pt x="1" y="2"/>
                    <a:pt x="1" y="2"/>
                  </a:cubicBezTo>
                  <a:cubicBezTo>
                    <a:pt x="1" y="2"/>
                    <a:pt x="1" y="2"/>
                    <a:pt x="1" y="2"/>
                  </a:cubicBezTo>
                  <a:cubicBezTo>
                    <a:pt x="1" y="2"/>
                    <a:pt x="1" y="1"/>
                    <a:pt x="2" y="1"/>
                  </a:cubicBezTo>
                  <a:cubicBezTo>
                    <a:pt x="2" y="0"/>
                    <a:pt x="3" y="0"/>
                    <a:pt x="4" y="0"/>
                  </a:cubicBezTo>
                  <a:cubicBezTo>
                    <a:pt x="4" y="0"/>
                    <a:pt x="4" y="0"/>
                    <a:pt x="5" y="0"/>
                  </a:cubicBezTo>
                  <a:lnTo>
                    <a:pt x="5"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63" name="Freeform 344">
              <a:extLst>
                <a:ext uri="{FF2B5EF4-FFF2-40B4-BE49-F238E27FC236}">
                  <a16:creationId xmlns:a16="http://schemas.microsoft.com/office/drawing/2014/main" id="{EBA828E2-B804-4B31-BD69-7EA579A47C1A}"/>
                </a:ext>
              </a:extLst>
            </p:cNvPr>
            <p:cNvSpPr>
              <a:spLocks/>
            </p:cNvSpPr>
            <p:nvPr/>
          </p:nvSpPr>
          <p:spPr bwMode="auto">
            <a:xfrm>
              <a:off x="7043" y="2314"/>
              <a:ext cx="11" cy="24"/>
            </a:xfrm>
            <a:custGeom>
              <a:avLst/>
              <a:gdLst>
                <a:gd name="T0" fmla="*/ 6 w 6"/>
                <a:gd name="T1" fmla="*/ 14 h 14"/>
                <a:gd name="T2" fmla="*/ 5 w 6"/>
                <a:gd name="T3" fmla="*/ 14 h 14"/>
                <a:gd name="T4" fmla="*/ 2 w 6"/>
                <a:gd name="T5" fmla="*/ 11 h 14"/>
                <a:gd name="T6" fmla="*/ 2 w 6"/>
                <a:gd name="T7" fmla="*/ 4 h 14"/>
                <a:gd name="T8" fmla="*/ 0 w 6"/>
                <a:gd name="T9" fmla="*/ 4 h 14"/>
                <a:gd name="T10" fmla="*/ 0 w 6"/>
                <a:gd name="T11" fmla="*/ 3 h 14"/>
                <a:gd name="T12" fmla="*/ 2 w 6"/>
                <a:gd name="T13" fmla="*/ 3 h 14"/>
                <a:gd name="T14" fmla="*/ 2 w 6"/>
                <a:gd name="T15" fmla="*/ 0 h 14"/>
                <a:gd name="T16" fmla="*/ 3 w 6"/>
                <a:gd name="T17" fmla="*/ 0 h 14"/>
                <a:gd name="T18" fmla="*/ 3 w 6"/>
                <a:gd name="T19" fmla="*/ 0 h 14"/>
                <a:gd name="T20" fmla="*/ 3 w 6"/>
                <a:gd name="T21" fmla="*/ 3 h 14"/>
                <a:gd name="T22" fmla="*/ 6 w 6"/>
                <a:gd name="T23" fmla="*/ 3 h 14"/>
                <a:gd name="T24" fmla="*/ 6 w 6"/>
                <a:gd name="T25" fmla="*/ 4 h 14"/>
                <a:gd name="T26" fmla="*/ 3 w 6"/>
                <a:gd name="T27" fmla="*/ 4 h 14"/>
                <a:gd name="T28" fmla="*/ 3 w 6"/>
                <a:gd name="T29" fmla="*/ 11 h 14"/>
                <a:gd name="T30" fmla="*/ 4 w 6"/>
                <a:gd name="T31" fmla="*/ 13 h 14"/>
                <a:gd name="T32" fmla="*/ 5 w 6"/>
                <a:gd name="T33" fmla="*/ 13 h 14"/>
                <a:gd name="T34" fmla="*/ 6 w 6"/>
                <a:gd name="T35" fmla="*/ 13 h 14"/>
                <a:gd name="T36" fmla="*/ 6 w 6"/>
                <a:gd name="T3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14">
                  <a:moveTo>
                    <a:pt x="6" y="14"/>
                  </a:moveTo>
                  <a:cubicBezTo>
                    <a:pt x="6" y="14"/>
                    <a:pt x="5" y="14"/>
                    <a:pt x="5" y="14"/>
                  </a:cubicBezTo>
                  <a:cubicBezTo>
                    <a:pt x="3" y="14"/>
                    <a:pt x="2" y="13"/>
                    <a:pt x="2" y="11"/>
                  </a:cubicBezTo>
                  <a:cubicBezTo>
                    <a:pt x="2" y="4"/>
                    <a:pt x="2" y="4"/>
                    <a:pt x="2" y="4"/>
                  </a:cubicBezTo>
                  <a:cubicBezTo>
                    <a:pt x="0" y="4"/>
                    <a:pt x="0" y="4"/>
                    <a:pt x="0" y="4"/>
                  </a:cubicBezTo>
                  <a:cubicBezTo>
                    <a:pt x="0" y="3"/>
                    <a:pt x="0" y="3"/>
                    <a:pt x="0" y="3"/>
                  </a:cubicBezTo>
                  <a:cubicBezTo>
                    <a:pt x="2" y="3"/>
                    <a:pt x="2" y="3"/>
                    <a:pt x="2" y="3"/>
                  </a:cubicBezTo>
                  <a:cubicBezTo>
                    <a:pt x="2" y="0"/>
                    <a:pt x="2" y="0"/>
                    <a:pt x="2" y="0"/>
                  </a:cubicBezTo>
                  <a:cubicBezTo>
                    <a:pt x="2" y="0"/>
                    <a:pt x="3" y="0"/>
                    <a:pt x="3" y="0"/>
                  </a:cubicBezTo>
                  <a:cubicBezTo>
                    <a:pt x="3" y="0"/>
                    <a:pt x="3" y="0"/>
                    <a:pt x="3" y="0"/>
                  </a:cubicBezTo>
                  <a:cubicBezTo>
                    <a:pt x="3" y="3"/>
                    <a:pt x="3" y="3"/>
                    <a:pt x="3" y="3"/>
                  </a:cubicBezTo>
                  <a:cubicBezTo>
                    <a:pt x="6" y="3"/>
                    <a:pt x="6" y="3"/>
                    <a:pt x="6" y="3"/>
                  </a:cubicBezTo>
                  <a:cubicBezTo>
                    <a:pt x="6" y="4"/>
                    <a:pt x="6" y="4"/>
                    <a:pt x="6" y="4"/>
                  </a:cubicBezTo>
                  <a:cubicBezTo>
                    <a:pt x="3" y="4"/>
                    <a:pt x="3" y="4"/>
                    <a:pt x="3" y="4"/>
                  </a:cubicBezTo>
                  <a:cubicBezTo>
                    <a:pt x="3" y="11"/>
                    <a:pt x="3" y="11"/>
                    <a:pt x="3" y="11"/>
                  </a:cubicBezTo>
                  <a:cubicBezTo>
                    <a:pt x="3" y="12"/>
                    <a:pt x="3" y="12"/>
                    <a:pt x="4" y="13"/>
                  </a:cubicBezTo>
                  <a:cubicBezTo>
                    <a:pt x="4" y="13"/>
                    <a:pt x="4" y="13"/>
                    <a:pt x="5" y="13"/>
                  </a:cubicBezTo>
                  <a:cubicBezTo>
                    <a:pt x="5" y="13"/>
                    <a:pt x="6" y="13"/>
                    <a:pt x="6" y="13"/>
                  </a:cubicBezTo>
                  <a:lnTo>
                    <a:pt x="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64" name="Rectangle 345">
              <a:extLst>
                <a:ext uri="{FF2B5EF4-FFF2-40B4-BE49-F238E27FC236}">
                  <a16:creationId xmlns:a16="http://schemas.microsoft.com/office/drawing/2014/main" id="{44DCF82C-846E-41F1-89BE-2E376CD31611}"/>
                </a:ext>
              </a:extLst>
            </p:cNvPr>
            <p:cNvSpPr>
              <a:spLocks noChangeArrowheads="1"/>
            </p:cNvSpPr>
            <p:nvPr/>
          </p:nvSpPr>
          <p:spPr bwMode="auto">
            <a:xfrm>
              <a:off x="7351" y="2831"/>
              <a:ext cx="40" cy="16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grpSp>
      <p:grpSp>
        <p:nvGrpSpPr>
          <p:cNvPr id="265" name="Group 315">
            <a:extLst>
              <a:ext uri="{FF2B5EF4-FFF2-40B4-BE49-F238E27FC236}">
                <a16:creationId xmlns:a16="http://schemas.microsoft.com/office/drawing/2014/main" id="{4E07F696-A717-40CF-B22A-BC8B5F7124F2}"/>
              </a:ext>
            </a:extLst>
          </p:cNvPr>
          <p:cNvGrpSpPr>
            <a:grpSpLocks noChangeAspect="1"/>
          </p:cNvGrpSpPr>
          <p:nvPr/>
        </p:nvGrpSpPr>
        <p:grpSpPr bwMode="auto">
          <a:xfrm>
            <a:off x="7032517" y="4578766"/>
            <a:ext cx="539183" cy="407383"/>
            <a:chOff x="6876" y="2250"/>
            <a:chExt cx="990" cy="748"/>
          </a:xfrm>
        </p:grpSpPr>
        <p:sp>
          <p:nvSpPr>
            <p:cNvPr id="266" name="Rectangle 317">
              <a:extLst>
                <a:ext uri="{FF2B5EF4-FFF2-40B4-BE49-F238E27FC236}">
                  <a16:creationId xmlns:a16="http://schemas.microsoft.com/office/drawing/2014/main" id="{287AA54F-362E-4F8F-ADE4-0AEB694AD4C1}"/>
                </a:ext>
              </a:extLst>
            </p:cNvPr>
            <p:cNvSpPr>
              <a:spLocks noChangeArrowheads="1"/>
            </p:cNvSpPr>
            <p:nvPr/>
          </p:nvSpPr>
          <p:spPr bwMode="auto">
            <a:xfrm>
              <a:off x="7125" y="2983"/>
              <a:ext cx="490" cy="15"/>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67" name="Freeform 318">
              <a:extLst>
                <a:ext uri="{FF2B5EF4-FFF2-40B4-BE49-F238E27FC236}">
                  <a16:creationId xmlns:a16="http://schemas.microsoft.com/office/drawing/2014/main" id="{EF04B578-3A79-4D2E-BA67-E8CDE244BA99}"/>
                </a:ext>
              </a:extLst>
            </p:cNvPr>
            <p:cNvSpPr>
              <a:spLocks/>
            </p:cNvSpPr>
            <p:nvPr/>
          </p:nvSpPr>
          <p:spPr bwMode="auto">
            <a:xfrm>
              <a:off x="6876" y="2250"/>
              <a:ext cx="990" cy="590"/>
            </a:xfrm>
            <a:custGeom>
              <a:avLst/>
              <a:gdLst>
                <a:gd name="T0" fmla="*/ 557 w 557"/>
                <a:gd name="T1" fmla="*/ 314 h 332"/>
                <a:gd name="T2" fmla="*/ 539 w 557"/>
                <a:gd name="T3" fmla="*/ 332 h 332"/>
                <a:gd name="T4" fmla="*/ 18 w 557"/>
                <a:gd name="T5" fmla="*/ 332 h 332"/>
                <a:gd name="T6" fmla="*/ 0 w 557"/>
                <a:gd name="T7" fmla="*/ 314 h 332"/>
                <a:gd name="T8" fmla="*/ 0 w 557"/>
                <a:gd name="T9" fmla="*/ 18 h 332"/>
                <a:gd name="T10" fmla="*/ 18 w 557"/>
                <a:gd name="T11" fmla="*/ 0 h 332"/>
                <a:gd name="T12" fmla="*/ 539 w 557"/>
                <a:gd name="T13" fmla="*/ 0 h 332"/>
                <a:gd name="T14" fmla="*/ 557 w 557"/>
                <a:gd name="T15" fmla="*/ 18 h 332"/>
                <a:gd name="T16" fmla="*/ 557 w 557"/>
                <a:gd name="T17" fmla="*/ 31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7" h="332">
                  <a:moveTo>
                    <a:pt x="557" y="314"/>
                  </a:moveTo>
                  <a:cubicBezTo>
                    <a:pt x="557" y="324"/>
                    <a:pt x="549" y="332"/>
                    <a:pt x="539" y="332"/>
                  </a:cubicBezTo>
                  <a:cubicBezTo>
                    <a:pt x="18" y="332"/>
                    <a:pt x="18" y="332"/>
                    <a:pt x="18" y="332"/>
                  </a:cubicBezTo>
                  <a:cubicBezTo>
                    <a:pt x="8" y="332"/>
                    <a:pt x="0" y="324"/>
                    <a:pt x="0" y="314"/>
                  </a:cubicBezTo>
                  <a:cubicBezTo>
                    <a:pt x="0" y="18"/>
                    <a:pt x="0" y="18"/>
                    <a:pt x="0" y="18"/>
                  </a:cubicBezTo>
                  <a:cubicBezTo>
                    <a:pt x="0" y="8"/>
                    <a:pt x="8" y="0"/>
                    <a:pt x="18" y="0"/>
                  </a:cubicBezTo>
                  <a:cubicBezTo>
                    <a:pt x="539" y="0"/>
                    <a:pt x="539" y="0"/>
                    <a:pt x="539" y="0"/>
                  </a:cubicBezTo>
                  <a:cubicBezTo>
                    <a:pt x="549" y="0"/>
                    <a:pt x="557" y="8"/>
                    <a:pt x="557" y="18"/>
                  </a:cubicBezTo>
                  <a:lnTo>
                    <a:pt x="557" y="31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68" name="Freeform 319">
              <a:extLst>
                <a:ext uri="{FF2B5EF4-FFF2-40B4-BE49-F238E27FC236}">
                  <a16:creationId xmlns:a16="http://schemas.microsoft.com/office/drawing/2014/main" id="{D0ED97BE-9A82-4119-9511-462099DFF8FD}"/>
                </a:ext>
              </a:extLst>
            </p:cNvPr>
            <p:cNvSpPr>
              <a:spLocks/>
            </p:cNvSpPr>
            <p:nvPr/>
          </p:nvSpPr>
          <p:spPr bwMode="auto">
            <a:xfrm>
              <a:off x="6903" y="2276"/>
              <a:ext cx="933" cy="514"/>
            </a:xfrm>
            <a:custGeom>
              <a:avLst/>
              <a:gdLst>
                <a:gd name="T0" fmla="*/ 525 w 525"/>
                <a:gd name="T1" fmla="*/ 281 h 289"/>
                <a:gd name="T2" fmla="*/ 517 w 525"/>
                <a:gd name="T3" fmla="*/ 289 h 289"/>
                <a:gd name="T4" fmla="*/ 8 w 525"/>
                <a:gd name="T5" fmla="*/ 289 h 289"/>
                <a:gd name="T6" fmla="*/ 0 w 525"/>
                <a:gd name="T7" fmla="*/ 281 h 289"/>
                <a:gd name="T8" fmla="*/ 0 w 525"/>
                <a:gd name="T9" fmla="*/ 7 h 289"/>
                <a:gd name="T10" fmla="*/ 8 w 525"/>
                <a:gd name="T11" fmla="*/ 0 h 289"/>
                <a:gd name="T12" fmla="*/ 517 w 525"/>
                <a:gd name="T13" fmla="*/ 0 h 289"/>
                <a:gd name="T14" fmla="*/ 525 w 525"/>
                <a:gd name="T15" fmla="*/ 7 h 289"/>
                <a:gd name="T16" fmla="*/ 525 w 525"/>
                <a:gd name="T17" fmla="*/ 281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5" h="289">
                  <a:moveTo>
                    <a:pt x="525" y="281"/>
                  </a:moveTo>
                  <a:cubicBezTo>
                    <a:pt x="525" y="285"/>
                    <a:pt x="521" y="289"/>
                    <a:pt x="517" y="289"/>
                  </a:cubicBezTo>
                  <a:cubicBezTo>
                    <a:pt x="8" y="289"/>
                    <a:pt x="8" y="289"/>
                    <a:pt x="8" y="289"/>
                  </a:cubicBezTo>
                  <a:cubicBezTo>
                    <a:pt x="4" y="289"/>
                    <a:pt x="0" y="285"/>
                    <a:pt x="0" y="281"/>
                  </a:cubicBezTo>
                  <a:cubicBezTo>
                    <a:pt x="0" y="7"/>
                    <a:pt x="0" y="7"/>
                    <a:pt x="0" y="7"/>
                  </a:cubicBezTo>
                  <a:cubicBezTo>
                    <a:pt x="0" y="3"/>
                    <a:pt x="4" y="0"/>
                    <a:pt x="8" y="0"/>
                  </a:cubicBezTo>
                  <a:cubicBezTo>
                    <a:pt x="517" y="0"/>
                    <a:pt x="517" y="0"/>
                    <a:pt x="517" y="0"/>
                  </a:cubicBezTo>
                  <a:cubicBezTo>
                    <a:pt x="521" y="0"/>
                    <a:pt x="525" y="3"/>
                    <a:pt x="525" y="7"/>
                  </a:cubicBezTo>
                  <a:lnTo>
                    <a:pt x="525" y="28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69" name="Rectangle 320">
              <a:extLst>
                <a:ext uri="{FF2B5EF4-FFF2-40B4-BE49-F238E27FC236}">
                  <a16:creationId xmlns:a16="http://schemas.microsoft.com/office/drawing/2014/main" id="{EF18873D-EF0B-4D9B-9651-C1822BD4645D}"/>
                </a:ext>
              </a:extLst>
            </p:cNvPr>
            <p:cNvSpPr>
              <a:spLocks noChangeArrowheads="1"/>
            </p:cNvSpPr>
            <p:nvPr/>
          </p:nvSpPr>
          <p:spPr bwMode="auto">
            <a:xfrm>
              <a:off x="6979" y="2394"/>
              <a:ext cx="215" cy="103"/>
            </a:xfrm>
            <a:prstGeom prst="rect">
              <a:avLst/>
            </a:prstGeom>
            <a:solidFill>
              <a:srgbClr val="F9EC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70" name="Rectangle 321">
              <a:extLst>
                <a:ext uri="{FF2B5EF4-FFF2-40B4-BE49-F238E27FC236}">
                  <a16:creationId xmlns:a16="http://schemas.microsoft.com/office/drawing/2014/main" id="{52CA9F2D-2F37-4E46-BF70-33397CAFC50F}"/>
                </a:ext>
              </a:extLst>
            </p:cNvPr>
            <p:cNvSpPr>
              <a:spLocks noChangeArrowheads="1"/>
            </p:cNvSpPr>
            <p:nvPr/>
          </p:nvSpPr>
          <p:spPr bwMode="auto">
            <a:xfrm>
              <a:off x="7201" y="2394"/>
              <a:ext cx="217" cy="103"/>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71" name="Rectangle 322">
              <a:extLst>
                <a:ext uri="{FF2B5EF4-FFF2-40B4-BE49-F238E27FC236}">
                  <a16:creationId xmlns:a16="http://schemas.microsoft.com/office/drawing/2014/main" id="{3AA52D39-F5FD-4F38-8FD5-709FA3446B53}"/>
                </a:ext>
              </a:extLst>
            </p:cNvPr>
            <p:cNvSpPr>
              <a:spLocks noChangeArrowheads="1"/>
            </p:cNvSpPr>
            <p:nvPr/>
          </p:nvSpPr>
          <p:spPr bwMode="auto">
            <a:xfrm>
              <a:off x="7425" y="2394"/>
              <a:ext cx="103" cy="103"/>
            </a:xfrm>
            <a:prstGeom prst="rect">
              <a:avLst/>
            </a:prstGeom>
            <a:solidFill>
              <a:srgbClr val="4573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72" name="Rectangle 323">
              <a:extLst>
                <a:ext uri="{FF2B5EF4-FFF2-40B4-BE49-F238E27FC236}">
                  <a16:creationId xmlns:a16="http://schemas.microsoft.com/office/drawing/2014/main" id="{3378BC70-7252-4CEB-94ED-406E6EB74D86}"/>
                </a:ext>
              </a:extLst>
            </p:cNvPr>
            <p:cNvSpPr>
              <a:spLocks noChangeArrowheads="1"/>
            </p:cNvSpPr>
            <p:nvPr/>
          </p:nvSpPr>
          <p:spPr bwMode="auto">
            <a:xfrm>
              <a:off x="7535" y="2394"/>
              <a:ext cx="103" cy="103"/>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73" name="Rectangle 324">
              <a:extLst>
                <a:ext uri="{FF2B5EF4-FFF2-40B4-BE49-F238E27FC236}">
                  <a16:creationId xmlns:a16="http://schemas.microsoft.com/office/drawing/2014/main" id="{D7ADED51-6C17-4F67-BD9F-5B91756328C8}"/>
                </a:ext>
              </a:extLst>
            </p:cNvPr>
            <p:cNvSpPr>
              <a:spLocks noChangeArrowheads="1"/>
            </p:cNvSpPr>
            <p:nvPr/>
          </p:nvSpPr>
          <p:spPr bwMode="auto">
            <a:xfrm>
              <a:off x="7425" y="2504"/>
              <a:ext cx="103" cy="10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74" name="Rectangle 325">
              <a:extLst>
                <a:ext uri="{FF2B5EF4-FFF2-40B4-BE49-F238E27FC236}">
                  <a16:creationId xmlns:a16="http://schemas.microsoft.com/office/drawing/2014/main" id="{A55E234C-4797-4C34-BB4E-61B57343818F}"/>
                </a:ext>
              </a:extLst>
            </p:cNvPr>
            <p:cNvSpPr>
              <a:spLocks noChangeArrowheads="1"/>
            </p:cNvSpPr>
            <p:nvPr/>
          </p:nvSpPr>
          <p:spPr bwMode="auto">
            <a:xfrm>
              <a:off x="6979" y="2504"/>
              <a:ext cx="103" cy="103"/>
            </a:xfrm>
            <a:prstGeom prst="rect">
              <a:avLst/>
            </a:prstGeom>
            <a:solidFill>
              <a:srgbClr val="5884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75" name="Rectangle 326">
              <a:extLst>
                <a:ext uri="{FF2B5EF4-FFF2-40B4-BE49-F238E27FC236}">
                  <a16:creationId xmlns:a16="http://schemas.microsoft.com/office/drawing/2014/main" id="{F9BF4250-5C36-4A7A-A42C-994972A9EABC}"/>
                </a:ext>
              </a:extLst>
            </p:cNvPr>
            <p:cNvSpPr>
              <a:spLocks noChangeArrowheads="1"/>
            </p:cNvSpPr>
            <p:nvPr/>
          </p:nvSpPr>
          <p:spPr bwMode="auto">
            <a:xfrm>
              <a:off x="6979" y="2616"/>
              <a:ext cx="103" cy="104"/>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76" name="Rectangle 327">
              <a:extLst>
                <a:ext uri="{FF2B5EF4-FFF2-40B4-BE49-F238E27FC236}">
                  <a16:creationId xmlns:a16="http://schemas.microsoft.com/office/drawing/2014/main" id="{34E92723-8CF5-4D64-A708-D9814B2E5B68}"/>
                </a:ext>
              </a:extLst>
            </p:cNvPr>
            <p:cNvSpPr>
              <a:spLocks noChangeArrowheads="1"/>
            </p:cNvSpPr>
            <p:nvPr/>
          </p:nvSpPr>
          <p:spPr bwMode="auto">
            <a:xfrm>
              <a:off x="7091" y="2616"/>
              <a:ext cx="103" cy="104"/>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77" name="Rectangle 328">
              <a:extLst>
                <a:ext uri="{FF2B5EF4-FFF2-40B4-BE49-F238E27FC236}">
                  <a16:creationId xmlns:a16="http://schemas.microsoft.com/office/drawing/2014/main" id="{5C359693-8D66-450D-86AB-128612ADDAC5}"/>
                </a:ext>
              </a:extLst>
            </p:cNvPr>
            <p:cNvSpPr>
              <a:spLocks noChangeArrowheads="1"/>
            </p:cNvSpPr>
            <p:nvPr/>
          </p:nvSpPr>
          <p:spPr bwMode="auto">
            <a:xfrm>
              <a:off x="7201" y="2504"/>
              <a:ext cx="217" cy="103"/>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78" name="Rectangle 329">
              <a:extLst>
                <a:ext uri="{FF2B5EF4-FFF2-40B4-BE49-F238E27FC236}">
                  <a16:creationId xmlns:a16="http://schemas.microsoft.com/office/drawing/2014/main" id="{73EB3F1E-D6B3-4C6C-9FAD-221EC3DFA274}"/>
                </a:ext>
              </a:extLst>
            </p:cNvPr>
            <p:cNvSpPr>
              <a:spLocks noChangeArrowheads="1"/>
            </p:cNvSpPr>
            <p:nvPr/>
          </p:nvSpPr>
          <p:spPr bwMode="auto">
            <a:xfrm>
              <a:off x="7201" y="2616"/>
              <a:ext cx="217" cy="104"/>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79" name="Rectangle 330">
              <a:extLst>
                <a:ext uri="{FF2B5EF4-FFF2-40B4-BE49-F238E27FC236}">
                  <a16:creationId xmlns:a16="http://schemas.microsoft.com/office/drawing/2014/main" id="{EBBE2600-645C-48AA-A86B-AA7F09AFE98E}"/>
                </a:ext>
              </a:extLst>
            </p:cNvPr>
            <p:cNvSpPr>
              <a:spLocks noChangeArrowheads="1"/>
            </p:cNvSpPr>
            <p:nvPr/>
          </p:nvSpPr>
          <p:spPr bwMode="auto">
            <a:xfrm>
              <a:off x="7423" y="2685"/>
              <a:ext cx="215" cy="35"/>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80" name="Rectangle 331">
              <a:extLst>
                <a:ext uri="{FF2B5EF4-FFF2-40B4-BE49-F238E27FC236}">
                  <a16:creationId xmlns:a16="http://schemas.microsoft.com/office/drawing/2014/main" id="{DE187A35-D9A8-4A31-A711-3DD11E44382E}"/>
                </a:ext>
              </a:extLst>
            </p:cNvPr>
            <p:cNvSpPr>
              <a:spLocks noChangeArrowheads="1"/>
            </p:cNvSpPr>
            <p:nvPr/>
          </p:nvSpPr>
          <p:spPr bwMode="auto">
            <a:xfrm>
              <a:off x="7423" y="2616"/>
              <a:ext cx="215" cy="69"/>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81" name="Rectangle 332">
              <a:extLst>
                <a:ext uri="{FF2B5EF4-FFF2-40B4-BE49-F238E27FC236}">
                  <a16:creationId xmlns:a16="http://schemas.microsoft.com/office/drawing/2014/main" id="{9AA2D294-1208-4BAD-8502-F346BD651461}"/>
                </a:ext>
              </a:extLst>
            </p:cNvPr>
            <p:cNvSpPr>
              <a:spLocks noChangeArrowheads="1"/>
            </p:cNvSpPr>
            <p:nvPr/>
          </p:nvSpPr>
          <p:spPr bwMode="auto">
            <a:xfrm>
              <a:off x="7535" y="2504"/>
              <a:ext cx="103" cy="103"/>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82" name="Rectangle 333">
              <a:extLst>
                <a:ext uri="{FF2B5EF4-FFF2-40B4-BE49-F238E27FC236}">
                  <a16:creationId xmlns:a16="http://schemas.microsoft.com/office/drawing/2014/main" id="{EEF70CCE-04C2-41CA-9A41-2C85E6737BF8}"/>
                </a:ext>
              </a:extLst>
            </p:cNvPr>
            <p:cNvSpPr>
              <a:spLocks noChangeArrowheads="1"/>
            </p:cNvSpPr>
            <p:nvPr/>
          </p:nvSpPr>
          <p:spPr bwMode="auto">
            <a:xfrm>
              <a:off x="7688" y="2504"/>
              <a:ext cx="105" cy="103"/>
            </a:xfrm>
            <a:prstGeom prst="rect">
              <a:avLst/>
            </a:prstGeom>
            <a:solidFill>
              <a:srgbClr val="109C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83" name="Rectangle 334">
              <a:extLst>
                <a:ext uri="{FF2B5EF4-FFF2-40B4-BE49-F238E27FC236}">
                  <a16:creationId xmlns:a16="http://schemas.microsoft.com/office/drawing/2014/main" id="{F2456A08-D4AD-4118-83E1-87B159BBE3EC}"/>
                </a:ext>
              </a:extLst>
            </p:cNvPr>
            <p:cNvSpPr>
              <a:spLocks noChangeArrowheads="1"/>
            </p:cNvSpPr>
            <p:nvPr/>
          </p:nvSpPr>
          <p:spPr bwMode="auto">
            <a:xfrm>
              <a:off x="7688" y="2614"/>
              <a:ext cx="105" cy="105"/>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84" name="Rectangle 335">
              <a:extLst>
                <a:ext uri="{FF2B5EF4-FFF2-40B4-BE49-F238E27FC236}">
                  <a16:creationId xmlns:a16="http://schemas.microsoft.com/office/drawing/2014/main" id="{426655B3-B6B1-4FCC-AEE7-AF212AB059D2}"/>
                </a:ext>
              </a:extLst>
            </p:cNvPr>
            <p:cNvSpPr>
              <a:spLocks noChangeArrowheads="1"/>
            </p:cNvSpPr>
            <p:nvPr/>
          </p:nvSpPr>
          <p:spPr bwMode="auto">
            <a:xfrm>
              <a:off x="7798" y="2504"/>
              <a:ext cx="38" cy="103"/>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85" name="Rectangle 336">
              <a:extLst>
                <a:ext uri="{FF2B5EF4-FFF2-40B4-BE49-F238E27FC236}">
                  <a16:creationId xmlns:a16="http://schemas.microsoft.com/office/drawing/2014/main" id="{03CFCF52-7FA6-4814-AE65-CCFEB4283D01}"/>
                </a:ext>
              </a:extLst>
            </p:cNvPr>
            <p:cNvSpPr>
              <a:spLocks noChangeArrowheads="1"/>
            </p:cNvSpPr>
            <p:nvPr/>
          </p:nvSpPr>
          <p:spPr bwMode="auto">
            <a:xfrm>
              <a:off x="7798" y="2614"/>
              <a:ext cx="38" cy="105"/>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86" name="Rectangle 337">
              <a:extLst>
                <a:ext uri="{FF2B5EF4-FFF2-40B4-BE49-F238E27FC236}">
                  <a16:creationId xmlns:a16="http://schemas.microsoft.com/office/drawing/2014/main" id="{9C95D1A9-8F31-4E24-A273-A1664E122A7C}"/>
                </a:ext>
              </a:extLst>
            </p:cNvPr>
            <p:cNvSpPr>
              <a:spLocks noChangeArrowheads="1"/>
            </p:cNvSpPr>
            <p:nvPr/>
          </p:nvSpPr>
          <p:spPr bwMode="auto">
            <a:xfrm>
              <a:off x="7688" y="2394"/>
              <a:ext cx="148" cy="103"/>
            </a:xfrm>
            <a:prstGeom prst="rect">
              <a:avLst/>
            </a:prstGeom>
            <a:solidFill>
              <a:srgbClr val="9E1F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87" name="Freeform 338">
              <a:extLst>
                <a:ext uri="{FF2B5EF4-FFF2-40B4-BE49-F238E27FC236}">
                  <a16:creationId xmlns:a16="http://schemas.microsoft.com/office/drawing/2014/main" id="{08CE05FF-E09A-4405-AAEA-6123E6A702A1}"/>
                </a:ext>
              </a:extLst>
            </p:cNvPr>
            <p:cNvSpPr>
              <a:spLocks/>
            </p:cNvSpPr>
            <p:nvPr/>
          </p:nvSpPr>
          <p:spPr bwMode="auto">
            <a:xfrm>
              <a:off x="7091" y="2504"/>
              <a:ext cx="105" cy="105"/>
            </a:xfrm>
            <a:custGeom>
              <a:avLst/>
              <a:gdLst>
                <a:gd name="T0" fmla="*/ 52 w 105"/>
                <a:gd name="T1" fmla="*/ 0 h 105"/>
                <a:gd name="T2" fmla="*/ 0 w 105"/>
                <a:gd name="T3" fmla="*/ 0 h 105"/>
                <a:gd name="T4" fmla="*/ 0 w 105"/>
                <a:gd name="T5" fmla="*/ 51 h 105"/>
                <a:gd name="T6" fmla="*/ 0 w 105"/>
                <a:gd name="T7" fmla="*/ 105 h 105"/>
                <a:gd name="T8" fmla="*/ 52 w 105"/>
                <a:gd name="T9" fmla="*/ 105 h 105"/>
                <a:gd name="T10" fmla="*/ 105 w 105"/>
                <a:gd name="T11" fmla="*/ 105 h 105"/>
                <a:gd name="T12" fmla="*/ 105 w 105"/>
                <a:gd name="T13" fmla="*/ 51 h 105"/>
                <a:gd name="T14" fmla="*/ 105 w 105"/>
                <a:gd name="T15" fmla="*/ 0 h 105"/>
                <a:gd name="T16" fmla="*/ 52 w 105"/>
                <a:gd name="T1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05">
                  <a:moveTo>
                    <a:pt x="52" y="0"/>
                  </a:moveTo>
                  <a:lnTo>
                    <a:pt x="0" y="0"/>
                  </a:lnTo>
                  <a:lnTo>
                    <a:pt x="0" y="51"/>
                  </a:lnTo>
                  <a:lnTo>
                    <a:pt x="0" y="105"/>
                  </a:lnTo>
                  <a:lnTo>
                    <a:pt x="52" y="105"/>
                  </a:lnTo>
                  <a:lnTo>
                    <a:pt x="105" y="105"/>
                  </a:lnTo>
                  <a:lnTo>
                    <a:pt x="105" y="51"/>
                  </a:lnTo>
                  <a:lnTo>
                    <a:pt x="105" y="0"/>
                  </a:lnTo>
                  <a:lnTo>
                    <a:pt x="52" y="0"/>
                  </a:lnTo>
                  <a:close/>
                </a:path>
              </a:pathLst>
            </a:custGeom>
            <a:solidFill>
              <a:srgbClr val="DA56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88" name="Rectangle 339">
              <a:extLst>
                <a:ext uri="{FF2B5EF4-FFF2-40B4-BE49-F238E27FC236}">
                  <a16:creationId xmlns:a16="http://schemas.microsoft.com/office/drawing/2014/main" id="{4E631953-EAEE-4F24-8008-5F3CDC273DD1}"/>
                </a:ext>
              </a:extLst>
            </p:cNvPr>
            <p:cNvSpPr>
              <a:spLocks noChangeArrowheads="1"/>
            </p:cNvSpPr>
            <p:nvPr/>
          </p:nvSpPr>
          <p:spPr bwMode="auto">
            <a:xfrm>
              <a:off x="7786" y="2310"/>
              <a:ext cx="28" cy="27"/>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89" name="Freeform 340">
              <a:extLst>
                <a:ext uri="{FF2B5EF4-FFF2-40B4-BE49-F238E27FC236}">
                  <a16:creationId xmlns:a16="http://schemas.microsoft.com/office/drawing/2014/main" id="{6EF3EEE9-8C6B-41F2-A065-631E466195DE}"/>
                </a:ext>
              </a:extLst>
            </p:cNvPr>
            <p:cNvSpPr>
              <a:spLocks/>
            </p:cNvSpPr>
            <p:nvPr/>
          </p:nvSpPr>
          <p:spPr bwMode="auto">
            <a:xfrm>
              <a:off x="6981" y="2312"/>
              <a:ext cx="14" cy="26"/>
            </a:xfrm>
            <a:custGeom>
              <a:avLst/>
              <a:gdLst>
                <a:gd name="T0" fmla="*/ 0 w 8"/>
                <a:gd name="T1" fmla="*/ 14 h 15"/>
                <a:gd name="T2" fmla="*/ 0 w 8"/>
                <a:gd name="T3" fmla="*/ 13 h 15"/>
                <a:gd name="T4" fmla="*/ 3 w 8"/>
                <a:gd name="T5" fmla="*/ 14 h 15"/>
                <a:gd name="T6" fmla="*/ 6 w 8"/>
                <a:gd name="T7" fmla="*/ 13 h 15"/>
                <a:gd name="T8" fmla="*/ 7 w 8"/>
                <a:gd name="T9" fmla="*/ 11 h 15"/>
                <a:gd name="T10" fmla="*/ 6 w 8"/>
                <a:gd name="T11" fmla="*/ 9 h 15"/>
                <a:gd name="T12" fmla="*/ 4 w 8"/>
                <a:gd name="T13" fmla="*/ 8 h 15"/>
                <a:gd name="T14" fmla="*/ 1 w 8"/>
                <a:gd name="T15" fmla="*/ 5 h 15"/>
                <a:gd name="T16" fmla="*/ 0 w 8"/>
                <a:gd name="T17" fmla="*/ 3 h 15"/>
                <a:gd name="T18" fmla="*/ 1 w 8"/>
                <a:gd name="T19" fmla="*/ 1 h 15"/>
                <a:gd name="T20" fmla="*/ 5 w 8"/>
                <a:gd name="T21" fmla="*/ 0 h 15"/>
                <a:gd name="T22" fmla="*/ 7 w 8"/>
                <a:gd name="T23" fmla="*/ 0 h 15"/>
                <a:gd name="T24" fmla="*/ 7 w 8"/>
                <a:gd name="T25" fmla="*/ 1 h 15"/>
                <a:gd name="T26" fmla="*/ 4 w 8"/>
                <a:gd name="T27" fmla="*/ 0 h 15"/>
                <a:gd name="T28" fmla="*/ 2 w 8"/>
                <a:gd name="T29" fmla="*/ 1 h 15"/>
                <a:gd name="T30" fmla="*/ 1 w 8"/>
                <a:gd name="T31" fmla="*/ 3 h 15"/>
                <a:gd name="T32" fmla="*/ 2 w 8"/>
                <a:gd name="T33" fmla="*/ 5 h 15"/>
                <a:gd name="T34" fmla="*/ 4 w 8"/>
                <a:gd name="T35" fmla="*/ 7 h 15"/>
                <a:gd name="T36" fmla="*/ 7 w 8"/>
                <a:gd name="T37" fmla="*/ 9 h 15"/>
                <a:gd name="T38" fmla="*/ 8 w 8"/>
                <a:gd name="T39" fmla="*/ 11 h 15"/>
                <a:gd name="T40" fmla="*/ 7 w 8"/>
                <a:gd name="T41" fmla="*/ 14 h 15"/>
                <a:gd name="T42" fmla="*/ 3 w 8"/>
                <a:gd name="T43" fmla="*/ 15 h 15"/>
                <a:gd name="T44" fmla="*/ 2 w 8"/>
                <a:gd name="T45" fmla="*/ 15 h 15"/>
                <a:gd name="T46" fmla="*/ 0 w 8"/>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15">
                  <a:moveTo>
                    <a:pt x="0" y="14"/>
                  </a:moveTo>
                  <a:cubicBezTo>
                    <a:pt x="0" y="13"/>
                    <a:pt x="0" y="13"/>
                    <a:pt x="0" y="13"/>
                  </a:cubicBezTo>
                  <a:cubicBezTo>
                    <a:pt x="1" y="14"/>
                    <a:pt x="2" y="14"/>
                    <a:pt x="3" y="14"/>
                  </a:cubicBezTo>
                  <a:cubicBezTo>
                    <a:pt x="4" y="14"/>
                    <a:pt x="5" y="14"/>
                    <a:pt x="6" y="13"/>
                  </a:cubicBezTo>
                  <a:cubicBezTo>
                    <a:pt x="7" y="13"/>
                    <a:pt x="7" y="12"/>
                    <a:pt x="7" y="11"/>
                  </a:cubicBezTo>
                  <a:cubicBezTo>
                    <a:pt x="7" y="10"/>
                    <a:pt x="7" y="10"/>
                    <a:pt x="6" y="9"/>
                  </a:cubicBezTo>
                  <a:cubicBezTo>
                    <a:pt x="6" y="9"/>
                    <a:pt x="5" y="8"/>
                    <a:pt x="4" y="8"/>
                  </a:cubicBezTo>
                  <a:cubicBezTo>
                    <a:pt x="2" y="7"/>
                    <a:pt x="1" y="6"/>
                    <a:pt x="1" y="5"/>
                  </a:cubicBezTo>
                  <a:cubicBezTo>
                    <a:pt x="0" y="5"/>
                    <a:pt x="0" y="4"/>
                    <a:pt x="0" y="3"/>
                  </a:cubicBezTo>
                  <a:cubicBezTo>
                    <a:pt x="0" y="2"/>
                    <a:pt x="1" y="1"/>
                    <a:pt x="1" y="1"/>
                  </a:cubicBezTo>
                  <a:cubicBezTo>
                    <a:pt x="2" y="0"/>
                    <a:pt x="3" y="0"/>
                    <a:pt x="5" y="0"/>
                  </a:cubicBezTo>
                  <a:cubicBezTo>
                    <a:pt x="5" y="0"/>
                    <a:pt x="6" y="0"/>
                    <a:pt x="7" y="0"/>
                  </a:cubicBezTo>
                  <a:cubicBezTo>
                    <a:pt x="7" y="1"/>
                    <a:pt x="7" y="1"/>
                    <a:pt x="7" y="1"/>
                  </a:cubicBezTo>
                  <a:cubicBezTo>
                    <a:pt x="6" y="1"/>
                    <a:pt x="5" y="0"/>
                    <a:pt x="4" y="0"/>
                  </a:cubicBezTo>
                  <a:cubicBezTo>
                    <a:pt x="3" y="0"/>
                    <a:pt x="3" y="1"/>
                    <a:pt x="2" y="1"/>
                  </a:cubicBezTo>
                  <a:cubicBezTo>
                    <a:pt x="1" y="2"/>
                    <a:pt x="1" y="2"/>
                    <a:pt x="1" y="3"/>
                  </a:cubicBezTo>
                  <a:cubicBezTo>
                    <a:pt x="1" y="4"/>
                    <a:pt x="1" y="5"/>
                    <a:pt x="2" y="5"/>
                  </a:cubicBezTo>
                  <a:cubicBezTo>
                    <a:pt x="2" y="5"/>
                    <a:pt x="3" y="6"/>
                    <a:pt x="4" y="7"/>
                  </a:cubicBezTo>
                  <a:cubicBezTo>
                    <a:pt x="6" y="8"/>
                    <a:pt x="7" y="8"/>
                    <a:pt x="7" y="9"/>
                  </a:cubicBezTo>
                  <a:cubicBezTo>
                    <a:pt x="8" y="10"/>
                    <a:pt x="8" y="10"/>
                    <a:pt x="8" y="11"/>
                  </a:cubicBezTo>
                  <a:cubicBezTo>
                    <a:pt x="8" y="12"/>
                    <a:pt x="7" y="13"/>
                    <a:pt x="7" y="14"/>
                  </a:cubicBezTo>
                  <a:cubicBezTo>
                    <a:pt x="6" y="15"/>
                    <a:pt x="5" y="15"/>
                    <a:pt x="3" y="15"/>
                  </a:cubicBezTo>
                  <a:cubicBezTo>
                    <a:pt x="3" y="15"/>
                    <a:pt x="2" y="15"/>
                    <a:pt x="2" y="15"/>
                  </a:cubicBezTo>
                  <a:cubicBezTo>
                    <a:pt x="1" y="15"/>
                    <a:pt x="0" y="14"/>
                    <a:pt x="0"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90" name="Freeform 341">
              <a:extLst>
                <a:ext uri="{FF2B5EF4-FFF2-40B4-BE49-F238E27FC236}">
                  <a16:creationId xmlns:a16="http://schemas.microsoft.com/office/drawing/2014/main" id="{E79FDC18-1A96-493E-A9C7-04ACD5FBEC46}"/>
                </a:ext>
              </a:extLst>
            </p:cNvPr>
            <p:cNvSpPr>
              <a:spLocks/>
            </p:cNvSpPr>
            <p:nvPr/>
          </p:nvSpPr>
          <p:spPr bwMode="auto">
            <a:xfrm>
              <a:off x="6997" y="2314"/>
              <a:ext cx="11" cy="24"/>
            </a:xfrm>
            <a:custGeom>
              <a:avLst/>
              <a:gdLst>
                <a:gd name="T0" fmla="*/ 6 w 6"/>
                <a:gd name="T1" fmla="*/ 14 h 14"/>
                <a:gd name="T2" fmla="*/ 5 w 6"/>
                <a:gd name="T3" fmla="*/ 14 h 14"/>
                <a:gd name="T4" fmla="*/ 2 w 6"/>
                <a:gd name="T5" fmla="*/ 11 h 14"/>
                <a:gd name="T6" fmla="*/ 2 w 6"/>
                <a:gd name="T7" fmla="*/ 4 h 14"/>
                <a:gd name="T8" fmla="*/ 0 w 6"/>
                <a:gd name="T9" fmla="*/ 4 h 14"/>
                <a:gd name="T10" fmla="*/ 0 w 6"/>
                <a:gd name="T11" fmla="*/ 3 h 14"/>
                <a:gd name="T12" fmla="*/ 2 w 6"/>
                <a:gd name="T13" fmla="*/ 3 h 14"/>
                <a:gd name="T14" fmla="*/ 2 w 6"/>
                <a:gd name="T15" fmla="*/ 0 h 14"/>
                <a:gd name="T16" fmla="*/ 3 w 6"/>
                <a:gd name="T17" fmla="*/ 0 h 14"/>
                <a:gd name="T18" fmla="*/ 3 w 6"/>
                <a:gd name="T19" fmla="*/ 0 h 14"/>
                <a:gd name="T20" fmla="*/ 3 w 6"/>
                <a:gd name="T21" fmla="*/ 3 h 14"/>
                <a:gd name="T22" fmla="*/ 6 w 6"/>
                <a:gd name="T23" fmla="*/ 3 h 14"/>
                <a:gd name="T24" fmla="*/ 6 w 6"/>
                <a:gd name="T25" fmla="*/ 4 h 14"/>
                <a:gd name="T26" fmla="*/ 3 w 6"/>
                <a:gd name="T27" fmla="*/ 4 h 14"/>
                <a:gd name="T28" fmla="*/ 3 w 6"/>
                <a:gd name="T29" fmla="*/ 11 h 14"/>
                <a:gd name="T30" fmla="*/ 4 w 6"/>
                <a:gd name="T31" fmla="*/ 13 h 14"/>
                <a:gd name="T32" fmla="*/ 5 w 6"/>
                <a:gd name="T33" fmla="*/ 13 h 14"/>
                <a:gd name="T34" fmla="*/ 6 w 6"/>
                <a:gd name="T35" fmla="*/ 13 h 14"/>
                <a:gd name="T36" fmla="*/ 6 w 6"/>
                <a:gd name="T3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14">
                  <a:moveTo>
                    <a:pt x="6" y="14"/>
                  </a:moveTo>
                  <a:cubicBezTo>
                    <a:pt x="6" y="14"/>
                    <a:pt x="5" y="14"/>
                    <a:pt x="5" y="14"/>
                  </a:cubicBezTo>
                  <a:cubicBezTo>
                    <a:pt x="3" y="14"/>
                    <a:pt x="2" y="13"/>
                    <a:pt x="2" y="11"/>
                  </a:cubicBezTo>
                  <a:cubicBezTo>
                    <a:pt x="2" y="4"/>
                    <a:pt x="2" y="4"/>
                    <a:pt x="2" y="4"/>
                  </a:cubicBezTo>
                  <a:cubicBezTo>
                    <a:pt x="0" y="4"/>
                    <a:pt x="0" y="4"/>
                    <a:pt x="0" y="4"/>
                  </a:cubicBezTo>
                  <a:cubicBezTo>
                    <a:pt x="0" y="3"/>
                    <a:pt x="0" y="3"/>
                    <a:pt x="0" y="3"/>
                  </a:cubicBezTo>
                  <a:cubicBezTo>
                    <a:pt x="2" y="3"/>
                    <a:pt x="2" y="3"/>
                    <a:pt x="2" y="3"/>
                  </a:cubicBezTo>
                  <a:cubicBezTo>
                    <a:pt x="2" y="0"/>
                    <a:pt x="2" y="0"/>
                    <a:pt x="2" y="0"/>
                  </a:cubicBezTo>
                  <a:cubicBezTo>
                    <a:pt x="2" y="0"/>
                    <a:pt x="3" y="0"/>
                    <a:pt x="3" y="0"/>
                  </a:cubicBezTo>
                  <a:cubicBezTo>
                    <a:pt x="3" y="0"/>
                    <a:pt x="3" y="0"/>
                    <a:pt x="3" y="0"/>
                  </a:cubicBezTo>
                  <a:cubicBezTo>
                    <a:pt x="3" y="3"/>
                    <a:pt x="3" y="3"/>
                    <a:pt x="3" y="3"/>
                  </a:cubicBezTo>
                  <a:cubicBezTo>
                    <a:pt x="6" y="3"/>
                    <a:pt x="6" y="3"/>
                    <a:pt x="6" y="3"/>
                  </a:cubicBezTo>
                  <a:cubicBezTo>
                    <a:pt x="6" y="4"/>
                    <a:pt x="6" y="4"/>
                    <a:pt x="6" y="4"/>
                  </a:cubicBezTo>
                  <a:cubicBezTo>
                    <a:pt x="3" y="4"/>
                    <a:pt x="3" y="4"/>
                    <a:pt x="3" y="4"/>
                  </a:cubicBezTo>
                  <a:cubicBezTo>
                    <a:pt x="3" y="11"/>
                    <a:pt x="3" y="11"/>
                    <a:pt x="3" y="11"/>
                  </a:cubicBezTo>
                  <a:cubicBezTo>
                    <a:pt x="3" y="12"/>
                    <a:pt x="3" y="12"/>
                    <a:pt x="4" y="13"/>
                  </a:cubicBezTo>
                  <a:cubicBezTo>
                    <a:pt x="4" y="13"/>
                    <a:pt x="4" y="13"/>
                    <a:pt x="5" y="13"/>
                  </a:cubicBezTo>
                  <a:cubicBezTo>
                    <a:pt x="5" y="13"/>
                    <a:pt x="6" y="13"/>
                    <a:pt x="6" y="13"/>
                  </a:cubicBezTo>
                  <a:lnTo>
                    <a:pt x="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91" name="Freeform 342">
              <a:extLst>
                <a:ext uri="{FF2B5EF4-FFF2-40B4-BE49-F238E27FC236}">
                  <a16:creationId xmlns:a16="http://schemas.microsoft.com/office/drawing/2014/main" id="{94FE580D-EA41-4C3A-88A8-BB1066172A48}"/>
                </a:ext>
              </a:extLst>
            </p:cNvPr>
            <p:cNvSpPr>
              <a:spLocks noEditPoints="1"/>
            </p:cNvSpPr>
            <p:nvPr/>
          </p:nvSpPr>
          <p:spPr bwMode="auto">
            <a:xfrm>
              <a:off x="7011" y="2319"/>
              <a:ext cx="14" cy="19"/>
            </a:xfrm>
            <a:custGeom>
              <a:avLst/>
              <a:gdLst>
                <a:gd name="T0" fmla="*/ 7 w 8"/>
                <a:gd name="T1" fmla="*/ 11 h 11"/>
                <a:gd name="T2" fmla="*/ 7 w 8"/>
                <a:gd name="T3" fmla="*/ 9 h 11"/>
                <a:gd name="T4" fmla="*/ 7 w 8"/>
                <a:gd name="T5" fmla="*/ 9 h 11"/>
                <a:gd name="T6" fmla="*/ 6 w 8"/>
                <a:gd name="T7" fmla="*/ 10 h 11"/>
                <a:gd name="T8" fmla="*/ 3 w 8"/>
                <a:gd name="T9" fmla="*/ 11 h 11"/>
                <a:gd name="T10" fmla="*/ 1 w 8"/>
                <a:gd name="T11" fmla="*/ 10 h 11"/>
                <a:gd name="T12" fmla="*/ 0 w 8"/>
                <a:gd name="T13" fmla="*/ 8 h 11"/>
                <a:gd name="T14" fmla="*/ 4 w 8"/>
                <a:gd name="T15" fmla="*/ 5 h 11"/>
                <a:gd name="T16" fmla="*/ 7 w 8"/>
                <a:gd name="T17" fmla="*/ 4 h 11"/>
                <a:gd name="T18" fmla="*/ 5 w 8"/>
                <a:gd name="T19" fmla="*/ 1 h 11"/>
                <a:gd name="T20" fmla="*/ 1 w 8"/>
                <a:gd name="T21" fmla="*/ 2 h 11"/>
                <a:gd name="T22" fmla="*/ 1 w 8"/>
                <a:gd name="T23" fmla="*/ 1 h 11"/>
                <a:gd name="T24" fmla="*/ 3 w 8"/>
                <a:gd name="T25" fmla="*/ 0 h 11"/>
                <a:gd name="T26" fmla="*/ 5 w 8"/>
                <a:gd name="T27" fmla="*/ 0 h 11"/>
                <a:gd name="T28" fmla="*/ 7 w 8"/>
                <a:gd name="T29" fmla="*/ 1 h 11"/>
                <a:gd name="T30" fmla="*/ 8 w 8"/>
                <a:gd name="T31" fmla="*/ 4 h 11"/>
                <a:gd name="T32" fmla="*/ 8 w 8"/>
                <a:gd name="T33" fmla="*/ 11 h 11"/>
                <a:gd name="T34" fmla="*/ 7 w 8"/>
                <a:gd name="T35" fmla="*/ 11 h 11"/>
                <a:gd name="T36" fmla="*/ 4 w 8"/>
                <a:gd name="T37" fmla="*/ 5 h 11"/>
                <a:gd name="T38" fmla="*/ 2 w 8"/>
                <a:gd name="T39" fmla="*/ 6 h 11"/>
                <a:gd name="T40" fmla="*/ 1 w 8"/>
                <a:gd name="T41" fmla="*/ 8 h 11"/>
                <a:gd name="T42" fmla="*/ 2 w 8"/>
                <a:gd name="T43" fmla="*/ 9 h 11"/>
                <a:gd name="T44" fmla="*/ 4 w 8"/>
                <a:gd name="T45" fmla="*/ 10 h 11"/>
                <a:gd name="T46" fmla="*/ 6 w 8"/>
                <a:gd name="T47" fmla="*/ 9 h 11"/>
                <a:gd name="T48" fmla="*/ 7 w 8"/>
                <a:gd name="T49" fmla="*/ 6 h 11"/>
                <a:gd name="T50" fmla="*/ 7 w 8"/>
                <a:gd name="T51" fmla="*/ 5 h 11"/>
                <a:gd name="T52" fmla="*/ 4 w 8"/>
                <a:gd name="T53"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 h="11">
                  <a:moveTo>
                    <a:pt x="7" y="11"/>
                  </a:moveTo>
                  <a:cubicBezTo>
                    <a:pt x="7" y="9"/>
                    <a:pt x="7" y="9"/>
                    <a:pt x="7" y="9"/>
                  </a:cubicBezTo>
                  <a:cubicBezTo>
                    <a:pt x="7" y="9"/>
                    <a:pt x="7" y="9"/>
                    <a:pt x="7" y="9"/>
                  </a:cubicBezTo>
                  <a:cubicBezTo>
                    <a:pt x="7" y="9"/>
                    <a:pt x="6" y="10"/>
                    <a:pt x="6" y="10"/>
                  </a:cubicBezTo>
                  <a:cubicBezTo>
                    <a:pt x="5" y="11"/>
                    <a:pt x="4" y="11"/>
                    <a:pt x="3" y="11"/>
                  </a:cubicBezTo>
                  <a:cubicBezTo>
                    <a:pt x="2" y="11"/>
                    <a:pt x="2" y="11"/>
                    <a:pt x="1" y="10"/>
                  </a:cubicBezTo>
                  <a:cubicBezTo>
                    <a:pt x="0" y="10"/>
                    <a:pt x="0" y="9"/>
                    <a:pt x="0" y="8"/>
                  </a:cubicBezTo>
                  <a:cubicBezTo>
                    <a:pt x="0" y="6"/>
                    <a:pt x="1" y="5"/>
                    <a:pt x="4" y="5"/>
                  </a:cubicBezTo>
                  <a:cubicBezTo>
                    <a:pt x="7" y="4"/>
                    <a:pt x="7" y="4"/>
                    <a:pt x="7" y="4"/>
                  </a:cubicBezTo>
                  <a:cubicBezTo>
                    <a:pt x="7" y="2"/>
                    <a:pt x="6" y="1"/>
                    <a:pt x="5" y="1"/>
                  </a:cubicBezTo>
                  <a:cubicBezTo>
                    <a:pt x="3" y="1"/>
                    <a:pt x="2" y="1"/>
                    <a:pt x="1" y="2"/>
                  </a:cubicBezTo>
                  <a:cubicBezTo>
                    <a:pt x="1" y="1"/>
                    <a:pt x="1" y="1"/>
                    <a:pt x="1" y="1"/>
                  </a:cubicBezTo>
                  <a:cubicBezTo>
                    <a:pt x="2" y="1"/>
                    <a:pt x="2" y="0"/>
                    <a:pt x="3" y="0"/>
                  </a:cubicBezTo>
                  <a:cubicBezTo>
                    <a:pt x="3" y="0"/>
                    <a:pt x="4" y="0"/>
                    <a:pt x="5" y="0"/>
                  </a:cubicBezTo>
                  <a:cubicBezTo>
                    <a:pt x="6" y="0"/>
                    <a:pt x="7" y="0"/>
                    <a:pt x="7" y="1"/>
                  </a:cubicBezTo>
                  <a:cubicBezTo>
                    <a:pt x="8" y="1"/>
                    <a:pt x="8" y="2"/>
                    <a:pt x="8" y="4"/>
                  </a:cubicBezTo>
                  <a:cubicBezTo>
                    <a:pt x="8" y="11"/>
                    <a:pt x="8" y="11"/>
                    <a:pt x="8" y="11"/>
                  </a:cubicBezTo>
                  <a:lnTo>
                    <a:pt x="7" y="11"/>
                  </a:lnTo>
                  <a:close/>
                  <a:moveTo>
                    <a:pt x="4" y="5"/>
                  </a:moveTo>
                  <a:cubicBezTo>
                    <a:pt x="3" y="6"/>
                    <a:pt x="2" y="6"/>
                    <a:pt x="2" y="6"/>
                  </a:cubicBezTo>
                  <a:cubicBezTo>
                    <a:pt x="1" y="7"/>
                    <a:pt x="1" y="7"/>
                    <a:pt x="1" y="8"/>
                  </a:cubicBezTo>
                  <a:cubicBezTo>
                    <a:pt x="1" y="9"/>
                    <a:pt x="1" y="9"/>
                    <a:pt x="2" y="9"/>
                  </a:cubicBezTo>
                  <a:cubicBezTo>
                    <a:pt x="2" y="10"/>
                    <a:pt x="3" y="10"/>
                    <a:pt x="4" y="10"/>
                  </a:cubicBezTo>
                  <a:cubicBezTo>
                    <a:pt x="5" y="10"/>
                    <a:pt x="5" y="10"/>
                    <a:pt x="6" y="9"/>
                  </a:cubicBezTo>
                  <a:cubicBezTo>
                    <a:pt x="7" y="8"/>
                    <a:pt x="7" y="7"/>
                    <a:pt x="7" y="6"/>
                  </a:cubicBezTo>
                  <a:cubicBezTo>
                    <a:pt x="7" y="5"/>
                    <a:pt x="7" y="5"/>
                    <a:pt x="7" y="5"/>
                  </a:cubicBezTo>
                  <a:lnTo>
                    <a:pt x="4"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92" name="Freeform 343">
              <a:extLst>
                <a:ext uri="{FF2B5EF4-FFF2-40B4-BE49-F238E27FC236}">
                  <a16:creationId xmlns:a16="http://schemas.microsoft.com/office/drawing/2014/main" id="{AD3E66B8-4E96-4C26-8255-55E39CD9E9EF}"/>
                </a:ext>
              </a:extLst>
            </p:cNvPr>
            <p:cNvSpPr>
              <a:spLocks/>
            </p:cNvSpPr>
            <p:nvPr/>
          </p:nvSpPr>
          <p:spPr bwMode="auto">
            <a:xfrm>
              <a:off x="7032" y="2319"/>
              <a:ext cx="9" cy="19"/>
            </a:xfrm>
            <a:custGeom>
              <a:avLst/>
              <a:gdLst>
                <a:gd name="T0" fmla="*/ 5 w 5"/>
                <a:gd name="T1" fmla="*/ 1 h 11"/>
                <a:gd name="T2" fmla="*/ 4 w 5"/>
                <a:gd name="T3" fmla="*/ 1 h 11"/>
                <a:gd name="T4" fmla="*/ 1 w 5"/>
                <a:gd name="T5" fmla="*/ 2 h 11"/>
                <a:gd name="T6" fmla="*/ 1 w 5"/>
                <a:gd name="T7" fmla="*/ 6 h 11"/>
                <a:gd name="T8" fmla="*/ 1 w 5"/>
                <a:gd name="T9" fmla="*/ 11 h 11"/>
                <a:gd name="T10" fmla="*/ 0 w 5"/>
                <a:gd name="T11" fmla="*/ 11 h 11"/>
                <a:gd name="T12" fmla="*/ 0 w 5"/>
                <a:gd name="T13" fmla="*/ 0 h 11"/>
                <a:gd name="T14" fmla="*/ 1 w 5"/>
                <a:gd name="T15" fmla="*/ 0 h 11"/>
                <a:gd name="T16" fmla="*/ 1 w 5"/>
                <a:gd name="T17" fmla="*/ 2 h 11"/>
                <a:gd name="T18" fmla="*/ 1 w 5"/>
                <a:gd name="T19" fmla="*/ 2 h 11"/>
                <a:gd name="T20" fmla="*/ 2 w 5"/>
                <a:gd name="T21" fmla="*/ 1 h 11"/>
                <a:gd name="T22" fmla="*/ 4 w 5"/>
                <a:gd name="T23" fmla="*/ 0 h 11"/>
                <a:gd name="T24" fmla="*/ 5 w 5"/>
                <a:gd name="T25" fmla="*/ 0 h 11"/>
                <a:gd name="T26" fmla="*/ 5 w 5"/>
                <a:gd name="T2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11">
                  <a:moveTo>
                    <a:pt x="5" y="1"/>
                  </a:moveTo>
                  <a:cubicBezTo>
                    <a:pt x="4" y="1"/>
                    <a:pt x="4" y="1"/>
                    <a:pt x="4" y="1"/>
                  </a:cubicBezTo>
                  <a:cubicBezTo>
                    <a:pt x="3" y="1"/>
                    <a:pt x="2" y="1"/>
                    <a:pt x="1" y="2"/>
                  </a:cubicBezTo>
                  <a:cubicBezTo>
                    <a:pt x="1" y="3"/>
                    <a:pt x="1" y="4"/>
                    <a:pt x="1" y="6"/>
                  </a:cubicBezTo>
                  <a:cubicBezTo>
                    <a:pt x="1" y="11"/>
                    <a:pt x="1" y="11"/>
                    <a:pt x="1" y="11"/>
                  </a:cubicBezTo>
                  <a:cubicBezTo>
                    <a:pt x="0" y="11"/>
                    <a:pt x="0" y="11"/>
                    <a:pt x="0" y="11"/>
                  </a:cubicBezTo>
                  <a:cubicBezTo>
                    <a:pt x="0" y="0"/>
                    <a:pt x="0" y="0"/>
                    <a:pt x="0" y="0"/>
                  </a:cubicBezTo>
                  <a:cubicBezTo>
                    <a:pt x="1" y="0"/>
                    <a:pt x="1" y="0"/>
                    <a:pt x="1" y="0"/>
                  </a:cubicBezTo>
                  <a:cubicBezTo>
                    <a:pt x="1" y="2"/>
                    <a:pt x="1" y="2"/>
                    <a:pt x="1" y="2"/>
                  </a:cubicBezTo>
                  <a:cubicBezTo>
                    <a:pt x="1" y="2"/>
                    <a:pt x="1" y="2"/>
                    <a:pt x="1" y="2"/>
                  </a:cubicBezTo>
                  <a:cubicBezTo>
                    <a:pt x="1" y="2"/>
                    <a:pt x="1" y="1"/>
                    <a:pt x="2" y="1"/>
                  </a:cubicBezTo>
                  <a:cubicBezTo>
                    <a:pt x="2" y="0"/>
                    <a:pt x="3" y="0"/>
                    <a:pt x="4" y="0"/>
                  </a:cubicBezTo>
                  <a:cubicBezTo>
                    <a:pt x="4" y="0"/>
                    <a:pt x="4" y="0"/>
                    <a:pt x="5" y="0"/>
                  </a:cubicBezTo>
                  <a:lnTo>
                    <a:pt x="5"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93" name="Freeform 344">
              <a:extLst>
                <a:ext uri="{FF2B5EF4-FFF2-40B4-BE49-F238E27FC236}">
                  <a16:creationId xmlns:a16="http://schemas.microsoft.com/office/drawing/2014/main" id="{6CC8A45C-7441-4421-BC77-8BA26E6D607B}"/>
                </a:ext>
              </a:extLst>
            </p:cNvPr>
            <p:cNvSpPr>
              <a:spLocks/>
            </p:cNvSpPr>
            <p:nvPr/>
          </p:nvSpPr>
          <p:spPr bwMode="auto">
            <a:xfrm>
              <a:off x="7043" y="2314"/>
              <a:ext cx="11" cy="24"/>
            </a:xfrm>
            <a:custGeom>
              <a:avLst/>
              <a:gdLst>
                <a:gd name="T0" fmla="*/ 6 w 6"/>
                <a:gd name="T1" fmla="*/ 14 h 14"/>
                <a:gd name="T2" fmla="*/ 5 w 6"/>
                <a:gd name="T3" fmla="*/ 14 h 14"/>
                <a:gd name="T4" fmla="*/ 2 w 6"/>
                <a:gd name="T5" fmla="*/ 11 h 14"/>
                <a:gd name="T6" fmla="*/ 2 w 6"/>
                <a:gd name="T7" fmla="*/ 4 h 14"/>
                <a:gd name="T8" fmla="*/ 0 w 6"/>
                <a:gd name="T9" fmla="*/ 4 h 14"/>
                <a:gd name="T10" fmla="*/ 0 w 6"/>
                <a:gd name="T11" fmla="*/ 3 h 14"/>
                <a:gd name="T12" fmla="*/ 2 w 6"/>
                <a:gd name="T13" fmla="*/ 3 h 14"/>
                <a:gd name="T14" fmla="*/ 2 w 6"/>
                <a:gd name="T15" fmla="*/ 0 h 14"/>
                <a:gd name="T16" fmla="*/ 3 w 6"/>
                <a:gd name="T17" fmla="*/ 0 h 14"/>
                <a:gd name="T18" fmla="*/ 3 w 6"/>
                <a:gd name="T19" fmla="*/ 0 h 14"/>
                <a:gd name="T20" fmla="*/ 3 w 6"/>
                <a:gd name="T21" fmla="*/ 3 h 14"/>
                <a:gd name="T22" fmla="*/ 6 w 6"/>
                <a:gd name="T23" fmla="*/ 3 h 14"/>
                <a:gd name="T24" fmla="*/ 6 w 6"/>
                <a:gd name="T25" fmla="*/ 4 h 14"/>
                <a:gd name="T26" fmla="*/ 3 w 6"/>
                <a:gd name="T27" fmla="*/ 4 h 14"/>
                <a:gd name="T28" fmla="*/ 3 w 6"/>
                <a:gd name="T29" fmla="*/ 11 h 14"/>
                <a:gd name="T30" fmla="*/ 4 w 6"/>
                <a:gd name="T31" fmla="*/ 13 h 14"/>
                <a:gd name="T32" fmla="*/ 5 w 6"/>
                <a:gd name="T33" fmla="*/ 13 h 14"/>
                <a:gd name="T34" fmla="*/ 6 w 6"/>
                <a:gd name="T35" fmla="*/ 13 h 14"/>
                <a:gd name="T36" fmla="*/ 6 w 6"/>
                <a:gd name="T3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14">
                  <a:moveTo>
                    <a:pt x="6" y="14"/>
                  </a:moveTo>
                  <a:cubicBezTo>
                    <a:pt x="6" y="14"/>
                    <a:pt x="5" y="14"/>
                    <a:pt x="5" y="14"/>
                  </a:cubicBezTo>
                  <a:cubicBezTo>
                    <a:pt x="3" y="14"/>
                    <a:pt x="2" y="13"/>
                    <a:pt x="2" y="11"/>
                  </a:cubicBezTo>
                  <a:cubicBezTo>
                    <a:pt x="2" y="4"/>
                    <a:pt x="2" y="4"/>
                    <a:pt x="2" y="4"/>
                  </a:cubicBezTo>
                  <a:cubicBezTo>
                    <a:pt x="0" y="4"/>
                    <a:pt x="0" y="4"/>
                    <a:pt x="0" y="4"/>
                  </a:cubicBezTo>
                  <a:cubicBezTo>
                    <a:pt x="0" y="3"/>
                    <a:pt x="0" y="3"/>
                    <a:pt x="0" y="3"/>
                  </a:cubicBezTo>
                  <a:cubicBezTo>
                    <a:pt x="2" y="3"/>
                    <a:pt x="2" y="3"/>
                    <a:pt x="2" y="3"/>
                  </a:cubicBezTo>
                  <a:cubicBezTo>
                    <a:pt x="2" y="0"/>
                    <a:pt x="2" y="0"/>
                    <a:pt x="2" y="0"/>
                  </a:cubicBezTo>
                  <a:cubicBezTo>
                    <a:pt x="2" y="0"/>
                    <a:pt x="3" y="0"/>
                    <a:pt x="3" y="0"/>
                  </a:cubicBezTo>
                  <a:cubicBezTo>
                    <a:pt x="3" y="0"/>
                    <a:pt x="3" y="0"/>
                    <a:pt x="3" y="0"/>
                  </a:cubicBezTo>
                  <a:cubicBezTo>
                    <a:pt x="3" y="3"/>
                    <a:pt x="3" y="3"/>
                    <a:pt x="3" y="3"/>
                  </a:cubicBezTo>
                  <a:cubicBezTo>
                    <a:pt x="6" y="3"/>
                    <a:pt x="6" y="3"/>
                    <a:pt x="6" y="3"/>
                  </a:cubicBezTo>
                  <a:cubicBezTo>
                    <a:pt x="6" y="4"/>
                    <a:pt x="6" y="4"/>
                    <a:pt x="6" y="4"/>
                  </a:cubicBezTo>
                  <a:cubicBezTo>
                    <a:pt x="3" y="4"/>
                    <a:pt x="3" y="4"/>
                    <a:pt x="3" y="4"/>
                  </a:cubicBezTo>
                  <a:cubicBezTo>
                    <a:pt x="3" y="11"/>
                    <a:pt x="3" y="11"/>
                    <a:pt x="3" y="11"/>
                  </a:cubicBezTo>
                  <a:cubicBezTo>
                    <a:pt x="3" y="12"/>
                    <a:pt x="3" y="12"/>
                    <a:pt x="4" y="13"/>
                  </a:cubicBezTo>
                  <a:cubicBezTo>
                    <a:pt x="4" y="13"/>
                    <a:pt x="4" y="13"/>
                    <a:pt x="5" y="13"/>
                  </a:cubicBezTo>
                  <a:cubicBezTo>
                    <a:pt x="5" y="13"/>
                    <a:pt x="6" y="13"/>
                    <a:pt x="6" y="13"/>
                  </a:cubicBezTo>
                  <a:lnTo>
                    <a:pt x="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sp>
          <p:nvSpPr>
            <p:cNvPr id="294" name="Rectangle 345">
              <a:extLst>
                <a:ext uri="{FF2B5EF4-FFF2-40B4-BE49-F238E27FC236}">
                  <a16:creationId xmlns:a16="http://schemas.microsoft.com/office/drawing/2014/main" id="{4BF22F72-1B89-41BF-B5B9-5C9D16AEB15D}"/>
                </a:ext>
              </a:extLst>
            </p:cNvPr>
            <p:cNvSpPr>
              <a:spLocks noChangeArrowheads="1"/>
            </p:cNvSpPr>
            <p:nvPr/>
          </p:nvSpPr>
          <p:spPr bwMode="auto">
            <a:xfrm>
              <a:off x="7351" y="2831"/>
              <a:ext cx="40" cy="16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5" tIns="34964" rIns="69925" bIns="34964" numCol="1" anchor="t" anchorCtr="0" compatLnSpc="1">
              <a:prstTxWarp prst="textNoShape">
                <a:avLst/>
              </a:prstTxWarp>
            </a:bodyPr>
            <a:lstStyle/>
            <a:p>
              <a:pPr marL="0" marR="0" lvl="0" indent="0" algn="l" defTabSz="699156"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dirty="0">
                <a:ln>
                  <a:noFill/>
                </a:ln>
                <a:solidFill>
                  <a:srgbClr val="FFFFFF"/>
                </a:solidFill>
                <a:effectLst/>
                <a:uLnTx/>
                <a:uFillTx/>
                <a:latin typeface="Segoe UI"/>
                <a:ea typeface="+mn-ea"/>
                <a:cs typeface="+mn-cs"/>
              </a:endParaRPr>
            </a:p>
          </p:txBody>
        </p:sp>
      </p:grpSp>
      <p:sp>
        <p:nvSpPr>
          <p:cNvPr id="295" name="TextBox 294">
            <a:extLst>
              <a:ext uri="{FF2B5EF4-FFF2-40B4-BE49-F238E27FC236}">
                <a16:creationId xmlns:a16="http://schemas.microsoft.com/office/drawing/2014/main" id="{74991189-9B7B-44B9-B6CA-ADFD97700A38}"/>
              </a:ext>
            </a:extLst>
          </p:cNvPr>
          <p:cNvSpPr txBox="1"/>
          <p:nvPr/>
        </p:nvSpPr>
        <p:spPr>
          <a:xfrm>
            <a:off x="9782807" y="1763530"/>
            <a:ext cx="1404536" cy="677864"/>
          </a:xfrm>
          <a:prstGeom prst="rect">
            <a:avLst/>
          </a:prstGeom>
          <a:noFill/>
        </p:spPr>
        <p:txBody>
          <a:bodyPr wrap="none" lIns="139851" tIns="111880" rIns="139851" bIns="111880" rtlCol="0">
            <a:spAutoFit/>
          </a:bodyPr>
          <a:lstStyle>
            <a:defPPr>
              <a:defRPr lang="en-US"/>
            </a:defPPr>
            <a:lvl1pPr marR="0" lvl="0" indent="0" algn="ctr" defTabSz="699156" fontAlgn="auto">
              <a:lnSpc>
                <a:spcPct val="90000"/>
              </a:lnSpc>
              <a:spcBef>
                <a:spcPts val="0"/>
              </a:spcBef>
              <a:spcAft>
                <a:spcPts val="459"/>
              </a:spcAft>
              <a:buClrTx/>
              <a:buSzTx/>
              <a:buFontTx/>
              <a:buNone/>
              <a:tabLst/>
              <a:defRPr kumimoji="0" sz="1600" b="0" i="0" u="none" strike="noStrike" kern="0" cap="none" spc="0" normalizeH="0" baseline="0">
                <a:ln>
                  <a:noFill/>
                </a:ln>
                <a:solidFill>
                  <a:srgbClr val="505050">
                    <a:lumMod val="75000"/>
                    <a:lumOff val="25000"/>
                  </a:srgbClr>
                </a:solidFill>
                <a:effectLst/>
                <a:uLnTx/>
                <a:uFillTx/>
                <a:latin typeface="Segoe UI"/>
              </a:defRPr>
            </a:lvl1pPr>
          </a:lstStyle>
          <a:p>
            <a:pPr marL="0" marR="0" lvl="0" indent="0" algn="ctr" defTabSz="699156" rtl="0" eaLnBrk="1" fontAlgn="auto" latinLnBrk="0" hangingPunct="1">
              <a:lnSpc>
                <a:spcPct val="90000"/>
              </a:lnSpc>
              <a:spcBef>
                <a:spcPts val="0"/>
              </a:spcBef>
              <a:spcAft>
                <a:spcPts val="459"/>
              </a:spcAft>
              <a:buClrTx/>
              <a:buSzTx/>
              <a:buFontTx/>
              <a:buNone/>
              <a:tabLst/>
              <a:defRPr/>
            </a:pPr>
            <a:r>
              <a:rPr kumimoji="0" lang="en-US" sz="1400" b="0" i="0" u="none" strike="noStrike" kern="0" cap="none" spc="0" normalizeH="0" baseline="0" noProof="0" dirty="0">
                <a:ln>
                  <a:noFill/>
                </a:ln>
                <a:solidFill>
                  <a:srgbClr val="505050">
                    <a:lumMod val="75000"/>
                    <a:lumOff val="25000"/>
                  </a:srgbClr>
                </a:solidFill>
                <a:effectLst/>
                <a:uLnTx/>
                <a:uFillTx/>
                <a:latin typeface="Segoe UI"/>
                <a:ea typeface="+mn-ea"/>
                <a:cs typeface="+mn-cs"/>
              </a:rPr>
              <a:t>AD Service &amp;</a:t>
            </a:r>
          </a:p>
          <a:p>
            <a:pPr marL="0" marR="0" lvl="0" indent="0" algn="ctr" defTabSz="699156" rtl="0" eaLnBrk="1" fontAlgn="auto" latinLnBrk="0" hangingPunct="1">
              <a:lnSpc>
                <a:spcPct val="90000"/>
              </a:lnSpc>
              <a:spcBef>
                <a:spcPts val="0"/>
              </a:spcBef>
              <a:spcAft>
                <a:spcPts val="459"/>
              </a:spcAft>
              <a:buClrTx/>
              <a:buSzTx/>
              <a:buFontTx/>
              <a:buNone/>
              <a:tabLst/>
              <a:defRPr/>
            </a:pPr>
            <a:r>
              <a:rPr kumimoji="0" lang="en-US" sz="1400" b="0" i="0" u="none" strike="noStrike" kern="0" cap="none" spc="0" normalizeH="0" baseline="0" noProof="0" dirty="0">
                <a:ln>
                  <a:noFill/>
                </a:ln>
                <a:solidFill>
                  <a:srgbClr val="505050">
                    <a:lumMod val="75000"/>
                    <a:lumOff val="25000"/>
                  </a:srgbClr>
                </a:solidFill>
                <a:effectLst/>
                <a:uLnTx/>
                <a:uFillTx/>
                <a:latin typeface="Segoe UI"/>
                <a:ea typeface="+mn-ea"/>
                <a:cs typeface="+mn-cs"/>
              </a:rPr>
              <a:t>Dependencies</a:t>
            </a:r>
          </a:p>
        </p:txBody>
      </p:sp>
      <p:sp>
        <p:nvSpPr>
          <p:cNvPr id="296" name="TextBox 295">
            <a:extLst>
              <a:ext uri="{FF2B5EF4-FFF2-40B4-BE49-F238E27FC236}">
                <a16:creationId xmlns:a16="http://schemas.microsoft.com/office/drawing/2014/main" id="{EE5009E0-9AEE-483A-A787-332016296A46}"/>
              </a:ext>
            </a:extLst>
          </p:cNvPr>
          <p:cNvSpPr txBox="1"/>
          <p:nvPr/>
        </p:nvSpPr>
        <p:spPr>
          <a:xfrm>
            <a:off x="9786009" y="3031914"/>
            <a:ext cx="1943145" cy="677864"/>
          </a:xfrm>
          <a:prstGeom prst="rect">
            <a:avLst/>
          </a:prstGeom>
          <a:noFill/>
        </p:spPr>
        <p:txBody>
          <a:bodyPr wrap="none" lIns="139851" tIns="111880" rIns="139851" bIns="111880" rtlCol="0">
            <a:spAutoFit/>
          </a:bodyPr>
          <a:lstStyle/>
          <a:p>
            <a:pPr marL="0" marR="0" lvl="0" indent="0" algn="l" defTabSz="699156" rtl="0" eaLnBrk="1" fontAlgn="auto" latinLnBrk="0" hangingPunct="1">
              <a:lnSpc>
                <a:spcPct val="90000"/>
              </a:lnSpc>
              <a:spcBef>
                <a:spcPts val="0"/>
              </a:spcBef>
              <a:spcAft>
                <a:spcPts val="459"/>
              </a:spcAft>
              <a:buClrTx/>
              <a:buSzTx/>
              <a:buFontTx/>
              <a:buNone/>
              <a:tabLst/>
              <a:defRPr/>
            </a:pPr>
            <a:r>
              <a:rPr kumimoji="0" lang="en-US" sz="1400" b="0" i="0" u="none" strike="noStrike" kern="0" cap="none" spc="0" normalizeH="0" baseline="0" noProof="0" dirty="0">
                <a:ln>
                  <a:noFill/>
                </a:ln>
                <a:solidFill>
                  <a:srgbClr val="505050">
                    <a:lumMod val="75000"/>
                    <a:lumOff val="25000"/>
                  </a:srgbClr>
                </a:solidFill>
                <a:effectLst/>
                <a:uLnTx/>
                <a:uFillTx/>
                <a:latin typeface="Segoe UI"/>
                <a:ea typeface="+mn-ea"/>
                <a:cs typeface="+mn-cs"/>
              </a:rPr>
              <a:t>AD Data</a:t>
            </a:r>
          </a:p>
          <a:p>
            <a:pPr marL="0" marR="0" lvl="0" indent="0" algn="ctr" defTabSz="699156" rtl="0" eaLnBrk="1" fontAlgn="auto" latinLnBrk="0" hangingPunct="1">
              <a:lnSpc>
                <a:spcPct val="90000"/>
              </a:lnSpc>
              <a:spcBef>
                <a:spcPts val="0"/>
              </a:spcBef>
              <a:spcAft>
                <a:spcPts val="459"/>
              </a:spcAft>
              <a:buClrTx/>
              <a:buSzTx/>
              <a:buFontTx/>
              <a:buNone/>
              <a:tabLst/>
              <a:defRPr/>
            </a:pPr>
            <a:r>
              <a:rPr kumimoji="0" lang="en-US" sz="1400" b="0" i="0" u="none" strike="noStrike" kern="0" cap="none" spc="0" normalizeH="0" baseline="0" noProof="0" dirty="0">
                <a:ln>
                  <a:noFill/>
                </a:ln>
                <a:solidFill>
                  <a:srgbClr val="505050">
                    <a:lumMod val="75000"/>
                    <a:lumOff val="25000"/>
                  </a:srgbClr>
                </a:solidFill>
                <a:effectLst/>
                <a:uLnTx/>
                <a:uFillTx/>
                <a:latin typeface="Segoe UI"/>
                <a:ea typeface="+mn-ea"/>
                <a:cs typeface="+mn-cs"/>
              </a:rPr>
              <a:t>Business Enablement</a:t>
            </a:r>
          </a:p>
        </p:txBody>
      </p:sp>
      <p:grpSp>
        <p:nvGrpSpPr>
          <p:cNvPr id="297" name="Group 296">
            <a:extLst>
              <a:ext uri="{FF2B5EF4-FFF2-40B4-BE49-F238E27FC236}">
                <a16:creationId xmlns:a16="http://schemas.microsoft.com/office/drawing/2014/main" id="{101010F4-B133-417E-AE83-490D63FFF858}"/>
              </a:ext>
            </a:extLst>
          </p:cNvPr>
          <p:cNvGrpSpPr/>
          <p:nvPr/>
        </p:nvGrpSpPr>
        <p:grpSpPr>
          <a:xfrm>
            <a:off x="7277865" y="3344146"/>
            <a:ext cx="202560" cy="572050"/>
            <a:chOff x="1494566" y="1830076"/>
            <a:chExt cx="304070" cy="858725"/>
          </a:xfrm>
          <a:solidFill>
            <a:schemeClr val="tx1"/>
          </a:solidFill>
          <a:effectLst>
            <a:glow>
              <a:srgbClr val="C00000">
                <a:alpha val="40000"/>
              </a:srgbClr>
            </a:glow>
          </a:effectLst>
        </p:grpSpPr>
        <p:sp>
          <p:nvSpPr>
            <p:cNvPr id="298" name="Flowchart: Delay 297">
              <a:extLst>
                <a:ext uri="{FF2B5EF4-FFF2-40B4-BE49-F238E27FC236}">
                  <a16:creationId xmlns:a16="http://schemas.microsoft.com/office/drawing/2014/main" id="{4C1F19B1-2FB5-4145-A8EA-86DF67AAA902}"/>
                </a:ext>
              </a:extLst>
            </p:cNvPr>
            <p:cNvSpPr/>
            <p:nvPr/>
          </p:nvSpPr>
          <p:spPr bwMode="auto">
            <a:xfrm rot="5400000">
              <a:off x="1418001" y="2132497"/>
              <a:ext cx="457200" cy="304070"/>
            </a:xfrm>
            <a:prstGeom prst="flowChartDelay">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9" name="Rectangle 298">
              <a:extLst>
                <a:ext uri="{FF2B5EF4-FFF2-40B4-BE49-F238E27FC236}">
                  <a16:creationId xmlns:a16="http://schemas.microsoft.com/office/drawing/2014/main" id="{BEE1F3D5-DBF6-4D82-8534-81AA4250F5EC}"/>
                </a:ext>
              </a:extLst>
            </p:cNvPr>
            <p:cNvSpPr/>
            <p:nvPr/>
          </p:nvSpPr>
          <p:spPr bwMode="auto">
            <a:xfrm>
              <a:off x="1556715" y="2307801"/>
              <a:ext cx="179772" cy="3810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0" name="Oval 299">
              <a:extLst>
                <a:ext uri="{FF2B5EF4-FFF2-40B4-BE49-F238E27FC236}">
                  <a16:creationId xmlns:a16="http://schemas.microsoft.com/office/drawing/2014/main" id="{6E9CD17D-BBF1-464E-9B90-4CAF4C17AA86}"/>
                </a:ext>
              </a:extLst>
            </p:cNvPr>
            <p:cNvSpPr/>
            <p:nvPr/>
          </p:nvSpPr>
          <p:spPr bwMode="auto">
            <a:xfrm>
              <a:off x="1548516" y="1830076"/>
              <a:ext cx="196170" cy="19617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01" name="Group 300">
            <a:extLst>
              <a:ext uri="{FF2B5EF4-FFF2-40B4-BE49-F238E27FC236}">
                <a16:creationId xmlns:a16="http://schemas.microsoft.com/office/drawing/2014/main" id="{EDF00A3C-6C1D-4B4C-94AE-588E210453FE}"/>
              </a:ext>
            </a:extLst>
          </p:cNvPr>
          <p:cNvGrpSpPr/>
          <p:nvPr/>
        </p:nvGrpSpPr>
        <p:grpSpPr>
          <a:xfrm>
            <a:off x="6949193" y="3338090"/>
            <a:ext cx="202560" cy="572050"/>
            <a:chOff x="1494566" y="1830076"/>
            <a:chExt cx="304070" cy="858725"/>
          </a:xfrm>
          <a:solidFill>
            <a:schemeClr val="tx1"/>
          </a:solidFill>
          <a:effectLst>
            <a:glow>
              <a:srgbClr val="C00000">
                <a:alpha val="40000"/>
              </a:srgbClr>
            </a:glow>
          </a:effectLst>
        </p:grpSpPr>
        <p:sp>
          <p:nvSpPr>
            <p:cNvPr id="302" name="Flowchart: Delay 301">
              <a:extLst>
                <a:ext uri="{FF2B5EF4-FFF2-40B4-BE49-F238E27FC236}">
                  <a16:creationId xmlns:a16="http://schemas.microsoft.com/office/drawing/2014/main" id="{8CBB2322-DE6A-4384-AFC3-5CCA0AAB78DE}"/>
                </a:ext>
              </a:extLst>
            </p:cNvPr>
            <p:cNvSpPr/>
            <p:nvPr/>
          </p:nvSpPr>
          <p:spPr bwMode="auto">
            <a:xfrm rot="5400000">
              <a:off x="1418001" y="2132497"/>
              <a:ext cx="457200" cy="304070"/>
            </a:xfrm>
            <a:prstGeom prst="flowChartDelay">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3" name="Rectangle 302">
              <a:extLst>
                <a:ext uri="{FF2B5EF4-FFF2-40B4-BE49-F238E27FC236}">
                  <a16:creationId xmlns:a16="http://schemas.microsoft.com/office/drawing/2014/main" id="{F292615A-6B09-4E53-9BC2-887A12D73CAD}"/>
                </a:ext>
              </a:extLst>
            </p:cNvPr>
            <p:cNvSpPr/>
            <p:nvPr/>
          </p:nvSpPr>
          <p:spPr bwMode="auto">
            <a:xfrm>
              <a:off x="1556715" y="2307801"/>
              <a:ext cx="179772" cy="3810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4" name="Oval 303">
              <a:extLst>
                <a:ext uri="{FF2B5EF4-FFF2-40B4-BE49-F238E27FC236}">
                  <a16:creationId xmlns:a16="http://schemas.microsoft.com/office/drawing/2014/main" id="{EDFB1FB5-4FE9-4226-A38B-4BCD34A90686}"/>
                </a:ext>
              </a:extLst>
            </p:cNvPr>
            <p:cNvSpPr/>
            <p:nvPr/>
          </p:nvSpPr>
          <p:spPr bwMode="auto">
            <a:xfrm>
              <a:off x="1548516" y="1830076"/>
              <a:ext cx="196170" cy="19617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05" name="Group 304">
            <a:extLst>
              <a:ext uri="{FF2B5EF4-FFF2-40B4-BE49-F238E27FC236}">
                <a16:creationId xmlns:a16="http://schemas.microsoft.com/office/drawing/2014/main" id="{2BF41E34-7128-45BA-85C8-EF8AEE3EF714}"/>
              </a:ext>
            </a:extLst>
          </p:cNvPr>
          <p:cNvGrpSpPr/>
          <p:nvPr/>
        </p:nvGrpSpPr>
        <p:grpSpPr>
          <a:xfrm>
            <a:off x="6656745" y="4428156"/>
            <a:ext cx="202560" cy="572050"/>
            <a:chOff x="1494566" y="1830076"/>
            <a:chExt cx="304070" cy="858725"/>
          </a:xfrm>
          <a:solidFill>
            <a:schemeClr val="tx1"/>
          </a:solidFill>
          <a:effectLst>
            <a:glow>
              <a:srgbClr val="C00000">
                <a:alpha val="40000"/>
              </a:srgbClr>
            </a:glow>
          </a:effectLst>
        </p:grpSpPr>
        <p:sp>
          <p:nvSpPr>
            <p:cNvPr id="306" name="Flowchart: Delay 305">
              <a:extLst>
                <a:ext uri="{FF2B5EF4-FFF2-40B4-BE49-F238E27FC236}">
                  <a16:creationId xmlns:a16="http://schemas.microsoft.com/office/drawing/2014/main" id="{DA905699-F40A-4E5E-950F-9218E1FF7785}"/>
                </a:ext>
              </a:extLst>
            </p:cNvPr>
            <p:cNvSpPr/>
            <p:nvPr/>
          </p:nvSpPr>
          <p:spPr bwMode="auto">
            <a:xfrm rot="5400000">
              <a:off x="1418001" y="2132497"/>
              <a:ext cx="457200" cy="304070"/>
            </a:xfrm>
            <a:prstGeom prst="flowChartDelay">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7" name="Rectangle 306">
              <a:extLst>
                <a:ext uri="{FF2B5EF4-FFF2-40B4-BE49-F238E27FC236}">
                  <a16:creationId xmlns:a16="http://schemas.microsoft.com/office/drawing/2014/main" id="{4FF9E377-36A4-481D-87F0-04BC91209110}"/>
                </a:ext>
              </a:extLst>
            </p:cNvPr>
            <p:cNvSpPr/>
            <p:nvPr/>
          </p:nvSpPr>
          <p:spPr bwMode="auto">
            <a:xfrm>
              <a:off x="1556715" y="2307801"/>
              <a:ext cx="179772" cy="3810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8" name="Oval 307">
              <a:extLst>
                <a:ext uri="{FF2B5EF4-FFF2-40B4-BE49-F238E27FC236}">
                  <a16:creationId xmlns:a16="http://schemas.microsoft.com/office/drawing/2014/main" id="{ED74BD94-2DF0-4648-82C6-18E0CAADF563}"/>
                </a:ext>
              </a:extLst>
            </p:cNvPr>
            <p:cNvSpPr/>
            <p:nvPr/>
          </p:nvSpPr>
          <p:spPr bwMode="auto">
            <a:xfrm>
              <a:off x="1548516" y="1830076"/>
              <a:ext cx="196170" cy="19617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09" name="Group 308">
            <a:extLst>
              <a:ext uri="{FF2B5EF4-FFF2-40B4-BE49-F238E27FC236}">
                <a16:creationId xmlns:a16="http://schemas.microsoft.com/office/drawing/2014/main" id="{94EB4A85-E149-4385-9705-82BEFBBCD650}"/>
              </a:ext>
            </a:extLst>
          </p:cNvPr>
          <p:cNvGrpSpPr/>
          <p:nvPr/>
        </p:nvGrpSpPr>
        <p:grpSpPr>
          <a:xfrm>
            <a:off x="6345358" y="4428156"/>
            <a:ext cx="202560" cy="572050"/>
            <a:chOff x="1494566" y="1830076"/>
            <a:chExt cx="304070" cy="858725"/>
          </a:xfrm>
          <a:solidFill>
            <a:schemeClr val="tx1"/>
          </a:solidFill>
          <a:effectLst>
            <a:glow>
              <a:srgbClr val="C00000">
                <a:alpha val="40000"/>
              </a:srgbClr>
            </a:glow>
          </a:effectLst>
        </p:grpSpPr>
        <p:sp>
          <p:nvSpPr>
            <p:cNvPr id="310" name="Flowchart: Delay 309">
              <a:extLst>
                <a:ext uri="{FF2B5EF4-FFF2-40B4-BE49-F238E27FC236}">
                  <a16:creationId xmlns:a16="http://schemas.microsoft.com/office/drawing/2014/main" id="{9B690AF4-4242-476C-8DF3-F6D3B4868BF3}"/>
                </a:ext>
              </a:extLst>
            </p:cNvPr>
            <p:cNvSpPr/>
            <p:nvPr/>
          </p:nvSpPr>
          <p:spPr bwMode="auto">
            <a:xfrm rot="5400000">
              <a:off x="1418001" y="2132497"/>
              <a:ext cx="457200" cy="304070"/>
            </a:xfrm>
            <a:prstGeom prst="flowChartDelay">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1" name="Rectangle 310">
              <a:extLst>
                <a:ext uri="{FF2B5EF4-FFF2-40B4-BE49-F238E27FC236}">
                  <a16:creationId xmlns:a16="http://schemas.microsoft.com/office/drawing/2014/main" id="{B40CF71E-BE71-4865-A407-F366F10F9C24}"/>
                </a:ext>
              </a:extLst>
            </p:cNvPr>
            <p:cNvSpPr/>
            <p:nvPr/>
          </p:nvSpPr>
          <p:spPr bwMode="auto">
            <a:xfrm>
              <a:off x="1556715" y="2307801"/>
              <a:ext cx="179772" cy="3810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2" name="Oval 311">
              <a:extLst>
                <a:ext uri="{FF2B5EF4-FFF2-40B4-BE49-F238E27FC236}">
                  <a16:creationId xmlns:a16="http://schemas.microsoft.com/office/drawing/2014/main" id="{E7983A61-F9C3-40EF-A4F8-BF6A37EC1515}"/>
                </a:ext>
              </a:extLst>
            </p:cNvPr>
            <p:cNvSpPr/>
            <p:nvPr/>
          </p:nvSpPr>
          <p:spPr bwMode="auto">
            <a:xfrm>
              <a:off x="1548516" y="1830076"/>
              <a:ext cx="196170" cy="19617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13" name="Group 312">
            <a:extLst>
              <a:ext uri="{FF2B5EF4-FFF2-40B4-BE49-F238E27FC236}">
                <a16:creationId xmlns:a16="http://schemas.microsoft.com/office/drawing/2014/main" id="{AD96DD63-2E07-4D3B-ACB1-8C6C37CDC08F}"/>
              </a:ext>
            </a:extLst>
          </p:cNvPr>
          <p:cNvGrpSpPr/>
          <p:nvPr/>
        </p:nvGrpSpPr>
        <p:grpSpPr>
          <a:xfrm>
            <a:off x="6033972" y="4428156"/>
            <a:ext cx="202560" cy="572050"/>
            <a:chOff x="1494566" y="1830076"/>
            <a:chExt cx="304070" cy="858725"/>
          </a:xfrm>
          <a:solidFill>
            <a:schemeClr val="tx1"/>
          </a:solidFill>
          <a:effectLst>
            <a:glow>
              <a:srgbClr val="C00000">
                <a:alpha val="40000"/>
              </a:srgbClr>
            </a:glow>
          </a:effectLst>
        </p:grpSpPr>
        <p:sp>
          <p:nvSpPr>
            <p:cNvPr id="314" name="Flowchart: Delay 313">
              <a:extLst>
                <a:ext uri="{FF2B5EF4-FFF2-40B4-BE49-F238E27FC236}">
                  <a16:creationId xmlns:a16="http://schemas.microsoft.com/office/drawing/2014/main" id="{39DEFCF3-5E5D-4098-B66A-E6D9CE22FF46}"/>
                </a:ext>
              </a:extLst>
            </p:cNvPr>
            <p:cNvSpPr/>
            <p:nvPr/>
          </p:nvSpPr>
          <p:spPr bwMode="auto">
            <a:xfrm rot="5400000">
              <a:off x="1418001" y="2132497"/>
              <a:ext cx="457200" cy="304070"/>
            </a:xfrm>
            <a:prstGeom prst="flowChartDelay">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5" name="Rectangle 314">
              <a:extLst>
                <a:ext uri="{FF2B5EF4-FFF2-40B4-BE49-F238E27FC236}">
                  <a16:creationId xmlns:a16="http://schemas.microsoft.com/office/drawing/2014/main" id="{CF3F537D-E830-43F1-B0B5-969ACD35086F}"/>
                </a:ext>
              </a:extLst>
            </p:cNvPr>
            <p:cNvSpPr/>
            <p:nvPr/>
          </p:nvSpPr>
          <p:spPr bwMode="auto">
            <a:xfrm>
              <a:off x="1556715" y="2307801"/>
              <a:ext cx="179772" cy="3810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6" name="Oval 315">
              <a:extLst>
                <a:ext uri="{FF2B5EF4-FFF2-40B4-BE49-F238E27FC236}">
                  <a16:creationId xmlns:a16="http://schemas.microsoft.com/office/drawing/2014/main" id="{010D27C8-A4CE-4F32-902C-25F00E9A4BB1}"/>
                </a:ext>
              </a:extLst>
            </p:cNvPr>
            <p:cNvSpPr/>
            <p:nvPr/>
          </p:nvSpPr>
          <p:spPr bwMode="auto">
            <a:xfrm>
              <a:off x="1548516" y="1830076"/>
              <a:ext cx="196170" cy="19617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17" name="Group 316">
            <a:extLst>
              <a:ext uri="{FF2B5EF4-FFF2-40B4-BE49-F238E27FC236}">
                <a16:creationId xmlns:a16="http://schemas.microsoft.com/office/drawing/2014/main" id="{DA919523-658B-4660-BC47-25EE9111B77E}"/>
              </a:ext>
            </a:extLst>
          </p:cNvPr>
          <p:cNvGrpSpPr/>
          <p:nvPr/>
        </p:nvGrpSpPr>
        <p:grpSpPr>
          <a:xfrm>
            <a:off x="5722584" y="4428156"/>
            <a:ext cx="202560" cy="572050"/>
            <a:chOff x="1494566" y="1830076"/>
            <a:chExt cx="304070" cy="858725"/>
          </a:xfrm>
          <a:solidFill>
            <a:schemeClr val="tx1"/>
          </a:solidFill>
          <a:effectLst>
            <a:glow>
              <a:srgbClr val="C00000">
                <a:alpha val="40000"/>
              </a:srgbClr>
            </a:glow>
          </a:effectLst>
        </p:grpSpPr>
        <p:sp>
          <p:nvSpPr>
            <p:cNvPr id="318" name="Flowchart: Delay 317">
              <a:extLst>
                <a:ext uri="{FF2B5EF4-FFF2-40B4-BE49-F238E27FC236}">
                  <a16:creationId xmlns:a16="http://schemas.microsoft.com/office/drawing/2014/main" id="{DB7C8DCB-B7BB-4F38-8DE6-CF71110390A2}"/>
                </a:ext>
              </a:extLst>
            </p:cNvPr>
            <p:cNvSpPr/>
            <p:nvPr/>
          </p:nvSpPr>
          <p:spPr bwMode="auto">
            <a:xfrm rot="5400000">
              <a:off x="1418001" y="2132497"/>
              <a:ext cx="457200" cy="304070"/>
            </a:xfrm>
            <a:prstGeom prst="flowChartDelay">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9" name="Rectangle 318">
              <a:extLst>
                <a:ext uri="{FF2B5EF4-FFF2-40B4-BE49-F238E27FC236}">
                  <a16:creationId xmlns:a16="http://schemas.microsoft.com/office/drawing/2014/main" id="{A2CF19EB-63C6-41DB-9EE5-97FDE00949E9}"/>
                </a:ext>
              </a:extLst>
            </p:cNvPr>
            <p:cNvSpPr/>
            <p:nvPr/>
          </p:nvSpPr>
          <p:spPr bwMode="auto">
            <a:xfrm>
              <a:off x="1556715" y="2307801"/>
              <a:ext cx="179772" cy="3810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0" name="Oval 319">
              <a:extLst>
                <a:ext uri="{FF2B5EF4-FFF2-40B4-BE49-F238E27FC236}">
                  <a16:creationId xmlns:a16="http://schemas.microsoft.com/office/drawing/2014/main" id="{70557FF2-02D2-4A02-994C-54A1E28D2E77}"/>
                </a:ext>
              </a:extLst>
            </p:cNvPr>
            <p:cNvSpPr/>
            <p:nvPr/>
          </p:nvSpPr>
          <p:spPr bwMode="auto">
            <a:xfrm>
              <a:off x="1548516" y="1830076"/>
              <a:ext cx="196170" cy="19617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321" name="Straight Connector 320">
            <a:extLst>
              <a:ext uri="{FF2B5EF4-FFF2-40B4-BE49-F238E27FC236}">
                <a16:creationId xmlns:a16="http://schemas.microsoft.com/office/drawing/2014/main" id="{4FC9CFCC-B90E-4697-AEC6-DC800E11BBE6}"/>
              </a:ext>
            </a:extLst>
          </p:cNvPr>
          <p:cNvCxnSpPr>
            <a:stCxn id="5" idx="1"/>
            <a:endCxn id="5" idx="3"/>
          </p:cNvCxnSpPr>
          <p:nvPr/>
        </p:nvCxnSpPr>
        <p:spPr>
          <a:xfrm>
            <a:off x="3361861" y="4090369"/>
            <a:ext cx="6426345" cy="0"/>
          </a:xfrm>
          <a:prstGeom prst="line">
            <a:avLst/>
          </a:prstGeom>
          <a:solidFill>
            <a:schemeClr val="bg1"/>
          </a:solidFill>
          <a:ln w="10795" cap="flat" cmpd="sng" algn="ctr">
            <a:solidFill>
              <a:srgbClr val="505050">
                <a:lumMod val="60000"/>
                <a:lumOff val="40000"/>
              </a:srgbClr>
            </a:solidFill>
            <a:prstDash val="solid"/>
          </a:ln>
          <a:effectLst/>
        </p:spPr>
      </p:cxnSp>
      <p:sp>
        <p:nvSpPr>
          <p:cNvPr id="322" name="Freeform 5">
            <a:extLst>
              <a:ext uri="{FF2B5EF4-FFF2-40B4-BE49-F238E27FC236}">
                <a16:creationId xmlns:a16="http://schemas.microsoft.com/office/drawing/2014/main" id="{9B15AE49-07D8-4C39-9BBC-7BA16F954C5C}"/>
              </a:ext>
            </a:extLst>
          </p:cNvPr>
          <p:cNvSpPr>
            <a:spLocks noEditPoints="1"/>
          </p:cNvSpPr>
          <p:nvPr/>
        </p:nvSpPr>
        <p:spPr bwMode="black">
          <a:xfrm>
            <a:off x="3902058" y="3643160"/>
            <a:ext cx="336020" cy="260765"/>
          </a:xfrm>
          <a:custGeom>
            <a:avLst/>
            <a:gdLst>
              <a:gd name="T0" fmla="*/ 22 w 277"/>
              <a:gd name="T1" fmla="*/ 1 h 215"/>
              <a:gd name="T2" fmla="*/ 22 w 277"/>
              <a:gd name="T3" fmla="*/ 10 h 215"/>
              <a:gd name="T4" fmla="*/ 22 w 277"/>
              <a:gd name="T5" fmla="*/ 10 h 215"/>
              <a:gd name="T6" fmla="*/ 66 w 277"/>
              <a:gd name="T7" fmla="*/ 15 h 215"/>
              <a:gd name="T8" fmla="*/ 54 w 277"/>
              <a:gd name="T9" fmla="*/ 20 h 215"/>
              <a:gd name="T10" fmla="*/ 79 w 277"/>
              <a:gd name="T11" fmla="*/ 0 h 215"/>
              <a:gd name="T12" fmla="*/ 118 w 277"/>
              <a:gd name="T13" fmla="*/ 1 h 215"/>
              <a:gd name="T14" fmla="*/ 118 w 277"/>
              <a:gd name="T15" fmla="*/ 10 h 215"/>
              <a:gd name="T16" fmla="*/ 118 w 277"/>
              <a:gd name="T17" fmla="*/ 10 h 215"/>
              <a:gd name="T18" fmla="*/ 163 w 277"/>
              <a:gd name="T19" fmla="*/ 15 h 215"/>
              <a:gd name="T20" fmla="*/ 150 w 277"/>
              <a:gd name="T21" fmla="*/ 20 h 215"/>
              <a:gd name="T22" fmla="*/ 176 w 277"/>
              <a:gd name="T23" fmla="*/ 0 h 215"/>
              <a:gd name="T24" fmla="*/ 215 w 277"/>
              <a:gd name="T25" fmla="*/ 1 h 215"/>
              <a:gd name="T26" fmla="*/ 214 w 277"/>
              <a:gd name="T27" fmla="*/ 10 h 215"/>
              <a:gd name="T28" fmla="*/ 214 w 277"/>
              <a:gd name="T29" fmla="*/ 10 h 215"/>
              <a:gd name="T30" fmla="*/ 259 w 277"/>
              <a:gd name="T31" fmla="*/ 15 h 215"/>
              <a:gd name="T32" fmla="*/ 247 w 277"/>
              <a:gd name="T33" fmla="*/ 20 h 215"/>
              <a:gd name="T34" fmla="*/ 272 w 277"/>
              <a:gd name="T35" fmla="*/ 0 h 215"/>
              <a:gd name="T36" fmla="*/ 12 w 277"/>
              <a:gd name="T37" fmla="*/ 92 h 215"/>
              <a:gd name="T38" fmla="*/ 0 w 277"/>
              <a:gd name="T39" fmla="*/ 97 h 215"/>
              <a:gd name="T40" fmla="*/ 25 w 277"/>
              <a:gd name="T41" fmla="*/ 77 h 215"/>
              <a:gd name="T42" fmla="*/ 64 w 277"/>
              <a:gd name="T43" fmla="*/ 77 h 215"/>
              <a:gd name="T44" fmla="*/ 64 w 277"/>
              <a:gd name="T45" fmla="*/ 87 h 215"/>
              <a:gd name="T46" fmla="*/ 64 w 277"/>
              <a:gd name="T47" fmla="*/ 87 h 215"/>
              <a:gd name="T48" fmla="*/ 109 w 277"/>
              <a:gd name="T49" fmla="*/ 92 h 215"/>
              <a:gd name="T50" fmla="*/ 96 w 277"/>
              <a:gd name="T51" fmla="*/ 97 h 215"/>
              <a:gd name="T52" fmla="*/ 122 w 277"/>
              <a:gd name="T53" fmla="*/ 77 h 215"/>
              <a:gd name="T54" fmla="*/ 161 w 277"/>
              <a:gd name="T55" fmla="*/ 77 h 215"/>
              <a:gd name="T56" fmla="*/ 160 w 277"/>
              <a:gd name="T57" fmla="*/ 87 h 215"/>
              <a:gd name="T58" fmla="*/ 160 w 277"/>
              <a:gd name="T59" fmla="*/ 87 h 215"/>
              <a:gd name="T60" fmla="*/ 205 w 277"/>
              <a:gd name="T61" fmla="*/ 92 h 215"/>
              <a:gd name="T62" fmla="*/ 192 w 277"/>
              <a:gd name="T63" fmla="*/ 97 h 215"/>
              <a:gd name="T64" fmla="*/ 218 w 277"/>
              <a:gd name="T65" fmla="*/ 77 h 215"/>
              <a:gd name="T66" fmla="*/ 257 w 277"/>
              <a:gd name="T67" fmla="*/ 77 h 215"/>
              <a:gd name="T68" fmla="*/ 256 w 277"/>
              <a:gd name="T69" fmla="*/ 87 h 215"/>
              <a:gd name="T70" fmla="*/ 256 w 277"/>
              <a:gd name="T71" fmla="*/ 87 h 215"/>
              <a:gd name="T72" fmla="*/ 22 w 277"/>
              <a:gd name="T73" fmla="*/ 154 h 215"/>
              <a:gd name="T74" fmla="*/ 22 w 277"/>
              <a:gd name="T75" fmla="*/ 164 h 215"/>
              <a:gd name="T76" fmla="*/ 22 w 277"/>
              <a:gd name="T77" fmla="*/ 164 h 215"/>
              <a:gd name="T78" fmla="*/ 66 w 277"/>
              <a:gd name="T79" fmla="*/ 168 h 215"/>
              <a:gd name="T80" fmla="*/ 54 w 277"/>
              <a:gd name="T81" fmla="*/ 173 h 215"/>
              <a:gd name="T82" fmla="*/ 79 w 277"/>
              <a:gd name="T83" fmla="*/ 154 h 215"/>
              <a:gd name="T84" fmla="*/ 118 w 277"/>
              <a:gd name="T85" fmla="*/ 154 h 215"/>
              <a:gd name="T86" fmla="*/ 118 w 277"/>
              <a:gd name="T87" fmla="*/ 164 h 215"/>
              <a:gd name="T88" fmla="*/ 118 w 277"/>
              <a:gd name="T89" fmla="*/ 164 h 215"/>
              <a:gd name="T90" fmla="*/ 163 w 277"/>
              <a:gd name="T91" fmla="*/ 168 h 215"/>
              <a:gd name="T92" fmla="*/ 150 w 277"/>
              <a:gd name="T93" fmla="*/ 173 h 215"/>
              <a:gd name="T94" fmla="*/ 176 w 277"/>
              <a:gd name="T95" fmla="*/ 154 h 215"/>
              <a:gd name="T96" fmla="*/ 215 w 277"/>
              <a:gd name="T97" fmla="*/ 154 h 215"/>
              <a:gd name="T98" fmla="*/ 214 w 277"/>
              <a:gd name="T99" fmla="*/ 164 h 215"/>
              <a:gd name="T100" fmla="*/ 214 w 277"/>
              <a:gd name="T101" fmla="*/ 164 h 215"/>
              <a:gd name="T102" fmla="*/ 259 w 277"/>
              <a:gd name="T103" fmla="*/ 168 h 215"/>
              <a:gd name="T104" fmla="*/ 247 w 277"/>
              <a:gd name="T105" fmla="*/ 173 h 215"/>
              <a:gd name="T106" fmla="*/ 272 w 277"/>
              <a:gd name="T107" fmla="*/ 15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7" h="215">
                <a:moveTo>
                  <a:pt x="21" y="61"/>
                </a:moveTo>
                <a:cubicBezTo>
                  <a:pt x="7" y="61"/>
                  <a:pt x="0" y="51"/>
                  <a:pt x="0" y="32"/>
                </a:cubicBezTo>
                <a:cubicBezTo>
                  <a:pt x="0" y="22"/>
                  <a:pt x="2" y="14"/>
                  <a:pt x="6" y="9"/>
                </a:cubicBezTo>
                <a:cubicBezTo>
                  <a:pt x="9" y="3"/>
                  <a:pt x="15" y="1"/>
                  <a:pt x="22" y="1"/>
                </a:cubicBezTo>
                <a:cubicBezTo>
                  <a:pt x="36" y="1"/>
                  <a:pt x="43" y="11"/>
                  <a:pt x="43" y="30"/>
                </a:cubicBezTo>
                <a:cubicBezTo>
                  <a:pt x="43" y="40"/>
                  <a:pt x="41" y="48"/>
                  <a:pt x="37" y="53"/>
                </a:cubicBezTo>
                <a:cubicBezTo>
                  <a:pt x="33" y="59"/>
                  <a:pt x="28" y="61"/>
                  <a:pt x="21" y="61"/>
                </a:cubicBezTo>
                <a:close/>
                <a:moveTo>
                  <a:pt x="22" y="10"/>
                </a:moveTo>
                <a:cubicBezTo>
                  <a:pt x="16" y="10"/>
                  <a:pt x="13" y="17"/>
                  <a:pt x="13" y="32"/>
                </a:cubicBezTo>
                <a:cubicBezTo>
                  <a:pt x="13" y="45"/>
                  <a:pt x="16" y="51"/>
                  <a:pt x="21" y="51"/>
                </a:cubicBezTo>
                <a:cubicBezTo>
                  <a:pt x="27" y="51"/>
                  <a:pt x="29" y="45"/>
                  <a:pt x="29" y="31"/>
                </a:cubicBezTo>
                <a:cubicBezTo>
                  <a:pt x="29" y="17"/>
                  <a:pt x="27" y="10"/>
                  <a:pt x="22" y="10"/>
                </a:cubicBezTo>
                <a:close/>
                <a:moveTo>
                  <a:pt x="79" y="0"/>
                </a:moveTo>
                <a:cubicBezTo>
                  <a:pt x="79" y="60"/>
                  <a:pt x="79" y="60"/>
                  <a:pt x="79" y="60"/>
                </a:cubicBezTo>
                <a:cubicBezTo>
                  <a:pt x="66" y="60"/>
                  <a:pt x="66" y="60"/>
                  <a:pt x="66" y="60"/>
                </a:cubicBezTo>
                <a:cubicBezTo>
                  <a:pt x="66" y="15"/>
                  <a:pt x="66" y="15"/>
                  <a:pt x="66" y="15"/>
                </a:cubicBezTo>
                <a:cubicBezTo>
                  <a:pt x="66" y="15"/>
                  <a:pt x="65" y="16"/>
                  <a:pt x="64" y="17"/>
                </a:cubicBezTo>
                <a:cubicBezTo>
                  <a:pt x="63" y="17"/>
                  <a:pt x="62" y="18"/>
                  <a:pt x="61" y="18"/>
                </a:cubicBezTo>
                <a:cubicBezTo>
                  <a:pt x="60" y="19"/>
                  <a:pt x="59" y="19"/>
                  <a:pt x="57" y="19"/>
                </a:cubicBezTo>
                <a:cubicBezTo>
                  <a:pt x="56" y="20"/>
                  <a:pt x="55" y="20"/>
                  <a:pt x="54" y="20"/>
                </a:cubicBezTo>
                <a:cubicBezTo>
                  <a:pt x="54" y="9"/>
                  <a:pt x="54" y="9"/>
                  <a:pt x="54" y="9"/>
                </a:cubicBezTo>
                <a:cubicBezTo>
                  <a:pt x="57" y="8"/>
                  <a:pt x="61" y="7"/>
                  <a:pt x="64" y="5"/>
                </a:cubicBezTo>
                <a:cubicBezTo>
                  <a:pt x="66" y="4"/>
                  <a:pt x="69" y="2"/>
                  <a:pt x="72" y="0"/>
                </a:cubicBezTo>
                <a:lnTo>
                  <a:pt x="79" y="0"/>
                </a:lnTo>
                <a:close/>
                <a:moveTo>
                  <a:pt x="117" y="61"/>
                </a:moveTo>
                <a:cubicBezTo>
                  <a:pt x="103" y="61"/>
                  <a:pt x="96" y="51"/>
                  <a:pt x="96" y="32"/>
                </a:cubicBezTo>
                <a:cubicBezTo>
                  <a:pt x="96" y="22"/>
                  <a:pt x="98" y="14"/>
                  <a:pt x="102" y="9"/>
                </a:cubicBezTo>
                <a:cubicBezTo>
                  <a:pt x="106" y="3"/>
                  <a:pt x="111" y="1"/>
                  <a:pt x="118" y="1"/>
                </a:cubicBezTo>
                <a:cubicBezTo>
                  <a:pt x="132" y="1"/>
                  <a:pt x="139" y="11"/>
                  <a:pt x="139" y="30"/>
                </a:cubicBezTo>
                <a:cubicBezTo>
                  <a:pt x="139" y="40"/>
                  <a:pt x="137" y="48"/>
                  <a:pt x="133" y="53"/>
                </a:cubicBezTo>
                <a:cubicBezTo>
                  <a:pt x="130" y="59"/>
                  <a:pt x="124" y="61"/>
                  <a:pt x="117" y="61"/>
                </a:cubicBezTo>
                <a:close/>
                <a:moveTo>
                  <a:pt x="118" y="10"/>
                </a:moveTo>
                <a:cubicBezTo>
                  <a:pt x="112" y="10"/>
                  <a:pt x="109" y="17"/>
                  <a:pt x="109" y="32"/>
                </a:cubicBezTo>
                <a:cubicBezTo>
                  <a:pt x="109" y="45"/>
                  <a:pt x="112" y="51"/>
                  <a:pt x="118" y="51"/>
                </a:cubicBezTo>
                <a:cubicBezTo>
                  <a:pt x="123" y="51"/>
                  <a:pt x="126" y="45"/>
                  <a:pt x="126" y="31"/>
                </a:cubicBezTo>
                <a:cubicBezTo>
                  <a:pt x="126" y="17"/>
                  <a:pt x="123" y="10"/>
                  <a:pt x="118" y="10"/>
                </a:cubicBezTo>
                <a:close/>
                <a:moveTo>
                  <a:pt x="176" y="0"/>
                </a:moveTo>
                <a:cubicBezTo>
                  <a:pt x="176" y="60"/>
                  <a:pt x="176" y="60"/>
                  <a:pt x="176" y="60"/>
                </a:cubicBezTo>
                <a:cubicBezTo>
                  <a:pt x="163" y="60"/>
                  <a:pt x="163" y="60"/>
                  <a:pt x="163" y="60"/>
                </a:cubicBezTo>
                <a:cubicBezTo>
                  <a:pt x="163" y="15"/>
                  <a:pt x="163" y="15"/>
                  <a:pt x="163" y="15"/>
                </a:cubicBezTo>
                <a:cubicBezTo>
                  <a:pt x="162" y="15"/>
                  <a:pt x="161" y="16"/>
                  <a:pt x="160" y="17"/>
                </a:cubicBezTo>
                <a:cubicBezTo>
                  <a:pt x="159" y="17"/>
                  <a:pt x="158" y="18"/>
                  <a:pt x="157" y="18"/>
                </a:cubicBezTo>
                <a:cubicBezTo>
                  <a:pt x="156" y="19"/>
                  <a:pt x="155" y="19"/>
                  <a:pt x="154" y="19"/>
                </a:cubicBezTo>
                <a:cubicBezTo>
                  <a:pt x="153" y="20"/>
                  <a:pt x="151" y="20"/>
                  <a:pt x="150" y="20"/>
                </a:cubicBezTo>
                <a:cubicBezTo>
                  <a:pt x="150" y="9"/>
                  <a:pt x="150" y="9"/>
                  <a:pt x="150" y="9"/>
                </a:cubicBezTo>
                <a:cubicBezTo>
                  <a:pt x="154" y="8"/>
                  <a:pt x="157" y="7"/>
                  <a:pt x="160" y="5"/>
                </a:cubicBezTo>
                <a:cubicBezTo>
                  <a:pt x="163" y="4"/>
                  <a:pt x="165" y="2"/>
                  <a:pt x="168" y="0"/>
                </a:cubicBezTo>
                <a:lnTo>
                  <a:pt x="176" y="0"/>
                </a:lnTo>
                <a:close/>
                <a:moveTo>
                  <a:pt x="214" y="61"/>
                </a:moveTo>
                <a:cubicBezTo>
                  <a:pt x="200" y="61"/>
                  <a:pt x="193" y="51"/>
                  <a:pt x="193" y="32"/>
                </a:cubicBezTo>
                <a:cubicBezTo>
                  <a:pt x="193" y="22"/>
                  <a:pt x="195" y="14"/>
                  <a:pt x="198" y="9"/>
                </a:cubicBezTo>
                <a:cubicBezTo>
                  <a:pt x="202" y="3"/>
                  <a:pt x="208" y="1"/>
                  <a:pt x="215" y="1"/>
                </a:cubicBezTo>
                <a:cubicBezTo>
                  <a:pt x="228" y="1"/>
                  <a:pt x="235" y="11"/>
                  <a:pt x="235" y="30"/>
                </a:cubicBezTo>
                <a:cubicBezTo>
                  <a:pt x="235" y="40"/>
                  <a:pt x="233" y="48"/>
                  <a:pt x="230" y="53"/>
                </a:cubicBezTo>
                <a:cubicBezTo>
                  <a:pt x="226" y="59"/>
                  <a:pt x="221" y="61"/>
                  <a:pt x="214" y="61"/>
                </a:cubicBezTo>
                <a:close/>
                <a:moveTo>
                  <a:pt x="214" y="10"/>
                </a:moveTo>
                <a:cubicBezTo>
                  <a:pt x="209" y="10"/>
                  <a:pt x="206" y="17"/>
                  <a:pt x="206" y="32"/>
                </a:cubicBezTo>
                <a:cubicBezTo>
                  <a:pt x="206" y="45"/>
                  <a:pt x="209" y="51"/>
                  <a:pt x="214" y="51"/>
                </a:cubicBezTo>
                <a:cubicBezTo>
                  <a:pt x="219" y="51"/>
                  <a:pt x="222" y="45"/>
                  <a:pt x="222" y="31"/>
                </a:cubicBezTo>
                <a:cubicBezTo>
                  <a:pt x="222" y="17"/>
                  <a:pt x="219" y="10"/>
                  <a:pt x="214" y="10"/>
                </a:cubicBezTo>
                <a:close/>
                <a:moveTo>
                  <a:pt x="272" y="0"/>
                </a:moveTo>
                <a:cubicBezTo>
                  <a:pt x="272" y="60"/>
                  <a:pt x="272" y="60"/>
                  <a:pt x="272" y="60"/>
                </a:cubicBezTo>
                <a:cubicBezTo>
                  <a:pt x="259" y="60"/>
                  <a:pt x="259" y="60"/>
                  <a:pt x="259" y="60"/>
                </a:cubicBezTo>
                <a:cubicBezTo>
                  <a:pt x="259" y="15"/>
                  <a:pt x="259" y="15"/>
                  <a:pt x="259" y="15"/>
                </a:cubicBezTo>
                <a:cubicBezTo>
                  <a:pt x="258" y="15"/>
                  <a:pt x="258" y="16"/>
                  <a:pt x="257" y="17"/>
                </a:cubicBezTo>
                <a:cubicBezTo>
                  <a:pt x="256" y="17"/>
                  <a:pt x="255" y="18"/>
                  <a:pt x="254" y="18"/>
                </a:cubicBezTo>
                <a:cubicBezTo>
                  <a:pt x="252" y="19"/>
                  <a:pt x="251" y="19"/>
                  <a:pt x="250" y="19"/>
                </a:cubicBezTo>
                <a:cubicBezTo>
                  <a:pt x="249" y="20"/>
                  <a:pt x="248" y="20"/>
                  <a:pt x="247" y="20"/>
                </a:cubicBezTo>
                <a:cubicBezTo>
                  <a:pt x="247" y="9"/>
                  <a:pt x="247" y="9"/>
                  <a:pt x="247" y="9"/>
                </a:cubicBezTo>
                <a:cubicBezTo>
                  <a:pt x="250" y="8"/>
                  <a:pt x="253" y="7"/>
                  <a:pt x="256" y="5"/>
                </a:cubicBezTo>
                <a:cubicBezTo>
                  <a:pt x="259" y="4"/>
                  <a:pt x="262" y="2"/>
                  <a:pt x="264" y="0"/>
                </a:cubicBezTo>
                <a:lnTo>
                  <a:pt x="272" y="0"/>
                </a:lnTo>
                <a:close/>
                <a:moveTo>
                  <a:pt x="25" y="77"/>
                </a:moveTo>
                <a:cubicBezTo>
                  <a:pt x="25" y="137"/>
                  <a:pt x="25" y="137"/>
                  <a:pt x="25" y="137"/>
                </a:cubicBezTo>
                <a:cubicBezTo>
                  <a:pt x="12" y="137"/>
                  <a:pt x="12" y="137"/>
                  <a:pt x="12" y="137"/>
                </a:cubicBezTo>
                <a:cubicBezTo>
                  <a:pt x="12" y="92"/>
                  <a:pt x="12" y="92"/>
                  <a:pt x="12" y="92"/>
                </a:cubicBezTo>
                <a:cubicBezTo>
                  <a:pt x="12" y="92"/>
                  <a:pt x="11" y="93"/>
                  <a:pt x="10" y="93"/>
                </a:cubicBezTo>
                <a:cubicBezTo>
                  <a:pt x="9" y="94"/>
                  <a:pt x="8" y="94"/>
                  <a:pt x="7" y="95"/>
                </a:cubicBezTo>
                <a:cubicBezTo>
                  <a:pt x="6" y="95"/>
                  <a:pt x="5" y="96"/>
                  <a:pt x="3" y="96"/>
                </a:cubicBezTo>
                <a:cubicBezTo>
                  <a:pt x="2" y="96"/>
                  <a:pt x="1" y="97"/>
                  <a:pt x="0" y="97"/>
                </a:cubicBezTo>
                <a:cubicBezTo>
                  <a:pt x="0" y="86"/>
                  <a:pt x="0" y="86"/>
                  <a:pt x="0" y="86"/>
                </a:cubicBezTo>
                <a:cubicBezTo>
                  <a:pt x="3" y="85"/>
                  <a:pt x="6" y="84"/>
                  <a:pt x="9" y="82"/>
                </a:cubicBezTo>
                <a:cubicBezTo>
                  <a:pt x="12" y="81"/>
                  <a:pt x="15" y="79"/>
                  <a:pt x="17" y="77"/>
                </a:cubicBezTo>
                <a:lnTo>
                  <a:pt x="25" y="77"/>
                </a:lnTo>
                <a:close/>
                <a:moveTo>
                  <a:pt x="63" y="138"/>
                </a:moveTo>
                <a:cubicBezTo>
                  <a:pt x="49" y="138"/>
                  <a:pt x="42" y="128"/>
                  <a:pt x="42" y="109"/>
                </a:cubicBezTo>
                <a:cubicBezTo>
                  <a:pt x="42" y="98"/>
                  <a:pt x="44" y="91"/>
                  <a:pt x="48" y="85"/>
                </a:cubicBezTo>
                <a:cubicBezTo>
                  <a:pt x="52" y="80"/>
                  <a:pt x="57" y="77"/>
                  <a:pt x="64" y="77"/>
                </a:cubicBezTo>
                <a:cubicBezTo>
                  <a:pt x="78" y="77"/>
                  <a:pt x="85" y="87"/>
                  <a:pt x="85" y="107"/>
                </a:cubicBezTo>
                <a:cubicBezTo>
                  <a:pt x="85" y="117"/>
                  <a:pt x="83" y="125"/>
                  <a:pt x="79" y="130"/>
                </a:cubicBezTo>
                <a:cubicBezTo>
                  <a:pt x="75" y="135"/>
                  <a:pt x="70" y="138"/>
                  <a:pt x="63" y="138"/>
                </a:cubicBezTo>
                <a:close/>
                <a:moveTo>
                  <a:pt x="64" y="87"/>
                </a:moveTo>
                <a:cubicBezTo>
                  <a:pt x="58" y="87"/>
                  <a:pt x="55" y="94"/>
                  <a:pt x="55" y="108"/>
                </a:cubicBezTo>
                <a:cubicBezTo>
                  <a:pt x="55" y="121"/>
                  <a:pt x="58" y="128"/>
                  <a:pt x="64" y="128"/>
                </a:cubicBezTo>
                <a:cubicBezTo>
                  <a:pt x="69" y="128"/>
                  <a:pt x="72" y="121"/>
                  <a:pt x="72" y="108"/>
                </a:cubicBezTo>
                <a:cubicBezTo>
                  <a:pt x="72" y="94"/>
                  <a:pt x="69" y="87"/>
                  <a:pt x="64" y="87"/>
                </a:cubicBezTo>
                <a:close/>
                <a:moveTo>
                  <a:pt x="122" y="77"/>
                </a:moveTo>
                <a:cubicBezTo>
                  <a:pt x="122" y="137"/>
                  <a:pt x="122" y="137"/>
                  <a:pt x="122" y="137"/>
                </a:cubicBezTo>
                <a:cubicBezTo>
                  <a:pt x="109" y="137"/>
                  <a:pt x="109" y="137"/>
                  <a:pt x="109" y="137"/>
                </a:cubicBezTo>
                <a:cubicBezTo>
                  <a:pt x="109" y="92"/>
                  <a:pt x="109" y="92"/>
                  <a:pt x="109" y="92"/>
                </a:cubicBezTo>
                <a:cubicBezTo>
                  <a:pt x="108" y="92"/>
                  <a:pt x="107" y="93"/>
                  <a:pt x="106" y="93"/>
                </a:cubicBezTo>
                <a:cubicBezTo>
                  <a:pt x="105" y="94"/>
                  <a:pt x="104" y="94"/>
                  <a:pt x="103" y="95"/>
                </a:cubicBezTo>
                <a:cubicBezTo>
                  <a:pt x="102" y="95"/>
                  <a:pt x="101" y="96"/>
                  <a:pt x="100" y="96"/>
                </a:cubicBezTo>
                <a:cubicBezTo>
                  <a:pt x="98" y="96"/>
                  <a:pt x="97" y="97"/>
                  <a:pt x="96" y="97"/>
                </a:cubicBezTo>
                <a:cubicBezTo>
                  <a:pt x="96" y="86"/>
                  <a:pt x="96" y="86"/>
                  <a:pt x="96" y="86"/>
                </a:cubicBezTo>
                <a:cubicBezTo>
                  <a:pt x="100" y="85"/>
                  <a:pt x="103" y="84"/>
                  <a:pt x="106" y="82"/>
                </a:cubicBezTo>
                <a:cubicBezTo>
                  <a:pt x="109" y="81"/>
                  <a:pt x="111" y="79"/>
                  <a:pt x="114" y="77"/>
                </a:cubicBezTo>
                <a:lnTo>
                  <a:pt x="122" y="77"/>
                </a:lnTo>
                <a:close/>
                <a:moveTo>
                  <a:pt x="159" y="138"/>
                </a:moveTo>
                <a:cubicBezTo>
                  <a:pt x="145" y="138"/>
                  <a:pt x="138" y="128"/>
                  <a:pt x="138" y="109"/>
                </a:cubicBezTo>
                <a:cubicBezTo>
                  <a:pt x="138" y="98"/>
                  <a:pt x="140" y="91"/>
                  <a:pt x="144" y="85"/>
                </a:cubicBezTo>
                <a:cubicBezTo>
                  <a:pt x="148" y="80"/>
                  <a:pt x="153" y="77"/>
                  <a:pt x="161" y="77"/>
                </a:cubicBezTo>
                <a:cubicBezTo>
                  <a:pt x="174" y="77"/>
                  <a:pt x="181" y="87"/>
                  <a:pt x="181" y="107"/>
                </a:cubicBezTo>
                <a:cubicBezTo>
                  <a:pt x="181" y="117"/>
                  <a:pt x="179" y="125"/>
                  <a:pt x="175" y="130"/>
                </a:cubicBezTo>
                <a:cubicBezTo>
                  <a:pt x="172" y="135"/>
                  <a:pt x="166" y="138"/>
                  <a:pt x="159" y="138"/>
                </a:cubicBezTo>
                <a:close/>
                <a:moveTo>
                  <a:pt x="160" y="87"/>
                </a:moveTo>
                <a:cubicBezTo>
                  <a:pt x="154" y="87"/>
                  <a:pt x="152" y="94"/>
                  <a:pt x="152" y="108"/>
                </a:cubicBezTo>
                <a:cubicBezTo>
                  <a:pt x="152" y="121"/>
                  <a:pt x="154" y="128"/>
                  <a:pt x="160" y="128"/>
                </a:cubicBezTo>
                <a:cubicBezTo>
                  <a:pt x="165" y="128"/>
                  <a:pt x="168" y="121"/>
                  <a:pt x="168" y="108"/>
                </a:cubicBezTo>
                <a:cubicBezTo>
                  <a:pt x="168" y="94"/>
                  <a:pt x="165" y="87"/>
                  <a:pt x="160" y="87"/>
                </a:cubicBezTo>
                <a:close/>
                <a:moveTo>
                  <a:pt x="218" y="77"/>
                </a:moveTo>
                <a:cubicBezTo>
                  <a:pt x="218" y="137"/>
                  <a:pt x="218" y="137"/>
                  <a:pt x="218" y="137"/>
                </a:cubicBezTo>
                <a:cubicBezTo>
                  <a:pt x="205" y="137"/>
                  <a:pt x="205" y="137"/>
                  <a:pt x="205" y="137"/>
                </a:cubicBezTo>
                <a:cubicBezTo>
                  <a:pt x="205" y="92"/>
                  <a:pt x="205" y="92"/>
                  <a:pt x="205" y="92"/>
                </a:cubicBezTo>
                <a:cubicBezTo>
                  <a:pt x="204" y="92"/>
                  <a:pt x="203" y="93"/>
                  <a:pt x="202" y="93"/>
                </a:cubicBezTo>
                <a:cubicBezTo>
                  <a:pt x="201" y="94"/>
                  <a:pt x="200" y="94"/>
                  <a:pt x="199" y="95"/>
                </a:cubicBezTo>
                <a:cubicBezTo>
                  <a:pt x="198" y="95"/>
                  <a:pt x="197" y="96"/>
                  <a:pt x="196" y="96"/>
                </a:cubicBezTo>
                <a:cubicBezTo>
                  <a:pt x="195" y="96"/>
                  <a:pt x="194" y="97"/>
                  <a:pt x="192" y="97"/>
                </a:cubicBezTo>
                <a:cubicBezTo>
                  <a:pt x="192" y="86"/>
                  <a:pt x="192" y="86"/>
                  <a:pt x="192" y="86"/>
                </a:cubicBezTo>
                <a:cubicBezTo>
                  <a:pt x="196" y="85"/>
                  <a:pt x="199" y="84"/>
                  <a:pt x="202" y="82"/>
                </a:cubicBezTo>
                <a:cubicBezTo>
                  <a:pt x="205" y="81"/>
                  <a:pt x="208" y="79"/>
                  <a:pt x="210" y="77"/>
                </a:cubicBezTo>
                <a:lnTo>
                  <a:pt x="218" y="77"/>
                </a:lnTo>
                <a:close/>
                <a:moveTo>
                  <a:pt x="256" y="138"/>
                </a:moveTo>
                <a:cubicBezTo>
                  <a:pt x="242" y="138"/>
                  <a:pt x="235" y="128"/>
                  <a:pt x="235" y="109"/>
                </a:cubicBezTo>
                <a:cubicBezTo>
                  <a:pt x="235" y="98"/>
                  <a:pt x="237" y="91"/>
                  <a:pt x="240" y="85"/>
                </a:cubicBezTo>
                <a:cubicBezTo>
                  <a:pt x="244" y="80"/>
                  <a:pt x="250" y="77"/>
                  <a:pt x="257" y="77"/>
                </a:cubicBezTo>
                <a:cubicBezTo>
                  <a:pt x="270" y="77"/>
                  <a:pt x="277" y="87"/>
                  <a:pt x="277" y="107"/>
                </a:cubicBezTo>
                <a:cubicBezTo>
                  <a:pt x="277" y="117"/>
                  <a:pt x="275" y="125"/>
                  <a:pt x="272" y="130"/>
                </a:cubicBezTo>
                <a:cubicBezTo>
                  <a:pt x="268" y="135"/>
                  <a:pt x="263" y="138"/>
                  <a:pt x="256" y="138"/>
                </a:cubicBezTo>
                <a:close/>
                <a:moveTo>
                  <a:pt x="256" y="87"/>
                </a:moveTo>
                <a:cubicBezTo>
                  <a:pt x="251" y="87"/>
                  <a:pt x="248" y="94"/>
                  <a:pt x="248" y="108"/>
                </a:cubicBezTo>
                <a:cubicBezTo>
                  <a:pt x="248" y="121"/>
                  <a:pt x="251" y="128"/>
                  <a:pt x="256" y="128"/>
                </a:cubicBezTo>
                <a:cubicBezTo>
                  <a:pt x="261" y="128"/>
                  <a:pt x="264" y="121"/>
                  <a:pt x="264" y="108"/>
                </a:cubicBezTo>
                <a:cubicBezTo>
                  <a:pt x="264" y="94"/>
                  <a:pt x="262" y="87"/>
                  <a:pt x="256" y="87"/>
                </a:cubicBezTo>
                <a:close/>
                <a:moveTo>
                  <a:pt x="21" y="215"/>
                </a:moveTo>
                <a:cubicBezTo>
                  <a:pt x="7" y="215"/>
                  <a:pt x="0" y="205"/>
                  <a:pt x="0" y="185"/>
                </a:cubicBezTo>
                <a:cubicBezTo>
                  <a:pt x="0" y="175"/>
                  <a:pt x="2" y="167"/>
                  <a:pt x="6" y="162"/>
                </a:cubicBezTo>
                <a:cubicBezTo>
                  <a:pt x="9" y="157"/>
                  <a:pt x="15" y="154"/>
                  <a:pt x="22" y="154"/>
                </a:cubicBezTo>
                <a:cubicBezTo>
                  <a:pt x="36" y="154"/>
                  <a:pt x="43" y="164"/>
                  <a:pt x="43" y="184"/>
                </a:cubicBezTo>
                <a:cubicBezTo>
                  <a:pt x="43" y="194"/>
                  <a:pt x="41" y="201"/>
                  <a:pt x="37" y="207"/>
                </a:cubicBezTo>
                <a:cubicBezTo>
                  <a:pt x="33" y="212"/>
                  <a:pt x="28" y="215"/>
                  <a:pt x="21" y="215"/>
                </a:cubicBezTo>
                <a:close/>
                <a:moveTo>
                  <a:pt x="22" y="164"/>
                </a:moveTo>
                <a:cubicBezTo>
                  <a:pt x="16" y="164"/>
                  <a:pt x="13" y="171"/>
                  <a:pt x="13" y="185"/>
                </a:cubicBezTo>
                <a:cubicBezTo>
                  <a:pt x="13" y="198"/>
                  <a:pt x="16" y="205"/>
                  <a:pt x="21" y="205"/>
                </a:cubicBezTo>
                <a:cubicBezTo>
                  <a:pt x="27" y="205"/>
                  <a:pt x="29" y="198"/>
                  <a:pt x="29" y="184"/>
                </a:cubicBezTo>
                <a:cubicBezTo>
                  <a:pt x="29" y="171"/>
                  <a:pt x="27" y="164"/>
                  <a:pt x="22" y="164"/>
                </a:cubicBezTo>
                <a:close/>
                <a:moveTo>
                  <a:pt x="79" y="154"/>
                </a:moveTo>
                <a:cubicBezTo>
                  <a:pt x="79" y="214"/>
                  <a:pt x="79" y="214"/>
                  <a:pt x="79" y="214"/>
                </a:cubicBezTo>
                <a:cubicBezTo>
                  <a:pt x="66" y="214"/>
                  <a:pt x="66" y="214"/>
                  <a:pt x="66" y="214"/>
                </a:cubicBezTo>
                <a:cubicBezTo>
                  <a:pt x="66" y="168"/>
                  <a:pt x="66" y="168"/>
                  <a:pt x="66" y="168"/>
                </a:cubicBezTo>
                <a:cubicBezTo>
                  <a:pt x="66" y="169"/>
                  <a:pt x="65" y="170"/>
                  <a:pt x="64" y="170"/>
                </a:cubicBezTo>
                <a:cubicBezTo>
                  <a:pt x="63" y="171"/>
                  <a:pt x="62" y="171"/>
                  <a:pt x="61" y="172"/>
                </a:cubicBezTo>
                <a:cubicBezTo>
                  <a:pt x="60" y="172"/>
                  <a:pt x="59" y="172"/>
                  <a:pt x="57" y="173"/>
                </a:cubicBezTo>
                <a:cubicBezTo>
                  <a:pt x="56" y="173"/>
                  <a:pt x="55" y="173"/>
                  <a:pt x="54" y="173"/>
                </a:cubicBezTo>
                <a:cubicBezTo>
                  <a:pt x="54" y="163"/>
                  <a:pt x="54" y="163"/>
                  <a:pt x="54" y="163"/>
                </a:cubicBezTo>
                <a:cubicBezTo>
                  <a:pt x="57" y="162"/>
                  <a:pt x="61" y="160"/>
                  <a:pt x="64" y="159"/>
                </a:cubicBezTo>
                <a:cubicBezTo>
                  <a:pt x="66" y="157"/>
                  <a:pt x="69" y="156"/>
                  <a:pt x="72" y="154"/>
                </a:cubicBezTo>
                <a:lnTo>
                  <a:pt x="79" y="154"/>
                </a:lnTo>
                <a:close/>
                <a:moveTo>
                  <a:pt x="117" y="215"/>
                </a:moveTo>
                <a:cubicBezTo>
                  <a:pt x="103" y="215"/>
                  <a:pt x="96" y="205"/>
                  <a:pt x="96" y="185"/>
                </a:cubicBezTo>
                <a:cubicBezTo>
                  <a:pt x="96" y="175"/>
                  <a:pt x="98" y="167"/>
                  <a:pt x="102" y="162"/>
                </a:cubicBezTo>
                <a:cubicBezTo>
                  <a:pt x="106" y="157"/>
                  <a:pt x="111" y="154"/>
                  <a:pt x="118" y="154"/>
                </a:cubicBezTo>
                <a:cubicBezTo>
                  <a:pt x="132" y="154"/>
                  <a:pt x="139" y="164"/>
                  <a:pt x="139" y="184"/>
                </a:cubicBezTo>
                <a:cubicBezTo>
                  <a:pt x="139" y="194"/>
                  <a:pt x="137" y="201"/>
                  <a:pt x="133" y="207"/>
                </a:cubicBezTo>
                <a:cubicBezTo>
                  <a:pt x="130" y="212"/>
                  <a:pt x="124" y="215"/>
                  <a:pt x="117" y="215"/>
                </a:cubicBezTo>
                <a:close/>
                <a:moveTo>
                  <a:pt x="118" y="164"/>
                </a:moveTo>
                <a:cubicBezTo>
                  <a:pt x="112" y="164"/>
                  <a:pt x="109" y="171"/>
                  <a:pt x="109" y="185"/>
                </a:cubicBezTo>
                <a:cubicBezTo>
                  <a:pt x="109" y="198"/>
                  <a:pt x="112" y="205"/>
                  <a:pt x="118" y="205"/>
                </a:cubicBezTo>
                <a:cubicBezTo>
                  <a:pt x="123" y="205"/>
                  <a:pt x="126" y="198"/>
                  <a:pt x="126" y="184"/>
                </a:cubicBezTo>
                <a:cubicBezTo>
                  <a:pt x="126" y="171"/>
                  <a:pt x="123" y="164"/>
                  <a:pt x="118" y="164"/>
                </a:cubicBezTo>
                <a:close/>
                <a:moveTo>
                  <a:pt x="176" y="154"/>
                </a:moveTo>
                <a:cubicBezTo>
                  <a:pt x="176" y="214"/>
                  <a:pt x="176" y="214"/>
                  <a:pt x="176" y="214"/>
                </a:cubicBezTo>
                <a:cubicBezTo>
                  <a:pt x="163" y="214"/>
                  <a:pt x="163" y="214"/>
                  <a:pt x="163" y="214"/>
                </a:cubicBezTo>
                <a:cubicBezTo>
                  <a:pt x="163" y="168"/>
                  <a:pt x="163" y="168"/>
                  <a:pt x="163" y="168"/>
                </a:cubicBezTo>
                <a:cubicBezTo>
                  <a:pt x="162" y="169"/>
                  <a:pt x="161" y="170"/>
                  <a:pt x="160" y="170"/>
                </a:cubicBezTo>
                <a:cubicBezTo>
                  <a:pt x="159" y="171"/>
                  <a:pt x="158" y="171"/>
                  <a:pt x="157" y="172"/>
                </a:cubicBezTo>
                <a:cubicBezTo>
                  <a:pt x="156" y="172"/>
                  <a:pt x="155" y="172"/>
                  <a:pt x="154" y="173"/>
                </a:cubicBezTo>
                <a:cubicBezTo>
                  <a:pt x="153" y="173"/>
                  <a:pt x="151" y="173"/>
                  <a:pt x="150" y="173"/>
                </a:cubicBezTo>
                <a:cubicBezTo>
                  <a:pt x="150" y="163"/>
                  <a:pt x="150" y="163"/>
                  <a:pt x="150" y="163"/>
                </a:cubicBezTo>
                <a:cubicBezTo>
                  <a:pt x="154" y="162"/>
                  <a:pt x="157" y="160"/>
                  <a:pt x="160" y="159"/>
                </a:cubicBezTo>
                <a:cubicBezTo>
                  <a:pt x="163" y="157"/>
                  <a:pt x="165" y="156"/>
                  <a:pt x="168" y="154"/>
                </a:cubicBezTo>
                <a:lnTo>
                  <a:pt x="176" y="154"/>
                </a:lnTo>
                <a:close/>
                <a:moveTo>
                  <a:pt x="214" y="215"/>
                </a:moveTo>
                <a:cubicBezTo>
                  <a:pt x="200" y="215"/>
                  <a:pt x="193" y="205"/>
                  <a:pt x="193" y="185"/>
                </a:cubicBezTo>
                <a:cubicBezTo>
                  <a:pt x="193" y="175"/>
                  <a:pt x="195" y="167"/>
                  <a:pt x="198" y="162"/>
                </a:cubicBezTo>
                <a:cubicBezTo>
                  <a:pt x="202" y="157"/>
                  <a:pt x="208" y="154"/>
                  <a:pt x="215" y="154"/>
                </a:cubicBezTo>
                <a:cubicBezTo>
                  <a:pt x="228" y="154"/>
                  <a:pt x="235" y="164"/>
                  <a:pt x="235" y="184"/>
                </a:cubicBezTo>
                <a:cubicBezTo>
                  <a:pt x="235" y="194"/>
                  <a:pt x="233" y="201"/>
                  <a:pt x="230" y="207"/>
                </a:cubicBezTo>
                <a:cubicBezTo>
                  <a:pt x="226" y="212"/>
                  <a:pt x="221" y="215"/>
                  <a:pt x="214" y="215"/>
                </a:cubicBezTo>
                <a:close/>
                <a:moveTo>
                  <a:pt x="214" y="164"/>
                </a:moveTo>
                <a:cubicBezTo>
                  <a:pt x="209" y="164"/>
                  <a:pt x="206" y="171"/>
                  <a:pt x="206" y="185"/>
                </a:cubicBezTo>
                <a:cubicBezTo>
                  <a:pt x="206" y="198"/>
                  <a:pt x="209" y="205"/>
                  <a:pt x="214" y="205"/>
                </a:cubicBezTo>
                <a:cubicBezTo>
                  <a:pt x="219" y="205"/>
                  <a:pt x="222" y="198"/>
                  <a:pt x="222" y="184"/>
                </a:cubicBezTo>
                <a:cubicBezTo>
                  <a:pt x="222" y="171"/>
                  <a:pt x="219" y="164"/>
                  <a:pt x="214" y="164"/>
                </a:cubicBezTo>
                <a:close/>
                <a:moveTo>
                  <a:pt x="272" y="154"/>
                </a:moveTo>
                <a:cubicBezTo>
                  <a:pt x="272" y="214"/>
                  <a:pt x="272" y="214"/>
                  <a:pt x="272" y="214"/>
                </a:cubicBezTo>
                <a:cubicBezTo>
                  <a:pt x="259" y="214"/>
                  <a:pt x="259" y="214"/>
                  <a:pt x="259" y="214"/>
                </a:cubicBezTo>
                <a:cubicBezTo>
                  <a:pt x="259" y="168"/>
                  <a:pt x="259" y="168"/>
                  <a:pt x="259" y="168"/>
                </a:cubicBezTo>
                <a:cubicBezTo>
                  <a:pt x="258" y="169"/>
                  <a:pt x="258" y="170"/>
                  <a:pt x="257" y="170"/>
                </a:cubicBezTo>
                <a:cubicBezTo>
                  <a:pt x="256" y="171"/>
                  <a:pt x="255" y="171"/>
                  <a:pt x="254" y="172"/>
                </a:cubicBezTo>
                <a:cubicBezTo>
                  <a:pt x="252" y="172"/>
                  <a:pt x="251" y="172"/>
                  <a:pt x="250" y="173"/>
                </a:cubicBezTo>
                <a:cubicBezTo>
                  <a:pt x="249" y="173"/>
                  <a:pt x="248" y="173"/>
                  <a:pt x="247" y="173"/>
                </a:cubicBezTo>
                <a:cubicBezTo>
                  <a:pt x="247" y="163"/>
                  <a:pt x="247" y="163"/>
                  <a:pt x="247" y="163"/>
                </a:cubicBezTo>
                <a:cubicBezTo>
                  <a:pt x="250" y="162"/>
                  <a:pt x="253" y="160"/>
                  <a:pt x="256" y="159"/>
                </a:cubicBezTo>
                <a:cubicBezTo>
                  <a:pt x="259" y="157"/>
                  <a:pt x="262" y="156"/>
                  <a:pt x="264" y="154"/>
                </a:cubicBezTo>
                <a:lnTo>
                  <a:pt x="272" y="154"/>
                </a:lnTo>
                <a:close/>
              </a:path>
            </a:pathLst>
          </a:custGeom>
          <a:solidFill>
            <a:srgbClr val="C00000"/>
          </a:solidFill>
          <a:ln>
            <a:noFill/>
          </a:ln>
          <a:extLst/>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D83B01"/>
              </a:solidFill>
              <a:effectLst/>
              <a:uLnTx/>
              <a:uFillTx/>
              <a:latin typeface="Segoe UI"/>
              <a:ea typeface="+mn-ea"/>
              <a:cs typeface="+mn-cs"/>
            </a:endParaRPr>
          </a:p>
        </p:txBody>
      </p:sp>
      <p:sp>
        <p:nvSpPr>
          <p:cNvPr id="323" name="Freeform 700">
            <a:extLst>
              <a:ext uri="{FF2B5EF4-FFF2-40B4-BE49-F238E27FC236}">
                <a16:creationId xmlns:a16="http://schemas.microsoft.com/office/drawing/2014/main" id="{598D5AAF-89D6-4BDC-B261-2E2E817E1D64}"/>
              </a:ext>
            </a:extLst>
          </p:cNvPr>
          <p:cNvSpPr>
            <a:spLocks noChangeAspect="1"/>
          </p:cNvSpPr>
          <p:nvPr/>
        </p:nvSpPr>
        <p:spPr bwMode="black">
          <a:xfrm>
            <a:off x="3902057" y="2420773"/>
            <a:ext cx="191895" cy="334393"/>
          </a:xfrm>
          <a:custGeom>
            <a:avLst/>
            <a:gdLst>
              <a:gd name="connsiteX0" fmla="*/ 1002412 w 3075598"/>
              <a:gd name="connsiteY0" fmla="*/ 484878 h 5359527"/>
              <a:gd name="connsiteX1" fmla="*/ 508128 w 3075598"/>
              <a:gd name="connsiteY1" fmla="*/ 979160 h 5359527"/>
              <a:gd name="connsiteX2" fmla="*/ 652901 w 3075598"/>
              <a:gd name="connsiteY2" fmla="*/ 1328670 h 5359527"/>
              <a:gd name="connsiteX3" fmla="*/ 714869 w 3075598"/>
              <a:gd name="connsiteY3" fmla="*/ 1379799 h 5359527"/>
              <a:gd name="connsiteX4" fmla="*/ 714869 w 3075598"/>
              <a:gd name="connsiteY4" fmla="*/ 1276891 h 5359527"/>
              <a:gd name="connsiteX5" fmla="*/ 714869 w 3075598"/>
              <a:gd name="connsiteY5" fmla="*/ 972694 h 5359527"/>
              <a:gd name="connsiteX6" fmla="*/ 1014116 w 3075598"/>
              <a:gd name="connsiteY6" fmla="*/ 690208 h 5359527"/>
              <a:gd name="connsiteX7" fmla="*/ 1296739 w 3075598"/>
              <a:gd name="connsiteY7" fmla="*/ 972694 h 5359527"/>
              <a:gd name="connsiteX8" fmla="*/ 1296739 w 3075598"/>
              <a:gd name="connsiteY8" fmla="*/ 1321582 h 5359527"/>
              <a:gd name="connsiteX9" fmla="*/ 1296739 w 3075598"/>
              <a:gd name="connsiteY9" fmla="*/ 1374202 h 5359527"/>
              <a:gd name="connsiteX10" fmla="*/ 1351924 w 3075598"/>
              <a:gd name="connsiteY10" fmla="*/ 1328670 h 5359527"/>
              <a:gd name="connsiteX11" fmla="*/ 1496696 w 3075598"/>
              <a:gd name="connsiteY11" fmla="*/ 979160 h 5359527"/>
              <a:gd name="connsiteX12" fmla="*/ 1002412 w 3075598"/>
              <a:gd name="connsiteY12" fmla="*/ 484878 h 5359527"/>
              <a:gd name="connsiteX13" fmla="*/ 1002412 w 3075598"/>
              <a:gd name="connsiteY13" fmla="*/ 134752 h 5359527"/>
              <a:gd name="connsiteX14" fmla="*/ 158003 w 3075598"/>
              <a:gd name="connsiteY14" fmla="*/ 979160 h 5359527"/>
              <a:gd name="connsiteX15" fmla="*/ 673730 w 3075598"/>
              <a:gd name="connsiteY15" fmla="*/ 1757210 h 5359527"/>
              <a:gd name="connsiteX16" fmla="*/ 714869 w 3075598"/>
              <a:gd name="connsiteY16" fmla="*/ 1769981 h 5359527"/>
              <a:gd name="connsiteX17" fmla="*/ 714869 w 3075598"/>
              <a:gd name="connsiteY17" fmla="*/ 1543117 h 5359527"/>
              <a:gd name="connsiteX18" fmla="*/ 714869 w 3075598"/>
              <a:gd name="connsiteY18" fmla="*/ 1535496 h 5359527"/>
              <a:gd name="connsiteX19" fmla="*/ 650757 w 3075598"/>
              <a:gd name="connsiteY19" fmla="*/ 1500698 h 5359527"/>
              <a:gd name="connsiteX20" fmla="*/ 373457 w 3075598"/>
              <a:gd name="connsiteY20" fmla="*/ 979160 h 5359527"/>
              <a:gd name="connsiteX21" fmla="*/ 1002412 w 3075598"/>
              <a:gd name="connsiteY21" fmla="*/ 350207 h 5359527"/>
              <a:gd name="connsiteX22" fmla="*/ 1631367 w 3075598"/>
              <a:gd name="connsiteY22" fmla="*/ 979160 h 5359527"/>
              <a:gd name="connsiteX23" fmla="*/ 1354067 w 3075598"/>
              <a:gd name="connsiteY23" fmla="*/ 1500698 h 5359527"/>
              <a:gd name="connsiteX24" fmla="*/ 1296739 w 3075598"/>
              <a:gd name="connsiteY24" fmla="*/ 1531815 h 5359527"/>
              <a:gd name="connsiteX25" fmla="*/ 1296739 w 3075598"/>
              <a:gd name="connsiteY25" fmla="*/ 1575572 h 5359527"/>
              <a:gd name="connsiteX26" fmla="*/ 1296739 w 3075598"/>
              <a:gd name="connsiteY26" fmla="*/ 1739200 h 5359527"/>
              <a:gd name="connsiteX27" fmla="*/ 1296739 w 3075598"/>
              <a:gd name="connsiteY27" fmla="*/ 1767875 h 5359527"/>
              <a:gd name="connsiteX28" fmla="*/ 1331095 w 3075598"/>
              <a:gd name="connsiteY28" fmla="*/ 1757210 h 5359527"/>
              <a:gd name="connsiteX29" fmla="*/ 1846822 w 3075598"/>
              <a:gd name="connsiteY29" fmla="*/ 979160 h 5359527"/>
              <a:gd name="connsiteX30" fmla="*/ 1002412 w 3075598"/>
              <a:gd name="connsiteY30" fmla="*/ 134752 h 5359527"/>
              <a:gd name="connsiteX31" fmla="*/ 1002412 w 3075598"/>
              <a:gd name="connsiteY31" fmla="*/ 0 h 5359527"/>
              <a:gd name="connsiteX32" fmla="*/ 1981574 w 3075598"/>
              <a:gd name="connsiteY32" fmla="*/ 979160 h 5359527"/>
              <a:gd name="connsiteX33" fmla="*/ 1383546 w 3075598"/>
              <a:gd name="connsiteY33" fmla="*/ 1881373 h 5359527"/>
              <a:gd name="connsiteX34" fmla="*/ 1296739 w 3075598"/>
              <a:gd name="connsiteY34" fmla="*/ 1908319 h 5359527"/>
              <a:gd name="connsiteX35" fmla="*/ 1296739 w 3075598"/>
              <a:gd name="connsiteY35" fmla="*/ 1930042 h 5359527"/>
              <a:gd name="connsiteX36" fmla="*/ 1296739 w 3075598"/>
              <a:gd name="connsiteY36" fmla="*/ 2401738 h 5359527"/>
              <a:gd name="connsiteX37" fmla="*/ 1595986 w 3075598"/>
              <a:gd name="connsiteY37" fmla="*/ 2102636 h 5359527"/>
              <a:gd name="connsiteX38" fmla="*/ 1895234 w 3075598"/>
              <a:gd name="connsiteY38" fmla="*/ 2401738 h 5359527"/>
              <a:gd name="connsiteX39" fmla="*/ 1895234 w 3075598"/>
              <a:gd name="connsiteY39" fmla="*/ 2551289 h 5359527"/>
              <a:gd name="connsiteX40" fmla="*/ 2177856 w 3075598"/>
              <a:gd name="connsiteY40" fmla="*/ 2252187 h 5359527"/>
              <a:gd name="connsiteX41" fmla="*/ 2477103 w 3075598"/>
              <a:gd name="connsiteY41" fmla="*/ 2551289 h 5359527"/>
              <a:gd name="connsiteX42" fmla="*/ 2477103 w 3075598"/>
              <a:gd name="connsiteY42" fmla="*/ 2700840 h 5359527"/>
              <a:gd name="connsiteX43" fmla="*/ 2776351 w 3075598"/>
              <a:gd name="connsiteY43" fmla="*/ 2401738 h 5359527"/>
              <a:gd name="connsiteX44" fmla="*/ 3058973 w 3075598"/>
              <a:gd name="connsiteY44" fmla="*/ 2700840 h 5359527"/>
              <a:gd name="connsiteX45" fmla="*/ 3058973 w 3075598"/>
              <a:gd name="connsiteY45" fmla="*/ 3332278 h 5359527"/>
              <a:gd name="connsiteX46" fmla="*/ 3058973 w 3075598"/>
              <a:gd name="connsiteY46" fmla="*/ 3830782 h 5359527"/>
              <a:gd name="connsiteX47" fmla="*/ 3075598 w 3075598"/>
              <a:gd name="connsiteY47" fmla="*/ 3830782 h 5359527"/>
              <a:gd name="connsiteX48" fmla="*/ 3058973 w 3075598"/>
              <a:gd name="connsiteY48" fmla="*/ 3947100 h 5359527"/>
              <a:gd name="connsiteX49" fmla="*/ 3058973 w 3075598"/>
              <a:gd name="connsiteY49" fmla="*/ 3996950 h 5359527"/>
              <a:gd name="connsiteX50" fmla="*/ 1529487 w 3075598"/>
              <a:gd name="connsiteY50" fmla="*/ 5359527 h 5359527"/>
              <a:gd name="connsiteX51" fmla="*/ 0 w 3075598"/>
              <a:gd name="connsiteY51" fmla="*/ 3830782 h 5359527"/>
              <a:gd name="connsiteX52" fmla="*/ 0 w 3075598"/>
              <a:gd name="connsiteY52" fmla="*/ 2966709 h 5359527"/>
              <a:gd name="connsiteX53" fmla="*/ 0 w 3075598"/>
              <a:gd name="connsiteY53" fmla="*/ 2667607 h 5359527"/>
              <a:gd name="connsiteX54" fmla="*/ 299248 w 3075598"/>
              <a:gd name="connsiteY54" fmla="*/ 2667607 h 5359527"/>
              <a:gd name="connsiteX55" fmla="*/ 581870 w 3075598"/>
              <a:gd name="connsiteY55" fmla="*/ 2966709 h 5359527"/>
              <a:gd name="connsiteX56" fmla="*/ 581870 w 3075598"/>
              <a:gd name="connsiteY56" fmla="*/ 3681231 h 5359527"/>
              <a:gd name="connsiteX57" fmla="*/ 714869 w 3075598"/>
              <a:gd name="connsiteY57" fmla="*/ 3531680 h 5359527"/>
              <a:gd name="connsiteX58" fmla="*/ 714869 w 3075598"/>
              <a:gd name="connsiteY58" fmla="*/ 2700840 h 5359527"/>
              <a:gd name="connsiteX59" fmla="*/ 714869 w 3075598"/>
              <a:gd name="connsiteY59" fmla="*/ 1971778 h 5359527"/>
              <a:gd name="connsiteX60" fmla="*/ 714869 w 3075598"/>
              <a:gd name="connsiteY60" fmla="*/ 1910425 h 5359527"/>
              <a:gd name="connsiteX61" fmla="*/ 621278 w 3075598"/>
              <a:gd name="connsiteY61" fmla="*/ 1881373 h 5359527"/>
              <a:gd name="connsiteX62" fmla="*/ 23250 w 3075598"/>
              <a:gd name="connsiteY62" fmla="*/ 979160 h 5359527"/>
              <a:gd name="connsiteX63" fmla="*/ 1002412 w 3075598"/>
              <a:gd name="connsiteY63" fmla="*/ 0 h 535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075598" h="5359527">
                <a:moveTo>
                  <a:pt x="1002412" y="484878"/>
                </a:moveTo>
                <a:cubicBezTo>
                  <a:pt x="729427" y="484878"/>
                  <a:pt x="508128" y="706175"/>
                  <a:pt x="508128" y="979160"/>
                </a:cubicBezTo>
                <a:cubicBezTo>
                  <a:pt x="508128" y="1115653"/>
                  <a:pt x="563453" y="1239223"/>
                  <a:pt x="652901" y="1328670"/>
                </a:cubicBezTo>
                <a:lnTo>
                  <a:pt x="714869" y="1379799"/>
                </a:lnTo>
                <a:lnTo>
                  <a:pt x="714869" y="1276891"/>
                </a:lnTo>
                <a:cubicBezTo>
                  <a:pt x="714869" y="1181961"/>
                  <a:pt x="714869" y="1080703"/>
                  <a:pt x="714869" y="972694"/>
                </a:cubicBezTo>
                <a:cubicBezTo>
                  <a:pt x="714869" y="823143"/>
                  <a:pt x="847868" y="690208"/>
                  <a:pt x="1014116" y="690208"/>
                </a:cubicBezTo>
                <a:cubicBezTo>
                  <a:pt x="1163740" y="690208"/>
                  <a:pt x="1296739" y="823143"/>
                  <a:pt x="1296739" y="972694"/>
                </a:cubicBezTo>
                <a:cubicBezTo>
                  <a:pt x="1296739" y="972694"/>
                  <a:pt x="1296739" y="972694"/>
                  <a:pt x="1296739" y="1321582"/>
                </a:cubicBezTo>
                <a:lnTo>
                  <a:pt x="1296739" y="1374202"/>
                </a:lnTo>
                <a:lnTo>
                  <a:pt x="1351924" y="1328670"/>
                </a:lnTo>
                <a:cubicBezTo>
                  <a:pt x="1441372" y="1239223"/>
                  <a:pt x="1496696" y="1115653"/>
                  <a:pt x="1496696" y="979160"/>
                </a:cubicBezTo>
                <a:cubicBezTo>
                  <a:pt x="1496696" y="706175"/>
                  <a:pt x="1275397" y="484878"/>
                  <a:pt x="1002412" y="484878"/>
                </a:cubicBezTo>
                <a:close/>
                <a:moveTo>
                  <a:pt x="1002412" y="134752"/>
                </a:moveTo>
                <a:cubicBezTo>
                  <a:pt x="536057" y="134752"/>
                  <a:pt x="158003" y="512806"/>
                  <a:pt x="158003" y="979160"/>
                </a:cubicBezTo>
                <a:cubicBezTo>
                  <a:pt x="158003" y="1328926"/>
                  <a:pt x="370658" y="1629022"/>
                  <a:pt x="673730" y="1757210"/>
                </a:cubicBezTo>
                <a:lnTo>
                  <a:pt x="714869" y="1769981"/>
                </a:lnTo>
                <a:lnTo>
                  <a:pt x="714869" y="1543117"/>
                </a:lnTo>
                <a:lnTo>
                  <a:pt x="714869" y="1535496"/>
                </a:lnTo>
                <a:lnTo>
                  <a:pt x="650757" y="1500698"/>
                </a:lnTo>
                <a:cubicBezTo>
                  <a:pt x="483454" y="1387670"/>
                  <a:pt x="373457" y="1196261"/>
                  <a:pt x="373457" y="979160"/>
                </a:cubicBezTo>
                <a:cubicBezTo>
                  <a:pt x="373457" y="631799"/>
                  <a:pt x="655050" y="350207"/>
                  <a:pt x="1002412" y="350207"/>
                </a:cubicBezTo>
                <a:cubicBezTo>
                  <a:pt x="1349775" y="350207"/>
                  <a:pt x="1631367" y="631799"/>
                  <a:pt x="1631367" y="979160"/>
                </a:cubicBezTo>
                <a:cubicBezTo>
                  <a:pt x="1631367" y="1196261"/>
                  <a:pt x="1521370" y="1387670"/>
                  <a:pt x="1354067" y="1500698"/>
                </a:cubicBezTo>
                <a:lnTo>
                  <a:pt x="1296739" y="1531815"/>
                </a:lnTo>
                <a:lnTo>
                  <a:pt x="1296739" y="1575572"/>
                </a:lnTo>
                <a:cubicBezTo>
                  <a:pt x="1296739" y="1625812"/>
                  <a:pt x="1296739" y="1680238"/>
                  <a:pt x="1296739" y="1739200"/>
                </a:cubicBezTo>
                <a:lnTo>
                  <a:pt x="1296739" y="1767875"/>
                </a:lnTo>
                <a:lnTo>
                  <a:pt x="1331095" y="1757210"/>
                </a:lnTo>
                <a:cubicBezTo>
                  <a:pt x="1634166" y="1629022"/>
                  <a:pt x="1846822" y="1328926"/>
                  <a:pt x="1846822" y="979160"/>
                </a:cubicBezTo>
                <a:cubicBezTo>
                  <a:pt x="1846822" y="512806"/>
                  <a:pt x="1468767" y="134752"/>
                  <a:pt x="1002412" y="134752"/>
                </a:cubicBezTo>
                <a:close/>
                <a:moveTo>
                  <a:pt x="1002412" y="0"/>
                </a:moveTo>
                <a:cubicBezTo>
                  <a:pt x="1543188" y="0"/>
                  <a:pt x="1981574" y="438385"/>
                  <a:pt x="1981574" y="979160"/>
                </a:cubicBezTo>
                <a:cubicBezTo>
                  <a:pt x="1981574" y="1384741"/>
                  <a:pt x="1734982" y="1732728"/>
                  <a:pt x="1383546" y="1881373"/>
                </a:cubicBezTo>
                <a:lnTo>
                  <a:pt x="1296739" y="1908319"/>
                </a:lnTo>
                <a:lnTo>
                  <a:pt x="1296739" y="1930042"/>
                </a:lnTo>
                <a:cubicBezTo>
                  <a:pt x="1296739" y="2066806"/>
                  <a:pt x="1296739" y="2223107"/>
                  <a:pt x="1296739" y="2401738"/>
                </a:cubicBezTo>
                <a:cubicBezTo>
                  <a:pt x="1296739" y="2235570"/>
                  <a:pt x="1429738" y="2102636"/>
                  <a:pt x="1595986" y="2102636"/>
                </a:cubicBezTo>
                <a:cubicBezTo>
                  <a:pt x="1762235" y="2102636"/>
                  <a:pt x="1895234" y="2235570"/>
                  <a:pt x="1895234" y="2401738"/>
                </a:cubicBezTo>
                <a:cubicBezTo>
                  <a:pt x="1895234" y="2401738"/>
                  <a:pt x="1895234" y="2401738"/>
                  <a:pt x="1895234" y="2551289"/>
                </a:cubicBezTo>
                <a:cubicBezTo>
                  <a:pt x="1895234" y="2385121"/>
                  <a:pt x="2028232" y="2252187"/>
                  <a:pt x="2177856" y="2252187"/>
                </a:cubicBezTo>
                <a:cubicBezTo>
                  <a:pt x="2344105" y="2252187"/>
                  <a:pt x="2477103" y="2385121"/>
                  <a:pt x="2477103" y="2551289"/>
                </a:cubicBezTo>
                <a:cubicBezTo>
                  <a:pt x="2477103" y="2551289"/>
                  <a:pt x="2477103" y="2551289"/>
                  <a:pt x="2477103" y="2700840"/>
                </a:cubicBezTo>
                <a:cubicBezTo>
                  <a:pt x="2477103" y="2534672"/>
                  <a:pt x="2610102" y="2401738"/>
                  <a:pt x="2776351" y="2401738"/>
                </a:cubicBezTo>
                <a:cubicBezTo>
                  <a:pt x="2942599" y="2401738"/>
                  <a:pt x="3058973" y="2534672"/>
                  <a:pt x="3058973" y="2700840"/>
                </a:cubicBezTo>
                <a:cubicBezTo>
                  <a:pt x="3058973" y="2700840"/>
                  <a:pt x="3058973" y="2700840"/>
                  <a:pt x="3058973" y="3332278"/>
                </a:cubicBezTo>
                <a:cubicBezTo>
                  <a:pt x="3058973" y="3332278"/>
                  <a:pt x="3058973" y="3332278"/>
                  <a:pt x="3058973" y="3830782"/>
                </a:cubicBezTo>
                <a:cubicBezTo>
                  <a:pt x="3058973" y="3830782"/>
                  <a:pt x="3058973" y="3830782"/>
                  <a:pt x="3075598" y="3830782"/>
                </a:cubicBezTo>
                <a:cubicBezTo>
                  <a:pt x="3075598" y="3864016"/>
                  <a:pt x="3075598" y="3913866"/>
                  <a:pt x="3058973" y="3947100"/>
                </a:cubicBezTo>
                <a:lnTo>
                  <a:pt x="3058973" y="3996950"/>
                </a:lnTo>
                <a:cubicBezTo>
                  <a:pt x="2975849" y="4761323"/>
                  <a:pt x="2327480" y="5359527"/>
                  <a:pt x="1529487" y="5359527"/>
                </a:cubicBezTo>
                <a:cubicBezTo>
                  <a:pt x="681619" y="5359527"/>
                  <a:pt x="0" y="4678239"/>
                  <a:pt x="0" y="3830782"/>
                </a:cubicBezTo>
                <a:cubicBezTo>
                  <a:pt x="0" y="3830782"/>
                  <a:pt x="0" y="3830782"/>
                  <a:pt x="0" y="2966709"/>
                </a:cubicBezTo>
                <a:cubicBezTo>
                  <a:pt x="0" y="2966709"/>
                  <a:pt x="0" y="2966709"/>
                  <a:pt x="0" y="2667607"/>
                </a:cubicBezTo>
                <a:cubicBezTo>
                  <a:pt x="0" y="2667607"/>
                  <a:pt x="0" y="2667607"/>
                  <a:pt x="299248" y="2667607"/>
                </a:cubicBezTo>
                <a:cubicBezTo>
                  <a:pt x="465496" y="2667607"/>
                  <a:pt x="581870" y="2800541"/>
                  <a:pt x="581870" y="2966709"/>
                </a:cubicBezTo>
                <a:cubicBezTo>
                  <a:pt x="581870" y="2966709"/>
                  <a:pt x="581870" y="2966709"/>
                  <a:pt x="581870" y="3681231"/>
                </a:cubicBezTo>
                <a:cubicBezTo>
                  <a:pt x="681619" y="3681231"/>
                  <a:pt x="714869" y="3598147"/>
                  <a:pt x="714869" y="3531680"/>
                </a:cubicBezTo>
                <a:cubicBezTo>
                  <a:pt x="714869" y="3531680"/>
                  <a:pt x="714869" y="3531680"/>
                  <a:pt x="714869" y="2700840"/>
                </a:cubicBezTo>
                <a:cubicBezTo>
                  <a:pt x="714869" y="2700840"/>
                  <a:pt x="714869" y="2700840"/>
                  <a:pt x="714869" y="1971778"/>
                </a:cubicBezTo>
                <a:lnTo>
                  <a:pt x="714869" y="1910425"/>
                </a:lnTo>
                <a:lnTo>
                  <a:pt x="621278" y="1881373"/>
                </a:lnTo>
                <a:cubicBezTo>
                  <a:pt x="269842" y="1732728"/>
                  <a:pt x="23250" y="1384741"/>
                  <a:pt x="23250" y="979160"/>
                </a:cubicBezTo>
                <a:cubicBezTo>
                  <a:pt x="23250" y="438385"/>
                  <a:pt x="461636" y="0"/>
                  <a:pt x="1002412" y="0"/>
                </a:cubicBezTo>
                <a:close/>
              </a:path>
            </a:pathLst>
          </a:custGeom>
          <a:solidFill>
            <a:srgbClr val="C00000"/>
          </a:solidFill>
          <a:ln>
            <a:noFill/>
          </a:ln>
        </p:spPr>
        <p:txBody>
          <a:bodyPr vert="horz" wrap="square" lIns="91414" tIns="45706" rIns="91414" bIns="45706" numCol="1" anchor="t" anchorCtr="0" compatLnSpc="1">
            <a:prstTxWarp prst="textNoShape">
              <a:avLst/>
            </a:prstTxWarp>
            <a:no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grpSp>
        <p:nvGrpSpPr>
          <p:cNvPr id="324" name="Group 323">
            <a:extLst>
              <a:ext uri="{FF2B5EF4-FFF2-40B4-BE49-F238E27FC236}">
                <a16:creationId xmlns:a16="http://schemas.microsoft.com/office/drawing/2014/main" id="{A6B45AD4-EE3F-42A7-B389-E10C5937271A}"/>
              </a:ext>
            </a:extLst>
          </p:cNvPr>
          <p:cNvGrpSpPr/>
          <p:nvPr/>
        </p:nvGrpSpPr>
        <p:grpSpPr>
          <a:xfrm>
            <a:off x="1715896" y="2126879"/>
            <a:ext cx="539784" cy="392625"/>
            <a:chOff x="10523179" y="1365355"/>
            <a:chExt cx="957264" cy="731967"/>
          </a:xfrm>
        </p:grpSpPr>
        <p:sp>
          <p:nvSpPr>
            <p:cNvPr id="325" name="Rounded Rectangle 8">
              <a:extLst>
                <a:ext uri="{FF2B5EF4-FFF2-40B4-BE49-F238E27FC236}">
                  <a16:creationId xmlns:a16="http://schemas.microsoft.com/office/drawing/2014/main" id="{60102A9D-84F6-4AD7-BCAF-3BF5B6E692AA}"/>
                </a:ext>
              </a:extLst>
            </p:cNvPr>
            <p:cNvSpPr/>
            <p:nvPr/>
          </p:nvSpPr>
          <p:spPr bwMode="auto">
            <a:xfrm>
              <a:off x="10523179" y="1365355"/>
              <a:ext cx="957264" cy="731967"/>
            </a:xfrm>
            <a:prstGeom prst="roundRect">
              <a:avLst>
                <a:gd name="adj" fmla="val 9142"/>
              </a:avLst>
            </a:prstGeom>
            <a:solidFill>
              <a:srgbClr val="C00000"/>
            </a:solidFill>
            <a:ln w="38100">
              <a:solidFill>
                <a:srgbClr val="8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26" name="Group 325">
              <a:extLst>
                <a:ext uri="{FF2B5EF4-FFF2-40B4-BE49-F238E27FC236}">
                  <a16:creationId xmlns:a16="http://schemas.microsoft.com/office/drawing/2014/main" id="{10B98EF4-93A9-4F88-9F4E-2EFD0207B76D}"/>
                </a:ext>
              </a:extLst>
            </p:cNvPr>
            <p:cNvGrpSpPr/>
            <p:nvPr/>
          </p:nvGrpSpPr>
          <p:grpSpPr>
            <a:xfrm>
              <a:off x="10549263" y="1485684"/>
              <a:ext cx="902576" cy="511215"/>
              <a:chOff x="4368890" y="3984870"/>
              <a:chExt cx="902576" cy="511215"/>
            </a:xfrm>
          </p:grpSpPr>
          <p:grpSp>
            <p:nvGrpSpPr>
              <p:cNvPr id="327" name="Group 24">
                <a:extLst>
                  <a:ext uri="{FF2B5EF4-FFF2-40B4-BE49-F238E27FC236}">
                    <a16:creationId xmlns:a16="http://schemas.microsoft.com/office/drawing/2014/main" id="{8C1AEFA8-D2C9-4A84-9FB3-21D175DE120A}"/>
                  </a:ext>
                </a:extLst>
              </p:cNvPr>
              <p:cNvGrpSpPr>
                <a:grpSpLocks noChangeAspect="1"/>
              </p:cNvGrpSpPr>
              <p:nvPr/>
            </p:nvGrpSpPr>
            <p:grpSpPr bwMode="auto">
              <a:xfrm>
                <a:off x="4368890" y="3984870"/>
                <a:ext cx="902576" cy="511215"/>
                <a:chOff x="1577" y="2835"/>
                <a:chExt cx="738" cy="418"/>
              </a:xfrm>
            </p:grpSpPr>
            <p:sp>
              <p:nvSpPr>
                <p:cNvPr id="344" name="AutoShape 23">
                  <a:extLst>
                    <a:ext uri="{FF2B5EF4-FFF2-40B4-BE49-F238E27FC236}">
                      <a16:creationId xmlns:a16="http://schemas.microsoft.com/office/drawing/2014/main" id="{E535ACC5-5410-42AC-8C04-3A067197EA8B}"/>
                    </a:ext>
                  </a:extLst>
                </p:cNvPr>
                <p:cNvSpPr>
                  <a:spLocks noChangeAspect="1" noChangeArrowheads="1" noTextEdit="1"/>
                </p:cNvSpPr>
                <p:nvPr/>
              </p:nvSpPr>
              <p:spPr bwMode="auto">
                <a:xfrm>
                  <a:off x="1577" y="2835"/>
                  <a:ext cx="738"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45" name="Rectangle 25">
                  <a:extLst>
                    <a:ext uri="{FF2B5EF4-FFF2-40B4-BE49-F238E27FC236}">
                      <a16:creationId xmlns:a16="http://schemas.microsoft.com/office/drawing/2014/main" id="{AC45C420-7B26-4884-A049-C99BD66C057C}"/>
                    </a:ext>
                  </a:extLst>
                </p:cNvPr>
                <p:cNvSpPr>
                  <a:spLocks noChangeArrowheads="1"/>
                </p:cNvSpPr>
                <p:nvPr/>
              </p:nvSpPr>
              <p:spPr bwMode="auto">
                <a:xfrm>
                  <a:off x="1669" y="2831"/>
                  <a:ext cx="563" cy="3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46" name="Oval 26">
                  <a:extLst>
                    <a:ext uri="{FF2B5EF4-FFF2-40B4-BE49-F238E27FC236}">
                      <a16:creationId xmlns:a16="http://schemas.microsoft.com/office/drawing/2014/main" id="{1D6835A6-0D40-46AC-AB73-DE435258FE4C}"/>
                    </a:ext>
                  </a:extLst>
                </p:cNvPr>
                <p:cNvSpPr>
                  <a:spLocks noChangeArrowheads="1"/>
                </p:cNvSpPr>
                <p:nvPr/>
              </p:nvSpPr>
              <p:spPr bwMode="auto">
                <a:xfrm>
                  <a:off x="1944" y="2839"/>
                  <a:ext cx="13" cy="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47" name="Rectangle 27">
                  <a:extLst>
                    <a:ext uri="{FF2B5EF4-FFF2-40B4-BE49-F238E27FC236}">
                      <a16:creationId xmlns:a16="http://schemas.microsoft.com/office/drawing/2014/main" id="{84B11635-D1E7-43E4-89DF-0FF0C0AF2206}"/>
                    </a:ext>
                  </a:extLst>
                </p:cNvPr>
                <p:cNvSpPr>
                  <a:spLocks noChangeArrowheads="1"/>
                </p:cNvSpPr>
                <p:nvPr/>
              </p:nvSpPr>
              <p:spPr bwMode="auto">
                <a:xfrm>
                  <a:off x="1690" y="2860"/>
                  <a:ext cx="525" cy="342"/>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48" name="Freeform 28">
                  <a:extLst>
                    <a:ext uri="{FF2B5EF4-FFF2-40B4-BE49-F238E27FC236}">
                      <a16:creationId xmlns:a16="http://schemas.microsoft.com/office/drawing/2014/main" id="{FCBFA100-7365-419B-9CD5-B390299D44EB}"/>
                    </a:ext>
                  </a:extLst>
                </p:cNvPr>
                <p:cNvSpPr>
                  <a:spLocks/>
                </p:cNvSpPr>
                <p:nvPr/>
              </p:nvSpPr>
              <p:spPr bwMode="auto">
                <a:xfrm>
                  <a:off x="1581" y="3223"/>
                  <a:ext cx="730" cy="30"/>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grpSp>
            <p:nvGrpSpPr>
              <p:cNvPr id="328" name="Group 15">
                <a:extLst>
                  <a:ext uri="{FF2B5EF4-FFF2-40B4-BE49-F238E27FC236}">
                    <a16:creationId xmlns:a16="http://schemas.microsoft.com/office/drawing/2014/main" id="{9FD5E2F1-57B6-4A44-A6B6-12AAF1A66370}"/>
                  </a:ext>
                </a:extLst>
              </p:cNvPr>
              <p:cNvGrpSpPr>
                <a:grpSpLocks noChangeAspect="1"/>
              </p:cNvGrpSpPr>
              <p:nvPr/>
            </p:nvGrpSpPr>
            <p:grpSpPr bwMode="auto">
              <a:xfrm>
                <a:off x="4668838" y="4087813"/>
                <a:ext cx="387350" cy="301625"/>
                <a:chOff x="2941" y="2575"/>
                <a:chExt cx="244" cy="190"/>
              </a:xfrm>
            </p:grpSpPr>
            <p:sp>
              <p:nvSpPr>
                <p:cNvPr id="329" name="AutoShape 14">
                  <a:extLst>
                    <a:ext uri="{FF2B5EF4-FFF2-40B4-BE49-F238E27FC236}">
                      <a16:creationId xmlns:a16="http://schemas.microsoft.com/office/drawing/2014/main" id="{0C9E02A2-A565-45C4-B158-DFAE6C261B8E}"/>
                    </a:ext>
                  </a:extLst>
                </p:cNvPr>
                <p:cNvSpPr>
                  <a:spLocks noChangeAspect="1" noChangeArrowheads="1" noTextEdit="1"/>
                </p:cNvSpPr>
                <p:nvPr/>
              </p:nvSpPr>
              <p:spPr bwMode="auto">
                <a:xfrm>
                  <a:off x="2941" y="2575"/>
                  <a:ext cx="24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30" name="Rectangle 16">
                  <a:extLst>
                    <a:ext uri="{FF2B5EF4-FFF2-40B4-BE49-F238E27FC236}">
                      <a16:creationId xmlns:a16="http://schemas.microsoft.com/office/drawing/2014/main" id="{BC11C293-42EA-44A4-AE4A-40A00C02DDF7}"/>
                    </a:ext>
                  </a:extLst>
                </p:cNvPr>
                <p:cNvSpPr>
                  <a:spLocks noChangeArrowheads="1"/>
                </p:cNvSpPr>
                <p:nvPr/>
              </p:nvSpPr>
              <p:spPr bwMode="auto">
                <a:xfrm>
                  <a:off x="3000" y="2604"/>
                  <a:ext cx="148" cy="1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31" name="Freeform 17">
                  <a:extLst>
                    <a:ext uri="{FF2B5EF4-FFF2-40B4-BE49-F238E27FC236}">
                      <a16:creationId xmlns:a16="http://schemas.microsoft.com/office/drawing/2014/main" id="{2E295C88-EEB8-4A5F-97B6-5998BBCE1211}"/>
                    </a:ext>
                  </a:extLst>
                </p:cNvPr>
                <p:cNvSpPr>
                  <a:spLocks noEditPoints="1"/>
                </p:cNvSpPr>
                <p:nvPr/>
              </p:nvSpPr>
              <p:spPr bwMode="auto">
                <a:xfrm>
                  <a:off x="2940" y="2575"/>
                  <a:ext cx="213" cy="169"/>
                </a:xfrm>
                <a:custGeom>
                  <a:avLst/>
                  <a:gdLst>
                    <a:gd name="T0" fmla="*/ 392 w 392"/>
                    <a:gd name="T1" fmla="*/ 14 h 313"/>
                    <a:gd name="T2" fmla="*/ 392 w 392"/>
                    <a:gd name="T3" fmla="*/ 298 h 313"/>
                    <a:gd name="T4" fmla="*/ 378 w 392"/>
                    <a:gd name="T5" fmla="*/ 313 h 313"/>
                    <a:gd name="T6" fmla="*/ 15 w 392"/>
                    <a:gd name="T7" fmla="*/ 313 h 313"/>
                    <a:gd name="T8" fmla="*/ 0 w 392"/>
                    <a:gd name="T9" fmla="*/ 298 h 313"/>
                    <a:gd name="T10" fmla="*/ 0 w 392"/>
                    <a:gd name="T11" fmla="*/ 14 h 313"/>
                    <a:gd name="T12" fmla="*/ 15 w 392"/>
                    <a:gd name="T13" fmla="*/ 0 h 313"/>
                    <a:gd name="T14" fmla="*/ 378 w 392"/>
                    <a:gd name="T15" fmla="*/ 0 h 313"/>
                    <a:gd name="T16" fmla="*/ 392 w 392"/>
                    <a:gd name="T17" fmla="*/ 14 h 313"/>
                    <a:gd name="T18" fmla="*/ 383 w 392"/>
                    <a:gd name="T19" fmla="*/ 53 h 313"/>
                    <a:gd name="T20" fmla="*/ 10 w 392"/>
                    <a:gd name="T21" fmla="*/ 53 h 313"/>
                    <a:gd name="T22" fmla="*/ 10 w 392"/>
                    <a:gd name="T23" fmla="*/ 299 h 313"/>
                    <a:gd name="T24" fmla="*/ 383 w 392"/>
                    <a:gd name="T25" fmla="*/ 299 h 313"/>
                    <a:gd name="T26" fmla="*/ 383 w 392"/>
                    <a:gd name="T27" fmla="*/ 5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2" h="313">
                      <a:moveTo>
                        <a:pt x="392" y="14"/>
                      </a:moveTo>
                      <a:cubicBezTo>
                        <a:pt x="392" y="298"/>
                        <a:pt x="392" y="298"/>
                        <a:pt x="392" y="298"/>
                      </a:cubicBezTo>
                      <a:cubicBezTo>
                        <a:pt x="392" y="310"/>
                        <a:pt x="390" y="313"/>
                        <a:pt x="378" y="313"/>
                      </a:cubicBezTo>
                      <a:cubicBezTo>
                        <a:pt x="15" y="313"/>
                        <a:pt x="15" y="313"/>
                        <a:pt x="15" y="313"/>
                      </a:cubicBezTo>
                      <a:cubicBezTo>
                        <a:pt x="3" y="313"/>
                        <a:pt x="0" y="310"/>
                        <a:pt x="0" y="298"/>
                      </a:cubicBezTo>
                      <a:cubicBezTo>
                        <a:pt x="0" y="14"/>
                        <a:pt x="0" y="14"/>
                        <a:pt x="0" y="14"/>
                      </a:cubicBezTo>
                      <a:cubicBezTo>
                        <a:pt x="0" y="2"/>
                        <a:pt x="3" y="0"/>
                        <a:pt x="15" y="0"/>
                      </a:cubicBezTo>
                      <a:cubicBezTo>
                        <a:pt x="378" y="0"/>
                        <a:pt x="378" y="0"/>
                        <a:pt x="378" y="0"/>
                      </a:cubicBezTo>
                      <a:cubicBezTo>
                        <a:pt x="390" y="0"/>
                        <a:pt x="392" y="2"/>
                        <a:pt x="392" y="14"/>
                      </a:cubicBezTo>
                      <a:moveTo>
                        <a:pt x="383" y="53"/>
                      </a:moveTo>
                      <a:cubicBezTo>
                        <a:pt x="10" y="53"/>
                        <a:pt x="10" y="53"/>
                        <a:pt x="10" y="53"/>
                      </a:cubicBezTo>
                      <a:cubicBezTo>
                        <a:pt x="10" y="299"/>
                        <a:pt x="10" y="299"/>
                        <a:pt x="10" y="299"/>
                      </a:cubicBezTo>
                      <a:cubicBezTo>
                        <a:pt x="383" y="299"/>
                        <a:pt x="383" y="299"/>
                        <a:pt x="383" y="299"/>
                      </a:cubicBezTo>
                      <a:lnTo>
                        <a:pt x="383" y="53"/>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32" name="Rectangle 18">
                  <a:extLst>
                    <a:ext uri="{FF2B5EF4-FFF2-40B4-BE49-F238E27FC236}">
                      <a16:creationId xmlns:a16="http://schemas.microsoft.com/office/drawing/2014/main" id="{83414546-20B1-4874-A6E4-51A02A6633E3}"/>
                    </a:ext>
                  </a:extLst>
                </p:cNvPr>
                <p:cNvSpPr>
                  <a:spLocks noChangeArrowheads="1"/>
                </p:cNvSpPr>
                <p:nvPr/>
              </p:nvSpPr>
              <p:spPr bwMode="auto">
                <a:xfrm>
                  <a:off x="2946" y="2583"/>
                  <a:ext cx="203" cy="10"/>
                </a:xfrm>
                <a:prstGeom prst="rect">
                  <a:avLst/>
                </a:prstGeom>
                <a:solidFill>
                  <a:srgbClr val="DBD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33" name="Rectangle 19">
                  <a:extLst>
                    <a:ext uri="{FF2B5EF4-FFF2-40B4-BE49-F238E27FC236}">
                      <a16:creationId xmlns:a16="http://schemas.microsoft.com/office/drawing/2014/main" id="{3AF22F92-B23B-482A-A3AA-CD0ED3F0BEA7}"/>
                    </a:ext>
                  </a:extLst>
                </p:cNvPr>
                <p:cNvSpPr>
                  <a:spLocks noChangeArrowheads="1"/>
                </p:cNvSpPr>
                <p:nvPr/>
              </p:nvSpPr>
              <p:spPr bwMode="auto">
                <a:xfrm>
                  <a:off x="2946" y="2604"/>
                  <a:ext cx="54" cy="132"/>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34" name="Freeform 20">
                  <a:extLst>
                    <a:ext uri="{FF2B5EF4-FFF2-40B4-BE49-F238E27FC236}">
                      <a16:creationId xmlns:a16="http://schemas.microsoft.com/office/drawing/2014/main" id="{FCD7751A-C851-48EF-89C4-10143A7BC57E}"/>
                    </a:ext>
                  </a:extLst>
                </p:cNvPr>
                <p:cNvSpPr>
                  <a:spLocks/>
                </p:cNvSpPr>
                <p:nvPr/>
              </p:nvSpPr>
              <p:spPr bwMode="auto">
                <a:xfrm>
                  <a:off x="2954" y="2619"/>
                  <a:ext cx="35" cy="4"/>
                </a:xfrm>
                <a:custGeom>
                  <a:avLst/>
                  <a:gdLst>
                    <a:gd name="T0" fmla="*/ 60 w 64"/>
                    <a:gd name="T1" fmla="*/ 7 h 7"/>
                    <a:gd name="T2" fmla="*/ 3 w 64"/>
                    <a:gd name="T3" fmla="*/ 7 h 7"/>
                    <a:gd name="T4" fmla="*/ 0 w 64"/>
                    <a:gd name="T5" fmla="*/ 3 h 7"/>
                    <a:gd name="T6" fmla="*/ 3 w 64"/>
                    <a:gd name="T7" fmla="*/ 0 h 7"/>
                    <a:gd name="T8" fmla="*/ 60 w 64"/>
                    <a:gd name="T9" fmla="*/ 0 h 7"/>
                    <a:gd name="T10" fmla="*/ 64 w 64"/>
                    <a:gd name="T11" fmla="*/ 3 h 7"/>
                    <a:gd name="T12" fmla="*/ 60 w 6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4" h="7">
                      <a:moveTo>
                        <a:pt x="60" y="7"/>
                      </a:moveTo>
                      <a:cubicBezTo>
                        <a:pt x="3" y="7"/>
                        <a:pt x="3" y="7"/>
                        <a:pt x="3" y="7"/>
                      </a:cubicBezTo>
                      <a:cubicBezTo>
                        <a:pt x="2" y="7"/>
                        <a:pt x="0" y="5"/>
                        <a:pt x="0" y="3"/>
                      </a:cubicBezTo>
                      <a:cubicBezTo>
                        <a:pt x="0" y="1"/>
                        <a:pt x="2" y="0"/>
                        <a:pt x="3" y="0"/>
                      </a:cubicBezTo>
                      <a:cubicBezTo>
                        <a:pt x="60" y="0"/>
                        <a:pt x="60" y="0"/>
                        <a:pt x="60" y="0"/>
                      </a:cubicBezTo>
                      <a:cubicBezTo>
                        <a:pt x="62" y="0"/>
                        <a:pt x="64" y="1"/>
                        <a:pt x="64" y="3"/>
                      </a:cubicBezTo>
                      <a:cubicBezTo>
                        <a:pt x="64" y="5"/>
                        <a:pt x="62" y="7"/>
                        <a:pt x="60" y="7"/>
                      </a:cubicBezTo>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35" name="Freeform 21">
                  <a:extLst>
                    <a:ext uri="{FF2B5EF4-FFF2-40B4-BE49-F238E27FC236}">
                      <a16:creationId xmlns:a16="http://schemas.microsoft.com/office/drawing/2014/main" id="{02930C27-75D0-42CB-A7B4-A917385D0029}"/>
                    </a:ext>
                  </a:extLst>
                </p:cNvPr>
                <p:cNvSpPr>
                  <a:spLocks/>
                </p:cNvSpPr>
                <p:nvPr/>
              </p:nvSpPr>
              <p:spPr bwMode="auto">
                <a:xfrm>
                  <a:off x="2954" y="2632"/>
                  <a:ext cx="39" cy="4"/>
                </a:xfrm>
                <a:custGeom>
                  <a:avLst/>
                  <a:gdLst>
                    <a:gd name="T0" fmla="*/ 69 w 72"/>
                    <a:gd name="T1" fmla="*/ 7 h 7"/>
                    <a:gd name="T2" fmla="*/ 3 w 72"/>
                    <a:gd name="T3" fmla="*/ 7 h 7"/>
                    <a:gd name="T4" fmla="*/ 0 w 72"/>
                    <a:gd name="T5" fmla="*/ 4 h 7"/>
                    <a:gd name="T6" fmla="*/ 3 w 72"/>
                    <a:gd name="T7" fmla="*/ 0 h 7"/>
                    <a:gd name="T8" fmla="*/ 69 w 72"/>
                    <a:gd name="T9" fmla="*/ 0 h 7"/>
                    <a:gd name="T10" fmla="*/ 72 w 72"/>
                    <a:gd name="T11" fmla="*/ 4 h 7"/>
                    <a:gd name="T12" fmla="*/ 69 w 7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72" h="7">
                      <a:moveTo>
                        <a:pt x="69" y="7"/>
                      </a:moveTo>
                      <a:cubicBezTo>
                        <a:pt x="3" y="7"/>
                        <a:pt x="3" y="7"/>
                        <a:pt x="3" y="7"/>
                      </a:cubicBezTo>
                      <a:cubicBezTo>
                        <a:pt x="2" y="7"/>
                        <a:pt x="0" y="6"/>
                        <a:pt x="0" y="4"/>
                      </a:cubicBezTo>
                      <a:cubicBezTo>
                        <a:pt x="0" y="2"/>
                        <a:pt x="2" y="0"/>
                        <a:pt x="3" y="0"/>
                      </a:cubicBezTo>
                      <a:cubicBezTo>
                        <a:pt x="69" y="0"/>
                        <a:pt x="69" y="0"/>
                        <a:pt x="69" y="0"/>
                      </a:cubicBezTo>
                      <a:cubicBezTo>
                        <a:pt x="71" y="0"/>
                        <a:pt x="72" y="2"/>
                        <a:pt x="72" y="4"/>
                      </a:cubicBezTo>
                      <a:cubicBezTo>
                        <a:pt x="72" y="6"/>
                        <a:pt x="71" y="7"/>
                        <a:pt x="69" y="7"/>
                      </a:cubicBezTo>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36" name="Freeform 22">
                  <a:extLst>
                    <a:ext uri="{FF2B5EF4-FFF2-40B4-BE49-F238E27FC236}">
                      <a16:creationId xmlns:a16="http://schemas.microsoft.com/office/drawing/2014/main" id="{475FF3CB-6771-4789-B5B6-04FE8EF8B03C}"/>
                    </a:ext>
                  </a:extLst>
                </p:cNvPr>
                <p:cNvSpPr>
                  <a:spLocks/>
                </p:cNvSpPr>
                <p:nvPr/>
              </p:nvSpPr>
              <p:spPr bwMode="auto">
                <a:xfrm>
                  <a:off x="2954" y="2644"/>
                  <a:ext cx="30" cy="4"/>
                </a:xfrm>
                <a:custGeom>
                  <a:avLst/>
                  <a:gdLst>
                    <a:gd name="T0" fmla="*/ 53 w 56"/>
                    <a:gd name="T1" fmla="*/ 7 h 7"/>
                    <a:gd name="T2" fmla="*/ 3 w 56"/>
                    <a:gd name="T3" fmla="*/ 7 h 7"/>
                    <a:gd name="T4" fmla="*/ 0 w 56"/>
                    <a:gd name="T5" fmla="*/ 4 h 7"/>
                    <a:gd name="T6" fmla="*/ 3 w 56"/>
                    <a:gd name="T7" fmla="*/ 0 h 7"/>
                    <a:gd name="T8" fmla="*/ 53 w 56"/>
                    <a:gd name="T9" fmla="*/ 0 h 7"/>
                    <a:gd name="T10" fmla="*/ 56 w 56"/>
                    <a:gd name="T11" fmla="*/ 4 h 7"/>
                    <a:gd name="T12" fmla="*/ 53 w 5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6" h="7">
                      <a:moveTo>
                        <a:pt x="53" y="7"/>
                      </a:moveTo>
                      <a:cubicBezTo>
                        <a:pt x="3" y="7"/>
                        <a:pt x="3" y="7"/>
                        <a:pt x="3" y="7"/>
                      </a:cubicBezTo>
                      <a:cubicBezTo>
                        <a:pt x="2" y="7"/>
                        <a:pt x="0" y="6"/>
                        <a:pt x="0" y="4"/>
                      </a:cubicBezTo>
                      <a:cubicBezTo>
                        <a:pt x="0" y="2"/>
                        <a:pt x="2" y="0"/>
                        <a:pt x="3" y="0"/>
                      </a:cubicBezTo>
                      <a:cubicBezTo>
                        <a:pt x="53" y="0"/>
                        <a:pt x="53" y="0"/>
                        <a:pt x="53" y="0"/>
                      </a:cubicBezTo>
                      <a:cubicBezTo>
                        <a:pt x="55" y="0"/>
                        <a:pt x="56" y="2"/>
                        <a:pt x="56" y="4"/>
                      </a:cubicBezTo>
                      <a:cubicBezTo>
                        <a:pt x="56" y="6"/>
                        <a:pt x="55" y="7"/>
                        <a:pt x="53" y="7"/>
                      </a:cubicBezTo>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37" name="Freeform 23">
                  <a:extLst>
                    <a:ext uri="{FF2B5EF4-FFF2-40B4-BE49-F238E27FC236}">
                      <a16:creationId xmlns:a16="http://schemas.microsoft.com/office/drawing/2014/main" id="{4CEF7294-3DA2-491F-B7E8-AFB8BB5A8435}"/>
                    </a:ext>
                  </a:extLst>
                </p:cNvPr>
                <p:cNvSpPr>
                  <a:spLocks/>
                </p:cNvSpPr>
                <p:nvPr/>
              </p:nvSpPr>
              <p:spPr bwMode="auto">
                <a:xfrm>
                  <a:off x="2954" y="2658"/>
                  <a:ext cx="35" cy="4"/>
                </a:xfrm>
                <a:custGeom>
                  <a:avLst/>
                  <a:gdLst>
                    <a:gd name="T0" fmla="*/ 60 w 64"/>
                    <a:gd name="T1" fmla="*/ 7 h 7"/>
                    <a:gd name="T2" fmla="*/ 3 w 64"/>
                    <a:gd name="T3" fmla="*/ 7 h 7"/>
                    <a:gd name="T4" fmla="*/ 0 w 64"/>
                    <a:gd name="T5" fmla="*/ 4 h 7"/>
                    <a:gd name="T6" fmla="*/ 3 w 64"/>
                    <a:gd name="T7" fmla="*/ 0 h 7"/>
                    <a:gd name="T8" fmla="*/ 60 w 64"/>
                    <a:gd name="T9" fmla="*/ 0 h 7"/>
                    <a:gd name="T10" fmla="*/ 64 w 64"/>
                    <a:gd name="T11" fmla="*/ 4 h 7"/>
                    <a:gd name="T12" fmla="*/ 60 w 6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4" h="7">
                      <a:moveTo>
                        <a:pt x="60" y="7"/>
                      </a:moveTo>
                      <a:cubicBezTo>
                        <a:pt x="3" y="7"/>
                        <a:pt x="3" y="7"/>
                        <a:pt x="3" y="7"/>
                      </a:cubicBezTo>
                      <a:cubicBezTo>
                        <a:pt x="2" y="7"/>
                        <a:pt x="0" y="5"/>
                        <a:pt x="0" y="4"/>
                      </a:cubicBezTo>
                      <a:cubicBezTo>
                        <a:pt x="0" y="2"/>
                        <a:pt x="2" y="0"/>
                        <a:pt x="3" y="0"/>
                      </a:cubicBezTo>
                      <a:cubicBezTo>
                        <a:pt x="60" y="0"/>
                        <a:pt x="60" y="0"/>
                        <a:pt x="60" y="0"/>
                      </a:cubicBezTo>
                      <a:cubicBezTo>
                        <a:pt x="62" y="0"/>
                        <a:pt x="64" y="2"/>
                        <a:pt x="64" y="4"/>
                      </a:cubicBezTo>
                      <a:cubicBezTo>
                        <a:pt x="64" y="5"/>
                        <a:pt x="62" y="7"/>
                        <a:pt x="60" y="7"/>
                      </a:cubicBezTo>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38" name="Freeform 24">
                  <a:extLst>
                    <a:ext uri="{FF2B5EF4-FFF2-40B4-BE49-F238E27FC236}">
                      <a16:creationId xmlns:a16="http://schemas.microsoft.com/office/drawing/2014/main" id="{27E30B6B-505E-415C-9FAF-96F7191E3AE9}"/>
                    </a:ext>
                  </a:extLst>
                </p:cNvPr>
                <p:cNvSpPr>
                  <a:spLocks/>
                </p:cNvSpPr>
                <p:nvPr/>
              </p:nvSpPr>
              <p:spPr bwMode="auto">
                <a:xfrm>
                  <a:off x="2954" y="2670"/>
                  <a:ext cx="39" cy="4"/>
                </a:xfrm>
                <a:custGeom>
                  <a:avLst/>
                  <a:gdLst>
                    <a:gd name="T0" fmla="*/ 69 w 72"/>
                    <a:gd name="T1" fmla="*/ 7 h 7"/>
                    <a:gd name="T2" fmla="*/ 3 w 72"/>
                    <a:gd name="T3" fmla="*/ 7 h 7"/>
                    <a:gd name="T4" fmla="*/ 0 w 72"/>
                    <a:gd name="T5" fmla="*/ 4 h 7"/>
                    <a:gd name="T6" fmla="*/ 3 w 72"/>
                    <a:gd name="T7" fmla="*/ 0 h 7"/>
                    <a:gd name="T8" fmla="*/ 69 w 72"/>
                    <a:gd name="T9" fmla="*/ 0 h 7"/>
                    <a:gd name="T10" fmla="*/ 72 w 72"/>
                    <a:gd name="T11" fmla="*/ 4 h 7"/>
                    <a:gd name="T12" fmla="*/ 69 w 7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72" h="7">
                      <a:moveTo>
                        <a:pt x="69" y="7"/>
                      </a:moveTo>
                      <a:cubicBezTo>
                        <a:pt x="3" y="7"/>
                        <a:pt x="3" y="7"/>
                        <a:pt x="3" y="7"/>
                      </a:cubicBezTo>
                      <a:cubicBezTo>
                        <a:pt x="2" y="7"/>
                        <a:pt x="0" y="6"/>
                        <a:pt x="0" y="4"/>
                      </a:cubicBezTo>
                      <a:cubicBezTo>
                        <a:pt x="0" y="2"/>
                        <a:pt x="2" y="0"/>
                        <a:pt x="3" y="0"/>
                      </a:cubicBezTo>
                      <a:cubicBezTo>
                        <a:pt x="69" y="0"/>
                        <a:pt x="69" y="0"/>
                        <a:pt x="69" y="0"/>
                      </a:cubicBezTo>
                      <a:cubicBezTo>
                        <a:pt x="71" y="0"/>
                        <a:pt x="72" y="2"/>
                        <a:pt x="72" y="4"/>
                      </a:cubicBezTo>
                      <a:cubicBezTo>
                        <a:pt x="72" y="6"/>
                        <a:pt x="71" y="7"/>
                        <a:pt x="69" y="7"/>
                      </a:cubicBezTo>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39" name="Freeform 25">
                  <a:extLst>
                    <a:ext uri="{FF2B5EF4-FFF2-40B4-BE49-F238E27FC236}">
                      <a16:creationId xmlns:a16="http://schemas.microsoft.com/office/drawing/2014/main" id="{E3CE5DA7-1525-44C8-BE74-AA26187AF5A2}"/>
                    </a:ext>
                  </a:extLst>
                </p:cNvPr>
                <p:cNvSpPr>
                  <a:spLocks/>
                </p:cNvSpPr>
                <p:nvPr/>
              </p:nvSpPr>
              <p:spPr bwMode="auto">
                <a:xfrm>
                  <a:off x="2954" y="2683"/>
                  <a:ext cx="30" cy="4"/>
                </a:xfrm>
                <a:custGeom>
                  <a:avLst/>
                  <a:gdLst>
                    <a:gd name="T0" fmla="*/ 53 w 56"/>
                    <a:gd name="T1" fmla="*/ 7 h 7"/>
                    <a:gd name="T2" fmla="*/ 3 w 56"/>
                    <a:gd name="T3" fmla="*/ 7 h 7"/>
                    <a:gd name="T4" fmla="*/ 0 w 56"/>
                    <a:gd name="T5" fmla="*/ 3 h 7"/>
                    <a:gd name="T6" fmla="*/ 3 w 56"/>
                    <a:gd name="T7" fmla="*/ 0 h 7"/>
                    <a:gd name="T8" fmla="*/ 53 w 56"/>
                    <a:gd name="T9" fmla="*/ 0 h 7"/>
                    <a:gd name="T10" fmla="*/ 56 w 56"/>
                    <a:gd name="T11" fmla="*/ 3 h 7"/>
                    <a:gd name="T12" fmla="*/ 53 w 5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6" h="7">
                      <a:moveTo>
                        <a:pt x="53" y="7"/>
                      </a:moveTo>
                      <a:cubicBezTo>
                        <a:pt x="3" y="7"/>
                        <a:pt x="3" y="7"/>
                        <a:pt x="3" y="7"/>
                      </a:cubicBezTo>
                      <a:cubicBezTo>
                        <a:pt x="2" y="7"/>
                        <a:pt x="0" y="5"/>
                        <a:pt x="0" y="3"/>
                      </a:cubicBezTo>
                      <a:cubicBezTo>
                        <a:pt x="0" y="1"/>
                        <a:pt x="2" y="0"/>
                        <a:pt x="3" y="0"/>
                      </a:cubicBezTo>
                      <a:cubicBezTo>
                        <a:pt x="53" y="0"/>
                        <a:pt x="53" y="0"/>
                        <a:pt x="53" y="0"/>
                      </a:cubicBezTo>
                      <a:cubicBezTo>
                        <a:pt x="55" y="0"/>
                        <a:pt x="56" y="1"/>
                        <a:pt x="56" y="3"/>
                      </a:cubicBezTo>
                      <a:cubicBezTo>
                        <a:pt x="56" y="5"/>
                        <a:pt x="55" y="7"/>
                        <a:pt x="53" y="7"/>
                      </a:cubicBezTo>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40" name="Freeform 26">
                  <a:extLst>
                    <a:ext uri="{FF2B5EF4-FFF2-40B4-BE49-F238E27FC236}">
                      <a16:creationId xmlns:a16="http://schemas.microsoft.com/office/drawing/2014/main" id="{717DFA9E-3994-4AC1-99C8-681219867C3F}"/>
                    </a:ext>
                  </a:extLst>
                </p:cNvPr>
                <p:cNvSpPr>
                  <a:spLocks/>
                </p:cNvSpPr>
                <p:nvPr/>
              </p:nvSpPr>
              <p:spPr bwMode="auto">
                <a:xfrm>
                  <a:off x="3033" y="2656"/>
                  <a:ext cx="151" cy="109"/>
                </a:xfrm>
                <a:custGeom>
                  <a:avLst/>
                  <a:gdLst>
                    <a:gd name="T0" fmla="*/ 280 w 280"/>
                    <a:gd name="T1" fmla="*/ 190 h 200"/>
                    <a:gd name="T2" fmla="*/ 270 w 280"/>
                    <a:gd name="T3" fmla="*/ 200 h 200"/>
                    <a:gd name="T4" fmla="*/ 10 w 280"/>
                    <a:gd name="T5" fmla="*/ 200 h 200"/>
                    <a:gd name="T6" fmla="*/ 0 w 280"/>
                    <a:gd name="T7" fmla="*/ 190 h 200"/>
                    <a:gd name="T8" fmla="*/ 0 w 280"/>
                    <a:gd name="T9" fmla="*/ 10 h 200"/>
                    <a:gd name="T10" fmla="*/ 10 w 280"/>
                    <a:gd name="T11" fmla="*/ 0 h 200"/>
                    <a:gd name="T12" fmla="*/ 270 w 280"/>
                    <a:gd name="T13" fmla="*/ 0 h 200"/>
                    <a:gd name="T14" fmla="*/ 280 w 280"/>
                    <a:gd name="T15" fmla="*/ 10 h 200"/>
                    <a:gd name="T16" fmla="*/ 280 w 280"/>
                    <a:gd name="T17" fmla="*/ 19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 h="200">
                      <a:moveTo>
                        <a:pt x="280" y="190"/>
                      </a:moveTo>
                      <a:cubicBezTo>
                        <a:pt x="280" y="196"/>
                        <a:pt x="276" y="200"/>
                        <a:pt x="270" y="200"/>
                      </a:cubicBezTo>
                      <a:cubicBezTo>
                        <a:pt x="10" y="200"/>
                        <a:pt x="10" y="200"/>
                        <a:pt x="10" y="200"/>
                      </a:cubicBezTo>
                      <a:cubicBezTo>
                        <a:pt x="4" y="200"/>
                        <a:pt x="0" y="196"/>
                        <a:pt x="0" y="190"/>
                      </a:cubicBezTo>
                      <a:cubicBezTo>
                        <a:pt x="0" y="10"/>
                        <a:pt x="0" y="10"/>
                        <a:pt x="0" y="10"/>
                      </a:cubicBezTo>
                      <a:cubicBezTo>
                        <a:pt x="0" y="4"/>
                        <a:pt x="4" y="0"/>
                        <a:pt x="10" y="0"/>
                      </a:cubicBezTo>
                      <a:cubicBezTo>
                        <a:pt x="270" y="0"/>
                        <a:pt x="270" y="0"/>
                        <a:pt x="270" y="0"/>
                      </a:cubicBezTo>
                      <a:cubicBezTo>
                        <a:pt x="276" y="0"/>
                        <a:pt x="280" y="4"/>
                        <a:pt x="280" y="10"/>
                      </a:cubicBezTo>
                      <a:lnTo>
                        <a:pt x="280" y="19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41" name="Freeform 27">
                  <a:extLst>
                    <a:ext uri="{FF2B5EF4-FFF2-40B4-BE49-F238E27FC236}">
                      <a16:creationId xmlns:a16="http://schemas.microsoft.com/office/drawing/2014/main" id="{452B88A9-6F5B-431D-A916-2BC389831117}"/>
                    </a:ext>
                  </a:extLst>
                </p:cNvPr>
                <p:cNvSpPr>
                  <a:spLocks/>
                </p:cNvSpPr>
                <p:nvPr/>
              </p:nvSpPr>
              <p:spPr bwMode="auto">
                <a:xfrm>
                  <a:off x="3033" y="2703"/>
                  <a:ext cx="76" cy="19"/>
                </a:xfrm>
                <a:custGeom>
                  <a:avLst/>
                  <a:gdLst>
                    <a:gd name="T0" fmla="*/ 0 w 76"/>
                    <a:gd name="T1" fmla="*/ 0 h 19"/>
                    <a:gd name="T2" fmla="*/ 21 w 76"/>
                    <a:gd name="T3" fmla="*/ 0 h 19"/>
                    <a:gd name="T4" fmla="*/ 22 w 76"/>
                    <a:gd name="T5" fmla="*/ 0 h 19"/>
                    <a:gd name="T6" fmla="*/ 22 w 76"/>
                    <a:gd name="T7" fmla="*/ 1 h 19"/>
                    <a:gd name="T8" fmla="*/ 22 w 76"/>
                    <a:gd name="T9" fmla="*/ 19 h 19"/>
                    <a:gd name="T10" fmla="*/ 51 w 76"/>
                    <a:gd name="T11" fmla="*/ 19 h 19"/>
                    <a:gd name="T12" fmla="*/ 51 w 76"/>
                    <a:gd name="T13" fmla="*/ 1 h 19"/>
                    <a:gd name="T14" fmla="*/ 51 w 76"/>
                    <a:gd name="T15" fmla="*/ 0 h 19"/>
                    <a:gd name="T16" fmla="*/ 76 w 76"/>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9">
                      <a:moveTo>
                        <a:pt x="0" y="0"/>
                      </a:moveTo>
                      <a:lnTo>
                        <a:pt x="21" y="0"/>
                      </a:lnTo>
                      <a:lnTo>
                        <a:pt x="22" y="0"/>
                      </a:lnTo>
                      <a:lnTo>
                        <a:pt x="22" y="1"/>
                      </a:lnTo>
                      <a:lnTo>
                        <a:pt x="22" y="19"/>
                      </a:lnTo>
                      <a:lnTo>
                        <a:pt x="51" y="19"/>
                      </a:lnTo>
                      <a:lnTo>
                        <a:pt x="51" y="1"/>
                      </a:lnTo>
                      <a:lnTo>
                        <a:pt x="51" y="0"/>
                      </a:lnTo>
                      <a:lnTo>
                        <a:pt x="76" y="0"/>
                      </a:lnTo>
                    </a:path>
                  </a:pathLst>
                </a:custGeom>
                <a:noFill/>
                <a:ln w="1111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42" name="Freeform 28">
                  <a:extLst>
                    <a:ext uri="{FF2B5EF4-FFF2-40B4-BE49-F238E27FC236}">
                      <a16:creationId xmlns:a16="http://schemas.microsoft.com/office/drawing/2014/main" id="{5E3AFCA1-887A-444A-A160-7716C68D214F}"/>
                    </a:ext>
                  </a:extLst>
                </p:cNvPr>
                <p:cNvSpPr>
                  <a:spLocks/>
                </p:cNvSpPr>
                <p:nvPr/>
              </p:nvSpPr>
              <p:spPr bwMode="auto">
                <a:xfrm>
                  <a:off x="3109" y="2703"/>
                  <a:ext cx="75" cy="19"/>
                </a:xfrm>
                <a:custGeom>
                  <a:avLst/>
                  <a:gdLst>
                    <a:gd name="T0" fmla="*/ 75 w 75"/>
                    <a:gd name="T1" fmla="*/ 0 h 19"/>
                    <a:gd name="T2" fmla="*/ 54 w 75"/>
                    <a:gd name="T3" fmla="*/ 0 h 19"/>
                    <a:gd name="T4" fmla="*/ 53 w 75"/>
                    <a:gd name="T5" fmla="*/ 0 h 19"/>
                    <a:gd name="T6" fmla="*/ 53 w 75"/>
                    <a:gd name="T7" fmla="*/ 1 h 19"/>
                    <a:gd name="T8" fmla="*/ 53 w 75"/>
                    <a:gd name="T9" fmla="*/ 19 h 19"/>
                    <a:gd name="T10" fmla="*/ 24 w 75"/>
                    <a:gd name="T11" fmla="*/ 19 h 19"/>
                    <a:gd name="T12" fmla="*/ 24 w 75"/>
                    <a:gd name="T13" fmla="*/ 1 h 19"/>
                    <a:gd name="T14" fmla="*/ 24 w 75"/>
                    <a:gd name="T15" fmla="*/ 0 h 19"/>
                    <a:gd name="T16" fmla="*/ 0 w 75"/>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9">
                      <a:moveTo>
                        <a:pt x="75" y="0"/>
                      </a:moveTo>
                      <a:lnTo>
                        <a:pt x="54" y="0"/>
                      </a:lnTo>
                      <a:lnTo>
                        <a:pt x="53" y="0"/>
                      </a:lnTo>
                      <a:lnTo>
                        <a:pt x="53" y="1"/>
                      </a:lnTo>
                      <a:lnTo>
                        <a:pt x="53" y="19"/>
                      </a:lnTo>
                      <a:lnTo>
                        <a:pt x="24" y="19"/>
                      </a:lnTo>
                      <a:lnTo>
                        <a:pt x="24" y="1"/>
                      </a:lnTo>
                      <a:lnTo>
                        <a:pt x="24" y="0"/>
                      </a:lnTo>
                      <a:lnTo>
                        <a:pt x="0" y="0"/>
                      </a:lnTo>
                    </a:path>
                  </a:pathLst>
                </a:custGeom>
                <a:noFill/>
                <a:ln w="1111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43" name="Freeform 29">
                  <a:extLst>
                    <a:ext uri="{FF2B5EF4-FFF2-40B4-BE49-F238E27FC236}">
                      <a16:creationId xmlns:a16="http://schemas.microsoft.com/office/drawing/2014/main" id="{C7BFFF79-1351-4716-B3E7-6F21642638BC}"/>
                    </a:ext>
                  </a:extLst>
                </p:cNvPr>
                <p:cNvSpPr>
                  <a:spLocks/>
                </p:cNvSpPr>
                <p:nvPr/>
              </p:nvSpPr>
              <p:spPr bwMode="auto">
                <a:xfrm>
                  <a:off x="3087" y="2637"/>
                  <a:ext cx="45" cy="30"/>
                </a:xfrm>
                <a:custGeom>
                  <a:avLst/>
                  <a:gdLst>
                    <a:gd name="T0" fmla="*/ 84 w 84"/>
                    <a:gd name="T1" fmla="*/ 45 h 56"/>
                    <a:gd name="T2" fmla="*/ 74 w 84"/>
                    <a:gd name="T3" fmla="*/ 56 h 56"/>
                    <a:gd name="T4" fmla="*/ 11 w 84"/>
                    <a:gd name="T5" fmla="*/ 56 h 56"/>
                    <a:gd name="T6" fmla="*/ 0 w 84"/>
                    <a:gd name="T7" fmla="*/ 45 h 56"/>
                    <a:gd name="T8" fmla="*/ 0 w 84"/>
                    <a:gd name="T9" fmla="*/ 10 h 56"/>
                    <a:gd name="T10" fmla="*/ 11 w 84"/>
                    <a:gd name="T11" fmla="*/ 0 h 56"/>
                    <a:gd name="T12" fmla="*/ 74 w 84"/>
                    <a:gd name="T13" fmla="*/ 0 h 56"/>
                    <a:gd name="T14" fmla="*/ 84 w 84"/>
                    <a:gd name="T15" fmla="*/ 10 h 56"/>
                    <a:gd name="T16" fmla="*/ 84 w 84"/>
                    <a:gd name="T17" fmla="*/ 4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56">
                      <a:moveTo>
                        <a:pt x="84" y="45"/>
                      </a:moveTo>
                      <a:cubicBezTo>
                        <a:pt x="84" y="50"/>
                        <a:pt x="81" y="56"/>
                        <a:pt x="74" y="56"/>
                      </a:cubicBezTo>
                      <a:cubicBezTo>
                        <a:pt x="11" y="56"/>
                        <a:pt x="11" y="56"/>
                        <a:pt x="11" y="56"/>
                      </a:cubicBezTo>
                      <a:cubicBezTo>
                        <a:pt x="4" y="56"/>
                        <a:pt x="0" y="50"/>
                        <a:pt x="0" y="45"/>
                      </a:cubicBezTo>
                      <a:cubicBezTo>
                        <a:pt x="0" y="10"/>
                        <a:pt x="0" y="10"/>
                        <a:pt x="0" y="10"/>
                      </a:cubicBezTo>
                      <a:cubicBezTo>
                        <a:pt x="0" y="4"/>
                        <a:pt x="4" y="0"/>
                        <a:pt x="11" y="0"/>
                      </a:cubicBezTo>
                      <a:cubicBezTo>
                        <a:pt x="74" y="0"/>
                        <a:pt x="74" y="0"/>
                        <a:pt x="74" y="0"/>
                      </a:cubicBezTo>
                      <a:cubicBezTo>
                        <a:pt x="81" y="0"/>
                        <a:pt x="84" y="4"/>
                        <a:pt x="84" y="10"/>
                      </a:cubicBezTo>
                      <a:lnTo>
                        <a:pt x="84" y="45"/>
                      </a:lnTo>
                      <a:close/>
                    </a:path>
                  </a:pathLst>
                </a:custGeom>
                <a:noFill/>
                <a:ln w="14288" cap="flat">
                  <a:solidFill>
                    <a:srgbClr val="E8112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grpSp>
      </p:grpSp>
      <p:grpSp>
        <p:nvGrpSpPr>
          <p:cNvPr id="349" name="Group 348">
            <a:extLst>
              <a:ext uri="{FF2B5EF4-FFF2-40B4-BE49-F238E27FC236}">
                <a16:creationId xmlns:a16="http://schemas.microsoft.com/office/drawing/2014/main" id="{A3E304F7-CB8C-4844-864E-42C06E050C72}"/>
              </a:ext>
            </a:extLst>
          </p:cNvPr>
          <p:cNvGrpSpPr/>
          <p:nvPr/>
        </p:nvGrpSpPr>
        <p:grpSpPr>
          <a:xfrm>
            <a:off x="1715896" y="3348525"/>
            <a:ext cx="539784" cy="392625"/>
            <a:chOff x="10523179" y="1365355"/>
            <a:chExt cx="957264" cy="731967"/>
          </a:xfrm>
        </p:grpSpPr>
        <p:sp>
          <p:nvSpPr>
            <p:cNvPr id="350" name="Rounded Rectangle 8">
              <a:extLst>
                <a:ext uri="{FF2B5EF4-FFF2-40B4-BE49-F238E27FC236}">
                  <a16:creationId xmlns:a16="http://schemas.microsoft.com/office/drawing/2014/main" id="{E2AC9CDA-2775-4A3C-BE5D-CC5195C27884}"/>
                </a:ext>
              </a:extLst>
            </p:cNvPr>
            <p:cNvSpPr/>
            <p:nvPr/>
          </p:nvSpPr>
          <p:spPr bwMode="auto">
            <a:xfrm>
              <a:off x="10523179" y="1365355"/>
              <a:ext cx="957264" cy="731967"/>
            </a:xfrm>
            <a:prstGeom prst="roundRect">
              <a:avLst>
                <a:gd name="adj" fmla="val 9142"/>
              </a:avLst>
            </a:prstGeom>
            <a:solidFill>
              <a:srgbClr val="C00000"/>
            </a:solidFill>
            <a:ln w="38100">
              <a:solidFill>
                <a:srgbClr val="8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51" name="Group 350">
              <a:extLst>
                <a:ext uri="{FF2B5EF4-FFF2-40B4-BE49-F238E27FC236}">
                  <a16:creationId xmlns:a16="http://schemas.microsoft.com/office/drawing/2014/main" id="{72F9FDB9-E195-4ABE-915A-A5C3988DAAAE}"/>
                </a:ext>
              </a:extLst>
            </p:cNvPr>
            <p:cNvGrpSpPr/>
            <p:nvPr/>
          </p:nvGrpSpPr>
          <p:grpSpPr>
            <a:xfrm>
              <a:off x="10549263" y="1485684"/>
              <a:ext cx="902576" cy="511215"/>
              <a:chOff x="4368890" y="3984870"/>
              <a:chExt cx="902576" cy="511215"/>
            </a:xfrm>
          </p:grpSpPr>
          <p:grpSp>
            <p:nvGrpSpPr>
              <p:cNvPr id="352" name="Group 24">
                <a:extLst>
                  <a:ext uri="{FF2B5EF4-FFF2-40B4-BE49-F238E27FC236}">
                    <a16:creationId xmlns:a16="http://schemas.microsoft.com/office/drawing/2014/main" id="{31D483CE-619E-467E-A802-25CB4C92955E}"/>
                  </a:ext>
                </a:extLst>
              </p:cNvPr>
              <p:cNvGrpSpPr>
                <a:grpSpLocks noChangeAspect="1"/>
              </p:cNvGrpSpPr>
              <p:nvPr/>
            </p:nvGrpSpPr>
            <p:grpSpPr bwMode="auto">
              <a:xfrm>
                <a:off x="4368890" y="3984870"/>
                <a:ext cx="902576" cy="511215"/>
                <a:chOff x="1577" y="2835"/>
                <a:chExt cx="738" cy="418"/>
              </a:xfrm>
            </p:grpSpPr>
            <p:sp>
              <p:nvSpPr>
                <p:cNvPr id="369" name="AutoShape 23">
                  <a:extLst>
                    <a:ext uri="{FF2B5EF4-FFF2-40B4-BE49-F238E27FC236}">
                      <a16:creationId xmlns:a16="http://schemas.microsoft.com/office/drawing/2014/main" id="{AD6A303E-EA6C-4751-80FE-DF2814D39DB9}"/>
                    </a:ext>
                  </a:extLst>
                </p:cNvPr>
                <p:cNvSpPr>
                  <a:spLocks noChangeAspect="1" noChangeArrowheads="1" noTextEdit="1"/>
                </p:cNvSpPr>
                <p:nvPr/>
              </p:nvSpPr>
              <p:spPr bwMode="auto">
                <a:xfrm>
                  <a:off x="1577" y="2835"/>
                  <a:ext cx="738"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70" name="Rectangle 25">
                  <a:extLst>
                    <a:ext uri="{FF2B5EF4-FFF2-40B4-BE49-F238E27FC236}">
                      <a16:creationId xmlns:a16="http://schemas.microsoft.com/office/drawing/2014/main" id="{6D5B8093-CB98-41D1-8B83-8EACD3B856E4}"/>
                    </a:ext>
                  </a:extLst>
                </p:cNvPr>
                <p:cNvSpPr>
                  <a:spLocks noChangeArrowheads="1"/>
                </p:cNvSpPr>
                <p:nvPr/>
              </p:nvSpPr>
              <p:spPr bwMode="auto">
                <a:xfrm>
                  <a:off x="1669" y="2831"/>
                  <a:ext cx="563" cy="3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71" name="Oval 26">
                  <a:extLst>
                    <a:ext uri="{FF2B5EF4-FFF2-40B4-BE49-F238E27FC236}">
                      <a16:creationId xmlns:a16="http://schemas.microsoft.com/office/drawing/2014/main" id="{F939E765-2F94-45EC-905D-C385A3955CA0}"/>
                    </a:ext>
                  </a:extLst>
                </p:cNvPr>
                <p:cNvSpPr>
                  <a:spLocks noChangeArrowheads="1"/>
                </p:cNvSpPr>
                <p:nvPr/>
              </p:nvSpPr>
              <p:spPr bwMode="auto">
                <a:xfrm>
                  <a:off x="1944" y="2839"/>
                  <a:ext cx="13" cy="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72" name="Rectangle 27">
                  <a:extLst>
                    <a:ext uri="{FF2B5EF4-FFF2-40B4-BE49-F238E27FC236}">
                      <a16:creationId xmlns:a16="http://schemas.microsoft.com/office/drawing/2014/main" id="{9EE5B4D4-19EA-4A26-A509-7467FB9C9121}"/>
                    </a:ext>
                  </a:extLst>
                </p:cNvPr>
                <p:cNvSpPr>
                  <a:spLocks noChangeArrowheads="1"/>
                </p:cNvSpPr>
                <p:nvPr/>
              </p:nvSpPr>
              <p:spPr bwMode="auto">
                <a:xfrm>
                  <a:off x="1690" y="2860"/>
                  <a:ext cx="525" cy="342"/>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73" name="Freeform 28">
                  <a:extLst>
                    <a:ext uri="{FF2B5EF4-FFF2-40B4-BE49-F238E27FC236}">
                      <a16:creationId xmlns:a16="http://schemas.microsoft.com/office/drawing/2014/main" id="{DCBB02C0-682D-42A7-AB43-7BA429899EA9}"/>
                    </a:ext>
                  </a:extLst>
                </p:cNvPr>
                <p:cNvSpPr>
                  <a:spLocks/>
                </p:cNvSpPr>
                <p:nvPr/>
              </p:nvSpPr>
              <p:spPr bwMode="auto">
                <a:xfrm>
                  <a:off x="1581" y="3223"/>
                  <a:ext cx="730" cy="30"/>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grpSp>
            <p:nvGrpSpPr>
              <p:cNvPr id="353" name="Group 15">
                <a:extLst>
                  <a:ext uri="{FF2B5EF4-FFF2-40B4-BE49-F238E27FC236}">
                    <a16:creationId xmlns:a16="http://schemas.microsoft.com/office/drawing/2014/main" id="{F9965796-7107-459C-B578-98CAC88F7B26}"/>
                  </a:ext>
                </a:extLst>
              </p:cNvPr>
              <p:cNvGrpSpPr>
                <a:grpSpLocks noChangeAspect="1"/>
              </p:cNvGrpSpPr>
              <p:nvPr/>
            </p:nvGrpSpPr>
            <p:grpSpPr bwMode="auto">
              <a:xfrm>
                <a:off x="4668838" y="4087813"/>
                <a:ext cx="387350" cy="301625"/>
                <a:chOff x="2941" y="2575"/>
                <a:chExt cx="244" cy="190"/>
              </a:xfrm>
            </p:grpSpPr>
            <p:sp>
              <p:nvSpPr>
                <p:cNvPr id="354" name="AutoShape 14">
                  <a:extLst>
                    <a:ext uri="{FF2B5EF4-FFF2-40B4-BE49-F238E27FC236}">
                      <a16:creationId xmlns:a16="http://schemas.microsoft.com/office/drawing/2014/main" id="{EE41B86B-3E45-44B0-A326-AC6D2540C9B5}"/>
                    </a:ext>
                  </a:extLst>
                </p:cNvPr>
                <p:cNvSpPr>
                  <a:spLocks noChangeAspect="1" noChangeArrowheads="1" noTextEdit="1"/>
                </p:cNvSpPr>
                <p:nvPr/>
              </p:nvSpPr>
              <p:spPr bwMode="auto">
                <a:xfrm>
                  <a:off x="2941" y="2575"/>
                  <a:ext cx="24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55" name="Rectangle 16">
                  <a:extLst>
                    <a:ext uri="{FF2B5EF4-FFF2-40B4-BE49-F238E27FC236}">
                      <a16:creationId xmlns:a16="http://schemas.microsoft.com/office/drawing/2014/main" id="{14448A0B-EA6E-4E2A-B423-494F4FC75378}"/>
                    </a:ext>
                  </a:extLst>
                </p:cNvPr>
                <p:cNvSpPr>
                  <a:spLocks noChangeArrowheads="1"/>
                </p:cNvSpPr>
                <p:nvPr/>
              </p:nvSpPr>
              <p:spPr bwMode="auto">
                <a:xfrm>
                  <a:off x="3000" y="2604"/>
                  <a:ext cx="148" cy="1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56" name="Freeform 17">
                  <a:extLst>
                    <a:ext uri="{FF2B5EF4-FFF2-40B4-BE49-F238E27FC236}">
                      <a16:creationId xmlns:a16="http://schemas.microsoft.com/office/drawing/2014/main" id="{55FEEE97-3B00-451C-924B-02B57F5EAC65}"/>
                    </a:ext>
                  </a:extLst>
                </p:cNvPr>
                <p:cNvSpPr>
                  <a:spLocks noEditPoints="1"/>
                </p:cNvSpPr>
                <p:nvPr/>
              </p:nvSpPr>
              <p:spPr bwMode="auto">
                <a:xfrm>
                  <a:off x="2940" y="2575"/>
                  <a:ext cx="213" cy="169"/>
                </a:xfrm>
                <a:custGeom>
                  <a:avLst/>
                  <a:gdLst>
                    <a:gd name="T0" fmla="*/ 392 w 392"/>
                    <a:gd name="T1" fmla="*/ 14 h 313"/>
                    <a:gd name="T2" fmla="*/ 392 w 392"/>
                    <a:gd name="T3" fmla="*/ 298 h 313"/>
                    <a:gd name="T4" fmla="*/ 378 w 392"/>
                    <a:gd name="T5" fmla="*/ 313 h 313"/>
                    <a:gd name="T6" fmla="*/ 15 w 392"/>
                    <a:gd name="T7" fmla="*/ 313 h 313"/>
                    <a:gd name="T8" fmla="*/ 0 w 392"/>
                    <a:gd name="T9" fmla="*/ 298 h 313"/>
                    <a:gd name="T10" fmla="*/ 0 w 392"/>
                    <a:gd name="T11" fmla="*/ 14 h 313"/>
                    <a:gd name="T12" fmla="*/ 15 w 392"/>
                    <a:gd name="T13" fmla="*/ 0 h 313"/>
                    <a:gd name="T14" fmla="*/ 378 w 392"/>
                    <a:gd name="T15" fmla="*/ 0 h 313"/>
                    <a:gd name="T16" fmla="*/ 392 w 392"/>
                    <a:gd name="T17" fmla="*/ 14 h 313"/>
                    <a:gd name="T18" fmla="*/ 383 w 392"/>
                    <a:gd name="T19" fmla="*/ 53 h 313"/>
                    <a:gd name="T20" fmla="*/ 10 w 392"/>
                    <a:gd name="T21" fmla="*/ 53 h 313"/>
                    <a:gd name="T22" fmla="*/ 10 w 392"/>
                    <a:gd name="T23" fmla="*/ 299 h 313"/>
                    <a:gd name="T24" fmla="*/ 383 w 392"/>
                    <a:gd name="T25" fmla="*/ 299 h 313"/>
                    <a:gd name="T26" fmla="*/ 383 w 392"/>
                    <a:gd name="T27" fmla="*/ 5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2" h="313">
                      <a:moveTo>
                        <a:pt x="392" y="14"/>
                      </a:moveTo>
                      <a:cubicBezTo>
                        <a:pt x="392" y="298"/>
                        <a:pt x="392" y="298"/>
                        <a:pt x="392" y="298"/>
                      </a:cubicBezTo>
                      <a:cubicBezTo>
                        <a:pt x="392" y="310"/>
                        <a:pt x="390" y="313"/>
                        <a:pt x="378" y="313"/>
                      </a:cubicBezTo>
                      <a:cubicBezTo>
                        <a:pt x="15" y="313"/>
                        <a:pt x="15" y="313"/>
                        <a:pt x="15" y="313"/>
                      </a:cubicBezTo>
                      <a:cubicBezTo>
                        <a:pt x="3" y="313"/>
                        <a:pt x="0" y="310"/>
                        <a:pt x="0" y="298"/>
                      </a:cubicBezTo>
                      <a:cubicBezTo>
                        <a:pt x="0" y="14"/>
                        <a:pt x="0" y="14"/>
                        <a:pt x="0" y="14"/>
                      </a:cubicBezTo>
                      <a:cubicBezTo>
                        <a:pt x="0" y="2"/>
                        <a:pt x="3" y="0"/>
                        <a:pt x="15" y="0"/>
                      </a:cubicBezTo>
                      <a:cubicBezTo>
                        <a:pt x="378" y="0"/>
                        <a:pt x="378" y="0"/>
                        <a:pt x="378" y="0"/>
                      </a:cubicBezTo>
                      <a:cubicBezTo>
                        <a:pt x="390" y="0"/>
                        <a:pt x="392" y="2"/>
                        <a:pt x="392" y="14"/>
                      </a:cubicBezTo>
                      <a:moveTo>
                        <a:pt x="383" y="53"/>
                      </a:moveTo>
                      <a:cubicBezTo>
                        <a:pt x="10" y="53"/>
                        <a:pt x="10" y="53"/>
                        <a:pt x="10" y="53"/>
                      </a:cubicBezTo>
                      <a:cubicBezTo>
                        <a:pt x="10" y="299"/>
                        <a:pt x="10" y="299"/>
                        <a:pt x="10" y="299"/>
                      </a:cubicBezTo>
                      <a:cubicBezTo>
                        <a:pt x="383" y="299"/>
                        <a:pt x="383" y="299"/>
                        <a:pt x="383" y="299"/>
                      </a:cubicBezTo>
                      <a:lnTo>
                        <a:pt x="383" y="53"/>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57" name="Rectangle 18">
                  <a:extLst>
                    <a:ext uri="{FF2B5EF4-FFF2-40B4-BE49-F238E27FC236}">
                      <a16:creationId xmlns:a16="http://schemas.microsoft.com/office/drawing/2014/main" id="{62083DEE-6AEC-4C4A-8B99-A0BFB5A9C7CE}"/>
                    </a:ext>
                  </a:extLst>
                </p:cNvPr>
                <p:cNvSpPr>
                  <a:spLocks noChangeArrowheads="1"/>
                </p:cNvSpPr>
                <p:nvPr/>
              </p:nvSpPr>
              <p:spPr bwMode="auto">
                <a:xfrm>
                  <a:off x="2946" y="2583"/>
                  <a:ext cx="203" cy="10"/>
                </a:xfrm>
                <a:prstGeom prst="rect">
                  <a:avLst/>
                </a:prstGeom>
                <a:solidFill>
                  <a:srgbClr val="DBD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58" name="Rectangle 19">
                  <a:extLst>
                    <a:ext uri="{FF2B5EF4-FFF2-40B4-BE49-F238E27FC236}">
                      <a16:creationId xmlns:a16="http://schemas.microsoft.com/office/drawing/2014/main" id="{EB8F3C2C-2001-4421-B0B7-55EAC3CFE2DB}"/>
                    </a:ext>
                  </a:extLst>
                </p:cNvPr>
                <p:cNvSpPr>
                  <a:spLocks noChangeArrowheads="1"/>
                </p:cNvSpPr>
                <p:nvPr/>
              </p:nvSpPr>
              <p:spPr bwMode="auto">
                <a:xfrm>
                  <a:off x="2946" y="2604"/>
                  <a:ext cx="54" cy="132"/>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59" name="Freeform 20">
                  <a:extLst>
                    <a:ext uri="{FF2B5EF4-FFF2-40B4-BE49-F238E27FC236}">
                      <a16:creationId xmlns:a16="http://schemas.microsoft.com/office/drawing/2014/main" id="{92AC4D2A-1808-4F4F-AF61-F816A8CB5F30}"/>
                    </a:ext>
                  </a:extLst>
                </p:cNvPr>
                <p:cNvSpPr>
                  <a:spLocks/>
                </p:cNvSpPr>
                <p:nvPr/>
              </p:nvSpPr>
              <p:spPr bwMode="auto">
                <a:xfrm>
                  <a:off x="2954" y="2619"/>
                  <a:ext cx="35" cy="4"/>
                </a:xfrm>
                <a:custGeom>
                  <a:avLst/>
                  <a:gdLst>
                    <a:gd name="T0" fmla="*/ 60 w 64"/>
                    <a:gd name="T1" fmla="*/ 7 h 7"/>
                    <a:gd name="T2" fmla="*/ 3 w 64"/>
                    <a:gd name="T3" fmla="*/ 7 h 7"/>
                    <a:gd name="T4" fmla="*/ 0 w 64"/>
                    <a:gd name="T5" fmla="*/ 3 h 7"/>
                    <a:gd name="T6" fmla="*/ 3 w 64"/>
                    <a:gd name="T7" fmla="*/ 0 h 7"/>
                    <a:gd name="T8" fmla="*/ 60 w 64"/>
                    <a:gd name="T9" fmla="*/ 0 h 7"/>
                    <a:gd name="T10" fmla="*/ 64 w 64"/>
                    <a:gd name="T11" fmla="*/ 3 h 7"/>
                    <a:gd name="T12" fmla="*/ 60 w 6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4" h="7">
                      <a:moveTo>
                        <a:pt x="60" y="7"/>
                      </a:moveTo>
                      <a:cubicBezTo>
                        <a:pt x="3" y="7"/>
                        <a:pt x="3" y="7"/>
                        <a:pt x="3" y="7"/>
                      </a:cubicBezTo>
                      <a:cubicBezTo>
                        <a:pt x="2" y="7"/>
                        <a:pt x="0" y="5"/>
                        <a:pt x="0" y="3"/>
                      </a:cubicBezTo>
                      <a:cubicBezTo>
                        <a:pt x="0" y="1"/>
                        <a:pt x="2" y="0"/>
                        <a:pt x="3" y="0"/>
                      </a:cubicBezTo>
                      <a:cubicBezTo>
                        <a:pt x="60" y="0"/>
                        <a:pt x="60" y="0"/>
                        <a:pt x="60" y="0"/>
                      </a:cubicBezTo>
                      <a:cubicBezTo>
                        <a:pt x="62" y="0"/>
                        <a:pt x="64" y="1"/>
                        <a:pt x="64" y="3"/>
                      </a:cubicBezTo>
                      <a:cubicBezTo>
                        <a:pt x="64" y="5"/>
                        <a:pt x="62" y="7"/>
                        <a:pt x="60" y="7"/>
                      </a:cubicBezTo>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60" name="Freeform 21">
                  <a:extLst>
                    <a:ext uri="{FF2B5EF4-FFF2-40B4-BE49-F238E27FC236}">
                      <a16:creationId xmlns:a16="http://schemas.microsoft.com/office/drawing/2014/main" id="{15529DC5-8905-4029-B5FE-F152155C6E12}"/>
                    </a:ext>
                  </a:extLst>
                </p:cNvPr>
                <p:cNvSpPr>
                  <a:spLocks/>
                </p:cNvSpPr>
                <p:nvPr/>
              </p:nvSpPr>
              <p:spPr bwMode="auto">
                <a:xfrm>
                  <a:off x="2954" y="2632"/>
                  <a:ext cx="39" cy="4"/>
                </a:xfrm>
                <a:custGeom>
                  <a:avLst/>
                  <a:gdLst>
                    <a:gd name="T0" fmla="*/ 69 w 72"/>
                    <a:gd name="T1" fmla="*/ 7 h 7"/>
                    <a:gd name="T2" fmla="*/ 3 w 72"/>
                    <a:gd name="T3" fmla="*/ 7 h 7"/>
                    <a:gd name="T4" fmla="*/ 0 w 72"/>
                    <a:gd name="T5" fmla="*/ 4 h 7"/>
                    <a:gd name="T6" fmla="*/ 3 w 72"/>
                    <a:gd name="T7" fmla="*/ 0 h 7"/>
                    <a:gd name="T8" fmla="*/ 69 w 72"/>
                    <a:gd name="T9" fmla="*/ 0 h 7"/>
                    <a:gd name="T10" fmla="*/ 72 w 72"/>
                    <a:gd name="T11" fmla="*/ 4 h 7"/>
                    <a:gd name="T12" fmla="*/ 69 w 7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72" h="7">
                      <a:moveTo>
                        <a:pt x="69" y="7"/>
                      </a:moveTo>
                      <a:cubicBezTo>
                        <a:pt x="3" y="7"/>
                        <a:pt x="3" y="7"/>
                        <a:pt x="3" y="7"/>
                      </a:cubicBezTo>
                      <a:cubicBezTo>
                        <a:pt x="2" y="7"/>
                        <a:pt x="0" y="6"/>
                        <a:pt x="0" y="4"/>
                      </a:cubicBezTo>
                      <a:cubicBezTo>
                        <a:pt x="0" y="2"/>
                        <a:pt x="2" y="0"/>
                        <a:pt x="3" y="0"/>
                      </a:cubicBezTo>
                      <a:cubicBezTo>
                        <a:pt x="69" y="0"/>
                        <a:pt x="69" y="0"/>
                        <a:pt x="69" y="0"/>
                      </a:cubicBezTo>
                      <a:cubicBezTo>
                        <a:pt x="71" y="0"/>
                        <a:pt x="72" y="2"/>
                        <a:pt x="72" y="4"/>
                      </a:cubicBezTo>
                      <a:cubicBezTo>
                        <a:pt x="72" y="6"/>
                        <a:pt x="71" y="7"/>
                        <a:pt x="69" y="7"/>
                      </a:cubicBezTo>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61" name="Freeform 22">
                  <a:extLst>
                    <a:ext uri="{FF2B5EF4-FFF2-40B4-BE49-F238E27FC236}">
                      <a16:creationId xmlns:a16="http://schemas.microsoft.com/office/drawing/2014/main" id="{3B7F680F-EBAC-4E30-A9C3-78D9550226F6}"/>
                    </a:ext>
                  </a:extLst>
                </p:cNvPr>
                <p:cNvSpPr>
                  <a:spLocks/>
                </p:cNvSpPr>
                <p:nvPr/>
              </p:nvSpPr>
              <p:spPr bwMode="auto">
                <a:xfrm>
                  <a:off x="2954" y="2644"/>
                  <a:ext cx="30" cy="4"/>
                </a:xfrm>
                <a:custGeom>
                  <a:avLst/>
                  <a:gdLst>
                    <a:gd name="T0" fmla="*/ 53 w 56"/>
                    <a:gd name="T1" fmla="*/ 7 h 7"/>
                    <a:gd name="T2" fmla="*/ 3 w 56"/>
                    <a:gd name="T3" fmla="*/ 7 h 7"/>
                    <a:gd name="T4" fmla="*/ 0 w 56"/>
                    <a:gd name="T5" fmla="*/ 4 h 7"/>
                    <a:gd name="T6" fmla="*/ 3 w 56"/>
                    <a:gd name="T7" fmla="*/ 0 h 7"/>
                    <a:gd name="T8" fmla="*/ 53 w 56"/>
                    <a:gd name="T9" fmla="*/ 0 h 7"/>
                    <a:gd name="T10" fmla="*/ 56 w 56"/>
                    <a:gd name="T11" fmla="*/ 4 h 7"/>
                    <a:gd name="T12" fmla="*/ 53 w 5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6" h="7">
                      <a:moveTo>
                        <a:pt x="53" y="7"/>
                      </a:moveTo>
                      <a:cubicBezTo>
                        <a:pt x="3" y="7"/>
                        <a:pt x="3" y="7"/>
                        <a:pt x="3" y="7"/>
                      </a:cubicBezTo>
                      <a:cubicBezTo>
                        <a:pt x="2" y="7"/>
                        <a:pt x="0" y="6"/>
                        <a:pt x="0" y="4"/>
                      </a:cubicBezTo>
                      <a:cubicBezTo>
                        <a:pt x="0" y="2"/>
                        <a:pt x="2" y="0"/>
                        <a:pt x="3" y="0"/>
                      </a:cubicBezTo>
                      <a:cubicBezTo>
                        <a:pt x="53" y="0"/>
                        <a:pt x="53" y="0"/>
                        <a:pt x="53" y="0"/>
                      </a:cubicBezTo>
                      <a:cubicBezTo>
                        <a:pt x="55" y="0"/>
                        <a:pt x="56" y="2"/>
                        <a:pt x="56" y="4"/>
                      </a:cubicBezTo>
                      <a:cubicBezTo>
                        <a:pt x="56" y="6"/>
                        <a:pt x="55" y="7"/>
                        <a:pt x="53" y="7"/>
                      </a:cubicBezTo>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62" name="Freeform 23">
                  <a:extLst>
                    <a:ext uri="{FF2B5EF4-FFF2-40B4-BE49-F238E27FC236}">
                      <a16:creationId xmlns:a16="http://schemas.microsoft.com/office/drawing/2014/main" id="{917B4AA3-3344-46D8-922D-75FAA66D61EA}"/>
                    </a:ext>
                  </a:extLst>
                </p:cNvPr>
                <p:cNvSpPr>
                  <a:spLocks/>
                </p:cNvSpPr>
                <p:nvPr/>
              </p:nvSpPr>
              <p:spPr bwMode="auto">
                <a:xfrm>
                  <a:off x="2954" y="2658"/>
                  <a:ext cx="35" cy="4"/>
                </a:xfrm>
                <a:custGeom>
                  <a:avLst/>
                  <a:gdLst>
                    <a:gd name="T0" fmla="*/ 60 w 64"/>
                    <a:gd name="T1" fmla="*/ 7 h 7"/>
                    <a:gd name="T2" fmla="*/ 3 w 64"/>
                    <a:gd name="T3" fmla="*/ 7 h 7"/>
                    <a:gd name="T4" fmla="*/ 0 w 64"/>
                    <a:gd name="T5" fmla="*/ 4 h 7"/>
                    <a:gd name="T6" fmla="*/ 3 w 64"/>
                    <a:gd name="T7" fmla="*/ 0 h 7"/>
                    <a:gd name="T8" fmla="*/ 60 w 64"/>
                    <a:gd name="T9" fmla="*/ 0 h 7"/>
                    <a:gd name="T10" fmla="*/ 64 w 64"/>
                    <a:gd name="T11" fmla="*/ 4 h 7"/>
                    <a:gd name="T12" fmla="*/ 60 w 6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4" h="7">
                      <a:moveTo>
                        <a:pt x="60" y="7"/>
                      </a:moveTo>
                      <a:cubicBezTo>
                        <a:pt x="3" y="7"/>
                        <a:pt x="3" y="7"/>
                        <a:pt x="3" y="7"/>
                      </a:cubicBezTo>
                      <a:cubicBezTo>
                        <a:pt x="2" y="7"/>
                        <a:pt x="0" y="5"/>
                        <a:pt x="0" y="4"/>
                      </a:cubicBezTo>
                      <a:cubicBezTo>
                        <a:pt x="0" y="2"/>
                        <a:pt x="2" y="0"/>
                        <a:pt x="3" y="0"/>
                      </a:cubicBezTo>
                      <a:cubicBezTo>
                        <a:pt x="60" y="0"/>
                        <a:pt x="60" y="0"/>
                        <a:pt x="60" y="0"/>
                      </a:cubicBezTo>
                      <a:cubicBezTo>
                        <a:pt x="62" y="0"/>
                        <a:pt x="64" y="2"/>
                        <a:pt x="64" y="4"/>
                      </a:cubicBezTo>
                      <a:cubicBezTo>
                        <a:pt x="64" y="5"/>
                        <a:pt x="62" y="7"/>
                        <a:pt x="60" y="7"/>
                      </a:cubicBezTo>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63" name="Freeform 24">
                  <a:extLst>
                    <a:ext uri="{FF2B5EF4-FFF2-40B4-BE49-F238E27FC236}">
                      <a16:creationId xmlns:a16="http://schemas.microsoft.com/office/drawing/2014/main" id="{41F7D23C-6896-440B-B19E-70AC277402DA}"/>
                    </a:ext>
                  </a:extLst>
                </p:cNvPr>
                <p:cNvSpPr>
                  <a:spLocks/>
                </p:cNvSpPr>
                <p:nvPr/>
              </p:nvSpPr>
              <p:spPr bwMode="auto">
                <a:xfrm>
                  <a:off x="2954" y="2670"/>
                  <a:ext cx="39" cy="4"/>
                </a:xfrm>
                <a:custGeom>
                  <a:avLst/>
                  <a:gdLst>
                    <a:gd name="T0" fmla="*/ 69 w 72"/>
                    <a:gd name="T1" fmla="*/ 7 h 7"/>
                    <a:gd name="T2" fmla="*/ 3 w 72"/>
                    <a:gd name="T3" fmla="*/ 7 h 7"/>
                    <a:gd name="T4" fmla="*/ 0 w 72"/>
                    <a:gd name="T5" fmla="*/ 4 h 7"/>
                    <a:gd name="T6" fmla="*/ 3 w 72"/>
                    <a:gd name="T7" fmla="*/ 0 h 7"/>
                    <a:gd name="T8" fmla="*/ 69 w 72"/>
                    <a:gd name="T9" fmla="*/ 0 h 7"/>
                    <a:gd name="T10" fmla="*/ 72 w 72"/>
                    <a:gd name="T11" fmla="*/ 4 h 7"/>
                    <a:gd name="T12" fmla="*/ 69 w 7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72" h="7">
                      <a:moveTo>
                        <a:pt x="69" y="7"/>
                      </a:moveTo>
                      <a:cubicBezTo>
                        <a:pt x="3" y="7"/>
                        <a:pt x="3" y="7"/>
                        <a:pt x="3" y="7"/>
                      </a:cubicBezTo>
                      <a:cubicBezTo>
                        <a:pt x="2" y="7"/>
                        <a:pt x="0" y="6"/>
                        <a:pt x="0" y="4"/>
                      </a:cubicBezTo>
                      <a:cubicBezTo>
                        <a:pt x="0" y="2"/>
                        <a:pt x="2" y="0"/>
                        <a:pt x="3" y="0"/>
                      </a:cubicBezTo>
                      <a:cubicBezTo>
                        <a:pt x="69" y="0"/>
                        <a:pt x="69" y="0"/>
                        <a:pt x="69" y="0"/>
                      </a:cubicBezTo>
                      <a:cubicBezTo>
                        <a:pt x="71" y="0"/>
                        <a:pt x="72" y="2"/>
                        <a:pt x="72" y="4"/>
                      </a:cubicBezTo>
                      <a:cubicBezTo>
                        <a:pt x="72" y="6"/>
                        <a:pt x="71" y="7"/>
                        <a:pt x="69" y="7"/>
                      </a:cubicBezTo>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64" name="Freeform 25">
                  <a:extLst>
                    <a:ext uri="{FF2B5EF4-FFF2-40B4-BE49-F238E27FC236}">
                      <a16:creationId xmlns:a16="http://schemas.microsoft.com/office/drawing/2014/main" id="{324BE153-0BAC-4003-8D1E-22EA9EE75C8A}"/>
                    </a:ext>
                  </a:extLst>
                </p:cNvPr>
                <p:cNvSpPr>
                  <a:spLocks/>
                </p:cNvSpPr>
                <p:nvPr/>
              </p:nvSpPr>
              <p:spPr bwMode="auto">
                <a:xfrm>
                  <a:off x="2954" y="2683"/>
                  <a:ext cx="30" cy="4"/>
                </a:xfrm>
                <a:custGeom>
                  <a:avLst/>
                  <a:gdLst>
                    <a:gd name="T0" fmla="*/ 53 w 56"/>
                    <a:gd name="T1" fmla="*/ 7 h 7"/>
                    <a:gd name="T2" fmla="*/ 3 w 56"/>
                    <a:gd name="T3" fmla="*/ 7 h 7"/>
                    <a:gd name="T4" fmla="*/ 0 w 56"/>
                    <a:gd name="T5" fmla="*/ 3 h 7"/>
                    <a:gd name="T6" fmla="*/ 3 w 56"/>
                    <a:gd name="T7" fmla="*/ 0 h 7"/>
                    <a:gd name="T8" fmla="*/ 53 w 56"/>
                    <a:gd name="T9" fmla="*/ 0 h 7"/>
                    <a:gd name="T10" fmla="*/ 56 w 56"/>
                    <a:gd name="T11" fmla="*/ 3 h 7"/>
                    <a:gd name="T12" fmla="*/ 53 w 5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6" h="7">
                      <a:moveTo>
                        <a:pt x="53" y="7"/>
                      </a:moveTo>
                      <a:cubicBezTo>
                        <a:pt x="3" y="7"/>
                        <a:pt x="3" y="7"/>
                        <a:pt x="3" y="7"/>
                      </a:cubicBezTo>
                      <a:cubicBezTo>
                        <a:pt x="2" y="7"/>
                        <a:pt x="0" y="5"/>
                        <a:pt x="0" y="3"/>
                      </a:cubicBezTo>
                      <a:cubicBezTo>
                        <a:pt x="0" y="1"/>
                        <a:pt x="2" y="0"/>
                        <a:pt x="3" y="0"/>
                      </a:cubicBezTo>
                      <a:cubicBezTo>
                        <a:pt x="53" y="0"/>
                        <a:pt x="53" y="0"/>
                        <a:pt x="53" y="0"/>
                      </a:cubicBezTo>
                      <a:cubicBezTo>
                        <a:pt x="55" y="0"/>
                        <a:pt x="56" y="1"/>
                        <a:pt x="56" y="3"/>
                      </a:cubicBezTo>
                      <a:cubicBezTo>
                        <a:pt x="56" y="5"/>
                        <a:pt x="55" y="7"/>
                        <a:pt x="53" y="7"/>
                      </a:cubicBezTo>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65" name="Freeform 26">
                  <a:extLst>
                    <a:ext uri="{FF2B5EF4-FFF2-40B4-BE49-F238E27FC236}">
                      <a16:creationId xmlns:a16="http://schemas.microsoft.com/office/drawing/2014/main" id="{9FCD639A-BEEE-4ACA-B15B-4D2CE0C6AC6A}"/>
                    </a:ext>
                  </a:extLst>
                </p:cNvPr>
                <p:cNvSpPr>
                  <a:spLocks/>
                </p:cNvSpPr>
                <p:nvPr/>
              </p:nvSpPr>
              <p:spPr bwMode="auto">
                <a:xfrm>
                  <a:off x="3033" y="2656"/>
                  <a:ext cx="151" cy="109"/>
                </a:xfrm>
                <a:custGeom>
                  <a:avLst/>
                  <a:gdLst>
                    <a:gd name="T0" fmla="*/ 280 w 280"/>
                    <a:gd name="T1" fmla="*/ 190 h 200"/>
                    <a:gd name="T2" fmla="*/ 270 w 280"/>
                    <a:gd name="T3" fmla="*/ 200 h 200"/>
                    <a:gd name="T4" fmla="*/ 10 w 280"/>
                    <a:gd name="T5" fmla="*/ 200 h 200"/>
                    <a:gd name="T6" fmla="*/ 0 w 280"/>
                    <a:gd name="T7" fmla="*/ 190 h 200"/>
                    <a:gd name="T8" fmla="*/ 0 w 280"/>
                    <a:gd name="T9" fmla="*/ 10 h 200"/>
                    <a:gd name="T10" fmla="*/ 10 w 280"/>
                    <a:gd name="T11" fmla="*/ 0 h 200"/>
                    <a:gd name="T12" fmla="*/ 270 w 280"/>
                    <a:gd name="T13" fmla="*/ 0 h 200"/>
                    <a:gd name="T14" fmla="*/ 280 w 280"/>
                    <a:gd name="T15" fmla="*/ 10 h 200"/>
                    <a:gd name="T16" fmla="*/ 280 w 280"/>
                    <a:gd name="T17" fmla="*/ 19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 h="200">
                      <a:moveTo>
                        <a:pt x="280" y="190"/>
                      </a:moveTo>
                      <a:cubicBezTo>
                        <a:pt x="280" y="196"/>
                        <a:pt x="276" y="200"/>
                        <a:pt x="270" y="200"/>
                      </a:cubicBezTo>
                      <a:cubicBezTo>
                        <a:pt x="10" y="200"/>
                        <a:pt x="10" y="200"/>
                        <a:pt x="10" y="200"/>
                      </a:cubicBezTo>
                      <a:cubicBezTo>
                        <a:pt x="4" y="200"/>
                        <a:pt x="0" y="196"/>
                        <a:pt x="0" y="190"/>
                      </a:cubicBezTo>
                      <a:cubicBezTo>
                        <a:pt x="0" y="10"/>
                        <a:pt x="0" y="10"/>
                        <a:pt x="0" y="10"/>
                      </a:cubicBezTo>
                      <a:cubicBezTo>
                        <a:pt x="0" y="4"/>
                        <a:pt x="4" y="0"/>
                        <a:pt x="10" y="0"/>
                      </a:cubicBezTo>
                      <a:cubicBezTo>
                        <a:pt x="270" y="0"/>
                        <a:pt x="270" y="0"/>
                        <a:pt x="270" y="0"/>
                      </a:cubicBezTo>
                      <a:cubicBezTo>
                        <a:pt x="276" y="0"/>
                        <a:pt x="280" y="4"/>
                        <a:pt x="280" y="10"/>
                      </a:cubicBezTo>
                      <a:lnTo>
                        <a:pt x="280" y="19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66" name="Freeform 27">
                  <a:extLst>
                    <a:ext uri="{FF2B5EF4-FFF2-40B4-BE49-F238E27FC236}">
                      <a16:creationId xmlns:a16="http://schemas.microsoft.com/office/drawing/2014/main" id="{C092D80D-CEAB-451D-AD35-7CDAE1F81C84}"/>
                    </a:ext>
                  </a:extLst>
                </p:cNvPr>
                <p:cNvSpPr>
                  <a:spLocks/>
                </p:cNvSpPr>
                <p:nvPr/>
              </p:nvSpPr>
              <p:spPr bwMode="auto">
                <a:xfrm>
                  <a:off x="3033" y="2703"/>
                  <a:ext cx="76" cy="19"/>
                </a:xfrm>
                <a:custGeom>
                  <a:avLst/>
                  <a:gdLst>
                    <a:gd name="T0" fmla="*/ 0 w 76"/>
                    <a:gd name="T1" fmla="*/ 0 h 19"/>
                    <a:gd name="T2" fmla="*/ 21 w 76"/>
                    <a:gd name="T3" fmla="*/ 0 h 19"/>
                    <a:gd name="T4" fmla="*/ 22 w 76"/>
                    <a:gd name="T5" fmla="*/ 0 h 19"/>
                    <a:gd name="T6" fmla="*/ 22 w 76"/>
                    <a:gd name="T7" fmla="*/ 1 h 19"/>
                    <a:gd name="T8" fmla="*/ 22 w 76"/>
                    <a:gd name="T9" fmla="*/ 19 h 19"/>
                    <a:gd name="T10" fmla="*/ 51 w 76"/>
                    <a:gd name="T11" fmla="*/ 19 h 19"/>
                    <a:gd name="T12" fmla="*/ 51 w 76"/>
                    <a:gd name="T13" fmla="*/ 1 h 19"/>
                    <a:gd name="T14" fmla="*/ 51 w 76"/>
                    <a:gd name="T15" fmla="*/ 0 h 19"/>
                    <a:gd name="T16" fmla="*/ 76 w 76"/>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9">
                      <a:moveTo>
                        <a:pt x="0" y="0"/>
                      </a:moveTo>
                      <a:lnTo>
                        <a:pt x="21" y="0"/>
                      </a:lnTo>
                      <a:lnTo>
                        <a:pt x="22" y="0"/>
                      </a:lnTo>
                      <a:lnTo>
                        <a:pt x="22" y="1"/>
                      </a:lnTo>
                      <a:lnTo>
                        <a:pt x="22" y="19"/>
                      </a:lnTo>
                      <a:lnTo>
                        <a:pt x="51" y="19"/>
                      </a:lnTo>
                      <a:lnTo>
                        <a:pt x="51" y="1"/>
                      </a:lnTo>
                      <a:lnTo>
                        <a:pt x="51" y="0"/>
                      </a:lnTo>
                      <a:lnTo>
                        <a:pt x="76" y="0"/>
                      </a:lnTo>
                    </a:path>
                  </a:pathLst>
                </a:custGeom>
                <a:noFill/>
                <a:ln w="1111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67" name="Freeform 28">
                  <a:extLst>
                    <a:ext uri="{FF2B5EF4-FFF2-40B4-BE49-F238E27FC236}">
                      <a16:creationId xmlns:a16="http://schemas.microsoft.com/office/drawing/2014/main" id="{278337A4-AA51-4039-B36E-E4BA9C5C1F65}"/>
                    </a:ext>
                  </a:extLst>
                </p:cNvPr>
                <p:cNvSpPr>
                  <a:spLocks/>
                </p:cNvSpPr>
                <p:nvPr/>
              </p:nvSpPr>
              <p:spPr bwMode="auto">
                <a:xfrm>
                  <a:off x="3109" y="2703"/>
                  <a:ext cx="75" cy="19"/>
                </a:xfrm>
                <a:custGeom>
                  <a:avLst/>
                  <a:gdLst>
                    <a:gd name="T0" fmla="*/ 75 w 75"/>
                    <a:gd name="T1" fmla="*/ 0 h 19"/>
                    <a:gd name="T2" fmla="*/ 54 w 75"/>
                    <a:gd name="T3" fmla="*/ 0 h 19"/>
                    <a:gd name="T4" fmla="*/ 53 w 75"/>
                    <a:gd name="T5" fmla="*/ 0 h 19"/>
                    <a:gd name="T6" fmla="*/ 53 w 75"/>
                    <a:gd name="T7" fmla="*/ 1 h 19"/>
                    <a:gd name="T8" fmla="*/ 53 w 75"/>
                    <a:gd name="T9" fmla="*/ 19 h 19"/>
                    <a:gd name="T10" fmla="*/ 24 w 75"/>
                    <a:gd name="T11" fmla="*/ 19 h 19"/>
                    <a:gd name="T12" fmla="*/ 24 w 75"/>
                    <a:gd name="T13" fmla="*/ 1 h 19"/>
                    <a:gd name="T14" fmla="*/ 24 w 75"/>
                    <a:gd name="T15" fmla="*/ 0 h 19"/>
                    <a:gd name="T16" fmla="*/ 0 w 75"/>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9">
                      <a:moveTo>
                        <a:pt x="75" y="0"/>
                      </a:moveTo>
                      <a:lnTo>
                        <a:pt x="54" y="0"/>
                      </a:lnTo>
                      <a:lnTo>
                        <a:pt x="53" y="0"/>
                      </a:lnTo>
                      <a:lnTo>
                        <a:pt x="53" y="1"/>
                      </a:lnTo>
                      <a:lnTo>
                        <a:pt x="53" y="19"/>
                      </a:lnTo>
                      <a:lnTo>
                        <a:pt x="24" y="19"/>
                      </a:lnTo>
                      <a:lnTo>
                        <a:pt x="24" y="1"/>
                      </a:lnTo>
                      <a:lnTo>
                        <a:pt x="24" y="0"/>
                      </a:lnTo>
                      <a:lnTo>
                        <a:pt x="0" y="0"/>
                      </a:lnTo>
                    </a:path>
                  </a:pathLst>
                </a:custGeom>
                <a:noFill/>
                <a:ln w="1111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68" name="Freeform 29">
                  <a:extLst>
                    <a:ext uri="{FF2B5EF4-FFF2-40B4-BE49-F238E27FC236}">
                      <a16:creationId xmlns:a16="http://schemas.microsoft.com/office/drawing/2014/main" id="{3C49E19C-BB1C-433C-A944-B98467ADF751}"/>
                    </a:ext>
                  </a:extLst>
                </p:cNvPr>
                <p:cNvSpPr>
                  <a:spLocks/>
                </p:cNvSpPr>
                <p:nvPr/>
              </p:nvSpPr>
              <p:spPr bwMode="auto">
                <a:xfrm>
                  <a:off x="3087" y="2637"/>
                  <a:ext cx="45" cy="30"/>
                </a:xfrm>
                <a:custGeom>
                  <a:avLst/>
                  <a:gdLst>
                    <a:gd name="T0" fmla="*/ 84 w 84"/>
                    <a:gd name="T1" fmla="*/ 45 h 56"/>
                    <a:gd name="T2" fmla="*/ 74 w 84"/>
                    <a:gd name="T3" fmla="*/ 56 h 56"/>
                    <a:gd name="T4" fmla="*/ 11 w 84"/>
                    <a:gd name="T5" fmla="*/ 56 h 56"/>
                    <a:gd name="T6" fmla="*/ 0 w 84"/>
                    <a:gd name="T7" fmla="*/ 45 h 56"/>
                    <a:gd name="T8" fmla="*/ 0 w 84"/>
                    <a:gd name="T9" fmla="*/ 10 h 56"/>
                    <a:gd name="T10" fmla="*/ 11 w 84"/>
                    <a:gd name="T11" fmla="*/ 0 h 56"/>
                    <a:gd name="T12" fmla="*/ 74 w 84"/>
                    <a:gd name="T13" fmla="*/ 0 h 56"/>
                    <a:gd name="T14" fmla="*/ 84 w 84"/>
                    <a:gd name="T15" fmla="*/ 10 h 56"/>
                    <a:gd name="T16" fmla="*/ 84 w 84"/>
                    <a:gd name="T17" fmla="*/ 4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56">
                      <a:moveTo>
                        <a:pt x="84" y="45"/>
                      </a:moveTo>
                      <a:cubicBezTo>
                        <a:pt x="84" y="50"/>
                        <a:pt x="81" y="56"/>
                        <a:pt x="74" y="56"/>
                      </a:cubicBezTo>
                      <a:cubicBezTo>
                        <a:pt x="11" y="56"/>
                        <a:pt x="11" y="56"/>
                        <a:pt x="11" y="56"/>
                      </a:cubicBezTo>
                      <a:cubicBezTo>
                        <a:pt x="4" y="56"/>
                        <a:pt x="0" y="50"/>
                        <a:pt x="0" y="45"/>
                      </a:cubicBezTo>
                      <a:cubicBezTo>
                        <a:pt x="0" y="10"/>
                        <a:pt x="0" y="10"/>
                        <a:pt x="0" y="10"/>
                      </a:cubicBezTo>
                      <a:cubicBezTo>
                        <a:pt x="0" y="4"/>
                        <a:pt x="4" y="0"/>
                        <a:pt x="11" y="0"/>
                      </a:cubicBezTo>
                      <a:cubicBezTo>
                        <a:pt x="74" y="0"/>
                        <a:pt x="74" y="0"/>
                        <a:pt x="74" y="0"/>
                      </a:cubicBezTo>
                      <a:cubicBezTo>
                        <a:pt x="81" y="0"/>
                        <a:pt x="84" y="4"/>
                        <a:pt x="84" y="10"/>
                      </a:cubicBezTo>
                      <a:lnTo>
                        <a:pt x="84" y="45"/>
                      </a:lnTo>
                      <a:close/>
                    </a:path>
                  </a:pathLst>
                </a:custGeom>
                <a:noFill/>
                <a:ln w="14288" cap="flat">
                  <a:solidFill>
                    <a:srgbClr val="E8112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grpSp>
      </p:grpSp>
      <p:cxnSp>
        <p:nvCxnSpPr>
          <p:cNvPr id="374" name="Straight Connector 373">
            <a:extLst>
              <a:ext uri="{FF2B5EF4-FFF2-40B4-BE49-F238E27FC236}">
                <a16:creationId xmlns:a16="http://schemas.microsoft.com/office/drawing/2014/main" id="{A9E06A9D-13AB-4F3B-B5CA-AE72D35BDED6}"/>
              </a:ext>
            </a:extLst>
          </p:cNvPr>
          <p:cNvCxnSpPr/>
          <p:nvPr/>
        </p:nvCxnSpPr>
        <p:spPr>
          <a:xfrm flipV="1">
            <a:off x="3261743" y="2906041"/>
            <a:ext cx="8711993" cy="47882"/>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29F808D0-A2C4-48F7-9621-BD0EF7ACB956}"/>
              </a:ext>
            </a:extLst>
          </p:cNvPr>
          <p:cNvCxnSpPr/>
          <p:nvPr/>
        </p:nvCxnSpPr>
        <p:spPr>
          <a:xfrm flipV="1">
            <a:off x="3261743" y="5268723"/>
            <a:ext cx="8720707" cy="140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76" name="Rectangle 375">
            <a:extLst>
              <a:ext uri="{FF2B5EF4-FFF2-40B4-BE49-F238E27FC236}">
                <a16:creationId xmlns:a16="http://schemas.microsoft.com/office/drawing/2014/main" id="{63B1848E-42FC-41A6-BAA8-606A8B7E0772}"/>
              </a:ext>
            </a:extLst>
          </p:cNvPr>
          <p:cNvSpPr/>
          <p:nvPr/>
        </p:nvSpPr>
        <p:spPr>
          <a:xfrm>
            <a:off x="3361862" y="5379468"/>
            <a:ext cx="6420196" cy="1094059"/>
          </a:xfrm>
          <a:prstGeom prst="rect">
            <a:avLst/>
          </a:prstGeom>
          <a:solidFill>
            <a:schemeClr val="bg1"/>
          </a:solidFill>
          <a:ln w="10795" cap="flat" cmpd="sng" algn="ctr">
            <a:solidFill>
              <a:srgbClr val="505050">
                <a:lumMod val="60000"/>
                <a:lumOff val="40000"/>
              </a:srgbClr>
            </a:solidFill>
            <a:prstDash val="solid"/>
          </a:ln>
          <a:effectLst/>
        </p:spPr>
        <p:txBody>
          <a:bodyPr rtlCol="0" anchor="ctr"/>
          <a:lstStyle/>
          <a:p>
            <a:pPr marL="0" marR="0" lvl="0" indent="0" algn="ctr" defTabSz="785487" rtl="0" eaLnBrk="1" fontAlgn="auto" latinLnBrk="0" hangingPunct="1">
              <a:lnSpc>
                <a:spcPct val="100000"/>
              </a:lnSpc>
              <a:spcBef>
                <a:spcPts val="0"/>
              </a:spcBef>
              <a:spcAft>
                <a:spcPts val="0"/>
              </a:spcAft>
              <a:buClrTx/>
              <a:buSzTx/>
              <a:buFontTx/>
              <a:buNone/>
              <a:tabLst/>
              <a:defRPr/>
            </a:pPr>
            <a:endParaRPr kumimoji="0" lang="en-US" sz="1547" b="0" i="0" u="none" strike="noStrike" kern="0" cap="none" spc="0" normalizeH="0" baseline="0" noProof="0" dirty="0">
              <a:ln>
                <a:noFill/>
              </a:ln>
              <a:solidFill>
                <a:prstClr val="white"/>
              </a:solidFill>
              <a:effectLst/>
              <a:uLnTx/>
              <a:uFillTx/>
              <a:latin typeface="Segoe UI"/>
              <a:ea typeface="+mn-ea"/>
              <a:cs typeface="+mn-cs"/>
            </a:endParaRPr>
          </a:p>
        </p:txBody>
      </p:sp>
      <p:sp>
        <p:nvSpPr>
          <p:cNvPr id="377" name="TextBox 376">
            <a:extLst>
              <a:ext uri="{FF2B5EF4-FFF2-40B4-BE49-F238E27FC236}">
                <a16:creationId xmlns:a16="http://schemas.microsoft.com/office/drawing/2014/main" id="{EBE86FD2-484B-4DEA-9F21-923092C08E54}"/>
              </a:ext>
            </a:extLst>
          </p:cNvPr>
          <p:cNvSpPr txBox="1"/>
          <p:nvPr/>
        </p:nvSpPr>
        <p:spPr>
          <a:xfrm>
            <a:off x="3790357" y="5456961"/>
            <a:ext cx="2662908" cy="374846"/>
          </a:xfrm>
          <a:prstGeom prst="rect">
            <a:avLst/>
          </a:prstGeom>
          <a:noFill/>
        </p:spPr>
        <p:txBody>
          <a:bodyPr wrap="none" rtlCol="0">
            <a:spAutoFit/>
          </a:bodyPr>
          <a:lstStyle/>
          <a:p>
            <a:pPr marL="0" marR="0" lvl="0" indent="0" algn="l" defTabSz="785487" rtl="0" eaLnBrk="1" fontAlgn="auto" latinLnBrk="0" hangingPunct="1">
              <a:lnSpc>
                <a:spcPct val="100000"/>
              </a:lnSpc>
              <a:spcBef>
                <a:spcPts val="0"/>
              </a:spcBef>
              <a:spcAft>
                <a:spcPts val="0"/>
              </a:spcAft>
              <a:buClrTx/>
              <a:buSzTx/>
              <a:buFontTx/>
              <a:buNone/>
              <a:tabLst/>
              <a:defRPr/>
            </a:pPr>
            <a:r>
              <a:rPr kumimoji="0" lang="en-US" sz="1836" b="1" i="0" u="none" strike="noStrike" kern="0" cap="none" spc="0" normalizeH="0" baseline="0" noProof="0" dirty="0">
                <a:ln>
                  <a:noFill/>
                </a:ln>
                <a:solidFill>
                  <a:srgbClr val="505050">
                    <a:lumMod val="75000"/>
                    <a:lumOff val="25000"/>
                  </a:srgbClr>
                </a:solidFill>
                <a:effectLst/>
                <a:uLnTx/>
                <a:uFillTx/>
                <a:latin typeface="Segoe UI"/>
                <a:ea typeface="+mn-ea"/>
                <a:cs typeface="+mn-cs"/>
              </a:rPr>
              <a:t>Standard User Activity</a:t>
            </a:r>
          </a:p>
        </p:txBody>
      </p:sp>
      <p:sp>
        <p:nvSpPr>
          <p:cNvPr id="378" name="TextBox 377">
            <a:extLst>
              <a:ext uri="{FF2B5EF4-FFF2-40B4-BE49-F238E27FC236}">
                <a16:creationId xmlns:a16="http://schemas.microsoft.com/office/drawing/2014/main" id="{7937F08E-2D28-4BEE-82DA-E22B4F9DFD6A}"/>
              </a:ext>
            </a:extLst>
          </p:cNvPr>
          <p:cNvSpPr txBox="1"/>
          <p:nvPr/>
        </p:nvSpPr>
        <p:spPr>
          <a:xfrm>
            <a:off x="9786009" y="5384595"/>
            <a:ext cx="1943145" cy="613744"/>
          </a:xfrm>
          <a:prstGeom prst="rect">
            <a:avLst/>
          </a:prstGeom>
          <a:noFill/>
        </p:spPr>
        <p:txBody>
          <a:bodyPr wrap="square" lIns="139851" tIns="111880" rIns="139851" bIns="111880" rtlCol="0">
            <a:spAutoFit/>
          </a:bodyPr>
          <a:lstStyle/>
          <a:p>
            <a:pPr marL="0" marR="0" lvl="0" indent="0" algn="l" defTabSz="699156" rtl="0" eaLnBrk="1" fontAlgn="auto" latinLnBrk="0" hangingPunct="1">
              <a:lnSpc>
                <a:spcPct val="90000"/>
              </a:lnSpc>
              <a:spcBef>
                <a:spcPts val="0"/>
              </a:spcBef>
              <a:spcAft>
                <a:spcPts val="459"/>
              </a:spcAft>
              <a:buClrTx/>
              <a:buSzTx/>
              <a:buFontTx/>
              <a:buNone/>
              <a:tabLst/>
              <a:defRPr/>
            </a:pPr>
            <a:r>
              <a:rPr kumimoji="0" lang="en-US" sz="1400" b="0" i="0" u="none" strike="noStrike" kern="0" cap="none" spc="0" normalizeH="0" baseline="0" noProof="0" dirty="0">
                <a:ln>
                  <a:noFill/>
                </a:ln>
                <a:solidFill>
                  <a:srgbClr val="505050">
                    <a:lumMod val="75000"/>
                    <a:lumOff val="25000"/>
                  </a:srgbClr>
                </a:solidFill>
                <a:effectLst/>
                <a:uLnTx/>
                <a:uFillTx/>
                <a:latin typeface="Segoe UI"/>
                <a:ea typeface="+mn-ea"/>
                <a:cs typeface="+mn-cs"/>
              </a:rPr>
              <a:t>Regular day-to-day user activities</a:t>
            </a:r>
          </a:p>
        </p:txBody>
      </p:sp>
      <p:grpSp>
        <p:nvGrpSpPr>
          <p:cNvPr id="379" name="Group 378">
            <a:extLst>
              <a:ext uri="{FF2B5EF4-FFF2-40B4-BE49-F238E27FC236}">
                <a16:creationId xmlns:a16="http://schemas.microsoft.com/office/drawing/2014/main" id="{FEECE877-9EF0-4AD2-924B-8865D1A57EEB}"/>
              </a:ext>
            </a:extLst>
          </p:cNvPr>
          <p:cNvGrpSpPr/>
          <p:nvPr/>
        </p:nvGrpSpPr>
        <p:grpSpPr>
          <a:xfrm>
            <a:off x="1731315" y="5772638"/>
            <a:ext cx="508946" cy="276838"/>
            <a:chOff x="2261778" y="5843553"/>
            <a:chExt cx="508946" cy="276838"/>
          </a:xfrm>
        </p:grpSpPr>
        <p:sp>
          <p:nvSpPr>
            <p:cNvPr id="380" name="AutoShape 23">
              <a:extLst>
                <a:ext uri="{FF2B5EF4-FFF2-40B4-BE49-F238E27FC236}">
                  <a16:creationId xmlns:a16="http://schemas.microsoft.com/office/drawing/2014/main" id="{C93659EF-C17D-4999-8C00-F516EDF00DED}"/>
                </a:ext>
              </a:extLst>
            </p:cNvPr>
            <p:cNvSpPr>
              <a:spLocks noChangeAspect="1" noChangeArrowheads="1" noTextEdit="1"/>
            </p:cNvSpPr>
            <p:nvPr/>
          </p:nvSpPr>
          <p:spPr bwMode="auto">
            <a:xfrm>
              <a:off x="2261778" y="5846177"/>
              <a:ext cx="508946" cy="274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81" name="Rectangle 25">
              <a:extLst>
                <a:ext uri="{FF2B5EF4-FFF2-40B4-BE49-F238E27FC236}">
                  <a16:creationId xmlns:a16="http://schemas.microsoft.com/office/drawing/2014/main" id="{EE814FB1-727A-4AEC-9A0E-E6F7D9154D79}"/>
                </a:ext>
              </a:extLst>
            </p:cNvPr>
            <p:cNvSpPr>
              <a:spLocks noChangeArrowheads="1"/>
            </p:cNvSpPr>
            <p:nvPr/>
          </p:nvSpPr>
          <p:spPr bwMode="auto">
            <a:xfrm>
              <a:off x="2325224" y="5843553"/>
              <a:ext cx="388261" cy="254534"/>
            </a:xfrm>
            <a:prstGeom prst="rect">
              <a:avLst/>
            </a:prstGeom>
            <a:solidFill>
              <a:schemeClr val="bg2">
                <a:lumMod val="50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82" name="Oval 26">
              <a:extLst>
                <a:ext uri="{FF2B5EF4-FFF2-40B4-BE49-F238E27FC236}">
                  <a16:creationId xmlns:a16="http://schemas.microsoft.com/office/drawing/2014/main" id="{2FD2930D-3321-426B-B382-C623AC93F9EE}"/>
                </a:ext>
              </a:extLst>
            </p:cNvPr>
            <p:cNvSpPr>
              <a:spLocks noChangeArrowheads="1"/>
            </p:cNvSpPr>
            <p:nvPr/>
          </p:nvSpPr>
          <p:spPr bwMode="auto">
            <a:xfrm>
              <a:off x="2514872" y="5848801"/>
              <a:ext cx="8965" cy="852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83" name="Rectangle 27">
              <a:extLst>
                <a:ext uri="{FF2B5EF4-FFF2-40B4-BE49-F238E27FC236}">
                  <a16:creationId xmlns:a16="http://schemas.microsoft.com/office/drawing/2014/main" id="{AA51BA74-9E62-41C3-85D4-8A229413B16F}"/>
                </a:ext>
              </a:extLst>
            </p:cNvPr>
            <p:cNvSpPr>
              <a:spLocks noChangeArrowheads="1"/>
            </p:cNvSpPr>
            <p:nvPr/>
          </p:nvSpPr>
          <p:spPr bwMode="auto">
            <a:xfrm>
              <a:off x="2339706" y="5862577"/>
              <a:ext cx="362055" cy="224357"/>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84" name="Freeform 28">
              <a:extLst>
                <a:ext uri="{FF2B5EF4-FFF2-40B4-BE49-F238E27FC236}">
                  <a16:creationId xmlns:a16="http://schemas.microsoft.com/office/drawing/2014/main" id="{BF7D3A71-0C75-4EF3-85F2-6082C5E45D7F}"/>
                </a:ext>
              </a:extLst>
            </p:cNvPr>
            <p:cNvSpPr>
              <a:spLocks/>
            </p:cNvSpPr>
            <p:nvPr/>
          </p:nvSpPr>
          <p:spPr bwMode="auto">
            <a:xfrm>
              <a:off x="2264537" y="6100711"/>
              <a:ext cx="503429" cy="19680"/>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2">
                <a:lumMod val="50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nvGrpSpPr>
            <p:cNvPr id="385" name="Group 15">
              <a:extLst>
                <a:ext uri="{FF2B5EF4-FFF2-40B4-BE49-F238E27FC236}">
                  <a16:creationId xmlns:a16="http://schemas.microsoft.com/office/drawing/2014/main" id="{E1165E50-99BA-4D4F-8FF0-1935B98A5F0E}"/>
                </a:ext>
              </a:extLst>
            </p:cNvPr>
            <p:cNvGrpSpPr>
              <a:grpSpLocks noChangeAspect="1"/>
            </p:cNvGrpSpPr>
            <p:nvPr/>
          </p:nvGrpSpPr>
          <p:grpSpPr bwMode="auto">
            <a:xfrm>
              <a:off x="2430022" y="5901395"/>
              <a:ext cx="219315" cy="161791"/>
              <a:chOff x="2940" y="2575"/>
              <a:chExt cx="245" cy="190"/>
            </a:xfrm>
          </p:grpSpPr>
          <p:sp>
            <p:nvSpPr>
              <p:cNvPr id="386" name="AutoShape 14">
                <a:extLst>
                  <a:ext uri="{FF2B5EF4-FFF2-40B4-BE49-F238E27FC236}">
                    <a16:creationId xmlns:a16="http://schemas.microsoft.com/office/drawing/2014/main" id="{F139CD40-9075-4DA4-9358-454DCD86FC98}"/>
                  </a:ext>
                </a:extLst>
              </p:cNvPr>
              <p:cNvSpPr>
                <a:spLocks noChangeAspect="1" noChangeArrowheads="1" noTextEdit="1"/>
              </p:cNvSpPr>
              <p:nvPr/>
            </p:nvSpPr>
            <p:spPr bwMode="auto">
              <a:xfrm>
                <a:off x="2941" y="2575"/>
                <a:ext cx="24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87" name="Rectangle 16">
                <a:extLst>
                  <a:ext uri="{FF2B5EF4-FFF2-40B4-BE49-F238E27FC236}">
                    <a16:creationId xmlns:a16="http://schemas.microsoft.com/office/drawing/2014/main" id="{19325518-DC11-4ECF-86C8-B827F008655D}"/>
                  </a:ext>
                </a:extLst>
              </p:cNvPr>
              <p:cNvSpPr>
                <a:spLocks noChangeArrowheads="1"/>
              </p:cNvSpPr>
              <p:nvPr/>
            </p:nvSpPr>
            <p:spPr bwMode="auto">
              <a:xfrm>
                <a:off x="3000" y="2604"/>
                <a:ext cx="148" cy="1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88" name="Freeform 17">
                <a:extLst>
                  <a:ext uri="{FF2B5EF4-FFF2-40B4-BE49-F238E27FC236}">
                    <a16:creationId xmlns:a16="http://schemas.microsoft.com/office/drawing/2014/main" id="{31F8EC86-BCE3-4C9B-9C17-BECAC0246D0C}"/>
                  </a:ext>
                </a:extLst>
              </p:cNvPr>
              <p:cNvSpPr>
                <a:spLocks noEditPoints="1"/>
              </p:cNvSpPr>
              <p:nvPr/>
            </p:nvSpPr>
            <p:spPr bwMode="auto">
              <a:xfrm>
                <a:off x="2940" y="2575"/>
                <a:ext cx="213" cy="169"/>
              </a:xfrm>
              <a:custGeom>
                <a:avLst/>
                <a:gdLst>
                  <a:gd name="T0" fmla="*/ 392 w 392"/>
                  <a:gd name="T1" fmla="*/ 14 h 313"/>
                  <a:gd name="T2" fmla="*/ 392 w 392"/>
                  <a:gd name="T3" fmla="*/ 298 h 313"/>
                  <a:gd name="T4" fmla="*/ 378 w 392"/>
                  <a:gd name="T5" fmla="*/ 313 h 313"/>
                  <a:gd name="T6" fmla="*/ 15 w 392"/>
                  <a:gd name="T7" fmla="*/ 313 h 313"/>
                  <a:gd name="T8" fmla="*/ 0 w 392"/>
                  <a:gd name="T9" fmla="*/ 298 h 313"/>
                  <a:gd name="T10" fmla="*/ 0 w 392"/>
                  <a:gd name="T11" fmla="*/ 14 h 313"/>
                  <a:gd name="T12" fmla="*/ 15 w 392"/>
                  <a:gd name="T13" fmla="*/ 0 h 313"/>
                  <a:gd name="T14" fmla="*/ 378 w 392"/>
                  <a:gd name="T15" fmla="*/ 0 h 313"/>
                  <a:gd name="T16" fmla="*/ 392 w 392"/>
                  <a:gd name="T17" fmla="*/ 14 h 313"/>
                  <a:gd name="T18" fmla="*/ 383 w 392"/>
                  <a:gd name="T19" fmla="*/ 53 h 313"/>
                  <a:gd name="T20" fmla="*/ 10 w 392"/>
                  <a:gd name="T21" fmla="*/ 53 h 313"/>
                  <a:gd name="T22" fmla="*/ 10 w 392"/>
                  <a:gd name="T23" fmla="*/ 299 h 313"/>
                  <a:gd name="T24" fmla="*/ 383 w 392"/>
                  <a:gd name="T25" fmla="*/ 299 h 313"/>
                  <a:gd name="T26" fmla="*/ 383 w 392"/>
                  <a:gd name="T27" fmla="*/ 5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2" h="313">
                    <a:moveTo>
                      <a:pt x="392" y="14"/>
                    </a:moveTo>
                    <a:cubicBezTo>
                      <a:pt x="392" y="298"/>
                      <a:pt x="392" y="298"/>
                      <a:pt x="392" y="298"/>
                    </a:cubicBezTo>
                    <a:cubicBezTo>
                      <a:pt x="392" y="310"/>
                      <a:pt x="390" y="313"/>
                      <a:pt x="378" y="313"/>
                    </a:cubicBezTo>
                    <a:cubicBezTo>
                      <a:pt x="15" y="313"/>
                      <a:pt x="15" y="313"/>
                      <a:pt x="15" y="313"/>
                    </a:cubicBezTo>
                    <a:cubicBezTo>
                      <a:pt x="3" y="313"/>
                      <a:pt x="0" y="310"/>
                      <a:pt x="0" y="298"/>
                    </a:cubicBezTo>
                    <a:cubicBezTo>
                      <a:pt x="0" y="14"/>
                      <a:pt x="0" y="14"/>
                      <a:pt x="0" y="14"/>
                    </a:cubicBezTo>
                    <a:cubicBezTo>
                      <a:pt x="0" y="2"/>
                      <a:pt x="3" y="0"/>
                      <a:pt x="15" y="0"/>
                    </a:cubicBezTo>
                    <a:cubicBezTo>
                      <a:pt x="378" y="0"/>
                      <a:pt x="378" y="0"/>
                      <a:pt x="378" y="0"/>
                    </a:cubicBezTo>
                    <a:cubicBezTo>
                      <a:pt x="390" y="0"/>
                      <a:pt x="392" y="2"/>
                      <a:pt x="392" y="14"/>
                    </a:cubicBezTo>
                    <a:moveTo>
                      <a:pt x="383" y="53"/>
                    </a:moveTo>
                    <a:cubicBezTo>
                      <a:pt x="10" y="53"/>
                      <a:pt x="10" y="53"/>
                      <a:pt x="10" y="53"/>
                    </a:cubicBezTo>
                    <a:cubicBezTo>
                      <a:pt x="10" y="299"/>
                      <a:pt x="10" y="299"/>
                      <a:pt x="10" y="299"/>
                    </a:cubicBezTo>
                    <a:cubicBezTo>
                      <a:pt x="383" y="299"/>
                      <a:pt x="383" y="299"/>
                      <a:pt x="383" y="299"/>
                    </a:cubicBezTo>
                    <a:lnTo>
                      <a:pt x="383" y="53"/>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89" name="Rectangle 18">
                <a:extLst>
                  <a:ext uri="{FF2B5EF4-FFF2-40B4-BE49-F238E27FC236}">
                    <a16:creationId xmlns:a16="http://schemas.microsoft.com/office/drawing/2014/main" id="{EF718EFA-7029-48B9-B4B2-48F1D88B9B35}"/>
                  </a:ext>
                </a:extLst>
              </p:cNvPr>
              <p:cNvSpPr>
                <a:spLocks noChangeArrowheads="1"/>
              </p:cNvSpPr>
              <p:nvPr/>
            </p:nvSpPr>
            <p:spPr bwMode="auto">
              <a:xfrm>
                <a:off x="2946" y="2583"/>
                <a:ext cx="203" cy="10"/>
              </a:xfrm>
              <a:prstGeom prst="rect">
                <a:avLst/>
              </a:prstGeom>
              <a:solidFill>
                <a:srgbClr val="DBD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90" name="Rectangle 19">
                <a:extLst>
                  <a:ext uri="{FF2B5EF4-FFF2-40B4-BE49-F238E27FC236}">
                    <a16:creationId xmlns:a16="http://schemas.microsoft.com/office/drawing/2014/main" id="{115367E4-1322-4C46-BAF3-C0E36C96571A}"/>
                  </a:ext>
                </a:extLst>
              </p:cNvPr>
              <p:cNvSpPr>
                <a:spLocks noChangeArrowheads="1"/>
              </p:cNvSpPr>
              <p:nvPr/>
            </p:nvSpPr>
            <p:spPr bwMode="auto">
              <a:xfrm>
                <a:off x="2946" y="2604"/>
                <a:ext cx="54" cy="132"/>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91" name="Freeform 20">
                <a:extLst>
                  <a:ext uri="{FF2B5EF4-FFF2-40B4-BE49-F238E27FC236}">
                    <a16:creationId xmlns:a16="http://schemas.microsoft.com/office/drawing/2014/main" id="{CEF83B3A-D5C4-49DD-95FA-B72D3BBF4169}"/>
                  </a:ext>
                </a:extLst>
              </p:cNvPr>
              <p:cNvSpPr>
                <a:spLocks/>
              </p:cNvSpPr>
              <p:nvPr/>
            </p:nvSpPr>
            <p:spPr bwMode="auto">
              <a:xfrm>
                <a:off x="2954" y="2619"/>
                <a:ext cx="35" cy="4"/>
              </a:xfrm>
              <a:custGeom>
                <a:avLst/>
                <a:gdLst>
                  <a:gd name="T0" fmla="*/ 60 w 64"/>
                  <a:gd name="T1" fmla="*/ 7 h 7"/>
                  <a:gd name="T2" fmla="*/ 3 w 64"/>
                  <a:gd name="T3" fmla="*/ 7 h 7"/>
                  <a:gd name="T4" fmla="*/ 0 w 64"/>
                  <a:gd name="T5" fmla="*/ 3 h 7"/>
                  <a:gd name="T6" fmla="*/ 3 w 64"/>
                  <a:gd name="T7" fmla="*/ 0 h 7"/>
                  <a:gd name="T8" fmla="*/ 60 w 64"/>
                  <a:gd name="T9" fmla="*/ 0 h 7"/>
                  <a:gd name="T10" fmla="*/ 64 w 64"/>
                  <a:gd name="T11" fmla="*/ 3 h 7"/>
                  <a:gd name="T12" fmla="*/ 60 w 6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4" h="7">
                    <a:moveTo>
                      <a:pt x="60" y="7"/>
                    </a:moveTo>
                    <a:cubicBezTo>
                      <a:pt x="3" y="7"/>
                      <a:pt x="3" y="7"/>
                      <a:pt x="3" y="7"/>
                    </a:cubicBezTo>
                    <a:cubicBezTo>
                      <a:pt x="2" y="7"/>
                      <a:pt x="0" y="5"/>
                      <a:pt x="0" y="3"/>
                    </a:cubicBezTo>
                    <a:cubicBezTo>
                      <a:pt x="0" y="1"/>
                      <a:pt x="2" y="0"/>
                      <a:pt x="3" y="0"/>
                    </a:cubicBezTo>
                    <a:cubicBezTo>
                      <a:pt x="60" y="0"/>
                      <a:pt x="60" y="0"/>
                      <a:pt x="60" y="0"/>
                    </a:cubicBezTo>
                    <a:cubicBezTo>
                      <a:pt x="62" y="0"/>
                      <a:pt x="64" y="1"/>
                      <a:pt x="64" y="3"/>
                    </a:cubicBezTo>
                    <a:cubicBezTo>
                      <a:pt x="64" y="5"/>
                      <a:pt x="62" y="7"/>
                      <a:pt x="60" y="7"/>
                    </a:cubicBezTo>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92" name="Freeform 21">
                <a:extLst>
                  <a:ext uri="{FF2B5EF4-FFF2-40B4-BE49-F238E27FC236}">
                    <a16:creationId xmlns:a16="http://schemas.microsoft.com/office/drawing/2014/main" id="{59677C54-6AB9-4013-8CD1-2F69D171E733}"/>
                  </a:ext>
                </a:extLst>
              </p:cNvPr>
              <p:cNvSpPr>
                <a:spLocks/>
              </p:cNvSpPr>
              <p:nvPr/>
            </p:nvSpPr>
            <p:spPr bwMode="auto">
              <a:xfrm>
                <a:off x="2954" y="2632"/>
                <a:ext cx="39" cy="4"/>
              </a:xfrm>
              <a:custGeom>
                <a:avLst/>
                <a:gdLst>
                  <a:gd name="T0" fmla="*/ 69 w 72"/>
                  <a:gd name="T1" fmla="*/ 7 h 7"/>
                  <a:gd name="T2" fmla="*/ 3 w 72"/>
                  <a:gd name="T3" fmla="*/ 7 h 7"/>
                  <a:gd name="T4" fmla="*/ 0 w 72"/>
                  <a:gd name="T5" fmla="*/ 4 h 7"/>
                  <a:gd name="T6" fmla="*/ 3 w 72"/>
                  <a:gd name="T7" fmla="*/ 0 h 7"/>
                  <a:gd name="T8" fmla="*/ 69 w 72"/>
                  <a:gd name="T9" fmla="*/ 0 h 7"/>
                  <a:gd name="T10" fmla="*/ 72 w 72"/>
                  <a:gd name="T11" fmla="*/ 4 h 7"/>
                  <a:gd name="T12" fmla="*/ 69 w 7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72" h="7">
                    <a:moveTo>
                      <a:pt x="69" y="7"/>
                    </a:moveTo>
                    <a:cubicBezTo>
                      <a:pt x="3" y="7"/>
                      <a:pt x="3" y="7"/>
                      <a:pt x="3" y="7"/>
                    </a:cubicBezTo>
                    <a:cubicBezTo>
                      <a:pt x="2" y="7"/>
                      <a:pt x="0" y="6"/>
                      <a:pt x="0" y="4"/>
                    </a:cubicBezTo>
                    <a:cubicBezTo>
                      <a:pt x="0" y="2"/>
                      <a:pt x="2" y="0"/>
                      <a:pt x="3" y="0"/>
                    </a:cubicBezTo>
                    <a:cubicBezTo>
                      <a:pt x="69" y="0"/>
                      <a:pt x="69" y="0"/>
                      <a:pt x="69" y="0"/>
                    </a:cubicBezTo>
                    <a:cubicBezTo>
                      <a:pt x="71" y="0"/>
                      <a:pt x="72" y="2"/>
                      <a:pt x="72" y="4"/>
                    </a:cubicBezTo>
                    <a:cubicBezTo>
                      <a:pt x="72" y="6"/>
                      <a:pt x="71" y="7"/>
                      <a:pt x="69" y="7"/>
                    </a:cubicBezTo>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93" name="Freeform 22">
                <a:extLst>
                  <a:ext uri="{FF2B5EF4-FFF2-40B4-BE49-F238E27FC236}">
                    <a16:creationId xmlns:a16="http://schemas.microsoft.com/office/drawing/2014/main" id="{776D9368-482C-4121-A67A-78AF9A7ABD6C}"/>
                  </a:ext>
                </a:extLst>
              </p:cNvPr>
              <p:cNvSpPr>
                <a:spLocks/>
              </p:cNvSpPr>
              <p:nvPr/>
            </p:nvSpPr>
            <p:spPr bwMode="auto">
              <a:xfrm>
                <a:off x="2954" y="2644"/>
                <a:ext cx="30" cy="4"/>
              </a:xfrm>
              <a:custGeom>
                <a:avLst/>
                <a:gdLst>
                  <a:gd name="T0" fmla="*/ 53 w 56"/>
                  <a:gd name="T1" fmla="*/ 7 h 7"/>
                  <a:gd name="T2" fmla="*/ 3 w 56"/>
                  <a:gd name="T3" fmla="*/ 7 h 7"/>
                  <a:gd name="T4" fmla="*/ 0 w 56"/>
                  <a:gd name="T5" fmla="*/ 4 h 7"/>
                  <a:gd name="T6" fmla="*/ 3 w 56"/>
                  <a:gd name="T7" fmla="*/ 0 h 7"/>
                  <a:gd name="T8" fmla="*/ 53 w 56"/>
                  <a:gd name="T9" fmla="*/ 0 h 7"/>
                  <a:gd name="T10" fmla="*/ 56 w 56"/>
                  <a:gd name="T11" fmla="*/ 4 h 7"/>
                  <a:gd name="T12" fmla="*/ 53 w 5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6" h="7">
                    <a:moveTo>
                      <a:pt x="53" y="7"/>
                    </a:moveTo>
                    <a:cubicBezTo>
                      <a:pt x="3" y="7"/>
                      <a:pt x="3" y="7"/>
                      <a:pt x="3" y="7"/>
                    </a:cubicBezTo>
                    <a:cubicBezTo>
                      <a:pt x="2" y="7"/>
                      <a:pt x="0" y="6"/>
                      <a:pt x="0" y="4"/>
                    </a:cubicBezTo>
                    <a:cubicBezTo>
                      <a:pt x="0" y="2"/>
                      <a:pt x="2" y="0"/>
                      <a:pt x="3" y="0"/>
                    </a:cubicBezTo>
                    <a:cubicBezTo>
                      <a:pt x="53" y="0"/>
                      <a:pt x="53" y="0"/>
                      <a:pt x="53" y="0"/>
                    </a:cubicBezTo>
                    <a:cubicBezTo>
                      <a:pt x="55" y="0"/>
                      <a:pt x="56" y="2"/>
                      <a:pt x="56" y="4"/>
                    </a:cubicBezTo>
                    <a:cubicBezTo>
                      <a:pt x="56" y="6"/>
                      <a:pt x="55" y="7"/>
                      <a:pt x="53" y="7"/>
                    </a:cubicBezTo>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94" name="Freeform 23">
                <a:extLst>
                  <a:ext uri="{FF2B5EF4-FFF2-40B4-BE49-F238E27FC236}">
                    <a16:creationId xmlns:a16="http://schemas.microsoft.com/office/drawing/2014/main" id="{D090F54A-8808-42F0-A73F-63A62B82E1A2}"/>
                  </a:ext>
                </a:extLst>
              </p:cNvPr>
              <p:cNvSpPr>
                <a:spLocks/>
              </p:cNvSpPr>
              <p:nvPr/>
            </p:nvSpPr>
            <p:spPr bwMode="auto">
              <a:xfrm>
                <a:off x="2954" y="2658"/>
                <a:ext cx="35" cy="4"/>
              </a:xfrm>
              <a:custGeom>
                <a:avLst/>
                <a:gdLst>
                  <a:gd name="T0" fmla="*/ 60 w 64"/>
                  <a:gd name="T1" fmla="*/ 7 h 7"/>
                  <a:gd name="T2" fmla="*/ 3 w 64"/>
                  <a:gd name="T3" fmla="*/ 7 h 7"/>
                  <a:gd name="T4" fmla="*/ 0 w 64"/>
                  <a:gd name="T5" fmla="*/ 4 h 7"/>
                  <a:gd name="T6" fmla="*/ 3 w 64"/>
                  <a:gd name="T7" fmla="*/ 0 h 7"/>
                  <a:gd name="T8" fmla="*/ 60 w 64"/>
                  <a:gd name="T9" fmla="*/ 0 h 7"/>
                  <a:gd name="T10" fmla="*/ 64 w 64"/>
                  <a:gd name="T11" fmla="*/ 4 h 7"/>
                  <a:gd name="T12" fmla="*/ 60 w 6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4" h="7">
                    <a:moveTo>
                      <a:pt x="60" y="7"/>
                    </a:moveTo>
                    <a:cubicBezTo>
                      <a:pt x="3" y="7"/>
                      <a:pt x="3" y="7"/>
                      <a:pt x="3" y="7"/>
                    </a:cubicBezTo>
                    <a:cubicBezTo>
                      <a:pt x="2" y="7"/>
                      <a:pt x="0" y="5"/>
                      <a:pt x="0" y="4"/>
                    </a:cubicBezTo>
                    <a:cubicBezTo>
                      <a:pt x="0" y="2"/>
                      <a:pt x="2" y="0"/>
                      <a:pt x="3" y="0"/>
                    </a:cubicBezTo>
                    <a:cubicBezTo>
                      <a:pt x="60" y="0"/>
                      <a:pt x="60" y="0"/>
                      <a:pt x="60" y="0"/>
                    </a:cubicBezTo>
                    <a:cubicBezTo>
                      <a:pt x="62" y="0"/>
                      <a:pt x="64" y="2"/>
                      <a:pt x="64" y="4"/>
                    </a:cubicBezTo>
                    <a:cubicBezTo>
                      <a:pt x="64" y="5"/>
                      <a:pt x="62" y="7"/>
                      <a:pt x="60" y="7"/>
                    </a:cubicBezTo>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95" name="Freeform 24">
                <a:extLst>
                  <a:ext uri="{FF2B5EF4-FFF2-40B4-BE49-F238E27FC236}">
                    <a16:creationId xmlns:a16="http://schemas.microsoft.com/office/drawing/2014/main" id="{D412BF5B-E95F-46CB-8E9B-B281D2B8F235}"/>
                  </a:ext>
                </a:extLst>
              </p:cNvPr>
              <p:cNvSpPr>
                <a:spLocks/>
              </p:cNvSpPr>
              <p:nvPr/>
            </p:nvSpPr>
            <p:spPr bwMode="auto">
              <a:xfrm>
                <a:off x="2954" y="2670"/>
                <a:ext cx="39" cy="4"/>
              </a:xfrm>
              <a:custGeom>
                <a:avLst/>
                <a:gdLst>
                  <a:gd name="T0" fmla="*/ 69 w 72"/>
                  <a:gd name="T1" fmla="*/ 7 h 7"/>
                  <a:gd name="T2" fmla="*/ 3 w 72"/>
                  <a:gd name="T3" fmla="*/ 7 h 7"/>
                  <a:gd name="T4" fmla="*/ 0 w 72"/>
                  <a:gd name="T5" fmla="*/ 4 h 7"/>
                  <a:gd name="T6" fmla="*/ 3 w 72"/>
                  <a:gd name="T7" fmla="*/ 0 h 7"/>
                  <a:gd name="T8" fmla="*/ 69 w 72"/>
                  <a:gd name="T9" fmla="*/ 0 h 7"/>
                  <a:gd name="T10" fmla="*/ 72 w 72"/>
                  <a:gd name="T11" fmla="*/ 4 h 7"/>
                  <a:gd name="T12" fmla="*/ 69 w 7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72" h="7">
                    <a:moveTo>
                      <a:pt x="69" y="7"/>
                    </a:moveTo>
                    <a:cubicBezTo>
                      <a:pt x="3" y="7"/>
                      <a:pt x="3" y="7"/>
                      <a:pt x="3" y="7"/>
                    </a:cubicBezTo>
                    <a:cubicBezTo>
                      <a:pt x="2" y="7"/>
                      <a:pt x="0" y="6"/>
                      <a:pt x="0" y="4"/>
                    </a:cubicBezTo>
                    <a:cubicBezTo>
                      <a:pt x="0" y="2"/>
                      <a:pt x="2" y="0"/>
                      <a:pt x="3" y="0"/>
                    </a:cubicBezTo>
                    <a:cubicBezTo>
                      <a:pt x="69" y="0"/>
                      <a:pt x="69" y="0"/>
                      <a:pt x="69" y="0"/>
                    </a:cubicBezTo>
                    <a:cubicBezTo>
                      <a:pt x="71" y="0"/>
                      <a:pt x="72" y="2"/>
                      <a:pt x="72" y="4"/>
                    </a:cubicBezTo>
                    <a:cubicBezTo>
                      <a:pt x="72" y="6"/>
                      <a:pt x="71" y="7"/>
                      <a:pt x="69" y="7"/>
                    </a:cubicBezTo>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96" name="Freeform 25">
                <a:extLst>
                  <a:ext uri="{FF2B5EF4-FFF2-40B4-BE49-F238E27FC236}">
                    <a16:creationId xmlns:a16="http://schemas.microsoft.com/office/drawing/2014/main" id="{7BA510D5-A59E-4F3A-96CE-505C1779F949}"/>
                  </a:ext>
                </a:extLst>
              </p:cNvPr>
              <p:cNvSpPr>
                <a:spLocks/>
              </p:cNvSpPr>
              <p:nvPr/>
            </p:nvSpPr>
            <p:spPr bwMode="auto">
              <a:xfrm>
                <a:off x="2954" y="2683"/>
                <a:ext cx="30" cy="4"/>
              </a:xfrm>
              <a:custGeom>
                <a:avLst/>
                <a:gdLst>
                  <a:gd name="T0" fmla="*/ 53 w 56"/>
                  <a:gd name="T1" fmla="*/ 7 h 7"/>
                  <a:gd name="T2" fmla="*/ 3 w 56"/>
                  <a:gd name="T3" fmla="*/ 7 h 7"/>
                  <a:gd name="T4" fmla="*/ 0 w 56"/>
                  <a:gd name="T5" fmla="*/ 3 h 7"/>
                  <a:gd name="T6" fmla="*/ 3 w 56"/>
                  <a:gd name="T7" fmla="*/ 0 h 7"/>
                  <a:gd name="T8" fmla="*/ 53 w 56"/>
                  <a:gd name="T9" fmla="*/ 0 h 7"/>
                  <a:gd name="T10" fmla="*/ 56 w 56"/>
                  <a:gd name="T11" fmla="*/ 3 h 7"/>
                  <a:gd name="T12" fmla="*/ 53 w 5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6" h="7">
                    <a:moveTo>
                      <a:pt x="53" y="7"/>
                    </a:moveTo>
                    <a:cubicBezTo>
                      <a:pt x="3" y="7"/>
                      <a:pt x="3" y="7"/>
                      <a:pt x="3" y="7"/>
                    </a:cubicBezTo>
                    <a:cubicBezTo>
                      <a:pt x="2" y="7"/>
                      <a:pt x="0" y="5"/>
                      <a:pt x="0" y="3"/>
                    </a:cubicBezTo>
                    <a:cubicBezTo>
                      <a:pt x="0" y="1"/>
                      <a:pt x="2" y="0"/>
                      <a:pt x="3" y="0"/>
                    </a:cubicBezTo>
                    <a:cubicBezTo>
                      <a:pt x="53" y="0"/>
                      <a:pt x="53" y="0"/>
                      <a:pt x="53" y="0"/>
                    </a:cubicBezTo>
                    <a:cubicBezTo>
                      <a:pt x="55" y="0"/>
                      <a:pt x="56" y="1"/>
                      <a:pt x="56" y="3"/>
                    </a:cubicBezTo>
                    <a:cubicBezTo>
                      <a:pt x="56" y="5"/>
                      <a:pt x="55" y="7"/>
                      <a:pt x="53" y="7"/>
                    </a:cubicBezTo>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97" name="Freeform 27">
                <a:extLst>
                  <a:ext uri="{FF2B5EF4-FFF2-40B4-BE49-F238E27FC236}">
                    <a16:creationId xmlns:a16="http://schemas.microsoft.com/office/drawing/2014/main" id="{4EB55EA3-47AD-44FD-A822-A7039EC13632}"/>
                  </a:ext>
                </a:extLst>
              </p:cNvPr>
              <p:cNvSpPr>
                <a:spLocks/>
              </p:cNvSpPr>
              <p:nvPr/>
            </p:nvSpPr>
            <p:spPr bwMode="auto">
              <a:xfrm>
                <a:off x="3033" y="2703"/>
                <a:ext cx="76" cy="19"/>
              </a:xfrm>
              <a:custGeom>
                <a:avLst/>
                <a:gdLst>
                  <a:gd name="T0" fmla="*/ 0 w 76"/>
                  <a:gd name="T1" fmla="*/ 0 h 19"/>
                  <a:gd name="T2" fmla="*/ 21 w 76"/>
                  <a:gd name="T3" fmla="*/ 0 h 19"/>
                  <a:gd name="T4" fmla="*/ 22 w 76"/>
                  <a:gd name="T5" fmla="*/ 0 h 19"/>
                  <a:gd name="T6" fmla="*/ 22 w 76"/>
                  <a:gd name="T7" fmla="*/ 1 h 19"/>
                  <a:gd name="T8" fmla="*/ 22 w 76"/>
                  <a:gd name="T9" fmla="*/ 19 h 19"/>
                  <a:gd name="T10" fmla="*/ 51 w 76"/>
                  <a:gd name="T11" fmla="*/ 19 h 19"/>
                  <a:gd name="T12" fmla="*/ 51 w 76"/>
                  <a:gd name="T13" fmla="*/ 1 h 19"/>
                  <a:gd name="T14" fmla="*/ 51 w 76"/>
                  <a:gd name="T15" fmla="*/ 0 h 19"/>
                  <a:gd name="T16" fmla="*/ 76 w 76"/>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9">
                    <a:moveTo>
                      <a:pt x="0" y="0"/>
                    </a:moveTo>
                    <a:lnTo>
                      <a:pt x="21" y="0"/>
                    </a:lnTo>
                    <a:lnTo>
                      <a:pt x="22" y="0"/>
                    </a:lnTo>
                    <a:lnTo>
                      <a:pt x="22" y="1"/>
                    </a:lnTo>
                    <a:lnTo>
                      <a:pt x="22" y="19"/>
                    </a:lnTo>
                    <a:lnTo>
                      <a:pt x="51" y="19"/>
                    </a:lnTo>
                    <a:lnTo>
                      <a:pt x="51" y="1"/>
                    </a:lnTo>
                    <a:lnTo>
                      <a:pt x="51" y="0"/>
                    </a:lnTo>
                    <a:lnTo>
                      <a:pt x="76" y="0"/>
                    </a:lnTo>
                  </a:path>
                </a:pathLst>
              </a:custGeom>
              <a:noFill/>
              <a:ln w="1111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grpSp>
      <p:sp>
        <p:nvSpPr>
          <p:cNvPr id="398" name="Freeform 81">
            <a:extLst>
              <a:ext uri="{FF2B5EF4-FFF2-40B4-BE49-F238E27FC236}">
                <a16:creationId xmlns:a16="http://schemas.microsoft.com/office/drawing/2014/main" id="{92009721-BEA1-4C4C-B541-56F77669664D}"/>
              </a:ext>
            </a:extLst>
          </p:cNvPr>
          <p:cNvSpPr>
            <a:spLocks noEditPoints="1"/>
          </p:cNvSpPr>
          <p:nvPr/>
        </p:nvSpPr>
        <p:spPr bwMode="black">
          <a:xfrm>
            <a:off x="3921051" y="5935647"/>
            <a:ext cx="530440" cy="410665"/>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0078D7"/>
          </a:solidFill>
          <a:ln>
            <a:noFill/>
          </a:ln>
          <a:extLst/>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99" name="Picture 398">
            <a:extLst>
              <a:ext uri="{FF2B5EF4-FFF2-40B4-BE49-F238E27FC236}">
                <a16:creationId xmlns:a16="http://schemas.microsoft.com/office/drawing/2014/main" id="{B212FBC2-FFA4-4C59-A430-2B4200633A38}"/>
              </a:ext>
            </a:extLst>
          </p:cNvPr>
          <p:cNvPicPr>
            <a:picLocks noChangeAspect="1"/>
          </p:cNvPicPr>
          <p:nvPr/>
        </p:nvPicPr>
        <p:blipFill>
          <a:blip r:embed="rId9"/>
          <a:stretch>
            <a:fillRect/>
          </a:stretch>
        </p:blipFill>
        <p:spPr>
          <a:xfrm>
            <a:off x="6825410" y="5884548"/>
            <a:ext cx="507068" cy="512862"/>
          </a:xfrm>
          <a:prstGeom prst="rect">
            <a:avLst/>
          </a:prstGeom>
        </p:spPr>
      </p:pic>
      <p:sp>
        <p:nvSpPr>
          <p:cNvPr id="400" name="Freeform 109">
            <a:extLst>
              <a:ext uri="{FF2B5EF4-FFF2-40B4-BE49-F238E27FC236}">
                <a16:creationId xmlns:a16="http://schemas.microsoft.com/office/drawing/2014/main" id="{516CBD1C-02D2-425F-A346-BB843EAAC28C}"/>
              </a:ext>
            </a:extLst>
          </p:cNvPr>
          <p:cNvSpPr>
            <a:spLocks noEditPoints="1"/>
          </p:cNvSpPr>
          <p:nvPr/>
        </p:nvSpPr>
        <p:spPr bwMode="black">
          <a:xfrm>
            <a:off x="4921587" y="5930526"/>
            <a:ext cx="518343" cy="420907"/>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0078D7"/>
          </a:solidFill>
          <a:ln>
            <a:noFill/>
          </a:ln>
          <a:extLst/>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dirty="0">
              <a:ln>
                <a:noFill/>
              </a:ln>
              <a:solidFill>
                <a:srgbClr val="FFFFFF"/>
              </a:solidFill>
              <a:effectLst/>
              <a:uLnTx/>
              <a:uFillTx/>
              <a:latin typeface="Segoe UI"/>
              <a:ea typeface="+mn-ea"/>
              <a:cs typeface="+mn-cs"/>
            </a:endParaRPr>
          </a:p>
        </p:txBody>
      </p:sp>
      <p:sp>
        <p:nvSpPr>
          <p:cNvPr id="401" name="Freeform 95">
            <a:extLst>
              <a:ext uri="{FF2B5EF4-FFF2-40B4-BE49-F238E27FC236}">
                <a16:creationId xmlns:a16="http://schemas.microsoft.com/office/drawing/2014/main" id="{2E84474C-7323-43FA-B02D-CA2B172AD8D7}"/>
              </a:ext>
            </a:extLst>
          </p:cNvPr>
          <p:cNvSpPr>
            <a:spLocks/>
          </p:cNvSpPr>
          <p:nvPr/>
        </p:nvSpPr>
        <p:spPr bwMode="black">
          <a:xfrm flipH="1">
            <a:off x="5910026" y="5937639"/>
            <a:ext cx="445288" cy="445284"/>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0078D7"/>
          </a:solidFill>
          <a:ln>
            <a:noFill/>
          </a:ln>
          <a:extLst/>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402" name="Picture 9">
            <a:extLst>
              <a:ext uri="{FF2B5EF4-FFF2-40B4-BE49-F238E27FC236}">
                <a16:creationId xmlns:a16="http://schemas.microsoft.com/office/drawing/2014/main" id="{3C8DBB4C-6E01-4390-B238-215CF57B24CD}"/>
              </a:ext>
            </a:extLst>
          </p:cNvPr>
          <p:cNvPicPr>
            <a:picLocks noChangeAspect="1"/>
          </p:cNvPicPr>
          <p:nvPr/>
        </p:nvPicPr>
        <p:blipFill>
          <a:blip r:embed="rId10">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802574" y="5909609"/>
            <a:ext cx="767178" cy="46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3" name="Freeform 128">
            <a:extLst>
              <a:ext uri="{FF2B5EF4-FFF2-40B4-BE49-F238E27FC236}">
                <a16:creationId xmlns:a16="http://schemas.microsoft.com/office/drawing/2014/main" id="{3764B153-8BC6-4F54-86C3-CAF6B604B43F}"/>
              </a:ext>
            </a:extLst>
          </p:cNvPr>
          <p:cNvSpPr>
            <a:spLocks noChangeAspect="1" noEditPoints="1"/>
          </p:cNvSpPr>
          <p:nvPr/>
        </p:nvSpPr>
        <p:spPr bwMode="black">
          <a:xfrm>
            <a:off x="9039850" y="5931982"/>
            <a:ext cx="474813" cy="417994"/>
          </a:xfrm>
          <a:custGeom>
            <a:avLst/>
            <a:gdLst>
              <a:gd name="T0" fmla="*/ 49 w 71"/>
              <a:gd name="T1" fmla="*/ 21 h 62"/>
              <a:gd name="T2" fmla="*/ 49 w 71"/>
              <a:gd name="T3" fmla="*/ 19 h 62"/>
              <a:gd name="T4" fmla="*/ 49 w 71"/>
              <a:gd name="T5" fmla="*/ 19 h 62"/>
              <a:gd name="T6" fmla="*/ 48 w 71"/>
              <a:gd name="T7" fmla="*/ 17 h 62"/>
              <a:gd name="T8" fmla="*/ 32 w 71"/>
              <a:gd name="T9" fmla="*/ 2 h 62"/>
              <a:gd name="T10" fmla="*/ 28 w 71"/>
              <a:gd name="T11" fmla="*/ 0 h 62"/>
              <a:gd name="T12" fmla="*/ 28 w 71"/>
              <a:gd name="T13" fmla="*/ 0 h 62"/>
              <a:gd name="T14" fmla="*/ 28 w 71"/>
              <a:gd name="T15" fmla="*/ 0 h 62"/>
              <a:gd name="T16" fmla="*/ 6 w 71"/>
              <a:gd name="T17" fmla="*/ 0 h 62"/>
              <a:gd name="T18" fmla="*/ 0 w 71"/>
              <a:gd name="T19" fmla="*/ 5 h 62"/>
              <a:gd name="T20" fmla="*/ 0 w 71"/>
              <a:gd name="T21" fmla="*/ 56 h 62"/>
              <a:gd name="T22" fmla="*/ 6 w 71"/>
              <a:gd name="T23" fmla="*/ 62 h 62"/>
              <a:gd name="T24" fmla="*/ 44 w 71"/>
              <a:gd name="T25" fmla="*/ 62 h 62"/>
              <a:gd name="T26" fmla="*/ 50 w 71"/>
              <a:gd name="T27" fmla="*/ 56 h 62"/>
              <a:gd name="T28" fmla="*/ 50 w 71"/>
              <a:gd name="T29" fmla="*/ 21 h 62"/>
              <a:gd name="T30" fmla="*/ 49 w 71"/>
              <a:gd name="T31" fmla="*/ 21 h 62"/>
              <a:gd name="T32" fmla="*/ 28 w 71"/>
              <a:gd name="T33" fmla="*/ 5 h 62"/>
              <a:gd name="T34" fmla="*/ 44 w 71"/>
              <a:gd name="T35" fmla="*/ 21 h 62"/>
              <a:gd name="T36" fmla="*/ 28 w 71"/>
              <a:gd name="T37" fmla="*/ 21 h 62"/>
              <a:gd name="T38" fmla="*/ 28 w 71"/>
              <a:gd name="T39" fmla="*/ 5 h 62"/>
              <a:gd name="T40" fmla="*/ 44 w 71"/>
              <a:gd name="T41" fmla="*/ 56 h 62"/>
              <a:gd name="T42" fmla="*/ 6 w 71"/>
              <a:gd name="T43" fmla="*/ 56 h 62"/>
              <a:gd name="T44" fmla="*/ 6 w 71"/>
              <a:gd name="T45" fmla="*/ 5 h 62"/>
              <a:gd name="T46" fmla="*/ 23 w 71"/>
              <a:gd name="T47" fmla="*/ 5 h 62"/>
              <a:gd name="T48" fmla="*/ 23 w 71"/>
              <a:gd name="T49" fmla="*/ 21 h 62"/>
              <a:gd name="T50" fmla="*/ 28 w 71"/>
              <a:gd name="T51" fmla="*/ 27 h 62"/>
              <a:gd name="T52" fmla="*/ 44 w 71"/>
              <a:gd name="T53" fmla="*/ 27 h 62"/>
              <a:gd name="T54" fmla="*/ 44 w 71"/>
              <a:gd name="T55" fmla="*/ 56 h 62"/>
              <a:gd name="T56" fmla="*/ 58 w 71"/>
              <a:gd name="T57" fmla="*/ 14 h 62"/>
              <a:gd name="T58" fmla="*/ 60 w 71"/>
              <a:gd name="T59" fmla="*/ 19 h 62"/>
              <a:gd name="T60" fmla="*/ 60 w 71"/>
              <a:gd name="T61" fmla="*/ 56 h 62"/>
              <a:gd name="T62" fmla="*/ 55 w 71"/>
              <a:gd name="T63" fmla="*/ 62 h 62"/>
              <a:gd name="T64" fmla="*/ 53 w 71"/>
              <a:gd name="T65" fmla="*/ 62 h 62"/>
              <a:gd name="T66" fmla="*/ 55 w 71"/>
              <a:gd name="T67" fmla="*/ 57 h 62"/>
              <a:gd name="T68" fmla="*/ 55 w 71"/>
              <a:gd name="T69" fmla="*/ 21 h 62"/>
              <a:gd name="T70" fmla="*/ 53 w 71"/>
              <a:gd name="T71" fmla="*/ 15 h 62"/>
              <a:gd name="T72" fmla="*/ 37 w 71"/>
              <a:gd name="T73" fmla="*/ 0 h 62"/>
              <a:gd name="T74" fmla="*/ 37 w 71"/>
              <a:gd name="T75" fmla="*/ 0 h 62"/>
              <a:gd name="T76" fmla="*/ 39 w 71"/>
              <a:gd name="T77" fmla="*/ 0 h 62"/>
              <a:gd name="T78" fmla="*/ 40 w 71"/>
              <a:gd name="T79" fmla="*/ 0 h 62"/>
              <a:gd name="T80" fmla="*/ 47 w 71"/>
              <a:gd name="T81" fmla="*/ 3 h 62"/>
              <a:gd name="T82" fmla="*/ 58 w 71"/>
              <a:gd name="T83" fmla="*/ 14 h 62"/>
              <a:gd name="T84" fmla="*/ 69 w 71"/>
              <a:gd name="T85" fmla="*/ 13 h 62"/>
              <a:gd name="T86" fmla="*/ 71 w 71"/>
              <a:gd name="T87" fmla="*/ 17 h 62"/>
              <a:gd name="T88" fmla="*/ 71 w 71"/>
              <a:gd name="T89" fmla="*/ 56 h 62"/>
              <a:gd name="T90" fmla="*/ 65 w 71"/>
              <a:gd name="T91" fmla="*/ 62 h 62"/>
              <a:gd name="T92" fmla="*/ 64 w 71"/>
              <a:gd name="T93" fmla="*/ 62 h 62"/>
              <a:gd name="T94" fmla="*/ 65 w 71"/>
              <a:gd name="T95" fmla="*/ 57 h 62"/>
              <a:gd name="T96" fmla="*/ 65 w 71"/>
              <a:gd name="T97" fmla="*/ 18 h 62"/>
              <a:gd name="T98" fmla="*/ 64 w 71"/>
              <a:gd name="T99" fmla="*/ 14 h 62"/>
              <a:gd name="T100" fmla="*/ 50 w 71"/>
              <a:gd name="T101" fmla="*/ 0 h 62"/>
              <a:gd name="T102" fmla="*/ 50 w 71"/>
              <a:gd name="T103" fmla="*/ 0 h 62"/>
              <a:gd name="T104" fmla="*/ 51 w 71"/>
              <a:gd name="T105" fmla="*/ 0 h 62"/>
              <a:gd name="T106" fmla="*/ 52 w 71"/>
              <a:gd name="T107" fmla="*/ 0 h 62"/>
              <a:gd name="T108" fmla="*/ 59 w 71"/>
              <a:gd name="T109" fmla="*/ 3 h 62"/>
              <a:gd name="T110" fmla="*/ 69 w 71"/>
              <a:gd name="T111"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62">
                <a:moveTo>
                  <a:pt x="49" y="21"/>
                </a:moveTo>
                <a:cubicBezTo>
                  <a:pt x="49" y="20"/>
                  <a:pt x="49" y="20"/>
                  <a:pt x="49" y="19"/>
                </a:cubicBezTo>
                <a:cubicBezTo>
                  <a:pt x="49" y="19"/>
                  <a:pt x="49" y="19"/>
                  <a:pt x="49" y="19"/>
                </a:cubicBezTo>
                <a:cubicBezTo>
                  <a:pt x="49" y="18"/>
                  <a:pt x="48" y="18"/>
                  <a:pt x="48" y="17"/>
                </a:cubicBezTo>
                <a:cubicBezTo>
                  <a:pt x="32" y="2"/>
                  <a:pt x="32" y="2"/>
                  <a:pt x="32" y="2"/>
                </a:cubicBezTo>
                <a:cubicBezTo>
                  <a:pt x="31" y="0"/>
                  <a:pt x="30" y="0"/>
                  <a:pt x="28" y="0"/>
                </a:cubicBezTo>
                <a:cubicBezTo>
                  <a:pt x="28" y="0"/>
                  <a:pt x="28" y="0"/>
                  <a:pt x="28" y="0"/>
                </a:cubicBezTo>
                <a:cubicBezTo>
                  <a:pt x="28" y="0"/>
                  <a:pt x="28" y="0"/>
                  <a:pt x="28" y="0"/>
                </a:cubicBezTo>
                <a:cubicBezTo>
                  <a:pt x="6" y="0"/>
                  <a:pt x="6" y="0"/>
                  <a:pt x="6" y="0"/>
                </a:cubicBezTo>
                <a:cubicBezTo>
                  <a:pt x="3" y="0"/>
                  <a:pt x="0" y="2"/>
                  <a:pt x="0" y="5"/>
                </a:cubicBezTo>
                <a:cubicBezTo>
                  <a:pt x="0" y="56"/>
                  <a:pt x="0" y="56"/>
                  <a:pt x="0" y="56"/>
                </a:cubicBezTo>
                <a:cubicBezTo>
                  <a:pt x="0" y="59"/>
                  <a:pt x="3" y="62"/>
                  <a:pt x="6" y="62"/>
                </a:cubicBezTo>
                <a:cubicBezTo>
                  <a:pt x="44" y="62"/>
                  <a:pt x="44" y="62"/>
                  <a:pt x="44" y="62"/>
                </a:cubicBezTo>
                <a:cubicBezTo>
                  <a:pt x="47" y="62"/>
                  <a:pt x="50" y="59"/>
                  <a:pt x="50" y="56"/>
                </a:cubicBezTo>
                <a:cubicBezTo>
                  <a:pt x="50" y="21"/>
                  <a:pt x="50" y="21"/>
                  <a:pt x="50" y="21"/>
                </a:cubicBezTo>
                <a:cubicBezTo>
                  <a:pt x="50" y="21"/>
                  <a:pt x="49" y="21"/>
                  <a:pt x="49" y="21"/>
                </a:cubicBezTo>
                <a:close/>
                <a:moveTo>
                  <a:pt x="28" y="5"/>
                </a:moveTo>
                <a:cubicBezTo>
                  <a:pt x="44" y="21"/>
                  <a:pt x="44" y="21"/>
                  <a:pt x="44" y="21"/>
                </a:cubicBezTo>
                <a:cubicBezTo>
                  <a:pt x="28" y="21"/>
                  <a:pt x="28" y="21"/>
                  <a:pt x="28" y="21"/>
                </a:cubicBezTo>
                <a:lnTo>
                  <a:pt x="28" y="5"/>
                </a:lnTo>
                <a:close/>
                <a:moveTo>
                  <a:pt x="44" y="56"/>
                </a:moveTo>
                <a:cubicBezTo>
                  <a:pt x="6" y="56"/>
                  <a:pt x="6" y="56"/>
                  <a:pt x="6" y="56"/>
                </a:cubicBezTo>
                <a:cubicBezTo>
                  <a:pt x="6" y="5"/>
                  <a:pt x="6" y="5"/>
                  <a:pt x="6" y="5"/>
                </a:cubicBezTo>
                <a:cubicBezTo>
                  <a:pt x="23" y="5"/>
                  <a:pt x="23" y="5"/>
                  <a:pt x="23" y="5"/>
                </a:cubicBezTo>
                <a:cubicBezTo>
                  <a:pt x="23" y="21"/>
                  <a:pt x="23" y="21"/>
                  <a:pt x="23" y="21"/>
                </a:cubicBezTo>
                <a:cubicBezTo>
                  <a:pt x="23" y="24"/>
                  <a:pt x="25" y="27"/>
                  <a:pt x="28" y="27"/>
                </a:cubicBezTo>
                <a:cubicBezTo>
                  <a:pt x="44" y="27"/>
                  <a:pt x="44" y="27"/>
                  <a:pt x="44" y="27"/>
                </a:cubicBezTo>
                <a:lnTo>
                  <a:pt x="44" y="56"/>
                </a:lnTo>
                <a:close/>
                <a:moveTo>
                  <a:pt x="58" y="14"/>
                </a:moveTo>
                <a:cubicBezTo>
                  <a:pt x="59" y="15"/>
                  <a:pt x="60" y="17"/>
                  <a:pt x="60" y="19"/>
                </a:cubicBezTo>
                <a:cubicBezTo>
                  <a:pt x="60" y="56"/>
                  <a:pt x="60" y="56"/>
                  <a:pt x="60" y="56"/>
                </a:cubicBezTo>
                <a:cubicBezTo>
                  <a:pt x="60" y="59"/>
                  <a:pt x="58" y="62"/>
                  <a:pt x="55" y="62"/>
                </a:cubicBezTo>
                <a:cubicBezTo>
                  <a:pt x="53" y="62"/>
                  <a:pt x="53" y="62"/>
                  <a:pt x="53" y="62"/>
                </a:cubicBezTo>
                <a:cubicBezTo>
                  <a:pt x="54" y="60"/>
                  <a:pt x="55" y="59"/>
                  <a:pt x="55" y="57"/>
                </a:cubicBezTo>
                <a:cubicBezTo>
                  <a:pt x="55" y="21"/>
                  <a:pt x="55" y="21"/>
                  <a:pt x="55" y="21"/>
                </a:cubicBezTo>
                <a:cubicBezTo>
                  <a:pt x="55" y="19"/>
                  <a:pt x="54" y="17"/>
                  <a:pt x="53" y="15"/>
                </a:cubicBezTo>
                <a:cubicBezTo>
                  <a:pt x="37" y="0"/>
                  <a:pt x="37" y="0"/>
                  <a:pt x="37" y="0"/>
                </a:cubicBezTo>
                <a:cubicBezTo>
                  <a:pt x="37" y="0"/>
                  <a:pt x="37" y="0"/>
                  <a:pt x="37" y="0"/>
                </a:cubicBezTo>
                <a:cubicBezTo>
                  <a:pt x="39" y="0"/>
                  <a:pt x="39" y="0"/>
                  <a:pt x="39" y="0"/>
                </a:cubicBezTo>
                <a:cubicBezTo>
                  <a:pt x="40" y="0"/>
                  <a:pt x="40" y="0"/>
                  <a:pt x="40" y="0"/>
                </a:cubicBezTo>
                <a:cubicBezTo>
                  <a:pt x="41" y="0"/>
                  <a:pt x="44" y="0"/>
                  <a:pt x="47" y="3"/>
                </a:cubicBezTo>
                <a:cubicBezTo>
                  <a:pt x="58" y="14"/>
                  <a:pt x="58" y="14"/>
                  <a:pt x="58" y="14"/>
                </a:cubicBezTo>
                <a:moveTo>
                  <a:pt x="69" y="13"/>
                </a:moveTo>
                <a:cubicBezTo>
                  <a:pt x="70" y="14"/>
                  <a:pt x="71" y="16"/>
                  <a:pt x="71" y="17"/>
                </a:cubicBezTo>
                <a:cubicBezTo>
                  <a:pt x="71" y="56"/>
                  <a:pt x="71" y="56"/>
                  <a:pt x="71" y="56"/>
                </a:cubicBezTo>
                <a:cubicBezTo>
                  <a:pt x="71" y="59"/>
                  <a:pt x="68" y="62"/>
                  <a:pt x="65" y="62"/>
                </a:cubicBezTo>
                <a:cubicBezTo>
                  <a:pt x="64" y="62"/>
                  <a:pt x="64" y="62"/>
                  <a:pt x="64" y="62"/>
                </a:cubicBezTo>
                <a:cubicBezTo>
                  <a:pt x="65" y="60"/>
                  <a:pt x="65" y="59"/>
                  <a:pt x="65" y="57"/>
                </a:cubicBezTo>
                <a:cubicBezTo>
                  <a:pt x="65" y="18"/>
                  <a:pt x="65" y="18"/>
                  <a:pt x="65" y="18"/>
                </a:cubicBezTo>
                <a:cubicBezTo>
                  <a:pt x="65" y="17"/>
                  <a:pt x="65" y="15"/>
                  <a:pt x="64" y="14"/>
                </a:cubicBezTo>
                <a:cubicBezTo>
                  <a:pt x="50" y="0"/>
                  <a:pt x="50" y="0"/>
                  <a:pt x="50" y="0"/>
                </a:cubicBezTo>
                <a:cubicBezTo>
                  <a:pt x="50" y="0"/>
                  <a:pt x="50" y="0"/>
                  <a:pt x="50" y="0"/>
                </a:cubicBezTo>
                <a:cubicBezTo>
                  <a:pt x="51" y="0"/>
                  <a:pt x="51" y="0"/>
                  <a:pt x="51" y="0"/>
                </a:cubicBezTo>
                <a:cubicBezTo>
                  <a:pt x="52" y="0"/>
                  <a:pt x="52" y="0"/>
                  <a:pt x="52" y="0"/>
                </a:cubicBezTo>
                <a:cubicBezTo>
                  <a:pt x="54" y="0"/>
                  <a:pt x="56" y="0"/>
                  <a:pt x="59" y="3"/>
                </a:cubicBezTo>
                <a:cubicBezTo>
                  <a:pt x="69" y="13"/>
                  <a:pt x="69" y="13"/>
                  <a:pt x="69" y="13"/>
                </a:cubicBezTo>
              </a:path>
            </a:pathLst>
          </a:custGeom>
          <a:solidFill>
            <a:srgbClr val="0078D7"/>
          </a:solidFill>
          <a:ln>
            <a:noFill/>
          </a:ln>
          <a:extLst/>
        </p:spPr>
        <p:txBody>
          <a:bodyPr vert="horz" wrap="square" lIns="91421" tIns="45710" rIns="91421" bIns="4571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dirty="0">
              <a:ln>
                <a:noFill/>
              </a:ln>
              <a:solidFill>
                <a:srgbClr val="000000"/>
              </a:solidFill>
              <a:effectLst/>
              <a:uLnTx/>
              <a:uFillTx/>
              <a:latin typeface="Segoe UI"/>
              <a:ea typeface="+mn-ea"/>
              <a:cs typeface="+mn-cs"/>
            </a:endParaRPr>
          </a:p>
        </p:txBody>
      </p:sp>
      <p:sp>
        <p:nvSpPr>
          <p:cNvPr id="404" name="Right Arrow 466">
            <a:extLst>
              <a:ext uri="{FF2B5EF4-FFF2-40B4-BE49-F238E27FC236}">
                <a16:creationId xmlns:a16="http://schemas.microsoft.com/office/drawing/2014/main" id="{5EDE0309-7B5A-4B21-BF00-91BD09DF305D}"/>
              </a:ext>
            </a:extLst>
          </p:cNvPr>
          <p:cNvSpPr/>
          <p:nvPr/>
        </p:nvSpPr>
        <p:spPr bwMode="auto">
          <a:xfrm rot="10800000" flipH="1">
            <a:off x="2417603" y="2137409"/>
            <a:ext cx="877102" cy="165577"/>
          </a:xfrm>
          <a:prstGeom prst="rightArrow">
            <a:avLst>
              <a:gd name="adj1" fmla="val 50000"/>
              <a:gd name="adj2" fmla="val 86981"/>
            </a:avLst>
          </a:prstGeom>
          <a:solidFill>
            <a:srgbClr val="008A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marL="0" marR="0" lvl="0" indent="0" algn="ctr" defTabSz="913916" rtl="0" eaLnBrk="1" fontAlgn="base" latinLnBrk="0" hangingPunct="1">
              <a:lnSpc>
                <a:spcPct val="90000"/>
              </a:lnSpc>
              <a:spcBef>
                <a:spcPct val="0"/>
              </a:spcBef>
              <a:spcAft>
                <a:spcPct val="0"/>
              </a:spcAft>
              <a:buClrTx/>
              <a:buSzTx/>
              <a:buFontTx/>
              <a:buNone/>
              <a:tabLst/>
              <a:defRPr/>
            </a:pPr>
            <a:endParaRPr kumimoji="0" lang="en-US" sz="2352"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5" name="Bent Arrow 467">
            <a:extLst>
              <a:ext uri="{FF2B5EF4-FFF2-40B4-BE49-F238E27FC236}">
                <a16:creationId xmlns:a16="http://schemas.microsoft.com/office/drawing/2014/main" id="{0810D507-A788-4872-ABA7-3DF809A3A0AE}"/>
              </a:ext>
            </a:extLst>
          </p:cNvPr>
          <p:cNvSpPr/>
          <p:nvPr/>
        </p:nvSpPr>
        <p:spPr bwMode="auto">
          <a:xfrm rot="16200000" flipH="1" flipV="1">
            <a:off x="2721664" y="2107658"/>
            <a:ext cx="670038" cy="1296061"/>
          </a:xfrm>
          <a:prstGeom prst="bentArrow">
            <a:avLst>
              <a:gd name="adj1" fmla="val 9882"/>
              <a:gd name="adj2" fmla="val 17648"/>
              <a:gd name="adj3" fmla="val 27698"/>
              <a:gd name="adj4" fmla="val 32530"/>
            </a:avLst>
          </a:prstGeom>
          <a:solidFill>
            <a:srgbClr val="C000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marL="0" marR="0" lvl="0" indent="0" algn="ctr" defTabSz="913916" rtl="0" eaLnBrk="1" fontAlgn="base" latinLnBrk="0" hangingPunct="1">
              <a:lnSpc>
                <a:spcPct val="90000"/>
              </a:lnSpc>
              <a:spcBef>
                <a:spcPct val="0"/>
              </a:spcBef>
              <a:spcAft>
                <a:spcPct val="0"/>
              </a:spcAft>
              <a:buClrTx/>
              <a:buSzTx/>
              <a:buFontTx/>
              <a:buNone/>
              <a:tabLst/>
              <a:defRPr/>
            </a:pPr>
            <a:endParaRPr kumimoji="0" lang="en-US" sz="2352"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06" name="Group 405">
            <a:extLst>
              <a:ext uri="{FF2B5EF4-FFF2-40B4-BE49-F238E27FC236}">
                <a16:creationId xmlns:a16="http://schemas.microsoft.com/office/drawing/2014/main" id="{4DAFD939-DD52-4B9C-92C6-9F940F2672B7}"/>
              </a:ext>
            </a:extLst>
          </p:cNvPr>
          <p:cNvGrpSpPr/>
          <p:nvPr/>
        </p:nvGrpSpPr>
        <p:grpSpPr bwMode="black">
          <a:xfrm>
            <a:off x="3452063" y="3187274"/>
            <a:ext cx="252651" cy="222981"/>
            <a:chOff x="1566863" y="2774950"/>
            <a:chExt cx="698500" cy="700088"/>
          </a:xfrm>
          <a:solidFill>
            <a:srgbClr val="C00000"/>
          </a:solidFill>
        </p:grpSpPr>
        <p:sp>
          <p:nvSpPr>
            <p:cNvPr id="407" name="Freeform 8">
              <a:extLst>
                <a:ext uri="{FF2B5EF4-FFF2-40B4-BE49-F238E27FC236}">
                  <a16:creationId xmlns:a16="http://schemas.microsoft.com/office/drawing/2014/main" id="{98CD6CDD-76B9-49CB-AA04-DFDEF3F0E2B9}"/>
                </a:ext>
              </a:extLst>
            </p:cNvPr>
            <p:cNvSpPr>
              <a:spLocks noEditPoints="1"/>
            </p:cNvSpPr>
            <p:nvPr/>
          </p:nvSpPr>
          <p:spPr bwMode="black">
            <a:xfrm>
              <a:off x="1566863" y="2774950"/>
              <a:ext cx="698500" cy="700088"/>
            </a:xfrm>
            <a:custGeom>
              <a:avLst/>
              <a:gdLst>
                <a:gd name="T0" fmla="*/ 333 w 393"/>
                <a:gd name="T1" fmla="*/ 0 h 394"/>
                <a:gd name="T2" fmla="*/ 61 w 393"/>
                <a:gd name="T3" fmla="*/ 0 h 394"/>
                <a:gd name="T4" fmla="*/ 0 w 393"/>
                <a:gd name="T5" fmla="*/ 61 h 394"/>
                <a:gd name="T6" fmla="*/ 0 w 393"/>
                <a:gd name="T7" fmla="*/ 333 h 394"/>
                <a:gd name="T8" fmla="*/ 61 w 393"/>
                <a:gd name="T9" fmla="*/ 394 h 394"/>
                <a:gd name="T10" fmla="*/ 333 w 393"/>
                <a:gd name="T11" fmla="*/ 394 h 394"/>
                <a:gd name="T12" fmla="*/ 393 w 393"/>
                <a:gd name="T13" fmla="*/ 333 h 394"/>
                <a:gd name="T14" fmla="*/ 393 w 393"/>
                <a:gd name="T15" fmla="*/ 61 h 394"/>
                <a:gd name="T16" fmla="*/ 333 w 393"/>
                <a:gd name="T17" fmla="*/ 0 h 394"/>
                <a:gd name="T18" fmla="*/ 376 w 393"/>
                <a:gd name="T19" fmla="*/ 333 h 394"/>
                <a:gd name="T20" fmla="*/ 333 w 393"/>
                <a:gd name="T21" fmla="*/ 376 h 394"/>
                <a:gd name="T22" fmla="*/ 61 w 393"/>
                <a:gd name="T23" fmla="*/ 376 h 394"/>
                <a:gd name="T24" fmla="*/ 18 w 393"/>
                <a:gd name="T25" fmla="*/ 333 h 394"/>
                <a:gd name="T26" fmla="*/ 18 w 393"/>
                <a:gd name="T27" fmla="*/ 61 h 394"/>
                <a:gd name="T28" fmla="*/ 61 w 393"/>
                <a:gd name="T29" fmla="*/ 18 h 394"/>
                <a:gd name="T30" fmla="*/ 333 w 393"/>
                <a:gd name="T31" fmla="*/ 18 h 394"/>
                <a:gd name="T32" fmla="*/ 376 w 393"/>
                <a:gd name="T33" fmla="*/ 61 h 394"/>
                <a:gd name="T34" fmla="*/ 376 w 393"/>
                <a:gd name="T35" fmla="*/ 333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3" h="394">
                  <a:moveTo>
                    <a:pt x="333" y="0"/>
                  </a:moveTo>
                  <a:cubicBezTo>
                    <a:pt x="61" y="0"/>
                    <a:pt x="61" y="0"/>
                    <a:pt x="61" y="0"/>
                  </a:cubicBezTo>
                  <a:cubicBezTo>
                    <a:pt x="28" y="0"/>
                    <a:pt x="0" y="28"/>
                    <a:pt x="0" y="61"/>
                  </a:cubicBezTo>
                  <a:cubicBezTo>
                    <a:pt x="0" y="333"/>
                    <a:pt x="0" y="333"/>
                    <a:pt x="0" y="333"/>
                  </a:cubicBezTo>
                  <a:cubicBezTo>
                    <a:pt x="0" y="366"/>
                    <a:pt x="28" y="394"/>
                    <a:pt x="61" y="394"/>
                  </a:cubicBezTo>
                  <a:cubicBezTo>
                    <a:pt x="333" y="394"/>
                    <a:pt x="333" y="394"/>
                    <a:pt x="333" y="394"/>
                  </a:cubicBezTo>
                  <a:cubicBezTo>
                    <a:pt x="366" y="394"/>
                    <a:pt x="393" y="366"/>
                    <a:pt x="393" y="333"/>
                  </a:cubicBezTo>
                  <a:cubicBezTo>
                    <a:pt x="393" y="61"/>
                    <a:pt x="393" y="61"/>
                    <a:pt x="393" y="61"/>
                  </a:cubicBezTo>
                  <a:cubicBezTo>
                    <a:pt x="393" y="28"/>
                    <a:pt x="366" y="0"/>
                    <a:pt x="333" y="0"/>
                  </a:cubicBezTo>
                  <a:close/>
                  <a:moveTo>
                    <a:pt x="376" y="333"/>
                  </a:moveTo>
                  <a:cubicBezTo>
                    <a:pt x="376" y="357"/>
                    <a:pt x="357" y="376"/>
                    <a:pt x="333" y="376"/>
                  </a:cubicBezTo>
                  <a:cubicBezTo>
                    <a:pt x="61" y="376"/>
                    <a:pt x="61" y="376"/>
                    <a:pt x="61" y="376"/>
                  </a:cubicBezTo>
                  <a:cubicBezTo>
                    <a:pt x="37" y="376"/>
                    <a:pt x="18" y="357"/>
                    <a:pt x="18" y="333"/>
                  </a:cubicBezTo>
                  <a:cubicBezTo>
                    <a:pt x="18" y="61"/>
                    <a:pt x="18" y="61"/>
                    <a:pt x="18" y="61"/>
                  </a:cubicBezTo>
                  <a:cubicBezTo>
                    <a:pt x="18" y="37"/>
                    <a:pt x="37" y="18"/>
                    <a:pt x="61" y="18"/>
                  </a:cubicBezTo>
                  <a:cubicBezTo>
                    <a:pt x="333" y="18"/>
                    <a:pt x="333" y="18"/>
                    <a:pt x="333" y="18"/>
                  </a:cubicBezTo>
                  <a:cubicBezTo>
                    <a:pt x="357" y="18"/>
                    <a:pt x="376" y="37"/>
                    <a:pt x="376" y="61"/>
                  </a:cubicBezTo>
                  <a:lnTo>
                    <a:pt x="376" y="333"/>
                  </a:lnTo>
                  <a:close/>
                </a:path>
              </a:pathLst>
            </a:custGeom>
            <a:grpFill/>
            <a:ln>
              <a:noFill/>
            </a:ln>
          </p:spPr>
          <p:txBody>
            <a:bodyPr vert="horz" wrap="square" lIns="89619" tIns="44810" rIns="89619" bIns="44810" numCol="1" anchor="t" anchorCtr="0" compatLnSpc="1">
              <a:prstTxWarp prst="textNoShape">
                <a:avLst/>
              </a:prstTxWarp>
            </a:bodyPr>
            <a:lstStyle/>
            <a:p>
              <a:pPr marL="0" marR="0" lvl="0" indent="0" algn="l" defTabSz="914180" rtl="0"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dirty="0">
                <a:ln>
                  <a:noFill/>
                </a:ln>
                <a:solidFill>
                  <a:srgbClr val="FFFFFF"/>
                </a:solidFill>
                <a:effectLst/>
                <a:uLnTx/>
                <a:uFillTx/>
                <a:latin typeface="Segoe UI"/>
                <a:ea typeface="+mn-ea"/>
                <a:cs typeface="+mn-cs"/>
              </a:endParaRPr>
            </a:p>
          </p:txBody>
        </p:sp>
        <p:sp>
          <p:nvSpPr>
            <p:cNvPr id="408" name="Freeform 9">
              <a:extLst>
                <a:ext uri="{FF2B5EF4-FFF2-40B4-BE49-F238E27FC236}">
                  <a16:creationId xmlns:a16="http://schemas.microsoft.com/office/drawing/2014/main" id="{E2609E7A-49CD-45C9-A872-7E8CE4D9CFAA}"/>
                </a:ext>
              </a:extLst>
            </p:cNvPr>
            <p:cNvSpPr>
              <a:spLocks/>
            </p:cNvSpPr>
            <p:nvPr/>
          </p:nvSpPr>
          <p:spPr bwMode="black">
            <a:xfrm>
              <a:off x="1827213" y="2951163"/>
              <a:ext cx="263525" cy="290513"/>
            </a:xfrm>
            <a:custGeom>
              <a:avLst/>
              <a:gdLst>
                <a:gd name="T0" fmla="*/ 50 w 148"/>
                <a:gd name="T1" fmla="*/ 0 h 163"/>
                <a:gd name="T2" fmla="*/ 0 w 148"/>
                <a:gd name="T3" fmla="*/ 13 h 163"/>
                <a:gd name="T4" fmla="*/ 124 w 148"/>
                <a:gd name="T5" fmla="*/ 163 h 163"/>
                <a:gd name="T6" fmla="*/ 148 w 148"/>
                <a:gd name="T7" fmla="*/ 98 h 163"/>
                <a:gd name="T8" fmla="*/ 50 w 148"/>
                <a:gd name="T9" fmla="*/ 0 h 163"/>
              </a:gdLst>
              <a:ahLst/>
              <a:cxnLst>
                <a:cxn ang="0">
                  <a:pos x="T0" y="T1"/>
                </a:cxn>
                <a:cxn ang="0">
                  <a:pos x="T2" y="T3"/>
                </a:cxn>
                <a:cxn ang="0">
                  <a:pos x="T4" y="T5"/>
                </a:cxn>
                <a:cxn ang="0">
                  <a:pos x="T6" y="T7"/>
                </a:cxn>
                <a:cxn ang="0">
                  <a:pos x="T8" y="T9"/>
                </a:cxn>
              </a:cxnLst>
              <a:rect l="0" t="0" r="r" b="b"/>
              <a:pathLst>
                <a:path w="148" h="163">
                  <a:moveTo>
                    <a:pt x="50" y="0"/>
                  </a:moveTo>
                  <a:cubicBezTo>
                    <a:pt x="32" y="0"/>
                    <a:pt x="15" y="5"/>
                    <a:pt x="0" y="13"/>
                  </a:cubicBezTo>
                  <a:cubicBezTo>
                    <a:pt x="124" y="163"/>
                    <a:pt x="124" y="163"/>
                    <a:pt x="124" y="163"/>
                  </a:cubicBezTo>
                  <a:cubicBezTo>
                    <a:pt x="139" y="145"/>
                    <a:pt x="148" y="123"/>
                    <a:pt x="148" y="98"/>
                  </a:cubicBezTo>
                  <a:cubicBezTo>
                    <a:pt x="148" y="44"/>
                    <a:pt x="104" y="0"/>
                    <a:pt x="50" y="0"/>
                  </a:cubicBezTo>
                  <a:close/>
                </a:path>
              </a:pathLst>
            </a:custGeom>
            <a:grpFill/>
            <a:ln>
              <a:noFill/>
            </a:ln>
          </p:spPr>
          <p:txBody>
            <a:bodyPr vert="horz" wrap="square" lIns="89619" tIns="44810" rIns="89619" bIns="44810" numCol="1" anchor="t" anchorCtr="0" compatLnSpc="1">
              <a:prstTxWarp prst="textNoShape">
                <a:avLst/>
              </a:prstTxWarp>
            </a:bodyPr>
            <a:lstStyle/>
            <a:p>
              <a:pPr marL="0" marR="0" lvl="0" indent="0" algn="l" defTabSz="914180" rtl="0"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dirty="0">
                <a:ln>
                  <a:noFill/>
                </a:ln>
                <a:solidFill>
                  <a:srgbClr val="FFFFFF"/>
                </a:solidFill>
                <a:effectLst/>
                <a:uLnTx/>
                <a:uFillTx/>
                <a:latin typeface="Segoe UI"/>
                <a:ea typeface="+mn-ea"/>
                <a:cs typeface="+mn-cs"/>
              </a:endParaRPr>
            </a:p>
          </p:txBody>
        </p:sp>
        <p:sp>
          <p:nvSpPr>
            <p:cNvPr id="409" name="Freeform 10">
              <a:extLst>
                <a:ext uri="{FF2B5EF4-FFF2-40B4-BE49-F238E27FC236}">
                  <a16:creationId xmlns:a16="http://schemas.microsoft.com/office/drawing/2014/main" id="{E345D3EF-DAB5-4CAE-9268-39FEF4D23243}"/>
                </a:ext>
              </a:extLst>
            </p:cNvPr>
            <p:cNvSpPr>
              <a:spLocks/>
            </p:cNvSpPr>
            <p:nvPr/>
          </p:nvSpPr>
          <p:spPr bwMode="black">
            <a:xfrm>
              <a:off x="1743075" y="3011488"/>
              <a:ext cx="260350" cy="287338"/>
            </a:xfrm>
            <a:custGeom>
              <a:avLst/>
              <a:gdLst>
                <a:gd name="T0" fmla="*/ 0 w 147"/>
                <a:gd name="T1" fmla="*/ 64 h 162"/>
                <a:gd name="T2" fmla="*/ 98 w 147"/>
                <a:gd name="T3" fmla="*/ 162 h 162"/>
                <a:gd name="T4" fmla="*/ 147 w 147"/>
                <a:gd name="T5" fmla="*/ 149 h 162"/>
                <a:gd name="T6" fmla="*/ 23 w 147"/>
                <a:gd name="T7" fmla="*/ 0 h 162"/>
                <a:gd name="T8" fmla="*/ 0 w 147"/>
                <a:gd name="T9" fmla="*/ 64 h 162"/>
              </a:gdLst>
              <a:ahLst/>
              <a:cxnLst>
                <a:cxn ang="0">
                  <a:pos x="T0" y="T1"/>
                </a:cxn>
                <a:cxn ang="0">
                  <a:pos x="T2" y="T3"/>
                </a:cxn>
                <a:cxn ang="0">
                  <a:pos x="T4" y="T5"/>
                </a:cxn>
                <a:cxn ang="0">
                  <a:pos x="T6" y="T7"/>
                </a:cxn>
                <a:cxn ang="0">
                  <a:pos x="T8" y="T9"/>
                </a:cxn>
              </a:cxnLst>
              <a:rect l="0" t="0" r="r" b="b"/>
              <a:pathLst>
                <a:path w="147" h="162">
                  <a:moveTo>
                    <a:pt x="0" y="64"/>
                  </a:moveTo>
                  <a:cubicBezTo>
                    <a:pt x="0" y="118"/>
                    <a:pt x="44" y="162"/>
                    <a:pt x="98" y="162"/>
                  </a:cubicBezTo>
                  <a:cubicBezTo>
                    <a:pt x="116" y="162"/>
                    <a:pt x="132" y="158"/>
                    <a:pt x="147" y="149"/>
                  </a:cubicBezTo>
                  <a:cubicBezTo>
                    <a:pt x="23" y="0"/>
                    <a:pt x="23" y="0"/>
                    <a:pt x="23" y="0"/>
                  </a:cubicBezTo>
                  <a:cubicBezTo>
                    <a:pt x="9" y="17"/>
                    <a:pt x="0" y="40"/>
                    <a:pt x="0" y="64"/>
                  </a:cubicBezTo>
                  <a:close/>
                </a:path>
              </a:pathLst>
            </a:custGeom>
            <a:grpFill/>
            <a:ln>
              <a:noFill/>
            </a:ln>
          </p:spPr>
          <p:txBody>
            <a:bodyPr vert="horz" wrap="square" lIns="89619" tIns="44810" rIns="89619" bIns="44810" numCol="1" anchor="t" anchorCtr="0" compatLnSpc="1">
              <a:prstTxWarp prst="textNoShape">
                <a:avLst/>
              </a:prstTxWarp>
            </a:bodyPr>
            <a:lstStyle/>
            <a:p>
              <a:pPr marL="0" marR="0" lvl="0" indent="0" algn="l" defTabSz="914180" rtl="0"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dirty="0">
                <a:ln>
                  <a:noFill/>
                </a:ln>
                <a:solidFill>
                  <a:srgbClr val="FFFFFF"/>
                </a:solidFill>
                <a:effectLst/>
                <a:uLnTx/>
                <a:uFillTx/>
                <a:latin typeface="Segoe UI"/>
                <a:ea typeface="+mn-ea"/>
                <a:cs typeface="+mn-cs"/>
              </a:endParaRPr>
            </a:p>
          </p:txBody>
        </p:sp>
        <p:sp>
          <p:nvSpPr>
            <p:cNvPr id="410" name="Freeform 11">
              <a:extLst>
                <a:ext uri="{FF2B5EF4-FFF2-40B4-BE49-F238E27FC236}">
                  <a16:creationId xmlns:a16="http://schemas.microsoft.com/office/drawing/2014/main" id="{AFD714F0-14BB-4D9A-8168-DBF5F44E1BB6}"/>
                </a:ext>
              </a:extLst>
            </p:cNvPr>
            <p:cNvSpPr>
              <a:spLocks noEditPoints="1"/>
            </p:cNvSpPr>
            <p:nvPr/>
          </p:nvSpPr>
          <p:spPr bwMode="black">
            <a:xfrm>
              <a:off x="1628775" y="2836863"/>
              <a:ext cx="576263" cy="576263"/>
            </a:xfrm>
            <a:custGeom>
              <a:avLst/>
              <a:gdLst>
                <a:gd name="T0" fmla="*/ 298 w 324"/>
                <a:gd name="T1" fmla="*/ 0 h 324"/>
                <a:gd name="T2" fmla="*/ 26 w 324"/>
                <a:gd name="T3" fmla="*/ 0 h 324"/>
                <a:gd name="T4" fmla="*/ 0 w 324"/>
                <a:gd name="T5" fmla="*/ 26 h 324"/>
                <a:gd name="T6" fmla="*/ 0 w 324"/>
                <a:gd name="T7" fmla="*/ 298 h 324"/>
                <a:gd name="T8" fmla="*/ 26 w 324"/>
                <a:gd name="T9" fmla="*/ 324 h 324"/>
                <a:gd name="T10" fmla="*/ 298 w 324"/>
                <a:gd name="T11" fmla="*/ 324 h 324"/>
                <a:gd name="T12" fmla="*/ 324 w 324"/>
                <a:gd name="T13" fmla="*/ 298 h 324"/>
                <a:gd name="T14" fmla="*/ 324 w 324"/>
                <a:gd name="T15" fmla="*/ 26 h 324"/>
                <a:gd name="T16" fmla="*/ 298 w 324"/>
                <a:gd name="T17" fmla="*/ 0 h 324"/>
                <a:gd name="T18" fmla="*/ 162 w 324"/>
                <a:gd name="T19" fmla="*/ 296 h 324"/>
                <a:gd name="T20" fmla="*/ 28 w 324"/>
                <a:gd name="T21" fmla="*/ 162 h 324"/>
                <a:gd name="T22" fmla="*/ 162 w 324"/>
                <a:gd name="T23" fmla="*/ 28 h 324"/>
                <a:gd name="T24" fmla="*/ 296 w 324"/>
                <a:gd name="T25" fmla="*/ 162 h 324"/>
                <a:gd name="T26" fmla="*/ 162 w 324"/>
                <a:gd name="T27" fmla="*/ 296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4" h="324">
                  <a:moveTo>
                    <a:pt x="298" y="0"/>
                  </a:moveTo>
                  <a:cubicBezTo>
                    <a:pt x="26" y="0"/>
                    <a:pt x="26" y="0"/>
                    <a:pt x="26" y="0"/>
                  </a:cubicBezTo>
                  <a:cubicBezTo>
                    <a:pt x="12" y="0"/>
                    <a:pt x="0" y="12"/>
                    <a:pt x="0" y="26"/>
                  </a:cubicBezTo>
                  <a:cubicBezTo>
                    <a:pt x="0" y="298"/>
                    <a:pt x="0" y="298"/>
                    <a:pt x="0" y="298"/>
                  </a:cubicBezTo>
                  <a:cubicBezTo>
                    <a:pt x="0" y="312"/>
                    <a:pt x="12" y="324"/>
                    <a:pt x="26" y="324"/>
                  </a:cubicBezTo>
                  <a:cubicBezTo>
                    <a:pt x="298" y="324"/>
                    <a:pt x="298" y="324"/>
                    <a:pt x="298" y="324"/>
                  </a:cubicBezTo>
                  <a:cubicBezTo>
                    <a:pt x="312" y="324"/>
                    <a:pt x="324" y="312"/>
                    <a:pt x="324" y="298"/>
                  </a:cubicBezTo>
                  <a:cubicBezTo>
                    <a:pt x="324" y="26"/>
                    <a:pt x="324" y="26"/>
                    <a:pt x="324" y="26"/>
                  </a:cubicBezTo>
                  <a:cubicBezTo>
                    <a:pt x="324" y="12"/>
                    <a:pt x="312" y="0"/>
                    <a:pt x="298" y="0"/>
                  </a:cubicBezTo>
                  <a:close/>
                  <a:moveTo>
                    <a:pt x="162" y="296"/>
                  </a:moveTo>
                  <a:cubicBezTo>
                    <a:pt x="88" y="296"/>
                    <a:pt x="28" y="236"/>
                    <a:pt x="28" y="162"/>
                  </a:cubicBezTo>
                  <a:cubicBezTo>
                    <a:pt x="28" y="88"/>
                    <a:pt x="88" y="28"/>
                    <a:pt x="162" y="28"/>
                  </a:cubicBezTo>
                  <a:cubicBezTo>
                    <a:pt x="236" y="28"/>
                    <a:pt x="296" y="88"/>
                    <a:pt x="296" y="162"/>
                  </a:cubicBezTo>
                  <a:cubicBezTo>
                    <a:pt x="296" y="236"/>
                    <a:pt x="236" y="296"/>
                    <a:pt x="162" y="296"/>
                  </a:cubicBezTo>
                  <a:close/>
                </a:path>
              </a:pathLst>
            </a:custGeom>
            <a:grpFill/>
            <a:ln>
              <a:noFill/>
            </a:ln>
          </p:spPr>
          <p:txBody>
            <a:bodyPr vert="horz" wrap="square" lIns="89619" tIns="44810" rIns="89619" bIns="44810" numCol="1" anchor="t" anchorCtr="0" compatLnSpc="1">
              <a:prstTxWarp prst="textNoShape">
                <a:avLst/>
              </a:prstTxWarp>
            </a:bodyPr>
            <a:lstStyle/>
            <a:p>
              <a:pPr marL="0" marR="0" lvl="0" indent="0" algn="l" defTabSz="914180" rtl="0"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dirty="0">
                <a:ln>
                  <a:noFill/>
                </a:ln>
                <a:solidFill>
                  <a:srgbClr val="FFFFFF"/>
                </a:solidFill>
                <a:effectLst/>
                <a:uLnTx/>
                <a:uFillTx/>
                <a:latin typeface="Segoe UI"/>
                <a:ea typeface="+mn-ea"/>
                <a:cs typeface="+mn-cs"/>
              </a:endParaRPr>
            </a:p>
          </p:txBody>
        </p:sp>
      </p:grpSp>
      <p:sp>
        <p:nvSpPr>
          <p:cNvPr id="411" name="Right Arrow 466">
            <a:extLst>
              <a:ext uri="{FF2B5EF4-FFF2-40B4-BE49-F238E27FC236}">
                <a16:creationId xmlns:a16="http://schemas.microsoft.com/office/drawing/2014/main" id="{B18B4735-C282-48A8-BB4C-C426E73289A2}"/>
              </a:ext>
            </a:extLst>
          </p:cNvPr>
          <p:cNvSpPr/>
          <p:nvPr/>
        </p:nvSpPr>
        <p:spPr bwMode="auto">
          <a:xfrm rot="10800000" flipH="1">
            <a:off x="2415771" y="3337168"/>
            <a:ext cx="877102" cy="165577"/>
          </a:xfrm>
          <a:prstGeom prst="rightArrow">
            <a:avLst>
              <a:gd name="adj1" fmla="val 50000"/>
              <a:gd name="adj2" fmla="val 86981"/>
            </a:avLst>
          </a:prstGeom>
          <a:solidFill>
            <a:srgbClr val="008A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marL="0" marR="0" lvl="0" indent="0" algn="ctr" defTabSz="913916" rtl="0" eaLnBrk="1" fontAlgn="base" latinLnBrk="0" hangingPunct="1">
              <a:lnSpc>
                <a:spcPct val="90000"/>
              </a:lnSpc>
              <a:spcBef>
                <a:spcPct val="0"/>
              </a:spcBef>
              <a:spcAft>
                <a:spcPct val="0"/>
              </a:spcAft>
              <a:buClrTx/>
              <a:buSzTx/>
              <a:buFontTx/>
              <a:buNone/>
              <a:tabLst/>
              <a:defRPr/>
            </a:pPr>
            <a:endParaRPr kumimoji="0" lang="en-US" sz="2352"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2" name="Right Arrow 466">
            <a:extLst>
              <a:ext uri="{FF2B5EF4-FFF2-40B4-BE49-F238E27FC236}">
                <a16:creationId xmlns:a16="http://schemas.microsoft.com/office/drawing/2014/main" id="{96E8FA8E-28EA-4A7A-92C6-7AEBD130936D}"/>
              </a:ext>
            </a:extLst>
          </p:cNvPr>
          <p:cNvSpPr/>
          <p:nvPr/>
        </p:nvSpPr>
        <p:spPr bwMode="auto">
          <a:xfrm rot="10800000" flipH="1">
            <a:off x="2414409" y="5850692"/>
            <a:ext cx="877102" cy="165577"/>
          </a:xfrm>
          <a:prstGeom prst="rightArrow">
            <a:avLst>
              <a:gd name="adj1" fmla="val 50000"/>
              <a:gd name="adj2" fmla="val 86981"/>
            </a:avLst>
          </a:prstGeom>
          <a:solidFill>
            <a:srgbClr val="0078D7"/>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marL="0" marR="0" lvl="0" indent="0" algn="ctr" defTabSz="913916" rtl="0" eaLnBrk="1" fontAlgn="base" latinLnBrk="0" hangingPunct="1">
              <a:lnSpc>
                <a:spcPct val="90000"/>
              </a:lnSpc>
              <a:spcBef>
                <a:spcPct val="0"/>
              </a:spcBef>
              <a:spcAft>
                <a:spcPct val="0"/>
              </a:spcAft>
              <a:buClrTx/>
              <a:buSzTx/>
              <a:buFontTx/>
              <a:buNone/>
              <a:tabLst/>
              <a:defRPr/>
            </a:pPr>
            <a:endParaRPr kumimoji="0" lang="en-US" sz="2352"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13" name="Group 412">
            <a:extLst>
              <a:ext uri="{FF2B5EF4-FFF2-40B4-BE49-F238E27FC236}">
                <a16:creationId xmlns:a16="http://schemas.microsoft.com/office/drawing/2014/main" id="{3DB7BF8E-1048-414E-B00A-625C78A5A6A4}"/>
              </a:ext>
            </a:extLst>
          </p:cNvPr>
          <p:cNvGrpSpPr/>
          <p:nvPr/>
        </p:nvGrpSpPr>
        <p:grpSpPr bwMode="black">
          <a:xfrm>
            <a:off x="3452063" y="4342538"/>
            <a:ext cx="252651" cy="222981"/>
            <a:chOff x="1566863" y="2774950"/>
            <a:chExt cx="698500" cy="700088"/>
          </a:xfrm>
          <a:solidFill>
            <a:srgbClr val="C00000"/>
          </a:solidFill>
        </p:grpSpPr>
        <p:sp>
          <p:nvSpPr>
            <p:cNvPr id="414" name="Freeform 8">
              <a:extLst>
                <a:ext uri="{FF2B5EF4-FFF2-40B4-BE49-F238E27FC236}">
                  <a16:creationId xmlns:a16="http://schemas.microsoft.com/office/drawing/2014/main" id="{483DD7EB-69D9-4839-9A90-CC3C07B3DC40}"/>
                </a:ext>
              </a:extLst>
            </p:cNvPr>
            <p:cNvSpPr>
              <a:spLocks noEditPoints="1"/>
            </p:cNvSpPr>
            <p:nvPr/>
          </p:nvSpPr>
          <p:spPr bwMode="black">
            <a:xfrm>
              <a:off x="1566863" y="2774950"/>
              <a:ext cx="698500" cy="700088"/>
            </a:xfrm>
            <a:custGeom>
              <a:avLst/>
              <a:gdLst>
                <a:gd name="T0" fmla="*/ 333 w 393"/>
                <a:gd name="T1" fmla="*/ 0 h 394"/>
                <a:gd name="T2" fmla="*/ 61 w 393"/>
                <a:gd name="T3" fmla="*/ 0 h 394"/>
                <a:gd name="T4" fmla="*/ 0 w 393"/>
                <a:gd name="T5" fmla="*/ 61 h 394"/>
                <a:gd name="T6" fmla="*/ 0 w 393"/>
                <a:gd name="T7" fmla="*/ 333 h 394"/>
                <a:gd name="T8" fmla="*/ 61 w 393"/>
                <a:gd name="T9" fmla="*/ 394 h 394"/>
                <a:gd name="T10" fmla="*/ 333 w 393"/>
                <a:gd name="T11" fmla="*/ 394 h 394"/>
                <a:gd name="T12" fmla="*/ 393 w 393"/>
                <a:gd name="T13" fmla="*/ 333 h 394"/>
                <a:gd name="T14" fmla="*/ 393 w 393"/>
                <a:gd name="T15" fmla="*/ 61 h 394"/>
                <a:gd name="T16" fmla="*/ 333 w 393"/>
                <a:gd name="T17" fmla="*/ 0 h 394"/>
                <a:gd name="T18" fmla="*/ 376 w 393"/>
                <a:gd name="T19" fmla="*/ 333 h 394"/>
                <a:gd name="T20" fmla="*/ 333 w 393"/>
                <a:gd name="T21" fmla="*/ 376 h 394"/>
                <a:gd name="T22" fmla="*/ 61 w 393"/>
                <a:gd name="T23" fmla="*/ 376 h 394"/>
                <a:gd name="T24" fmla="*/ 18 w 393"/>
                <a:gd name="T25" fmla="*/ 333 h 394"/>
                <a:gd name="T26" fmla="*/ 18 w 393"/>
                <a:gd name="T27" fmla="*/ 61 h 394"/>
                <a:gd name="T28" fmla="*/ 61 w 393"/>
                <a:gd name="T29" fmla="*/ 18 h 394"/>
                <a:gd name="T30" fmla="*/ 333 w 393"/>
                <a:gd name="T31" fmla="*/ 18 h 394"/>
                <a:gd name="T32" fmla="*/ 376 w 393"/>
                <a:gd name="T33" fmla="*/ 61 h 394"/>
                <a:gd name="T34" fmla="*/ 376 w 393"/>
                <a:gd name="T35" fmla="*/ 333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3" h="394">
                  <a:moveTo>
                    <a:pt x="333" y="0"/>
                  </a:moveTo>
                  <a:cubicBezTo>
                    <a:pt x="61" y="0"/>
                    <a:pt x="61" y="0"/>
                    <a:pt x="61" y="0"/>
                  </a:cubicBezTo>
                  <a:cubicBezTo>
                    <a:pt x="28" y="0"/>
                    <a:pt x="0" y="28"/>
                    <a:pt x="0" y="61"/>
                  </a:cubicBezTo>
                  <a:cubicBezTo>
                    <a:pt x="0" y="333"/>
                    <a:pt x="0" y="333"/>
                    <a:pt x="0" y="333"/>
                  </a:cubicBezTo>
                  <a:cubicBezTo>
                    <a:pt x="0" y="366"/>
                    <a:pt x="28" y="394"/>
                    <a:pt x="61" y="394"/>
                  </a:cubicBezTo>
                  <a:cubicBezTo>
                    <a:pt x="333" y="394"/>
                    <a:pt x="333" y="394"/>
                    <a:pt x="333" y="394"/>
                  </a:cubicBezTo>
                  <a:cubicBezTo>
                    <a:pt x="366" y="394"/>
                    <a:pt x="393" y="366"/>
                    <a:pt x="393" y="333"/>
                  </a:cubicBezTo>
                  <a:cubicBezTo>
                    <a:pt x="393" y="61"/>
                    <a:pt x="393" y="61"/>
                    <a:pt x="393" y="61"/>
                  </a:cubicBezTo>
                  <a:cubicBezTo>
                    <a:pt x="393" y="28"/>
                    <a:pt x="366" y="0"/>
                    <a:pt x="333" y="0"/>
                  </a:cubicBezTo>
                  <a:close/>
                  <a:moveTo>
                    <a:pt x="376" y="333"/>
                  </a:moveTo>
                  <a:cubicBezTo>
                    <a:pt x="376" y="357"/>
                    <a:pt x="357" y="376"/>
                    <a:pt x="333" y="376"/>
                  </a:cubicBezTo>
                  <a:cubicBezTo>
                    <a:pt x="61" y="376"/>
                    <a:pt x="61" y="376"/>
                    <a:pt x="61" y="376"/>
                  </a:cubicBezTo>
                  <a:cubicBezTo>
                    <a:pt x="37" y="376"/>
                    <a:pt x="18" y="357"/>
                    <a:pt x="18" y="333"/>
                  </a:cubicBezTo>
                  <a:cubicBezTo>
                    <a:pt x="18" y="61"/>
                    <a:pt x="18" y="61"/>
                    <a:pt x="18" y="61"/>
                  </a:cubicBezTo>
                  <a:cubicBezTo>
                    <a:pt x="18" y="37"/>
                    <a:pt x="37" y="18"/>
                    <a:pt x="61" y="18"/>
                  </a:cubicBezTo>
                  <a:cubicBezTo>
                    <a:pt x="333" y="18"/>
                    <a:pt x="333" y="18"/>
                    <a:pt x="333" y="18"/>
                  </a:cubicBezTo>
                  <a:cubicBezTo>
                    <a:pt x="357" y="18"/>
                    <a:pt x="376" y="37"/>
                    <a:pt x="376" y="61"/>
                  </a:cubicBezTo>
                  <a:lnTo>
                    <a:pt x="376" y="333"/>
                  </a:lnTo>
                  <a:close/>
                </a:path>
              </a:pathLst>
            </a:custGeom>
            <a:grpFill/>
            <a:ln>
              <a:noFill/>
            </a:ln>
          </p:spPr>
          <p:txBody>
            <a:bodyPr vert="horz" wrap="square" lIns="89619" tIns="44810" rIns="89619" bIns="44810" numCol="1" anchor="t" anchorCtr="0" compatLnSpc="1">
              <a:prstTxWarp prst="textNoShape">
                <a:avLst/>
              </a:prstTxWarp>
            </a:bodyPr>
            <a:lstStyle/>
            <a:p>
              <a:pPr marL="0" marR="0" lvl="0" indent="0" algn="l" defTabSz="914180" rtl="0"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dirty="0">
                <a:ln>
                  <a:noFill/>
                </a:ln>
                <a:solidFill>
                  <a:srgbClr val="FFFFFF"/>
                </a:solidFill>
                <a:effectLst/>
                <a:uLnTx/>
                <a:uFillTx/>
                <a:latin typeface="Segoe UI"/>
                <a:ea typeface="+mn-ea"/>
                <a:cs typeface="+mn-cs"/>
              </a:endParaRPr>
            </a:p>
          </p:txBody>
        </p:sp>
        <p:sp>
          <p:nvSpPr>
            <p:cNvPr id="415" name="Freeform 9">
              <a:extLst>
                <a:ext uri="{FF2B5EF4-FFF2-40B4-BE49-F238E27FC236}">
                  <a16:creationId xmlns:a16="http://schemas.microsoft.com/office/drawing/2014/main" id="{1FCEDF42-0501-4833-A2B3-EF58EA111B09}"/>
                </a:ext>
              </a:extLst>
            </p:cNvPr>
            <p:cNvSpPr>
              <a:spLocks/>
            </p:cNvSpPr>
            <p:nvPr/>
          </p:nvSpPr>
          <p:spPr bwMode="black">
            <a:xfrm>
              <a:off x="1827213" y="2951163"/>
              <a:ext cx="263525" cy="290513"/>
            </a:xfrm>
            <a:custGeom>
              <a:avLst/>
              <a:gdLst>
                <a:gd name="T0" fmla="*/ 50 w 148"/>
                <a:gd name="T1" fmla="*/ 0 h 163"/>
                <a:gd name="T2" fmla="*/ 0 w 148"/>
                <a:gd name="T3" fmla="*/ 13 h 163"/>
                <a:gd name="T4" fmla="*/ 124 w 148"/>
                <a:gd name="T5" fmla="*/ 163 h 163"/>
                <a:gd name="T6" fmla="*/ 148 w 148"/>
                <a:gd name="T7" fmla="*/ 98 h 163"/>
                <a:gd name="T8" fmla="*/ 50 w 148"/>
                <a:gd name="T9" fmla="*/ 0 h 163"/>
              </a:gdLst>
              <a:ahLst/>
              <a:cxnLst>
                <a:cxn ang="0">
                  <a:pos x="T0" y="T1"/>
                </a:cxn>
                <a:cxn ang="0">
                  <a:pos x="T2" y="T3"/>
                </a:cxn>
                <a:cxn ang="0">
                  <a:pos x="T4" y="T5"/>
                </a:cxn>
                <a:cxn ang="0">
                  <a:pos x="T6" y="T7"/>
                </a:cxn>
                <a:cxn ang="0">
                  <a:pos x="T8" y="T9"/>
                </a:cxn>
              </a:cxnLst>
              <a:rect l="0" t="0" r="r" b="b"/>
              <a:pathLst>
                <a:path w="148" h="163">
                  <a:moveTo>
                    <a:pt x="50" y="0"/>
                  </a:moveTo>
                  <a:cubicBezTo>
                    <a:pt x="32" y="0"/>
                    <a:pt x="15" y="5"/>
                    <a:pt x="0" y="13"/>
                  </a:cubicBezTo>
                  <a:cubicBezTo>
                    <a:pt x="124" y="163"/>
                    <a:pt x="124" y="163"/>
                    <a:pt x="124" y="163"/>
                  </a:cubicBezTo>
                  <a:cubicBezTo>
                    <a:pt x="139" y="145"/>
                    <a:pt x="148" y="123"/>
                    <a:pt x="148" y="98"/>
                  </a:cubicBezTo>
                  <a:cubicBezTo>
                    <a:pt x="148" y="44"/>
                    <a:pt x="104" y="0"/>
                    <a:pt x="50" y="0"/>
                  </a:cubicBezTo>
                  <a:close/>
                </a:path>
              </a:pathLst>
            </a:custGeom>
            <a:grpFill/>
            <a:ln>
              <a:noFill/>
            </a:ln>
          </p:spPr>
          <p:txBody>
            <a:bodyPr vert="horz" wrap="square" lIns="89619" tIns="44810" rIns="89619" bIns="44810" numCol="1" anchor="t" anchorCtr="0" compatLnSpc="1">
              <a:prstTxWarp prst="textNoShape">
                <a:avLst/>
              </a:prstTxWarp>
            </a:bodyPr>
            <a:lstStyle/>
            <a:p>
              <a:pPr marL="0" marR="0" lvl="0" indent="0" algn="l" defTabSz="914180" rtl="0"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dirty="0">
                <a:ln>
                  <a:noFill/>
                </a:ln>
                <a:solidFill>
                  <a:srgbClr val="FFFFFF"/>
                </a:solidFill>
                <a:effectLst/>
                <a:uLnTx/>
                <a:uFillTx/>
                <a:latin typeface="Segoe UI"/>
                <a:ea typeface="+mn-ea"/>
                <a:cs typeface="+mn-cs"/>
              </a:endParaRPr>
            </a:p>
          </p:txBody>
        </p:sp>
        <p:sp>
          <p:nvSpPr>
            <p:cNvPr id="416" name="Freeform 10">
              <a:extLst>
                <a:ext uri="{FF2B5EF4-FFF2-40B4-BE49-F238E27FC236}">
                  <a16:creationId xmlns:a16="http://schemas.microsoft.com/office/drawing/2014/main" id="{BE608127-5B61-4BFB-9056-EA2F8D4D5C88}"/>
                </a:ext>
              </a:extLst>
            </p:cNvPr>
            <p:cNvSpPr>
              <a:spLocks/>
            </p:cNvSpPr>
            <p:nvPr/>
          </p:nvSpPr>
          <p:spPr bwMode="black">
            <a:xfrm>
              <a:off x="1743075" y="3011488"/>
              <a:ext cx="260350" cy="287338"/>
            </a:xfrm>
            <a:custGeom>
              <a:avLst/>
              <a:gdLst>
                <a:gd name="T0" fmla="*/ 0 w 147"/>
                <a:gd name="T1" fmla="*/ 64 h 162"/>
                <a:gd name="T2" fmla="*/ 98 w 147"/>
                <a:gd name="T3" fmla="*/ 162 h 162"/>
                <a:gd name="T4" fmla="*/ 147 w 147"/>
                <a:gd name="T5" fmla="*/ 149 h 162"/>
                <a:gd name="T6" fmla="*/ 23 w 147"/>
                <a:gd name="T7" fmla="*/ 0 h 162"/>
                <a:gd name="T8" fmla="*/ 0 w 147"/>
                <a:gd name="T9" fmla="*/ 64 h 162"/>
              </a:gdLst>
              <a:ahLst/>
              <a:cxnLst>
                <a:cxn ang="0">
                  <a:pos x="T0" y="T1"/>
                </a:cxn>
                <a:cxn ang="0">
                  <a:pos x="T2" y="T3"/>
                </a:cxn>
                <a:cxn ang="0">
                  <a:pos x="T4" y="T5"/>
                </a:cxn>
                <a:cxn ang="0">
                  <a:pos x="T6" y="T7"/>
                </a:cxn>
                <a:cxn ang="0">
                  <a:pos x="T8" y="T9"/>
                </a:cxn>
              </a:cxnLst>
              <a:rect l="0" t="0" r="r" b="b"/>
              <a:pathLst>
                <a:path w="147" h="162">
                  <a:moveTo>
                    <a:pt x="0" y="64"/>
                  </a:moveTo>
                  <a:cubicBezTo>
                    <a:pt x="0" y="118"/>
                    <a:pt x="44" y="162"/>
                    <a:pt x="98" y="162"/>
                  </a:cubicBezTo>
                  <a:cubicBezTo>
                    <a:pt x="116" y="162"/>
                    <a:pt x="132" y="158"/>
                    <a:pt x="147" y="149"/>
                  </a:cubicBezTo>
                  <a:cubicBezTo>
                    <a:pt x="23" y="0"/>
                    <a:pt x="23" y="0"/>
                    <a:pt x="23" y="0"/>
                  </a:cubicBezTo>
                  <a:cubicBezTo>
                    <a:pt x="9" y="17"/>
                    <a:pt x="0" y="40"/>
                    <a:pt x="0" y="64"/>
                  </a:cubicBezTo>
                  <a:close/>
                </a:path>
              </a:pathLst>
            </a:custGeom>
            <a:grpFill/>
            <a:ln>
              <a:noFill/>
            </a:ln>
          </p:spPr>
          <p:txBody>
            <a:bodyPr vert="horz" wrap="square" lIns="89619" tIns="44810" rIns="89619" bIns="44810" numCol="1" anchor="t" anchorCtr="0" compatLnSpc="1">
              <a:prstTxWarp prst="textNoShape">
                <a:avLst/>
              </a:prstTxWarp>
            </a:bodyPr>
            <a:lstStyle/>
            <a:p>
              <a:pPr marL="0" marR="0" lvl="0" indent="0" algn="l" defTabSz="914180" rtl="0"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dirty="0">
                <a:ln>
                  <a:noFill/>
                </a:ln>
                <a:solidFill>
                  <a:srgbClr val="FFFFFF"/>
                </a:solidFill>
                <a:effectLst/>
                <a:uLnTx/>
                <a:uFillTx/>
                <a:latin typeface="Segoe UI"/>
                <a:ea typeface="+mn-ea"/>
                <a:cs typeface="+mn-cs"/>
              </a:endParaRPr>
            </a:p>
          </p:txBody>
        </p:sp>
        <p:sp>
          <p:nvSpPr>
            <p:cNvPr id="417" name="Freeform 11">
              <a:extLst>
                <a:ext uri="{FF2B5EF4-FFF2-40B4-BE49-F238E27FC236}">
                  <a16:creationId xmlns:a16="http://schemas.microsoft.com/office/drawing/2014/main" id="{5ACA8CFB-6D14-405A-A7B8-0C1AA70A79DF}"/>
                </a:ext>
              </a:extLst>
            </p:cNvPr>
            <p:cNvSpPr>
              <a:spLocks noEditPoints="1"/>
            </p:cNvSpPr>
            <p:nvPr/>
          </p:nvSpPr>
          <p:spPr bwMode="black">
            <a:xfrm>
              <a:off x="1628775" y="2836863"/>
              <a:ext cx="576263" cy="576263"/>
            </a:xfrm>
            <a:custGeom>
              <a:avLst/>
              <a:gdLst>
                <a:gd name="T0" fmla="*/ 298 w 324"/>
                <a:gd name="T1" fmla="*/ 0 h 324"/>
                <a:gd name="T2" fmla="*/ 26 w 324"/>
                <a:gd name="T3" fmla="*/ 0 h 324"/>
                <a:gd name="T4" fmla="*/ 0 w 324"/>
                <a:gd name="T5" fmla="*/ 26 h 324"/>
                <a:gd name="T6" fmla="*/ 0 w 324"/>
                <a:gd name="T7" fmla="*/ 298 h 324"/>
                <a:gd name="T8" fmla="*/ 26 w 324"/>
                <a:gd name="T9" fmla="*/ 324 h 324"/>
                <a:gd name="T10" fmla="*/ 298 w 324"/>
                <a:gd name="T11" fmla="*/ 324 h 324"/>
                <a:gd name="T12" fmla="*/ 324 w 324"/>
                <a:gd name="T13" fmla="*/ 298 h 324"/>
                <a:gd name="T14" fmla="*/ 324 w 324"/>
                <a:gd name="T15" fmla="*/ 26 h 324"/>
                <a:gd name="T16" fmla="*/ 298 w 324"/>
                <a:gd name="T17" fmla="*/ 0 h 324"/>
                <a:gd name="T18" fmla="*/ 162 w 324"/>
                <a:gd name="T19" fmla="*/ 296 h 324"/>
                <a:gd name="T20" fmla="*/ 28 w 324"/>
                <a:gd name="T21" fmla="*/ 162 h 324"/>
                <a:gd name="T22" fmla="*/ 162 w 324"/>
                <a:gd name="T23" fmla="*/ 28 h 324"/>
                <a:gd name="T24" fmla="*/ 296 w 324"/>
                <a:gd name="T25" fmla="*/ 162 h 324"/>
                <a:gd name="T26" fmla="*/ 162 w 324"/>
                <a:gd name="T27" fmla="*/ 296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4" h="324">
                  <a:moveTo>
                    <a:pt x="298" y="0"/>
                  </a:moveTo>
                  <a:cubicBezTo>
                    <a:pt x="26" y="0"/>
                    <a:pt x="26" y="0"/>
                    <a:pt x="26" y="0"/>
                  </a:cubicBezTo>
                  <a:cubicBezTo>
                    <a:pt x="12" y="0"/>
                    <a:pt x="0" y="12"/>
                    <a:pt x="0" y="26"/>
                  </a:cubicBezTo>
                  <a:cubicBezTo>
                    <a:pt x="0" y="298"/>
                    <a:pt x="0" y="298"/>
                    <a:pt x="0" y="298"/>
                  </a:cubicBezTo>
                  <a:cubicBezTo>
                    <a:pt x="0" y="312"/>
                    <a:pt x="12" y="324"/>
                    <a:pt x="26" y="324"/>
                  </a:cubicBezTo>
                  <a:cubicBezTo>
                    <a:pt x="298" y="324"/>
                    <a:pt x="298" y="324"/>
                    <a:pt x="298" y="324"/>
                  </a:cubicBezTo>
                  <a:cubicBezTo>
                    <a:pt x="312" y="324"/>
                    <a:pt x="324" y="312"/>
                    <a:pt x="324" y="298"/>
                  </a:cubicBezTo>
                  <a:cubicBezTo>
                    <a:pt x="324" y="26"/>
                    <a:pt x="324" y="26"/>
                    <a:pt x="324" y="26"/>
                  </a:cubicBezTo>
                  <a:cubicBezTo>
                    <a:pt x="324" y="12"/>
                    <a:pt x="312" y="0"/>
                    <a:pt x="298" y="0"/>
                  </a:cubicBezTo>
                  <a:close/>
                  <a:moveTo>
                    <a:pt x="162" y="296"/>
                  </a:moveTo>
                  <a:cubicBezTo>
                    <a:pt x="88" y="296"/>
                    <a:pt x="28" y="236"/>
                    <a:pt x="28" y="162"/>
                  </a:cubicBezTo>
                  <a:cubicBezTo>
                    <a:pt x="28" y="88"/>
                    <a:pt x="88" y="28"/>
                    <a:pt x="162" y="28"/>
                  </a:cubicBezTo>
                  <a:cubicBezTo>
                    <a:pt x="236" y="28"/>
                    <a:pt x="296" y="88"/>
                    <a:pt x="296" y="162"/>
                  </a:cubicBezTo>
                  <a:cubicBezTo>
                    <a:pt x="296" y="236"/>
                    <a:pt x="236" y="296"/>
                    <a:pt x="162" y="296"/>
                  </a:cubicBezTo>
                  <a:close/>
                </a:path>
              </a:pathLst>
            </a:custGeom>
            <a:grpFill/>
            <a:ln>
              <a:noFill/>
            </a:ln>
          </p:spPr>
          <p:txBody>
            <a:bodyPr vert="horz" wrap="square" lIns="89619" tIns="44810" rIns="89619" bIns="44810" numCol="1" anchor="t" anchorCtr="0" compatLnSpc="1">
              <a:prstTxWarp prst="textNoShape">
                <a:avLst/>
              </a:prstTxWarp>
            </a:bodyPr>
            <a:lstStyle/>
            <a:p>
              <a:pPr marL="0" marR="0" lvl="0" indent="0" algn="l" defTabSz="914180" rtl="0"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dirty="0">
                <a:ln>
                  <a:noFill/>
                </a:ln>
                <a:solidFill>
                  <a:srgbClr val="FFFFFF"/>
                </a:solidFill>
                <a:effectLst/>
                <a:uLnTx/>
                <a:uFillTx/>
                <a:latin typeface="Segoe UI"/>
                <a:ea typeface="+mn-ea"/>
                <a:cs typeface="+mn-cs"/>
              </a:endParaRPr>
            </a:p>
          </p:txBody>
        </p:sp>
      </p:grpSp>
      <p:sp>
        <p:nvSpPr>
          <p:cNvPr id="418" name="Bent Arrow 467">
            <a:extLst>
              <a:ext uri="{FF2B5EF4-FFF2-40B4-BE49-F238E27FC236}">
                <a16:creationId xmlns:a16="http://schemas.microsoft.com/office/drawing/2014/main" id="{51EAE911-CE4E-4ABD-9CCD-1695C9D1A6C6}"/>
              </a:ext>
            </a:extLst>
          </p:cNvPr>
          <p:cNvSpPr/>
          <p:nvPr/>
        </p:nvSpPr>
        <p:spPr bwMode="auto">
          <a:xfrm rot="16200000" flipH="1" flipV="1">
            <a:off x="2721664" y="3307536"/>
            <a:ext cx="670038" cy="1296061"/>
          </a:xfrm>
          <a:prstGeom prst="bentArrow">
            <a:avLst>
              <a:gd name="adj1" fmla="val 9882"/>
              <a:gd name="adj2" fmla="val 17648"/>
              <a:gd name="adj3" fmla="val 27698"/>
              <a:gd name="adj4" fmla="val 32530"/>
            </a:avLst>
          </a:prstGeom>
          <a:solidFill>
            <a:srgbClr val="C000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marL="0" marR="0" lvl="0" indent="0" algn="ctr" defTabSz="913916" rtl="0" eaLnBrk="1" fontAlgn="base" latinLnBrk="0" hangingPunct="1">
              <a:lnSpc>
                <a:spcPct val="90000"/>
              </a:lnSpc>
              <a:spcBef>
                <a:spcPct val="0"/>
              </a:spcBef>
              <a:spcAft>
                <a:spcPct val="0"/>
              </a:spcAft>
              <a:buClrTx/>
              <a:buSzTx/>
              <a:buFontTx/>
              <a:buNone/>
              <a:tabLst/>
              <a:defRPr/>
            </a:pPr>
            <a:endParaRPr kumimoji="0" lang="en-US" sz="2352"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0" name="Right Arrow 466">
            <a:extLst>
              <a:ext uri="{FF2B5EF4-FFF2-40B4-BE49-F238E27FC236}">
                <a16:creationId xmlns:a16="http://schemas.microsoft.com/office/drawing/2014/main" id="{767B37F8-CA31-463C-83F0-DA7DD5B86589}"/>
              </a:ext>
            </a:extLst>
          </p:cNvPr>
          <p:cNvSpPr/>
          <p:nvPr/>
        </p:nvSpPr>
        <p:spPr bwMode="auto">
          <a:xfrm rot="10800000" flipH="1">
            <a:off x="1439735" y="3473656"/>
            <a:ext cx="249662" cy="189234"/>
          </a:xfrm>
          <a:prstGeom prst="rightArrow">
            <a:avLst>
              <a:gd name="adj1" fmla="val 50000"/>
              <a:gd name="adj2" fmla="val 86981"/>
            </a:avLst>
          </a:prstGeom>
          <a:pattFill prst="trellis">
            <a:fgClr>
              <a:srgbClr val="008A00"/>
            </a:fgClr>
            <a:bgClr>
              <a:schemeClr val="bg1"/>
            </a:bgClr>
          </a:patt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marL="0" marR="0" lvl="0" indent="0" algn="ctr" defTabSz="913916" rtl="0" eaLnBrk="1" fontAlgn="base" latinLnBrk="0" hangingPunct="1">
              <a:lnSpc>
                <a:spcPct val="90000"/>
              </a:lnSpc>
              <a:spcBef>
                <a:spcPct val="0"/>
              </a:spcBef>
              <a:spcAft>
                <a:spcPct val="0"/>
              </a:spcAft>
              <a:buClrTx/>
              <a:buSzTx/>
              <a:buFontTx/>
              <a:buNone/>
              <a:tabLst/>
              <a:defRPr/>
            </a:pPr>
            <a:endParaRPr kumimoji="0" lang="en-US" sz="2352"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1" name="Bent Arrow 467">
            <a:extLst>
              <a:ext uri="{FF2B5EF4-FFF2-40B4-BE49-F238E27FC236}">
                <a16:creationId xmlns:a16="http://schemas.microsoft.com/office/drawing/2014/main" id="{CAD14150-802E-4AD8-B572-2789ADA49994}"/>
              </a:ext>
            </a:extLst>
          </p:cNvPr>
          <p:cNvSpPr/>
          <p:nvPr/>
        </p:nvSpPr>
        <p:spPr bwMode="auto">
          <a:xfrm rot="10800000" flipH="1" flipV="1">
            <a:off x="1175094" y="2246642"/>
            <a:ext cx="468879" cy="881190"/>
          </a:xfrm>
          <a:prstGeom prst="bentArrow">
            <a:avLst>
              <a:gd name="adj1" fmla="val 9882"/>
              <a:gd name="adj2" fmla="val 17648"/>
              <a:gd name="adj3" fmla="val 27698"/>
              <a:gd name="adj4" fmla="val 32530"/>
            </a:avLst>
          </a:prstGeom>
          <a:pattFill prst="trellis">
            <a:fgClr>
              <a:srgbClr val="008A00"/>
            </a:fgClr>
            <a:bgClr>
              <a:schemeClr val="bg1"/>
            </a:bgClr>
          </a:patt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marL="0" marR="0" lvl="0" indent="0" algn="ctr" defTabSz="913916" rtl="0" eaLnBrk="1" fontAlgn="base" latinLnBrk="0" hangingPunct="1">
              <a:lnSpc>
                <a:spcPct val="90000"/>
              </a:lnSpc>
              <a:spcBef>
                <a:spcPct val="0"/>
              </a:spcBef>
              <a:spcAft>
                <a:spcPct val="0"/>
              </a:spcAft>
              <a:buClrTx/>
              <a:buSzTx/>
              <a:buFontTx/>
              <a:buNone/>
              <a:tabLst/>
              <a:defRPr/>
            </a:pPr>
            <a:endParaRPr kumimoji="0" lang="en-US" sz="2352"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22" name="Group 421">
            <a:extLst>
              <a:ext uri="{FF2B5EF4-FFF2-40B4-BE49-F238E27FC236}">
                <a16:creationId xmlns:a16="http://schemas.microsoft.com/office/drawing/2014/main" id="{8FB905EE-C594-4CEE-8E21-79EFC8929A2B}"/>
              </a:ext>
            </a:extLst>
          </p:cNvPr>
          <p:cNvGrpSpPr/>
          <p:nvPr/>
        </p:nvGrpSpPr>
        <p:grpSpPr>
          <a:xfrm>
            <a:off x="632282" y="5539982"/>
            <a:ext cx="1337468" cy="950184"/>
            <a:chOff x="359401" y="5016521"/>
            <a:chExt cx="1337468" cy="950184"/>
          </a:xfrm>
        </p:grpSpPr>
        <p:grpSp>
          <p:nvGrpSpPr>
            <p:cNvPr id="423" name="Group 422">
              <a:extLst>
                <a:ext uri="{FF2B5EF4-FFF2-40B4-BE49-F238E27FC236}">
                  <a16:creationId xmlns:a16="http://schemas.microsoft.com/office/drawing/2014/main" id="{9A76DA28-C648-4CC8-A7D6-A0E570774599}"/>
                </a:ext>
              </a:extLst>
            </p:cNvPr>
            <p:cNvGrpSpPr/>
            <p:nvPr/>
          </p:nvGrpSpPr>
          <p:grpSpPr>
            <a:xfrm>
              <a:off x="657006" y="5016521"/>
              <a:ext cx="608168" cy="749259"/>
              <a:chOff x="1285787" y="5652329"/>
              <a:chExt cx="608168" cy="749259"/>
            </a:xfrm>
          </p:grpSpPr>
          <p:grpSp>
            <p:nvGrpSpPr>
              <p:cNvPr id="425" name="Group 297">
                <a:extLst>
                  <a:ext uri="{FF2B5EF4-FFF2-40B4-BE49-F238E27FC236}">
                    <a16:creationId xmlns:a16="http://schemas.microsoft.com/office/drawing/2014/main" id="{5442EBE7-F538-49F7-9A58-A05B4D57D18F}"/>
                  </a:ext>
                </a:extLst>
              </p:cNvPr>
              <p:cNvGrpSpPr>
                <a:grpSpLocks noChangeAspect="1"/>
              </p:cNvGrpSpPr>
              <p:nvPr/>
            </p:nvGrpSpPr>
            <p:grpSpPr bwMode="auto">
              <a:xfrm>
                <a:off x="1285787" y="5652329"/>
                <a:ext cx="608168" cy="615089"/>
                <a:chOff x="2466" y="1974"/>
                <a:chExt cx="703" cy="711"/>
              </a:xfrm>
            </p:grpSpPr>
            <p:sp>
              <p:nvSpPr>
                <p:cNvPr id="430" name="AutoShape 296">
                  <a:extLst>
                    <a:ext uri="{FF2B5EF4-FFF2-40B4-BE49-F238E27FC236}">
                      <a16:creationId xmlns:a16="http://schemas.microsoft.com/office/drawing/2014/main" id="{5520D58E-3861-4273-A512-D0CBB8A6E619}"/>
                    </a:ext>
                  </a:extLst>
                </p:cNvPr>
                <p:cNvSpPr>
                  <a:spLocks noChangeAspect="1" noChangeArrowheads="1" noTextEdit="1"/>
                </p:cNvSpPr>
                <p:nvPr/>
              </p:nvSpPr>
              <p:spPr bwMode="auto">
                <a:xfrm>
                  <a:off x="2466" y="1974"/>
                  <a:ext cx="703" cy="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31" name="Freeform 299">
                  <a:extLst>
                    <a:ext uri="{FF2B5EF4-FFF2-40B4-BE49-F238E27FC236}">
                      <a16:creationId xmlns:a16="http://schemas.microsoft.com/office/drawing/2014/main" id="{249F462D-E9DC-45D0-86CD-05B4D49B367C}"/>
                    </a:ext>
                  </a:extLst>
                </p:cNvPr>
                <p:cNvSpPr>
                  <a:spLocks/>
                </p:cNvSpPr>
                <p:nvPr/>
              </p:nvSpPr>
              <p:spPr bwMode="auto">
                <a:xfrm>
                  <a:off x="2821" y="2408"/>
                  <a:ext cx="215" cy="171"/>
                </a:xfrm>
                <a:custGeom>
                  <a:avLst/>
                  <a:gdLst>
                    <a:gd name="T0" fmla="*/ 176 w 215"/>
                    <a:gd name="T1" fmla="*/ 171 h 171"/>
                    <a:gd name="T2" fmla="*/ 0 w 215"/>
                    <a:gd name="T3" fmla="*/ 103 h 171"/>
                    <a:gd name="T4" fmla="*/ 39 w 215"/>
                    <a:gd name="T5" fmla="*/ 0 h 171"/>
                    <a:gd name="T6" fmla="*/ 215 w 215"/>
                    <a:gd name="T7" fmla="*/ 68 h 171"/>
                    <a:gd name="T8" fmla="*/ 176 w 215"/>
                    <a:gd name="T9" fmla="*/ 171 h 171"/>
                  </a:gdLst>
                  <a:ahLst/>
                  <a:cxnLst>
                    <a:cxn ang="0">
                      <a:pos x="T0" y="T1"/>
                    </a:cxn>
                    <a:cxn ang="0">
                      <a:pos x="T2" y="T3"/>
                    </a:cxn>
                    <a:cxn ang="0">
                      <a:pos x="T4" y="T5"/>
                    </a:cxn>
                    <a:cxn ang="0">
                      <a:pos x="T6" y="T7"/>
                    </a:cxn>
                    <a:cxn ang="0">
                      <a:pos x="T8" y="T9"/>
                    </a:cxn>
                  </a:cxnLst>
                  <a:rect l="0" t="0" r="r" b="b"/>
                  <a:pathLst>
                    <a:path w="215" h="171">
                      <a:moveTo>
                        <a:pt x="176" y="171"/>
                      </a:moveTo>
                      <a:lnTo>
                        <a:pt x="0" y="103"/>
                      </a:lnTo>
                      <a:lnTo>
                        <a:pt x="39" y="0"/>
                      </a:lnTo>
                      <a:lnTo>
                        <a:pt x="215" y="68"/>
                      </a:lnTo>
                      <a:lnTo>
                        <a:pt x="176" y="171"/>
                      </a:lnTo>
                      <a:close/>
                    </a:path>
                  </a:pathLst>
                </a:custGeom>
                <a:solidFill>
                  <a:srgbClr val="2A3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32" name="Freeform 300">
                  <a:extLst>
                    <a:ext uri="{FF2B5EF4-FFF2-40B4-BE49-F238E27FC236}">
                      <a16:creationId xmlns:a16="http://schemas.microsoft.com/office/drawing/2014/main" id="{11CBC126-25AF-429F-8608-C7A4180F96C7}"/>
                    </a:ext>
                  </a:extLst>
                </p:cNvPr>
                <p:cNvSpPr>
                  <a:spLocks/>
                </p:cNvSpPr>
                <p:nvPr/>
              </p:nvSpPr>
              <p:spPr bwMode="auto">
                <a:xfrm>
                  <a:off x="2971" y="2482"/>
                  <a:ext cx="99" cy="156"/>
                </a:xfrm>
                <a:custGeom>
                  <a:avLst/>
                  <a:gdLst>
                    <a:gd name="T0" fmla="*/ 28 w 100"/>
                    <a:gd name="T1" fmla="*/ 151 h 156"/>
                    <a:gd name="T2" fmla="*/ 20 w 100"/>
                    <a:gd name="T3" fmla="*/ 156 h 156"/>
                    <a:gd name="T4" fmla="*/ 9 w 100"/>
                    <a:gd name="T5" fmla="*/ 93 h 156"/>
                    <a:gd name="T6" fmla="*/ 8 w 100"/>
                    <a:gd name="T7" fmla="*/ 90 h 156"/>
                    <a:gd name="T8" fmla="*/ 7 w 100"/>
                    <a:gd name="T9" fmla="*/ 84 h 156"/>
                    <a:gd name="T10" fmla="*/ 2 w 100"/>
                    <a:gd name="T11" fmla="*/ 53 h 156"/>
                    <a:gd name="T12" fmla="*/ 7 w 100"/>
                    <a:gd name="T13" fmla="*/ 23 h 156"/>
                    <a:gd name="T14" fmla="*/ 39 w 100"/>
                    <a:gd name="T15" fmla="*/ 1 h 156"/>
                    <a:gd name="T16" fmla="*/ 62 w 100"/>
                    <a:gd name="T17" fmla="*/ 3 h 156"/>
                    <a:gd name="T18" fmla="*/ 90 w 100"/>
                    <a:gd name="T19" fmla="*/ 38 h 156"/>
                    <a:gd name="T20" fmla="*/ 95 w 100"/>
                    <a:gd name="T21" fmla="*/ 69 h 156"/>
                    <a:gd name="T22" fmla="*/ 97 w 100"/>
                    <a:gd name="T23" fmla="*/ 77 h 156"/>
                    <a:gd name="T24" fmla="*/ 100 w 100"/>
                    <a:gd name="T25" fmla="*/ 94 h 156"/>
                    <a:gd name="T26" fmla="*/ 28 w 100"/>
                    <a:gd name="T27" fmla="*/ 15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0" h="156">
                      <a:moveTo>
                        <a:pt x="28" y="151"/>
                      </a:moveTo>
                      <a:cubicBezTo>
                        <a:pt x="25" y="153"/>
                        <a:pt x="23" y="154"/>
                        <a:pt x="20" y="156"/>
                      </a:cubicBezTo>
                      <a:cubicBezTo>
                        <a:pt x="16" y="133"/>
                        <a:pt x="12" y="112"/>
                        <a:pt x="9" y="93"/>
                      </a:cubicBezTo>
                      <a:cubicBezTo>
                        <a:pt x="9" y="92"/>
                        <a:pt x="8" y="91"/>
                        <a:pt x="8" y="90"/>
                      </a:cubicBezTo>
                      <a:cubicBezTo>
                        <a:pt x="8" y="88"/>
                        <a:pt x="8" y="86"/>
                        <a:pt x="7" y="84"/>
                      </a:cubicBezTo>
                      <a:cubicBezTo>
                        <a:pt x="5" y="73"/>
                        <a:pt x="3" y="62"/>
                        <a:pt x="2" y="53"/>
                      </a:cubicBezTo>
                      <a:cubicBezTo>
                        <a:pt x="0" y="42"/>
                        <a:pt x="2" y="32"/>
                        <a:pt x="7" y="23"/>
                      </a:cubicBezTo>
                      <a:cubicBezTo>
                        <a:pt x="13" y="12"/>
                        <a:pt x="25" y="3"/>
                        <a:pt x="39" y="1"/>
                      </a:cubicBezTo>
                      <a:cubicBezTo>
                        <a:pt x="47" y="0"/>
                        <a:pt x="55" y="1"/>
                        <a:pt x="62" y="3"/>
                      </a:cubicBezTo>
                      <a:cubicBezTo>
                        <a:pt x="76" y="9"/>
                        <a:pt x="87" y="22"/>
                        <a:pt x="90" y="38"/>
                      </a:cubicBezTo>
                      <a:cubicBezTo>
                        <a:pt x="92" y="47"/>
                        <a:pt x="93" y="58"/>
                        <a:pt x="95" y="69"/>
                      </a:cubicBezTo>
                      <a:cubicBezTo>
                        <a:pt x="96" y="72"/>
                        <a:pt x="96" y="75"/>
                        <a:pt x="97" y="77"/>
                      </a:cubicBezTo>
                      <a:cubicBezTo>
                        <a:pt x="98" y="83"/>
                        <a:pt x="99" y="88"/>
                        <a:pt x="100" y="94"/>
                      </a:cubicBezTo>
                      <a:cubicBezTo>
                        <a:pt x="79" y="116"/>
                        <a:pt x="55" y="135"/>
                        <a:pt x="28" y="151"/>
                      </a:cubicBez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33" name="Freeform 301">
                  <a:extLst>
                    <a:ext uri="{FF2B5EF4-FFF2-40B4-BE49-F238E27FC236}">
                      <a16:creationId xmlns:a16="http://schemas.microsoft.com/office/drawing/2014/main" id="{916D57F0-493B-403A-979A-AD8E47196CE5}"/>
                    </a:ext>
                  </a:extLst>
                </p:cNvPr>
                <p:cNvSpPr>
                  <a:spLocks/>
                </p:cNvSpPr>
                <p:nvPr/>
              </p:nvSpPr>
              <p:spPr bwMode="auto">
                <a:xfrm>
                  <a:off x="2963" y="2518"/>
                  <a:ext cx="114" cy="128"/>
                </a:xfrm>
                <a:custGeom>
                  <a:avLst/>
                  <a:gdLst>
                    <a:gd name="T0" fmla="*/ 115 w 115"/>
                    <a:gd name="T1" fmla="*/ 50 h 128"/>
                    <a:gd name="T2" fmla="*/ 108 w 115"/>
                    <a:gd name="T3" fmla="*/ 58 h 128"/>
                    <a:gd name="T4" fmla="*/ 36 w 115"/>
                    <a:gd name="T5" fmla="*/ 115 h 128"/>
                    <a:gd name="T6" fmla="*/ 28 w 115"/>
                    <a:gd name="T7" fmla="*/ 120 h 128"/>
                    <a:gd name="T8" fmla="*/ 13 w 115"/>
                    <a:gd name="T9" fmla="*/ 128 h 128"/>
                    <a:gd name="T10" fmla="*/ 4 w 115"/>
                    <a:gd name="T11" fmla="*/ 49 h 128"/>
                    <a:gd name="T12" fmla="*/ 0 w 115"/>
                    <a:gd name="T13" fmla="*/ 19 h 128"/>
                    <a:gd name="T14" fmla="*/ 0 w 115"/>
                    <a:gd name="T15" fmla="*/ 18 h 128"/>
                    <a:gd name="T16" fmla="*/ 10 w 115"/>
                    <a:gd name="T17" fmla="*/ 17 h 128"/>
                    <a:gd name="T18" fmla="*/ 41 w 115"/>
                    <a:gd name="T19" fmla="*/ 11 h 128"/>
                    <a:gd name="T20" fmla="*/ 54 w 115"/>
                    <a:gd name="T21" fmla="*/ 9 h 128"/>
                    <a:gd name="T22" fmla="*/ 98 w 115"/>
                    <a:gd name="T23" fmla="*/ 2 h 128"/>
                    <a:gd name="T24" fmla="*/ 108 w 115"/>
                    <a:gd name="T25" fmla="*/ 0 h 128"/>
                    <a:gd name="T26" fmla="*/ 108 w 115"/>
                    <a:gd name="T27" fmla="*/ 0 h 128"/>
                    <a:gd name="T28" fmla="*/ 115 w 115"/>
                    <a:gd name="T29" fmla="*/ 5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5" h="128">
                      <a:moveTo>
                        <a:pt x="115" y="50"/>
                      </a:moveTo>
                      <a:cubicBezTo>
                        <a:pt x="112" y="53"/>
                        <a:pt x="110" y="55"/>
                        <a:pt x="108" y="58"/>
                      </a:cubicBezTo>
                      <a:cubicBezTo>
                        <a:pt x="87" y="80"/>
                        <a:pt x="63" y="99"/>
                        <a:pt x="36" y="115"/>
                      </a:cubicBezTo>
                      <a:cubicBezTo>
                        <a:pt x="33" y="117"/>
                        <a:pt x="31" y="118"/>
                        <a:pt x="28" y="120"/>
                      </a:cubicBezTo>
                      <a:cubicBezTo>
                        <a:pt x="23" y="123"/>
                        <a:pt x="18" y="125"/>
                        <a:pt x="13" y="128"/>
                      </a:cubicBezTo>
                      <a:cubicBezTo>
                        <a:pt x="10" y="98"/>
                        <a:pt x="6" y="70"/>
                        <a:pt x="4" y="49"/>
                      </a:cubicBezTo>
                      <a:cubicBezTo>
                        <a:pt x="2" y="35"/>
                        <a:pt x="1" y="25"/>
                        <a:pt x="0" y="19"/>
                      </a:cubicBezTo>
                      <a:cubicBezTo>
                        <a:pt x="0" y="19"/>
                        <a:pt x="0" y="19"/>
                        <a:pt x="0" y="18"/>
                      </a:cubicBezTo>
                      <a:cubicBezTo>
                        <a:pt x="10" y="17"/>
                        <a:pt x="10" y="17"/>
                        <a:pt x="10" y="17"/>
                      </a:cubicBezTo>
                      <a:cubicBezTo>
                        <a:pt x="41" y="11"/>
                        <a:pt x="41" y="11"/>
                        <a:pt x="41" y="11"/>
                      </a:cubicBezTo>
                      <a:cubicBezTo>
                        <a:pt x="54" y="9"/>
                        <a:pt x="54" y="9"/>
                        <a:pt x="54" y="9"/>
                      </a:cubicBezTo>
                      <a:cubicBezTo>
                        <a:pt x="98" y="2"/>
                        <a:pt x="98" y="2"/>
                        <a:pt x="98" y="2"/>
                      </a:cubicBezTo>
                      <a:cubicBezTo>
                        <a:pt x="108" y="0"/>
                        <a:pt x="108" y="0"/>
                        <a:pt x="108" y="0"/>
                      </a:cubicBezTo>
                      <a:cubicBezTo>
                        <a:pt x="108" y="0"/>
                        <a:pt x="108" y="0"/>
                        <a:pt x="108" y="0"/>
                      </a:cubicBezTo>
                      <a:cubicBezTo>
                        <a:pt x="109" y="8"/>
                        <a:pt x="112" y="26"/>
                        <a:pt x="115" y="50"/>
                      </a:cubicBezTo>
                      <a:close/>
                    </a:path>
                  </a:pathLst>
                </a:custGeom>
                <a:solidFill>
                  <a:srgbClr val="2A3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34" name="Freeform 302">
                  <a:extLst>
                    <a:ext uri="{FF2B5EF4-FFF2-40B4-BE49-F238E27FC236}">
                      <a16:creationId xmlns:a16="http://schemas.microsoft.com/office/drawing/2014/main" id="{24133107-F613-43BF-B862-F5C7F523AFFF}"/>
                    </a:ext>
                  </a:extLst>
                </p:cNvPr>
                <p:cNvSpPr>
                  <a:spLocks/>
                </p:cNvSpPr>
                <p:nvPr/>
              </p:nvSpPr>
              <p:spPr bwMode="auto">
                <a:xfrm>
                  <a:off x="2956" y="2466"/>
                  <a:ext cx="121" cy="122"/>
                </a:xfrm>
                <a:custGeom>
                  <a:avLst/>
                  <a:gdLst>
                    <a:gd name="T0" fmla="*/ 8 w 122"/>
                    <a:gd name="T1" fmla="*/ 47 h 122"/>
                    <a:gd name="T2" fmla="*/ 47 w 122"/>
                    <a:gd name="T3" fmla="*/ 114 h 122"/>
                    <a:gd name="T4" fmla="*/ 114 w 122"/>
                    <a:gd name="T5" fmla="*/ 75 h 122"/>
                    <a:gd name="T6" fmla="*/ 75 w 122"/>
                    <a:gd name="T7" fmla="*/ 8 h 122"/>
                    <a:gd name="T8" fmla="*/ 8 w 122"/>
                    <a:gd name="T9" fmla="*/ 47 h 122"/>
                  </a:gdLst>
                  <a:ahLst/>
                  <a:cxnLst>
                    <a:cxn ang="0">
                      <a:pos x="T0" y="T1"/>
                    </a:cxn>
                    <a:cxn ang="0">
                      <a:pos x="T2" y="T3"/>
                    </a:cxn>
                    <a:cxn ang="0">
                      <a:pos x="T4" y="T5"/>
                    </a:cxn>
                    <a:cxn ang="0">
                      <a:pos x="T6" y="T7"/>
                    </a:cxn>
                    <a:cxn ang="0">
                      <a:pos x="T8" y="T9"/>
                    </a:cxn>
                  </a:cxnLst>
                  <a:rect l="0" t="0" r="r" b="b"/>
                  <a:pathLst>
                    <a:path w="122" h="122">
                      <a:moveTo>
                        <a:pt x="8" y="47"/>
                      </a:moveTo>
                      <a:cubicBezTo>
                        <a:pt x="0" y="76"/>
                        <a:pt x="17" y="107"/>
                        <a:pt x="47" y="114"/>
                      </a:cubicBezTo>
                      <a:cubicBezTo>
                        <a:pt x="76" y="122"/>
                        <a:pt x="106" y="105"/>
                        <a:pt x="114" y="75"/>
                      </a:cubicBezTo>
                      <a:cubicBezTo>
                        <a:pt x="122" y="46"/>
                        <a:pt x="104" y="16"/>
                        <a:pt x="75" y="8"/>
                      </a:cubicBezTo>
                      <a:cubicBezTo>
                        <a:pt x="46" y="0"/>
                        <a:pt x="16" y="18"/>
                        <a:pt x="8" y="47"/>
                      </a:cubicBezTo>
                      <a:close/>
                    </a:path>
                  </a:pathLst>
                </a:custGeom>
                <a:solidFill>
                  <a:srgbClr val="2A3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35" name="Freeform 303">
                  <a:extLst>
                    <a:ext uri="{FF2B5EF4-FFF2-40B4-BE49-F238E27FC236}">
                      <a16:creationId xmlns:a16="http://schemas.microsoft.com/office/drawing/2014/main" id="{6F4480E0-6535-4544-AC5C-CC4B49F8D2E4}"/>
                    </a:ext>
                  </a:extLst>
                </p:cNvPr>
                <p:cNvSpPr>
                  <a:spLocks/>
                </p:cNvSpPr>
                <p:nvPr/>
              </p:nvSpPr>
              <p:spPr bwMode="auto">
                <a:xfrm>
                  <a:off x="2635" y="2494"/>
                  <a:ext cx="186" cy="191"/>
                </a:xfrm>
                <a:custGeom>
                  <a:avLst/>
                  <a:gdLst>
                    <a:gd name="T0" fmla="*/ 186 w 188"/>
                    <a:gd name="T1" fmla="*/ 191 h 191"/>
                    <a:gd name="T2" fmla="*/ 184 w 188"/>
                    <a:gd name="T3" fmla="*/ 191 h 191"/>
                    <a:gd name="T4" fmla="*/ 148 w 188"/>
                    <a:gd name="T5" fmla="*/ 189 h 191"/>
                    <a:gd name="T6" fmla="*/ 132 w 188"/>
                    <a:gd name="T7" fmla="*/ 187 h 191"/>
                    <a:gd name="T8" fmla="*/ 29 w 188"/>
                    <a:gd name="T9" fmla="*/ 155 h 191"/>
                    <a:gd name="T10" fmla="*/ 25 w 188"/>
                    <a:gd name="T11" fmla="*/ 153 h 191"/>
                    <a:gd name="T12" fmla="*/ 7 w 188"/>
                    <a:gd name="T13" fmla="*/ 144 h 191"/>
                    <a:gd name="T14" fmla="*/ 4 w 188"/>
                    <a:gd name="T15" fmla="*/ 84 h 191"/>
                    <a:gd name="T16" fmla="*/ 3 w 188"/>
                    <a:gd name="T17" fmla="*/ 65 h 191"/>
                    <a:gd name="T18" fmla="*/ 1 w 188"/>
                    <a:gd name="T19" fmla="*/ 33 h 191"/>
                    <a:gd name="T20" fmla="*/ 0 w 188"/>
                    <a:gd name="T21" fmla="*/ 13 h 191"/>
                    <a:gd name="T22" fmla="*/ 41 w 188"/>
                    <a:gd name="T23" fmla="*/ 11 h 191"/>
                    <a:gd name="T24" fmla="*/ 107 w 188"/>
                    <a:gd name="T25" fmla="*/ 6 h 191"/>
                    <a:gd name="T26" fmla="*/ 107 w 188"/>
                    <a:gd name="T27" fmla="*/ 6 h 191"/>
                    <a:gd name="T28" fmla="*/ 127 w 188"/>
                    <a:gd name="T29" fmla="*/ 4 h 191"/>
                    <a:gd name="T30" fmla="*/ 137 w 188"/>
                    <a:gd name="T31" fmla="*/ 3 h 191"/>
                    <a:gd name="T32" fmla="*/ 157 w 188"/>
                    <a:gd name="T33" fmla="*/ 2 h 191"/>
                    <a:gd name="T34" fmla="*/ 162 w 188"/>
                    <a:gd name="T35" fmla="*/ 2 h 191"/>
                    <a:gd name="T36" fmla="*/ 170 w 188"/>
                    <a:gd name="T37" fmla="*/ 1 h 191"/>
                    <a:gd name="T38" fmla="*/ 182 w 188"/>
                    <a:gd name="T39" fmla="*/ 0 h 191"/>
                    <a:gd name="T40" fmla="*/ 186 w 188"/>
                    <a:gd name="T41" fmla="*/ 0 h 191"/>
                    <a:gd name="T42" fmla="*/ 187 w 188"/>
                    <a:gd name="T43" fmla="*/ 0 h 191"/>
                    <a:gd name="T44" fmla="*/ 188 w 188"/>
                    <a:gd name="T45" fmla="*/ 0 h 191"/>
                    <a:gd name="T46" fmla="*/ 188 w 188"/>
                    <a:gd name="T47" fmla="*/ 191 h 191"/>
                    <a:gd name="T48" fmla="*/ 186 w 188"/>
                    <a:gd name="T49" fmla="*/ 19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 h="191">
                      <a:moveTo>
                        <a:pt x="186" y="191"/>
                      </a:moveTo>
                      <a:cubicBezTo>
                        <a:pt x="185" y="191"/>
                        <a:pt x="185" y="191"/>
                        <a:pt x="184" y="191"/>
                      </a:cubicBezTo>
                      <a:cubicBezTo>
                        <a:pt x="172" y="191"/>
                        <a:pt x="160" y="190"/>
                        <a:pt x="148" y="189"/>
                      </a:cubicBezTo>
                      <a:cubicBezTo>
                        <a:pt x="143" y="188"/>
                        <a:pt x="137" y="188"/>
                        <a:pt x="132" y="187"/>
                      </a:cubicBezTo>
                      <a:cubicBezTo>
                        <a:pt x="95" y="182"/>
                        <a:pt x="61" y="171"/>
                        <a:pt x="29" y="155"/>
                      </a:cubicBezTo>
                      <a:cubicBezTo>
                        <a:pt x="27" y="155"/>
                        <a:pt x="26" y="154"/>
                        <a:pt x="25" y="153"/>
                      </a:cubicBezTo>
                      <a:cubicBezTo>
                        <a:pt x="19" y="150"/>
                        <a:pt x="13" y="147"/>
                        <a:pt x="7" y="144"/>
                      </a:cubicBezTo>
                      <a:cubicBezTo>
                        <a:pt x="4" y="84"/>
                        <a:pt x="4" y="84"/>
                        <a:pt x="4" y="84"/>
                      </a:cubicBezTo>
                      <a:cubicBezTo>
                        <a:pt x="3" y="65"/>
                        <a:pt x="3" y="65"/>
                        <a:pt x="3" y="65"/>
                      </a:cubicBezTo>
                      <a:cubicBezTo>
                        <a:pt x="1" y="33"/>
                        <a:pt x="1" y="33"/>
                        <a:pt x="1" y="33"/>
                      </a:cubicBezTo>
                      <a:cubicBezTo>
                        <a:pt x="0" y="13"/>
                        <a:pt x="0" y="13"/>
                        <a:pt x="0" y="13"/>
                      </a:cubicBezTo>
                      <a:cubicBezTo>
                        <a:pt x="41" y="11"/>
                        <a:pt x="41" y="11"/>
                        <a:pt x="41" y="11"/>
                      </a:cubicBezTo>
                      <a:cubicBezTo>
                        <a:pt x="107" y="6"/>
                        <a:pt x="107" y="6"/>
                        <a:pt x="107" y="6"/>
                      </a:cubicBezTo>
                      <a:cubicBezTo>
                        <a:pt x="107" y="6"/>
                        <a:pt x="107" y="6"/>
                        <a:pt x="107" y="6"/>
                      </a:cubicBezTo>
                      <a:cubicBezTo>
                        <a:pt x="127" y="4"/>
                        <a:pt x="127" y="4"/>
                        <a:pt x="127" y="4"/>
                      </a:cubicBezTo>
                      <a:cubicBezTo>
                        <a:pt x="137" y="3"/>
                        <a:pt x="137" y="3"/>
                        <a:pt x="137" y="3"/>
                      </a:cubicBezTo>
                      <a:cubicBezTo>
                        <a:pt x="157" y="2"/>
                        <a:pt x="157" y="2"/>
                        <a:pt x="157" y="2"/>
                      </a:cubicBezTo>
                      <a:cubicBezTo>
                        <a:pt x="162" y="2"/>
                        <a:pt x="162" y="2"/>
                        <a:pt x="162" y="2"/>
                      </a:cubicBezTo>
                      <a:cubicBezTo>
                        <a:pt x="170" y="1"/>
                        <a:pt x="170" y="1"/>
                        <a:pt x="170" y="1"/>
                      </a:cubicBezTo>
                      <a:cubicBezTo>
                        <a:pt x="182" y="0"/>
                        <a:pt x="182" y="0"/>
                        <a:pt x="182" y="0"/>
                      </a:cubicBezTo>
                      <a:cubicBezTo>
                        <a:pt x="186" y="0"/>
                        <a:pt x="186" y="0"/>
                        <a:pt x="186" y="0"/>
                      </a:cubicBezTo>
                      <a:cubicBezTo>
                        <a:pt x="187" y="0"/>
                        <a:pt x="187" y="0"/>
                        <a:pt x="187" y="0"/>
                      </a:cubicBezTo>
                      <a:cubicBezTo>
                        <a:pt x="188" y="0"/>
                        <a:pt x="188" y="0"/>
                        <a:pt x="188" y="0"/>
                      </a:cubicBezTo>
                      <a:cubicBezTo>
                        <a:pt x="188" y="191"/>
                        <a:pt x="188" y="191"/>
                        <a:pt x="188" y="191"/>
                      </a:cubicBezTo>
                      <a:cubicBezTo>
                        <a:pt x="188" y="191"/>
                        <a:pt x="187" y="191"/>
                        <a:pt x="186" y="191"/>
                      </a:cubicBezTo>
                      <a:close/>
                    </a:path>
                  </a:pathLst>
                </a:custGeom>
                <a:solidFill>
                  <a:srgbClr val="2A3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36" name="Freeform 304">
                  <a:extLst>
                    <a:ext uri="{FF2B5EF4-FFF2-40B4-BE49-F238E27FC236}">
                      <a16:creationId xmlns:a16="http://schemas.microsoft.com/office/drawing/2014/main" id="{57853F5E-B14F-400F-B538-88DE833A844C}"/>
                    </a:ext>
                  </a:extLst>
                </p:cNvPr>
                <p:cNvSpPr>
                  <a:spLocks/>
                </p:cNvSpPr>
                <p:nvPr/>
              </p:nvSpPr>
              <p:spPr bwMode="auto">
                <a:xfrm>
                  <a:off x="2605" y="2406"/>
                  <a:ext cx="216" cy="170"/>
                </a:xfrm>
                <a:custGeom>
                  <a:avLst/>
                  <a:gdLst>
                    <a:gd name="T0" fmla="*/ 40 w 216"/>
                    <a:gd name="T1" fmla="*/ 170 h 170"/>
                    <a:gd name="T2" fmla="*/ 0 w 216"/>
                    <a:gd name="T3" fmla="*/ 67 h 170"/>
                    <a:gd name="T4" fmla="*/ 177 w 216"/>
                    <a:gd name="T5" fmla="*/ 0 h 170"/>
                    <a:gd name="T6" fmla="*/ 216 w 216"/>
                    <a:gd name="T7" fmla="*/ 102 h 170"/>
                    <a:gd name="T8" fmla="*/ 40 w 216"/>
                    <a:gd name="T9" fmla="*/ 170 h 170"/>
                  </a:gdLst>
                  <a:ahLst/>
                  <a:cxnLst>
                    <a:cxn ang="0">
                      <a:pos x="T0" y="T1"/>
                    </a:cxn>
                    <a:cxn ang="0">
                      <a:pos x="T2" y="T3"/>
                    </a:cxn>
                    <a:cxn ang="0">
                      <a:pos x="T4" y="T5"/>
                    </a:cxn>
                    <a:cxn ang="0">
                      <a:pos x="T6" y="T7"/>
                    </a:cxn>
                    <a:cxn ang="0">
                      <a:pos x="T8" y="T9"/>
                    </a:cxn>
                  </a:cxnLst>
                  <a:rect l="0" t="0" r="r" b="b"/>
                  <a:pathLst>
                    <a:path w="216" h="170">
                      <a:moveTo>
                        <a:pt x="40" y="170"/>
                      </a:moveTo>
                      <a:lnTo>
                        <a:pt x="0" y="67"/>
                      </a:lnTo>
                      <a:lnTo>
                        <a:pt x="177" y="0"/>
                      </a:lnTo>
                      <a:lnTo>
                        <a:pt x="216" y="102"/>
                      </a:lnTo>
                      <a:lnTo>
                        <a:pt x="40" y="170"/>
                      </a:lnTo>
                      <a:close/>
                    </a:path>
                  </a:pathLst>
                </a:custGeom>
                <a:solidFill>
                  <a:srgbClr val="2A3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37" name="Freeform 305">
                  <a:extLst>
                    <a:ext uri="{FF2B5EF4-FFF2-40B4-BE49-F238E27FC236}">
                      <a16:creationId xmlns:a16="http://schemas.microsoft.com/office/drawing/2014/main" id="{67C63032-300D-4122-BAC9-EADB63DE2BBB}"/>
                    </a:ext>
                  </a:extLst>
                </p:cNvPr>
                <p:cNvSpPr>
                  <a:spLocks/>
                </p:cNvSpPr>
                <p:nvPr/>
              </p:nvSpPr>
              <p:spPr bwMode="auto">
                <a:xfrm>
                  <a:off x="2819" y="2494"/>
                  <a:ext cx="186" cy="191"/>
                </a:xfrm>
                <a:custGeom>
                  <a:avLst/>
                  <a:gdLst>
                    <a:gd name="T0" fmla="*/ 188 w 188"/>
                    <a:gd name="T1" fmla="*/ 13 h 191"/>
                    <a:gd name="T2" fmla="*/ 187 w 188"/>
                    <a:gd name="T3" fmla="*/ 35 h 191"/>
                    <a:gd name="T4" fmla="*/ 186 w 188"/>
                    <a:gd name="T5" fmla="*/ 71 h 191"/>
                    <a:gd name="T6" fmla="*/ 185 w 188"/>
                    <a:gd name="T7" fmla="*/ 86 h 191"/>
                    <a:gd name="T8" fmla="*/ 182 w 188"/>
                    <a:gd name="T9" fmla="*/ 139 h 191"/>
                    <a:gd name="T10" fmla="*/ 174 w 188"/>
                    <a:gd name="T11" fmla="*/ 144 h 191"/>
                    <a:gd name="T12" fmla="*/ 159 w 188"/>
                    <a:gd name="T13" fmla="*/ 152 h 191"/>
                    <a:gd name="T14" fmla="*/ 51 w 188"/>
                    <a:gd name="T15" fmla="*/ 187 h 191"/>
                    <a:gd name="T16" fmla="*/ 35 w 188"/>
                    <a:gd name="T17" fmla="*/ 189 h 191"/>
                    <a:gd name="T18" fmla="*/ 2 w 188"/>
                    <a:gd name="T19" fmla="*/ 191 h 191"/>
                    <a:gd name="T20" fmla="*/ 0 w 188"/>
                    <a:gd name="T21" fmla="*/ 191 h 191"/>
                    <a:gd name="T22" fmla="*/ 0 w 188"/>
                    <a:gd name="T23" fmla="*/ 0 h 191"/>
                    <a:gd name="T24" fmla="*/ 1 w 188"/>
                    <a:gd name="T25" fmla="*/ 0 h 191"/>
                    <a:gd name="T26" fmla="*/ 2 w 188"/>
                    <a:gd name="T27" fmla="*/ 0 h 191"/>
                    <a:gd name="T28" fmla="*/ 8 w 188"/>
                    <a:gd name="T29" fmla="*/ 0 h 191"/>
                    <a:gd name="T30" fmla="*/ 12 w 188"/>
                    <a:gd name="T31" fmla="*/ 1 h 191"/>
                    <a:gd name="T32" fmla="*/ 20 w 188"/>
                    <a:gd name="T33" fmla="*/ 1 h 191"/>
                    <a:gd name="T34" fmla="*/ 27 w 188"/>
                    <a:gd name="T35" fmla="*/ 2 h 191"/>
                    <a:gd name="T36" fmla="*/ 35 w 188"/>
                    <a:gd name="T37" fmla="*/ 2 h 191"/>
                    <a:gd name="T38" fmla="*/ 56 w 188"/>
                    <a:gd name="T39" fmla="*/ 4 h 191"/>
                    <a:gd name="T40" fmla="*/ 76 w 188"/>
                    <a:gd name="T41" fmla="*/ 5 h 191"/>
                    <a:gd name="T42" fmla="*/ 76 w 188"/>
                    <a:gd name="T43" fmla="*/ 5 h 191"/>
                    <a:gd name="T44" fmla="*/ 150 w 188"/>
                    <a:gd name="T45" fmla="*/ 11 h 191"/>
                    <a:gd name="T46" fmla="*/ 161 w 188"/>
                    <a:gd name="T47" fmla="*/ 11 h 191"/>
                    <a:gd name="T48" fmla="*/ 188 w 188"/>
                    <a:gd name="T49" fmla="*/ 13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 h="191">
                      <a:moveTo>
                        <a:pt x="188" y="13"/>
                      </a:moveTo>
                      <a:cubicBezTo>
                        <a:pt x="187" y="35"/>
                        <a:pt x="187" y="35"/>
                        <a:pt x="187" y="35"/>
                      </a:cubicBezTo>
                      <a:cubicBezTo>
                        <a:pt x="186" y="71"/>
                        <a:pt x="186" y="71"/>
                        <a:pt x="186" y="71"/>
                      </a:cubicBezTo>
                      <a:cubicBezTo>
                        <a:pt x="185" y="86"/>
                        <a:pt x="185" y="86"/>
                        <a:pt x="185" y="86"/>
                      </a:cubicBezTo>
                      <a:cubicBezTo>
                        <a:pt x="182" y="139"/>
                        <a:pt x="182" y="139"/>
                        <a:pt x="182" y="139"/>
                      </a:cubicBezTo>
                      <a:cubicBezTo>
                        <a:pt x="179" y="141"/>
                        <a:pt x="177" y="142"/>
                        <a:pt x="174" y="144"/>
                      </a:cubicBezTo>
                      <a:cubicBezTo>
                        <a:pt x="169" y="147"/>
                        <a:pt x="164" y="149"/>
                        <a:pt x="159" y="152"/>
                      </a:cubicBezTo>
                      <a:cubicBezTo>
                        <a:pt x="126" y="169"/>
                        <a:pt x="89" y="181"/>
                        <a:pt x="51" y="187"/>
                      </a:cubicBezTo>
                      <a:cubicBezTo>
                        <a:pt x="46" y="187"/>
                        <a:pt x="40" y="188"/>
                        <a:pt x="35" y="189"/>
                      </a:cubicBezTo>
                      <a:cubicBezTo>
                        <a:pt x="24" y="190"/>
                        <a:pt x="13" y="190"/>
                        <a:pt x="2" y="191"/>
                      </a:cubicBezTo>
                      <a:cubicBezTo>
                        <a:pt x="2" y="191"/>
                        <a:pt x="1" y="191"/>
                        <a:pt x="0" y="191"/>
                      </a:cubicBezTo>
                      <a:cubicBezTo>
                        <a:pt x="0" y="0"/>
                        <a:pt x="0" y="0"/>
                        <a:pt x="0" y="0"/>
                      </a:cubicBezTo>
                      <a:cubicBezTo>
                        <a:pt x="1" y="0"/>
                        <a:pt x="1" y="0"/>
                        <a:pt x="1" y="0"/>
                      </a:cubicBezTo>
                      <a:cubicBezTo>
                        <a:pt x="2" y="0"/>
                        <a:pt x="2" y="0"/>
                        <a:pt x="2" y="0"/>
                      </a:cubicBezTo>
                      <a:cubicBezTo>
                        <a:pt x="8" y="0"/>
                        <a:pt x="8" y="0"/>
                        <a:pt x="8" y="0"/>
                      </a:cubicBezTo>
                      <a:cubicBezTo>
                        <a:pt x="12" y="1"/>
                        <a:pt x="12" y="1"/>
                        <a:pt x="12" y="1"/>
                      </a:cubicBezTo>
                      <a:cubicBezTo>
                        <a:pt x="20" y="1"/>
                        <a:pt x="20" y="1"/>
                        <a:pt x="20" y="1"/>
                      </a:cubicBezTo>
                      <a:cubicBezTo>
                        <a:pt x="27" y="2"/>
                        <a:pt x="27" y="2"/>
                        <a:pt x="27" y="2"/>
                      </a:cubicBezTo>
                      <a:cubicBezTo>
                        <a:pt x="35" y="2"/>
                        <a:pt x="35" y="2"/>
                        <a:pt x="35" y="2"/>
                      </a:cubicBezTo>
                      <a:cubicBezTo>
                        <a:pt x="56" y="4"/>
                        <a:pt x="56" y="4"/>
                        <a:pt x="56" y="4"/>
                      </a:cubicBezTo>
                      <a:cubicBezTo>
                        <a:pt x="76" y="5"/>
                        <a:pt x="76" y="5"/>
                        <a:pt x="76" y="5"/>
                      </a:cubicBezTo>
                      <a:cubicBezTo>
                        <a:pt x="76" y="5"/>
                        <a:pt x="76" y="5"/>
                        <a:pt x="76" y="5"/>
                      </a:cubicBezTo>
                      <a:cubicBezTo>
                        <a:pt x="150" y="11"/>
                        <a:pt x="150" y="11"/>
                        <a:pt x="150" y="11"/>
                      </a:cubicBezTo>
                      <a:cubicBezTo>
                        <a:pt x="161" y="11"/>
                        <a:pt x="161" y="11"/>
                        <a:pt x="161" y="11"/>
                      </a:cubicBezTo>
                      <a:lnTo>
                        <a:pt x="188" y="13"/>
                      </a:lnTo>
                      <a:close/>
                    </a:path>
                  </a:pathLst>
                </a:custGeom>
                <a:solidFill>
                  <a:srgbClr val="2A3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38" name="Freeform 306">
                  <a:extLst>
                    <a:ext uri="{FF2B5EF4-FFF2-40B4-BE49-F238E27FC236}">
                      <a16:creationId xmlns:a16="http://schemas.microsoft.com/office/drawing/2014/main" id="{BFF11617-F60C-402C-AE09-A9A5DCAB9B61}"/>
                    </a:ext>
                  </a:extLst>
                </p:cNvPr>
                <p:cNvSpPr>
                  <a:spLocks/>
                </p:cNvSpPr>
                <p:nvPr/>
              </p:nvSpPr>
              <p:spPr bwMode="auto">
                <a:xfrm>
                  <a:off x="2562" y="2516"/>
                  <a:ext cx="117" cy="131"/>
                </a:xfrm>
                <a:custGeom>
                  <a:avLst/>
                  <a:gdLst>
                    <a:gd name="T0" fmla="*/ 118 w 118"/>
                    <a:gd name="T1" fmla="*/ 18 h 131"/>
                    <a:gd name="T2" fmla="*/ 118 w 118"/>
                    <a:gd name="T3" fmla="*/ 18 h 131"/>
                    <a:gd name="T4" fmla="*/ 118 w 118"/>
                    <a:gd name="T5" fmla="*/ 19 h 131"/>
                    <a:gd name="T6" fmla="*/ 113 w 118"/>
                    <a:gd name="T7" fmla="*/ 49 h 131"/>
                    <a:gd name="T8" fmla="*/ 111 w 118"/>
                    <a:gd name="T9" fmla="*/ 58 h 131"/>
                    <a:gd name="T10" fmla="*/ 99 w 118"/>
                    <a:gd name="T11" fmla="*/ 131 h 131"/>
                    <a:gd name="T12" fmla="*/ 81 w 118"/>
                    <a:gd name="T13" fmla="*/ 122 h 131"/>
                    <a:gd name="T14" fmla="*/ 1 w 118"/>
                    <a:gd name="T15" fmla="*/ 60 h 131"/>
                    <a:gd name="T16" fmla="*/ 0 w 118"/>
                    <a:gd name="T17" fmla="*/ 58 h 131"/>
                    <a:gd name="T18" fmla="*/ 3 w 118"/>
                    <a:gd name="T19" fmla="*/ 39 h 131"/>
                    <a:gd name="T20" fmla="*/ 9 w 118"/>
                    <a:gd name="T21" fmla="*/ 1 h 131"/>
                    <a:gd name="T22" fmla="*/ 10 w 118"/>
                    <a:gd name="T23" fmla="*/ 0 h 131"/>
                    <a:gd name="T24" fmla="*/ 10 w 118"/>
                    <a:gd name="T25" fmla="*/ 0 h 131"/>
                    <a:gd name="T26" fmla="*/ 64 w 118"/>
                    <a:gd name="T27" fmla="*/ 9 h 131"/>
                    <a:gd name="T28" fmla="*/ 75 w 118"/>
                    <a:gd name="T29" fmla="*/ 11 h 131"/>
                    <a:gd name="T30" fmla="*/ 118 w 118"/>
                    <a:gd name="T31" fmla="*/ 1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131">
                      <a:moveTo>
                        <a:pt x="118" y="18"/>
                      </a:moveTo>
                      <a:cubicBezTo>
                        <a:pt x="118" y="18"/>
                        <a:pt x="118" y="18"/>
                        <a:pt x="118" y="18"/>
                      </a:cubicBezTo>
                      <a:cubicBezTo>
                        <a:pt x="118" y="18"/>
                        <a:pt x="118" y="19"/>
                        <a:pt x="118" y="19"/>
                      </a:cubicBezTo>
                      <a:cubicBezTo>
                        <a:pt x="116" y="28"/>
                        <a:pt x="115" y="38"/>
                        <a:pt x="113" y="49"/>
                      </a:cubicBezTo>
                      <a:cubicBezTo>
                        <a:pt x="112" y="52"/>
                        <a:pt x="112" y="55"/>
                        <a:pt x="111" y="58"/>
                      </a:cubicBezTo>
                      <a:cubicBezTo>
                        <a:pt x="107" y="80"/>
                        <a:pt x="103" y="105"/>
                        <a:pt x="99" y="131"/>
                      </a:cubicBezTo>
                      <a:cubicBezTo>
                        <a:pt x="93" y="128"/>
                        <a:pt x="87" y="125"/>
                        <a:pt x="81" y="122"/>
                      </a:cubicBezTo>
                      <a:cubicBezTo>
                        <a:pt x="51" y="105"/>
                        <a:pt x="25" y="84"/>
                        <a:pt x="1" y="60"/>
                      </a:cubicBezTo>
                      <a:cubicBezTo>
                        <a:pt x="1" y="59"/>
                        <a:pt x="0" y="58"/>
                        <a:pt x="0" y="58"/>
                      </a:cubicBezTo>
                      <a:cubicBezTo>
                        <a:pt x="1" y="51"/>
                        <a:pt x="2" y="45"/>
                        <a:pt x="3" y="39"/>
                      </a:cubicBezTo>
                      <a:cubicBezTo>
                        <a:pt x="5" y="25"/>
                        <a:pt x="8" y="13"/>
                        <a:pt x="9" y="1"/>
                      </a:cubicBezTo>
                      <a:cubicBezTo>
                        <a:pt x="10" y="1"/>
                        <a:pt x="10" y="0"/>
                        <a:pt x="10" y="0"/>
                      </a:cubicBezTo>
                      <a:cubicBezTo>
                        <a:pt x="10" y="0"/>
                        <a:pt x="10" y="0"/>
                        <a:pt x="10" y="0"/>
                      </a:cubicBezTo>
                      <a:cubicBezTo>
                        <a:pt x="64" y="9"/>
                        <a:pt x="64" y="9"/>
                        <a:pt x="64" y="9"/>
                      </a:cubicBezTo>
                      <a:cubicBezTo>
                        <a:pt x="75" y="11"/>
                        <a:pt x="75" y="11"/>
                        <a:pt x="75" y="11"/>
                      </a:cubicBezTo>
                      <a:lnTo>
                        <a:pt x="118" y="18"/>
                      </a:lnTo>
                      <a:close/>
                    </a:path>
                  </a:pathLst>
                </a:custGeom>
                <a:solidFill>
                  <a:srgbClr val="2A3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39" name="Freeform 307">
                  <a:extLst>
                    <a:ext uri="{FF2B5EF4-FFF2-40B4-BE49-F238E27FC236}">
                      <a16:creationId xmlns:a16="http://schemas.microsoft.com/office/drawing/2014/main" id="{E0AC7D44-2471-441C-92C9-21956B0558F5}"/>
                    </a:ext>
                  </a:extLst>
                </p:cNvPr>
                <p:cNvSpPr>
                  <a:spLocks/>
                </p:cNvSpPr>
                <p:nvPr/>
              </p:nvSpPr>
              <p:spPr bwMode="auto">
                <a:xfrm>
                  <a:off x="2563" y="2516"/>
                  <a:ext cx="116" cy="133"/>
                </a:xfrm>
                <a:custGeom>
                  <a:avLst/>
                  <a:gdLst>
                    <a:gd name="T0" fmla="*/ 117 w 117"/>
                    <a:gd name="T1" fmla="*/ 18 h 133"/>
                    <a:gd name="T2" fmla="*/ 117 w 117"/>
                    <a:gd name="T3" fmla="*/ 18 h 133"/>
                    <a:gd name="T4" fmla="*/ 117 w 117"/>
                    <a:gd name="T5" fmla="*/ 19 h 133"/>
                    <a:gd name="T6" fmla="*/ 113 w 117"/>
                    <a:gd name="T7" fmla="*/ 49 h 133"/>
                    <a:gd name="T8" fmla="*/ 102 w 117"/>
                    <a:gd name="T9" fmla="*/ 133 h 133"/>
                    <a:gd name="T10" fmla="*/ 98 w 117"/>
                    <a:gd name="T11" fmla="*/ 131 h 133"/>
                    <a:gd name="T12" fmla="*/ 80 w 117"/>
                    <a:gd name="T13" fmla="*/ 122 h 133"/>
                    <a:gd name="T14" fmla="*/ 0 w 117"/>
                    <a:gd name="T15" fmla="*/ 60 h 133"/>
                    <a:gd name="T16" fmla="*/ 8 w 117"/>
                    <a:gd name="T17" fmla="*/ 1 h 133"/>
                    <a:gd name="T18" fmla="*/ 9 w 117"/>
                    <a:gd name="T19" fmla="*/ 0 h 133"/>
                    <a:gd name="T20" fmla="*/ 9 w 117"/>
                    <a:gd name="T21" fmla="*/ 0 h 133"/>
                    <a:gd name="T22" fmla="*/ 63 w 117"/>
                    <a:gd name="T23" fmla="*/ 9 h 133"/>
                    <a:gd name="T24" fmla="*/ 74 w 117"/>
                    <a:gd name="T25" fmla="*/ 11 h 133"/>
                    <a:gd name="T26" fmla="*/ 117 w 117"/>
                    <a:gd name="T27" fmla="*/ 18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7" h="133">
                      <a:moveTo>
                        <a:pt x="117" y="18"/>
                      </a:moveTo>
                      <a:cubicBezTo>
                        <a:pt x="117" y="18"/>
                        <a:pt x="117" y="18"/>
                        <a:pt x="117" y="18"/>
                      </a:cubicBezTo>
                      <a:cubicBezTo>
                        <a:pt x="117" y="18"/>
                        <a:pt x="117" y="19"/>
                        <a:pt x="117" y="19"/>
                      </a:cubicBezTo>
                      <a:cubicBezTo>
                        <a:pt x="116" y="25"/>
                        <a:pt x="115" y="35"/>
                        <a:pt x="113" y="49"/>
                      </a:cubicBezTo>
                      <a:cubicBezTo>
                        <a:pt x="110" y="71"/>
                        <a:pt x="106" y="101"/>
                        <a:pt x="102" y="133"/>
                      </a:cubicBezTo>
                      <a:cubicBezTo>
                        <a:pt x="100" y="133"/>
                        <a:pt x="99" y="132"/>
                        <a:pt x="98" y="131"/>
                      </a:cubicBezTo>
                      <a:cubicBezTo>
                        <a:pt x="92" y="128"/>
                        <a:pt x="86" y="125"/>
                        <a:pt x="80" y="122"/>
                      </a:cubicBezTo>
                      <a:cubicBezTo>
                        <a:pt x="50" y="105"/>
                        <a:pt x="24" y="84"/>
                        <a:pt x="0" y="60"/>
                      </a:cubicBezTo>
                      <a:cubicBezTo>
                        <a:pt x="4" y="33"/>
                        <a:pt x="7" y="11"/>
                        <a:pt x="8" y="1"/>
                      </a:cubicBezTo>
                      <a:cubicBezTo>
                        <a:pt x="9" y="1"/>
                        <a:pt x="9" y="0"/>
                        <a:pt x="9" y="0"/>
                      </a:cubicBezTo>
                      <a:cubicBezTo>
                        <a:pt x="9" y="0"/>
                        <a:pt x="9" y="0"/>
                        <a:pt x="9" y="0"/>
                      </a:cubicBezTo>
                      <a:cubicBezTo>
                        <a:pt x="63" y="9"/>
                        <a:pt x="63" y="9"/>
                        <a:pt x="63" y="9"/>
                      </a:cubicBezTo>
                      <a:cubicBezTo>
                        <a:pt x="74" y="11"/>
                        <a:pt x="74" y="11"/>
                        <a:pt x="74" y="11"/>
                      </a:cubicBezTo>
                      <a:lnTo>
                        <a:pt x="117" y="18"/>
                      </a:lnTo>
                      <a:close/>
                    </a:path>
                  </a:pathLst>
                </a:custGeom>
                <a:solidFill>
                  <a:srgbClr val="2A3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40" name="Freeform 308">
                  <a:extLst>
                    <a:ext uri="{FF2B5EF4-FFF2-40B4-BE49-F238E27FC236}">
                      <a16:creationId xmlns:a16="http://schemas.microsoft.com/office/drawing/2014/main" id="{F2BA34A3-55E0-4DB7-9B8F-EB52F910F11A}"/>
                    </a:ext>
                  </a:extLst>
                </p:cNvPr>
                <p:cNvSpPr>
                  <a:spLocks/>
                </p:cNvSpPr>
                <p:nvPr/>
              </p:nvSpPr>
              <p:spPr bwMode="auto">
                <a:xfrm>
                  <a:off x="2565" y="2464"/>
                  <a:ext cx="121" cy="122"/>
                </a:xfrm>
                <a:custGeom>
                  <a:avLst/>
                  <a:gdLst>
                    <a:gd name="T0" fmla="*/ 114 w 122"/>
                    <a:gd name="T1" fmla="*/ 47 h 122"/>
                    <a:gd name="T2" fmla="*/ 75 w 122"/>
                    <a:gd name="T3" fmla="*/ 114 h 122"/>
                    <a:gd name="T4" fmla="*/ 8 w 122"/>
                    <a:gd name="T5" fmla="*/ 75 h 122"/>
                    <a:gd name="T6" fmla="*/ 47 w 122"/>
                    <a:gd name="T7" fmla="*/ 8 h 122"/>
                    <a:gd name="T8" fmla="*/ 114 w 122"/>
                    <a:gd name="T9" fmla="*/ 47 h 122"/>
                  </a:gdLst>
                  <a:ahLst/>
                  <a:cxnLst>
                    <a:cxn ang="0">
                      <a:pos x="T0" y="T1"/>
                    </a:cxn>
                    <a:cxn ang="0">
                      <a:pos x="T2" y="T3"/>
                    </a:cxn>
                    <a:cxn ang="0">
                      <a:pos x="T4" y="T5"/>
                    </a:cxn>
                    <a:cxn ang="0">
                      <a:pos x="T6" y="T7"/>
                    </a:cxn>
                    <a:cxn ang="0">
                      <a:pos x="T8" y="T9"/>
                    </a:cxn>
                  </a:cxnLst>
                  <a:rect l="0" t="0" r="r" b="b"/>
                  <a:pathLst>
                    <a:path w="122" h="122">
                      <a:moveTo>
                        <a:pt x="114" y="47"/>
                      </a:moveTo>
                      <a:cubicBezTo>
                        <a:pt x="122" y="76"/>
                        <a:pt x="104" y="106"/>
                        <a:pt x="75" y="114"/>
                      </a:cubicBezTo>
                      <a:cubicBezTo>
                        <a:pt x="46" y="122"/>
                        <a:pt x="16" y="104"/>
                        <a:pt x="8" y="75"/>
                      </a:cubicBezTo>
                      <a:cubicBezTo>
                        <a:pt x="0" y="45"/>
                        <a:pt x="18" y="15"/>
                        <a:pt x="47" y="8"/>
                      </a:cubicBezTo>
                      <a:cubicBezTo>
                        <a:pt x="76" y="0"/>
                        <a:pt x="106" y="17"/>
                        <a:pt x="114" y="47"/>
                      </a:cubicBezTo>
                      <a:close/>
                    </a:path>
                  </a:pathLst>
                </a:custGeom>
                <a:solidFill>
                  <a:srgbClr val="2A3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41" name="Freeform 309">
                  <a:extLst>
                    <a:ext uri="{FF2B5EF4-FFF2-40B4-BE49-F238E27FC236}">
                      <a16:creationId xmlns:a16="http://schemas.microsoft.com/office/drawing/2014/main" id="{DAA35738-73A8-4A1C-BE5A-DF8DAC82B5CF}"/>
                    </a:ext>
                  </a:extLst>
                </p:cNvPr>
                <p:cNvSpPr>
                  <a:spLocks/>
                </p:cNvSpPr>
                <p:nvPr/>
              </p:nvSpPr>
              <p:spPr bwMode="auto">
                <a:xfrm>
                  <a:off x="2678" y="2428"/>
                  <a:ext cx="55" cy="22"/>
                </a:xfrm>
                <a:custGeom>
                  <a:avLst/>
                  <a:gdLst>
                    <a:gd name="T0" fmla="*/ 0 w 55"/>
                    <a:gd name="T1" fmla="*/ 18 h 22"/>
                    <a:gd name="T2" fmla="*/ 45 w 55"/>
                    <a:gd name="T3" fmla="*/ 0 h 22"/>
                    <a:gd name="T4" fmla="*/ 55 w 55"/>
                    <a:gd name="T5" fmla="*/ 22 h 22"/>
                    <a:gd name="T6" fmla="*/ 0 w 55"/>
                    <a:gd name="T7" fmla="*/ 18 h 22"/>
                  </a:gdLst>
                  <a:ahLst/>
                  <a:cxnLst>
                    <a:cxn ang="0">
                      <a:pos x="T0" y="T1"/>
                    </a:cxn>
                    <a:cxn ang="0">
                      <a:pos x="T2" y="T3"/>
                    </a:cxn>
                    <a:cxn ang="0">
                      <a:pos x="T4" y="T5"/>
                    </a:cxn>
                    <a:cxn ang="0">
                      <a:pos x="T6" y="T7"/>
                    </a:cxn>
                  </a:cxnLst>
                  <a:rect l="0" t="0" r="r" b="b"/>
                  <a:pathLst>
                    <a:path w="55" h="22">
                      <a:moveTo>
                        <a:pt x="0" y="18"/>
                      </a:moveTo>
                      <a:lnTo>
                        <a:pt x="45" y="0"/>
                      </a:lnTo>
                      <a:lnTo>
                        <a:pt x="55" y="22"/>
                      </a:lnTo>
                      <a:lnTo>
                        <a:pt x="0" y="18"/>
                      </a:lnTo>
                      <a:close/>
                    </a:path>
                  </a:pathLst>
                </a:custGeom>
                <a:solidFill>
                  <a:srgbClr val="2A3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42" name="Freeform 310">
                  <a:extLst>
                    <a:ext uri="{FF2B5EF4-FFF2-40B4-BE49-F238E27FC236}">
                      <a16:creationId xmlns:a16="http://schemas.microsoft.com/office/drawing/2014/main" id="{3928C8B9-32DD-4CF9-BEC8-54CC4F56651B}"/>
                    </a:ext>
                  </a:extLst>
                </p:cNvPr>
                <p:cNvSpPr>
                  <a:spLocks/>
                </p:cNvSpPr>
                <p:nvPr/>
              </p:nvSpPr>
              <p:spPr bwMode="auto">
                <a:xfrm>
                  <a:off x="2743" y="2445"/>
                  <a:ext cx="144" cy="70"/>
                </a:xfrm>
                <a:custGeom>
                  <a:avLst/>
                  <a:gdLst>
                    <a:gd name="T0" fmla="*/ 0 w 146"/>
                    <a:gd name="T1" fmla="*/ 16 h 70"/>
                    <a:gd name="T2" fmla="*/ 146 w 146"/>
                    <a:gd name="T3" fmla="*/ 16 h 70"/>
                    <a:gd name="T4" fmla="*/ 13 w 146"/>
                    <a:gd name="T5" fmla="*/ 0 h 70"/>
                    <a:gd name="T6" fmla="*/ 0 w 146"/>
                    <a:gd name="T7" fmla="*/ 16 h 70"/>
                  </a:gdLst>
                  <a:ahLst/>
                  <a:cxnLst>
                    <a:cxn ang="0">
                      <a:pos x="T0" y="T1"/>
                    </a:cxn>
                    <a:cxn ang="0">
                      <a:pos x="T2" y="T3"/>
                    </a:cxn>
                    <a:cxn ang="0">
                      <a:pos x="T4" y="T5"/>
                    </a:cxn>
                    <a:cxn ang="0">
                      <a:pos x="T6" y="T7"/>
                    </a:cxn>
                  </a:cxnLst>
                  <a:rect l="0" t="0" r="r" b="b"/>
                  <a:pathLst>
                    <a:path w="146" h="70">
                      <a:moveTo>
                        <a:pt x="0" y="16"/>
                      </a:moveTo>
                      <a:cubicBezTo>
                        <a:pt x="0" y="16"/>
                        <a:pt x="59" y="70"/>
                        <a:pt x="146" y="16"/>
                      </a:cubicBezTo>
                      <a:cubicBezTo>
                        <a:pt x="13" y="0"/>
                        <a:pt x="13" y="0"/>
                        <a:pt x="13" y="0"/>
                      </a:cubicBezTo>
                      <a:lnTo>
                        <a:pt x="0" y="16"/>
                      </a:lnTo>
                      <a:close/>
                    </a:path>
                  </a:pathLst>
                </a:custGeom>
                <a:solidFill>
                  <a:srgbClr val="F9D4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43" name="Freeform 311">
                  <a:extLst>
                    <a:ext uri="{FF2B5EF4-FFF2-40B4-BE49-F238E27FC236}">
                      <a16:creationId xmlns:a16="http://schemas.microsoft.com/office/drawing/2014/main" id="{01E64468-30DF-4B88-A07E-8DE5E97D0AE0}"/>
                    </a:ext>
                  </a:extLst>
                </p:cNvPr>
                <p:cNvSpPr>
                  <a:spLocks/>
                </p:cNvSpPr>
                <p:nvPr/>
              </p:nvSpPr>
              <p:spPr bwMode="auto">
                <a:xfrm>
                  <a:off x="2738" y="2430"/>
                  <a:ext cx="149" cy="107"/>
                </a:xfrm>
                <a:custGeom>
                  <a:avLst/>
                  <a:gdLst>
                    <a:gd name="T0" fmla="*/ 48 w 151"/>
                    <a:gd name="T1" fmla="*/ 0 h 107"/>
                    <a:gd name="T2" fmla="*/ 0 w 151"/>
                    <a:gd name="T3" fmla="*/ 18 h 107"/>
                    <a:gd name="T4" fmla="*/ 6 w 151"/>
                    <a:gd name="T5" fmla="*/ 40 h 107"/>
                    <a:gd name="T6" fmla="*/ 8 w 151"/>
                    <a:gd name="T7" fmla="*/ 45 h 107"/>
                    <a:gd name="T8" fmla="*/ 77 w 151"/>
                    <a:gd name="T9" fmla="*/ 107 h 107"/>
                    <a:gd name="T10" fmla="*/ 151 w 151"/>
                    <a:gd name="T11" fmla="*/ 31 h 107"/>
                    <a:gd name="T12" fmla="*/ 48 w 15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51" h="107">
                      <a:moveTo>
                        <a:pt x="48" y="0"/>
                      </a:moveTo>
                      <a:cubicBezTo>
                        <a:pt x="0" y="18"/>
                        <a:pt x="0" y="18"/>
                        <a:pt x="0" y="18"/>
                      </a:cubicBezTo>
                      <a:cubicBezTo>
                        <a:pt x="1" y="26"/>
                        <a:pt x="1" y="34"/>
                        <a:pt x="6" y="40"/>
                      </a:cubicBezTo>
                      <a:cubicBezTo>
                        <a:pt x="7" y="42"/>
                        <a:pt x="8" y="43"/>
                        <a:pt x="8" y="45"/>
                      </a:cubicBezTo>
                      <a:cubicBezTo>
                        <a:pt x="77" y="107"/>
                        <a:pt x="77" y="107"/>
                        <a:pt x="77" y="107"/>
                      </a:cubicBezTo>
                      <a:cubicBezTo>
                        <a:pt x="151" y="31"/>
                        <a:pt x="151" y="31"/>
                        <a:pt x="151" y="31"/>
                      </a:cubicBezTo>
                      <a:lnTo>
                        <a:pt x="48" y="0"/>
                      </a:lnTo>
                      <a:close/>
                    </a:path>
                  </a:pathLst>
                </a:custGeom>
                <a:solidFill>
                  <a:srgbClr val="7259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44" name="Freeform 312">
                  <a:extLst>
                    <a:ext uri="{FF2B5EF4-FFF2-40B4-BE49-F238E27FC236}">
                      <a16:creationId xmlns:a16="http://schemas.microsoft.com/office/drawing/2014/main" id="{D2E3389B-61BE-4F5D-A1CB-B3DA5A1E40A4}"/>
                    </a:ext>
                  </a:extLst>
                </p:cNvPr>
                <p:cNvSpPr>
                  <a:spLocks/>
                </p:cNvSpPr>
                <p:nvPr/>
              </p:nvSpPr>
              <p:spPr bwMode="auto">
                <a:xfrm>
                  <a:off x="2733" y="2426"/>
                  <a:ext cx="169" cy="259"/>
                </a:xfrm>
                <a:custGeom>
                  <a:avLst/>
                  <a:gdLst>
                    <a:gd name="T0" fmla="*/ 171 w 171"/>
                    <a:gd name="T1" fmla="*/ 0 h 259"/>
                    <a:gd name="T2" fmla="*/ 171 w 171"/>
                    <a:gd name="T3" fmla="*/ 3 h 259"/>
                    <a:gd name="T4" fmla="*/ 171 w 171"/>
                    <a:gd name="T5" fmla="*/ 4 h 259"/>
                    <a:gd name="T6" fmla="*/ 163 w 171"/>
                    <a:gd name="T7" fmla="*/ 73 h 259"/>
                    <a:gd name="T8" fmla="*/ 163 w 171"/>
                    <a:gd name="T9" fmla="*/ 74 h 259"/>
                    <a:gd name="T10" fmla="*/ 163 w 171"/>
                    <a:gd name="T11" fmla="*/ 75 h 259"/>
                    <a:gd name="T12" fmla="*/ 159 w 171"/>
                    <a:gd name="T13" fmla="*/ 111 h 259"/>
                    <a:gd name="T14" fmla="*/ 138 w 171"/>
                    <a:gd name="T15" fmla="*/ 255 h 259"/>
                    <a:gd name="T16" fmla="*/ 122 w 171"/>
                    <a:gd name="T17" fmla="*/ 257 h 259"/>
                    <a:gd name="T18" fmla="*/ 89 w 171"/>
                    <a:gd name="T19" fmla="*/ 259 h 259"/>
                    <a:gd name="T20" fmla="*/ 87 w 171"/>
                    <a:gd name="T21" fmla="*/ 259 h 259"/>
                    <a:gd name="T22" fmla="*/ 85 w 171"/>
                    <a:gd name="T23" fmla="*/ 259 h 259"/>
                    <a:gd name="T24" fmla="*/ 49 w 171"/>
                    <a:gd name="T25" fmla="*/ 257 h 259"/>
                    <a:gd name="T26" fmla="*/ 33 w 171"/>
                    <a:gd name="T27" fmla="*/ 255 h 259"/>
                    <a:gd name="T28" fmla="*/ 12 w 171"/>
                    <a:gd name="T29" fmla="*/ 111 h 259"/>
                    <a:gd name="T30" fmla="*/ 8 w 171"/>
                    <a:gd name="T31" fmla="*/ 74 h 259"/>
                    <a:gd name="T32" fmla="*/ 8 w 171"/>
                    <a:gd name="T33" fmla="*/ 74 h 259"/>
                    <a:gd name="T34" fmla="*/ 8 w 171"/>
                    <a:gd name="T35" fmla="*/ 74 h 259"/>
                    <a:gd name="T36" fmla="*/ 0 w 171"/>
                    <a:gd name="T37" fmla="*/ 4 h 259"/>
                    <a:gd name="T38" fmla="*/ 0 w 171"/>
                    <a:gd name="T39" fmla="*/ 3 h 259"/>
                    <a:gd name="T40" fmla="*/ 0 w 171"/>
                    <a:gd name="T41" fmla="*/ 3 h 259"/>
                    <a:gd name="T42" fmla="*/ 0 w 171"/>
                    <a:gd name="T43" fmla="*/ 0 h 259"/>
                    <a:gd name="T44" fmla="*/ 0 w 171"/>
                    <a:gd name="T45" fmla="*/ 0 h 259"/>
                    <a:gd name="T46" fmla="*/ 14 w 171"/>
                    <a:gd name="T47" fmla="*/ 19 h 259"/>
                    <a:gd name="T48" fmla="*/ 18 w 171"/>
                    <a:gd name="T49" fmla="*/ 24 h 259"/>
                    <a:gd name="T50" fmla="*/ 39 w 171"/>
                    <a:gd name="T51" fmla="*/ 52 h 259"/>
                    <a:gd name="T52" fmla="*/ 42 w 171"/>
                    <a:gd name="T53" fmla="*/ 56 h 259"/>
                    <a:gd name="T54" fmla="*/ 44 w 171"/>
                    <a:gd name="T55" fmla="*/ 58 h 259"/>
                    <a:gd name="T56" fmla="*/ 124 w 171"/>
                    <a:gd name="T57" fmla="*/ 58 h 259"/>
                    <a:gd name="T58" fmla="*/ 127 w 171"/>
                    <a:gd name="T59" fmla="*/ 54 h 259"/>
                    <a:gd name="T60" fmla="*/ 132 w 171"/>
                    <a:gd name="T61" fmla="*/ 48 h 259"/>
                    <a:gd name="T62" fmla="*/ 143 w 171"/>
                    <a:gd name="T63" fmla="*/ 34 h 259"/>
                    <a:gd name="T64" fmla="*/ 145 w 171"/>
                    <a:gd name="T65" fmla="*/ 32 h 259"/>
                    <a:gd name="T66" fmla="*/ 171 w 171"/>
                    <a:gd name="T67" fmla="*/ 1 h 259"/>
                    <a:gd name="T68" fmla="*/ 171 w 171"/>
                    <a:gd name="T6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1" h="259">
                      <a:moveTo>
                        <a:pt x="171" y="0"/>
                      </a:moveTo>
                      <a:cubicBezTo>
                        <a:pt x="171" y="0"/>
                        <a:pt x="171" y="1"/>
                        <a:pt x="171" y="3"/>
                      </a:cubicBezTo>
                      <a:cubicBezTo>
                        <a:pt x="171" y="3"/>
                        <a:pt x="171" y="3"/>
                        <a:pt x="171" y="4"/>
                      </a:cubicBezTo>
                      <a:cubicBezTo>
                        <a:pt x="170" y="13"/>
                        <a:pt x="167" y="39"/>
                        <a:pt x="163" y="73"/>
                      </a:cubicBezTo>
                      <a:cubicBezTo>
                        <a:pt x="163" y="74"/>
                        <a:pt x="163" y="74"/>
                        <a:pt x="163" y="74"/>
                      </a:cubicBezTo>
                      <a:cubicBezTo>
                        <a:pt x="163" y="74"/>
                        <a:pt x="163" y="75"/>
                        <a:pt x="163" y="75"/>
                      </a:cubicBezTo>
                      <a:cubicBezTo>
                        <a:pt x="162" y="86"/>
                        <a:pt x="160" y="99"/>
                        <a:pt x="159" y="111"/>
                      </a:cubicBezTo>
                      <a:cubicBezTo>
                        <a:pt x="153" y="159"/>
                        <a:pt x="146" y="213"/>
                        <a:pt x="138" y="255"/>
                      </a:cubicBezTo>
                      <a:cubicBezTo>
                        <a:pt x="133" y="255"/>
                        <a:pt x="127" y="256"/>
                        <a:pt x="122" y="257"/>
                      </a:cubicBezTo>
                      <a:cubicBezTo>
                        <a:pt x="111" y="258"/>
                        <a:pt x="100" y="258"/>
                        <a:pt x="89" y="259"/>
                      </a:cubicBezTo>
                      <a:cubicBezTo>
                        <a:pt x="89" y="259"/>
                        <a:pt x="88" y="259"/>
                        <a:pt x="87" y="259"/>
                      </a:cubicBezTo>
                      <a:cubicBezTo>
                        <a:pt x="86" y="259"/>
                        <a:pt x="86" y="259"/>
                        <a:pt x="85" y="259"/>
                      </a:cubicBezTo>
                      <a:cubicBezTo>
                        <a:pt x="73" y="259"/>
                        <a:pt x="61" y="258"/>
                        <a:pt x="49" y="257"/>
                      </a:cubicBezTo>
                      <a:cubicBezTo>
                        <a:pt x="44" y="256"/>
                        <a:pt x="38" y="256"/>
                        <a:pt x="33" y="255"/>
                      </a:cubicBezTo>
                      <a:cubicBezTo>
                        <a:pt x="25" y="213"/>
                        <a:pt x="18" y="159"/>
                        <a:pt x="12" y="111"/>
                      </a:cubicBezTo>
                      <a:cubicBezTo>
                        <a:pt x="11" y="98"/>
                        <a:pt x="9" y="86"/>
                        <a:pt x="8" y="74"/>
                      </a:cubicBezTo>
                      <a:cubicBezTo>
                        <a:pt x="8" y="74"/>
                        <a:pt x="8" y="74"/>
                        <a:pt x="8" y="74"/>
                      </a:cubicBezTo>
                      <a:cubicBezTo>
                        <a:pt x="8" y="74"/>
                        <a:pt x="8" y="74"/>
                        <a:pt x="8" y="74"/>
                      </a:cubicBezTo>
                      <a:cubicBezTo>
                        <a:pt x="4" y="40"/>
                        <a:pt x="1" y="14"/>
                        <a:pt x="0" y="4"/>
                      </a:cubicBezTo>
                      <a:cubicBezTo>
                        <a:pt x="0" y="4"/>
                        <a:pt x="0" y="3"/>
                        <a:pt x="0" y="3"/>
                      </a:cubicBezTo>
                      <a:cubicBezTo>
                        <a:pt x="0" y="3"/>
                        <a:pt x="0" y="3"/>
                        <a:pt x="0" y="3"/>
                      </a:cubicBezTo>
                      <a:cubicBezTo>
                        <a:pt x="0" y="1"/>
                        <a:pt x="0" y="0"/>
                        <a:pt x="0" y="0"/>
                      </a:cubicBezTo>
                      <a:cubicBezTo>
                        <a:pt x="0" y="0"/>
                        <a:pt x="0" y="0"/>
                        <a:pt x="0" y="0"/>
                      </a:cubicBezTo>
                      <a:cubicBezTo>
                        <a:pt x="14" y="19"/>
                        <a:pt x="14" y="19"/>
                        <a:pt x="14" y="19"/>
                      </a:cubicBezTo>
                      <a:cubicBezTo>
                        <a:pt x="18" y="24"/>
                        <a:pt x="18" y="24"/>
                        <a:pt x="18" y="24"/>
                      </a:cubicBezTo>
                      <a:cubicBezTo>
                        <a:pt x="39" y="52"/>
                        <a:pt x="39" y="52"/>
                        <a:pt x="39" y="52"/>
                      </a:cubicBezTo>
                      <a:cubicBezTo>
                        <a:pt x="42" y="56"/>
                        <a:pt x="42" y="56"/>
                        <a:pt x="42" y="56"/>
                      </a:cubicBezTo>
                      <a:cubicBezTo>
                        <a:pt x="44" y="58"/>
                        <a:pt x="44" y="58"/>
                        <a:pt x="44" y="58"/>
                      </a:cubicBezTo>
                      <a:cubicBezTo>
                        <a:pt x="124" y="58"/>
                        <a:pt x="124" y="58"/>
                        <a:pt x="124" y="58"/>
                      </a:cubicBezTo>
                      <a:cubicBezTo>
                        <a:pt x="127" y="54"/>
                        <a:pt x="127" y="54"/>
                        <a:pt x="127" y="54"/>
                      </a:cubicBezTo>
                      <a:cubicBezTo>
                        <a:pt x="132" y="48"/>
                        <a:pt x="132" y="48"/>
                        <a:pt x="132" y="48"/>
                      </a:cubicBezTo>
                      <a:cubicBezTo>
                        <a:pt x="143" y="34"/>
                        <a:pt x="143" y="34"/>
                        <a:pt x="143" y="34"/>
                      </a:cubicBezTo>
                      <a:cubicBezTo>
                        <a:pt x="145" y="32"/>
                        <a:pt x="145" y="32"/>
                        <a:pt x="145" y="32"/>
                      </a:cubicBezTo>
                      <a:cubicBezTo>
                        <a:pt x="171" y="1"/>
                        <a:pt x="171" y="1"/>
                        <a:pt x="171" y="1"/>
                      </a:cubicBezTo>
                      <a:lnTo>
                        <a:pt x="171" y="0"/>
                      </a:lnTo>
                      <a:close/>
                    </a:path>
                  </a:pathLst>
                </a:custGeom>
                <a:solidFill>
                  <a:srgbClr val="3777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45" name="Freeform 313">
                  <a:extLst>
                    <a:ext uri="{FF2B5EF4-FFF2-40B4-BE49-F238E27FC236}">
                      <a16:creationId xmlns:a16="http://schemas.microsoft.com/office/drawing/2014/main" id="{C66DBE31-D652-4A33-BA5F-E89888164090}"/>
                    </a:ext>
                  </a:extLst>
                </p:cNvPr>
                <p:cNvSpPr>
                  <a:spLocks/>
                </p:cNvSpPr>
                <p:nvPr/>
              </p:nvSpPr>
              <p:spPr bwMode="auto">
                <a:xfrm>
                  <a:off x="2781" y="2477"/>
                  <a:ext cx="73" cy="208"/>
                </a:xfrm>
                <a:custGeom>
                  <a:avLst/>
                  <a:gdLst>
                    <a:gd name="T0" fmla="*/ 73 w 73"/>
                    <a:gd name="T1" fmla="*/ 206 h 208"/>
                    <a:gd name="T2" fmla="*/ 40 w 73"/>
                    <a:gd name="T3" fmla="*/ 208 h 208"/>
                    <a:gd name="T4" fmla="*/ 38 w 73"/>
                    <a:gd name="T5" fmla="*/ 208 h 208"/>
                    <a:gd name="T6" fmla="*/ 36 w 73"/>
                    <a:gd name="T7" fmla="*/ 208 h 208"/>
                    <a:gd name="T8" fmla="*/ 0 w 73"/>
                    <a:gd name="T9" fmla="*/ 206 h 208"/>
                    <a:gd name="T10" fmla="*/ 8 w 73"/>
                    <a:gd name="T11" fmla="*/ 98 h 208"/>
                    <a:gd name="T12" fmla="*/ 24 w 73"/>
                    <a:gd name="T13" fmla="*/ 64 h 208"/>
                    <a:gd name="T14" fmla="*/ 10 w 73"/>
                    <a:gd name="T15" fmla="*/ 43 h 208"/>
                    <a:gd name="T16" fmla="*/ 9 w 73"/>
                    <a:gd name="T17" fmla="*/ 38 h 208"/>
                    <a:gd name="T18" fmla="*/ 6 w 73"/>
                    <a:gd name="T19" fmla="*/ 30 h 208"/>
                    <a:gd name="T20" fmla="*/ 4 w 73"/>
                    <a:gd name="T21" fmla="*/ 24 h 208"/>
                    <a:gd name="T22" fmla="*/ 4 w 73"/>
                    <a:gd name="T23" fmla="*/ 23 h 208"/>
                    <a:gd name="T24" fmla="*/ 9 w 73"/>
                    <a:gd name="T25" fmla="*/ 19 h 208"/>
                    <a:gd name="T26" fmla="*/ 28 w 73"/>
                    <a:gd name="T27" fmla="*/ 8 h 208"/>
                    <a:gd name="T28" fmla="*/ 30 w 73"/>
                    <a:gd name="T29" fmla="*/ 7 h 208"/>
                    <a:gd name="T30" fmla="*/ 32 w 73"/>
                    <a:gd name="T31" fmla="*/ 7 h 208"/>
                    <a:gd name="T32" fmla="*/ 34 w 73"/>
                    <a:gd name="T33" fmla="*/ 6 h 208"/>
                    <a:gd name="T34" fmla="*/ 35 w 73"/>
                    <a:gd name="T35" fmla="*/ 6 h 208"/>
                    <a:gd name="T36" fmla="*/ 37 w 73"/>
                    <a:gd name="T37" fmla="*/ 5 h 208"/>
                    <a:gd name="T38" fmla="*/ 38 w 73"/>
                    <a:gd name="T39" fmla="*/ 4 h 208"/>
                    <a:gd name="T40" fmla="*/ 39 w 73"/>
                    <a:gd name="T41" fmla="*/ 4 h 208"/>
                    <a:gd name="T42" fmla="*/ 39 w 73"/>
                    <a:gd name="T43" fmla="*/ 4 h 208"/>
                    <a:gd name="T44" fmla="*/ 39 w 73"/>
                    <a:gd name="T45" fmla="*/ 4 h 208"/>
                    <a:gd name="T46" fmla="*/ 39 w 73"/>
                    <a:gd name="T47" fmla="*/ 4 h 208"/>
                    <a:gd name="T48" fmla="*/ 41 w 73"/>
                    <a:gd name="T49" fmla="*/ 4 h 208"/>
                    <a:gd name="T50" fmla="*/ 41 w 73"/>
                    <a:gd name="T51" fmla="*/ 4 h 208"/>
                    <a:gd name="T52" fmla="*/ 39 w 73"/>
                    <a:gd name="T53" fmla="*/ 5 h 208"/>
                    <a:gd name="T54" fmla="*/ 39 w 73"/>
                    <a:gd name="T55" fmla="*/ 5 h 208"/>
                    <a:gd name="T56" fmla="*/ 38 w 73"/>
                    <a:gd name="T57" fmla="*/ 5 h 208"/>
                    <a:gd name="T58" fmla="*/ 39 w 73"/>
                    <a:gd name="T59" fmla="*/ 5 h 208"/>
                    <a:gd name="T60" fmla="*/ 40 w 73"/>
                    <a:gd name="T61" fmla="*/ 6 h 208"/>
                    <a:gd name="T62" fmla="*/ 40 w 73"/>
                    <a:gd name="T63" fmla="*/ 6 h 208"/>
                    <a:gd name="T64" fmla="*/ 42 w 73"/>
                    <a:gd name="T65" fmla="*/ 7 h 208"/>
                    <a:gd name="T66" fmla="*/ 44 w 73"/>
                    <a:gd name="T67" fmla="*/ 7 h 208"/>
                    <a:gd name="T68" fmla="*/ 49 w 73"/>
                    <a:gd name="T69" fmla="*/ 10 h 208"/>
                    <a:gd name="T70" fmla="*/ 65 w 73"/>
                    <a:gd name="T71" fmla="*/ 19 h 208"/>
                    <a:gd name="T72" fmla="*/ 69 w 73"/>
                    <a:gd name="T73" fmla="*/ 23 h 208"/>
                    <a:gd name="T74" fmla="*/ 69 w 73"/>
                    <a:gd name="T75" fmla="*/ 23 h 208"/>
                    <a:gd name="T76" fmla="*/ 69 w 73"/>
                    <a:gd name="T77" fmla="*/ 24 h 208"/>
                    <a:gd name="T78" fmla="*/ 67 w 73"/>
                    <a:gd name="T79" fmla="*/ 30 h 208"/>
                    <a:gd name="T80" fmla="*/ 63 w 73"/>
                    <a:gd name="T81" fmla="*/ 42 h 208"/>
                    <a:gd name="T82" fmla="*/ 49 w 73"/>
                    <a:gd name="T83" fmla="*/ 64 h 208"/>
                    <a:gd name="T84" fmla="*/ 65 w 73"/>
                    <a:gd name="T85" fmla="*/ 98 h 208"/>
                    <a:gd name="T86" fmla="*/ 73 w 73"/>
                    <a:gd name="T87" fmla="*/ 20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 h="208">
                      <a:moveTo>
                        <a:pt x="73" y="206"/>
                      </a:moveTo>
                      <a:cubicBezTo>
                        <a:pt x="62" y="207"/>
                        <a:pt x="51" y="207"/>
                        <a:pt x="40" y="208"/>
                      </a:cubicBezTo>
                      <a:cubicBezTo>
                        <a:pt x="40" y="208"/>
                        <a:pt x="39" y="208"/>
                        <a:pt x="38" y="208"/>
                      </a:cubicBezTo>
                      <a:cubicBezTo>
                        <a:pt x="37" y="208"/>
                        <a:pt x="37" y="208"/>
                        <a:pt x="36" y="208"/>
                      </a:cubicBezTo>
                      <a:cubicBezTo>
                        <a:pt x="24" y="208"/>
                        <a:pt x="12" y="207"/>
                        <a:pt x="0" y="206"/>
                      </a:cubicBezTo>
                      <a:cubicBezTo>
                        <a:pt x="1" y="156"/>
                        <a:pt x="8" y="98"/>
                        <a:pt x="8" y="98"/>
                      </a:cubicBezTo>
                      <a:cubicBezTo>
                        <a:pt x="9" y="83"/>
                        <a:pt x="24" y="64"/>
                        <a:pt x="24" y="64"/>
                      </a:cubicBezTo>
                      <a:cubicBezTo>
                        <a:pt x="19" y="60"/>
                        <a:pt x="14" y="51"/>
                        <a:pt x="10" y="43"/>
                      </a:cubicBezTo>
                      <a:cubicBezTo>
                        <a:pt x="10" y="41"/>
                        <a:pt x="9" y="40"/>
                        <a:pt x="9" y="38"/>
                      </a:cubicBezTo>
                      <a:cubicBezTo>
                        <a:pt x="7" y="35"/>
                        <a:pt x="6" y="32"/>
                        <a:pt x="6" y="30"/>
                      </a:cubicBezTo>
                      <a:cubicBezTo>
                        <a:pt x="5" y="27"/>
                        <a:pt x="4" y="25"/>
                        <a:pt x="4" y="24"/>
                      </a:cubicBezTo>
                      <a:cubicBezTo>
                        <a:pt x="4" y="24"/>
                        <a:pt x="4" y="23"/>
                        <a:pt x="4" y="23"/>
                      </a:cubicBezTo>
                      <a:cubicBezTo>
                        <a:pt x="4" y="23"/>
                        <a:pt x="6" y="22"/>
                        <a:pt x="9" y="19"/>
                      </a:cubicBezTo>
                      <a:cubicBezTo>
                        <a:pt x="13" y="16"/>
                        <a:pt x="20" y="12"/>
                        <a:pt x="28" y="8"/>
                      </a:cubicBezTo>
                      <a:cubicBezTo>
                        <a:pt x="29" y="8"/>
                        <a:pt x="30" y="7"/>
                        <a:pt x="30" y="7"/>
                      </a:cubicBezTo>
                      <a:cubicBezTo>
                        <a:pt x="31" y="7"/>
                        <a:pt x="32" y="7"/>
                        <a:pt x="32" y="7"/>
                      </a:cubicBezTo>
                      <a:cubicBezTo>
                        <a:pt x="33" y="6"/>
                        <a:pt x="33" y="6"/>
                        <a:pt x="34" y="6"/>
                      </a:cubicBezTo>
                      <a:cubicBezTo>
                        <a:pt x="34" y="6"/>
                        <a:pt x="35" y="6"/>
                        <a:pt x="35" y="6"/>
                      </a:cubicBezTo>
                      <a:cubicBezTo>
                        <a:pt x="35" y="5"/>
                        <a:pt x="36" y="5"/>
                        <a:pt x="37" y="5"/>
                      </a:cubicBezTo>
                      <a:cubicBezTo>
                        <a:pt x="37" y="5"/>
                        <a:pt x="37" y="5"/>
                        <a:pt x="38" y="4"/>
                      </a:cubicBezTo>
                      <a:cubicBezTo>
                        <a:pt x="38" y="4"/>
                        <a:pt x="38" y="4"/>
                        <a:pt x="39" y="4"/>
                      </a:cubicBezTo>
                      <a:cubicBezTo>
                        <a:pt x="39" y="4"/>
                        <a:pt x="39" y="4"/>
                        <a:pt x="39" y="4"/>
                      </a:cubicBezTo>
                      <a:cubicBezTo>
                        <a:pt x="39" y="4"/>
                        <a:pt x="39" y="4"/>
                        <a:pt x="39" y="4"/>
                      </a:cubicBezTo>
                      <a:cubicBezTo>
                        <a:pt x="39" y="4"/>
                        <a:pt x="39" y="4"/>
                        <a:pt x="39" y="4"/>
                      </a:cubicBezTo>
                      <a:cubicBezTo>
                        <a:pt x="51" y="0"/>
                        <a:pt x="45" y="3"/>
                        <a:pt x="41" y="4"/>
                      </a:cubicBezTo>
                      <a:cubicBezTo>
                        <a:pt x="41" y="4"/>
                        <a:pt x="41" y="4"/>
                        <a:pt x="41" y="4"/>
                      </a:cubicBezTo>
                      <a:cubicBezTo>
                        <a:pt x="40" y="4"/>
                        <a:pt x="39" y="5"/>
                        <a:pt x="39" y="5"/>
                      </a:cubicBezTo>
                      <a:cubicBezTo>
                        <a:pt x="39" y="5"/>
                        <a:pt x="39" y="5"/>
                        <a:pt x="39" y="5"/>
                      </a:cubicBezTo>
                      <a:cubicBezTo>
                        <a:pt x="38" y="5"/>
                        <a:pt x="38" y="5"/>
                        <a:pt x="38" y="5"/>
                      </a:cubicBezTo>
                      <a:cubicBezTo>
                        <a:pt x="38" y="5"/>
                        <a:pt x="39" y="5"/>
                        <a:pt x="39" y="5"/>
                      </a:cubicBezTo>
                      <a:cubicBezTo>
                        <a:pt x="39" y="5"/>
                        <a:pt x="39" y="5"/>
                        <a:pt x="40" y="6"/>
                      </a:cubicBezTo>
                      <a:cubicBezTo>
                        <a:pt x="40" y="6"/>
                        <a:pt x="40" y="6"/>
                        <a:pt x="40" y="6"/>
                      </a:cubicBezTo>
                      <a:cubicBezTo>
                        <a:pt x="41" y="6"/>
                        <a:pt x="41" y="6"/>
                        <a:pt x="42" y="7"/>
                      </a:cubicBezTo>
                      <a:cubicBezTo>
                        <a:pt x="43" y="7"/>
                        <a:pt x="43" y="7"/>
                        <a:pt x="44" y="7"/>
                      </a:cubicBezTo>
                      <a:cubicBezTo>
                        <a:pt x="46" y="8"/>
                        <a:pt x="47" y="9"/>
                        <a:pt x="49" y="10"/>
                      </a:cubicBezTo>
                      <a:cubicBezTo>
                        <a:pt x="55" y="12"/>
                        <a:pt x="61" y="16"/>
                        <a:pt x="65" y="19"/>
                      </a:cubicBezTo>
                      <a:cubicBezTo>
                        <a:pt x="67" y="20"/>
                        <a:pt x="68" y="22"/>
                        <a:pt x="69" y="23"/>
                      </a:cubicBezTo>
                      <a:cubicBezTo>
                        <a:pt x="69" y="23"/>
                        <a:pt x="69" y="23"/>
                        <a:pt x="69" y="23"/>
                      </a:cubicBezTo>
                      <a:cubicBezTo>
                        <a:pt x="69" y="24"/>
                        <a:pt x="69" y="24"/>
                        <a:pt x="69" y="24"/>
                      </a:cubicBezTo>
                      <a:cubicBezTo>
                        <a:pt x="69" y="25"/>
                        <a:pt x="68" y="27"/>
                        <a:pt x="67" y="30"/>
                      </a:cubicBezTo>
                      <a:cubicBezTo>
                        <a:pt x="66" y="33"/>
                        <a:pt x="65" y="38"/>
                        <a:pt x="63" y="42"/>
                      </a:cubicBezTo>
                      <a:cubicBezTo>
                        <a:pt x="59" y="51"/>
                        <a:pt x="54" y="60"/>
                        <a:pt x="49" y="64"/>
                      </a:cubicBezTo>
                      <a:cubicBezTo>
                        <a:pt x="49" y="64"/>
                        <a:pt x="64" y="83"/>
                        <a:pt x="65" y="98"/>
                      </a:cubicBezTo>
                      <a:cubicBezTo>
                        <a:pt x="65" y="98"/>
                        <a:pt x="72" y="156"/>
                        <a:pt x="73" y="206"/>
                      </a:cubicBezTo>
                      <a:close/>
                    </a:path>
                  </a:pathLst>
                </a:custGeom>
                <a:solidFill>
                  <a:srgbClr val="2A3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46" name="Freeform 314">
                  <a:extLst>
                    <a:ext uri="{FF2B5EF4-FFF2-40B4-BE49-F238E27FC236}">
                      <a16:creationId xmlns:a16="http://schemas.microsoft.com/office/drawing/2014/main" id="{01EE2643-3A98-47C5-8310-FE9CE60B207D}"/>
                    </a:ext>
                  </a:extLst>
                </p:cNvPr>
                <p:cNvSpPr>
                  <a:spLocks/>
                </p:cNvSpPr>
                <p:nvPr/>
              </p:nvSpPr>
              <p:spPr bwMode="auto">
                <a:xfrm>
                  <a:off x="2752" y="2374"/>
                  <a:ext cx="133" cy="109"/>
                </a:xfrm>
                <a:custGeom>
                  <a:avLst/>
                  <a:gdLst>
                    <a:gd name="T0" fmla="*/ 68 w 135"/>
                    <a:gd name="T1" fmla="*/ 109 h 109"/>
                    <a:gd name="T2" fmla="*/ 0 w 135"/>
                    <a:gd name="T3" fmla="*/ 48 h 109"/>
                    <a:gd name="T4" fmla="*/ 0 w 135"/>
                    <a:gd name="T5" fmla="*/ 0 h 109"/>
                    <a:gd name="T6" fmla="*/ 135 w 135"/>
                    <a:gd name="T7" fmla="*/ 0 h 109"/>
                    <a:gd name="T8" fmla="*/ 135 w 135"/>
                    <a:gd name="T9" fmla="*/ 48 h 109"/>
                    <a:gd name="T10" fmla="*/ 68 w 135"/>
                    <a:gd name="T11" fmla="*/ 109 h 109"/>
                  </a:gdLst>
                  <a:ahLst/>
                  <a:cxnLst>
                    <a:cxn ang="0">
                      <a:pos x="T0" y="T1"/>
                    </a:cxn>
                    <a:cxn ang="0">
                      <a:pos x="T2" y="T3"/>
                    </a:cxn>
                    <a:cxn ang="0">
                      <a:pos x="T4" y="T5"/>
                    </a:cxn>
                    <a:cxn ang="0">
                      <a:pos x="T6" y="T7"/>
                    </a:cxn>
                    <a:cxn ang="0">
                      <a:pos x="T8" y="T9"/>
                    </a:cxn>
                    <a:cxn ang="0">
                      <a:pos x="T10" y="T11"/>
                    </a:cxn>
                  </a:cxnLst>
                  <a:rect l="0" t="0" r="r" b="b"/>
                  <a:pathLst>
                    <a:path w="135" h="109">
                      <a:moveTo>
                        <a:pt x="68" y="109"/>
                      </a:moveTo>
                      <a:cubicBezTo>
                        <a:pt x="31" y="109"/>
                        <a:pt x="0" y="85"/>
                        <a:pt x="0" y="48"/>
                      </a:cubicBezTo>
                      <a:cubicBezTo>
                        <a:pt x="0" y="0"/>
                        <a:pt x="0" y="0"/>
                        <a:pt x="0" y="0"/>
                      </a:cubicBezTo>
                      <a:cubicBezTo>
                        <a:pt x="135" y="0"/>
                        <a:pt x="135" y="0"/>
                        <a:pt x="135" y="0"/>
                      </a:cubicBezTo>
                      <a:cubicBezTo>
                        <a:pt x="135" y="48"/>
                        <a:pt x="135" y="48"/>
                        <a:pt x="135" y="48"/>
                      </a:cubicBezTo>
                      <a:cubicBezTo>
                        <a:pt x="135" y="85"/>
                        <a:pt x="105" y="109"/>
                        <a:pt x="68" y="109"/>
                      </a:cubicBezTo>
                      <a:close/>
                    </a:path>
                  </a:pathLst>
                </a:custGeom>
                <a:solidFill>
                  <a:srgbClr val="7259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47" name="Freeform 315">
                  <a:extLst>
                    <a:ext uri="{FF2B5EF4-FFF2-40B4-BE49-F238E27FC236}">
                      <a16:creationId xmlns:a16="http://schemas.microsoft.com/office/drawing/2014/main" id="{09E33FAC-B895-40CE-9387-4C8CBA9E6A66}"/>
                    </a:ext>
                  </a:extLst>
                </p:cNvPr>
                <p:cNvSpPr>
                  <a:spLocks/>
                </p:cNvSpPr>
                <p:nvPr/>
              </p:nvSpPr>
              <p:spPr bwMode="auto">
                <a:xfrm>
                  <a:off x="2731" y="2144"/>
                  <a:ext cx="175" cy="278"/>
                </a:xfrm>
                <a:custGeom>
                  <a:avLst/>
                  <a:gdLst>
                    <a:gd name="T0" fmla="*/ 176 w 177"/>
                    <a:gd name="T1" fmla="*/ 166 h 278"/>
                    <a:gd name="T2" fmla="*/ 163 w 177"/>
                    <a:gd name="T3" fmla="*/ 70 h 278"/>
                    <a:gd name="T4" fmla="*/ 147 w 177"/>
                    <a:gd name="T5" fmla="*/ 13 h 278"/>
                    <a:gd name="T6" fmla="*/ 108 w 177"/>
                    <a:gd name="T7" fmla="*/ 1 h 278"/>
                    <a:gd name="T8" fmla="*/ 22 w 177"/>
                    <a:gd name="T9" fmla="*/ 64 h 278"/>
                    <a:gd name="T10" fmla="*/ 11 w 177"/>
                    <a:gd name="T11" fmla="*/ 114 h 278"/>
                    <a:gd name="T12" fmla="*/ 3 w 177"/>
                    <a:gd name="T13" fmla="*/ 164 h 278"/>
                    <a:gd name="T14" fmla="*/ 21 w 177"/>
                    <a:gd name="T15" fmla="*/ 181 h 278"/>
                    <a:gd name="T16" fmla="*/ 21 w 177"/>
                    <a:gd name="T17" fmla="*/ 249 h 278"/>
                    <a:gd name="T18" fmla="*/ 89 w 177"/>
                    <a:gd name="T19" fmla="*/ 278 h 278"/>
                    <a:gd name="T20" fmla="*/ 157 w 177"/>
                    <a:gd name="T21" fmla="*/ 249 h 278"/>
                    <a:gd name="T22" fmla="*/ 157 w 177"/>
                    <a:gd name="T23" fmla="*/ 183 h 278"/>
                    <a:gd name="T24" fmla="*/ 176 w 177"/>
                    <a:gd name="T25" fmla="*/ 166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278">
                      <a:moveTo>
                        <a:pt x="176" y="166"/>
                      </a:moveTo>
                      <a:cubicBezTo>
                        <a:pt x="177" y="133"/>
                        <a:pt x="173" y="103"/>
                        <a:pt x="163" y="70"/>
                      </a:cubicBezTo>
                      <a:cubicBezTo>
                        <a:pt x="159" y="53"/>
                        <a:pt x="157" y="28"/>
                        <a:pt x="147" y="13"/>
                      </a:cubicBezTo>
                      <a:cubicBezTo>
                        <a:pt x="139" y="0"/>
                        <a:pt x="123" y="0"/>
                        <a:pt x="108" y="1"/>
                      </a:cubicBezTo>
                      <a:cubicBezTo>
                        <a:pt x="77" y="3"/>
                        <a:pt x="33" y="34"/>
                        <a:pt x="22" y="64"/>
                      </a:cubicBezTo>
                      <a:cubicBezTo>
                        <a:pt x="16" y="79"/>
                        <a:pt x="13" y="98"/>
                        <a:pt x="11" y="114"/>
                      </a:cubicBezTo>
                      <a:cubicBezTo>
                        <a:pt x="8" y="129"/>
                        <a:pt x="0" y="148"/>
                        <a:pt x="3" y="164"/>
                      </a:cubicBezTo>
                      <a:cubicBezTo>
                        <a:pt x="12" y="164"/>
                        <a:pt x="21" y="169"/>
                        <a:pt x="21" y="181"/>
                      </a:cubicBezTo>
                      <a:cubicBezTo>
                        <a:pt x="21" y="249"/>
                        <a:pt x="21" y="249"/>
                        <a:pt x="21" y="249"/>
                      </a:cubicBezTo>
                      <a:cubicBezTo>
                        <a:pt x="39" y="267"/>
                        <a:pt x="62" y="278"/>
                        <a:pt x="89" y="278"/>
                      </a:cubicBezTo>
                      <a:cubicBezTo>
                        <a:pt x="115" y="278"/>
                        <a:pt x="138" y="267"/>
                        <a:pt x="157" y="249"/>
                      </a:cubicBezTo>
                      <a:cubicBezTo>
                        <a:pt x="157" y="183"/>
                        <a:pt x="157" y="183"/>
                        <a:pt x="157" y="183"/>
                      </a:cubicBezTo>
                      <a:cubicBezTo>
                        <a:pt x="157" y="171"/>
                        <a:pt x="167" y="165"/>
                        <a:pt x="176" y="166"/>
                      </a:cubicBezTo>
                      <a:close/>
                    </a:path>
                  </a:pathLst>
                </a:custGeom>
                <a:solidFill>
                  <a:srgbClr val="675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48" name="Freeform 316">
                  <a:extLst>
                    <a:ext uri="{FF2B5EF4-FFF2-40B4-BE49-F238E27FC236}">
                      <a16:creationId xmlns:a16="http://schemas.microsoft.com/office/drawing/2014/main" id="{7FEFEE73-4FB6-4E35-AD60-EEEE9BE176BE}"/>
                    </a:ext>
                  </a:extLst>
                </p:cNvPr>
                <p:cNvSpPr>
                  <a:spLocks/>
                </p:cNvSpPr>
                <p:nvPr/>
              </p:nvSpPr>
              <p:spPr bwMode="auto">
                <a:xfrm>
                  <a:off x="2714" y="2120"/>
                  <a:ext cx="211" cy="293"/>
                </a:xfrm>
                <a:custGeom>
                  <a:avLst/>
                  <a:gdLst>
                    <a:gd name="T0" fmla="*/ 213 w 213"/>
                    <a:gd name="T1" fmla="*/ 152 h 293"/>
                    <a:gd name="T2" fmla="*/ 106 w 213"/>
                    <a:gd name="T3" fmla="*/ 293 h 293"/>
                    <a:gd name="T4" fmla="*/ 0 w 213"/>
                    <a:gd name="T5" fmla="*/ 152 h 293"/>
                    <a:gd name="T6" fmla="*/ 106 w 213"/>
                    <a:gd name="T7" fmla="*/ 0 h 293"/>
                    <a:gd name="T8" fmla="*/ 213 w 213"/>
                    <a:gd name="T9" fmla="*/ 152 h 293"/>
                  </a:gdLst>
                  <a:ahLst/>
                  <a:cxnLst>
                    <a:cxn ang="0">
                      <a:pos x="T0" y="T1"/>
                    </a:cxn>
                    <a:cxn ang="0">
                      <a:pos x="T2" y="T3"/>
                    </a:cxn>
                    <a:cxn ang="0">
                      <a:pos x="T4" y="T5"/>
                    </a:cxn>
                    <a:cxn ang="0">
                      <a:pos x="T6" y="T7"/>
                    </a:cxn>
                    <a:cxn ang="0">
                      <a:pos x="T8" y="T9"/>
                    </a:cxn>
                  </a:cxnLst>
                  <a:rect l="0" t="0" r="r" b="b"/>
                  <a:pathLst>
                    <a:path w="213" h="293">
                      <a:moveTo>
                        <a:pt x="213" y="152"/>
                      </a:moveTo>
                      <a:cubicBezTo>
                        <a:pt x="213" y="235"/>
                        <a:pt x="167" y="293"/>
                        <a:pt x="106" y="293"/>
                      </a:cubicBezTo>
                      <a:cubicBezTo>
                        <a:pt x="44" y="293"/>
                        <a:pt x="0" y="235"/>
                        <a:pt x="0" y="152"/>
                      </a:cubicBezTo>
                      <a:cubicBezTo>
                        <a:pt x="0" y="68"/>
                        <a:pt x="44" y="0"/>
                        <a:pt x="106" y="0"/>
                      </a:cubicBezTo>
                      <a:cubicBezTo>
                        <a:pt x="183" y="0"/>
                        <a:pt x="213" y="68"/>
                        <a:pt x="213" y="152"/>
                      </a:cubicBezTo>
                      <a:close/>
                    </a:path>
                  </a:pathLst>
                </a:custGeom>
                <a:solidFill>
                  <a:srgbClr val="7259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49" name="Freeform 317">
                  <a:extLst>
                    <a:ext uri="{FF2B5EF4-FFF2-40B4-BE49-F238E27FC236}">
                      <a16:creationId xmlns:a16="http://schemas.microsoft.com/office/drawing/2014/main" id="{20C99A17-7C0E-4F6C-8DFA-50BD560F068A}"/>
                    </a:ext>
                  </a:extLst>
                </p:cNvPr>
                <p:cNvSpPr>
                  <a:spLocks/>
                </p:cNvSpPr>
                <p:nvPr/>
              </p:nvSpPr>
              <p:spPr bwMode="auto">
                <a:xfrm>
                  <a:off x="2703" y="2253"/>
                  <a:ext cx="24" cy="63"/>
                </a:xfrm>
                <a:custGeom>
                  <a:avLst/>
                  <a:gdLst>
                    <a:gd name="T0" fmla="*/ 24 w 24"/>
                    <a:gd name="T1" fmla="*/ 0 h 63"/>
                    <a:gd name="T2" fmla="*/ 10 w 24"/>
                    <a:gd name="T3" fmla="*/ 0 h 63"/>
                    <a:gd name="T4" fmla="*/ 0 w 24"/>
                    <a:gd name="T5" fmla="*/ 11 h 63"/>
                    <a:gd name="T6" fmla="*/ 0 w 24"/>
                    <a:gd name="T7" fmla="*/ 52 h 63"/>
                    <a:gd name="T8" fmla="*/ 10 w 24"/>
                    <a:gd name="T9" fmla="*/ 63 h 63"/>
                    <a:gd name="T10" fmla="*/ 20 w 24"/>
                    <a:gd name="T11" fmla="*/ 63 h 63"/>
                    <a:gd name="T12" fmla="*/ 24 w 24"/>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24" h="63">
                      <a:moveTo>
                        <a:pt x="24" y="0"/>
                      </a:moveTo>
                      <a:cubicBezTo>
                        <a:pt x="10" y="0"/>
                        <a:pt x="10" y="0"/>
                        <a:pt x="10" y="0"/>
                      </a:cubicBezTo>
                      <a:cubicBezTo>
                        <a:pt x="4" y="0"/>
                        <a:pt x="0" y="5"/>
                        <a:pt x="0" y="11"/>
                      </a:cubicBezTo>
                      <a:cubicBezTo>
                        <a:pt x="0" y="52"/>
                        <a:pt x="0" y="52"/>
                        <a:pt x="0" y="52"/>
                      </a:cubicBezTo>
                      <a:cubicBezTo>
                        <a:pt x="0" y="58"/>
                        <a:pt x="4" y="63"/>
                        <a:pt x="10" y="63"/>
                      </a:cubicBezTo>
                      <a:cubicBezTo>
                        <a:pt x="20" y="63"/>
                        <a:pt x="20" y="63"/>
                        <a:pt x="20" y="63"/>
                      </a:cubicBezTo>
                      <a:lnTo>
                        <a:pt x="24" y="0"/>
                      </a:lnTo>
                      <a:close/>
                    </a:path>
                  </a:pathLst>
                </a:custGeom>
                <a:solidFill>
                  <a:srgbClr val="7259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50" name="Freeform 318">
                  <a:extLst>
                    <a:ext uri="{FF2B5EF4-FFF2-40B4-BE49-F238E27FC236}">
                      <a16:creationId xmlns:a16="http://schemas.microsoft.com/office/drawing/2014/main" id="{276F7966-FBF9-4402-82B9-64BFB22746FA}"/>
                    </a:ext>
                  </a:extLst>
                </p:cNvPr>
                <p:cNvSpPr>
                  <a:spLocks/>
                </p:cNvSpPr>
                <p:nvPr/>
              </p:nvSpPr>
              <p:spPr bwMode="auto">
                <a:xfrm>
                  <a:off x="2911" y="2253"/>
                  <a:ext cx="24" cy="63"/>
                </a:xfrm>
                <a:custGeom>
                  <a:avLst/>
                  <a:gdLst>
                    <a:gd name="T0" fmla="*/ 0 w 24"/>
                    <a:gd name="T1" fmla="*/ 0 h 63"/>
                    <a:gd name="T2" fmla="*/ 14 w 24"/>
                    <a:gd name="T3" fmla="*/ 0 h 63"/>
                    <a:gd name="T4" fmla="*/ 24 w 24"/>
                    <a:gd name="T5" fmla="*/ 11 h 63"/>
                    <a:gd name="T6" fmla="*/ 24 w 24"/>
                    <a:gd name="T7" fmla="*/ 52 h 63"/>
                    <a:gd name="T8" fmla="*/ 14 w 24"/>
                    <a:gd name="T9" fmla="*/ 63 h 63"/>
                    <a:gd name="T10" fmla="*/ 4 w 24"/>
                    <a:gd name="T11" fmla="*/ 63 h 63"/>
                    <a:gd name="T12" fmla="*/ 0 w 24"/>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24" h="63">
                      <a:moveTo>
                        <a:pt x="0" y="0"/>
                      </a:moveTo>
                      <a:cubicBezTo>
                        <a:pt x="14" y="0"/>
                        <a:pt x="14" y="0"/>
                        <a:pt x="14" y="0"/>
                      </a:cubicBezTo>
                      <a:cubicBezTo>
                        <a:pt x="20" y="0"/>
                        <a:pt x="24" y="5"/>
                        <a:pt x="24" y="11"/>
                      </a:cubicBezTo>
                      <a:cubicBezTo>
                        <a:pt x="24" y="52"/>
                        <a:pt x="24" y="52"/>
                        <a:pt x="24" y="52"/>
                      </a:cubicBezTo>
                      <a:cubicBezTo>
                        <a:pt x="24" y="58"/>
                        <a:pt x="20" y="63"/>
                        <a:pt x="14" y="63"/>
                      </a:cubicBezTo>
                      <a:cubicBezTo>
                        <a:pt x="4" y="63"/>
                        <a:pt x="4" y="63"/>
                        <a:pt x="4" y="63"/>
                      </a:cubicBezTo>
                      <a:lnTo>
                        <a:pt x="0" y="0"/>
                      </a:lnTo>
                      <a:close/>
                    </a:path>
                  </a:pathLst>
                </a:custGeom>
                <a:solidFill>
                  <a:srgbClr val="7259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51" name="Freeform 319">
                  <a:extLst>
                    <a:ext uri="{FF2B5EF4-FFF2-40B4-BE49-F238E27FC236}">
                      <a16:creationId xmlns:a16="http://schemas.microsoft.com/office/drawing/2014/main" id="{6CE5EAB7-05C1-4F04-971E-83A9075C2215}"/>
                    </a:ext>
                  </a:extLst>
                </p:cNvPr>
                <p:cNvSpPr>
                  <a:spLocks/>
                </p:cNvSpPr>
                <p:nvPr/>
              </p:nvSpPr>
              <p:spPr bwMode="auto">
                <a:xfrm>
                  <a:off x="2766" y="2259"/>
                  <a:ext cx="16" cy="17"/>
                </a:xfrm>
                <a:custGeom>
                  <a:avLst/>
                  <a:gdLst>
                    <a:gd name="T0" fmla="*/ 8 w 17"/>
                    <a:gd name="T1" fmla="*/ 17 h 17"/>
                    <a:gd name="T2" fmla="*/ 17 w 17"/>
                    <a:gd name="T3" fmla="*/ 8 h 17"/>
                    <a:gd name="T4" fmla="*/ 8 w 17"/>
                    <a:gd name="T5" fmla="*/ 0 h 17"/>
                    <a:gd name="T6" fmla="*/ 0 w 17"/>
                    <a:gd name="T7" fmla="*/ 9 h 17"/>
                    <a:gd name="T8" fmla="*/ 8 w 17"/>
                    <a:gd name="T9" fmla="*/ 17 h 17"/>
                  </a:gdLst>
                  <a:ahLst/>
                  <a:cxnLst>
                    <a:cxn ang="0">
                      <a:pos x="T0" y="T1"/>
                    </a:cxn>
                    <a:cxn ang="0">
                      <a:pos x="T2" y="T3"/>
                    </a:cxn>
                    <a:cxn ang="0">
                      <a:pos x="T4" y="T5"/>
                    </a:cxn>
                    <a:cxn ang="0">
                      <a:pos x="T6" y="T7"/>
                    </a:cxn>
                    <a:cxn ang="0">
                      <a:pos x="T8" y="T9"/>
                    </a:cxn>
                  </a:cxnLst>
                  <a:rect l="0" t="0" r="r" b="b"/>
                  <a:pathLst>
                    <a:path w="17" h="17">
                      <a:moveTo>
                        <a:pt x="8" y="17"/>
                      </a:moveTo>
                      <a:cubicBezTo>
                        <a:pt x="13" y="17"/>
                        <a:pt x="17" y="13"/>
                        <a:pt x="17" y="8"/>
                      </a:cubicBezTo>
                      <a:cubicBezTo>
                        <a:pt x="16" y="4"/>
                        <a:pt x="12" y="0"/>
                        <a:pt x="8" y="0"/>
                      </a:cubicBezTo>
                      <a:cubicBezTo>
                        <a:pt x="4" y="0"/>
                        <a:pt x="0" y="4"/>
                        <a:pt x="0" y="9"/>
                      </a:cubicBezTo>
                      <a:cubicBezTo>
                        <a:pt x="0" y="13"/>
                        <a:pt x="4" y="17"/>
                        <a:pt x="8" y="1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52" name="Freeform 320">
                  <a:extLst>
                    <a:ext uri="{FF2B5EF4-FFF2-40B4-BE49-F238E27FC236}">
                      <a16:creationId xmlns:a16="http://schemas.microsoft.com/office/drawing/2014/main" id="{FB77530C-5191-4B81-B1EA-CE003EE2DEF8}"/>
                    </a:ext>
                  </a:extLst>
                </p:cNvPr>
                <p:cNvSpPr>
                  <a:spLocks/>
                </p:cNvSpPr>
                <p:nvPr/>
              </p:nvSpPr>
              <p:spPr bwMode="auto">
                <a:xfrm>
                  <a:off x="2863" y="2260"/>
                  <a:ext cx="15" cy="17"/>
                </a:xfrm>
                <a:custGeom>
                  <a:avLst/>
                  <a:gdLst>
                    <a:gd name="T0" fmla="*/ 8 w 16"/>
                    <a:gd name="T1" fmla="*/ 17 h 17"/>
                    <a:gd name="T2" fmla="*/ 16 w 16"/>
                    <a:gd name="T3" fmla="*/ 8 h 17"/>
                    <a:gd name="T4" fmla="*/ 8 w 16"/>
                    <a:gd name="T5" fmla="*/ 0 h 17"/>
                    <a:gd name="T6" fmla="*/ 0 w 16"/>
                    <a:gd name="T7" fmla="*/ 9 h 17"/>
                    <a:gd name="T8" fmla="*/ 8 w 16"/>
                    <a:gd name="T9" fmla="*/ 17 h 17"/>
                  </a:gdLst>
                  <a:ahLst/>
                  <a:cxnLst>
                    <a:cxn ang="0">
                      <a:pos x="T0" y="T1"/>
                    </a:cxn>
                    <a:cxn ang="0">
                      <a:pos x="T2" y="T3"/>
                    </a:cxn>
                    <a:cxn ang="0">
                      <a:pos x="T4" y="T5"/>
                    </a:cxn>
                    <a:cxn ang="0">
                      <a:pos x="T6" y="T7"/>
                    </a:cxn>
                    <a:cxn ang="0">
                      <a:pos x="T8" y="T9"/>
                    </a:cxn>
                  </a:cxnLst>
                  <a:rect l="0" t="0" r="r" b="b"/>
                  <a:pathLst>
                    <a:path w="16" h="17">
                      <a:moveTo>
                        <a:pt x="8" y="17"/>
                      </a:moveTo>
                      <a:cubicBezTo>
                        <a:pt x="13" y="17"/>
                        <a:pt x="16" y="13"/>
                        <a:pt x="16" y="8"/>
                      </a:cubicBezTo>
                      <a:cubicBezTo>
                        <a:pt x="16" y="4"/>
                        <a:pt x="12" y="0"/>
                        <a:pt x="8" y="0"/>
                      </a:cubicBezTo>
                      <a:cubicBezTo>
                        <a:pt x="4" y="0"/>
                        <a:pt x="0" y="5"/>
                        <a:pt x="0" y="9"/>
                      </a:cubicBezTo>
                      <a:cubicBezTo>
                        <a:pt x="0" y="13"/>
                        <a:pt x="4" y="17"/>
                        <a:pt x="8" y="1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53" name="Freeform 321">
                  <a:extLst>
                    <a:ext uri="{FF2B5EF4-FFF2-40B4-BE49-F238E27FC236}">
                      <a16:creationId xmlns:a16="http://schemas.microsoft.com/office/drawing/2014/main" id="{60FE39DC-218C-4A8E-A565-FCCF0FDEAC09}"/>
                    </a:ext>
                  </a:extLst>
                </p:cNvPr>
                <p:cNvSpPr>
                  <a:spLocks/>
                </p:cNvSpPr>
                <p:nvPr/>
              </p:nvSpPr>
              <p:spPr bwMode="auto">
                <a:xfrm>
                  <a:off x="2713" y="2113"/>
                  <a:ext cx="213" cy="162"/>
                </a:xfrm>
                <a:custGeom>
                  <a:avLst/>
                  <a:gdLst>
                    <a:gd name="T0" fmla="*/ 215 w 215"/>
                    <a:gd name="T1" fmla="*/ 98 h 162"/>
                    <a:gd name="T2" fmla="*/ 215 w 215"/>
                    <a:gd name="T3" fmla="*/ 157 h 162"/>
                    <a:gd name="T4" fmla="*/ 210 w 215"/>
                    <a:gd name="T5" fmla="*/ 162 h 162"/>
                    <a:gd name="T6" fmla="*/ 210 w 215"/>
                    <a:gd name="T7" fmla="*/ 162 h 162"/>
                    <a:gd name="T8" fmla="*/ 206 w 215"/>
                    <a:gd name="T9" fmla="*/ 158 h 162"/>
                    <a:gd name="T10" fmla="*/ 201 w 215"/>
                    <a:gd name="T11" fmla="*/ 85 h 162"/>
                    <a:gd name="T12" fmla="*/ 196 w 215"/>
                    <a:gd name="T13" fmla="*/ 72 h 162"/>
                    <a:gd name="T14" fmla="*/ 172 w 215"/>
                    <a:gd name="T15" fmla="*/ 75 h 162"/>
                    <a:gd name="T16" fmla="*/ 44 w 215"/>
                    <a:gd name="T17" fmla="*/ 75 h 162"/>
                    <a:gd name="T18" fmla="*/ 21 w 215"/>
                    <a:gd name="T19" fmla="*/ 72 h 162"/>
                    <a:gd name="T20" fmla="*/ 15 w 215"/>
                    <a:gd name="T21" fmla="*/ 85 h 162"/>
                    <a:gd name="T22" fmla="*/ 9 w 215"/>
                    <a:gd name="T23" fmla="*/ 157 h 162"/>
                    <a:gd name="T24" fmla="*/ 5 w 215"/>
                    <a:gd name="T25" fmla="*/ 161 h 162"/>
                    <a:gd name="T26" fmla="*/ 5 w 215"/>
                    <a:gd name="T27" fmla="*/ 161 h 162"/>
                    <a:gd name="T28" fmla="*/ 0 w 215"/>
                    <a:gd name="T29" fmla="*/ 157 h 162"/>
                    <a:gd name="T30" fmla="*/ 0 w 215"/>
                    <a:gd name="T31" fmla="*/ 98 h 162"/>
                    <a:gd name="T32" fmla="*/ 83 w 215"/>
                    <a:gd name="T33" fmla="*/ 0 h 162"/>
                    <a:gd name="T34" fmla="*/ 132 w 215"/>
                    <a:gd name="T35" fmla="*/ 0 h 162"/>
                    <a:gd name="T36" fmla="*/ 215 w 215"/>
                    <a:gd name="T37" fmla="*/ 9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5" h="162">
                      <a:moveTo>
                        <a:pt x="215" y="98"/>
                      </a:moveTo>
                      <a:cubicBezTo>
                        <a:pt x="215" y="157"/>
                        <a:pt x="215" y="157"/>
                        <a:pt x="215" y="157"/>
                      </a:cubicBezTo>
                      <a:cubicBezTo>
                        <a:pt x="215" y="160"/>
                        <a:pt x="213" y="162"/>
                        <a:pt x="210" y="162"/>
                      </a:cubicBezTo>
                      <a:cubicBezTo>
                        <a:pt x="210" y="162"/>
                        <a:pt x="210" y="162"/>
                        <a:pt x="210" y="162"/>
                      </a:cubicBezTo>
                      <a:cubicBezTo>
                        <a:pt x="208" y="162"/>
                        <a:pt x="206" y="160"/>
                        <a:pt x="206" y="158"/>
                      </a:cubicBezTo>
                      <a:cubicBezTo>
                        <a:pt x="201" y="85"/>
                        <a:pt x="201" y="85"/>
                        <a:pt x="201" y="85"/>
                      </a:cubicBezTo>
                      <a:cubicBezTo>
                        <a:pt x="201" y="82"/>
                        <a:pt x="199" y="71"/>
                        <a:pt x="196" y="72"/>
                      </a:cubicBezTo>
                      <a:cubicBezTo>
                        <a:pt x="172" y="75"/>
                        <a:pt x="172" y="75"/>
                        <a:pt x="172" y="75"/>
                      </a:cubicBezTo>
                      <a:cubicBezTo>
                        <a:pt x="129" y="80"/>
                        <a:pt x="87" y="80"/>
                        <a:pt x="44" y="75"/>
                      </a:cubicBezTo>
                      <a:cubicBezTo>
                        <a:pt x="21" y="72"/>
                        <a:pt x="21" y="72"/>
                        <a:pt x="21" y="72"/>
                      </a:cubicBezTo>
                      <a:cubicBezTo>
                        <a:pt x="18" y="71"/>
                        <a:pt x="16" y="82"/>
                        <a:pt x="15" y="85"/>
                      </a:cubicBezTo>
                      <a:cubicBezTo>
                        <a:pt x="9" y="157"/>
                        <a:pt x="9" y="157"/>
                        <a:pt x="9" y="157"/>
                      </a:cubicBezTo>
                      <a:cubicBezTo>
                        <a:pt x="9" y="160"/>
                        <a:pt x="7" y="161"/>
                        <a:pt x="5" y="161"/>
                      </a:cubicBezTo>
                      <a:cubicBezTo>
                        <a:pt x="5" y="161"/>
                        <a:pt x="5" y="161"/>
                        <a:pt x="5" y="161"/>
                      </a:cubicBezTo>
                      <a:cubicBezTo>
                        <a:pt x="2" y="161"/>
                        <a:pt x="0" y="159"/>
                        <a:pt x="0" y="157"/>
                      </a:cubicBezTo>
                      <a:cubicBezTo>
                        <a:pt x="0" y="98"/>
                        <a:pt x="0" y="98"/>
                        <a:pt x="0" y="98"/>
                      </a:cubicBezTo>
                      <a:cubicBezTo>
                        <a:pt x="0" y="44"/>
                        <a:pt x="37" y="0"/>
                        <a:pt x="83" y="0"/>
                      </a:cubicBezTo>
                      <a:cubicBezTo>
                        <a:pt x="132" y="0"/>
                        <a:pt x="132" y="0"/>
                        <a:pt x="132" y="0"/>
                      </a:cubicBezTo>
                      <a:cubicBezTo>
                        <a:pt x="178" y="0"/>
                        <a:pt x="215" y="44"/>
                        <a:pt x="215" y="9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54" name="Freeform 322">
                  <a:extLst>
                    <a:ext uri="{FF2B5EF4-FFF2-40B4-BE49-F238E27FC236}">
                      <a16:creationId xmlns:a16="http://schemas.microsoft.com/office/drawing/2014/main" id="{9B74F8AF-406A-4B0C-816B-991B423CAFF4}"/>
                    </a:ext>
                  </a:extLst>
                </p:cNvPr>
                <p:cNvSpPr>
                  <a:spLocks noEditPoints="1"/>
                </p:cNvSpPr>
                <p:nvPr/>
              </p:nvSpPr>
              <p:spPr bwMode="auto">
                <a:xfrm>
                  <a:off x="2715" y="2242"/>
                  <a:ext cx="210" cy="60"/>
                </a:xfrm>
                <a:custGeom>
                  <a:avLst/>
                  <a:gdLst>
                    <a:gd name="T0" fmla="*/ 211 w 212"/>
                    <a:gd name="T1" fmla="*/ 5 h 60"/>
                    <a:gd name="T2" fmla="*/ 209 w 212"/>
                    <a:gd name="T3" fmla="*/ 4 h 60"/>
                    <a:gd name="T4" fmla="*/ 202 w 212"/>
                    <a:gd name="T5" fmla="*/ 3 h 60"/>
                    <a:gd name="T6" fmla="*/ 186 w 212"/>
                    <a:gd name="T7" fmla="*/ 1 h 60"/>
                    <a:gd name="T8" fmla="*/ 166 w 212"/>
                    <a:gd name="T9" fmla="*/ 0 h 60"/>
                    <a:gd name="T10" fmla="*/ 117 w 212"/>
                    <a:gd name="T11" fmla="*/ 6 h 60"/>
                    <a:gd name="T12" fmla="*/ 106 w 212"/>
                    <a:gd name="T13" fmla="*/ 6 h 60"/>
                    <a:gd name="T14" fmla="*/ 95 w 212"/>
                    <a:gd name="T15" fmla="*/ 6 h 60"/>
                    <a:gd name="T16" fmla="*/ 45 w 212"/>
                    <a:gd name="T17" fmla="*/ 0 h 60"/>
                    <a:gd name="T18" fmla="*/ 29 w 212"/>
                    <a:gd name="T19" fmla="*/ 0 h 60"/>
                    <a:gd name="T20" fmla="*/ 9 w 212"/>
                    <a:gd name="T21" fmla="*/ 3 h 60"/>
                    <a:gd name="T22" fmla="*/ 2 w 212"/>
                    <a:gd name="T23" fmla="*/ 4 h 60"/>
                    <a:gd name="T24" fmla="*/ 0 w 212"/>
                    <a:gd name="T25" fmla="*/ 5 h 60"/>
                    <a:gd name="T26" fmla="*/ 0 w 212"/>
                    <a:gd name="T27" fmla="*/ 8 h 60"/>
                    <a:gd name="T28" fmla="*/ 0 w 212"/>
                    <a:gd name="T29" fmla="*/ 16 h 60"/>
                    <a:gd name="T30" fmla="*/ 5 w 212"/>
                    <a:gd name="T31" fmla="*/ 19 h 60"/>
                    <a:gd name="T32" fmla="*/ 7 w 212"/>
                    <a:gd name="T33" fmla="*/ 26 h 60"/>
                    <a:gd name="T34" fmla="*/ 10 w 212"/>
                    <a:gd name="T35" fmla="*/ 39 h 60"/>
                    <a:gd name="T36" fmla="*/ 11 w 212"/>
                    <a:gd name="T37" fmla="*/ 42 h 60"/>
                    <a:gd name="T38" fmla="*/ 18 w 212"/>
                    <a:gd name="T39" fmla="*/ 53 h 60"/>
                    <a:gd name="T40" fmla="*/ 18 w 212"/>
                    <a:gd name="T41" fmla="*/ 53 h 60"/>
                    <a:gd name="T42" fmla="*/ 18 w 212"/>
                    <a:gd name="T43" fmla="*/ 53 h 60"/>
                    <a:gd name="T44" fmla="*/ 19 w 212"/>
                    <a:gd name="T45" fmla="*/ 54 h 60"/>
                    <a:gd name="T46" fmla="*/ 46 w 212"/>
                    <a:gd name="T47" fmla="*/ 60 h 60"/>
                    <a:gd name="T48" fmla="*/ 85 w 212"/>
                    <a:gd name="T49" fmla="*/ 45 h 60"/>
                    <a:gd name="T50" fmla="*/ 95 w 212"/>
                    <a:gd name="T51" fmla="*/ 30 h 60"/>
                    <a:gd name="T52" fmla="*/ 100 w 212"/>
                    <a:gd name="T53" fmla="*/ 22 h 60"/>
                    <a:gd name="T54" fmla="*/ 100 w 212"/>
                    <a:gd name="T55" fmla="*/ 21 h 60"/>
                    <a:gd name="T56" fmla="*/ 106 w 212"/>
                    <a:gd name="T57" fmla="*/ 19 h 60"/>
                    <a:gd name="T58" fmla="*/ 126 w 212"/>
                    <a:gd name="T59" fmla="*/ 45 h 60"/>
                    <a:gd name="T60" fmla="*/ 166 w 212"/>
                    <a:gd name="T61" fmla="*/ 60 h 60"/>
                    <a:gd name="T62" fmla="*/ 192 w 212"/>
                    <a:gd name="T63" fmla="*/ 54 h 60"/>
                    <a:gd name="T64" fmla="*/ 193 w 212"/>
                    <a:gd name="T65" fmla="*/ 53 h 60"/>
                    <a:gd name="T66" fmla="*/ 193 w 212"/>
                    <a:gd name="T67" fmla="*/ 53 h 60"/>
                    <a:gd name="T68" fmla="*/ 193 w 212"/>
                    <a:gd name="T69" fmla="*/ 53 h 60"/>
                    <a:gd name="T70" fmla="*/ 200 w 212"/>
                    <a:gd name="T71" fmla="*/ 43 h 60"/>
                    <a:gd name="T72" fmla="*/ 200 w 212"/>
                    <a:gd name="T73" fmla="*/ 42 h 60"/>
                    <a:gd name="T74" fmla="*/ 204 w 212"/>
                    <a:gd name="T75" fmla="*/ 27 h 60"/>
                    <a:gd name="T76" fmla="*/ 206 w 212"/>
                    <a:gd name="T77" fmla="*/ 19 h 60"/>
                    <a:gd name="T78" fmla="*/ 211 w 212"/>
                    <a:gd name="T79" fmla="*/ 16 h 60"/>
                    <a:gd name="T80" fmla="*/ 212 w 212"/>
                    <a:gd name="T81" fmla="*/ 16 h 60"/>
                    <a:gd name="T82" fmla="*/ 212 w 212"/>
                    <a:gd name="T83" fmla="*/ 8 h 60"/>
                    <a:gd name="T84" fmla="*/ 211 w 212"/>
                    <a:gd name="T85" fmla="*/ 5 h 60"/>
                    <a:gd name="T86" fmla="*/ 85 w 212"/>
                    <a:gd name="T87" fmla="*/ 38 h 60"/>
                    <a:gd name="T88" fmla="*/ 48 w 212"/>
                    <a:gd name="T89" fmla="*/ 57 h 60"/>
                    <a:gd name="T90" fmla="*/ 20 w 212"/>
                    <a:gd name="T91" fmla="*/ 49 h 60"/>
                    <a:gd name="T92" fmla="*/ 19 w 212"/>
                    <a:gd name="T93" fmla="*/ 48 h 60"/>
                    <a:gd name="T94" fmla="*/ 12 w 212"/>
                    <a:gd name="T95" fmla="*/ 24 h 60"/>
                    <a:gd name="T96" fmla="*/ 28 w 212"/>
                    <a:gd name="T97" fmla="*/ 5 h 60"/>
                    <a:gd name="T98" fmla="*/ 48 w 212"/>
                    <a:gd name="T99" fmla="*/ 3 h 60"/>
                    <a:gd name="T100" fmla="*/ 85 w 212"/>
                    <a:gd name="T101" fmla="*/ 38 h 60"/>
                    <a:gd name="T102" fmla="*/ 192 w 212"/>
                    <a:gd name="T103" fmla="*/ 48 h 60"/>
                    <a:gd name="T104" fmla="*/ 191 w 212"/>
                    <a:gd name="T105" fmla="*/ 49 h 60"/>
                    <a:gd name="T106" fmla="*/ 164 w 212"/>
                    <a:gd name="T107" fmla="*/ 57 h 60"/>
                    <a:gd name="T108" fmla="*/ 126 w 212"/>
                    <a:gd name="T109" fmla="*/ 38 h 60"/>
                    <a:gd name="T110" fmla="*/ 164 w 212"/>
                    <a:gd name="T111" fmla="*/ 3 h 60"/>
                    <a:gd name="T112" fmla="*/ 187 w 212"/>
                    <a:gd name="T113" fmla="*/ 6 h 60"/>
                    <a:gd name="T114" fmla="*/ 199 w 212"/>
                    <a:gd name="T115" fmla="*/ 16 h 60"/>
                    <a:gd name="T116" fmla="*/ 199 w 212"/>
                    <a:gd name="T117" fmla="*/ 16 h 60"/>
                    <a:gd name="T118" fmla="*/ 200 w 212"/>
                    <a:gd name="T119" fmla="*/ 24 h 60"/>
                    <a:gd name="T120" fmla="*/ 199 w 212"/>
                    <a:gd name="T121" fmla="*/ 30 h 60"/>
                    <a:gd name="T122" fmla="*/ 192 w 212"/>
                    <a:gd name="T123"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2" h="60">
                      <a:moveTo>
                        <a:pt x="211" y="5"/>
                      </a:moveTo>
                      <a:cubicBezTo>
                        <a:pt x="210" y="4"/>
                        <a:pt x="209" y="4"/>
                        <a:pt x="209" y="4"/>
                      </a:cubicBezTo>
                      <a:cubicBezTo>
                        <a:pt x="209" y="4"/>
                        <a:pt x="207" y="4"/>
                        <a:pt x="202" y="3"/>
                      </a:cubicBezTo>
                      <a:cubicBezTo>
                        <a:pt x="198" y="2"/>
                        <a:pt x="192" y="1"/>
                        <a:pt x="186" y="1"/>
                      </a:cubicBezTo>
                      <a:cubicBezTo>
                        <a:pt x="180" y="0"/>
                        <a:pt x="173" y="0"/>
                        <a:pt x="166" y="0"/>
                      </a:cubicBezTo>
                      <a:cubicBezTo>
                        <a:pt x="146" y="0"/>
                        <a:pt x="117" y="6"/>
                        <a:pt x="117" y="6"/>
                      </a:cubicBezTo>
                      <a:cubicBezTo>
                        <a:pt x="106" y="6"/>
                        <a:pt x="106" y="6"/>
                        <a:pt x="106" y="6"/>
                      </a:cubicBezTo>
                      <a:cubicBezTo>
                        <a:pt x="95" y="6"/>
                        <a:pt x="95" y="6"/>
                        <a:pt x="95" y="6"/>
                      </a:cubicBezTo>
                      <a:cubicBezTo>
                        <a:pt x="95" y="6"/>
                        <a:pt x="65" y="0"/>
                        <a:pt x="45" y="0"/>
                      </a:cubicBezTo>
                      <a:cubicBezTo>
                        <a:pt x="40" y="0"/>
                        <a:pt x="34" y="0"/>
                        <a:pt x="29" y="0"/>
                      </a:cubicBezTo>
                      <a:cubicBezTo>
                        <a:pt x="22" y="1"/>
                        <a:pt x="14" y="2"/>
                        <a:pt x="9" y="3"/>
                      </a:cubicBezTo>
                      <a:cubicBezTo>
                        <a:pt x="5" y="4"/>
                        <a:pt x="2" y="4"/>
                        <a:pt x="2" y="4"/>
                      </a:cubicBezTo>
                      <a:cubicBezTo>
                        <a:pt x="2" y="4"/>
                        <a:pt x="1" y="4"/>
                        <a:pt x="0" y="5"/>
                      </a:cubicBezTo>
                      <a:cubicBezTo>
                        <a:pt x="0" y="6"/>
                        <a:pt x="0" y="7"/>
                        <a:pt x="0" y="8"/>
                      </a:cubicBezTo>
                      <a:cubicBezTo>
                        <a:pt x="0" y="16"/>
                        <a:pt x="0" y="16"/>
                        <a:pt x="0" y="16"/>
                      </a:cubicBezTo>
                      <a:cubicBezTo>
                        <a:pt x="0" y="18"/>
                        <a:pt x="3" y="17"/>
                        <a:pt x="5" y="19"/>
                      </a:cubicBezTo>
                      <a:cubicBezTo>
                        <a:pt x="6" y="20"/>
                        <a:pt x="7" y="23"/>
                        <a:pt x="7" y="26"/>
                      </a:cubicBezTo>
                      <a:cubicBezTo>
                        <a:pt x="8" y="30"/>
                        <a:pt x="9" y="34"/>
                        <a:pt x="10" y="39"/>
                      </a:cubicBezTo>
                      <a:cubicBezTo>
                        <a:pt x="10" y="40"/>
                        <a:pt x="11" y="41"/>
                        <a:pt x="11" y="42"/>
                      </a:cubicBezTo>
                      <a:cubicBezTo>
                        <a:pt x="12" y="46"/>
                        <a:pt x="14" y="50"/>
                        <a:pt x="18" y="53"/>
                      </a:cubicBezTo>
                      <a:cubicBezTo>
                        <a:pt x="18" y="53"/>
                        <a:pt x="18" y="53"/>
                        <a:pt x="18" y="53"/>
                      </a:cubicBezTo>
                      <a:cubicBezTo>
                        <a:pt x="18" y="53"/>
                        <a:pt x="18" y="53"/>
                        <a:pt x="18" y="53"/>
                      </a:cubicBezTo>
                      <a:cubicBezTo>
                        <a:pt x="18" y="53"/>
                        <a:pt x="19" y="53"/>
                        <a:pt x="19" y="54"/>
                      </a:cubicBezTo>
                      <a:cubicBezTo>
                        <a:pt x="24" y="58"/>
                        <a:pt x="33" y="60"/>
                        <a:pt x="46" y="60"/>
                      </a:cubicBezTo>
                      <a:cubicBezTo>
                        <a:pt x="66" y="60"/>
                        <a:pt x="76" y="57"/>
                        <a:pt x="85" y="45"/>
                      </a:cubicBezTo>
                      <a:cubicBezTo>
                        <a:pt x="89" y="40"/>
                        <a:pt x="92" y="34"/>
                        <a:pt x="95" y="30"/>
                      </a:cubicBezTo>
                      <a:cubicBezTo>
                        <a:pt x="96" y="26"/>
                        <a:pt x="98" y="23"/>
                        <a:pt x="100" y="22"/>
                      </a:cubicBezTo>
                      <a:cubicBezTo>
                        <a:pt x="100" y="22"/>
                        <a:pt x="100" y="21"/>
                        <a:pt x="100" y="21"/>
                      </a:cubicBezTo>
                      <a:cubicBezTo>
                        <a:pt x="102" y="20"/>
                        <a:pt x="103" y="19"/>
                        <a:pt x="106" y="19"/>
                      </a:cubicBezTo>
                      <a:cubicBezTo>
                        <a:pt x="115" y="19"/>
                        <a:pt x="116" y="33"/>
                        <a:pt x="126" y="45"/>
                      </a:cubicBezTo>
                      <a:cubicBezTo>
                        <a:pt x="135" y="57"/>
                        <a:pt x="145" y="60"/>
                        <a:pt x="166" y="60"/>
                      </a:cubicBezTo>
                      <a:cubicBezTo>
                        <a:pt x="178" y="60"/>
                        <a:pt x="187" y="58"/>
                        <a:pt x="192" y="54"/>
                      </a:cubicBezTo>
                      <a:cubicBezTo>
                        <a:pt x="193" y="54"/>
                        <a:pt x="193" y="53"/>
                        <a:pt x="193" y="53"/>
                      </a:cubicBezTo>
                      <a:cubicBezTo>
                        <a:pt x="193" y="53"/>
                        <a:pt x="193" y="53"/>
                        <a:pt x="193" y="53"/>
                      </a:cubicBezTo>
                      <a:cubicBezTo>
                        <a:pt x="193" y="53"/>
                        <a:pt x="193" y="53"/>
                        <a:pt x="193" y="53"/>
                      </a:cubicBezTo>
                      <a:cubicBezTo>
                        <a:pt x="197" y="50"/>
                        <a:pt x="199" y="46"/>
                        <a:pt x="200" y="43"/>
                      </a:cubicBezTo>
                      <a:cubicBezTo>
                        <a:pt x="200" y="43"/>
                        <a:pt x="200" y="43"/>
                        <a:pt x="200" y="42"/>
                      </a:cubicBezTo>
                      <a:cubicBezTo>
                        <a:pt x="202" y="38"/>
                        <a:pt x="203" y="31"/>
                        <a:pt x="204" y="27"/>
                      </a:cubicBezTo>
                      <a:cubicBezTo>
                        <a:pt x="205" y="23"/>
                        <a:pt x="206" y="20"/>
                        <a:pt x="206" y="19"/>
                      </a:cubicBezTo>
                      <a:cubicBezTo>
                        <a:pt x="208" y="18"/>
                        <a:pt x="211" y="18"/>
                        <a:pt x="211" y="16"/>
                      </a:cubicBezTo>
                      <a:cubicBezTo>
                        <a:pt x="212" y="16"/>
                        <a:pt x="212" y="16"/>
                        <a:pt x="212" y="16"/>
                      </a:cubicBezTo>
                      <a:cubicBezTo>
                        <a:pt x="212" y="8"/>
                        <a:pt x="212" y="8"/>
                        <a:pt x="212" y="8"/>
                      </a:cubicBezTo>
                      <a:cubicBezTo>
                        <a:pt x="212" y="6"/>
                        <a:pt x="211" y="6"/>
                        <a:pt x="211" y="5"/>
                      </a:cubicBezTo>
                      <a:close/>
                      <a:moveTo>
                        <a:pt x="85" y="38"/>
                      </a:moveTo>
                      <a:cubicBezTo>
                        <a:pt x="77" y="50"/>
                        <a:pt x="68" y="57"/>
                        <a:pt x="48" y="57"/>
                      </a:cubicBezTo>
                      <a:cubicBezTo>
                        <a:pt x="38" y="57"/>
                        <a:pt x="26" y="55"/>
                        <a:pt x="20" y="49"/>
                      </a:cubicBezTo>
                      <a:cubicBezTo>
                        <a:pt x="20" y="49"/>
                        <a:pt x="20" y="48"/>
                        <a:pt x="19" y="48"/>
                      </a:cubicBezTo>
                      <a:cubicBezTo>
                        <a:pt x="13" y="42"/>
                        <a:pt x="12" y="31"/>
                        <a:pt x="12" y="24"/>
                      </a:cubicBezTo>
                      <a:cubicBezTo>
                        <a:pt x="12" y="13"/>
                        <a:pt x="17" y="7"/>
                        <a:pt x="28" y="5"/>
                      </a:cubicBezTo>
                      <a:cubicBezTo>
                        <a:pt x="34" y="4"/>
                        <a:pt x="40" y="3"/>
                        <a:pt x="48" y="3"/>
                      </a:cubicBezTo>
                      <a:cubicBezTo>
                        <a:pt x="68" y="3"/>
                        <a:pt x="106" y="8"/>
                        <a:pt x="85" y="38"/>
                      </a:cubicBezTo>
                      <a:close/>
                      <a:moveTo>
                        <a:pt x="192" y="48"/>
                      </a:moveTo>
                      <a:cubicBezTo>
                        <a:pt x="192" y="48"/>
                        <a:pt x="192" y="49"/>
                        <a:pt x="191" y="49"/>
                      </a:cubicBezTo>
                      <a:cubicBezTo>
                        <a:pt x="185" y="55"/>
                        <a:pt x="174" y="57"/>
                        <a:pt x="164" y="57"/>
                      </a:cubicBezTo>
                      <a:cubicBezTo>
                        <a:pt x="143" y="57"/>
                        <a:pt x="135" y="50"/>
                        <a:pt x="126" y="38"/>
                      </a:cubicBezTo>
                      <a:cubicBezTo>
                        <a:pt x="106" y="8"/>
                        <a:pt x="143" y="3"/>
                        <a:pt x="164" y="3"/>
                      </a:cubicBezTo>
                      <a:cubicBezTo>
                        <a:pt x="174" y="3"/>
                        <a:pt x="182" y="4"/>
                        <a:pt x="187" y="6"/>
                      </a:cubicBezTo>
                      <a:cubicBezTo>
                        <a:pt x="193" y="8"/>
                        <a:pt x="197" y="11"/>
                        <a:pt x="199" y="16"/>
                      </a:cubicBezTo>
                      <a:cubicBezTo>
                        <a:pt x="199" y="16"/>
                        <a:pt x="199" y="16"/>
                        <a:pt x="199" y="16"/>
                      </a:cubicBezTo>
                      <a:cubicBezTo>
                        <a:pt x="199" y="19"/>
                        <a:pt x="200" y="21"/>
                        <a:pt x="200" y="24"/>
                      </a:cubicBezTo>
                      <a:cubicBezTo>
                        <a:pt x="200" y="26"/>
                        <a:pt x="200" y="28"/>
                        <a:pt x="199" y="30"/>
                      </a:cubicBezTo>
                      <a:cubicBezTo>
                        <a:pt x="199" y="36"/>
                        <a:pt x="197" y="43"/>
                        <a:pt x="192" y="4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55" name="Freeform 323">
                  <a:extLst>
                    <a:ext uri="{FF2B5EF4-FFF2-40B4-BE49-F238E27FC236}">
                      <a16:creationId xmlns:a16="http://schemas.microsoft.com/office/drawing/2014/main" id="{619E1B13-4AFC-44AB-9EA6-32D3EF795C0B}"/>
                    </a:ext>
                  </a:extLst>
                </p:cNvPr>
                <p:cNvSpPr>
                  <a:spLocks/>
                </p:cNvSpPr>
                <p:nvPr/>
              </p:nvSpPr>
              <p:spPr bwMode="auto">
                <a:xfrm>
                  <a:off x="2717" y="2252"/>
                  <a:ext cx="9" cy="2"/>
                </a:xfrm>
                <a:custGeom>
                  <a:avLst/>
                  <a:gdLst>
                    <a:gd name="T0" fmla="*/ 5 w 9"/>
                    <a:gd name="T1" fmla="*/ 2 h 2"/>
                    <a:gd name="T2" fmla="*/ 0 w 9"/>
                    <a:gd name="T3" fmla="*/ 1 h 2"/>
                    <a:gd name="T4" fmla="*/ 5 w 9"/>
                    <a:gd name="T5" fmla="*/ 0 h 2"/>
                    <a:gd name="T6" fmla="*/ 9 w 9"/>
                    <a:gd name="T7" fmla="*/ 1 h 2"/>
                    <a:gd name="T8" fmla="*/ 5 w 9"/>
                    <a:gd name="T9" fmla="*/ 2 h 2"/>
                  </a:gdLst>
                  <a:ahLst/>
                  <a:cxnLst>
                    <a:cxn ang="0">
                      <a:pos x="T0" y="T1"/>
                    </a:cxn>
                    <a:cxn ang="0">
                      <a:pos x="T2" y="T3"/>
                    </a:cxn>
                    <a:cxn ang="0">
                      <a:pos x="T4" y="T5"/>
                    </a:cxn>
                    <a:cxn ang="0">
                      <a:pos x="T6" y="T7"/>
                    </a:cxn>
                    <a:cxn ang="0">
                      <a:pos x="T8" y="T9"/>
                    </a:cxn>
                  </a:cxnLst>
                  <a:rect l="0" t="0" r="r" b="b"/>
                  <a:pathLst>
                    <a:path w="9" h="2">
                      <a:moveTo>
                        <a:pt x="5" y="2"/>
                      </a:moveTo>
                      <a:cubicBezTo>
                        <a:pt x="3" y="2"/>
                        <a:pt x="1" y="2"/>
                        <a:pt x="0" y="1"/>
                      </a:cubicBezTo>
                      <a:cubicBezTo>
                        <a:pt x="1" y="0"/>
                        <a:pt x="3" y="0"/>
                        <a:pt x="5" y="0"/>
                      </a:cubicBezTo>
                      <a:cubicBezTo>
                        <a:pt x="6" y="0"/>
                        <a:pt x="8" y="0"/>
                        <a:pt x="9" y="1"/>
                      </a:cubicBezTo>
                      <a:cubicBezTo>
                        <a:pt x="8" y="2"/>
                        <a:pt x="6" y="2"/>
                        <a:pt x="5" y="2"/>
                      </a:cubicBezTo>
                      <a:close/>
                    </a:path>
                  </a:pathLst>
                </a:custGeom>
                <a:solidFill>
                  <a:srgbClr val="B6B8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56" name="Freeform 324">
                  <a:extLst>
                    <a:ext uri="{FF2B5EF4-FFF2-40B4-BE49-F238E27FC236}">
                      <a16:creationId xmlns:a16="http://schemas.microsoft.com/office/drawing/2014/main" id="{F7252324-4004-48BB-812F-D234EECB7570}"/>
                    </a:ext>
                  </a:extLst>
                </p:cNvPr>
                <p:cNvSpPr>
                  <a:spLocks/>
                </p:cNvSpPr>
                <p:nvPr/>
              </p:nvSpPr>
              <p:spPr bwMode="auto">
                <a:xfrm>
                  <a:off x="2913" y="2252"/>
                  <a:ext cx="9" cy="2"/>
                </a:xfrm>
                <a:custGeom>
                  <a:avLst/>
                  <a:gdLst>
                    <a:gd name="T0" fmla="*/ 5 w 9"/>
                    <a:gd name="T1" fmla="*/ 2 h 2"/>
                    <a:gd name="T2" fmla="*/ 0 w 9"/>
                    <a:gd name="T3" fmla="*/ 1 h 2"/>
                    <a:gd name="T4" fmla="*/ 5 w 9"/>
                    <a:gd name="T5" fmla="*/ 0 h 2"/>
                    <a:gd name="T6" fmla="*/ 9 w 9"/>
                    <a:gd name="T7" fmla="*/ 1 h 2"/>
                    <a:gd name="T8" fmla="*/ 5 w 9"/>
                    <a:gd name="T9" fmla="*/ 2 h 2"/>
                  </a:gdLst>
                  <a:ahLst/>
                  <a:cxnLst>
                    <a:cxn ang="0">
                      <a:pos x="T0" y="T1"/>
                    </a:cxn>
                    <a:cxn ang="0">
                      <a:pos x="T2" y="T3"/>
                    </a:cxn>
                    <a:cxn ang="0">
                      <a:pos x="T4" y="T5"/>
                    </a:cxn>
                    <a:cxn ang="0">
                      <a:pos x="T6" y="T7"/>
                    </a:cxn>
                    <a:cxn ang="0">
                      <a:pos x="T8" y="T9"/>
                    </a:cxn>
                  </a:cxnLst>
                  <a:rect l="0" t="0" r="r" b="b"/>
                  <a:pathLst>
                    <a:path w="9" h="2">
                      <a:moveTo>
                        <a:pt x="5" y="2"/>
                      </a:moveTo>
                      <a:cubicBezTo>
                        <a:pt x="3" y="2"/>
                        <a:pt x="1" y="2"/>
                        <a:pt x="0" y="1"/>
                      </a:cubicBezTo>
                      <a:cubicBezTo>
                        <a:pt x="1" y="0"/>
                        <a:pt x="3" y="0"/>
                        <a:pt x="5" y="0"/>
                      </a:cubicBezTo>
                      <a:cubicBezTo>
                        <a:pt x="6" y="0"/>
                        <a:pt x="8" y="0"/>
                        <a:pt x="9" y="1"/>
                      </a:cubicBezTo>
                      <a:cubicBezTo>
                        <a:pt x="8" y="2"/>
                        <a:pt x="6" y="2"/>
                        <a:pt x="5" y="2"/>
                      </a:cubicBezTo>
                      <a:close/>
                    </a:path>
                  </a:pathLst>
                </a:custGeom>
                <a:solidFill>
                  <a:srgbClr val="B6B8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57" name="Freeform 325">
                  <a:extLst>
                    <a:ext uri="{FF2B5EF4-FFF2-40B4-BE49-F238E27FC236}">
                      <a16:creationId xmlns:a16="http://schemas.microsoft.com/office/drawing/2014/main" id="{0548BC1B-129B-41DE-9222-E39559AE61C5}"/>
                    </a:ext>
                  </a:extLst>
                </p:cNvPr>
                <p:cNvSpPr>
                  <a:spLocks/>
                </p:cNvSpPr>
                <p:nvPr/>
              </p:nvSpPr>
              <p:spPr bwMode="auto">
                <a:xfrm>
                  <a:off x="2787" y="2262"/>
                  <a:ext cx="33" cy="50"/>
                </a:xfrm>
                <a:custGeom>
                  <a:avLst/>
                  <a:gdLst>
                    <a:gd name="T0" fmla="*/ 33 w 33"/>
                    <a:gd name="T1" fmla="*/ 0 h 50"/>
                    <a:gd name="T2" fmla="*/ 21 w 33"/>
                    <a:gd name="T3" fmla="*/ 11 h 50"/>
                    <a:gd name="T4" fmla="*/ 10 w 33"/>
                    <a:gd name="T5" fmla="*/ 40 h 50"/>
                    <a:gd name="T6" fmla="*/ 0 w 33"/>
                    <a:gd name="T7" fmla="*/ 50 h 50"/>
                    <a:gd name="T8" fmla="*/ 33 w 33"/>
                    <a:gd name="T9" fmla="*/ 50 h 50"/>
                    <a:gd name="T10" fmla="*/ 33 w 33"/>
                    <a:gd name="T11" fmla="*/ 0 h 50"/>
                  </a:gdLst>
                  <a:ahLst/>
                  <a:cxnLst>
                    <a:cxn ang="0">
                      <a:pos x="T0" y="T1"/>
                    </a:cxn>
                    <a:cxn ang="0">
                      <a:pos x="T2" y="T3"/>
                    </a:cxn>
                    <a:cxn ang="0">
                      <a:pos x="T4" y="T5"/>
                    </a:cxn>
                    <a:cxn ang="0">
                      <a:pos x="T6" y="T7"/>
                    </a:cxn>
                    <a:cxn ang="0">
                      <a:pos x="T8" y="T9"/>
                    </a:cxn>
                    <a:cxn ang="0">
                      <a:pos x="T10" y="T11"/>
                    </a:cxn>
                  </a:cxnLst>
                  <a:rect l="0" t="0" r="r" b="b"/>
                  <a:pathLst>
                    <a:path w="33" h="50">
                      <a:moveTo>
                        <a:pt x="33" y="0"/>
                      </a:moveTo>
                      <a:cubicBezTo>
                        <a:pt x="31" y="0"/>
                        <a:pt x="21" y="1"/>
                        <a:pt x="21" y="11"/>
                      </a:cubicBezTo>
                      <a:cubicBezTo>
                        <a:pt x="21" y="23"/>
                        <a:pt x="17" y="40"/>
                        <a:pt x="10" y="40"/>
                      </a:cubicBezTo>
                      <a:cubicBezTo>
                        <a:pt x="5" y="40"/>
                        <a:pt x="0" y="44"/>
                        <a:pt x="0" y="50"/>
                      </a:cubicBezTo>
                      <a:cubicBezTo>
                        <a:pt x="33" y="50"/>
                        <a:pt x="33" y="50"/>
                        <a:pt x="33" y="50"/>
                      </a:cubicBezTo>
                      <a:lnTo>
                        <a:pt x="33" y="0"/>
                      </a:lnTo>
                      <a:close/>
                    </a:path>
                  </a:pathLst>
                </a:custGeom>
                <a:solidFill>
                  <a:srgbClr val="675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58" name="Freeform 326">
                  <a:extLst>
                    <a:ext uri="{FF2B5EF4-FFF2-40B4-BE49-F238E27FC236}">
                      <a16:creationId xmlns:a16="http://schemas.microsoft.com/office/drawing/2014/main" id="{95362E0C-9CFA-4158-914C-C0E29FD77E89}"/>
                    </a:ext>
                  </a:extLst>
                </p:cNvPr>
                <p:cNvSpPr>
                  <a:spLocks/>
                </p:cNvSpPr>
                <p:nvPr/>
              </p:nvSpPr>
              <p:spPr bwMode="auto">
                <a:xfrm>
                  <a:off x="2787" y="2312"/>
                  <a:ext cx="33" cy="18"/>
                </a:xfrm>
                <a:custGeom>
                  <a:avLst/>
                  <a:gdLst>
                    <a:gd name="T0" fmla="*/ 33 w 33"/>
                    <a:gd name="T1" fmla="*/ 18 h 18"/>
                    <a:gd name="T2" fmla="*/ 24 w 33"/>
                    <a:gd name="T3" fmla="*/ 15 h 18"/>
                    <a:gd name="T4" fmla="*/ 10 w 33"/>
                    <a:gd name="T5" fmla="*/ 11 h 18"/>
                    <a:gd name="T6" fmla="*/ 0 w 33"/>
                    <a:gd name="T7" fmla="*/ 0 h 18"/>
                    <a:gd name="T8" fmla="*/ 33 w 33"/>
                    <a:gd name="T9" fmla="*/ 0 h 18"/>
                    <a:gd name="T10" fmla="*/ 33 w 33"/>
                    <a:gd name="T11" fmla="*/ 18 h 18"/>
                  </a:gdLst>
                  <a:ahLst/>
                  <a:cxnLst>
                    <a:cxn ang="0">
                      <a:pos x="T0" y="T1"/>
                    </a:cxn>
                    <a:cxn ang="0">
                      <a:pos x="T2" y="T3"/>
                    </a:cxn>
                    <a:cxn ang="0">
                      <a:pos x="T4" y="T5"/>
                    </a:cxn>
                    <a:cxn ang="0">
                      <a:pos x="T6" y="T7"/>
                    </a:cxn>
                    <a:cxn ang="0">
                      <a:pos x="T8" y="T9"/>
                    </a:cxn>
                    <a:cxn ang="0">
                      <a:pos x="T10" y="T11"/>
                    </a:cxn>
                  </a:cxnLst>
                  <a:rect l="0" t="0" r="r" b="b"/>
                  <a:pathLst>
                    <a:path w="33" h="18">
                      <a:moveTo>
                        <a:pt x="33" y="18"/>
                      </a:moveTo>
                      <a:cubicBezTo>
                        <a:pt x="30" y="18"/>
                        <a:pt x="27" y="17"/>
                        <a:pt x="24" y="15"/>
                      </a:cubicBezTo>
                      <a:cubicBezTo>
                        <a:pt x="22" y="12"/>
                        <a:pt x="16" y="11"/>
                        <a:pt x="10" y="11"/>
                      </a:cubicBezTo>
                      <a:cubicBezTo>
                        <a:pt x="5" y="11"/>
                        <a:pt x="0" y="6"/>
                        <a:pt x="0" y="0"/>
                      </a:cubicBezTo>
                      <a:cubicBezTo>
                        <a:pt x="33" y="0"/>
                        <a:pt x="33" y="0"/>
                        <a:pt x="33" y="0"/>
                      </a:cubicBezTo>
                      <a:lnTo>
                        <a:pt x="33" y="18"/>
                      </a:lnTo>
                      <a:close/>
                    </a:path>
                  </a:pathLst>
                </a:custGeom>
                <a:solidFill>
                  <a:srgbClr val="4F3F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59" name="Freeform 327">
                  <a:extLst>
                    <a:ext uri="{FF2B5EF4-FFF2-40B4-BE49-F238E27FC236}">
                      <a16:creationId xmlns:a16="http://schemas.microsoft.com/office/drawing/2014/main" id="{D3401DE6-3481-42F7-895C-11E948253240}"/>
                    </a:ext>
                  </a:extLst>
                </p:cNvPr>
                <p:cNvSpPr>
                  <a:spLocks/>
                </p:cNvSpPr>
                <p:nvPr/>
              </p:nvSpPr>
              <p:spPr bwMode="auto">
                <a:xfrm>
                  <a:off x="2820" y="2312"/>
                  <a:ext cx="33" cy="18"/>
                </a:xfrm>
                <a:custGeom>
                  <a:avLst/>
                  <a:gdLst>
                    <a:gd name="T0" fmla="*/ 0 w 33"/>
                    <a:gd name="T1" fmla="*/ 18 h 18"/>
                    <a:gd name="T2" fmla="*/ 9 w 33"/>
                    <a:gd name="T3" fmla="*/ 15 h 18"/>
                    <a:gd name="T4" fmla="*/ 22 w 33"/>
                    <a:gd name="T5" fmla="*/ 11 h 18"/>
                    <a:gd name="T6" fmla="*/ 33 w 33"/>
                    <a:gd name="T7" fmla="*/ 0 h 18"/>
                    <a:gd name="T8" fmla="*/ 0 w 33"/>
                    <a:gd name="T9" fmla="*/ 0 h 18"/>
                    <a:gd name="T10" fmla="*/ 0 w 33"/>
                    <a:gd name="T11" fmla="*/ 18 h 18"/>
                  </a:gdLst>
                  <a:ahLst/>
                  <a:cxnLst>
                    <a:cxn ang="0">
                      <a:pos x="T0" y="T1"/>
                    </a:cxn>
                    <a:cxn ang="0">
                      <a:pos x="T2" y="T3"/>
                    </a:cxn>
                    <a:cxn ang="0">
                      <a:pos x="T4" y="T5"/>
                    </a:cxn>
                    <a:cxn ang="0">
                      <a:pos x="T6" y="T7"/>
                    </a:cxn>
                    <a:cxn ang="0">
                      <a:pos x="T8" y="T9"/>
                    </a:cxn>
                    <a:cxn ang="0">
                      <a:pos x="T10" y="T11"/>
                    </a:cxn>
                  </a:cxnLst>
                  <a:rect l="0" t="0" r="r" b="b"/>
                  <a:pathLst>
                    <a:path w="33" h="18">
                      <a:moveTo>
                        <a:pt x="0" y="18"/>
                      </a:moveTo>
                      <a:cubicBezTo>
                        <a:pt x="3" y="18"/>
                        <a:pt x="6" y="17"/>
                        <a:pt x="9" y="15"/>
                      </a:cubicBezTo>
                      <a:cubicBezTo>
                        <a:pt x="11" y="12"/>
                        <a:pt x="17" y="11"/>
                        <a:pt x="22" y="11"/>
                      </a:cubicBezTo>
                      <a:cubicBezTo>
                        <a:pt x="28" y="11"/>
                        <a:pt x="33" y="6"/>
                        <a:pt x="33" y="0"/>
                      </a:cubicBezTo>
                      <a:cubicBezTo>
                        <a:pt x="0" y="0"/>
                        <a:pt x="0" y="0"/>
                        <a:pt x="0" y="0"/>
                      </a:cubicBezTo>
                      <a:lnTo>
                        <a:pt x="0" y="18"/>
                      </a:lnTo>
                      <a:close/>
                    </a:path>
                  </a:pathLst>
                </a:custGeom>
                <a:solidFill>
                  <a:srgbClr val="4F3F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60" name="Freeform 328">
                  <a:extLst>
                    <a:ext uri="{FF2B5EF4-FFF2-40B4-BE49-F238E27FC236}">
                      <a16:creationId xmlns:a16="http://schemas.microsoft.com/office/drawing/2014/main" id="{17C6140E-246A-40FD-952E-40245621A7F6}"/>
                    </a:ext>
                  </a:extLst>
                </p:cNvPr>
                <p:cNvSpPr>
                  <a:spLocks/>
                </p:cNvSpPr>
                <p:nvPr/>
              </p:nvSpPr>
              <p:spPr bwMode="auto">
                <a:xfrm>
                  <a:off x="2790" y="2353"/>
                  <a:ext cx="60" cy="14"/>
                </a:xfrm>
                <a:custGeom>
                  <a:avLst/>
                  <a:gdLst>
                    <a:gd name="T0" fmla="*/ 59 w 60"/>
                    <a:gd name="T1" fmla="*/ 5 h 14"/>
                    <a:gd name="T2" fmla="*/ 55 w 60"/>
                    <a:gd name="T3" fmla="*/ 11 h 14"/>
                    <a:gd name="T4" fmla="*/ 49 w 60"/>
                    <a:gd name="T5" fmla="*/ 12 h 14"/>
                    <a:gd name="T6" fmla="*/ 30 w 60"/>
                    <a:gd name="T7" fmla="*/ 14 h 14"/>
                    <a:gd name="T8" fmla="*/ 11 w 60"/>
                    <a:gd name="T9" fmla="*/ 12 h 14"/>
                    <a:gd name="T10" fmla="*/ 4 w 60"/>
                    <a:gd name="T11" fmla="*/ 11 h 14"/>
                    <a:gd name="T12" fmla="*/ 1 w 60"/>
                    <a:gd name="T13" fmla="*/ 5 h 14"/>
                    <a:gd name="T14" fmla="*/ 1 w 60"/>
                    <a:gd name="T15" fmla="*/ 5 h 14"/>
                    <a:gd name="T16" fmla="*/ 7 w 60"/>
                    <a:gd name="T17" fmla="*/ 1 h 14"/>
                    <a:gd name="T18" fmla="*/ 13 w 60"/>
                    <a:gd name="T19" fmla="*/ 2 h 14"/>
                    <a:gd name="T20" fmla="*/ 47 w 60"/>
                    <a:gd name="T21" fmla="*/ 2 h 14"/>
                    <a:gd name="T22" fmla="*/ 53 w 60"/>
                    <a:gd name="T23" fmla="*/ 1 h 14"/>
                    <a:gd name="T24" fmla="*/ 59 w 60"/>
                    <a:gd name="T25" fmla="*/ 5 h 14"/>
                    <a:gd name="T26" fmla="*/ 59 w 60"/>
                    <a:gd name="T2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4">
                      <a:moveTo>
                        <a:pt x="59" y="5"/>
                      </a:moveTo>
                      <a:cubicBezTo>
                        <a:pt x="60" y="8"/>
                        <a:pt x="58" y="10"/>
                        <a:pt x="55" y="11"/>
                      </a:cubicBezTo>
                      <a:cubicBezTo>
                        <a:pt x="49" y="12"/>
                        <a:pt x="49" y="12"/>
                        <a:pt x="49" y="12"/>
                      </a:cubicBezTo>
                      <a:cubicBezTo>
                        <a:pt x="43" y="13"/>
                        <a:pt x="36" y="14"/>
                        <a:pt x="30" y="14"/>
                      </a:cubicBezTo>
                      <a:cubicBezTo>
                        <a:pt x="23" y="14"/>
                        <a:pt x="17" y="13"/>
                        <a:pt x="11" y="12"/>
                      </a:cubicBezTo>
                      <a:cubicBezTo>
                        <a:pt x="4" y="11"/>
                        <a:pt x="4" y="11"/>
                        <a:pt x="4" y="11"/>
                      </a:cubicBezTo>
                      <a:cubicBezTo>
                        <a:pt x="2" y="10"/>
                        <a:pt x="0" y="8"/>
                        <a:pt x="1" y="5"/>
                      </a:cubicBezTo>
                      <a:cubicBezTo>
                        <a:pt x="1" y="5"/>
                        <a:pt x="1" y="5"/>
                        <a:pt x="1" y="5"/>
                      </a:cubicBezTo>
                      <a:cubicBezTo>
                        <a:pt x="1" y="2"/>
                        <a:pt x="4" y="0"/>
                        <a:pt x="7" y="1"/>
                      </a:cubicBezTo>
                      <a:cubicBezTo>
                        <a:pt x="13" y="2"/>
                        <a:pt x="13" y="2"/>
                        <a:pt x="13" y="2"/>
                      </a:cubicBezTo>
                      <a:cubicBezTo>
                        <a:pt x="24" y="5"/>
                        <a:pt x="36" y="5"/>
                        <a:pt x="47" y="2"/>
                      </a:cubicBezTo>
                      <a:cubicBezTo>
                        <a:pt x="53" y="1"/>
                        <a:pt x="53" y="1"/>
                        <a:pt x="53" y="1"/>
                      </a:cubicBezTo>
                      <a:cubicBezTo>
                        <a:pt x="56" y="0"/>
                        <a:pt x="59" y="2"/>
                        <a:pt x="59" y="5"/>
                      </a:cubicBezTo>
                      <a:cubicBezTo>
                        <a:pt x="59" y="5"/>
                        <a:pt x="59" y="5"/>
                        <a:pt x="59" y="5"/>
                      </a:cubicBezTo>
                      <a:close/>
                    </a:path>
                  </a:pathLst>
                </a:custGeom>
                <a:solidFill>
                  <a:srgbClr val="CC8D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61" name="Freeform 329">
                  <a:extLst>
                    <a:ext uri="{FF2B5EF4-FFF2-40B4-BE49-F238E27FC236}">
                      <a16:creationId xmlns:a16="http://schemas.microsoft.com/office/drawing/2014/main" id="{34D6B13A-410D-4855-94ED-A3C6A3414963}"/>
                    </a:ext>
                  </a:extLst>
                </p:cNvPr>
                <p:cNvSpPr>
                  <a:spLocks/>
                </p:cNvSpPr>
                <p:nvPr/>
              </p:nvSpPr>
              <p:spPr bwMode="auto">
                <a:xfrm>
                  <a:off x="2745" y="2479"/>
                  <a:ext cx="76" cy="56"/>
                </a:xfrm>
                <a:custGeom>
                  <a:avLst/>
                  <a:gdLst>
                    <a:gd name="T0" fmla="*/ 2 w 76"/>
                    <a:gd name="T1" fmla="*/ 56 h 56"/>
                    <a:gd name="T2" fmla="*/ 76 w 76"/>
                    <a:gd name="T3" fmla="*/ 3 h 56"/>
                    <a:gd name="T4" fmla="*/ 71 w 76"/>
                    <a:gd name="T5" fmla="*/ 1 h 56"/>
                    <a:gd name="T6" fmla="*/ 32 w 76"/>
                    <a:gd name="T7" fmla="*/ 0 h 56"/>
                    <a:gd name="T8" fmla="*/ 0 w 76"/>
                    <a:gd name="T9" fmla="*/ 38 h 56"/>
                    <a:gd name="T10" fmla="*/ 2 w 76"/>
                    <a:gd name="T11" fmla="*/ 56 h 56"/>
                  </a:gdLst>
                  <a:ahLst/>
                  <a:cxnLst>
                    <a:cxn ang="0">
                      <a:pos x="T0" y="T1"/>
                    </a:cxn>
                    <a:cxn ang="0">
                      <a:pos x="T2" y="T3"/>
                    </a:cxn>
                    <a:cxn ang="0">
                      <a:pos x="T4" y="T5"/>
                    </a:cxn>
                    <a:cxn ang="0">
                      <a:pos x="T6" y="T7"/>
                    </a:cxn>
                    <a:cxn ang="0">
                      <a:pos x="T8" y="T9"/>
                    </a:cxn>
                    <a:cxn ang="0">
                      <a:pos x="T10" y="T11"/>
                    </a:cxn>
                  </a:cxnLst>
                  <a:rect l="0" t="0" r="r" b="b"/>
                  <a:pathLst>
                    <a:path w="76" h="56">
                      <a:moveTo>
                        <a:pt x="2" y="56"/>
                      </a:moveTo>
                      <a:lnTo>
                        <a:pt x="76" y="3"/>
                      </a:lnTo>
                      <a:lnTo>
                        <a:pt x="71" y="1"/>
                      </a:lnTo>
                      <a:lnTo>
                        <a:pt x="32" y="0"/>
                      </a:lnTo>
                      <a:lnTo>
                        <a:pt x="0" y="38"/>
                      </a:lnTo>
                      <a:lnTo>
                        <a:pt x="2" y="56"/>
                      </a:lnTo>
                      <a:close/>
                    </a:path>
                  </a:pathLst>
                </a:custGeom>
                <a:solidFill>
                  <a:srgbClr val="004C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62" name="Freeform 330">
                  <a:extLst>
                    <a:ext uri="{FF2B5EF4-FFF2-40B4-BE49-F238E27FC236}">
                      <a16:creationId xmlns:a16="http://schemas.microsoft.com/office/drawing/2014/main" id="{C4DBAC82-A919-409F-B268-903FF7BBF319}"/>
                    </a:ext>
                  </a:extLst>
                </p:cNvPr>
                <p:cNvSpPr>
                  <a:spLocks/>
                </p:cNvSpPr>
                <p:nvPr/>
              </p:nvSpPr>
              <p:spPr bwMode="auto">
                <a:xfrm>
                  <a:off x="2815" y="2480"/>
                  <a:ext cx="76" cy="56"/>
                </a:xfrm>
                <a:custGeom>
                  <a:avLst/>
                  <a:gdLst>
                    <a:gd name="T0" fmla="*/ 74 w 76"/>
                    <a:gd name="T1" fmla="*/ 56 h 56"/>
                    <a:gd name="T2" fmla="*/ 0 w 76"/>
                    <a:gd name="T3" fmla="*/ 4 h 56"/>
                    <a:gd name="T4" fmla="*/ 5 w 76"/>
                    <a:gd name="T5" fmla="*/ 1 h 56"/>
                    <a:gd name="T6" fmla="*/ 44 w 76"/>
                    <a:gd name="T7" fmla="*/ 0 h 56"/>
                    <a:gd name="T8" fmla="*/ 76 w 76"/>
                    <a:gd name="T9" fmla="*/ 38 h 56"/>
                    <a:gd name="T10" fmla="*/ 74 w 76"/>
                    <a:gd name="T11" fmla="*/ 56 h 56"/>
                  </a:gdLst>
                  <a:ahLst/>
                  <a:cxnLst>
                    <a:cxn ang="0">
                      <a:pos x="T0" y="T1"/>
                    </a:cxn>
                    <a:cxn ang="0">
                      <a:pos x="T2" y="T3"/>
                    </a:cxn>
                    <a:cxn ang="0">
                      <a:pos x="T4" y="T5"/>
                    </a:cxn>
                    <a:cxn ang="0">
                      <a:pos x="T6" y="T7"/>
                    </a:cxn>
                    <a:cxn ang="0">
                      <a:pos x="T8" y="T9"/>
                    </a:cxn>
                    <a:cxn ang="0">
                      <a:pos x="T10" y="T11"/>
                    </a:cxn>
                  </a:cxnLst>
                  <a:rect l="0" t="0" r="r" b="b"/>
                  <a:pathLst>
                    <a:path w="76" h="56">
                      <a:moveTo>
                        <a:pt x="74" y="56"/>
                      </a:moveTo>
                      <a:lnTo>
                        <a:pt x="0" y="4"/>
                      </a:lnTo>
                      <a:lnTo>
                        <a:pt x="5" y="1"/>
                      </a:lnTo>
                      <a:lnTo>
                        <a:pt x="44" y="0"/>
                      </a:lnTo>
                      <a:lnTo>
                        <a:pt x="76" y="38"/>
                      </a:lnTo>
                      <a:lnTo>
                        <a:pt x="74" y="56"/>
                      </a:lnTo>
                      <a:close/>
                    </a:path>
                  </a:pathLst>
                </a:custGeom>
                <a:solidFill>
                  <a:srgbClr val="004C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63" name="Freeform 331">
                  <a:extLst>
                    <a:ext uri="{FF2B5EF4-FFF2-40B4-BE49-F238E27FC236}">
                      <a16:creationId xmlns:a16="http://schemas.microsoft.com/office/drawing/2014/main" id="{7DC07347-713F-47DF-9D5A-06708118CC25}"/>
                    </a:ext>
                  </a:extLst>
                </p:cNvPr>
                <p:cNvSpPr>
                  <a:spLocks/>
                </p:cNvSpPr>
                <p:nvPr/>
              </p:nvSpPr>
              <p:spPr bwMode="auto">
                <a:xfrm>
                  <a:off x="2733" y="2421"/>
                  <a:ext cx="87" cy="110"/>
                </a:xfrm>
                <a:custGeom>
                  <a:avLst/>
                  <a:gdLst>
                    <a:gd name="T0" fmla="*/ 9 w 88"/>
                    <a:gd name="T1" fmla="*/ 0 h 110"/>
                    <a:gd name="T2" fmla="*/ 88 w 88"/>
                    <a:gd name="T3" fmla="*/ 58 h 110"/>
                    <a:gd name="T4" fmla="*/ 88 w 88"/>
                    <a:gd name="T5" fmla="*/ 63 h 110"/>
                    <a:gd name="T6" fmla="*/ 13 w 88"/>
                    <a:gd name="T7" fmla="*/ 110 h 110"/>
                    <a:gd name="T8" fmla="*/ 0 w 88"/>
                    <a:gd name="T9" fmla="*/ 3 h 110"/>
                    <a:gd name="T10" fmla="*/ 9 w 88"/>
                    <a:gd name="T11" fmla="*/ 0 h 110"/>
                  </a:gdLst>
                  <a:ahLst/>
                  <a:cxnLst>
                    <a:cxn ang="0">
                      <a:pos x="T0" y="T1"/>
                    </a:cxn>
                    <a:cxn ang="0">
                      <a:pos x="T2" y="T3"/>
                    </a:cxn>
                    <a:cxn ang="0">
                      <a:pos x="T4" y="T5"/>
                    </a:cxn>
                    <a:cxn ang="0">
                      <a:pos x="T6" y="T7"/>
                    </a:cxn>
                    <a:cxn ang="0">
                      <a:pos x="T8" y="T9"/>
                    </a:cxn>
                    <a:cxn ang="0">
                      <a:pos x="T10" y="T11"/>
                    </a:cxn>
                  </a:cxnLst>
                  <a:rect l="0" t="0" r="r" b="b"/>
                  <a:pathLst>
                    <a:path w="88" h="110">
                      <a:moveTo>
                        <a:pt x="9" y="0"/>
                      </a:moveTo>
                      <a:cubicBezTo>
                        <a:pt x="9" y="0"/>
                        <a:pt x="56" y="55"/>
                        <a:pt x="88" y="58"/>
                      </a:cubicBezTo>
                      <a:cubicBezTo>
                        <a:pt x="88" y="63"/>
                        <a:pt x="88" y="63"/>
                        <a:pt x="88" y="63"/>
                      </a:cubicBezTo>
                      <a:cubicBezTo>
                        <a:pt x="88" y="63"/>
                        <a:pt x="38" y="84"/>
                        <a:pt x="13" y="110"/>
                      </a:cubicBezTo>
                      <a:cubicBezTo>
                        <a:pt x="13" y="110"/>
                        <a:pt x="2" y="44"/>
                        <a:pt x="0" y="3"/>
                      </a:cubicBezTo>
                      <a:lnTo>
                        <a:pt x="9" y="0"/>
                      </a:lnTo>
                      <a:close/>
                    </a:path>
                  </a:pathLst>
                </a:custGeom>
                <a:solidFill>
                  <a:srgbClr val="3777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64" name="Freeform 332">
                  <a:extLst>
                    <a:ext uri="{FF2B5EF4-FFF2-40B4-BE49-F238E27FC236}">
                      <a16:creationId xmlns:a16="http://schemas.microsoft.com/office/drawing/2014/main" id="{E6D22F5D-62B8-4643-8D71-7BC06F0855EA}"/>
                    </a:ext>
                  </a:extLst>
                </p:cNvPr>
                <p:cNvSpPr>
                  <a:spLocks/>
                </p:cNvSpPr>
                <p:nvPr/>
              </p:nvSpPr>
              <p:spPr bwMode="auto">
                <a:xfrm>
                  <a:off x="2815" y="2421"/>
                  <a:ext cx="87" cy="110"/>
                </a:xfrm>
                <a:custGeom>
                  <a:avLst/>
                  <a:gdLst>
                    <a:gd name="T0" fmla="*/ 81 w 88"/>
                    <a:gd name="T1" fmla="*/ 0 h 110"/>
                    <a:gd name="T2" fmla="*/ 0 w 88"/>
                    <a:gd name="T3" fmla="*/ 58 h 110"/>
                    <a:gd name="T4" fmla="*/ 0 w 88"/>
                    <a:gd name="T5" fmla="*/ 63 h 110"/>
                    <a:gd name="T6" fmla="*/ 5 w 88"/>
                    <a:gd name="T7" fmla="*/ 65 h 110"/>
                    <a:gd name="T8" fmla="*/ 75 w 88"/>
                    <a:gd name="T9" fmla="*/ 110 h 110"/>
                    <a:gd name="T10" fmla="*/ 88 w 88"/>
                    <a:gd name="T11" fmla="*/ 3 h 110"/>
                    <a:gd name="T12" fmla="*/ 81 w 88"/>
                    <a:gd name="T13" fmla="*/ 0 h 110"/>
                  </a:gdLst>
                  <a:ahLst/>
                  <a:cxnLst>
                    <a:cxn ang="0">
                      <a:pos x="T0" y="T1"/>
                    </a:cxn>
                    <a:cxn ang="0">
                      <a:pos x="T2" y="T3"/>
                    </a:cxn>
                    <a:cxn ang="0">
                      <a:pos x="T4" y="T5"/>
                    </a:cxn>
                    <a:cxn ang="0">
                      <a:pos x="T6" y="T7"/>
                    </a:cxn>
                    <a:cxn ang="0">
                      <a:pos x="T8" y="T9"/>
                    </a:cxn>
                    <a:cxn ang="0">
                      <a:pos x="T10" y="T11"/>
                    </a:cxn>
                    <a:cxn ang="0">
                      <a:pos x="T12" y="T13"/>
                    </a:cxn>
                  </a:cxnLst>
                  <a:rect l="0" t="0" r="r" b="b"/>
                  <a:pathLst>
                    <a:path w="88" h="110">
                      <a:moveTo>
                        <a:pt x="81" y="0"/>
                      </a:moveTo>
                      <a:cubicBezTo>
                        <a:pt x="81" y="0"/>
                        <a:pt x="32" y="55"/>
                        <a:pt x="0" y="58"/>
                      </a:cubicBezTo>
                      <a:cubicBezTo>
                        <a:pt x="0" y="63"/>
                        <a:pt x="0" y="63"/>
                        <a:pt x="0" y="63"/>
                      </a:cubicBezTo>
                      <a:cubicBezTo>
                        <a:pt x="0" y="63"/>
                        <a:pt x="2" y="63"/>
                        <a:pt x="5" y="65"/>
                      </a:cubicBezTo>
                      <a:cubicBezTo>
                        <a:pt x="18" y="71"/>
                        <a:pt x="55" y="89"/>
                        <a:pt x="75" y="110"/>
                      </a:cubicBezTo>
                      <a:cubicBezTo>
                        <a:pt x="75" y="110"/>
                        <a:pt x="87" y="44"/>
                        <a:pt x="88" y="3"/>
                      </a:cubicBezTo>
                      <a:lnTo>
                        <a:pt x="81" y="0"/>
                      </a:lnTo>
                      <a:close/>
                    </a:path>
                  </a:pathLst>
                </a:custGeom>
                <a:solidFill>
                  <a:srgbClr val="3777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65" name="Freeform 333">
                  <a:extLst>
                    <a:ext uri="{FF2B5EF4-FFF2-40B4-BE49-F238E27FC236}">
                      <a16:creationId xmlns:a16="http://schemas.microsoft.com/office/drawing/2014/main" id="{F15A245B-EA6B-4609-A63B-E87870B60385}"/>
                    </a:ext>
                  </a:extLst>
                </p:cNvPr>
                <p:cNvSpPr>
                  <a:spLocks/>
                </p:cNvSpPr>
                <p:nvPr/>
              </p:nvSpPr>
              <p:spPr bwMode="auto">
                <a:xfrm>
                  <a:off x="2742" y="2417"/>
                  <a:ext cx="17" cy="16"/>
                </a:xfrm>
                <a:custGeom>
                  <a:avLst/>
                  <a:gdLst>
                    <a:gd name="T0" fmla="*/ 13 w 17"/>
                    <a:gd name="T1" fmla="*/ 0 h 16"/>
                    <a:gd name="T2" fmla="*/ 11 w 17"/>
                    <a:gd name="T3" fmla="*/ 0 h 16"/>
                    <a:gd name="T4" fmla="*/ 0 w 17"/>
                    <a:gd name="T5" fmla="*/ 4 h 16"/>
                    <a:gd name="T6" fmla="*/ 11 w 17"/>
                    <a:gd name="T7" fmla="*/ 16 h 16"/>
                    <a:gd name="T8" fmla="*/ 17 w 17"/>
                    <a:gd name="T9" fmla="*/ 7 h 16"/>
                    <a:gd name="T10" fmla="*/ 13 w 17"/>
                    <a:gd name="T11" fmla="*/ 0 h 16"/>
                  </a:gdLst>
                  <a:ahLst/>
                  <a:cxnLst>
                    <a:cxn ang="0">
                      <a:pos x="T0" y="T1"/>
                    </a:cxn>
                    <a:cxn ang="0">
                      <a:pos x="T2" y="T3"/>
                    </a:cxn>
                    <a:cxn ang="0">
                      <a:pos x="T4" y="T5"/>
                    </a:cxn>
                    <a:cxn ang="0">
                      <a:pos x="T6" y="T7"/>
                    </a:cxn>
                    <a:cxn ang="0">
                      <a:pos x="T8" y="T9"/>
                    </a:cxn>
                    <a:cxn ang="0">
                      <a:pos x="T10" y="T11"/>
                    </a:cxn>
                  </a:cxnLst>
                  <a:rect l="0" t="0" r="r" b="b"/>
                  <a:pathLst>
                    <a:path w="17" h="16">
                      <a:moveTo>
                        <a:pt x="13" y="0"/>
                      </a:moveTo>
                      <a:lnTo>
                        <a:pt x="11" y="0"/>
                      </a:lnTo>
                      <a:lnTo>
                        <a:pt x="0" y="4"/>
                      </a:lnTo>
                      <a:lnTo>
                        <a:pt x="11" y="16"/>
                      </a:lnTo>
                      <a:lnTo>
                        <a:pt x="17" y="7"/>
                      </a:lnTo>
                      <a:lnTo>
                        <a:pt x="13" y="0"/>
                      </a:lnTo>
                      <a:close/>
                    </a:path>
                  </a:pathLst>
                </a:custGeom>
                <a:solidFill>
                  <a:srgbClr val="7259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66" name="Freeform 334">
                  <a:extLst>
                    <a:ext uri="{FF2B5EF4-FFF2-40B4-BE49-F238E27FC236}">
                      <a16:creationId xmlns:a16="http://schemas.microsoft.com/office/drawing/2014/main" id="{90CF43EC-BDE1-4672-8CCD-F0BE5A743732}"/>
                    </a:ext>
                  </a:extLst>
                </p:cNvPr>
                <p:cNvSpPr>
                  <a:spLocks/>
                </p:cNvSpPr>
                <p:nvPr/>
              </p:nvSpPr>
              <p:spPr bwMode="auto">
                <a:xfrm>
                  <a:off x="2883" y="2417"/>
                  <a:ext cx="12" cy="16"/>
                </a:xfrm>
                <a:custGeom>
                  <a:avLst/>
                  <a:gdLst>
                    <a:gd name="T0" fmla="*/ 12 w 12"/>
                    <a:gd name="T1" fmla="*/ 4 h 16"/>
                    <a:gd name="T2" fmla="*/ 0 w 12"/>
                    <a:gd name="T3" fmla="*/ 0 h 16"/>
                    <a:gd name="T4" fmla="*/ 0 w 12"/>
                    <a:gd name="T5" fmla="*/ 16 h 16"/>
                    <a:gd name="T6" fmla="*/ 12 w 12"/>
                    <a:gd name="T7" fmla="*/ 4 h 16"/>
                  </a:gdLst>
                  <a:ahLst/>
                  <a:cxnLst>
                    <a:cxn ang="0">
                      <a:pos x="T0" y="T1"/>
                    </a:cxn>
                    <a:cxn ang="0">
                      <a:pos x="T2" y="T3"/>
                    </a:cxn>
                    <a:cxn ang="0">
                      <a:pos x="T4" y="T5"/>
                    </a:cxn>
                    <a:cxn ang="0">
                      <a:pos x="T6" y="T7"/>
                    </a:cxn>
                  </a:cxnLst>
                  <a:rect l="0" t="0" r="r" b="b"/>
                  <a:pathLst>
                    <a:path w="12" h="16">
                      <a:moveTo>
                        <a:pt x="12" y="4"/>
                      </a:moveTo>
                      <a:cubicBezTo>
                        <a:pt x="0" y="0"/>
                        <a:pt x="0" y="0"/>
                        <a:pt x="0" y="0"/>
                      </a:cubicBezTo>
                      <a:cubicBezTo>
                        <a:pt x="0" y="0"/>
                        <a:pt x="1" y="12"/>
                        <a:pt x="0" y="16"/>
                      </a:cubicBezTo>
                      <a:lnTo>
                        <a:pt x="12" y="4"/>
                      </a:lnTo>
                      <a:close/>
                    </a:path>
                  </a:pathLst>
                </a:custGeom>
                <a:solidFill>
                  <a:srgbClr val="7259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grpSp>
          <p:grpSp>
            <p:nvGrpSpPr>
              <p:cNvPr id="426" name="Group 425">
                <a:extLst>
                  <a:ext uri="{FF2B5EF4-FFF2-40B4-BE49-F238E27FC236}">
                    <a16:creationId xmlns:a16="http://schemas.microsoft.com/office/drawing/2014/main" id="{B6CB04DF-95BB-4578-B83B-A19872D0B23F}"/>
                  </a:ext>
                </a:extLst>
              </p:cNvPr>
              <p:cNvGrpSpPr/>
              <p:nvPr/>
            </p:nvGrpSpPr>
            <p:grpSpPr>
              <a:xfrm>
                <a:off x="1317218" y="6240462"/>
                <a:ext cx="568373" cy="161126"/>
                <a:chOff x="310321" y="6143421"/>
                <a:chExt cx="568373" cy="161126"/>
              </a:xfrm>
            </p:grpSpPr>
            <p:sp>
              <p:nvSpPr>
                <p:cNvPr id="427" name="Rectangle 426">
                  <a:extLst>
                    <a:ext uri="{FF2B5EF4-FFF2-40B4-BE49-F238E27FC236}">
                      <a16:creationId xmlns:a16="http://schemas.microsoft.com/office/drawing/2014/main" id="{C1B74DF0-0FC3-44BC-A546-947A1FE145E2}"/>
                    </a:ext>
                  </a:extLst>
                </p:cNvPr>
                <p:cNvSpPr/>
                <p:nvPr/>
              </p:nvSpPr>
              <p:spPr>
                <a:xfrm flipH="1">
                  <a:off x="310321" y="6143421"/>
                  <a:ext cx="568373" cy="150961"/>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sp>
              <p:nvSpPr>
                <p:cNvPr id="428" name="Rectangle 427">
                  <a:extLst>
                    <a:ext uri="{FF2B5EF4-FFF2-40B4-BE49-F238E27FC236}">
                      <a16:creationId xmlns:a16="http://schemas.microsoft.com/office/drawing/2014/main" id="{C88B4317-792D-4E8F-95F5-DF818443DEFB}"/>
                    </a:ext>
                  </a:extLst>
                </p:cNvPr>
                <p:cNvSpPr/>
                <p:nvPr/>
              </p:nvSpPr>
              <p:spPr>
                <a:xfrm>
                  <a:off x="391641" y="6172080"/>
                  <a:ext cx="418573" cy="46067"/>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sp>
              <p:nvSpPr>
                <p:cNvPr id="429" name="Rectangle 428">
                  <a:extLst>
                    <a:ext uri="{FF2B5EF4-FFF2-40B4-BE49-F238E27FC236}">
                      <a16:creationId xmlns:a16="http://schemas.microsoft.com/office/drawing/2014/main" id="{14FECE2C-770F-4D18-96B8-1D9FACBA1833}"/>
                    </a:ext>
                  </a:extLst>
                </p:cNvPr>
                <p:cNvSpPr/>
                <p:nvPr/>
              </p:nvSpPr>
              <p:spPr>
                <a:xfrm>
                  <a:off x="392210" y="6258480"/>
                  <a:ext cx="168991" cy="46067"/>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grpSp>
        </p:grpSp>
        <p:sp>
          <p:nvSpPr>
            <p:cNvPr id="424" name="TextBox 423">
              <a:extLst>
                <a:ext uri="{FF2B5EF4-FFF2-40B4-BE49-F238E27FC236}">
                  <a16:creationId xmlns:a16="http://schemas.microsoft.com/office/drawing/2014/main" id="{99CBD96A-7B7A-4472-9C93-9643DA053D5D}"/>
                </a:ext>
              </a:extLst>
            </p:cNvPr>
            <p:cNvSpPr txBox="1"/>
            <p:nvPr/>
          </p:nvSpPr>
          <p:spPr>
            <a:xfrm>
              <a:off x="359401" y="5743995"/>
              <a:ext cx="1337468" cy="222710"/>
            </a:xfrm>
            <a:prstGeom prst="rect">
              <a:avLst/>
            </a:prstGeom>
            <a:noFill/>
          </p:spPr>
          <p:txBody>
            <a:bodyPr wrap="square" lIns="182880" tIns="146304" rIns="182880" bIns="146304" rtlCol="0" anchor="ctr">
              <a:no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Semibold"/>
                  <a:ea typeface="+mn-ea"/>
                  <a:cs typeface="+mn-cs"/>
                </a:rPr>
                <a:t>Productivity Account</a:t>
              </a:r>
            </a:p>
          </p:txBody>
        </p:sp>
      </p:grpSp>
      <p:grpSp>
        <p:nvGrpSpPr>
          <p:cNvPr id="467" name="Group 466">
            <a:extLst>
              <a:ext uri="{FF2B5EF4-FFF2-40B4-BE49-F238E27FC236}">
                <a16:creationId xmlns:a16="http://schemas.microsoft.com/office/drawing/2014/main" id="{40D634F9-C6F1-4753-83A9-67EE5617CC59}"/>
              </a:ext>
            </a:extLst>
          </p:cNvPr>
          <p:cNvGrpSpPr/>
          <p:nvPr/>
        </p:nvGrpSpPr>
        <p:grpSpPr>
          <a:xfrm>
            <a:off x="590388" y="3092467"/>
            <a:ext cx="1239183" cy="1093409"/>
            <a:chOff x="317507" y="2569006"/>
            <a:chExt cx="1239183" cy="1093409"/>
          </a:xfrm>
        </p:grpSpPr>
        <p:grpSp>
          <p:nvGrpSpPr>
            <p:cNvPr id="468" name="Group 467">
              <a:extLst>
                <a:ext uri="{FF2B5EF4-FFF2-40B4-BE49-F238E27FC236}">
                  <a16:creationId xmlns:a16="http://schemas.microsoft.com/office/drawing/2014/main" id="{3C3FBF46-33FD-4B00-A772-F0A0ABE5C884}"/>
                </a:ext>
              </a:extLst>
            </p:cNvPr>
            <p:cNvGrpSpPr/>
            <p:nvPr/>
          </p:nvGrpSpPr>
          <p:grpSpPr>
            <a:xfrm>
              <a:off x="635178" y="2569006"/>
              <a:ext cx="608168" cy="928256"/>
              <a:chOff x="635178" y="1335602"/>
              <a:chExt cx="608168" cy="928256"/>
            </a:xfrm>
          </p:grpSpPr>
          <p:grpSp>
            <p:nvGrpSpPr>
              <p:cNvPr id="470" name="Group 469">
                <a:extLst>
                  <a:ext uri="{FF2B5EF4-FFF2-40B4-BE49-F238E27FC236}">
                    <a16:creationId xmlns:a16="http://schemas.microsoft.com/office/drawing/2014/main" id="{1E3EAD29-569A-4515-8F2D-185E066F4BA8}"/>
                  </a:ext>
                </a:extLst>
              </p:cNvPr>
              <p:cNvGrpSpPr/>
              <p:nvPr/>
            </p:nvGrpSpPr>
            <p:grpSpPr>
              <a:xfrm>
                <a:off x="650539" y="1335602"/>
                <a:ext cx="568373" cy="928256"/>
                <a:chOff x="4872036" y="4427538"/>
                <a:chExt cx="1042987" cy="1703388"/>
              </a:xfrm>
            </p:grpSpPr>
            <p:sp>
              <p:nvSpPr>
                <p:cNvPr id="514" name="Freeform 217">
                  <a:extLst>
                    <a:ext uri="{FF2B5EF4-FFF2-40B4-BE49-F238E27FC236}">
                      <a16:creationId xmlns:a16="http://schemas.microsoft.com/office/drawing/2014/main" id="{A3593D3B-F6B6-401D-B6A5-B308B864A2C6}"/>
                    </a:ext>
                  </a:extLst>
                </p:cNvPr>
                <p:cNvSpPr>
                  <a:spLocks noEditPoints="1"/>
                </p:cNvSpPr>
                <p:nvPr/>
              </p:nvSpPr>
              <p:spPr bwMode="auto">
                <a:xfrm>
                  <a:off x="4872036" y="4427538"/>
                  <a:ext cx="1042987" cy="1703388"/>
                </a:xfrm>
                <a:custGeom>
                  <a:avLst/>
                  <a:gdLst>
                    <a:gd name="T0" fmla="*/ 293 w 334"/>
                    <a:gd name="T1" fmla="*/ 0 h 548"/>
                    <a:gd name="T2" fmla="*/ 41 w 334"/>
                    <a:gd name="T3" fmla="*/ 0 h 548"/>
                    <a:gd name="T4" fmla="*/ 0 w 334"/>
                    <a:gd name="T5" fmla="*/ 41 h 548"/>
                    <a:gd name="T6" fmla="*/ 0 w 334"/>
                    <a:gd name="T7" fmla="*/ 506 h 548"/>
                    <a:gd name="T8" fmla="*/ 41 w 334"/>
                    <a:gd name="T9" fmla="*/ 548 h 548"/>
                    <a:gd name="T10" fmla="*/ 293 w 334"/>
                    <a:gd name="T11" fmla="*/ 548 h 548"/>
                    <a:gd name="T12" fmla="*/ 334 w 334"/>
                    <a:gd name="T13" fmla="*/ 506 h 548"/>
                    <a:gd name="T14" fmla="*/ 334 w 334"/>
                    <a:gd name="T15" fmla="*/ 41 h 548"/>
                    <a:gd name="T16" fmla="*/ 293 w 334"/>
                    <a:gd name="T17" fmla="*/ 0 h 548"/>
                    <a:gd name="T18" fmla="*/ 198 w 334"/>
                    <a:gd name="T19" fmla="*/ 34 h 548"/>
                    <a:gd name="T20" fmla="*/ 135 w 334"/>
                    <a:gd name="T21" fmla="*/ 34 h 548"/>
                    <a:gd name="T22" fmla="*/ 128 w 334"/>
                    <a:gd name="T23" fmla="*/ 27 h 548"/>
                    <a:gd name="T24" fmla="*/ 135 w 334"/>
                    <a:gd name="T25" fmla="*/ 20 h 548"/>
                    <a:gd name="T26" fmla="*/ 198 w 334"/>
                    <a:gd name="T27" fmla="*/ 20 h 548"/>
                    <a:gd name="T28" fmla="*/ 205 w 334"/>
                    <a:gd name="T29" fmla="*/ 27 h 548"/>
                    <a:gd name="T30" fmla="*/ 198 w 334"/>
                    <a:gd name="T31" fmla="*/ 34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4" h="548">
                      <a:moveTo>
                        <a:pt x="293" y="0"/>
                      </a:moveTo>
                      <a:cubicBezTo>
                        <a:pt x="41" y="0"/>
                        <a:pt x="41" y="0"/>
                        <a:pt x="41" y="0"/>
                      </a:cubicBezTo>
                      <a:cubicBezTo>
                        <a:pt x="18" y="0"/>
                        <a:pt x="0" y="18"/>
                        <a:pt x="0" y="41"/>
                      </a:cubicBezTo>
                      <a:cubicBezTo>
                        <a:pt x="0" y="506"/>
                        <a:pt x="0" y="506"/>
                        <a:pt x="0" y="506"/>
                      </a:cubicBezTo>
                      <a:cubicBezTo>
                        <a:pt x="0" y="529"/>
                        <a:pt x="18" y="548"/>
                        <a:pt x="41" y="548"/>
                      </a:cubicBezTo>
                      <a:cubicBezTo>
                        <a:pt x="293" y="548"/>
                        <a:pt x="293" y="548"/>
                        <a:pt x="293" y="548"/>
                      </a:cubicBezTo>
                      <a:cubicBezTo>
                        <a:pt x="316" y="548"/>
                        <a:pt x="334" y="529"/>
                        <a:pt x="334" y="506"/>
                      </a:cubicBezTo>
                      <a:cubicBezTo>
                        <a:pt x="334" y="41"/>
                        <a:pt x="334" y="41"/>
                        <a:pt x="334" y="41"/>
                      </a:cubicBezTo>
                      <a:cubicBezTo>
                        <a:pt x="334" y="18"/>
                        <a:pt x="316" y="0"/>
                        <a:pt x="293" y="0"/>
                      </a:cubicBezTo>
                      <a:close/>
                      <a:moveTo>
                        <a:pt x="198" y="34"/>
                      </a:moveTo>
                      <a:cubicBezTo>
                        <a:pt x="135" y="34"/>
                        <a:pt x="135" y="34"/>
                        <a:pt x="135" y="34"/>
                      </a:cubicBezTo>
                      <a:cubicBezTo>
                        <a:pt x="131" y="34"/>
                        <a:pt x="128" y="31"/>
                        <a:pt x="128" y="27"/>
                      </a:cubicBezTo>
                      <a:cubicBezTo>
                        <a:pt x="128" y="23"/>
                        <a:pt x="131" y="20"/>
                        <a:pt x="135" y="20"/>
                      </a:cubicBezTo>
                      <a:cubicBezTo>
                        <a:pt x="198" y="20"/>
                        <a:pt x="198" y="20"/>
                        <a:pt x="198" y="20"/>
                      </a:cubicBezTo>
                      <a:cubicBezTo>
                        <a:pt x="202" y="20"/>
                        <a:pt x="205" y="23"/>
                        <a:pt x="205" y="27"/>
                      </a:cubicBezTo>
                      <a:cubicBezTo>
                        <a:pt x="205" y="31"/>
                        <a:pt x="202" y="34"/>
                        <a:pt x="198" y="34"/>
                      </a:cubicBezTo>
                      <a:close/>
                    </a:path>
                  </a:pathLst>
                </a:cu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515" name="Rectangle 218">
                  <a:extLst>
                    <a:ext uri="{FF2B5EF4-FFF2-40B4-BE49-F238E27FC236}">
                      <a16:creationId xmlns:a16="http://schemas.microsoft.com/office/drawing/2014/main" id="{D1854B3C-FC4A-464D-9905-19C665B2B163}"/>
                    </a:ext>
                  </a:extLst>
                </p:cNvPr>
                <p:cNvSpPr>
                  <a:spLocks noChangeArrowheads="1"/>
                </p:cNvSpPr>
                <p:nvPr/>
              </p:nvSpPr>
              <p:spPr bwMode="auto">
                <a:xfrm>
                  <a:off x="5014366" y="4620419"/>
                  <a:ext cx="776287" cy="773113"/>
                </a:xfrm>
                <a:prstGeom prst="rect">
                  <a:avLst/>
                </a:prstGeom>
                <a:solidFill>
                  <a:schemeClr val="tx2">
                    <a:lumMod val="25000"/>
                    <a:lumOff val="75000"/>
                  </a:schemeClr>
                </a:solidFill>
                <a:ln>
                  <a:noFill/>
                </a:ln>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516" name="Freeform 257">
                  <a:extLst>
                    <a:ext uri="{FF2B5EF4-FFF2-40B4-BE49-F238E27FC236}">
                      <a16:creationId xmlns:a16="http://schemas.microsoft.com/office/drawing/2014/main" id="{17C8C944-F23B-4DE1-B1F6-612CE1AB4774}"/>
                    </a:ext>
                  </a:extLst>
                </p:cNvPr>
                <p:cNvSpPr>
                  <a:spLocks/>
                </p:cNvSpPr>
                <p:nvPr/>
              </p:nvSpPr>
              <p:spPr bwMode="auto">
                <a:xfrm>
                  <a:off x="5210173" y="5781676"/>
                  <a:ext cx="365125" cy="239713"/>
                </a:xfrm>
                <a:custGeom>
                  <a:avLst/>
                  <a:gdLst>
                    <a:gd name="T0" fmla="*/ 117 w 117"/>
                    <a:gd name="T1" fmla="*/ 66 h 77"/>
                    <a:gd name="T2" fmla="*/ 107 w 117"/>
                    <a:gd name="T3" fmla="*/ 77 h 77"/>
                    <a:gd name="T4" fmla="*/ 10 w 117"/>
                    <a:gd name="T5" fmla="*/ 77 h 77"/>
                    <a:gd name="T6" fmla="*/ 0 w 117"/>
                    <a:gd name="T7" fmla="*/ 66 h 77"/>
                    <a:gd name="T8" fmla="*/ 0 w 117"/>
                    <a:gd name="T9" fmla="*/ 10 h 77"/>
                    <a:gd name="T10" fmla="*/ 10 w 117"/>
                    <a:gd name="T11" fmla="*/ 0 h 77"/>
                    <a:gd name="T12" fmla="*/ 107 w 117"/>
                    <a:gd name="T13" fmla="*/ 0 h 77"/>
                    <a:gd name="T14" fmla="*/ 117 w 117"/>
                    <a:gd name="T15" fmla="*/ 10 h 77"/>
                    <a:gd name="T16" fmla="*/ 117 w 117"/>
                    <a:gd name="T17" fmla="*/ 6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77">
                      <a:moveTo>
                        <a:pt x="117" y="66"/>
                      </a:moveTo>
                      <a:cubicBezTo>
                        <a:pt x="117" y="72"/>
                        <a:pt x="113" y="77"/>
                        <a:pt x="107" y="77"/>
                      </a:cubicBezTo>
                      <a:cubicBezTo>
                        <a:pt x="10" y="77"/>
                        <a:pt x="10" y="77"/>
                        <a:pt x="10" y="77"/>
                      </a:cubicBezTo>
                      <a:cubicBezTo>
                        <a:pt x="4" y="77"/>
                        <a:pt x="0" y="72"/>
                        <a:pt x="0" y="66"/>
                      </a:cubicBezTo>
                      <a:cubicBezTo>
                        <a:pt x="0" y="10"/>
                        <a:pt x="0" y="10"/>
                        <a:pt x="0" y="10"/>
                      </a:cubicBezTo>
                      <a:cubicBezTo>
                        <a:pt x="0" y="4"/>
                        <a:pt x="4" y="0"/>
                        <a:pt x="10" y="0"/>
                      </a:cubicBezTo>
                      <a:cubicBezTo>
                        <a:pt x="107" y="0"/>
                        <a:pt x="107" y="0"/>
                        <a:pt x="107" y="0"/>
                      </a:cubicBezTo>
                      <a:cubicBezTo>
                        <a:pt x="113" y="0"/>
                        <a:pt x="117" y="4"/>
                        <a:pt x="117" y="10"/>
                      </a:cubicBezTo>
                      <a:lnTo>
                        <a:pt x="117" y="66"/>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517" name="Rectangle 258">
                  <a:extLst>
                    <a:ext uri="{FF2B5EF4-FFF2-40B4-BE49-F238E27FC236}">
                      <a16:creationId xmlns:a16="http://schemas.microsoft.com/office/drawing/2014/main" id="{B2C17B67-70FD-4C15-83F2-50907F7587DD}"/>
                    </a:ext>
                  </a:extLst>
                </p:cNvPr>
                <p:cNvSpPr>
                  <a:spLocks noChangeArrowheads="1"/>
                </p:cNvSpPr>
                <p:nvPr/>
              </p:nvSpPr>
              <p:spPr bwMode="auto">
                <a:xfrm>
                  <a:off x="5311773" y="5842001"/>
                  <a:ext cx="160337" cy="117475"/>
                </a:xfrm>
                <a:prstGeom prst="rect">
                  <a:avLst/>
                </a:prstGeom>
                <a:noFill/>
                <a:ln w="15875" cap="flat">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518" name="Line 259">
                  <a:extLst>
                    <a:ext uri="{FF2B5EF4-FFF2-40B4-BE49-F238E27FC236}">
                      <a16:creationId xmlns:a16="http://schemas.microsoft.com/office/drawing/2014/main" id="{39C1BE14-266C-4C49-890C-64C6C4D0D4F3}"/>
                    </a:ext>
                  </a:extLst>
                </p:cNvPr>
                <p:cNvSpPr>
                  <a:spLocks noChangeShapeType="1"/>
                </p:cNvSpPr>
                <p:nvPr/>
              </p:nvSpPr>
              <p:spPr bwMode="auto">
                <a:xfrm flipH="1">
                  <a:off x="5210173" y="5842001"/>
                  <a:ext cx="101600" cy="0"/>
                </a:xfrm>
                <a:prstGeom prst="line">
                  <a:avLst/>
                </a:prstGeom>
                <a:noFill/>
                <a:ln w="15875" cap="flat">
                  <a:solidFill>
                    <a:srgbClr val="505050"/>
                  </a:solidFill>
                  <a:prstDash val="solid"/>
                  <a:miter lim="800000"/>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519" name="Line 260">
                  <a:extLst>
                    <a:ext uri="{FF2B5EF4-FFF2-40B4-BE49-F238E27FC236}">
                      <a16:creationId xmlns:a16="http://schemas.microsoft.com/office/drawing/2014/main" id="{EDCFAD31-7A44-4F38-8538-CE8ABC7BCC9C}"/>
                    </a:ext>
                  </a:extLst>
                </p:cNvPr>
                <p:cNvSpPr>
                  <a:spLocks noChangeShapeType="1"/>
                </p:cNvSpPr>
                <p:nvPr/>
              </p:nvSpPr>
              <p:spPr bwMode="auto">
                <a:xfrm>
                  <a:off x="5472111" y="5842001"/>
                  <a:ext cx="103187" cy="0"/>
                </a:xfrm>
                <a:prstGeom prst="line">
                  <a:avLst/>
                </a:prstGeom>
                <a:noFill/>
                <a:ln w="15875" cap="flat">
                  <a:solidFill>
                    <a:srgbClr val="505050"/>
                  </a:solidFill>
                  <a:prstDash val="solid"/>
                  <a:miter lim="800000"/>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520" name="Line 261">
                  <a:extLst>
                    <a:ext uri="{FF2B5EF4-FFF2-40B4-BE49-F238E27FC236}">
                      <a16:creationId xmlns:a16="http://schemas.microsoft.com/office/drawing/2014/main" id="{5C3139D0-B9A6-4BB0-B155-133920DAEF9A}"/>
                    </a:ext>
                  </a:extLst>
                </p:cNvPr>
                <p:cNvSpPr>
                  <a:spLocks noChangeShapeType="1"/>
                </p:cNvSpPr>
                <p:nvPr/>
              </p:nvSpPr>
              <p:spPr bwMode="auto">
                <a:xfrm>
                  <a:off x="5472111" y="5959476"/>
                  <a:ext cx="103187" cy="0"/>
                </a:xfrm>
                <a:prstGeom prst="line">
                  <a:avLst/>
                </a:prstGeom>
                <a:noFill/>
                <a:ln w="15875" cap="flat">
                  <a:solidFill>
                    <a:srgbClr val="505050"/>
                  </a:solidFill>
                  <a:prstDash val="solid"/>
                  <a:miter lim="800000"/>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521" name="Line 262">
                  <a:extLst>
                    <a:ext uri="{FF2B5EF4-FFF2-40B4-BE49-F238E27FC236}">
                      <a16:creationId xmlns:a16="http://schemas.microsoft.com/office/drawing/2014/main" id="{8C8D008B-396F-4824-822B-04CF16CDB02B}"/>
                    </a:ext>
                  </a:extLst>
                </p:cNvPr>
                <p:cNvSpPr>
                  <a:spLocks noChangeShapeType="1"/>
                </p:cNvSpPr>
                <p:nvPr/>
              </p:nvSpPr>
              <p:spPr bwMode="auto">
                <a:xfrm flipH="1">
                  <a:off x="5210173" y="5959476"/>
                  <a:ext cx="101600" cy="0"/>
                </a:xfrm>
                <a:prstGeom prst="line">
                  <a:avLst/>
                </a:prstGeom>
                <a:noFill/>
                <a:ln w="15875" cap="flat">
                  <a:solidFill>
                    <a:srgbClr val="505050"/>
                  </a:solidFill>
                  <a:prstDash val="solid"/>
                  <a:miter lim="800000"/>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522" name="Line 263">
                  <a:extLst>
                    <a:ext uri="{FF2B5EF4-FFF2-40B4-BE49-F238E27FC236}">
                      <a16:creationId xmlns:a16="http://schemas.microsoft.com/office/drawing/2014/main" id="{DF6676AB-C89C-4490-8D52-3B7FE1DF6665}"/>
                    </a:ext>
                  </a:extLst>
                </p:cNvPr>
                <p:cNvSpPr>
                  <a:spLocks noChangeShapeType="1"/>
                </p:cNvSpPr>
                <p:nvPr/>
              </p:nvSpPr>
              <p:spPr bwMode="auto">
                <a:xfrm flipH="1">
                  <a:off x="5210173" y="5900738"/>
                  <a:ext cx="101600" cy="0"/>
                </a:xfrm>
                <a:prstGeom prst="line">
                  <a:avLst/>
                </a:prstGeom>
                <a:noFill/>
                <a:ln w="15875" cap="flat">
                  <a:solidFill>
                    <a:srgbClr val="505050"/>
                  </a:solidFill>
                  <a:prstDash val="solid"/>
                  <a:miter lim="800000"/>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523" name="Line 264">
                  <a:extLst>
                    <a:ext uri="{FF2B5EF4-FFF2-40B4-BE49-F238E27FC236}">
                      <a16:creationId xmlns:a16="http://schemas.microsoft.com/office/drawing/2014/main" id="{E6113261-EA0A-402E-A60E-2A8882A14EA8}"/>
                    </a:ext>
                  </a:extLst>
                </p:cNvPr>
                <p:cNvSpPr>
                  <a:spLocks noChangeShapeType="1"/>
                </p:cNvSpPr>
                <p:nvPr/>
              </p:nvSpPr>
              <p:spPr bwMode="auto">
                <a:xfrm>
                  <a:off x="5472111" y="5900738"/>
                  <a:ext cx="103187" cy="0"/>
                </a:xfrm>
                <a:prstGeom prst="line">
                  <a:avLst/>
                </a:prstGeom>
                <a:noFill/>
                <a:ln w="15875" cap="flat">
                  <a:solidFill>
                    <a:srgbClr val="505050"/>
                  </a:solidFill>
                  <a:prstDash val="solid"/>
                  <a:miter lim="800000"/>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524" name="Line 265">
                  <a:extLst>
                    <a:ext uri="{FF2B5EF4-FFF2-40B4-BE49-F238E27FC236}">
                      <a16:creationId xmlns:a16="http://schemas.microsoft.com/office/drawing/2014/main" id="{894A04D2-4AFA-4A79-BA37-1E18C1D6A0D5}"/>
                    </a:ext>
                  </a:extLst>
                </p:cNvPr>
                <p:cNvSpPr>
                  <a:spLocks noChangeShapeType="1"/>
                </p:cNvSpPr>
                <p:nvPr/>
              </p:nvSpPr>
              <p:spPr bwMode="auto">
                <a:xfrm>
                  <a:off x="5394323" y="5959476"/>
                  <a:ext cx="0" cy="61913"/>
                </a:xfrm>
                <a:prstGeom prst="line">
                  <a:avLst/>
                </a:prstGeom>
                <a:noFill/>
                <a:ln w="15875" cap="flat">
                  <a:solidFill>
                    <a:srgbClr val="505050"/>
                  </a:solidFill>
                  <a:prstDash val="solid"/>
                  <a:miter lim="800000"/>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525" name="Line 266">
                  <a:extLst>
                    <a:ext uri="{FF2B5EF4-FFF2-40B4-BE49-F238E27FC236}">
                      <a16:creationId xmlns:a16="http://schemas.microsoft.com/office/drawing/2014/main" id="{EB4B4C2A-29E6-4BE9-8FEA-324AB1045451}"/>
                    </a:ext>
                  </a:extLst>
                </p:cNvPr>
                <p:cNvSpPr>
                  <a:spLocks noChangeShapeType="1"/>
                </p:cNvSpPr>
                <p:nvPr/>
              </p:nvSpPr>
              <p:spPr bwMode="auto">
                <a:xfrm flipV="1">
                  <a:off x="5394323" y="5781676"/>
                  <a:ext cx="0" cy="57150"/>
                </a:xfrm>
                <a:prstGeom prst="line">
                  <a:avLst/>
                </a:prstGeom>
                <a:noFill/>
                <a:ln w="15875" cap="flat">
                  <a:solidFill>
                    <a:srgbClr val="505050"/>
                  </a:solidFill>
                  <a:prstDash val="solid"/>
                  <a:miter lim="800000"/>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grpSp>
          <p:grpSp>
            <p:nvGrpSpPr>
              <p:cNvPr id="471" name="Group 297">
                <a:extLst>
                  <a:ext uri="{FF2B5EF4-FFF2-40B4-BE49-F238E27FC236}">
                    <a16:creationId xmlns:a16="http://schemas.microsoft.com/office/drawing/2014/main" id="{E484B9F8-7771-4B6D-9FE4-DB7E5C41BC12}"/>
                  </a:ext>
                </a:extLst>
              </p:cNvPr>
              <p:cNvGrpSpPr>
                <a:grpSpLocks noChangeAspect="1"/>
              </p:cNvGrpSpPr>
              <p:nvPr/>
            </p:nvGrpSpPr>
            <p:grpSpPr bwMode="auto">
              <a:xfrm>
                <a:off x="635178" y="1353553"/>
                <a:ext cx="608168" cy="615089"/>
                <a:chOff x="2466" y="1974"/>
                <a:chExt cx="703" cy="711"/>
              </a:xfrm>
            </p:grpSpPr>
            <p:sp>
              <p:nvSpPr>
                <p:cNvPr id="477" name="AutoShape 296">
                  <a:extLst>
                    <a:ext uri="{FF2B5EF4-FFF2-40B4-BE49-F238E27FC236}">
                      <a16:creationId xmlns:a16="http://schemas.microsoft.com/office/drawing/2014/main" id="{9FBB015F-DD55-49DB-8D59-630A88E692FA}"/>
                    </a:ext>
                  </a:extLst>
                </p:cNvPr>
                <p:cNvSpPr>
                  <a:spLocks noChangeAspect="1" noChangeArrowheads="1" noTextEdit="1"/>
                </p:cNvSpPr>
                <p:nvPr/>
              </p:nvSpPr>
              <p:spPr bwMode="auto">
                <a:xfrm>
                  <a:off x="2466" y="1974"/>
                  <a:ext cx="703" cy="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78" name="Freeform 299">
                  <a:extLst>
                    <a:ext uri="{FF2B5EF4-FFF2-40B4-BE49-F238E27FC236}">
                      <a16:creationId xmlns:a16="http://schemas.microsoft.com/office/drawing/2014/main" id="{8660335D-A337-4392-99C7-B7744FE64727}"/>
                    </a:ext>
                  </a:extLst>
                </p:cNvPr>
                <p:cNvSpPr>
                  <a:spLocks/>
                </p:cNvSpPr>
                <p:nvPr/>
              </p:nvSpPr>
              <p:spPr bwMode="auto">
                <a:xfrm>
                  <a:off x="2821" y="2408"/>
                  <a:ext cx="215" cy="171"/>
                </a:xfrm>
                <a:custGeom>
                  <a:avLst/>
                  <a:gdLst>
                    <a:gd name="T0" fmla="*/ 176 w 215"/>
                    <a:gd name="T1" fmla="*/ 171 h 171"/>
                    <a:gd name="T2" fmla="*/ 0 w 215"/>
                    <a:gd name="T3" fmla="*/ 103 h 171"/>
                    <a:gd name="T4" fmla="*/ 39 w 215"/>
                    <a:gd name="T5" fmla="*/ 0 h 171"/>
                    <a:gd name="T6" fmla="*/ 215 w 215"/>
                    <a:gd name="T7" fmla="*/ 68 h 171"/>
                    <a:gd name="T8" fmla="*/ 176 w 215"/>
                    <a:gd name="T9" fmla="*/ 171 h 171"/>
                  </a:gdLst>
                  <a:ahLst/>
                  <a:cxnLst>
                    <a:cxn ang="0">
                      <a:pos x="T0" y="T1"/>
                    </a:cxn>
                    <a:cxn ang="0">
                      <a:pos x="T2" y="T3"/>
                    </a:cxn>
                    <a:cxn ang="0">
                      <a:pos x="T4" y="T5"/>
                    </a:cxn>
                    <a:cxn ang="0">
                      <a:pos x="T6" y="T7"/>
                    </a:cxn>
                    <a:cxn ang="0">
                      <a:pos x="T8" y="T9"/>
                    </a:cxn>
                  </a:cxnLst>
                  <a:rect l="0" t="0" r="r" b="b"/>
                  <a:pathLst>
                    <a:path w="215" h="171">
                      <a:moveTo>
                        <a:pt x="176" y="171"/>
                      </a:moveTo>
                      <a:lnTo>
                        <a:pt x="0" y="103"/>
                      </a:lnTo>
                      <a:lnTo>
                        <a:pt x="39" y="0"/>
                      </a:lnTo>
                      <a:lnTo>
                        <a:pt x="215" y="68"/>
                      </a:lnTo>
                      <a:lnTo>
                        <a:pt x="176" y="171"/>
                      </a:lnTo>
                      <a:close/>
                    </a:path>
                  </a:pathLst>
                </a:custGeom>
                <a:solidFill>
                  <a:srgbClr val="2A3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79" name="Freeform 300">
                  <a:extLst>
                    <a:ext uri="{FF2B5EF4-FFF2-40B4-BE49-F238E27FC236}">
                      <a16:creationId xmlns:a16="http://schemas.microsoft.com/office/drawing/2014/main" id="{929ECB84-A602-4CE7-9417-BE6AAC1CB9A4}"/>
                    </a:ext>
                  </a:extLst>
                </p:cNvPr>
                <p:cNvSpPr>
                  <a:spLocks/>
                </p:cNvSpPr>
                <p:nvPr/>
              </p:nvSpPr>
              <p:spPr bwMode="auto">
                <a:xfrm>
                  <a:off x="2971" y="2482"/>
                  <a:ext cx="99" cy="156"/>
                </a:xfrm>
                <a:custGeom>
                  <a:avLst/>
                  <a:gdLst>
                    <a:gd name="T0" fmla="*/ 28 w 100"/>
                    <a:gd name="T1" fmla="*/ 151 h 156"/>
                    <a:gd name="T2" fmla="*/ 20 w 100"/>
                    <a:gd name="T3" fmla="*/ 156 h 156"/>
                    <a:gd name="T4" fmla="*/ 9 w 100"/>
                    <a:gd name="T5" fmla="*/ 93 h 156"/>
                    <a:gd name="T6" fmla="*/ 8 w 100"/>
                    <a:gd name="T7" fmla="*/ 90 h 156"/>
                    <a:gd name="T8" fmla="*/ 7 w 100"/>
                    <a:gd name="T9" fmla="*/ 84 h 156"/>
                    <a:gd name="T10" fmla="*/ 2 w 100"/>
                    <a:gd name="T11" fmla="*/ 53 h 156"/>
                    <a:gd name="T12" fmla="*/ 7 w 100"/>
                    <a:gd name="T13" fmla="*/ 23 h 156"/>
                    <a:gd name="T14" fmla="*/ 39 w 100"/>
                    <a:gd name="T15" fmla="*/ 1 h 156"/>
                    <a:gd name="T16" fmla="*/ 62 w 100"/>
                    <a:gd name="T17" fmla="*/ 3 h 156"/>
                    <a:gd name="T18" fmla="*/ 90 w 100"/>
                    <a:gd name="T19" fmla="*/ 38 h 156"/>
                    <a:gd name="T20" fmla="*/ 95 w 100"/>
                    <a:gd name="T21" fmla="*/ 69 h 156"/>
                    <a:gd name="T22" fmla="*/ 97 w 100"/>
                    <a:gd name="T23" fmla="*/ 77 h 156"/>
                    <a:gd name="T24" fmla="*/ 100 w 100"/>
                    <a:gd name="T25" fmla="*/ 94 h 156"/>
                    <a:gd name="T26" fmla="*/ 28 w 100"/>
                    <a:gd name="T27" fmla="*/ 15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0" h="156">
                      <a:moveTo>
                        <a:pt x="28" y="151"/>
                      </a:moveTo>
                      <a:cubicBezTo>
                        <a:pt x="25" y="153"/>
                        <a:pt x="23" y="154"/>
                        <a:pt x="20" y="156"/>
                      </a:cubicBezTo>
                      <a:cubicBezTo>
                        <a:pt x="16" y="133"/>
                        <a:pt x="12" y="112"/>
                        <a:pt x="9" y="93"/>
                      </a:cubicBezTo>
                      <a:cubicBezTo>
                        <a:pt x="9" y="92"/>
                        <a:pt x="8" y="91"/>
                        <a:pt x="8" y="90"/>
                      </a:cubicBezTo>
                      <a:cubicBezTo>
                        <a:pt x="8" y="88"/>
                        <a:pt x="8" y="86"/>
                        <a:pt x="7" y="84"/>
                      </a:cubicBezTo>
                      <a:cubicBezTo>
                        <a:pt x="5" y="73"/>
                        <a:pt x="3" y="62"/>
                        <a:pt x="2" y="53"/>
                      </a:cubicBezTo>
                      <a:cubicBezTo>
                        <a:pt x="0" y="42"/>
                        <a:pt x="2" y="32"/>
                        <a:pt x="7" y="23"/>
                      </a:cubicBezTo>
                      <a:cubicBezTo>
                        <a:pt x="13" y="12"/>
                        <a:pt x="25" y="3"/>
                        <a:pt x="39" y="1"/>
                      </a:cubicBezTo>
                      <a:cubicBezTo>
                        <a:pt x="47" y="0"/>
                        <a:pt x="55" y="1"/>
                        <a:pt x="62" y="3"/>
                      </a:cubicBezTo>
                      <a:cubicBezTo>
                        <a:pt x="76" y="9"/>
                        <a:pt x="87" y="22"/>
                        <a:pt x="90" y="38"/>
                      </a:cubicBezTo>
                      <a:cubicBezTo>
                        <a:pt x="92" y="47"/>
                        <a:pt x="93" y="58"/>
                        <a:pt x="95" y="69"/>
                      </a:cubicBezTo>
                      <a:cubicBezTo>
                        <a:pt x="96" y="72"/>
                        <a:pt x="96" y="75"/>
                        <a:pt x="97" y="77"/>
                      </a:cubicBezTo>
                      <a:cubicBezTo>
                        <a:pt x="98" y="83"/>
                        <a:pt x="99" y="88"/>
                        <a:pt x="100" y="94"/>
                      </a:cubicBezTo>
                      <a:cubicBezTo>
                        <a:pt x="79" y="116"/>
                        <a:pt x="55" y="135"/>
                        <a:pt x="28" y="151"/>
                      </a:cubicBez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80" name="Freeform 301">
                  <a:extLst>
                    <a:ext uri="{FF2B5EF4-FFF2-40B4-BE49-F238E27FC236}">
                      <a16:creationId xmlns:a16="http://schemas.microsoft.com/office/drawing/2014/main" id="{C290DEEC-8A1F-4A2F-9CAB-F26D437D99D3}"/>
                    </a:ext>
                  </a:extLst>
                </p:cNvPr>
                <p:cNvSpPr>
                  <a:spLocks/>
                </p:cNvSpPr>
                <p:nvPr/>
              </p:nvSpPr>
              <p:spPr bwMode="auto">
                <a:xfrm>
                  <a:off x="2963" y="2518"/>
                  <a:ext cx="114" cy="128"/>
                </a:xfrm>
                <a:custGeom>
                  <a:avLst/>
                  <a:gdLst>
                    <a:gd name="T0" fmla="*/ 115 w 115"/>
                    <a:gd name="T1" fmla="*/ 50 h 128"/>
                    <a:gd name="T2" fmla="*/ 108 w 115"/>
                    <a:gd name="T3" fmla="*/ 58 h 128"/>
                    <a:gd name="T4" fmla="*/ 36 w 115"/>
                    <a:gd name="T5" fmla="*/ 115 h 128"/>
                    <a:gd name="T6" fmla="*/ 28 w 115"/>
                    <a:gd name="T7" fmla="*/ 120 h 128"/>
                    <a:gd name="T8" fmla="*/ 13 w 115"/>
                    <a:gd name="T9" fmla="*/ 128 h 128"/>
                    <a:gd name="T10" fmla="*/ 4 w 115"/>
                    <a:gd name="T11" fmla="*/ 49 h 128"/>
                    <a:gd name="T12" fmla="*/ 0 w 115"/>
                    <a:gd name="T13" fmla="*/ 19 h 128"/>
                    <a:gd name="T14" fmla="*/ 0 w 115"/>
                    <a:gd name="T15" fmla="*/ 18 h 128"/>
                    <a:gd name="T16" fmla="*/ 10 w 115"/>
                    <a:gd name="T17" fmla="*/ 17 h 128"/>
                    <a:gd name="T18" fmla="*/ 41 w 115"/>
                    <a:gd name="T19" fmla="*/ 11 h 128"/>
                    <a:gd name="T20" fmla="*/ 54 w 115"/>
                    <a:gd name="T21" fmla="*/ 9 h 128"/>
                    <a:gd name="T22" fmla="*/ 98 w 115"/>
                    <a:gd name="T23" fmla="*/ 2 h 128"/>
                    <a:gd name="T24" fmla="*/ 108 w 115"/>
                    <a:gd name="T25" fmla="*/ 0 h 128"/>
                    <a:gd name="T26" fmla="*/ 108 w 115"/>
                    <a:gd name="T27" fmla="*/ 0 h 128"/>
                    <a:gd name="T28" fmla="*/ 115 w 115"/>
                    <a:gd name="T29" fmla="*/ 5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5" h="128">
                      <a:moveTo>
                        <a:pt x="115" y="50"/>
                      </a:moveTo>
                      <a:cubicBezTo>
                        <a:pt x="112" y="53"/>
                        <a:pt x="110" y="55"/>
                        <a:pt x="108" y="58"/>
                      </a:cubicBezTo>
                      <a:cubicBezTo>
                        <a:pt x="87" y="80"/>
                        <a:pt x="63" y="99"/>
                        <a:pt x="36" y="115"/>
                      </a:cubicBezTo>
                      <a:cubicBezTo>
                        <a:pt x="33" y="117"/>
                        <a:pt x="31" y="118"/>
                        <a:pt x="28" y="120"/>
                      </a:cubicBezTo>
                      <a:cubicBezTo>
                        <a:pt x="23" y="123"/>
                        <a:pt x="18" y="125"/>
                        <a:pt x="13" y="128"/>
                      </a:cubicBezTo>
                      <a:cubicBezTo>
                        <a:pt x="10" y="98"/>
                        <a:pt x="6" y="70"/>
                        <a:pt x="4" y="49"/>
                      </a:cubicBezTo>
                      <a:cubicBezTo>
                        <a:pt x="2" y="35"/>
                        <a:pt x="1" y="25"/>
                        <a:pt x="0" y="19"/>
                      </a:cubicBezTo>
                      <a:cubicBezTo>
                        <a:pt x="0" y="19"/>
                        <a:pt x="0" y="19"/>
                        <a:pt x="0" y="18"/>
                      </a:cubicBezTo>
                      <a:cubicBezTo>
                        <a:pt x="10" y="17"/>
                        <a:pt x="10" y="17"/>
                        <a:pt x="10" y="17"/>
                      </a:cubicBezTo>
                      <a:cubicBezTo>
                        <a:pt x="41" y="11"/>
                        <a:pt x="41" y="11"/>
                        <a:pt x="41" y="11"/>
                      </a:cubicBezTo>
                      <a:cubicBezTo>
                        <a:pt x="54" y="9"/>
                        <a:pt x="54" y="9"/>
                        <a:pt x="54" y="9"/>
                      </a:cubicBezTo>
                      <a:cubicBezTo>
                        <a:pt x="98" y="2"/>
                        <a:pt x="98" y="2"/>
                        <a:pt x="98" y="2"/>
                      </a:cubicBezTo>
                      <a:cubicBezTo>
                        <a:pt x="108" y="0"/>
                        <a:pt x="108" y="0"/>
                        <a:pt x="108" y="0"/>
                      </a:cubicBezTo>
                      <a:cubicBezTo>
                        <a:pt x="108" y="0"/>
                        <a:pt x="108" y="0"/>
                        <a:pt x="108" y="0"/>
                      </a:cubicBezTo>
                      <a:cubicBezTo>
                        <a:pt x="109" y="8"/>
                        <a:pt x="112" y="26"/>
                        <a:pt x="115" y="50"/>
                      </a:cubicBezTo>
                      <a:close/>
                    </a:path>
                  </a:pathLst>
                </a:custGeom>
                <a:solidFill>
                  <a:srgbClr val="2A3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81" name="Freeform 302">
                  <a:extLst>
                    <a:ext uri="{FF2B5EF4-FFF2-40B4-BE49-F238E27FC236}">
                      <a16:creationId xmlns:a16="http://schemas.microsoft.com/office/drawing/2014/main" id="{6B091ACB-873D-4589-BB72-8764A103AFBF}"/>
                    </a:ext>
                  </a:extLst>
                </p:cNvPr>
                <p:cNvSpPr>
                  <a:spLocks/>
                </p:cNvSpPr>
                <p:nvPr/>
              </p:nvSpPr>
              <p:spPr bwMode="auto">
                <a:xfrm>
                  <a:off x="2956" y="2466"/>
                  <a:ext cx="121" cy="122"/>
                </a:xfrm>
                <a:custGeom>
                  <a:avLst/>
                  <a:gdLst>
                    <a:gd name="T0" fmla="*/ 8 w 122"/>
                    <a:gd name="T1" fmla="*/ 47 h 122"/>
                    <a:gd name="T2" fmla="*/ 47 w 122"/>
                    <a:gd name="T3" fmla="*/ 114 h 122"/>
                    <a:gd name="T4" fmla="*/ 114 w 122"/>
                    <a:gd name="T5" fmla="*/ 75 h 122"/>
                    <a:gd name="T6" fmla="*/ 75 w 122"/>
                    <a:gd name="T7" fmla="*/ 8 h 122"/>
                    <a:gd name="T8" fmla="*/ 8 w 122"/>
                    <a:gd name="T9" fmla="*/ 47 h 122"/>
                  </a:gdLst>
                  <a:ahLst/>
                  <a:cxnLst>
                    <a:cxn ang="0">
                      <a:pos x="T0" y="T1"/>
                    </a:cxn>
                    <a:cxn ang="0">
                      <a:pos x="T2" y="T3"/>
                    </a:cxn>
                    <a:cxn ang="0">
                      <a:pos x="T4" y="T5"/>
                    </a:cxn>
                    <a:cxn ang="0">
                      <a:pos x="T6" y="T7"/>
                    </a:cxn>
                    <a:cxn ang="0">
                      <a:pos x="T8" y="T9"/>
                    </a:cxn>
                  </a:cxnLst>
                  <a:rect l="0" t="0" r="r" b="b"/>
                  <a:pathLst>
                    <a:path w="122" h="122">
                      <a:moveTo>
                        <a:pt x="8" y="47"/>
                      </a:moveTo>
                      <a:cubicBezTo>
                        <a:pt x="0" y="76"/>
                        <a:pt x="17" y="107"/>
                        <a:pt x="47" y="114"/>
                      </a:cubicBezTo>
                      <a:cubicBezTo>
                        <a:pt x="76" y="122"/>
                        <a:pt x="106" y="105"/>
                        <a:pt x="114" y="75"/>
                      </a:cubicBezTo>
                      <a:cubicBezTo>
                        <a:pt x="122" y="46"/>
                        <a:pt x="104" y="16"/>
                        <a:pt x="75" y="8"/>
                      </a:cubicBezTo>
                      <a:cubicBezTo>
                        <a:pt x="46" y="0"/>
                        <a:pt x="16" y="18"/>
                        <a:pt x="8" y="47"/>
                      </a:cubicBezTo>
                      <a:close/>
                    </a:path>
                  </a:pathLst>
                </a:custGeom>
                <a:solidFill>
                  <a:srgbClr val="2A3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82" name="Freeform 303">
                  <a:extLst>
                    <a:ext uri="{FF2B5EF4-FFF2-40B4-BE49-F238E27FC236}">
                      <a16:creationId xmlns:a16="http://schemas.microsoft.com/office/drawing/2014/main" id="{A5A5AEBF-A359-461D-91F3-8254FA856832}"/>
                    </a:ext>
                  </a:extLst>
                </p:cNvPr>
                <p:cNvSpPr>
                  <a:spLocks/>
                </p:cNvSpPr>
                <p:nvPr/>
              </p:nvSpPr>
              <p:spPr bwMode="auto">
                <a:xfrm>
                  <a:off x="2635" y="2494"/>
                  <a:ext cx="186" cy="191"/>
                </a:xfrm>
                <a:custGeom>
                  <a:avLst/>
                  <a:gdLst>
                    <a:gd name="T0" fmla="*/ 186 w 188"/>
                    <a:gd name="T1" fmla="*/ 191 h 191"/>
                    <a:gd name="T2" fmla="*/ 184 w 188"/>
                    <a:gd name="T3" fmla="*/ 191 h 191"/>
                    <a:gd name="T4" fmla="*/ 148 w 188"/>
                    <a:gd name="T5" fmla="*/ 189 h 191"/>
                    <a:gd name="T6" fmla="*/ 132 w 188"/>
                    <a:gd name="T7" fmla="*/ 187 h 191"/>
                    <a:gd name="T8" fmla="*/ 29 w 188"/>
                    <a:gd name="T9" fmla="*/ 155 h 191"/>
                    <a:gd name="T10" fmla="*/ 25 w 188"/>
                    <a:gd name="T11" fmla="*/ 153 h 191"/>
                    <a:gd name="T12" fmla="*/ 7 w 188"/>
                    <a:gd name="T13" fmla="*/ 144 h 191"/>
                    <a:gd name="T14" fmla="*/ 4 w 188"/>
                    <a:gd name="T15" fmla="*/ 84 h 191"/>
                    <a:gd name="T16" fmla="*/ 3 w 188"/>
                    <a:gd name="T17" fmla="*/ 65 h 191"/>
                    <a:gd name="T18" fmla="*/ 1 w 188"/>
                    <a:gd name="T19" fmla="*/ 33 h 191"/>
                    <a:gd name="T20" fmla="*/ 0 w 188"/>
                    <a:gd name="T21" fmla="*/ 13 h 191"/>
                    <a:gd name="T22" fmla="*/ 41 w 188"/>
                    <a:gd name="T23" fmla="*/ 11 h 191"/>
                    <a:gd name="T24" fmla="*/ 107 w 188"/>
                    <a:gd name="T25" fmla="*/ 6 h 191"/>
                    <a:gd name="T26" fmla="*/ 107 w 188"/>
                    <a:gd name="T27" fmla="*/ 6 h 191"/>
                    <a:gd name="T28" fmla="*/ 127 w 188"/>
                    <a:gd name="T29" fmla="*/ 4 h 191"/>
                    <a:gd name="T30" fmla="*/ 137 w 188"/>
                    <a:gd name="T31" fmla="*/ 3 h 191"/>
                    <a:gd name="T32" fmla="*/ 157 w 188"/>
                    <a:gd name="T33" fmla="*/ 2 h 191"/>
                    <a:gd name="T34" fmla="*/ 162 w 188"/>
                    <a:gd name="T35" fmla="*/ 2 h 191"/>
                    <a:gd name="T36" fmla="*/ 170 w 188"/>
                    <a:gd name="T37" fmla="*/ 1 h 191"/>
                    <a:gd name="T38" fmla="*/ 182 w 188"/>
                    <a:gd name="T39" fmla="*/ 0 h 191"/>
                    <a:gd name="T40" fmla="*/ 186 w 188"/>
                    <a:gd name="T41" fmla="*/ 0 h 191"/>
                    <a:gd name="T42" fmla="*/ 187 w 188"/>
                    <a:gd name="T43" fmla="*/ 0 h 191"/>
                    <a:gd name="T44" fmla="*/ 188 w 188"/>
                    <a:gd name="T45" fmla="*/ 0 h 191"/>
                    <a:gd name="T46" fmla="*/ 188 w 188"/>
                    <a:gd name="T47" fmla="*/ 191 h 191"/>
                    <a:gd name="T48" fmla="*/ 186 w 188"/>
                    <a:gd name="T49" fmla="*/ 19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 h="191">
                      <a:moveTo>
                        <a:pt x="186" y="191"/>
                      </a:moveTo>
                      <a:cubicBezTo>
                        <a:pt x="185" y="191"/>
                        <a:pt x="185" y="191"/>
                        <a:pt x="184" y="191"/>
                      </a:cubicBezTo>
                      <a:cubicBezTo>
                        <a:pt x="172" y="191"/>
                        <a:pt x="160" y="190"/>
                        <a:pt x="148" y="189"/>
                      </a:cubicBezTo>
                      <a:cubicBezTo>
                        <a:pt x="143" y="188"/>
                        <a:pt x="137" y="188"/>
                        <a:pt x="132" y="187"/>
                      </a:cubicBezTo>
                      <a:cubicBezTo>
                        <a:pt x="95" y="182"/>
                        <a:pt x="61" y="171"/>
                        <a:pt x="29" y="155"/>
                      </a:cubicBezTo>
                      <a:cubicBezTo>
                        <a:pt x="27" y="155"/>
                        <a:pt x="26" y="154"/>
                        <a:pt x="25" y="153"/>
                      </a:cubicBezTo>
                      <a:cubicBezTo>
                        <a:pt x="19" y="150"/>
                        <a:pt x="13" y="147"/>
                        <a:pt x="7" y="144"/>
                      </a:cubicBezTo>
                      <a:cubicBezTo>
                        <a:pt x="4" y="84"/>
                        <a:pt x="4" y="84"/>
                        <a:pt x="4" y="84"/>
                      </a:cubicBezTo>
                      <a:cubicBezTo>
                        <a:pt x="3" y="65"/>
                        <a:pt x="3" y="65"/>
                        <a:pt x="3" y="65"/>
                      </a:cubicBezTo>
                      <a:cubicBezTo>
                        <a:pt x="1" y="33"/>
                        <a:pt x="1" y="33"/>
                        <a:pt x="1" y="33"/>
                      </a:cubicBezTo>
                      <a:cubicBezTo>
                        <a:pt x="0" y="13"/>
                        <a:pt x="0" y="13"/>
                        <a:pt x="0" y="13"/>
                      </a:cubicBezTo>
                      <a:cubicBezTo>
                        <a:pt x="41" y="11"/>
                        <a:pt x="41" y="11"/>
                        <a:pt x="41" y="11"/>
                      </a:cubicBezTo>
                      <a:cubicBezTo>
                        <a:pt x="107" y="6"/>
                        <a:pt x="107" y="6"/>
                        <a:pt x="107" y="6"/>
                      </a:cubicBezTo>
                      <a:cubicBezTo>
                        <a:pt x="107" y="6"/>
                        <a:pt x="107" y="6"/>
                        <a:pt x="107" y="6"/>
                      </a:cubicBezTo>
                      <a:cubicBezTo>
                        <a:pt x="127" y="4"/>
                        <a:pt x="127" y="4"/>
                        <a:pt x="127" y="4"/>
                      </a:cubicBezTo>
                      <a:cubicBezTo>
                        <a:pt x="137" y="3"/>
                        <a:pt x="137" y="3"/>
                        <a:pt x="137" y="3"/>
                      </a:cubicBezTo>
                      <a:cubicBezTo>
                        <a:pt x="157" y="2"/>
                        <a:pt x="157" y="2"/>
                        <a:pt x="157" y="2"/>
                      </a:cubicBezTo>
                      <a:cubicBezTo>
                        <a:pt x="162" y="2"/>
                        <a:pt x="162" y="2"/>
                        <a:pt x="162" y="2"/>
                      </a:cubicBezTo>
                      <a:cubicBezTo>
                        <a:pt x="170" y="1"/>
                        <a:pt x="170" y="1"/>
                        <a:pt x="170" y="1"/>
                      </a:cubicBezTo>
                      <a:cubicBezTo>
                        <a:pt x="182" y="0"/>
                        <a:pt x="182" y="0"/>
                        <a:pt x="182" y="0"/>
                      </a:cubicBezTo>
                      <a:cubicBezTo>
                        <a:pt x="186" y="0"/>
                        <a:pt x="186" y="0"/>
                        <a:pt x="186" y="0"/>
                      </a:cubicBezTo>
                      <a:cubicBezTo>
                        <a:pt x="187" y="0"/>
                        <a:pt x="187" y="0"/>
                        <a:pt x="187" y="0"/>
                      </a:cubicBezTo>
                      <a:cubicBezTo>
                        <a:pt x="188" y="0"/>
                        <a:pt x="188" y="0"/>
                        <a:pt x="188" y="0"/>
                      </a:cubicBezTo>
                      <a:cubicBezTo>
                        <a:pt x="188" y="191"/>
                        <a:pt x="188" y="191"/>
                        <a:pt x="188" y="191"/>
                      </a:cubicBezTo>
                      <a:cubicBezTo>
                        <a:pt x="188" y="191"/>
                        <a:pt x="187" y="191"/>
                        <a:pt x="186" y="191"/>
                      </a:cubicBezTo>
                      <a:close/>
                    </a:path>
                  </a:pathLst>
                </a:custGeom>
                <a:solidFill>
                  <a:srgbClr val="2A3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83" name="Freeform 304">
                  <a:extLst>
                    <a:ext uri="{FF2B5EF4-FFF2-40B4-BE49-F238E27FC236}">
                      <a16:creationId xmlns:a16="http://schemas.microsoft.com/office/drawing/2014/main" id="{86F18EC1-2CC1-4B3E-A21F-997B615A897F}"/>
                    </a:ext>
                  </a:extLst>
                </p:cNvPr>
                <p:cNvSpPr>
                  <a:spLocks/>
                </p:cNvSpPr>
                <p:nvPr/>
              </p:nvSpPr>
              <p:spPr bwMode="auto">
                <a:xfrm>
                  <a:off x="2605" y="2406"/>
                  <a:ext cx="216" cy="170"/>
                </a:xfrm>
                <a:custGeom>
                  <a:avLst/>
                  <a:gdLst>
                    <a:gd name="T0" fmla="*/ 40 w 216"/>
                    <a:gd name="T1" fmla="*/ 170 h 170"/>
                    <a:gd name="T2" fmla="*/ 0 w 216"/>
                    <a:gd name="T3" fmla="*/ 67 h 170"/>
                    <a:gd name="T4" fmla="*/ 177 w 216"/>
                    <a:gd name="T5" fmla="*/ 0 h 170"/>
                    <a:gd name="T6" fmla="*/ 216 w 216"/>
                    <a:gd name="T7" fmla="*/ 102 h 170"/>
                    <a:gd name="T8" fmla="*/ 40 w 216"/>
                    <a:gd name="T9" fmla="*/ 170 h 170"/>
                  </a:gdLst>
                  <a:ahLst/>
                  <a:cxnLst>
                    <a:cxn ang="0">
                      <a:pos x="T0" y="T1"/>
                    </a:cxn>
                    <a:cxn ang="0">
                      <a:pos x="T2" y="T3"/>
                    </a:cxn>
                    <a:cxn ang="0">
                      <a:pos x="T4" y="T5"/>
                    </a:cxn>
                    <a:cxn ang="0">
                      <a:pos x="T6" y="T7"/>
                    </a:cxn>
                    <a:cxn ang="0">
                      <a:pos x="T8" y="T9"/>
                    </a:cxn>
                  </a:cxnLst>
                  <a:rect l="0" t="0" r="r" b="b"/>
                  <a:pathLst>
                    <a:path w="216" h="170">
                      <a:moveTo>
                        <a:pt x="40" y="170"/>
                      </a:moveTo>
                      <a:lnTo>
                        <a:pt x="0" y="67"/>
                      </a:lnTo>
                      <a:lnTo>
                        <a:pt x="177" y="0"/>
                      </a:lnTo>
                      <a:lnTo>
                        <a:pt x="216" y="102"/>
                      </a:lnTo>
                      <a:lnTo>
                        <a:pt x="40" y="170"/>
                      </a:lnTo>
                      <a:close/>
                    </a:path>
                  </a:pathLst>
                </a:custGeom>
                <a:solidFill>
                  <a:srgbClr val="2A3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84" name="Freeform 305">
                  <a:extLst>
                    <a:ext uri="{FF2B5EF4-FFF2-40B4-BE49-F238E27FC236}">
                      <a16:creationId xmlns:a16="http://schemas.microsoft.com/office/drawing/2014/main" id="{FCA47CB3-E648-47AE-9927-414339AD3B23}"/>
                    </a:ext>
                  </a:extLst>
                </p:cNvPr>
                <p:cNvSpPr>
                  <a:spLocks/>
                </p:cNvSpPr>
                <p:nvPr/>
              </p:nvSpPr>
              <p:spPr bwMode="auto">
                <a:xfrm>
                  <a:off x="2819" y="2494"/>
                  <a:ext cx="186" cy="191"/>
                </a:xfrm>
                <a:custGeom>
                  <a:avLst/>
                  <a:gdLst>
                    <a:gd name="T0" fmla="*/ 188 w 188"/>
                    <a:gd name="T1" fmla="*/ 13 h 191"/>
                    <a:gd name="T2" fmla="*/ 187 w 188"/>
                    <a:gd name="T3" fmla="*/ 35 h 191"/>
                    <a:gd name="T4" fmla="*/ 186 w 188"/>
                    <a:gd name="T5" fmla="*/ 71 h 191"/>
                    <a:gd name="T6" fmla="*/ 185 w 188"/>
                    <a:gd name="T7" fmla="*/ 86 h 191"/>
                    <a:gd name="T8" fmla="*/ 182 w 188"/>
                    <a:gd name="T9" fmla="*/ 139 h 191"/>
                    <a:gd name="T10" fmla="*/ 174 w 188"/>
                    <a:gd name="T11" fmla="*/ 144 h 191"/>
                    <a:gd name="T12" fmla="*/ 159 w 188"/>
                    <a:gd name="T13" fmla="*/ 152 h 191"/>
                    <a:gd name="T14" fmla="*/ 51 w 188"/>
                    <a:gd name="T15" fmla="*/ 187 h 191"/>
                    <a:gd name="T16" fmla="*/ 35 w 188"/>
                    <a:gd name="T17" fmla="*/ 189 h 191"/>
                    <a:gd name="T18" fmla="*/ 2 w 188"/>
                    <a:gd name="T19" fmla="*/ 191 h 191"/>
                    <a:gd name="T20" fmla="*/ 0 w 188"/>
                    <a:gd name="T21" fmla="*/ 191 h 191"/>
                    <a:gd name="T22" fmla="*/ 0 w 188"/>
                    <a:gd name="T23" fmla="*/ 0 h 191"/>
                    <a:gd name="T24" fmla="*/ 1 w 188"/>
                    <a:gd name="T25" fmla="*/ 0 h 191"/>
                    <a:gd name="T26" fmla="*/ 2 w 188"/>
                    <a:gd name="T27" fmla="*/ 0 h 191"/>
                    <a:gd name="T28" fmla="*/ 8 w 188"/>
                    <a:gd name="T29" fmla="*/ 0 h 191"/>
                    <a:gd name="T30" fmla="*/ 12 w 188"/>
                    <a:gd name="T31" fmla="*/ 1 h 191"/>
                    <a:gd name="T32" fmla="*/ 20 w 188"/>
                    <a:gd name="T33" fmla="*/ 1 h 191"/>
                    <a:gd name="T34" fmla="*/ 27 w 188"/>
                    <a:gd name="T35" fmla="*/ 2 h 191"/>
                    <a:gd name="T36" fmla="*/ 35 w 188"/>
                    <a:gd name="T37" fmla="*/ 2 h 191"/>
                    <a:gd name="T38" fmla="*/ 56 w 188"/>
                    <a:gd name="T39" fmla="*/ 4 h 191"/>
                    <a:gd name="T40" fmla="*/ 76 w 188"/>
                    <a:gd name="T41" fmla="*/ 5 h 191"/>
                    <a:gd name="T42" fmla="*/ 76 w 188"/>
                    <a:gd name="T43" fmla="*/ 5 h 191"/>
                    <a:gd name="T44" fmla="*/ 150 w 188"/>
                    <a:gd name="T45" fmla="*/ 11 h 191"/>
                    <a:gd name="T46" fmla="*/ 161 w 188"/>
                    <a:gd name="T47" fmla="*/ 11 h 191"/>
                    <a:gd name="T48" fmla="*/ 188 w 188"/>
                    <a:gd name="T49" fmla="*/ 13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 h="191">
                      <a:moveTo>
                        <a:pt x="188" y="13"/>
                      </a:moveTo>
                      <a:cubicBezTo>
                        <a:pt x="187" y="35"/>
                        <a:pt x="187" y="35"/>
                        <a:pt x="187" y="35"/>
                      </a:cubicBezTo>
                      <a:cubicBezTo>
                        <a:pt x="186" y="71"/>
                        <a:pt x="186" y="71"/>
                        <a:pt x="186" y="71"/>
                      </a:cubicBezTo>
                      <a:cubicBezTo>
                        <a:pt x="185" y="86"/>
                        <a:pt x="185" y="86"/>
                        <a:pt x="185" y="86"/>
                      </a:cubicBezTo>
                      <a:cubicBezTo>
                        <a:pt x="182" y="139"/>
                        <a:pt x="182" y="139"/>
                        <a:pt x="182" y="139"/>
                      </a:cubicBezTo>
                      <a:cubicBezTo>
                        <a:pt x="179" y="141"/>
                        <a:pt x="177" y="142"/>
                        <a:pt x="174" y="144"/>
                      </a:cubicBezTo>
                      <a:cubicBezTo>
                        <a:pt x="169" y="147"/>
                        <a:pt x="164" y="149"/>
                        <a:pt x="159" y="152"/>
                      </a:cubicBezTo>
                      <a:cubicBezTo>
                        <a:pt x="126" y="169"/>
                        <a:pt x="89" y="181"/>
                        <a:pt x="51" y="187"/>
                      </a:cubicBezTo>
                      <a:cubicBezTo>
                        <a:pt x="46" y="187"/>
                        <a:pt x="40" y="188"/>
                        <a:pt x="35" y="189"/>
                      </a:cubicBezTo>
                      <a:cubicBezTo>
                        <a:pt x="24" y="190"/>
                        <a:pt x="13" y="190"/>
                        <a:pt x="2" y="191"/>
                      </a:cubicBezTo>
                      <a:cubicBezTo>
                        <a:pt x="2" y="191"/>
                        <a:pt x="1" y="191"/>
                        <a:pt x="0" y="191"/>
                      </a:cubicBezTo>
                      <a:cubicBezTo>
                        <a:pt x="0" y="0"/>
                        <a:pt x="0" y="0"/>
                        <a:pt x="0" y="0"/>
                      </a:cubicBezTo>
                      <a:cubicBezTo>
                        <a:pt x="1" y="0"/>
                        <a:pt x="1" y="0"/>
                        <a:pt x="1" y="0"/>
                      </a:cubicBezTo>
                      <a:cubicBezTo>
                        <a:pt x="2" y="0"/>
                        <a:pt x="2" y="0"/>
                        <a:pt x="2" y="0"/>
                      </a:cubicBezTo>
                      <a:cubicBezTo>
                        <a:pt x="8" y="0"/>
                        <a:pt x="8" y="0"/>
                        <a:pt x="8" y="0"/>
                      </a:cubicBezTo>
                      <a:cubicBezTo>
                        <a:pt x="12" y="1"/>
                        <a:pt x="12" y="1"/>
                        <a:pt x="12" y="1"/>
                      </a:cubicBezTo>
                      <a:cubicBezTo>
                        <a:pt x="20" y="1"/>
                        <a:pt x="20" y="1"/>
                        <a:pt x="20" y="1"/>
                      </a:cubicBezTo>
                      <a:cubicBezTo>
                        <a:pt x="27" y="2"/>
                        <a:pt x="27" y="2"/>
                        <a:pt x="27" y="2"/>
                      </a:cubicBezTo>
                      <a:cubicBezTo>
                        <a:pt x="35" y="2"/>
                        <a:pt x="35" y="2"/>
                        <a:pt x="35" y="2"/>
                      </a:cubicBezTo>
                      <a:cubicBezTo>
                        <a:pt x="56" y="4"/>
                        <a:pt x="56" y="4"/>
                        <a:pt x="56" y="4"/>
                      </a:cubicBezTo>
                      <a:cubicBezTo>
                        <a:pt x="76" y="5"/>
                        <a:pt x="76" y="5"/>
                        <a:pt x="76" y="5"/>
                      </a:cubicBezTo>
                      <a:cubicBezTo>
                        <a:pt x="76" y="5"/>
                        <a:pt x="76" y="5"/>
                        <a:pt x="76" y="5"/>
                      </a:cubicBezTo>
                      <a:cubicBezTo>
                        <a:pt x="150" y="11"/>
                        <a:pt x="150" y="11"/>
                        <a:pt x="150" y="11"/>
                      </a:cubicBezTo>
                      <a:cubicBezTo>
                        <a:pt x="161" y="11"/>
                        <a:pt x="161" y="11"/>
                        <a:pt x="161" y="11"/>
                      </a:cubicBezTo>
                      <a:lnTo>
                        <a:pt x="188" y="13"/>
                      </a:lnTo>
                      <a:close/>
                    </a:path>
                  </a:pathLst>
                </a:custGeom>
                <a:solidFill>
                  <a:srgbClr val="2A3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85" name="Freeform 306">
                  <a:extLst>
                    <a:ext uri="{FF2B5EF4-FFF2-40B4-BE49-F238E27FC236}">
                      <a16:creationId xmlns:a16="http://schemas.microsoft.com/office/drawing/2014/main" id="{AE748FBC-9D2B-40C9-9059-17C24B45E4D7}"/>
                    </a:ext>
                  </a:extLst>
                </p:cNvPr>
                <p:cNvSpPr>
                  <a:spLocks/>
                </p:cNvSpPr>
                <p:nvPr/>
              </p:nvSpPr>
              <p:spPr bwMode="auto">
                <a:xfrm>
                  <a:off x="2562" y="2516"/>
                  <a:ext cx="117" cy="131"/>
                </a:xfrm>
                <a:custGeom>
                  <a:avLst/>
                  <a:gdLst>
                    <a:gd name="T0" fmla="*/ 118 w 118"/>
                    <a:gd name="T1" fmla="*/ 18 h 131"/>
                    <a:gd name="T2" fmla="*/ 118 w 118"/>
                    <a:gd name="T3" fmla="*/ 18 h 131"/>
                    <a:gd name="T4" fmla="*/ 118 w 118"/>
                    <a:gd name="T5" fmla="*/ 19 h 131"/>
                    <a:gd name="T6" fmla="*/ 113 w 118"/>
                    <a:gd name="T7" fmla="*/ 49 h 131"/>
                    <a:gd name="T8" fmla="*/ 111 w 118"/>
                    <a:gd name="T9" fmla="*/ 58 h 131"/>
                    <a:gd name="T10" fmla="*/ 99 w 118"/>
                    <a:gd name="T11" fmla="*/ 131 h 131"/>
                    <a:gd name="T12" fmla="*/ 81 w 118"/>
                    <a:gd name="T13" fmla="*/ 122 h 131"/>
                    <a:gd name="T14" fmla="*/ 1 w 118"/>
                    <a:gd name="T15" fmla="*/ 60 h 131"/>
                    <a:gd name="T16" fmla="*/ 0 w 118"/>
                    <a:gd name="T17" fmla="*/ 58 h 131"/>
                    <a:gd name="T18" fmla="*/ 3 w 118"/>
                    <a:gd name="T19" fmla="*/ 39 h 131"/>
                    <a:gd name="T20" fmla="*/ 9 w 118"/>
                    <a:gd name="T21" fmla="*/ 1 h 131"/>
                    <a:gd name="T22" fmla="*/ 10 w 118"/>
                    <a:gd name="T23" fmla="*/ 0 h 131"/>
                    <a:gd name="T24" fmla="*/ 10 w 118"/>
                    <a:gd name="T25" fmla="*/ 0 h 131"/>
                    <a:gd name="T26" fmla="*/ 64 w 118"/>
                    <a:gd name="T27" fmla="*/ 9 h 131"/>
                    <a:gd name="T28" fmla="*/ 75 w 118"/>
                    <a:gd name="T29" fmla="*/ 11 h 131"/>
                    <a:gd name="T30" fmla="*/ 118 w 118"/>
                    <a:gd name="T31" fmla="*/ 1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131">
                      <a:moveTo>
                        <a:pt x="118" y="18"/>
                      </a:moveTo>
                      <a:cubicBezTo>
                        <a:pt x="118" y="18"/>
                        <a:pt x="118" y="18"/>
                        <a:pt x="118" y="18"/>
                      </a:cubicBezTo>
                      <a:cubicBezTo>
                        <a:pt x="118" y="18"/>
                        <a:pt x="118" y="19"/>
                        <a:pt x="118" y="19"/>
                      </a:cubicBezTo>
                      <a:cubicBezTo>
                        <a:pt x="116" y="28"/>
                        <a:pt x="115" y="38"/>
                        <a:pt x="113" y="49"/>
                      </a:cubicBezTo>
                      <a:cubicBezTo>
                        <a:pt x="112" y="52"/>
                        <a:pt x="112" y="55"/>
                        <a:pt x="111" y="58"/>
                      </a:cubicBezTo>
                      <a:cubicBezTo>
                        <a:pt x="107" y="80"/>
                        <a:pt x="103" y="105"/>
                        <a:pt x="99" y="131"/>
                      </a:cubicBezTo>
                      <a:cubicBezTo>
                        <a:pt x="93" y="128"/>
                        <a:pt x="87" y="125"/>
                        <a:pt x="81" y="122"/>
                      </a:cubicBezTo>
                      <a:cubicBezTo>
                        <a:pt x="51" y="105"/>
                        <a:pt x="25" y="84"/>
                        <a:pt x="1" y="60"/>
                      </a:cubicBezTo>
                      <a:cubicBezTo>
                        <a:pt x="1" y="59"/>
                        <a:pt x="0" y="58"/>
                        <a:pt x="0" y="58"/>
                      </a:cubicBezTo>
                      <a:cubicBezTo>
                        <a:pt x="1" y="51"/>
                        <a:pt x="2" y="45"/>
                        <a:pt x="3" y="39"/>
                      </a:cubicBezTo>
                      <a:cubicBezTo>
                        <a:pt x="5" y="25"/>
                        <a:pt x="8" y="13"/>
                        <a:pt x="9" y="1"/>
                      </a:cubicBezTo>
                      <a:cubicBezTo>
                        <a:pt x="10" y="1"/>
                        <a:pt x="10" y="0"/>
                        <a:pt x="10" y="0"/>
                      </a:cubicBezTo>
                      <a:cubicBezTo>
                        <a:pt x="10" y="0"/>
                        <a:pt x="10" y="0"/>
                        <a:pt x="10" y="0"/>
                      </a:cubicBezTo>
                      <a:cubicBezTo>
                        <a:pt x="64" y="9"/>
                        <a:pt x="64" y="9"/>
                        <a:pt x="64" y="9"/>
                      </a:cubicBezTo>
                      <a:cubicBezTo>
                        <a:pt x="75" y="11"/>
                        <a:pt x="75" y="11"/>
                        <a:pt x="75" y="11"/>
                      </a:cubicBezTo>
                      <a:lnTo>
                        <a:pt x="118" y="18"/>
                      </a:lnTo>
                      <a:close/>
                    </a:path>
                  </a:pathLst>
                </a:custGeom>
                <a:solidFill>
                  <a:srgbClr val="2A3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86" name="Freeform 307">
                  <a:extLst>
                    <a:ext uri="{FF2B5EF4-FFF2-40B4-BE49-F238E27FC236}">
                      <a16:creationId xmlns:a16="http://schemas.microsoft.com/office/drawing/2014/main" id="{16BE2C53-E272-4F79-9377-0B8343C9205A}"/>
                    </a:ext>
                  </a:extLst>
                </p:cNvPr>
                <p:cNvSpPr>
                  <a:spLocks/>
                </p:cNvSpPr>
                <p:nvPr/>
              </p:nvSpPr>
              <p:spPr bwMode="auto">
                <a:xfrm>
                  <a:off x="2563" y="2516"/>
                  <a:ext cx="116" cy="133"/>
                </a:xfrm>
                <a:custGeom>
                  <a:avLst/>
                  <a:gdLst>
                    <a:gd name="T0" fmla="*/ 117 w 117"/>
                    <a:gd name="T1" fmla="*/ 18 h 133"/>
                    <a:gd name="T2" fmla="*/ 117 w 117"/>
                    <a:gd name="T3" fmla="*/ 18 h 133"/>
                    <a:gd name="T4" fmla="*/ 117 w 117"/>
                    <a:gd name="T5" fmla="*/ 19 h 133"/>
                    <a:gd name="T6" fmla="*/ 113 w 117"/>
                    <a:gd name="T7" fmla="*/ 49 h 133"/>
                    <a:gd name="T8" fmla="*/ 102 w 117"/>
                    <a:gd name="T9" fmla="*/ 133 h 133"/>
                    <a:gd name="T10" fmla="*/ 98 w 117"/>
                    <a:gd name="T11" fmla="*/ 131 h 133"/>
                    <a:gd name="T12" fmla="*/ 80 w 117"/>
                    <a:gd name="T13" fmla="*/ 122 h 133"/>
                    <a:gd name="T14" fmla="*/ 0 w 117"/>
                    <a:gd name="T15" fmla="*/ 60 h 133"/>
                    <a:gd name="T16" fmla="*/ 8 w 117"/>
                    <a:gd name="T17" fmla="*/ 1 h 133"/>
                    <a:gd name="T18" fmla="*/ 9 w 117"/>
                    <a:gd name="T19" fmla="*/ 0 h 133"/>
                    <a:gd name="T20" fmla="*/ 9 w 117"/>
                    <a:gd name="T21" fmla="*/ 0 h 133"/>
                    <a:gd name="T22" fmla="*/ 63 w 117"/>
                    <a:gd name="T23" fmla="*/ 9 h 133"/>
                    <a:gd name="T24" fmla="*/ 74 w 117"/>
                    <a:gd name="T25" fmla="*/ 11 h 133"/>
                    <a:gd name="T26" fmla="*/ 117 w 117"/>
                    <a:gd name="T27" fmla="*/ 18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7" h="133">
                      <a:moveTo>
                        <a:pt x="117" y="18"/>
                      </a:moveTo>
                      <a:cubicBezTo>
                        <a:pt x="117" y="18"/>
                        <a:pt x="117" y="18"/>
                        <a:pt x="117" y="18"/>
                      </a:cubicBezTo>
                      <a:cubicBezTo>
                        <a:pt x="117" y="18"/>
                        <a:pt x="117" y="19"/>
                        <a:pt x="117" y="19"/>
                      </a:cubicBezTo>
                      <a:cubicBezTo>
                        <a:pt x="116" y="25"/>
                        <a:pt x="115" y="35"/>
                        <a:pt x="113" y="49"/>
                      </a:cubicBezTo>
                      <a:cubicBezTo>
                        <a:pt x="110" y="71"/>
                        <a:pt x="106" y="101"/>
                        <a:pt x="102" y="133"/>
                      </a:cubicBezTo>
                      <a:cubicBezTo>
                        <a:pt x="100" y="133"/>
                        <a:pt x="99" y="132"/>
                        <a:pt x="98" y="131"/>
                      </a:cubicBezTo>
                      <a:cubicBezTo>
                        <a:pt x="92" y="128"/>
                        <a:pt x="86" y="125"/>
                        <a:pt x="80" y="122"/>
                      </a:cubicBezTo>
                      <a:cubicBezTo>
                        <a:pt x="50" y="105"/>
                        <a:pt x="24" y="84"/>
                        <a:pt x="0" y="60"/>
                      </a:cubicBezTo>
                      <a:cubicBezTo>
                        <a:pt x="4" y="33"/>
                        <a:pt x="7" y="11"/>
                        <a:pt x="8" y="1"/>
                      </a:cubicBezTo>
                      <a:cubicBezTo>
                        <a:pt x="9" y="1"/>
                        <a:pt x="9" y="0"/>
                        <a:pt x="9" y="0"/>
                      </a:cubicBezTo>
                      <a:cubicBezTo>
                        <a:pt x="9" y="0"/>
                        <a:pt x="9" y="0"/>
                        <a:pt x="9" y="0"/>
                      </a:cubicBezTo>
                      <a:cubicBezTo>
                        <a:pt x="63" y="9"/>
                        <a:pt x="63" y="9"/>
                        <a:pt x="63" y="9"/>
                      </a:cubicBezTo>
                      <a:cubicBezTo>
                        <a:pt x="74" y="11"/>
                        <a:pt x="74" y="11"/>
                        <a:pt x="74" y="11"/>
                      </a:cubicBezTo>
                      <a:lnTo>
                        <a:pt x="117" y="18"/>
                      </a:lnTo>
                      <a:close/>
                    </a:path>
                  </a:pathLst>
                </a:custGeom>
                <a:solidFill>
                  <a:srgbClr val="2A3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87" name="Freeform 308">
                  <a:extLst>
                    <a:ext uri="{FF2B5EF4-FFF2-40B4-BE49-F238E27FC236}">
                      <a16:creationId xmlns:a16="http://schemas.microsoft.com/office/drawing/2014/main" id="{5BB55911-F9E0-412E-ACD7-126862D522DD}"/>
                    </a:ext>
                  </a:extLst>
                </p:cNvPr>
                <p:cNvSpPr>
                  <a:spLocks/>
                </p:cNvSpPr>
                <p:nvPr/>
              </p:nvSpPr>
              <p:spPr bwMode="auto">
                <a:xfrm>
                  <a:off x="2565" y="2464"/>
                  <a:ext cx="121" cy="122"/>
                </a:xfrm>
                <a:custGeom>
                  <a:avLst/>
                  <a:gdLst>
                    <a:gd name="T0" fmla="*/ 114 w 122"/>
                    <a:gd name="T1" fmla="*/ 47 h 122"/>
                    <a:gd name="T2" fmla="*/ 75 w 122"/>
                    <a:gd name="T3" fmla="*/ 114 h 122"/>
                    <a:gd name="T4" fmla="*/ 8 w 122"/>
                    <a:gd name="T5" fmla="*/ 75 h 122"/>
                    <a:gd name="T6" fmla="*/ 47 w 122"/>
                    <a:gd name="T7" fmla="*/ 8 h 122"/>
                    <a:gd name="T8" fmla="*/ 114 w 122"/>
                    <a:gd name="T9" fmla="*/ 47 h 122"/>
                  </a:gdLst>
                  <a:ahLst/>
                  <a:cxnLst>
                    <a:cxn ang="0">
                      <a:pos x="T0" y="T1"/>
                    </a:cxn>
                    <a:cxn ang="0">
                      <a:pos x="T2" y="T3"/>
                    </a:cxn>
                    <a:cxn ang="0">
                      <a:pos x="T4" y="T5"/>
                    </a:cxn>
                    <a:cxn ang="0">
                      <a:pos x="T6" y="T7"/>
                    </a:cxn>
                    <a:cxn ang="0">
                      <a:pos x="T8" y="T9"/>
                    </a:cxn>
                  </a:cxnLst>
                  <a:rect l="0" t="0" r="r" b="b"/>
                  <a:pathLst>
                    <a:path w="122" h="122">
                      <a:moveTo>
                        <a:pt x="114" y="47"/>
                      </a:moveTo>
                      <a:cubicBezTo>
                        <a:pt x="122" y="76"/>
                        <a:pt x="104" y="106"/>
                        <a:pt x="75" y="114"/>
                      </a:cubicBezTo>
                      <a:cubicBezTo>
                        <a:pt x="46" y="122"/>
                        <a:pt x="16" y="104"/>
                        <a:pt x="8" y="75"/>
                      </a:cubicBezTo>
                      <a:cubicBezTo>
                        <a:pt x="0" y="45"/>
                        <a:pt x="18" y="15"/>
                        <a:pt x="47" y="8"/>
                      </a:cubicBezTo>
                      <a:cubicBezTo>
                        <a:pt x="76" y="0"/>
                        <a:pt x="106" y="17"/>
                        <a:pt x="114" y="47"/>
                      </a:cubicBezTo>
                      <a:close/>
                    </a:path>
                  </a:pathLst>
                </a:custGeom>
                <a:solidFill>
                  <a:srgbClr val="2A3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88" name="Freeform 309">
                  <a:extLst>
                    <a:ext uri="{FF2B5EF4-FFF2-40B4-BE49-F238E27FC236}">
                      <a16:creationId xmlns:a16="http://schemas.microsoft.com/office/drawing/2014/main" id="{066A8034-6E45-46D7-93B1-46D2BD27B0DB}"/>
                    </a:ext>
                  </a:extLst>
                </p:cNvPr>
                <p:cNvSpPr>
                  <a:spLocks/>
                </p:cNvSpPr>
                <p:nvPr/>
              </p:nvSpPr>
              <p:spPr bwMode="auto">
                <a:xfrm>
                  <a:off x="2678" y="2428"/>
                  <a:ext cx="55" cy="22"/>
                </a:xfrm>
                <a:custGeom>
                  <a:avLst/>
                  <a:gdLst>
                    <a:gd name="T0" fmla="*/ 0 w 55"/>
                    <a:gd name="T1" fmla="*/ 18 h 22"/>
                    <a:gd name="T2" fmla="*/ 45 w 55"/>
                    <a:gd name="T3" fmla="*/ 0 h 22"/>
                    <a:gd name="T4" fmla="*/ 55 w 55"/>
                    <a:gd name="T5" fmla="*/ 22 h 22"/>
                    <a:gd name="T6" fmla="*/ 0 w 55"/>
                    <a:gd name="T7" fmla="*/ 18 h 22"/>
                  </a:gdLst>
                  <a:ahLst/>
                  <a:cxnLst>
                    <a:cxn ang="0">
                      <a:pos x="T0" y="T1"/>
                    </a:cxn>
                    <a:cxn ang="0">
                      <a:pos x="T2" y="T3"/>
                    </a:cxn>
                    <a:cxn ang="0">
                      <a:pos x="T4" y="T5"/>
                    </a:cxn>
                    <a:cxn ang="0">
                      <a:pos x="T6" y="T7"/>
                    </a:cxn>
                  </a:cxnLst>
                  <a:rect l="0" t="0" r="r" b="b"/>
                  <a:pathLst>
                    <a:path w="55" h="22">
                      <a:moveTo>
                        <a:pt x="0" y="18"/>
                      </a:moveTo>
                      <a:lnTo>
                        <a:pt x="45" y="0"/>
                      </a:lnTo>
                      <a:lnTo>
                        <a:pt x="55" y="22"/>
                      </a:lnTo>
                      <a:lnTo>
                        <a:pt x="0" y="18"/>
                      </a:lnTo>
                      <a:close/>
                    </a:path>
                  </a:pathLst>
                </a:custGeom>
                <a:solidFill>
                  <a:srgbClr val="2A3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89" name="Freeform 310">
                  <a:extLst>
                    <a:ext uri="{FF2B5EF4-FFF2-40B4-BE49-F238E27FC236}">
                      <a16:creationId xmlns:a16="http://schemas.microsoft.com/office/drawing/2014/main" id="{206E77E5-83B4-4E05-864E-436004697B45}"/>
                    </a:ext>
                  </a:extLst>
                </p:cNvPr>
                <p:cNvSpPr>
                  <a:spLocks/>
                </p:cNvSpPr>
                <p:nvPr/>
              </p:nvSpPr>
              <p:spPr bwMode="auto">
                <a:xfrm>
                  <a:off x="2743" y="2445"/>
                  <a:ext cx="144" cy="70"/>
                </a:xfrm>
                <a:custGeom>
                  <a:avLst/>
                  <a:gdLst>
                    <a:gd name="T0" fmla="*/ 0 w 146"/>
                    <a:gd name="T1" fmla="*/ 16 h 70"/>
                    <a:gd name="T2" fmla="*/ 146 w 146"/>
                    <a:gd name="T3" fmla="*/ 16 h 70"/>
                    <a:gd name="T4" fmla="*/ 13 w 146"/>
                    <a:gd name="T5" fmla="*/ 0 h 70"/>
                    <a:gd name="T6" fmla="*/ 0 w 146"/>
                    <a:gd name="T7" fmla="*/ 16 h 70"/>
                  </a:gdLst>
                  <a:ahLst/>
                  <a:cxnLst>
                    <a:cxn ang="0">
                      <a:pos x="T0" y="T1"/>
                    </a:cxn>
                    <a:cxn ang="0">
                      <a:pos x="T2" y="T3"/>
                    </a:cxn>
                    <a:cxn ang="0">
                      <a:pos x="T4" y="T5"/>
                    </a:cxn>
                    <a:cxn ang="0">
                      <a:pos x="T6" y="T7"/>
                    </a:cxn>
                  </a:cxnLst>
                  <a:rect l="0" t="0" r="r" b="b"/>
                  <a:pathLst>
                    <a:path w="146" h="70">
                      <a:moveTo>
                        <a:pt x="0" y="16"/>
                      </a:moveTo>
                      <a:cubicBezTo>
                        <a:pt x="0" y="16"/>
                        <a:pt x="59" y="70"/>
                        <a:pt x="146" y="16"/>
                      </a:cubicBezTo>
                      <a:cubicBezTo>
                        <a:pt x="13" y="0"/>
                        <a:pt x="13" y="0"/>
                        <a:pt x="13" y="0"/>
                      </a:cubicBezTo>
                      <a:lnTo>
                        <a:pt x="0" y="16"/>
                      </a:lnTo>
                      <a:close/>
                    </a:path>
                  </a:pathLst>
                </a:custGeom>
                <a:solidFill>
                  <a:srgbClr val="F9D4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90" name="Freeform 311">
                  <a:extLst>
                    <a:ext uri="{FF2B5EF4-FFF2-40B4-BE49-F238E27FC236}">
                      <a16:creationId xmlns:a16="http://schemas.microsoft.com/office/drawing/2014/main" id="{9821D751-AFB4-44AF-8C4C-EA4C4485DFB3}"/>
                    </a:ext>
                  </a:extLst>
                </p:cNvPr>
                <p:cNvSpPr>
                  <a:spLocks/>
                </p:cNvSpPr>
                <p:nvPr/>
              </p:nvSpPr>
              <p:spPr bwMode="auto">
                <a:xfrm>
                  <a:off x="2738" y="2430"/>
                  <a:ext cx="149" cy="107"/>
                </a:xfrm>
                <a:custGeom>
                  <a:avLst/>
                  <a:gdLst>
                    <a:gd name="T0" fmla="*/ 48 w 151"/>
                    <a:gd name="T1" fmla="*/ 0 h 107"/>
                    <a:gd name="T2" fmla="*/ 0 w 151"/>
                    <a:gd name="T3" fmla="*/ 18 h 107"/>
                    <a:gd name="T4" fmla="*/ 6 w 151"/>
                    <a:gd name="T5" fmla="*/ 40 h 107"/>
                    <a:gd name="T6" fmla="*/ 8 w 151"/>
                    <a:gd name="T7" fmla="*/ 45 h 107"/>
                    <a:gd name="T8" fmla="*/ 77 w 151"/>
                    <a:gd name="T9" fmla="*/ 107 h 107"/>
                    <a:gd name="T10" fmla="*/ 151 w 151"/>
                    <a:gd name="T11" fmla="*/ 31 h 107"/>
                    <a:gd name="T12" fmla="*/ 48 w 15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51" h="107">
                      <a:moveTo>
                        <a:pt x="48" y="0"/>
                      </a:moveTo>
                      <a:cubicBezTo>
                        <a:pt x="0" y="18"/>
                        <a:pt x="0" y="18"/>
                        <a:pt x="0" y="18"/>
                      </a:cubicBezTo>
                      <a:cubicBezTo>
                        <a:pt x="1" y="26"/>
                        <a:pt x="1" y="34"/>
                        <a:pt x="6" y="40"/>
                      </a:cubicBezTo>
                      <a:cubicBezTo>
                        <a:pt x="7" y="42"/>
                        <a:pt x="8" y="43"/>
                        <a:pt x="8" y="45"/>
                      </a:cubicBezTo>
                      <a:cubicBezTo>
                        <a:pt x="77" y="107"/>
                        <a:pt x="77" y="107"/>
                        <a:pt x="77" y="107"/>
                      </a:cubicBezTo>
                      <a:cubicBezTo>
                        <a:pt x="151" y="31"/>
                        <a:pt x="151" y="31"/>
                        <a:pt x="151" y="31"/>
                      </a:cubicBezTo>
                      <a:lnTo>
                        <a:pt x="48" y="0"/>
                      </a:lnTo>
                      <a:close/>
                    </a:path>
                  </a:pathLst>
                </a:custGeom>
                <a:solidFill>
                  <a:srgbClr val="7259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91" name="Freeform 312">
                  <a:extLst>
                    <a:ext uri="{FF2B5EF4-FFF2-40B4-BE49-F238E27FC236}">
                      <a16:creationId xmlns:a16="http://schemas.microsoft.com/office/drawing/2014/main" id="{CB0D5F74-905A-473E-88E4-010327A0FAFE}"/>
                    </a:ext>
                  </a:extLst>
                </p:cNvPr>
                <p:cNvSpPr>
                  <a:spLocks/>
                </p:cNvSpPr>
                <p:nvPr/>
              </p:nvSpPr>
              <p:spPr bwMode="auto">
                <a:xfrm>
                  <a:off x="2733" y="2426"/>
                  <a:ext cx="169" cy="259"/>
                </a:xfrm>
                <a:custGeom>
                  <a:avLst/>
                  <a:gdLst>
                    <a:gd name="T0" fmla="*/ 171 w 171"/>
                    <a:gd name="T1" fmla="*/ 0 h 259"/>
                    <a:gd name="T2" fmla="*/ 171 w 171"/>
                    <a:gd name="T3" fmla="*/ 3 h 259"/>
                    <a:gd name="T4" fmla="*/ 171 w 171"/>
                    <a:gd name="T5" fmla="*/ 4 h 259"/>
                    <a:gd name="T6" fmla="*/ 163 w 171"/>
                    <a:gd name="T7" fmla="*/ 73 h 259"/>
                    <a:gd name="T8" fmla="*/ 163 w 171"/>
                    <a:gd name="T9" fmla="*/ 74 h 259"/>
                    <a:gd name="T10" fmla="*/ 163 w 171"/>
                    <a:gd name="T11" fmla="*/ 75 h 259"/>
                    <a:gd name="T12" fmla="*/ 159 w 171"/>
                    <a:gd name="T13" fmla="*/ 111 h 259"/>
                    <a:gd name="T14" fmla="*/ 138 w 171"/>
                    <a:gd name="T15" fmla="*/ 255 h 259"/>
                    <a:gd name="T16" fmla="*/ 122 w 171"/>
                    <a:gd name="T17" fmla="*/ 257 h 259"/>
                    <a:gd name="T18" fmla="*/ 89 w 171"/>
                    <a:gd name="T19" fmla="*/ 259 h 259"/>
                    <a:gd name="T20" fmla="*/ 87 w 171"/>
                    <a:gd name="T21" fmla="*/ 259 h 259"/>
                    <a:gd name="T22" fmla="*/ 85 w 171"/>
                    <a:gd name="T23" fmla="*/ 259 h 259"/>
                    <a:gd name="T24" fmla="*/ 49 w 171"/>
                    <a:gd name="T25" fmla="*/ 257 h 259"/>
                    <a:gd name="T26" fmla="*/ 33 w 171"/>
                    <a:gd name="T27" fmla="*/ 255 h 259"/>
                    <a:gd name="T28" fmla="*/ 12 w 171"/>
                    <a:gd name="T29" fmla="*/ 111 h 259"/>
                    <a:gd name="T30" fmla="*/ 8 w 171"/>
                    <a:gd name="T31" fmla="*/ 74 h 259"/>
                    <a:gd name="T32" fmla="*/ 8 w 171"/>
                    <a:gd name="T33" fmla="*/ 74 h 259"/>
                    <a:gd name="T34" fmla="*/ 8 w 171"/>
                    <a:gd name="T35" fmla="*/ 74 h 259"/>
                    <a:gd name="T36" fmla="*/ 0 w 171"/>
                    <a:gd name="T37" fmla="*/ 4 h 259"/>
                    <a:gd name="T38" fmla="*/ 0 w 171"/>
                    <a:gd name="T39" fmla="*/ 3 h 259"/>
                    <a:gd name="T40" fmla="*/ 0 w 171"/>
                    <a:gd name="T41" fmla="*/ 3 h 259"/>
                    <a:gd name="T42" fmla="*/ 0 w 171"/>
                    <a:gd name="T43" fmla="*/ 0 h 259"/>
                    <a:gd name="T44" fmla="*/ 0 w 171"/>
                    <a:gd name="T45" fmla="*/ 0 h 259"/>
                    <a:gd name="T46" fmla="*/ 14 w 171"/>
                    <a:gd name="T47" fmla="*/ 19 h 259"/>
                    <a:gd name="T48" fmla="*/ 18 w 171"/>
                    <a:gd name="T49" fmla="*/ 24 h 259"/>
                    <a:gd name="T50" fmla="*/ 39 w 171"/>
                    <a:gd name="T51" fmla="*/ 52 h 259"/>
                    <a:gd name="T52" fmla="*/ 42 w 171"/>
                    <a:gd name="T53" fmla="*/ 56 h 259"/>
                    <a:gd name="T54" fmla="*/ 44 w 171"/>
                    <a:gd name="T55" fmla="*/ 58 h 259"/>
                    <a:gd name="T56" fmla="*/ 124 w 171"/>
                    <a:gd name="T57" fmla="*/ 58 h 259"/>
                    <a:gd name="T58" fmla="*/ 127 w 171"/>
                    <a:gd name="T59" fmla="*/ 54 h 259"/>
                    <a:gd name="T60" fmla="*/ 132 w 171"/>
                    <a:gd name="T61" fmla="*/ 48 h 259"/>
                    <a:gd name="T62" fmla="*/ 143 w 171"/>
                    <a:gd name="T63" fmla="*/ 34 h 259"/>
                    <a:gd name="T64" fmla="*/ 145 w 171"/>
                    <a:gd name="T65" fmla="*/ 32 h 259"/>
                    <a:gd name="T66" fmla="*/ 171 w 171"/>
                    <a:gd name="T67" fmla="*/ 1 h 259"/>
                    <a:gd name="T68" fmla="*/ 171 w 171"/>
                    <a:gd name="T6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1" h="259">
                      <a:moveTo>
                        <a:pt x="171" y="0"/>
                      </a:moveTo>
                      <a:cubicBezTo>
                        <a:pt x="171" y="0"/>
                        <a:pt x="171" y="1"/>
                        <a:pt x="171" y="3"/>
                      </a:cubicBezTo>
                      <a:cubicBezTo>
                        <a:pt x="171" y="3"/>
                        <a:pt x="171" y="3"/>
                        <a:pt x="171" y="4"/>
                      </a:cubicBezTo>
                      <a:cubicBezTo>
                        <a:pt x="170" y="13"/>
                        <a:pt x="167" y="39"/>
                        <a:pt x="163" y="73"/>
                      </a:cubicBezTo>
                      <a:cubicBezTo>
                        <a:pt x="163" y="74"/>
                        <a:pt x="163" y="74"/>
                        <a:pt x="163" y="74"/>
                      </a:cubicBezTo>
                      <a:cubicBezTo>
                        <a:pt x="163" y="74"/>
                        <a:pt x="163" y="75"/>
                        <a:pt x="163" y="75"/>
                      </a:cubicBezTo>
                      <a:cubicBezTo>
                        <a:pt x="162" y="86"/>
                        <a:pt x="160" y="99"/>
                        <a:pt x="159" y="111"/>
                      </a:cubicBezTo>
                      <a:cubicBezTo>
                        <a:pt x="153" y="159"/>
                        <a:pt x="146" y="213"/>
                        <a:pt x="138" y="255"/>
                      </a:cubicBezTo>
                      <a:cubicBezTo>
                        <a:pt x="133" y="255"/>
                        <a:pt x="127" y="256"/>
                        <a:pt x="122" y="257"/>
                      </a:cubicBezTo>
                      <a:cubicBezTo>
                        <a:pt x="111" y="258"/>
                        <a:pt x="100" y="258"/>
                        <a:pt x="89" y="259"/>
                      </a:cubicBezTo>
                      <a:cubicBezTo>
                        <a:pt x="89" y="259"/>
                        <a:pt x="88" y="259"/>
                        <a:pt x="87" y="259"/>
                      </a:cubicBezTo>
                      <a:cubicBezTo>
                        <a:pt x="86" y="259"/>
                        <a:pt x="86" y="259"/>
                        <a:pt x="85" y="259"/>
                      </a:cubicBezTo>
                      <a:cubicBezTo>
                        <a:pt x="73" y="259"/>
                        <a:pt x="61" y="258"/>
                        <a:pt x="49" y="257"/>
                      </a:cubicBezTo>
                      <a:cubicBezTo>
                        <a:pt x="44" y="256"/>
                        <a:pt x="38" y="256"/>
                        <a:pt x="33" y="255"/>
                      </a:cubicBezTo>
                      <a:cubicBezTo>
                        <a:pt x="25" y="213"/>
                        <a:pt x="18" y="159"/>
                        <a:pt x="12" y="111"/>
                      </a:cubicBezTo>
                      <a:cubicBezTo>
                        <a:pt x="11" y="98"/>
                        <a:pt x="9" y="86"/>
                        <a:pt x="8" y="74"/>
                      </a:cubicBezTo>
                      <a:cubicBezTo>
                        <a:pt x="8" y="74"/>
                        <a:pt x="8" y="74"/>
                        <a:pt x="8" y="74"/>
                      </a:cubicBezTo>
                      <a:cubicBezTo>
                        <a:pt x="8" y="74"/>
                        <a:pt x="8" y="74"/>
                        <a:pt x="8" y="74"/>
                      </a:cubicBezTo>
                      <a:cubicBezTo>
                        <a:pt x="4" y="40"/>
                        <a:pt x="1" y="14"/>
                        <a:pt x="0" y="4"/>
                      </a:cubicBezTo>
                      <a:cubicBezTo>
                        <a:pt x="0" y="4"/>
                        <a:pt x="0" y="3"/>
                        <a:pt x="0" y="3"/>
                      </a:cubicBezTo>
                      <a:cubicBezTo>
                        <a:pt x="0" y="3"/>
                        <a:pt x="0" y="3"/>
                        <a:pt x="0" y="3"/>
                      </a:cubicBezTo>
                      <a:cubicBezTo>
                        <a:pt x="0" y="1"/>
                        <a:pt x="0" y="0"/>
                        <a:pt x="0" y="0"/>
                      </a:cubicBezTo>
                      <a:cubicBezTo>
                        <a:pt x="0" y="0"/>
                        <a:pt x="0" y="0"/>
                        <a:pt x="0" y="0"/>
                      </a:cubicBezTo>
                      <a:cubicBezTo>
                        <a:pt x="14" y="19"/>
                        <a:pt x="14" y="19"/>
                        <a:pt x="14" y="19"/>
                      </a:cubicBezTo>
                      <a:cubicBezTo>
                        <a:pt x="18" y="24"/>
                        <a:pt x="18" y="24"/>
                        <a:pt x="18" y="24"/>
                      </a:cubicBezTo>
                      <a:cubicBezTo>
                        <a:pt x="39" y="52"/>
                        <a:pt x="39" y="52"/>
                        <a:pt x="39" y="52"/>
                      </a:cubicBezTo>
                      <a:cubicBezTo>
                        <a:pt x="42" y="56"/>
                        <a:pt x="42" y="56"/>
                        <a:pt x="42" y="56"/>
                      </a:cubicBezTo>
                      <a:cubicBezTo>
                        <a:pt x="44" y="58"/>
                        <a:pt x="44" y="58"/>
                        <a:pt x="44" y="58"/>
                      </a:cubicBezTo>
                      <a:cubicBezTo>
                        <a:pt x="124" y="58"/>
                        <a:pt x="124" y="58"/>
                        <a:pt x="124" y="58"/>
                      </a:cubicBezTo>
                      <a:cubicBezTo>
                        <a:pt x="127" y="54"/>
                        <a:pt x="127" y="54"/>
                        <a:pt x="127" y="54"/>
                      </a:cubicBezTo>
                      <a:cubicBezTo>
                        <a:pt x="132" y="48"/>
                        <a:pt x="132" y="48"/>
                        <a:pt x="132" y="48"/>
                      </a:cubicBezTo>
                      <a:cubicBezTo>
                        <a:pt x="143" y="34"/>
                        <a:pt x="143" y="34"/>
                        <a:pt x="143" y="34"/>
                      </a:cubicBezTo>
                      <a:cubicBezTo>
                        <a:pt x="145" y="32"/>
                        <a:pt x="145" y="32"/>
                        <a:pt x="145" y="32"/>
                      </a:cubicBezTo>
                      <a:cubicBezTo>
                        <a:pt x="171" y="1"/>
                        <a:pt x="171" y="1"/>
                        <a:pt x="171" y="1"/>
                      </a:cubicBezTo>
                      <a:lnTo>
                        <a:pt x="171" y="0"/>
                      </a:lnTo>
                      <a:close/>
                    </a:path>
                  </a:pathLst>
                </a:custGeom>
                <a:solidFill>
                  <a:srgbClr val="3777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92" name="Freeform 313">
                  <a:extLst>
                    <a:ext uri="{FF2B5EF4-FFF2-40B4-BE49-F238E27FC236}">
                      <a16:creationId xmlns:a16="http://schemas.microsoft.com/office/drawing/2014/main" id="{0AAA532B-EF4E-491D-85E2-602393B43AB5}"/>
                    </a:ext>
                  </a:extLst>
                </p:cNvPr>
                <p:cNvSpPr>
                  <a:spLocks/>
                </p:cNvSpPr>
                <p:nvPr/>
              </p:nvSpPr>
              <p:spPr bwMode="auto">
                <a:xfrm>
                  <a:off x="2781" y="2477"/>
                  <a:ext cx="73" cy="208"/>
                </a:xfrm>
                <a:custGeom>
                  <a:avLst/>
                  <a:gdLst>
                    <a:gd name="T0" fmla="*/ 73 w 73"/>
                    <a:gd name="T1" fmla="*/ 206 h 208"/>
                    <a:gd name="T2" fmla="*/ 40 w 73"/>
                    <a:gd name="T3" fmla="*/ 208 h 208"/>
                    <a:gd name="T4" fmla="*/ 38 w 73"/>
                    <a:gd name="T5" fmla="*/ 208 h 208"/>
                    <a:gd name="T6" fmla="*/ 36 w 73"/>
                    <a:gd name="T7" fmla="*/ 208 h 208"/>
                    <a:gd name="T8" fmla="*/ 0 w 73"/>
                    <a:gd name="T9" fmla="*/ 206 h 208"/>
                    <a:gd name="T10" fmla="*/ 8 w 73"/>
                    <a:gd name="T11" fmla="*/ 98 h 208"/>
                    <a:gd name="T12" fmla="*/ 24 w 73"/>
                    <a:gd name="T13" fmla="*/ 64 h 208"/>
                    <a:gd name="T14" fmla="*/ 10 w 73"/>
                    <a:gd name="T15" fmla="*/ 43 h 208"/>
                    <a:gd name="T16" fmla="*/ 9 w 73"/>
                    <a:gd name="T17" fmla="*/ 38 h 208"/>
                    <a:gd name="T18" fmla="*/ 6 w 73"/>
                    <a:gd name="T19" fmla="*/ 30 h 208"/>
                    <a:gd name="T20" fmla="*/ 4 w 73"/>
                    <a:gd name="T21" fmla="*/ 24 h 208"/>
                    <a:gd name="T22" fmla="*/ 4 w 73"/>
                    <a:gd name="T23" fmla="*/ 23 h 208"/>
                    <a:gd name="T24" fmla="*/ 9 w 73"/>
                    <a:gd name="T25" fmla="*/ 19 h 208"/>
                    <a:gd name="T26" fmla="*/ 28 w 73"/>
                    <a:gd name="T27" fmla="*/ 8 h 208"/>
                    <a:gd name="T28" fmla="*/ 30 w 73"/>
                    <a:gd name="T29" fmla="*/ 7 h 208"/>
                    <a:gd name="T30" fmla="*/ 32 w 73"/>
                    <a:gd name="T31" fmla="*/ 7 h 208"/>
                    <a:gd name="T32" fmla="*/ 34 w 73"/>
                    <a:gd name="T33" fmla="*/ 6 h 208"/>
                    <a:gd name="T34" fmla="*/ 35 w 73"/>
                    <a:gd name="T35" fmla="*/ 6 h 208"/>
                    <a:gd name="T36" fmla="*/ 37 w 73"/>
                    <a:gd name="T37" fmla="*/ 5 h 208"/>
                    <a:gd name="T38" fmla="*/ 38 w 73"/>
                    <a:gd name="T39" fmla="*/ 4 h 208"/>
                    <a:gd name="T40" fmla="*/ 39 w 73"/>
                    <a:gd name="T41" fmla="*/ 4 h 208"/>
                    <a:gd name="T42" fmla="*/ 39 w 73"/>
                    <a:gd name="T43" fmla="*/ 4 h 208"/>
                    <a:gd name="T44" fmla="*/ 39 w 73"/>
                    <a:gd name="T45" fmla="*/ 4 h 208"/>
                    <a:gd name="T46" fmla="*/ 39 w 73"/>
                    <a:gd name="T47" fmla="*/ 4 h 208"/>
                    <a:gd name="T48" fmla="*/ 41 w 73"/>
                    <a:gd name="T49" fmla="*/ 4 h 208"/>
                    <a:gd name="T50" fmla="*/ 41 w 73"/>
                    <a:gd name="T51" fmla="*/ 4 h 208"/>
                    <a:gd name="T52" fmla="*/ 39 w 73"/>
                    <a:gd name="T53" fmla="*/ 5 h 208"/>
                    <a:gd name="T54" fmla="*/ 39 w 73"/>
                    <a:gd name="T55" fmla="*/ 5 h 208"/>
                    <a:gd name="T56" fmla="*/ 38 w 73"/>
                    <a:gd name="T57" fmla="*/ 5 h 208"/>
                    <a:gd name="T58" fmla="*/ 39 w 73"/>
                    <a:gd name="T59" fmla="*/ 5 h 208"/>
                    <a:gd name="T60" fmla="*/ 40 w 73"/>
                    <a:gd name="T61" fmla="*/ 6 h 208"/>
                    <a:gd name="T62" fmla="*/ 40 w 73"/>
                    <a:gd name="T63" fmla="*/ 6 h 208"/>
                    <a:gd name="T64" fmla="*/ 42 w 73"/>
                    <a:gd name="T65" fmla="*/ 7 h 208"/>
                    <a:gd name="T66" fmla="*/ 44 w 73"/>
                    <a:gd name="T67" fmla="*/ 7 h 208"/>
                    <a:gd name="T68" fmla="*/ 49 w 73"/>
                    <a:gd name="T69" fmla="*/ 10 h 208"/>
                    <a:gd name="T70" fmla="*/ 65 w 73"/>
                    <a:gd name="T71" fmla="*/ 19 h 208"/>
                    <a:gd name="T72" fmla="*/ 69 w 73"/>
                    <a:gd name="T73" fmla="*/ 23 h 208"/>
                    <a:gd name="T74" fmla="*/ 69 w 73"/>
                    <a:gd name="T75" fmla="*/ 23 h 208"/>
                    <a:gd name="T76" fmla="*/ 69 w 73"/>
                    <a:gd name="T77" fmla="*/ 24 h 208"/>
                    <a:gd name="T78" fmla="*/ 67 w 73"/>
                    <a:gd name="T79" fmla="*/ 30 h 208"/>
                    <a:gd name="T80" fmla="*/ 63 w 73"/>
                    <a:gd name="T81" fmla="*/ 42 h 208"/>
                    <a:gd name="T82" fmla="*/ 49 w 73"/>
                    <a:gd name="T83" fmla="*/ 64 h 208"/>
                    <a:gd name="T84" fmla="*/ 65 w 73"/>
                    <a:gd name="T85" fmla="*/ 98 h 208"/>
                    <a:gd name="T86" fmla="*/ 73 w 73"/>
                    <a:gd name="T87" fmla="*/ 20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 h="208">
                      <a:moveTo>
                        <a:pt x="73" y="206"/>
                      </a:moveTo>
                      <a:cubicBezTo>
                        <a:pt x="62" y="207"/>
                        <a:pt x="51" y="207"/>
                        <a:pt x="40" y="208"/>
                      </a:cubicBezTo>
                      <a:cubicBezTo>
                        <a:pt x="40" y="208"/>
                        <a:pt x="39" y="208"/>
                        <a:pt x="38" y="208"/>
                      </a:cubicBezTo>
                      <a:cubicBezTo>
                        <a:pt x="37" y="208"/>
                        <a:pt x="37" y="208"/>
                        <a:pt x="36" y="208"/>
                      </a:cubicBezTo>
                      <a:cubicBezTo>
                        <a:pt x="24" y="208"/>
                        <a:pt x="12" y="207"/>
                        <a:pt x="0" y="206"/>
                      </a:cubicBezTo>
                      <a:cubicBezTo>
                        <a:pt x="1" y="156"/>
                        <a:pt x="8" y="98"/>
                        <a:pt x="8" y="98"/>
                      </a:cubicBezTo>
                      <a:cubicBezTo>
                        <a:pt x="9" y="83"/>
                        <a:pt x="24" y="64"/>
                        <a:pt x="24" y="64"/>
                      </a:cubicBezTo>
                      <a:cubicBezTo>
                        <a:pt x="19" y="60"/>
                        <a:pt x="14" y="51"/>
                        <a:pt x="10" y="43"/>
                      </a:cubicBezTo>
                      <a:cubicBezTo>
                        <a:pt x="10" y="41"/>
                        <a:pt x="9" y="40"/>
                        <a:pt x="9" y="38"/>
                      </a:cubicBezTo>
                      <a:cubicBezTo>
                        <a:pt x="7" y="35"/>
                        <a:pt x="6" y="32"/>
                        <a:pt x="6" y="30"/>
                      </a:cubicBezTo>
                      <a:cubicBezTo>
                        <a:pt x="5" y="27"/>
                        <a:pt x="4" y="25"/>
                        <a:pt x="4" y="24"/>
                      </a:cubicBezTo>
                      <a:cubicBezTo>
                        <a:pt x="4" y="24"/>
                        <a:pt x="4" y="23"/>
                        <a:pt x="4" y="23"/>
                      </a:cubicBezTo>
                      <a:cubicBezTo>
                        <a:pt x="4" y="23"/>
                        <a:pt x="6" y="22"/>
                        <a:pt x="9" y="19"/>
                      </a:cubicBezTo>
                      <a:cubicBezTo>
                        <a:pt x="13" y="16"/>
                        <a:pt x="20" y="12"/>
                        <a:pt x="28" y="8"/>
                      </a:cubicBezTo>
                      <a:cubicBezTo>
                        <a:pt x="29" y="8"/>
                        <a:pt x="30" y="7"/>
                        <a:pt x="30" y="7"/>
                      </a:cubicBezTo>
                      <a:cubicBezTo>
                        <a:pt x="31" y="7"/>
                        <a:pt x="32" y="7"/>
                        <a:pt x="32" y="7"/>
                      </a:cubicBezTo>
                      <a:cubicBezTo>
                        <a:pt x="33" y="6"/>
                        <a:pt x="33" y="6"/>
                        <a:pt x="34" y="6"/>
                      </a:cubicBezTo>
                      <a:cubicBezTo>
                        <a:pt x="34" y="6"/>
                        <a:pt x="35" y="6"/>
                        <a:pt x="35" y="6"/>
                      </a:cubicBezTo>
                      <a:cubicBezTo>
                        <a:pt x="35" y="5"/>
                        <a:pt x="36" y="5"/>
                        <a:pt x="37" y="5"/>
                      </a:cubicBezTo>
                      <a:cubicBezTo>
                        <a:pt x="37" y="5"/>
                        <a:pt x="37" y="5"/>
                        <a:pt x="38" y="4"/>
                      </a:cubicBezTo>
                      <a:cubicBezTo>
                        <a:pt x="38" y="4"/>
                        <a:pt x="38" y="4"/>
                        <a:pt x="39" y="4"/>
                      </a:cubicBezTo>
                      <a:cubicBezTo>
                        <a:pt x="39" y="4"/>
                        <a:pt x="39" y="4"/>
                        <a:pt x="39" y="4"/>
                      </a:cubicBezTo>
                      <a:cubicBezTo>
                        <a:pt x="39" y="4"/>
                        <a:pt x="39" y="4"/>
                        <a:pt x="39" y="4"/>
                      </a:cubicBezTo>
                      <a:cubicBezTo>
                        <a:pt x="39" y="4"/>
                        <a:pt x="39" y="4"/>
                        <a:pt x="39" y="4"/>
                      </a:cubicBezTo>
                      <a:cubicBezTo>
                        <a:pt x="51" y="0"/>
                        <a:pt x="45" y="3"/>
                        <a:pt x="41" y="4"/>
                      </a:cubicBezTo>
                      <a:cubicBezTo>
                        <a:pt x="41" y="4"/>
                        <a:pt x="41" y="4"/>
                        <a:pt x="41" y="4"/>
                      </a:cubicBezTo>
                      <a:cubicBezTo>
                        <a:pt x="40" y="4"/>
                        <a:pt x="39" y="5"/>
                        <a:pt x="39" y="5"/>
                      </a:cubicBezTo>
                      <a:cubicBezTo>
                        <a:pt x="39" y="5"/>
                        <a:pt x="39" y="5"/>
                        <a:pt x="39" y="5"/>
                      </a:cubicBezTo>
                      <a:cubicBezTo>
                        <a:pt x="38" y="5"/>
                        <a:pt x="38" y="5"/>
                        <a:pt x="38" y="5"/>
                      </a:cubicBezTo>
                      <a:cubicBezTo>
                        <a:pt x="38" y="5"/>
                        <a:pt x="39" y="5"/>
                        <a:pt x="39" y="5"/>
                      </a:cubicBezTo>
                      <a:cubicBezTo>
                        <a:pt x="39" y="5"/>
                        <a:pt x="39" y="5"/>
                        <a:pt x="40" y="6"/>
                      </a:cubicBezTo>
                      <a:cubicBezTo>
                        <a:pt x="40" y="6"/>
                        <a:pt x="40" y="6"/>
                        <a:pt x="40" y="6"/>
                      </a:cubicBezTo>
                      <a:cubicBezTo>
                        <a:pt x="41" y="6"/>
                        <a:pt x="41" y="6"/>
                        <a:pt x="42" y="7"/>
                      </a:cubicBezTo>
                      <a:cubicBezTo>
                        <a:pt x="43" y="7"/>
                        <a:pt x="43" y="7"/>
                        <a:pt x="44" y="7"/>
                      </a:cubicBezTo>
                      <a:cubicBezTo>
                        <a:pt x="46" y="8"/>
                        <a:pt x="47" y="9"/>
                        <a:pt x="49" y="10"/>
                      </a:cubicBezTo>
                      <a:cubicBezTo>
                        <a:pt x="55" y="12"/>
                        <a:pt x="61" y="16"/>
                        <a:pt x="65" y="19"/>
                      </a:cubicBezTo>
                      <a:cubicBezTo>
                        <a:pt x="67" y="20"/>
                        <a:pt x="68" y="22"/>
                        <a:pt x="69" y="23"/>
                      </a:cubicBezTo>
                      <a:cubicBezTo>
                        <a:pt x="69" y="23"/>
                        <a:pt x="69" y="23"/>
                        <a:pt x="69" y="23"/>
                      </a:cubicBezTo>
                      <a:cubicBezTo>
                        <a:pt x="69" y="24"/>
                        <a:pt x="69" y="24"/>
                        <a:pt x="69" y="24"/>
                      </a:cubicBezTo>
                      <a:cubicBezTo>
                        <a:pt x="69" y="25"/>
                        <a:pt x="68" y="27"/>
                        <a:pt x="67" y="30"/>
                      </a:cubicBezTo>
                      <a:cubicBezTo>
                        <a:pt x="66" y="33"/>
                        <a:pt x="65" y="38"/>
                        <a:pt x="63" y="42"/>
                      </a:cubicBezTo>
                      <a:cubicBezTo>
                        <a:pt x="59" y="51"/>
                        <a:pt x="54" y="60"/>
                        <a:pt x="49" y="64"/>
                      </a:cubicBezTo>
                      <a:cubicBezTo>
                        <a:pt x="49" y="64"/>
                        <a:pt x="64" y="83"/>
                        <a:pt x="65" y="98"/>
                      </a:cubicBezTo>
                      <a:cubicBezTo>
                        <a:pt x="65" y="98"/>
                        <a:pt x="72" y="156"/>
                        <a:pt x="73" y="206"/>
                      </a:cubicBezTo>
                      <a:close/>
                    </a:path>
                  </a:pathLst>
                </a:custGeom>
                <a:solidFill>
                  <a:srgbClr val="2A3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93" name="Freeform 314">
                  <a:extLst>
                    <a:ext uri="{FF2B5EF4-FFF2-40B4-BE49-F238E27FC236}">
                      <a16:creationId xmlns:a16="http://schemas.microsoft.com/office/drawing/2014/main" id="{1B2E6907-17C7-4848-8890-FD226344EB3B}"/>
                    </a:ext>
                  </a:extLst>
                </p:cNvPr>
                <p:cNvSpPr>
                  <a:spLocks/>
                </p:cNvSpPr>
                <p:nvPr/>
              </p:nvSpPr>
              <p:spPr bwMode="auto">
                <a:xfrm>
                  <a:off x="2752" y="2374"/>
                  <a:ext cx="133" cy="109"/>
                </a:xfrm>
                <a:custGeom>
                  <a:avLst/>
                  <a:gdLst>
                    <a:gd name="T0" fmla="*/ 68 w 135"/>
                    <a:gd name="T1" fmla="*/ 109 h 109"/>
                    <a:gd name="T2" fmla="*/ 0 w 135"/>
                    <a:gd name="T3" fmla="*/ 48 h 109"/>
                    <a:gd name="T4" fmla="*/ 0 w 135"/>
                    <a:gd name="T5" fmla="*/ 0 h 109"/>
                    <a:gd name="T6" fmla="*/ 135 w 135"/>
                    <a:gd name="T7" fmla="*/ 0 h 109"/>
                    <a:gd name="T8" fmla="*/ 135 w 135"/>
                    <a:gd name="T9" fmla="*/ 48 h 109"/>
                    <a:gd name="T10" fmla="*/ 68 w 135"/>
                    <a:gd name="T11" fmla="*/ 109 h 109"/>
                  </a:gdLst>
                  <a:ahLst/>
                  <a:cxnLst>
                    <a:cxn ang="0">
                      <a:pos x="T0" y="T1"/>
                    </a:cxn>
                    <a:cxn ang="0">
                      <a:pos x="T2" y="T3"/>
                    </a:cxn>
                    <a:cxn ang="0">
                      <a:pos x="T4" y="T5"/>
                    </a:cxn>
                    <a:cxn ang="0">
                      <a:pos x="T6" y="T7"/>
                    </a:cxn>
                    <a:cxn ang="0">
                      <a:pos x="T8" y="T9"/>
                    </a:cxn>
                    <a:cxn ang="0">
                      <a:pos x="T10" y="T11"/>
                    </a:cxn>
                  </a:cxnLst>
                  <a:rect l="0" t="0" r="r" b="b"/>
                  <a:pathLst>
                    <a:path w="135" h="109">
                      <a:moveTo>
                        <a:pt x="68" y="109"/>
                      </a:moveTo>
                      <a:cubicBezTo>
                        <a:pt x="31" y="109"/>
                        <a:pt x="0" y="85"/>
                        <a:pt x="0" y="48"/>
                      </a:cubicBezTo>
                      <a:cubicBezTo>
                        <a:pt x="0" y="0"/>
                        <a:pt x="0" y="0"/>
                        <a:pt x="0" y="0"/>
                      </a:cubicBezTo>
                      <a:cubicBezTo>
                        <a:pt x="135" y="0"/>
                        <a:pt x="135" y="0"/>
                        <a:pt x="135" y="0"/>
                      </a:cubicBezTo>
                      <a:cubicBezTo>
                        <a:pt x="135" y="48"/>
                        <a:pt x="135" y="48"/>
                        <a:pt x="135" y="48"/>
                      </a:cubicBezTo>
                      <a:cubicBezTo>
                        <a:pt x="135" y="85"/>
                        <a:pt x="105" y="109"/>
                        <a:pt x="68" y="109"/>
                      </a:cubicBezTo>
                      <a:close/>
                    </a:path>
                  </a:pathLst>
                </a:custGeom>
                <a:solidFill>
                  <a:srgbClr val="7259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94" name="Freeform 315">
                  <a:extLst>
                    <a:ext uri="{FF2B5EF4-FFF2-40B4-BE49-F238E27FC236}">
                      <a16:creationId xmlns:a16="http://schemas.microsoft.com/office/drawing/2014/main" id="{9FF17206-C7D4-4FB7-9523-CDDCA6CBF38D}"/>
                    </a:ext>
                  </a:extLst>
                </p:cNvPr>
                <p:cNvSpPr>
                  <a:spLocks/>
                </p:cNvSpPr>
                <p:nvPr/>
              </p:nvSpPr>
              <p:spPr bwMode="auto">
                <a:xfrm>
                  <a:off x="2731" y="2144"/>
                  <a:ext cx="175" cy="278"/>
                </a:xfrm>
                <a:custGeom>
                  <a:avLst/>
                  <a:gdLst>
                    <a:gd name="T0" fmla="*/ 176 w 177"/>
                    <a:gd name="T1" fmla="*/ 166 h 278"/>
                    <a:gd name="T2" fmla="*/ 163 w 177"/>
                    <a:gd name="T3" fmla="*/ 70 h 278"/>
                    <a:gd name="T4" fmla="*/ 147 w 177"/>
                    <a:gd name="T5" fmla="*/ 13 h 278"/>
                    <a:gd name="T6" fmla="*/ 108 w 177"/>
                    <a:gd name="T7" fmla="*/ 1 h 278"/>
                    <a:gd name="T8" fmla="*/ 22 w 177"/>
                    <a:gd name="T9" fmla="*/ 64 h 278"/>
                    <a:gd name="T10" fmla="*/ 11 w 177"/>
                    <a:gd name="T11" fmla="*/ 114 h 278"/>
                    <a:gd name="T12" fmla="*/ 3 w 177"/>
                    <a:gd name="T13" fmla="*/ 164 h 278"/>
                    <a:gd name="T14" fmla="*/ 21 w 177"/>
                    <a:gd name="T15" fmla="*/ 181 h 278"/>
                    <a:gd name="T16" fmla="*/ 21 w 177"/>
                    <a:gd name="T17" fmla="*/ 249 h 278"/>
                    <a:gd name="T18" fmla="*/ 89 w 177"/>
                    <a:gd name="T19" fmla="*/ 278 h 278"/>
                    <a:gd name="T20" fmla="*/ 157 w 177"/>
                    <a:gd name="T21" fmla="*/ 249 h 278"/>
                    <a:gd name="T22" fmla="*/ 157 w 177"/>
                    <a:gd name="T23" fmla="*/ 183 h 278"/>
                    <a:gd name="T24" fmla="*/ 176 w 177"/>
                    <a:gd name="T25" fmla="*/ 166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278">
                      <a:moveTo>
                        <a:pt x="176" y="166"/>
                      </a:moveTo>
                      <a:cubicBezTo>
                        <a:pt x="177" y="133"/>
                        <a:pt x="173" y="103"/>
                        <a:pt x="163" y="70"/>
                      </a:cubicBezTo>
                      <a:cubicBezTo>
                        <a:pt x="159" y="53"/>
                        <a:pt x="157" y="28"/>
                        <a:pt x="147" y="13"/>
                      </a:cubicBezTo>
                      <a:cubicBezTo>
                        <a:pt x="139" y="0"/>
                        <a:pt x="123" y="0"/>
                        <a:pt x="108" y="1"/>
                      </a:cubicBezTo>
                      <a:cubicBezTo>
                        <a:pt x="77" y="3"/>
                        <a:pt x="33" y="34"/>
                        <a:pt x="22" y="64"/>
                      </a:cubicBezTo>
                      <a:cubicBezTo>
                        <a:pt x="16" y="79"/>
                        <a:pt x="13" y="98"/>
                        <a:pt x="11" y="114"/>
                      </a:cubicBezTo>
                      <a:cubicBezTo>
                        <a:pt x="8" y="129"/>
                        <a:pt x="0" y="148"/>
                        <a:pt x="3" y="164"/>
                      </a:cubicBezTo>
                      <a:cubicBezTo>
                        <a:pt x="12" y="164"/>
                        <a:pt x="21" y="169"/>
                        <a:pt x="21" y="181"/>
                      </a:cubicBezTo>
                      <a:cubicBezTo>
                        <a:pt x="21" y="249"/>
                        <a:pt x="21" y="249"/>
                        <a:pt x="21" y="249"/>
                      </a:cubicBezTo>
                      <a:cubicBezTo>
                        <a:pt x="39" y="267"/>
                        <a:pt x="62" y="278"/>
                        <a:pt x="89" y="278"/>
                      </a:cubicBezTo>
                      <a:cubicBezTo>
                        <a:pt x="115" y="278"/>
                        <a:pt x="138" y="267"/>
                        <a:pt x="157" y="249"/>
                      </a:cubicBezTo>
                      <a:cubicBezTo>
                        <a:pt x="157" y="183"/>
                        <a:pt x="157" y="183"/>
                        <a:pt x="157" y="183"/>
                      </a:cubicBezTo>
                      <a:cubicBezTo>
                        <a:pt x="157" y="171"/>
                        <a:pt x="167" y="165"/>
                        <a:pt x="176" y="166"/>
                      </a:cubicBezTo>
                      <a:close/>
                    </a:path>
                  </a:pathLst>
                </a:custGeom>
                <a:solidFill>
                  <a:srgbClr val="675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95" name="Freeform 316">
                  <a:extLst>
                    <a:ext uri="{FF2B5EF4-FFF2-40B4-BE49-F238E27FC236}">
                      <a16:creationId xmlns:a16="http://schemas.microsoft.com/office/drawing/2014/main" id="{8DC3BF22-9D2D-468E-B273-4D7D211AA22F}"/>
                    </a:ext>
                  </a:extLst>
                </p:cNvPr>
                <p:cNvSpPr>
                  <a:spLocks/>
                </p:cNvSpPr>
                <p:nvPr/>
              </p:nvSpPr>
              <p:spPr bwMode="auto">
                <a:xfrm>
                  <a:off x="2714" y="2120"/>
                  <a:ext cx="211" cy="293"/>
                </a:xfrm>
                <a:custGeom>
                  <a:avLst/>
                  <a:gdLst>
                    <a:gd name="T0" fmla="*/ 213 w 213"/>
                    <a:gd name="T1" fmla="*/ 152 h 293"/>
                    <a:gd name="T2" fmla="*/ 106 w 213"/>
                    <a:gd name="T3" fmla="*/ 293 h 293"/>
                    <a:gd name="T4" fmla="*/ 0 w 213"/>
                    <a:gd name="T5" fmla="*/ 152 h 293"/>
                    <a:gd name="T6" fmla="*/ 106 w 213"/>
                    <a:gd name="T7" fmla="*/ 0 h 293"/>
                    <a:gd name="T8" fmla="*/ 213 w 213"/>
                    <a:gd name="T9" fmla="*/ 152 h 293"/>
                  </a:gdLst>
                  <a:ahLst/>
                  <a:cxnLst>
                    <a:cxn ang="0">
                      <a:pos x="T0" y="T1"/>
                    </a:cxn>
                    <a:cxn ang="0">
                      <a:pos x="T2" y="T3"/>
                    </a:cxn>
                    <a:cxn ang="0">
                      <a:pos x="T4" y="T5"/>
                    </a:cxn>
                    <a:cxn ang="0">
                      <a:pos x="T6" y="T7"/>
                    </a:cxn>
                    <a:cxn ang="0">
                      <a:pos x="T8" y="T9"/>
                    </a:cxn>
                  </a:cxnLst>
                  <a:rect l="0" t="0" r="r" b="b"/>
                  <a:pathLst>
                    <a:path w="213" h="293">
                      <a:moveTo>
                        <a:pt x="213" y="152"/>
                      </a:moveTo>
                      <a:cubicBezTo>
                        <a:pt x="213" y="235"/>
                        <a:pt x="167" y="293"/>
                        <a:pt x="106" y="293"/>
                      </a:cubicBezTo>
                      <a:cubicBezTo>
                        <a:pt x="44" y="293"/>
                        <a:pt x="0" y="235"/>
                        <a:pt x="0" y="152"/>
                      </a:cubicBezTo>
                      <a:cubicBezTo>
                        <a:pt x="0" y="68"/>
                        <a:pt x="44" y="0"/>
                        <a:pt x="106" y="0"/>
                      </a:cubicBezTo>
                      <a:cubicBezTo>
                        <a:pt x="183" y="0"/>
                        <a:pt x="213" y="68"/>
                        <a:pt x="213" y="152"/>
                      </a:cubicBezTo>
                      <a:close/>
                    </a:path>
                  </a:pathLst>
                </a:custGeom>
                <a:solidFill>
                  <a:srgbClr val="7259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96" name="Freeform 317">
                  <a:extLst>
                    <a:ext uri="{FF2B5EF4-FFF2-40B4-BE49-F238E27FC236}">
                      <a16:creationId xmlns:a16="http://schemas.microsoft.com/office/drawing/2014/main" id="{8DB37781-B72A-4F11-BF4E-09843F6972E2}"/>
                    </a:ext>
                  </a:extLst>
                </p:cNvPr>
                <p:cNvSpPr>
                  <a:spLocks/>
                </p:cNvSpPr>
                <p:nvPr/>
              </p:nvSpPr>
              <p:spPr bwMode="auto">
                <a:xfrm>
                  <a:off x="2703" y="2253"/>
                  <a:ext cx="24" cy="63"/>
                </a:xfrm>
                <a:custGeom>
                  <a:avLst/>
                  <a:gdLst>
                    <a:gd name="T0" fmla="*/ 24 w 24"/>
                    <a:gd name="T1" fmla="*/ 0 h 63"/>
                    <a:gd name="T2" fmla="*/ 10 w 24"/>
                    <a:gd name="T3" fmla="*/ 0 h 63"/>
                    <a:gd name="T4" fmla="*/ 0 w 24"/>
                    <a:gd name="T5" fmla="*/ 11 h 63"/>
                    <a:gd name="T6" fmla="*/ 0 w 24"/>
                    <a:gd name="T7" fmla="*/ 52 h 63"/>
                    <a:gd name="T8" fmla="*/ 10 w 24"/>
                    <a:gd name="T9" fmla="*/ 63 h 63"/>
                    <a:gd name="T10" fmla="*/ 20 w 24"/>
                    <a:gd name="T11" fmla="*/ 63 h 63"/>
                    <a:gd name="T12" fmla="*/ 24 w 24"/>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24" h="63">
                      <a:moveTo>
                        <a:pt x="24" y="0"/>
                      </a:moveTo>
                      <a:cubicBezTo>
                        <a:pt x="10" y="0"/>
                        <a:pt x="10" y="0"/>
                        <a:pt x="10" y="0"/>
                      </a:cubicBezTo>
                      <a:cubicBezTo>
                        <a:pt x="4" y="0"/>
                        <a:pt x="0" y="5"/>
                        <a:pt x="0" y="11"/>
                      </a:cubicBezTo>
                      <a:cubicBezTo>
                        <a:pt x="0" y="52"/>
                        <a:pt x="0" y="52"/>
                        <a:pt x="0" y="52"/>
                      </a:cubicBezTo>
                      <a:cubicBezTo>
                        <a:pt x="0" y="58"/>
                        <a:pt x="4" y="63"/>
                        <a:pt x="10" y="63"/>
                      </a:cubicBezTo>
                      <a:cubicBezTo>
                        <a:pt x="20" y="63"/>
                        <a:pt x="20" y="63"/>
                        <a:pt x="20" y="63"/>
                      </a:cubicBezTo>
                      <a:lnTo>
                        <a:pt x="24" y="0"/>
                      </a:lnTo>
                      <a:close/>
                    </a:path>
                  </a:pathLst>
                </a:custGeom>
                <a:solidFill>
                  <a:srgbClr val="7259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97" name="Freeform 318">
                  <a:extLst>
                    <a:ext uri="{FF2B5EF4-FFF2-40B4-BE49-F238E27FC236}">
                      <a16:creationId xmlns:a16="http://schemas.microsoft.com/office/drawing/2014/main" id="{C82E4303-BA9D-4D11-99EC-87C7B18FE4B2}"/>
                    </a:ext>
                  </a:extLst>
                </p:cNvPr>
                <p:cNvSpPr>
                  <a:spLocks/>
                </p:cNvSpPr>
                <p:nvPr/>
              </p:nvSpPr>
              <p:spPr bwMode="auto">
                <a:xfrm>
                  <a:off x="2911" y="2253"/>
                  <a:ext cx="24" cy="63"/>
                </a:xfrm>
                <a:custGeom>
                  <a:avLst/>
                  <a:gdLst>
                    <a:gd name="T0" fmla="*/ 0 w 24"/>
                    <a:gd name="T1" fmla="*/ 0 h 63"/>
                    <a:gd name="T2" fmla="*/ 14 w 24"/>
                    <a:gd name="T3" fmla="*/ 0 h 63"/>
                    <a:gd name="T4" fmla="*/ 24 w 24"/>
                    <a:gd name="T5" fmla="*/ 11 h 63"/>
                    <a:gd name="T6" fmla="*/ 24 w 24"/>
                    <a:gd name="T7" fmla="*/ 52 h 63"/>
                    <a:gd name="T8" fmla="*/ 14 w 24"/>
                    <a:gd name="T9" fmla="*/ 63 h 63"/>
                    <a:gd name="T10" fmla="*/ 4 w 24"/>
                    <a:gd name="T11" fmla="*/ 63 h 63"/>
                    <a:gd name="T12" fmla="*/ 0 w 24"/>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24" h="63">
                      <a:moveTo>
                        <a:pt x="0" y="0"/>
                      </a:moveTo>
                      <a:cubicBezTo>
                        <a:pt x="14" y="0"/>
                        <a:pt x="14" y="0"/>
                        <a:pt x="14" y="0"/>
                      </a:cubicBezTo>
                      <a:cubicBezTo>
                        <a:pt x="20" y="0"/>
                        <a:pt x="24" y="5"/>
                        <a:pt x="24" y="11"/>
                      </a:cubicBezTo>
                      <a:cubicBezTo>
                        <a:pt x="24" y="52"/>
                        <a:pt x="24" y="52"/>
                        <a:pt x="24" y="52"/>
                      </a:cubicBezTo>
                      <a:cubicBezTo>
                        <a:pt x="24" y="58"/>
                        <a:pt x="20" y="63"/>
                        <a:pt x="14" y="63"/>
                      </a:cubicBezTo>
                      <a:cubicBezTo>
                        <a:pt x="4" y="63"/>
                        <a:pt x="4" y="63"/>
                        <a:pt x="4" y="63"/>
                      </a:cubicBezTo>
                      <a:lnTo>
                        <a:pt x="0" y="0"/>
                      </a:lnTo>
                      <a:close/>
                    </a:path>
                  </a:pathLst>
                </a:custGeom>
                <a:solidFill>
                  <a:srgbClr val="7259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98" name="Freeform 319">
                  <a:extLst>
                    <a:ext uri="{FF2B5EF4-FFF2-40B4-BE49-F238E27FC236}">
                      <a16:creationId xmlns:a16="http://schemas.microsoft.com/office/drawing/2014/main" id="{A6B3F969-AE3E-408B-AF30-A4B4BD76C33B}"/>
                    </a:ext>
                  </a:extLst>
                </p:cNvPr>
                <p:cNvSpPr>
                  <a:spLocks/>
                </p:cNvSpPr>
                <p:nvPr/>
              </p:nvSpPr>
              <p:spPr bwMode="auto">
                <a:xfrm>
                  <a:off x="2766" y="2259"/>
                  <a:ext cx="16" cy="17"/>
                </a:xfrm>
                <a:custGeom>
                  <a:avLst/>
                  <a:gdLst>
                    <a:gd name="T0" fmla="*/ 8 w 17"/>
                    <a:gd name="T1" fmla="*/ 17 h 17"/>
                    <a:gd name="T2" fmla="*/ 17 w 17"/>
                    <a:gd name="T3" fmla="*/ 8 h 17"/>
                    <a:gd name="T4" fmla="*/ 8 w 17"/>
                    <a:gd name="T5" fmla="*/ 0 h 17"/>
                    <a:gd name="T6" fmla="*/ 0 w 17"/>
                    <a:gd name="T7" fmla="*/ 9 h 17"/>
                    <a:gd name="T8" fmla="*/ 8 w 17"/>
                    <a:gd name="T9" fmla="*/ 17 h 17"/>
                  </a:gdLst>
                  <a:ahLst/>
                  <a:cxnLst>
                    <a:cxn ang="0">
                      <a:pos x="T0" y="T1"/>
                    </a:cxn>
                    <a:cxn ang="0">
                      <a:pos x="T2" y="T3"/>
                    </a:cxn>
                    <a:cxn ang="0">
                      <a:pos x="T4" y="T5"/>
                    </a:cxn>
                    <a:cxn ang="0">
                      <a:pos x="T6" y="T7"/>
                    </a:cxn>
                    <a:cxn ang="0">
                      <a:pos x="T8" y="T9"/>
                    </a:cxn>
                  </a:cxnLst>
                  <a:rect l="0" t="0" r="r" b="b"/>
                  <a:pathLst>
                    <a:path w="17" h="17">
                      <a:moveTo>
                        <a:pt x="8" y="17"/>
                      </a:moveTo>
                      <a:cubicBezTo>
                        <a:pt x="13" y="17"/>
                        <a:pt x="17" y="13"/>
                        <a:pt x="17" y="8"/>
                      </a:cubicBezTo>
                      <a:cubicBezTo>
                        <a:pt x="16" y="4"/>
                        <a:pt x="12" y="0"/>
                        <a:pt x="8" y="0"/>
                      </a:cubicBezTo>
                      <a:cubicBezTo>
                        <a:pt x="4" y="0"/>
                        <a:pt x="0" y="4"/>
                        <a:pt x="0" y="9"/>
                      </a:cubicBezTo>
                      <a:cubicBezTo>
                        <a:pt x="0" y="13"/>
                        <a:pt x="4" y="17"/>
                        <a:pt x="8" y="1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499" name="Freeform 320">
                  <a:extLst>
                    <a:ext uri="{FF2B5EF4-FFF2-40B4-BE49-F238E27FC236}">
                      <a16:creationId xmlns:a16="http://schemas.microsoft.com/office/drawing/2014/main" id="{DFB60941-6FF4-40F3-A56A-6AAAEB0FDB8C}"/>
                    </a:ext>
                  </a:extLst>
                </p:cNvPr>
                <p:cNvSpPr>
                  <a:spLocks/>
                </p:cNvSpPr>
                <p:nvPr/>
              </p:nvSpPr>
              <p:spPr bwMode="auto">
                <a:xfrm>
                  <a:off x="2863" y="2260"/>
                  <a:ext cx="15" cy="17"/>
                </a:xfrm>
                <a:custGeom>
                  <a:avLst/>
                  <a:gdLst>
                    <a:gd name="T0" fmla="*/ 8 w 16"/>
                    <a:gd name="T1" fmla="*/ 17 h 17"/>
                    <a:gd name="T2" fmla="*/ 16 w 16"/>
                    <a:gd name="T3" fmla="*/ 8 h 17"/>
                    <a:gd name="T4" fmla="*/ 8 w 16"/>
                    <a:gd name="T5" fmla="*/ 0 h 17"/>
                    <a:gd name="T6" fmla="*/ 0 w 16"/>
                    <a:gd name="T7" fmla="*/ 9 h 17"/>
                    <a:gd name="T8" fmla="*/ 8 w 16"/>
                    <a:gd name="T9" fmla="*/ 17 h 17"/>
                  </a:gdLst>
                  <a:ahLst/>
                  <a:cxnLst>
                    <a:cxn ang="0">
                      <a:pos x="T0" y="T1"/>
                    </a:cxn>
                    <a:cxn ang="0">
                      <a:pos x="T2" y="T3"/>
                    </a:cxn>
                    <a:cxn ang="0">
                      <a:pos x="T4" y="T5"/>
                    </a:cxn>
                    <a:cxn ang="0">
                      <a:pos x="T6" y="T7"/>
                    </a:cxn>
                    <a:cxn ang="0">
                      <a:pos x="T8" y="T9"/>
                    </a:cxn>
                  </a:cxnLst>
                  <a:rect l="0" t="0" r="r" b="b"/>
                  <a:pathLst>
                    <a:path w="16" h="17">
                      <a:moveTo>
                        <a:pt x="8" y="17"/>
                      </a:moveTo>
                      <a:cubicBezTo>
                        <a:pt x="13" y="17"/>
                        <a:pt x="16" y="13"/>
                        <a:pt x="16" y="8"/>
                      </a:cubicBezTo>
                      <a:cubicBezTo>
                        <a:pt x="16" y="4"/>
                        <a:pt x="12" y="0"/>
                        <a:pt x="8" y="0"/>
                      </a:cubicBezTo>
                      <a:cubicBezTo>
                        <a:pt x="4" y="0"/>
                        <a:pt x="0" y="5"/>
                        <a:pt x="0" y="9"/>
                      </a:cubicBezTo>
                      <a:cubicBezTo>
                        <a:pt x="0" y="13"/>
                        <a:pt x="4" y="17"/>
                        <a:pt x="8" y="1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500" name="Freeform 321">
                  <a:extLst>
                    <a:ext uri="{FF2B5EF4-FFF2-40B4-BE49-F238E27FC236}">
                      <a16:creationId xmlns:a16="http://schemas.microsoft.com/office/drawing/2014/main" id="{BB5DB657-DE5E-4014-8809-3FB7A513C1CC}"/>
                    </a:ext>
                  </a:extLst>
                </p:cNvPr>
                <p:cNvSpPr>
                  <a:spLocks/>
                </p:cNvSpPr>
                <p:nvPr/>
              </p:nvSpPr>
              <p:spPr bwMode="auto">
                <a:xfrm>
                  <a:off x="2713" y="2113"/>
                  <a:ext cx="213" cy="162"/>
                </a:xfrm>
                <a:custGeom>
                  <a:avLst/>
                  <a:gdLst>
                    <a:gd name="T0" fmla="*/ 215 w 215"/>
                    <a:gd name="T1" fmla="*/ 98 h 162"/>
                    <a:gd name="T2" fmla="*/ 215 w 215"/>
                    <a:gd name="T3" fmla="*/ 157 h 162"/>
                    <a:gd name="T4" fmla="*/ 210 w 215"/>
                    <a:gd name="T5" fmla="*/ 162 h 162"/>
                    <a:gd name="T6" fmla="*/ 210 w 215"/>
                    <a:gd name="T7" fmla="*/ 162 h 162"/>
                    <a:gd name="T8" fmla="*/ 206 w 215"/>
                    <a:gd name="T9" fmla="*/ 158 h 162"/>
                    <a:gd name="T10" fmla="*/ 201 w 215"/>
                    <a:gd name="T11" fmla="*/ 85 h 162"/>
                    <a:gd name="T12" fmla="*/ 196 w 215"/>
                    <a:gd name="T13" fmla="*/ 72 h 162"/>
                    <a:gd name="T14" fmla="*/ 172 w 215"/>
                    <a:gd name="T15" fmla="*/ 75 h 162"/>
                    <a:gd name="T16" fmla="*/ 44 w 215"/>
                    <a:gd name="T17" fmla="*/ 75 h 162"/>
                    <a:gd name="T18" fmla="*/ 21 w 215"/>
                    <a:gd name="T19" fmla="*/ 72 h 162"/>
                    <a:gd name="T20" fmla="*/ 15 w 215"/>
                    <a:gd name="T21" fmla="*/ 85 h 162"/>
                    <a:gd name="T22" fmla="*/ 9 w 215"/>
                    <a:gd name="T23" fmla="*/ 157 h 162"/>
                    <a:gd name="T24" fmla="*/ 5 w 215"/>
                    <a:gd name="T25" fmla="*/ 161 h 162"/>
                    <a:gd name="T26" fmla="*/ 5 w 215"/>
                    <a:gd name="T27" fmla="*/ 161 h 162"/>
                    <a:gd name="T28" fmla="*/ 0 w 215"/>
                    <a:gd name="T29" fmla="*/ 157 h 162"/>
                    <a:gd name="T30" fmla="*/ 0 w 215"/>
                    <a:gd name="T31" fmla="*/ 98 h 162"/>
                    <a:gd name="T32" fmla="*/ 83 w 215"/>
                    <a:gd name="T33" fmla="*/ 0 h 162"/>
                    <a:gd name="T34" fmla="*/ 132 w 215"/>
                    <a:gd name="T35" fmla="*/ 0 h 162"/>
                    <a:gd name="T36" fmla="*/ 215 w 215"/>
                    <a:gd name="T37" fmla="*/ 9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5" h="162">
                      <a:moveTo>
                        <a:pt x="215" y="98"/>
                      </a:moveTo>
                      <a:cubicBezTo>
                        <a:pt x="215" y="157"/>
                        <a:pt x="215" y="157"/>
                        <a:pt x="215" y="157"/>
                      </a:cubicBezTo>
                      <a:cubicBezTo>
                        <a:pt x="215" y="160"/>
                        <a:pt x="213" y="162"/>
                        <a:pt x="210" y="162"/>
                      </a:cubicBezTo>
                      <a:cubicBezTo>
                        <a:pt x="210" y="162"/>
                        <a:pt x="210" y="162"/>
                        <a:pt x="210" y="162"/>
                      </a:cubicBezTo>
                      <a:cubicBezTo>
                        <a:pt x="208" y="162"/>
                        <a:pt x="206" y="160"/>
                        <a:pt x="206" y="158"/>
                      </a:cubicBezTo>
                      <a:cubicBezTo>
                        <a:pt x="201" y="85"/>
                        <a:pt x="201" y="85"/>
                        <a:pt x="201" y="85"/>
                      </a:cubicBezTo>
                      <a:cubicBezTo>
                        <a:pt x="201" y="82"/>
                        <a:pt x="199" y="71"/>
                        <a:pt x="196" y="72"/>
                      </a:cubicBezTo>
                      <a:cubicBezTo>
                        <a:pt x="172" y="75"/>
                        <a:pt x="172" y="75"/>
                        <a:pt x="172" y="75"/>
                      </a:cubicBezTo>
                      <a:cubicBezTo>
                        <a:pt x="129" y="80"/>
                        <a:pt x="87" y="80"/>
                        <a:pt x="44" y="75"/>
                      </a:cubicBezTo>
                      <a:cubicBezTo>
                        <a:pt x="21" y="72"/>
                        <a:pt x="21" y="72"/>
                        <a:pt x="21" y="72"/>
                      </a:cubicBezTo>
                      <a:cubicBezTo>
                        <a:pt x="18" y="71"/>
                        <a:pt x="16" y="82"/>
                        <a:pt x="15" y="85"/>
                      </a:cubicBezTo>
                      <a:cubicBezTo>
                        <a:pt x="9" y="157"/>
                        <a:pt x="9" y="157"/>
                        <a:pt x="9" y="157"/>
                      </a:cubicBezTo>
                      <a:cubicBezTo>
                        <a:pt x="9" y="160"/>
                        <a:pt x="7" y="161"/>
                        <a:pt x="5" y="161"/>
                      </a:cubicBezTo>
                      <a:cubicBezTo>
                        <a:pt x="5" y="161"/>
                        <a:pt x="5" y="161"/>
                        <a:pt x="5" y="161"/>
                      </a:cubicBezTo>
                      <a:cubicBezTo>
                        <a:pt x="2" y="161"/>
                        <a:pt x="0" y="159"/>
                        <a:pt x="0" y="157"/>
                      </a:cubicBezTo>
                      <a:cubicBezTo>
                        <a:pt x="0" y="98"/>
                        <a:pt x="0" y="98"/>
                        <a:pt x="0" y="98"/>
                      </a:cubicBezTo>
                      <a:cubicBezTo>
                        <a:pt x="0" y="44"/>
                        <a:pt x="37" y="0"/>
                        <a:pt x="83" y="0"/>
                      </a:cubicBezTo>
                      <a:cubicBezTo>
                        <a:pt x="132" y="0"/>
                        <a:pt x="132" y="0"/>
                        <a:pt x="132" y="0"/>
                      </a:cubicBezTo>
                      <a:cubicBezTo>
                        <a:pt x="178" y="0"/>
                        <a:pt x="215" y="44"/>
                        <a:pt x="215" y="9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501" name="Freeform 322">
                  <a:extLst>
                    <a:ext uri="{FF2B5EF4-FFF2-40B4-BE49-F238E27FC236}">
                      <a16:creationId xmlns:a16="http://schemas.microsoft.com/office/drawing/2014/main" id="{238F8DB0-E472-40B4-9EF5-C5B6D69B1DB8}"/>
                    </a:ext>
                  </a:extLst>
                </p:cNvPr>
                <p:cNvSpPr>
                  <a:spLocks noEditPoints="1"/>
                </p:cNvSpPr>
                <p:nvPr/>
              </p:nvSpPr>
              <p:spPr bwMode="auto">
                <a:xfrm>
                  <a:off x="2715" y="2242"/>
                  <a:ext cx="210" cy="60"/>
                </a:xfrm>
                <a:custGeom>
                  <a:avLst/>
                  <a:gdLst>
                    <a:gd name="T0" fmla="*/ 211 w 212"/>
                    <a:gd name="T1" fmla="*/ 5 h 60"/>
                    <a:gd name="T2" fmla="*/ 209 w 212"/>
                    <a:gd name="T3" fmla="*/ 4 h 60"/>
                    <a:gd name="T4" fmla="*/ 202 w 212"/>
                    <a:gd name="T5" fmla="*/ 3 h 60"/>
                    <a:gd name="T6" fmla="*/ 186 w 212"/>
                    <a:gd name="T7" fmla="*/ 1 h 60"/>
                    <a:gd name="T8" fmla="*/ 166 w 212"/>
                    <a:gd name="T9" fmla="*/ 0 h 60"/>
                    <a:gd name="T10" fmla="*/ 117 w 212"/>
                    <a:gd name="T11" fmla="*/ 6 h 60"/>
                    <a:gd name="T12" fmla="*/ 106 w 212"/>
                    <a:gd name="T13" fmla="*/ 6 h 60"/>
                    <a:gd name="T14" fmla="*/ 95 w 212"/>
                    <a:gd name="T15" fmla="*/ 6 h 60"/>
                    <a:gd name="T16" fmla="*/ 45 w 212"/>
                    <a:gd name="T17" fmla="*/ 0 h 60"/>
                    <a:gd name="T18" fmla="*/ 29 w 212"/>
                    <a:gd name="T19" fmla="*/ 0 h 60"/>
                    <a:gd name="T20" fmla="*/ 9 w 212"/>
                    <a:gd name="T21" fmla="*/ 3 h 60"/>
                    <a:gd name="T22" fmla="*/ 2 w 212"/>
                    <a:gd name="T23" fmla="*/ 4 h 60"/>
                    <a:gd name="T24" fmla="*/ 0 w 212"/>
                    <a:gd name="T25" fmla="*/ 5 h 60"/>
                    <a:gd name="T26" fmla="*/ 0 w 212"/>
                    <a:gd name="T27" fmla="*/ 8 h 60"/>
                    <a:gd name="T28" fmla="*/ 0 w 212"/>
                    <a:gd name="T29" fmla="*/ 16 h 60"/>
                    <a:gd name="T30" fmla="*/ 5 w 212"/>
                    <a:gd name="T31" fmla="*/ 19 h 60"/>
                    <a:gd name="T32" fmla="*/ 7 w 212"/>
                    <a:gd name="T33" fmla="*/ 26 h 60"/>
                    <a:gd name="T34" fmla="*/ 10 w 212"/>
                    <a:gd name="T35" fmla="*/ 39 h 60"/>
                    <a:gd name="T36" fmla="*/ 11 w 212"/>
                    <a:gd name="T37" fmla="*/ 42 h 60"/>
                    <a:gd name="T38" fmla="*/ 18 w 212"/>
                    <a:gd name="T39" fmla="*/ 53 h 60"/>
                    <a:gd name="T40" fmla="*/ 18 w 212"/>
                    <a:gd name="T41" fmla="*/ 53 h 60"/>
                    <a:gd name="T42" fmla="*/ 18 w 212"/>
                    <a:gd name="T43" fmla="*/ 53 h 60"/>
                    <a:gd name="T44" fmla="*/ 19 w 212"/>
                    <a:gd name="T45" fmla="*/ 54 h 60"/>
                    <a:gd name="T46" fmla="*/ 46 w 212"/>
                    <a:gd name="T47" fmla="*/ 60 h 60"/>
                    <a:gd name="T48" fmla="*/ 85 w 212"/>
                    <a:gd name="T49" fmla="*/ 45 h 60"/>
                    <a:gd name="T50" fmla="*/ 95 w 212"/>
                    <a:gd name="T51" fmla="*/ 30 h 60"/>
                    <a:gd name="T52" fmla="*/ 100 w 212"/>
                    <a:gd name="T53" fmla="*/ 22 h 60"/>
                    <a:gd name="T54" fmla="*/ 100 w 212"/>
                    <a:gd name="T55" fmla="*/ 21 h 60"/>
                    <a:gd name="T56" fmla="*/ 106 w 212"/>
                    <a:gd name="T57" fmla="*/ 19 h 60"/>
                    <a:gd name="T58" fmla="*/ 126 w 212"/>
                    <a:gd name="T59" fmla="*/ 45 h 60"/>
                    <a:gd name="T60" fmla="*/ 166 w 212"/>
                    <a:gd name="T61" fmla="*/ 60 h 60"/>
                    <a:gd name="T62" fmla="*/ 192 w 212"/>
                    <a:gd name="T63" fmla="*/ 54 h 60"/>
                    <a:gd name="T64" fmla="*/ 193 w 212"/>
                    <a:gd name="T65" fmla="*/ 53 h 60"/>
                    <a:gd name="T66" fmla="*/ 193 w 212"/>
                    <a:gd name="T67" fmla="*/ 53 h 60"/>
                    <a:gd name="T68" fmla="*/ 193 w 212"/>
                    <a:gd name="T69" fmla="*/ 53 h 60"/>
                    <a:gd name="T70" fmla="*/ 200 w 212"/>
                    <a:gd name="T71" fmla="*/ 43 h 60"/>
                    <a:gd name="T72" fmla="*/ 200 w 212"/>
                    <a:gd name="T73" fmla="*/ 42 h 60"/>
                    <a:gd name="T74" fmla="*/ 204 w 212"/>
                    <a:gd name="T75" fmla="*/ 27 h 60"/>
                    <a:gd name="T76" fmla="*/ 206 w 212"/>
                    <a:gd name="T77" fmla="*/ 19 h 60"/>
                    <a:gd name="T78" fmla="*/ 211 w 212"/>
                    <a:gd name="T79" fmla="*/ 16 h 60"/>
                    <a:gd name="T80" fmla="*/ 212 w 212"/>
                    <a:gd name="T81" fmla="*/ 16 h 60"/>
                    <a:gd name="T82" fmla="*/ 212 w 212"/>
                    <a:gd name="T83" fmla="*/ 8 h 60"/>
                    <a:gd name="T84" fmla="*/ 211 w 212"/>
                    <a:gd name="T85" fmla="*/ 5 h 60"/>
                    <a:gd name="T86" fmla="*/ 85 w 212"/>
                    <a:gd name="T87" fmla="*/ 38 h 60"/>
                    <a:gd name="T88" fmla="*/ 48 w 212"/>
                    <a:gd name="T89" fmla="*/ 57 h 60"/>
                    <a:gd name="T90" fmla="*/ 20 w 212"/>
                    <a:gd name="T91" fmla="*/ 49 h 60"/>
                    <a:gd name="T92" fmla="*/ 19 w 212"/>
                    <a:gd name="T93" fmla="*/ 48 h 60"/>
                    <a:gd name="T94" fmla="*/ 12 w 212"/>
                    <a:gd name="T95" fmla="*/ 24 h 60"/>
                    <a:gd name="T96" fmla="*/ 28 w 212"/>
                    <a:gd name="T97" fmla="*/ 5 h 60"/>
                    <a:gd name="T98" fmla="*/ 48 w 212"/>
                    <a:gd name="T99" fmla="*/ 3 h 60"/>
                    <a:gd name="T100" fmla="*/ 85 w 212"/>
                    <a:gd name="T101" fmla="*/ 38 h 60"/>
                    <a:gd name="T102" fmla="*/ 192 w 212"/>
                    <a:gd name="T103" fmla="*/ 48 h 60"/>
                    <a:gd name="T104" fmla="*/ 191 w 212"/>
                    <a:gd name="T105" fmla="*/ 49 h 60"/>
                    <a:gd name="T106" fmla="*/ 164 w 212"/>
                    <a:gd name="T107" fmla="*/ 57 h 60"/>
                    <a:gd name="T108" fmla="*/ 126 w 212"/>
                    <a:gd name="T109" fmla="*/ 38 h 60"/>
                    <a:gd name="T110" fmla="*/ 164 w 212"/>
                    <a:gd name="T111" fmla="*/ 3 h 60"/>
                    <a:gd name="T112" fmla="*/ 187 w 212"/>
                    <a:gd name="T113" fmla="*/ 6 h 60"/>
                    <a:gd name="T114" fmla="*/ 199 w 212"/>
                    <a:gd name="T115" fmla="*/ 16 h 60"/>
                    <a:gd name="T116" fmla="*/ 199 w 212"/>
                    <a:gd name="T117" fmla="*/ 16 h 60"/>
                    <a:gd name="T118" fmla="*/ 200 w 212"/>
                    <a:gd name="T119" fmla="*/ 24 h 60"/>
                    <a:gd name="T120" fmla="*/ 199 w 212"/>
                    <a:gd name="T121" fmla="*/ 30 h 60"/>
                    <a:gd name="T122" fmla="*/ 192 w 212"/>
                    <a:gd name="T123"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2" h="60">
                      <a:moveTo>
                        <a:pt x="211" y="5"/>
                      </a:moveTo>
                      <a:cubicBezTo>
                        <a:pt x="210" y="4"/>
                        <a:pt x="209" y="4"/>
                        <a:pt x="209" y="4"/>
                      </a:cubicBezTo>
                      <a:cubicBezTo>
                        <a:pt x="209" y="4"/>
                        <a:pt x="207" y="4"/>
                        <a:pt x="202" y="3"/>
                      </a:cubicBezTo>
                      <a:cubicBezTo>
                        <a:pt x="198" y="2"/>
                        <a:pt x="192" y="1"/>
                        <a:pt x="186" y="1"/>
                      </a:cubicBezTo>
                      <a:cubicBezTo>
                        <a:pt x="180" y="0"/>
                        <a:pt x="173" y="0"/>
                        <a:pt x="166" y="0"/>
                      </a:cubicBezTo>
                      <a:cubicBezTo>
                        <a:pt x="146" y="0"/>
                        <a:pt x="117" y="6"/>
                        <a:pt x="117" y="6"/>
                      </a:cubicBezTo>
                      <a:cubicBezTo>
                        <a:pt x="106" y="6"/>
                        <a:pt x="106" y="6"/>
                        <a:pt x="106" y="6"/>
                      </a:cubicBezTo>
                      <a:cubicBezTo>
                        <a:pt x="95" y="6"/>
                        <a:pt x="95" y="6"/>
                        <a:pt x="95" y="6"/>
                      </a:cubicBezTo>
                      <a:cubicBezTo>
                        <a:pt x="95" y="6"/>
                        <a:pt x="65" y="0"/>
                        <a:pt x="45" y="0"/>
                      </a:cubicBezTo>
                      <a:cubicBezTo>
                        <a:pt x="40" y="0"/>
                        <a:pt x="34" y="0"/>
                        <a:pt x="29" y="0"/>
                      </a:cubicBezTo>
                      <a:cubicBezTo>
                        <a:pt x="22" y="1"/>
                        <a:pt x="14" y="2"/>
                        <a:pt x="9" y="3"/>
                      </a:cubicBezTo>
                      <a:cubicBezTo>
                        <a:pt x="5" y="4"/>
                        <a:pt x="2" y="4"/>
                        <a:pt x="2" y="4"/>
                      </a:cubicBezTo>
                      <a:cubicBezTo>
                        <a:pt x="2" y="4"/>
                        <a:pt x="1" y="4"/>
                        <a:pt x="0" y="5"/>
                      </a:cubicBezTo>
                      <a:cubicBezTo>
                        <a:pt x="0" y="6"/>
                        <a:pt x="0" y="7"/>
                        <a:pt x="0" y="8"/>
                      </a:cubicBezTo>
                      <a:cubicBezTo>
                        <a:pt x="0" y="16"/>
                        <a:pt x="0" y="16"/>
                        <a:pt x="0" y="16"/>
                      </a:cubicBezTo>
                      <a:cubicBezTo>
                        <a:pt x="0" y="18"/>
                        <a:pt x="3" y="17"/>
                        <a:pt x="5" y="19"/>
                      </a:cubicBezTo>
                      <a:cubicBezTo>
                        <a:pt x="6" y="20"/>
                        <a:pt x="7" y="23"/>
                        <a:pt x="7" y="26"/>
                      </a:cubicBezTo>
                      <a:cubicBezTo>
                        <a:pt x="8" y="30"/>
                        <a:pt x="9" y="34"/>
                        <a:pt x="10" y="39"/>
                      </a:cubicBezTo>
                      <a:cubicBezTo>
                        <a:pt x="10" y="40"/>
                        <a:pt x="11" y="41"/>
                        <a:pt x="11" y="42"/>
                      </a:cubicBezTo>
                      <a:cubicBezTo>
                        <a:pt x="12" y="46"/>
                        <a:pt x="14" y="50"/>
                        <a:pt x="18" y="53"/>
                      </a:cubicBezTo>
                      <a:cubicBezTo>
                        <a:pt x="18" y="53"/>
                        <a:pt x="18" y="53"/>
                        <a:pt x="18" y="53"/>
                      </a:cubicBezTo>
                      <a:cubicBezTo>
                        <a:pt x="18" y="53"/>
                        <a:pt x="18" y="53"/>
                        <a:pt x="18" y="53"/>
                      </a:cubicBezTo>
                      <a:cubicBezTo>
                        <a:pt x="18" y="53"/>
                        <a:pt x="19" y="53"/>
                        <a:pt x="19" y="54"/>
                      </a:cubicBezTo>
                      <a:cubicBezTo>
                        <a:pt x="24" y="58"/>
                        <a:pt x="33" y="60"/>
                        <a:pt x="46" y="60"/>
                      </a:cubicBezTo>
                      <a:cubicBezTo>
                        <a:pt x="66" y="60"/>
                        <a:pt x="76" y="57"/>
                        <a:pt x="85" y="45"/>
                      </a:cubicBezTo>
                      <a:cubicBezTo>
                        <a:pt x="89" y="40"/>
                        <a:pt x="92" y="34"/>
                        <a:pt x="95" y="30"/>
                      </a:cubicBezTo>
                      <a:cubicBezTo>
                        <a:pt x="96" y="26"/>
                        <a:pt x="98" y="23"/>
                        <a:pt x="100" y="22"/>
                      </a:cubicBezTo>
                      <a:cubicBezTo>
                        <a:pt x="100" y="22"/>
                        <a:pt x="100" y="21"/>
                        <a:pt x="100" y="21"/>
                      </a:cubicBezTo>
                      <a:cubicBezTo>
                        <a:pt x="102" y="20"/>
                        <a:pt x="103" y="19"/>
                        <a:pt x="106" y="19"/>
                      </a:cubicBezTo>
                      <a:cubicBezTo>
                        <a:pt x="115" y="19"/>
                        <a:pt x="116" y="33"/>
                        <a:pt x="126" y="45"/>
                      </a:cubicBezTo>
                      <a:cubicBezTo>
                        <a:pt x="135" y="57"/>
                        <a:pt x="145" y="60"/>
                        <a:pt x="166" y="60"/>
                      </a:cubicBezTo>
                      <a:cubicBezTo>
                        <a:pt x="178" y="60"/>
                        <a:pt x="187" y="58"/>
                        <a:pt x="192" y="54"/>
                      </a:cubicBezTo>
                      <a:cubicBezTo>
                        <a:pt x="193" y="54"/>
                        <a:pt x="193" y="53"/>
                        <a:pt x="193" y="53"/>
                      </a:cubicBezTo>
                      <a:cubicBezTo>
                        <a:pt x="193" y="53"/>
                        <a:pt x="193" y="53"/>
                        <a:pt x="193" y="53"/>
                      </a:cubicBezTo>
                      <a:cubicBezTo>
                        <a:pt x="193" y="53"/>
                        <a:pt x="193" y="53"/>
                        <a:pt x="193" y="53"/>
                      </a:cubicBezTo>
                      <a:cubicBezTo>
                        <a:pt x="197" y="50"/>
                        <a:pt x="199" y="46"/>
                        <a:pt x="200" y="43"/>
                      </a:cubicBezTo>
                      <a:cubicBezTo>
                        <a:pt x="200" y="43"/>
                        <a:pt x="200" y="43"/>
                        <a:pt x="200" y="42"/>
                      </a:cubicBezTo>
                      <a:cubicBezTo>
                        <a:pt x="202" y="38"/>
                        <a:pt x="203" y="31"/>
                        <a:pt x="204" y="27"/>
                      </a:cubicBezTo>
                      <a:cubicBezTo>
                        <a:pt x="205" y="23"/>
                        <a:pt x="206" y="20"/>
                        <a:pt x="206" y="19"/>
                      </a:cubicBezTo>
                      <a:cubicBezTo>
                        <a:pt x="208" y="18"/>
                        <a:pt x="211" y="18"/>
                        <a:pt x="211" y="16"/>
                      </a:cubicBezTo>
                      <a:cubicBezTo>
                        <a:pt x="212" y="16"/>
                        <a:pt x="212" y="16"/>
                        <a:pt x="212" y="16"/>
                      </a:cubicBezTo>
                      <a:cubicBezTo>
                        <a:pt x="212" y="8"/>
                        <a:pt x="212" y="8"/>
                        <a:pt x="212" y="8"/>
                      </a:cubicBezTo>
                      <a:cubicBezTo>
                        <a:pt x="212" y="6"/>
                        <a:pt x="211" y="6"/>
                        <a:pt x="211" y="5"/>
                      </a:cubicBezTo>
                      <a:close/>
                      <a:moveTo>
                        <a:pt x="85" y="38"/>
                      </a:moveTo>
                      <a:cubicBezTo>
                        <a:pt x="77" y="50"/>
                        <a:pt x="68" y="57"/>
                        <a:pt x="48" y="57"/>
                      </a:cubicBezTo>
                      <a:cubicBezTo>
                        <a:pt x="38" y="57"/>
                        <a:pt x="26" y="55"/>
                        <a:pt x="20" y="49"/>
                      </a:cubicBezTo>
                      <a:cubicBezTo>
                        <a:pt x="20" y="49"/>
                        <a:pt x="20" y="48"/>
                        <a:pt x="19" y="48"/>
                      </a:cubicBezTo>
                      <a:cubicBezTo>
                        <a:pt x="13" y="42"/>
                        <a:pt x="12" y="31"/>
                        <a:pt x="12" y="24"/>
                      </a:cubicBezTo>
                      <a:cubicBezTo>
                        <a:pt x="12" y="13"/>
                        <a:pt x="17" y="7"/>
                        <a:pt x="28" y="5"/>
                      </a:cubicBezTo>
                      <a:cubicBezTo>
                        <a:pt x="34" y="4"/>
                        <a:pt x="40" y="3"/>
                        <a:pt x="48" y="3"/>
                      </a:cubicBezTo>
                      <a:cubicBezTo>
                        <a:pt x="68" y="3"/>
                        <a:pt x="106" y="8"/>
                        <a:pt x="85" y="38"/>
                      </a:cubicBezTo>
                      <a:close/>
                      <a:moveTo>
                        <a:pt x="192" y="48"/>
                      </a:moveTo>
                      <a:cubicBezTo>
                        <a:pt x="192" y="48"/>
                        <a:pt x="192" y="49"/>
                        <a:pt x="191" y="49"/>
                      </a:cubicBezTo>
                      <a:cubicBezTo>
                        <a:pt x="185" y="55"/>
                        <a:pt x="174" y="57"/>
                        <a:pt x="164" y="57"/>
                      </a:cubicBezTo>
                      <a:cubicBezTo>
                        <a:pt x="143" y="57"/>
                        <a:pt x="135" y="50"/>
                        <a:pt x="126" y="38"/>
                      </a:cubicBezTo>
                      <a:cubicBezTo>
                        <a:pt x="106" y="8"/>
                        <a:pt x="143" y="3"/>
                        <a:pt x="164" y="3"/>
                      </a:cubicBezTo>
                      <a:cubicBezTo>
                        <a:pt x="174" y="3"/>
                        <a:pt x="182" y="4"/>
                        <a:pt x="187" y="6"/>
                      </a:cubicBezTo>
                      <a:cubicBezTo>
                        <a:pt x="193" y="8"/>
                        <a:pt x="197" y="11"/>
                        <a:pt x="199" y="16"/>
                      </a:cubicBezTo>
                      <a:cubicBezTo>
                        <a:pt x="199" y="16"/>
                        <a:pt x="199" y="16"/>
                        <a:pt x="199" y="16"/>
                      </a:cubicBezTo>
                      <a:cubicBezTo>
                        <a:pt x="199" y="19"/>
                        <a:pt x="200" y="21"/>
                        <a:pt x="200" y="24"/>
                      </a:cubicBezTo>
                      <a:cubicBezTo>
                        <a:pt x="200" y="26"/>
                        <a:pt x="200" y="28"/>
                        <a:pt x="199" y="30"/>
                      </a:cubicBezTo>
                      <a:cubicBezTo>
                        <a:pt x="199" y="36"/>
                        <a:pt x="197" y="43"/>
                        <a:pt x="192" y="4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502" name="Freeform 323">
                  <a:extLst>
                    <a:ext uri="{FF2B5EF4-FFF2-40B4-BE49-F238E27FC236}">
                      <a16:creationId xmlns:a16="http://schemas.microsoft.com/office/drawing/2014/main" id="{36CC9A3E-3A45-4639-995B-5E8555DFE2A1}"/>
                    </a:ext>
                  </a:extLst>
                </p:cNvPr>
                <p:cNvSpPr>
                  <a:spLocks/>
                </p:cNvSpPr>
                <p:nvPr/>
              </p:nvSpPr>
              <p:spPr bwMode="auto">
                <a:xfrm>
                  <a:off x="2717" y="2252"/>
                  <a:ext cx="9" cy="2"/>
                </a:xfrm>
                <a:custGeom>
                  <a:avLst/>
                  <a:gdLst>
                    <a:gd name="T0" fmla="*/ 5 w 9"/>
                    <a:gd name="T1" fmla="*/ 2 h 2"/>
                    <a:gd name="T2" fmla="*/ 0 w 9"/>
                    <a:gd name="T3" fmla="*/ 1 h 2"/>
                    <a:gd name="T4" fmla="*/ 5 w 9"/>
                    <a:gd name="T5" fmla="*/ 0 h 2"/>
                    <a:gd name="T6" fmla="*/ 9 w 9"/>
                    <a:gd name="T7" fmla="*/ 1 h 2"/>
                    <a:gd name="T8" fmla="*/ 5 w 9"/>
                    <a:gd name="T9" fmla="*/ 2 h 2"/>
                  </a:gdLst>
                  <a:ahLst/>
                  <a:cxnLst>
                    <a:cxn ang="0">
                      <a:pos x="T0" y="T1"/>
                    </a:cxn>
                    <a:cxn ang="0">
                      <a:pos x="T2" y="T3"/>
                    </a:cxn>
                    <a:cxn ang="0">
                      <a:pos x="T4" y="T5"/>
                    </a:cxn>
                    <a:cxn ang="0">
                      <a:pos x="T6" y="T7"/>
                    </a:cxn>
                    <a:cxn ang="0">
                      <a:pos x="T8" y="T9"/>
                    </a:cxn>
                  </a:cxnLst>
                  <a:rect l="0" t="0" r="r" b="b"/>
                  <a:pathLst>
                    <a:path w="9" h="2">
                      <a:moveTo>
                        <a:pt x="5" y="2"/>
                      </a:moveTo>
                      <a:cubicBezTo>
                        <a:pt x="3" y="2"/>
                        <a:pt x="1" y="2"/>
                        <a:pt x="0" y="1"/>
                      </a:cubicBezTo>
                      <a:cubicBezTo>
                        <a:pt x="1" y="0"/>
                        <a:pt x="3" y="0"/>
                        <a:pt x="5" y="0"/>
                      </a:cubicBezTo>
                      <a:cubicBezTo>
                        <a:pt x="6" y="0"/>
                        <a:pt x="8" y="0"/>
                        <a:pt x="9" y="1"/>
                      </a:cubicBezTo>
                      <a:cubicBezTo>
                        <a:pt x="8" y="2"/>
                        <a:pt x="6" y="2"/>
                        <a:pt x="5" y="2"/>
                      </a:cubicBezTo>
                      <a:close/>
                    </a:path>
                  </a:pathLst>
                </a:custGeom>
                <a:solidFill>
                  <a:srgbClr val="B6B8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503" name="Freeform 324">
                  <a:extLst>
                    <a:ext uri="{FF2B5EF4-FFF2-40B4-BE49-F238E27FC236}">
                      <a16:creationId xmlns:a16="http://schemas.microsoft.com/office/drawing/2014/main" id="{C3FB8996-64AA-4318-9427-03EB13F05947}"/>
                    </a:ext>
                  </a:extLst>
                </p:cNvPr>
                <p:cNvSpPr>
                  <a:spLocks/>
                </p:cNvSpPr>
                <p:nvPr/>
              </p:nvSpPr>
              <p:spPr bwMode="auto">
                <a:xfrm>
                  <a:off x="2913" y="2252"/>
                  <a:ext cx="9" cy="2"/>
                </a:xfrm>
                <a:custGeom>
                  <a:avLst/>
                  <a:gdLst>
                    <a:gd name="T0" fmla="*/ 5 w 9"/>
                    <a:gd name="T1" fmla="*/ 2 h 2"/>
                    <a:gd name="T2" fmla="*/ 0 w 9"/>
                    <a:gd name="T3" fmla="*/ 1 h 2"/>
                    <a:gd name="T4" fmla="*/ 5 w 9"/>
                    <a:gd name="T5" fmla="*/ 0 h 2"/>
                    <a:gd name="T6" fmla="*/ 9 w 9"/>
                    <a:gd name="T7" fmla="*/ 1 h 2"/>
                    <a:gd name="T8" fmla="*/ 5 w 9"/>
                    <a:gd name="T9" fmla="*/ 2 h 2"/>
                  </a:gdLst>
                  <a:ahLst/>
                  <a:cxnLst>
                    <a:cxn ang="0">
                      <a:pos x="T0" y="T1"/>
                    </a:cxn>
                    <a:cxn ang="0">
                      <a:pos x="T2" y="T3"/>
                    </a:cxn>
                    <a:cxn ang="0">
                      <a:pos x="T4" y="T5"/>
                    </a:cxn>
                    <a:cxn ang="0">
                      <a:pos x="T6" y="T7"/>
                    </a:cxn>
                    <a:cxn ang="0">
                      <a:pos x="T8" y="T9"/>
                    </a:cxn>
                  </a:cxnLst>
                  <a:rect l="0" t="0" r="r" b="b"/>
                  <a:pathLst>
                    <a:path w="9" h="2">
                      <a:moveTo>
                        <a:pt x="5" y="2"/>
                      </a:moveTo>
                      <a:cubicBezTo>
                        <a:pt x="3" y="2"/>
                        <a:pt x="1" y="2"/>
                        <a:pt x="0" y="1"/>
                      </a:cubicBezTo>
                      <a:cubicBezTo>
                        <a:pt x="1" y="0"/>
                        <a:pt x="3" y="0"/>
                        <a:pt x="5" y="0"/>
                      </a:cubicBezTo>
                      <a:cubicBezTo>
                        <a:pt x="6" y="0"/>
                        <a:pt x="8" y="0"/>
                        <a:pt x="9" y="1"/>
                      </a:cubicBezTo>
                      <a:cubicBezTo>
                        <a:pt x="8" y="2"/>
                        <a:pt x="6" y="2"/>
                        <a:pt x="5" y="2"/>
                      </a:cubicBezTo>
                      <a:close/>
                    </a:path>
                  </a:pathLst>
                </a:custGeom>
                <a:solidFill>
                  <a:srgbClr val="B6B8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504" name="Freeform 325">
                  <a:extLst>
                    <a:ext uri="{FF2B5EF4-FFF2-40B4-BE49-F238E27FC236}">
                      <a16:creationId xmlns:a16="http://schemas.microsoft.com/office/drawing/2014/main" id="{B71C912E-A199-40C4-95FC-A299892EEDAA}"/>
                    </a:ext>
                  </a:extLst>
                </p:cNvPr>
                <p:cNvSpPr>
                  <a:spLocks/>
                </p:cNvSpPr>
                <p:nvPr/>
              </p:nvSpPr>
              <p:spPr bwMode="auto">
                <a:xfrm>
                  <a:off x="2787" y="2262"/>
                  <a:ext cx="33" cy="50"/>
                </a:xfrm>
                <a:custGeom>
                  <a:avLst/>
                  <a:gdLst>
                    <a:gd name="T0" fmla="*/ 33 w 33"/>
                    <a:gd name="T1" fmla="*/ 0 h 50"/>
                    <a:gd name="T2" fmla="*/ 21 w 33"/>
                    <a:gd name="T3" fmla="*/ 11 h 50"/>
                    <a:gd name="T4" fmla="*/ 10 w 33"/>
                    <a:gd name="T5" fmla="*/ 40 h 50"/>
                    <a:gd name="T6" fmla="*/ 0 w 33"/>
                    <a:gd name="T7" fmla="*/ 50 h 50"/>
                    <a:gd name="T8" fmla="*/ 33 w 33"/>
                    <a:gd name="T9" fmla="*/ 50 h 50"/>
                    <a:gd name="T10" fmla="*/ 33 w 33"/>
                    <a:gd name="T11" fmla="*/ 0 h 50"/>
                  </a:gdLst>
                  <a:ahLst/>
                  <a:cxnLst>
                    <a:cxn ang="0">
                      <a:pos x="T0" y="T1"/>
                    </a:cxn>
                    <a:cxn ang="0">
                      <a:pos x="T2" y="T3"/>
                    </a:cxn>
                    <a:cxn ang="0">
                      <a:pos x="T4" y="T5"/>
                    </a:cxn>
                    <a:cxn ang="0">
                      <a:pos x="T6" y="T7"/>
                    </a:cxn>
                    <a:cxn ang="0">
                      <a:pos x="T8" y="T9"/>
                    </a:cxn>
                    <a:cxn ang="0">
                      <a:pos x="T10" y="T11"/>
                    </a:cxn>
                  </a:cxnLst>
                  <a:rect l="0" t="0" r="r" b="b"/>
                  <a:pathLst>
                    <a:path w="33" h="50">
                      <a:moveTo>
                        <a:pt x="33" y="0"/>
                      </a:moveTo>
                      <a:cubicBezTo>
                        <a:pt x="31" y="0"/>
                        <a:pt x="21" y="1"/>
                        <a:pt x="21" y="11"/>
                      </a:cubicBezTo>
                      <a:cubicBezTo>
                        <a:pt x="21" y="23"/>
                        <a:pt x="17" y="40"/>
                        <a:pt x="10" y="40"/>
                      </a:cubicBezTo>
                      <a:cubicBezTo>
                        <a:pt x="5" y="40"/>
                        <a:pt x="0" y="44"/>
                        <a:pt x="0" y="50"/>
                      </a:cubicBezTo>
                      <a:cubicBezTo>
                        <a:pt x="33" y="50"/>
                        <a:pt x="33" y="50"/>
                        <a:pt x="33" y="50"/>
                      </a:cubicBezTo>
                      <a:lnTo>
                        <a:pt x="33" y="0"/>
                      </a:lnTo>
                      <a:close/>
                    </a:path>
                  </a:pathLst>
                </a:custGeom>
                <a:solidFill>
                  <a:srgbClr val="675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505" name="Freeform 326">
                  <a:extLst>
                    <a:ext uri="{FF2B5EF4-FFF2-40B4-BE49-F238E27FC236}">
                      <a16:creationId xmlns:a16="http://schemas.microsoft.com/office/drawing/2014/main" id="{D314DC6E-2069-4021-96A5-27F2CF3F2A93}"/>
                    </a:ext>
                  </a:extLst>
                </p:cNvPr>
                <p:cNvSpPr>
                  <a:spLocks/>
                </p:cNvSpPr>
                <p:nvPr/>
              </p:nvSpPr>
              <p:spPr bwMode="auto">
                <a:xfrm>
                  <a:off x="2787" y="2312"/>
                  <a:ext cx="33" cy="18"/>
                </a:xfrm>
                <a:custGeom>
                  <a:avLst/>
                  <a:gdLst>
                    <a:gd name="T0" fmla="*/ 33 w 33"/>
                    <a:gd name="T1" fmla="*/ 18 h 18"/>
                    <a:gd name="T2" fmla="*/ 24 w 33"/>
                    <a:gd name="T3" fmla="*/ 15 h 18"/>
                    <a:gd name="T4" fmla="*/ 10 w 33"/>
                    <a:gd name="T5" fmla="*/ 11 h 18"/>
                    <a:gd name="T6" fmla="*/ 0 w 33"/>
                    <a:gd name="T7" fmla="*/ 0 h 18"/>
                    <a:gd name="T8" fmla="*/ 33 w 33"/>
                    <a:gd name="T9" fmla="*/ 0 h 18"/>
                    <a:gd name="T10" fmla="*/ 33 w 33"/>
                    <a:gd name="T11" fmla="*/ 18 h 18"/>
                  </a:gdLst>
                  <a:ahLst/>
                  <a:cxnLst>
                    <a:cxn ang="0">
                      <a:pos x="T0" y="T1"/>
                    </a:cxn>
                    <a:cxn ang="0">
                      <a:pos x="T2" y="T3"/>
                    </a:cxn>
                    <a:cxn ang="0">
                      <a:pos x="T4" y="T5"/>
                    </a:cxn>
                    <a:cxn ang="0">
                      <a:pos x="T6" y="T7"/>
                    </a:cxn>
                    <a:cxn ang="0">
                      <a:pos x="T8" y="T9"/>
                    </a:cxn>
                    <a:cxn ang="0">
                      <a:pos x="T10" y="T11"/>
                    </a:cxn>
                  </a:cxnLst>
                  <a:rect l="0" t="0" r="r" b="b"/>
                  <a:pathLst>
                    <a:path w="33" h="18">
                      <a:moveTo>
                        <a:pt x="33" y="18"/>
                      </a:moveTo>
                      <a:cubicBezTo>
                        <a:pt x="30" y="18"/>
                        <a:pt x="27" y="17"/>
                        <a:pt x="24" y="15"/>
                      </a:cubicBezTo>
                      <a:cubicBezTo>
                        <a:pt x="22" y="12"/>
                        <a:pt x="16" y="11"/>
                        <a:pt x="10" y="11"/>
                      </a:cubicBezTo>
                      <a:cubicBezTo>
                        <a:pt x="5" y="11"/>
                        <a:pt x="0" y="6"/>
                        <a:pt x="0" y="0"/>
                      </a:cubicBezTo>
                      <a:cubicBezTo>
                        <a:pt x="33" y="0"/>
                        <a:pt x="33" y="0"/>
                        <a:pt x="33" y="0"/>
                      </a:cubicBezTo>
                      <a:lnTo>
                        <a:pt x="33" y="18"/>
                      </a:lnTo>
                      <a:close/>
                    </a:path>
                  </a:pathLst>
                </a:custGeom>
                <a:solidFill>
                  <a:srgbClr val="4F3F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506" name="Freeform 327">
                  <a:extLst>
                    <a:ext uri="{FF2B5EF4-FFF2-40B4-BE49-F238E27FC236}">
                      <a16:creationId xmlns:a16="http://schemas.microsoft.com/office/drawing/2014/main" id="{EC815D2E-A6A9-4516-A71C-E2BFB83B2F33}"/>
                    </a:ext>
                  </a:extLst>
                </p:cNvPr>
                <p:cNvSpPr>
                  <a:spLocks/>
                </p:cNvSpPr>
                <p:nvPr/>
              </p:nvSpPr>
              <p:spPr bwMode="auto">
                <a:xfrm>
                  <a:off x="2820" y="2312"/>
                  <a:ext cx="33" cy="18"/>
                </a:xfrm>
                <a:custGeom>
                  <a:avLst/>
                  <a:gdLst>
                    <a:gd name="T0" fmla="*/ 0 w 33"/>
                    <a:gd name="T1" fmla="*/ 18 h 18"/>
                    <a:gd name="T2" fmla="*/ 9 w 33"/>
                    <a:gd name="T3" fmla="*/ 15 h 18"/>
                    <a:gd name="T4" fmla="*/ 22 w 33"/>
                    <a:gd name="T5" fmla="*/ 11 h 18"/>
                    <a:gd name="T6" fmla="*/ 33 w 33"/>
                    <a:gd name="T7" fmla="*/ 0 h 18"/>
                    <a:gd name="T8" fmla="*/ 0 w 33"/>
                    <a:gd name="T9" fmla="*/ 0 h 18"/>
                    <a:gd name="T10" fmla="*/ 0 w 33"/>
                    <a:gd name="T11" fmla="*/ 18 h 18"/>
                  </a:gdLst>
                  <a:ahLst/>
                  <a:cxnLst>
                    <a:cxn ang="0">
                      <a:pos x="T0" y="T1"/>
                    </a:cxn>
                    <a:cxn ang="0">
                      <a:pos x="T2" y="T3"/>
                    </a:cxn>
                    <a:cxn ang="0">
                      <a:pos x="T4" y="T5"/>
                    </a:cxn>
                    <a:cxn ang="0">
                      <a:pos x="T6" y="T7"/>
                    </a:cxn>
                    <a:cxn ang="0">
                      <a:pos x="T8" y="T9"/>
                    </a:cxn>
                    <a:cxn ang="0">
                      <a:pos x="T10" y="T11"/>
                    </a:cxn>
                  </a:cxnLst>
                  <a:rect l="0" t="0" r="r" b="b"/>
                  <a:pathLst>
                    <a:path w="33" h="18">
                      <a:moveTo>
                        <a:pt x="0" y="18"/>
                      </a:moveTo>
                      <a:cubicBezTo>
                        <a:pt x="3" y="18"/>
                        <a:pt x="6" y="17"/>
                        <a:pt x="9" y="15"/>
                      </a:cubicBezTo>
                      <a:cubicBezTo>
                        <a:pt x="11" y="12"/>
                        <a:pt x="17" y="11"/>
                        <a:pt x="22" y="11"/>
                      </a:cubicBezTo>
                      <a:cubicBezTo>
                        <a:pt x="28" y="11"/>
                        <a:pt x="33" y="6"/>
                        <a:pt x="33" y="0"/>
                      </a:cubicBezTo>
                      <a:cubicBezTo>
                        <a:pt x="0" y="0"/>
                        <a:pt x="0" y="0"/>
                        <a:pt x="0" y="0"/>
                      </a:cubicBezTo>
                      <a:lnTo>
                        <a:pt x="0" y="18"/>
                      </a:lnTo>
                      <a:close/>
                    </a:path>
                  </a:pathLst>
                </a:custGeom>
                <a:solidFill>
                  <a:srgbClr val="4F3F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507" name="Freeform 328">
                  <a:extLst>
                    <a:ext uri="{FF2B5EF4-FFF2-40B4-BE49-F238E27FC236}">
                      <a16:creationId xmlns:a16="http://schemas.microsoft.com/office/drawing/2014/main" id="{7DFE2F15-7367-4140-9470-E9E1CC3A1E84}"/>
                    </a:ext>
                  </a:extLst>
                </p:cNvPr>
                <p:cNvSpPr>
                  <a:spLocks/>
                </p:cNvSpPr>
                <p:nvPr/>
              </p:nvSpPr>
              <p:spPr bwMode="auto">
                <a:xfrm>
                  <a:off x="2790" y="2353"/>
                  <a:ext cx="60" cy="14"/>
                </a:xfrm>
                <a:custGeom>
                  <a:avLst/>
                  <a:gdLst>
                    <a:gd name="T0" fmla="*/ 59 w 60"/>
                    <a:gd name="T1" fmla="*/ 5 h 14"/>
                    <a:gd name="T2" fmla="*/ 55 w 60"/>
                    <a:gd name="T3" fmla="*/ 11 h 14"/>
                    <a:gd name="T4" fmla="*/ 49 w 60"/>
                    <a:gd name="T5" fmla="*/ 12 h 14"/>
                    <a:gd name="T6" fmla="*/ 30 w 60"/>
                    <a:gd name="T7" fmla="*/ 14 h 14"/>
                    <a:gd name="T8" fmla="*/ 11 w 60"/>
                    <a:gd name="T9" fmla="*/ 12 h 14"/>
                    <a:gd name="T10" fmla="*/ 4 w 60"/>
                    <a:gd name="T11" fmla="*/ 11 h 14"/>
                    <a:gd name="T12" fmla="*/ 1 w 60"/>
                    <a:gd name="T13" fmla="*/ 5 h 14"/>
                    <a:gd name="T14" fmla="*/ 1 w 60"/>
                    <a:gd name="T15" fmla="*/ 5 h 14"/>
                    <a:gd name="T16" fmla="*/ 7 w 60"/>
                    <a:gd name="T17" fmla="*/ 1 h 14"/>
                    <a:gd name="T18" fmla="*/ 13 w 60"/>
                    <a:gd name="T19" fmla="*/ 2 h 14"/>
                    <a:gd name="T20" fmla="*/ 47 w 60"/>
                    <a:gd name="T21" fmla="*/ 2 h 14"/>
                    <a:gd name="T22" fmla="*/ 53 w 60"/>
                    <a:gd name="T23" fmla="*/ 1 h 14"/>
                    <a:gd name="T24" fmla="*/ 59 w 60"/>
                    <a:gd name="T25" fmla="*/ 5 h 14"/>
                    <a:gd name="T26" fmla="*/ 59 w 60"/>
                    <a:gd name="T2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4">
                      <a:moveTo>
                        <a:pt x="59" y="5"/>
                      </a:moveTo>
                      <a:cubicBezTo>
                        <a:pt x="60" y="8"/>
                        <a:pt x="58" y="10"/>
                        <a:pt x="55" y="11"/>
                      </a:cubicBezTo>
                      <a:cubicBezTo>
                        <a:pt x="49" y="12"/>
                        <a:pt x="49" y="12"/>
                        <a:pt x="49" y="12"/>
                      </a:cubicBezTo>
                      <a:cubicBezTo>
                        <a:pt x="43" y="13"/>
                        <a:pt x="36" y="14"/>
                        <a:pt x="30" y="14"/>
                      </a:cubicBezTo>
                      <a:cubicBezTo>
                        <a:pt x="23" y="14"/>
                        <a:pt x="17" y="13"/>
                        <a:pt x="11" y="12"/>
                      </a:cubicBezTo>
                      <a:cubicBezTo>
                        <a:pt x="4" y="11"/>
                        <a:pt x="4" y="11"/>
                        <a:pt x="4" y="11"/>
                      </a:cubicBezTo>
                      <a:cubicBezTo>
                        <a:pt x="2" y="10"/>
                        <a:pt x="0" y="8"/>
                        <a:pt x="1" y="5"/>
                      </a:cubicBezTo>
                      <a:cubicBezTo>
                        <a:pt x="1" y="5"/>
                        <a:pt x="1" y="5"/>
                        <a:pt x="1" y="5"/>
                      </a:cubicBezTo>
                      <a:cubicBezTo>
                        <a:pt x="1" y="2"/>
                        <a:pt x="4" y="0"/>
                        <a:pt x="7" y="1"/>
                      </a:cubicBezTo>
                      <a:cubicBezTo>
                        <a:pt x="13" y="2"/>
                        <a:pt x="13" y="2"/>
                        <a:pt x="13" y="2"/>
                      </a:cubicBezTo>
                      <a:cubicBezTo>
                        <a:pt x="24" y="5"/>
                        <a:pt x="36" y="5"/>
                        <a:pt x="47" y="2"/>
                      </a:cubicBezTo>
                      <a:cubicBezTo>
                        <a:pt x="53" y="1"/>
                        <a:pt x="53" y="1"/>
                        <a:pt x="53" y="1"/>
                      </a:cubicBezTo>
                      <a:cubicBezTo>
                        <a:pt x="56" y="0"/>
                        <a:pt x="59" y="2"/>
                        <a:pt x="59" y="5"/>
                      </a:cubicBezTo>
                      <a:cubicBezTo>
                        <a:pt x="59" y="5"/>
                        <a:pt x="59" y="5"/>
                        <a:pt x="59" y="5"/>
                      </a:cubicBezTo>
                      <a:close/>
                    </a:path>
                  </a:pathLst>
                </a:custGeom>
                <a:solidFill>
                  <a:srgbClr val="CC8D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508" name="Freeform 329">
                  <a:extLst>
                    <a:ext uri="{FF2B5EF4-FFF2-40B4-BE49-F238E27FC236}">
                      <a16:creationId xmlns:a16="http://schemas.microsoft.com/office/drawing/2014/main" id="{FDD168EB-5BD2-430F-9E2F-666FCC6D1BFF}"/>
                    </a:ext>
                  </a:extLst>
                </p:cNvPr>
                <p:cNvSpPr>
                  <a:spLocks/>
                </p:cNvSpPr>
                <p:nvPr/>
              </p:nvSpPr>
              <p:spPr bwMode="auto">
                <a:xfrm>
                  <a:off x="2745" y="2479"/>
                  <a:ext cx="76" cy="56"/>
                </a:xfrm>
                <a:custGeom>
                  <a:avLst/>
                  <a:gdLst>
                    <a:gd name="T0" fmla="*/ 2 w 76"/>
                    <a:gd name="T1" fmla="*/ 56 h 56"/>
                    <a:gd name="T2" fmla="*/ 76 w 76"/>
                    <a:gd name="T3" fmla="*/ 3 h 56"/>
                    <a:gd name="T4" fmla="*/ 71 w 76"/>
                    <a:gd name="T5" fmla="*/ 1 h 56"/>
                    <a:gd name="T6" fmla="*/ 32 w 76"/>
                    <a:gd name="T7" fmla="*/ 0 h 56"/>
                    <a:gd name="T8" fmla="*/ 0 w 76"/>
                    <a:gd name="T9" fmla="*/ 38 h 56"/>
                    <a:gd name="T10" fmla="*/ 2 w 76"/>
                    <a:gd name="T11" fmla="*/ 56 h 56"/>
                  </a:gdLst>
                  <a:ahLst/>
                  <a:cxnLst>
                    <a:cxn ang="0">
                      <a:pos x="T0" y="T1"/>
                    </a:cxn>
                    <a:cxn ang="0">
                      <a:pos x="T2" y="T3"/>
                    </a:cxn>
                    <a:cxn ang="0">
                      <a:pos x="T4" y="T5"/>
                    </a:cxn>
                    <a:cxn ang="0">
                      <a:pos x="T6" y="T7"/>
                    </a:cxn>
                    <a:cxn ang="0">
                      <a:pos x="T8" y="T9"/>
                    </a:cxn>
                    <a:cxn ang="0">
                      <a:pos x="T10" y="T11"/>
                    </a:cxn>
                  </a:cxnLst>
                  <a:rect l="0" t="0" r="r" b="b"/>
                  <a:pathLst>
                    <a:path w="76" h="56">
                      <a:moveTo>
                        <a:pt x="2" y="56"/>
                      </a:moveTo>
                      <a:lnTo>
                        <a:pt x="76" y="3"/>
                      </a:lnTo>
                      <a:lnTo>
                        <a:pt x="71" y="1"/>
                      </a:lnTo>
                      <a:lnTo>
                        <a:pt x="32" y="0"/>
                      </a:lnTo>
                      <a:lnTo>
                        <a:pt x="0" y="38"/>
                      </a:lnTo>
                      <a:lnTo>
                        <a:pt x="2" y="56"/>
                      </a:lnTo>
                      <a:close/>
                    </a:path>
                  </a:pathLst>
                </a:custGeom>
                <a:solidFill>
                  <a:srgbClr val="004C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509" name="Freeform 330">
                  <a:extLst>
                    <a:ext uri="{FF2B5EF4-FFF2-40B4-BE49-F238E27FC236}">
                      <a16:creationId xmlns:a16="http://schemas.microsoft.com/office/drawing/2014/main" id="{5A570585-63C8-4A8C-B68E-81D3D877F4C7}"/>
                    </a:ext>
                  </a:extLst>
                </p:cNvPr>
                <p:cNvSpPr>
                  <a:spLocks/>
                </p:cNvSpPr>
                <p:nvPr/>
              </p:nvSpPr>
              <p:spPr bwMode="auto">
                <a:xfrm>
                  <a:off x="2815" y="2480"/>
                  <a:ext cx="76" cy="56"/>
                </a:xfrm>
                <a:custGeom>
                  <a:avLst/>
                  <a:gdLst>
                    <a:gd name="T0" fmla="*/ 74 w 76"/>
                    <a:gd name="T1" fmla="*/ 56 h 56"/>
                    <a:gd name="T2" fmla="*/ 0 w 76"/>
                    <a:gd name="T3" fmla="*/ 4 h 56"/>
                    <a:gd name="T4" fmla="*/ 5 w 76"/>
                    <a:gd name="T5" fmla="*/ 1 h 56"/>
                    <a:gd name="T6" fmla="*/ 44 w 76"/>
                    <a:gd name="T7" fmla="*/ 0 h 56"/>
                    <a:gd name="T8" fmla="*/ 76 w 76"/>
                    <a:gd name="T9" fmla="*/ 38 h 56"/>
                    <a:gd name="T10" fmla="*/ 74 w 76"/>
                    <a:gd name="T11" fmla="*/ 56 h 56"/>
                  </a:gdLst>
                  <a:ahLst/>
                  <a:cxnLst>
                    <a:cxn ang="0">
                      <a:pos x="T0" y="T1"/>
                    </a:cxn>
                    <a:cxn ang="0">
                      <a:pos x="T2" y="T3"/>
                    </a:cxn>
                    <a:cxn ang="0">
                      <a:pos x="T4" y="T5"/>
                    </a:cxn>
                    <a:cxn ang="0">
                      <a:pos x="T6" y="T7"/>
                    </a:cxn>
                    <a:cxn ang="0">
                      <a:pos x="T8" y="T9"/>
                    </a:cxn>
                    <a:cxn ang="0">
                      <a:pos x="T10" y="T11"/>
                    </a:cxn>
                  </a:cxnLst>
                  <a:rect l="0" t="0" r="r" b="b"/>
                  <a:pathLst>
                    <a:path w="76" h="56">
                      <a:moveTo>
                        <a:pt x="74" y="56"/>
                      </a:moveTo>
                      <a:lnTo>
                        <a:pt x="0" y="4"/>
                      </a:lnTo>
                      <a:lnTo>
                        <a:pt x="5" y="1"/>
                      </a:lnTo>
                      <a:lnTo>
                        <a:pt x="44" y="0"/>
                      </a:lnTo>
                      <a:lnTo>
                        <a:pt x="76" y="38"/>
                      </a:lnTo>
                      <a:lnTo>
                        <a:pt x="74" y="56"/>
                      </a:lnTo>
                      <a:close/>
                    </a:path>
                  </a:pathLst>
                </a:custGeom>
                <a:solidFill>
                  <a:srgbClr val="004C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510" name="Freeform 331">
                  <a:extLst>
                    <a:ext uri="{FF2B5EF4-FFF2-40B4-BE49-F238E27FC236}">
                      <a16:creationId xmlns:a16="http://schemas.microsoft.com/office/drawing/2014/main" id="{710A9297-C0E7-4D3E-BB9D-56DD4D494802}"/>
                    </a:ext>
                  </a:extLst>
                </p:cNvPr>
                <p:cNvSpPr>
                  <a:spLocks/>
                </p:cNvSpPr>
                <p:nvPr/>
              </p:nvSpPr>
              <p:spPr bwMode="auto">
                <a:xfrm>
                  <a:off x="2733" y="2421"/>
                  <a:ext cx="87" cy="110"/>
                </a:xfrm>
                <a:custGeom>
                  <a:avLst/>
                  <a:gdLst>
                    <a:gd name="T0" fmla="*/ 9 w 88"/>
                    <a:gd name="T1" fmla="*/ 0 h 110"/>
                    <a:gd name="T2" fmla="*/ 88 w 88"/>
                    <a:gd name="T3" fmla="*/ 58 h 110"/>
                    <a:gd name="T4" fmla="*/ 88 w 88"/>
                    <a:gd name="T5" fmla="*/ 63 h 110"/>
                    <a:gd name="T6" fmla="*/ 13 w 88"/>
                    <a:gd name="T7" fmla="*/ 110 h 110"/>
                    <a:gd name="T8" fmla="*/ 0 w 88"/>
                    <a:gd name="T9" fmla="*/ 3 h 110"/>
                    <a:gd name="T10" fmla="*/ 9 w 88"/>
                    <a:gd name="T11" fmla="*/ 0 h 110"/>
                  </a:gdLst>
                  <a:ahLst/>
                  <a:cxnLst>
                    <a:cxn ang="0">
                      <a:pos x="T0" y="T1"/>
                    </a:cxn>
                    <a:cxn ang="0">
                      <a:pos x="T2" y="T3"/>
                    </a:cxn>
                    <a:cxn ang="0">
                      <a:pos x="T4" y="T5"/>
                    </a:cxn>
                    <a:cxn ang="0">
                      <a:pos x="T6" y="T7"/>
                    </a:cxn>
                    <a:cxn ang="0">
                      <a:pos x="T8" y="T9"/>
                    </a:cxn>
                    <a:cxn ang="0">
                      <a:pos x="T10" y="T11"/>
                    </a:cxn>
                  </a:cxnLst>
                  <a:rect l="0" t="0" r="r" b="b"/>
                  <a:pathLst>
                    <a:path w="88" h="110">
                      <a:moveTo>
                        <a:pt x="9" y="0"/>
                      </a:moveTo>
                      <a:cubicBezTo>
                        <a:pt x="9" y="0"/>
                        <a:pt x="56" y="55"/>
                        <a:pt x="88" y="58"/>
                      </a:cubicBezTo>
                      <a:cubicBezTo>
                        <a:pt x="88" y="63"/>
                        <a:pt x="88" y="63"/>
                        <a:pt x="88" y="63"/>
                      </a:cubicBezTo>
                      <a:cubicBezTo>
                        <a:pt x="88" y="63"/>
                        <a:pt x="38" y="84"/>
                        <a:pt x="13" y="110"/>
                      </a:cubicBezTo>
                      <a:cubicBezTo>
                        <a:pt x="13" y="110"/>
                        <a:pt x="2" y="44"/>
                        <a:pt x="0" y="3"/>
                      </a:cubicBezTo>
                      <a:lnTo>
                        <a:pt x="9" y="0"/>
                      </a:lnTo>
                      <a:close/>
                    </a:path>
                  </a:pathLst>
                </a:custGeom>
                <a:solidFill>
                  <a:srgbClr val="3777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511" name="Freeform 332">
                  <a:extLst>
                    <a:ext uri="{FF2B5EF4-FFF2-40B4-BE49-F238E27FC236}">
                      <a16:creationId xmlns:a16="http://schemas.microsoft.com/office/drawing/2014/main" id="{932DE685-FC0B-4451-A14A-605A7902BC96}"/>
                    </a:ext>
                  </a:extLst>
                </p:cNvPr>
                <p:cNvSpPr>
                  <a:spLocks/>
                </p:cNvSpPr>
                <p:nvPr/>
              </p:nvSpPr>
              <p:spPr bwMode="auto">
                <a:xfrm>
                  <a:off x="2815" y="2421"/>
                  <a:ext cx="87" cy="110"/>
                </a:xfrm>
                <a:custGeom>
                  <a:avLst/>
                  <a:gdLst>
                    <a:gd name="T0" fmla="*/ 81 w 88"/>
                    <a:gd name="T1" fmla="*/ 0 h 110"/>
                    <a:gd name="T2" fmla="*/ 0 w 88"/>
                    <a:gd name="T3" fmla="*/ 58 h 110"/>
                    <a:gd name="T4" fmla="*/ 0 w 88"/>
                    <a:gd name="T5" fmla="*/ 63 h 110"/>
                    <a:gd name="T6" fmla="*/ 5 w 88"/>
                    <a:gd name="T7" fmla="*/ 65 h 110"/>
                    <a:gd name="T8" fmla="*/ 75 w 88"/>
                    <a:gd name="T9" fmla="*/ 110 h 110"/>
                    <a:gd name="T10" fmla="*/ 88 w 88"/>
                    <a:gd name="T11" fmla="*/ 3 h 110"/>
                    <a:gd name="T12" fmla="*/ 81 w 88"/>
                    <a:gd name="T13" fmla="*/ 0 h 110"/>
                  </a:gdLst>
                  <a:ahLst/>
                  <a:cxnLst>
                    <a:cxn ang="0">
                      <a:pos x="T0" y="T1"/>
                    </a:cxn>
                    <a:cxn ang="0">
                      <a:pos x="T2" y="T3"/>
                    </a:cxn>
                    <a:cxn ang="0">
                      <a:pos x="T4" y="T5"/>
                    </a:cxn>
                    <a:cxn ang="0">
                      <a:pos x="T6" y="T7"/>
                    </a:cxn>
                    <a:cxn ang="0">
                      <a:pos x="T8" y="T9"/>
                    </a:cxn>
                    <a:cxn ang="0">
                      <a:pos x="T10" y="T11"/>
                    </a:cxn>
                    <a:cxn ang="0">
                      <a:pos x="T12" y="T13"/>
                    </a:cxn>
                  </a:cxnLst>
                  <a:rect l="0" t="0" r="r" b="b"/>
                  <a:pathLst>
                    <a:path w="88" h="110">
                      <a:moveTo>
                        <a:pt x="81" y="0"/>
                      </a:moveTo>
                      <a:cubicBezTo>
                        <a:pt x="81" y="0"/>
                        <a:pt x="32" y="55"/>
                        <a:pt x="0" y="58"/>
                      </a:cubicBezTo>
                      <a:cubicBezTo>
                        <a:pt x="0" y="63"/>
                        <a:pt x="0" y="63"/>
                        <a:pt x="0" y="63"/>
                      </a:cubicBezTo>
                      <a:cubicBezTo>
                        <a:pt x="0" y="63"/>
                        <a:pt x="2" y="63"/>
                        <a:pt x="5" y="65"/>
                      </a:cubicBezTo>
                      <a:cubicBezTo>
                        <a:pt x="18" y="71"/>
                        <a:pt x="55" y="89"/>
                        <a:pt x="75" y="110"/>
                      </a:cubicBezTo>
                      <a:cubicBezTo>
                        <a:pt x="75" y="110"/>
                        <a:pt x="87" y="44"/>
                        <a:pt x="88" y="3"/>
                      </a:cubicBezTo>
                      <a:lnTo>
                        <a:pt x="81" y="0"/>
                      </a:lnTo>
                      <a:close/>
                    </a:path>
                  </a:pathLst>
                </a:custGeom>
                <a:solidFill>
                  <a:srgbClr val="3777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512" name="Freeform 333">
                  <a:extLst>
                    <a:ext uri="{FF2B5EF4-FFF2-40B4-BE49-F238E27FC236}">
                      <a16:creationId xmlns:a16="http://schemas.microsoft.com/office/drawing/2014/main" id="{EE1A79F6-524A-4216-9503-E9BE512B61DF}"/>
                    </a:ext>
                  </a:extLst>
                </p:cNvPr>
                <p:cNvSpPr>
                  <a:spLocks/>
                </p:cNvSpPr>
                <p:nvPr/>
              </p:nvSpPr>
              <p:spPr bwMode="auto">
                <a:xfrm>
                  <a:off x="2742" y="2417"/>
                  <a:ext cx="17" cy="16"/>
                </a:xfrm>
                <a:custGeom>
                  <a:avLst/>
                  <a:gdLst>
                    <a:gd name="T0" fmla="*/ 13 w 17"/>
                    <a:gd name="T1" fmla="*/ 0 h 16"/>
                    <a:gd name="T2" fmla="*/ 11 w 17"/>
                    <a:gd name="T3" fmla="*/ 0 h 16"/>
                    <a:gd name="T4" fmla="*/ 0 w 17"/>
                    <a:gd name="T5" fmla="*/ 4 h 16"/>
                    <a:gd name="T6" fmla="*/ 11 w 17"/>
                    <a:gd name="T7" fmla="*/ 16 h 16"/>
                    <a:gd name="T8" fmla="*/ 17 w 17"/>
                    <a:gd name="T9" fmla="*/ 7 h 16"/>
                    <a:gd name="T10" fmla="*/ 13 w 17"/>
                    <a:gd name="T11" fmla="*/ 0 h 16"/>
                  </a:gdLst>
                  <a:ahLst/>
                  <a:cxnLst>
                    <a:cxn ang="0">
                      <a:pos x="T0" y="T1"/>
                    </a:cxn>
                    <a:cxn ang="0">
                      <a:pos x="T2" y="T3"/>
                    </a:cxn>
                    <a:cxn ang="0">
                      <a:pos x="T4" y="T5"/>
                    </a:cxn>
                    <a:cxn ang="0">
                      <a:pos x="T6" y="T7"/>
                    </a:cxn>
                    <a:cxn ang="0">
                      <a:pos x="T8" y="T9"/>
                    </a:cxn>
                    <a:cxn ang="0">
                      <a:pos x="T10" y="T11"/>
                    </a:cxn>
                  </a:cxnLst>
                  <a:rect l="0" t="0" r="r" b="b"/>
                  <a:pathLst>
                    <a:path w="17" h="16">
                      <a:moveTo>
                        <a:pt x="13" y="0"/>
                      </a:moveTo>
                      <a:lnTo>
                        <a:pt x="11" y="0"/>
                      </a:lnTo>
                      <a:lnTo>
                        <a:pt x="0" y="4"/>
                      </a:lnTo>
                      <a:lnTo>
                        <a:pt x="11" y="16"/>
                      </a:lnTo>
                      <a:lnTo>
                        <a:pt x="17" y="7"/>
                      </a:lnTo>
                      <a:lnTo>
                        <a:pt x="13" y="0"/>
                      </a:lnTo>
                      <a:close/>
                    </a:path>
                  </a:pathLst>
                </a:custGeom>
                <a:solidFill>
                  <a:srgbClr val="7259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513" name="Freeform 334">
                  <a:extLst>
                    <a:ext uri="{FF2B5EF4-FFF2-40B4-BE49-F238E27FC236}">
                      <a16:creationId xmlns:a16="http://schemas.microsoft.com/office/drawing/2014/main" id="{7993B8E9-7A45-47E4-B28D-3F922FEC18C5}"/>
                    </a:ext>
                  </a:extLst>
                </p:cNvPr>
                <p:cNvSpPr>
                  <a:spLocks/>
                </p:cNvSpPr>
                <p:nvPr/>
              </p:nvSpPr>
              <p:spPr bwMode="auto">
                <a:xfrm>
                  <a:off x="2883" y="2417"/>
                  <a:ext cx="12" cy="16"/>
                </a:xfrm>
                <a:custGeom>
                  <a:avLst/>
                  <a:gdLst>
                    <a:gd name="T0" fmla="*/ 12 w 12"/>
                    <a:gd name="T1" fmla="*/ 4 h 16"/>
                    <a:gd name="T2" fmla="*/ 0 w 12"/>
                    <a:gd name="T3" fmla="*/ 0 h 16"/>
                    <a:gd name="T4" fmla="*/ 0 w 12"/>
                    <a:gd name="T5" fmla="*/ 16 h 16"/>
                    <a:gd name="T6" fmla="*/ 12 w 12"/>
                    <a:gd name="T7" fmla="*/ 4 h 16"/>
                  </a:gdLst>
                  <a:ahLst/>
                  <a:cxnLst>
                    <a:cxn ang="0">
                      <a:pos x="T0" y="T1"/>
                    </a:cxn>
                    <a:cxn ang="0">
                      <a:pos x="T2" y="T3"/>
                    </a:cxn>
                    <a:cxn ang="0">
                      <a:pos x="T4" y="T5"/>
                    </a:cxn>
                    <a:cxn ang="0">
                      <a:pos x="T6" y="T7"/>
                    </a:cxn>
                  </a:cxnLst>
                  <a:rect l="0" t="0" r="r" b="b"/>
                  <a:pathLst>
                    <a:path w="12" h="16">
                      <a:moveTo>
                        <a:pt x="12" y="4"/>
                      </a:moveTo>
                      <a:cubicBezTo>
                        <a:pt x="0" y="0"/>
                        <a:pt x="0" y="0"/>
                        <a:pt x="0" y="0"/>
                      </a:cubicBezTo>
                      <a:cubicBezTo>
                        <a:pt x="0" y="0"/>
                        <a:pt x="1" y="12"/>
                        <a:pt x="0" y="16"/>
                      </a:cubicBezTo>
                      <a:lnTo>
                        <a:pt x="12" y="4"/>
                      </a:lnTo>
                      <a:close/>
                    </a:path>
                  </a:pathLst>
                </a:custGeom>
                <a:solidFill>
                  <a:srgbClr val="7259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grpSp>
          <p:sp>
            <p:nvSpPr>
              <p:cNvPr id="472" name="Rectangle 471">
                <a:extLst>
                  <a:ext uri="{FF2B5EF4-FFF2-40B4-BE49-F238E27FC236}">
                    <a16:creationId xmlns:a16="http://schemas.microsoft.com/office/drawing/2014/main" id="{528F4813-E661-4102-A05E-AFDA30E90035}"/>
                  </a:ext>
                </a:extLst>
              </p:cNvPr>
              <p:cNvSpPr/>
              <p:nvPr/>
            </p:nvSpPr>
            <p:spPr>
              <a:xfrm flipH="1">
                <a:off x="1150580" y="1441040"/>
                <a:ext cx="68245" cy="420977"/>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sp>
            <p:nvSpPr>
              <p:cNvPr id="473" name="Rectangle 472">
                <a:extLst>
                  <a:ext uri="{FF2B5EF4-FFF2-40B4-BE49-F238E27FC236}">
                    <a16:creationId xmlns:a16="http://schemas.microsoft.com/office/drawing/2014/main" id="{C9DC27EE-A6F9-4DBC-9804-2E5D45F2E900}"/>
                  </a:ext>
                </a:extLst>
              </p:cNvPr>
              <p:cNvSpPr/>
              <p:nvPr/>
            </p:nvSpPr>
            <p:spPr>
              <a:xfrm flipH="1">
                <a:off x="650452" y="1862017"/>
                <a:ext cx="568373" cy="150961"/>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sp>
            <p:nvSpPr>
              <p:cNvPr id="474" name="Rectangle 473">
                <a:extLst>
                  <a:ext uri="{FF2B5EF4-FFF2-40B4-BE49-F238E27FC236}">
                    <a16:creationId xmlns:a16="http://schemas.microsoft.com/office/drawing/2014/main" id="{21983CBF-DEF7-40F8-AE44-2AAB901DB003}"/>
                  </a:ext>
                </a:extLst>
              </p:cNvPr>
              <p:cNvSpPr/>
              <p:nvPr/>
            </p:nvSpPr>
            <p:spPr>
              <a:xfrm flipH="1">
                <a:off x="661364" y="1441040"/>
                <a:ext cx="68245" cy="420977"/>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sp>
            <p:nvSpPr>
              <p:cNvPr id="475" name="Rectangle 474">
                <a:extLst>
                  <a:ext uri="{FF2B5EF4-FFF2-40B4-BE49-F238E27FC236}">
                    <a16:creationId xmlns:a16="http://schemas.microsoft.com/office/drawing/2014/main" id="{4126D110-BBD2-4EC2-91FB-E476EFD5F4B2}"/>
                  </a:ext>
                </a:extLst>
              </p:cNvPr>
              <p:cNvSpPr/>
              <p:nvPr/>
            </p:nvSpPr>
            <p:spPr>
              <a:xfrm>
                <a:off x="731772" y="1890676"/>
                <a:ext cx="418573" cy="46067"/>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sp>
            <p:nvSpPr>
              <p:cNvPr id="476" name="Rectangle 475">
                <a:extLst>
                  <a:ext uri="{FF2B5EF4-FFF2-40B4-BE49-F238E27FC236}">
                    <a16:creationId xmlns:a16="http://schemas.microsoft.com/office/drawing/2014/main" id="{7116BEA2-5C33-44F4-B834-68B3C4B055D2}"/>
                  </a:ext>
                </a:extLst>
              </p:cNvPr>
              <p:cNvSpPr/>
              <p:nvPr/>
            </p:nvSpPr>
            <p:spPr>
              <a:xfrm>
                <a:off x="732341" y="1977076"/>
                <a:ext cx="168991" cy="46067"/>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grpSp>
        <p:sp>
          <p:nvSpPr>
            <p:cNvPr id="469" name="TextBox 468">
              <a:extLst>
                <a:ext uri="{FF2B5EF4-FFF2-40B4-BE49-F238E27FC236}">
                  <a16:creationId xmlns:a16="http://schemas.microsoft.com/office/drawing/2014/main" id="{06B4F203-CFC9-4A8F-A7D8-5EA77E64A95E}"/>
                </a:ext>
              </a:extLst>
            </p:cNvPr>
            <p:cNvSpPr txBox="1"/>
            <p:nvPr/>
          </p:nvSpPr>
          <p:spPr>
            <a:xfrm>
              <a:off x="317507" y="3456580"/>
              <a:ext cx="1239183" cy="205835"/>
            </a:xfrm>
            <a:prstGeom prst="rect">
              <a:avLst/>
            </a:prstGeom>
            <a:noFill/>
          </p:spPr>
          <p:txBody>
            <a:bodyPr wrap="square" lIns="182880" tIns="146304" rIns="182880" bIns="146304" rtlCol="0" anchor="ctr">
              <a:no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Semibold"/>
                  <a:ea typeface="+mn-ea"/>
                  <a:cs typeface="+mn-cs"/>
                </a:rPr>
                <a:t>Privileged Account</a:t>
              </a:r>
            </a:p>
          </p:txBody>
        </p:sp>
      </p:grpSp>
      <p:sp>
        <p:nvSpPr>
          <p:cNvPr id="527" name="Freeform 76">
            <a:extLst>
              <a:ext uri="{FF2B5EF4-FFF2-40B4-BE49-F238E27FC236}">
                <a16:creationId xmlns:a16="http://schemas.microsoft.com/office/drawing/2014/main" id="{A77F2475-DA10-4614-A666-E5AAA9A221EF}"/>
              </a:ext>
            </a:extLst>
          </p:cNvPr>
          <p:cNvSpPr>
            <a:spLocks noChangeAspect="1"/>
          </p:cNvSpPr>
          <p:nvPr/>
        </p:nvSpPr>
        <p:spPr bwMode="black">
          <a:xfrm>
            <a:off x="3493698" y="3068998"/>
            <a:ext cx="189787" cy="198210"/>
          </a:xfrm>
          <a:custGeom>
            <a:avLst/>
            <a:gdLst>
              <a:gd name="connsiteX0" fmla="*/ 1948755 w 3955295"/>
              <a:gd name="connsiteY0" fmla="*/ 369 h 4130833"/>
              <a:gd name="connsiteX1" fmla="*/ 2105837 w 3955295"/>
              <a:gd name="connsiteY1" fmla="*/ 1511994 h 4130833"/>
              <a:gd name="connsiteX2" fmla="*/ 2916462 w 3955295"/>
              <a:gd name="connsiteY2" fmla="*/ 1468237 h 4130833"/>
              <a:gd name="connsiteX3" fmla="*/ 3838822 w 3955295"/>
              <a:gd name="connsiteY3" fmla="*/ 1719838 h 4130833"/>
              <a:gd name="connsiteX4" fmla="*/ 3575916 w 3955295"/>
              <a:gd name="connsiteY4" fmla="*/ 2146466 h 4130833"/>
              <a:gd name="connsiteX5" fmla="*/ 3954939 w 3955295"/>
              <a:gd name="connsiteY5" fmla="*/ 2489956 h 4130833"/>
              <a:gd name="connsiteX6" fmla="*/ 3545244 w 3955295"/>
              <a:gd name="connsiteY6" fmla="*/ 2835634 h 4130833"/>
              <a:gd name="connsiteX7" fmla="*/ 3832249 w 3955295"/>
              <a:gd name="connsiteY7" fmla="*/ 3170373 h 4130833"/>
              <a:gd name="connsiteX8" fmla="*/ 3400646 w 3955295"/>
              <a:gd name="connsiteY8" fmla="*/ 3472295 h 4130833"/>
              <a:gd name="connsiteX9" fmla="*/ 3643834 w 3955295"/>
              <a:gd name="connsiteY9" fmla="*/ 3706393 h 4130833"/>
              <a:gd name="connsiteX10" fmla="*/ 2776246 w 3955295"/>
              <a:gd name="connsiteY10" fmla="*/ 4111895 h 4130833"/>
              <a:gd name="connsiteX11" fmla="*/ 2636753 w 3955295"/>
              <a:gd name="connsiteY11" fmla="*/ 4120038 h 4130833"/>
              <a:gd name="connsiteX12" fmla="*/ 2636753 w 3955295"/>
              <a:gd name="connsiteY12" fmla="*/ 4130833 h 4130833"/>
              <a:gd name="connsiteX13" fmla="*/ 2272343 w 3955295"/>
              <a:gd name="connsiteY13" fmla="*/ 4130833 h 4130833"/>
              <a:gd name="connsiteX14" fmla="*/ 0 w 3955295"/>
              <a:gd name="connsiteY14" fmla="*/ 4130833 h 4130833"/>
              <a:gd name="connsiteX15" fmla="*/ 0 w 3955295"/>
              <a:gd name="connsiteY15" fmla="*/ 2043959 h 4130833"/>
              <a:gd name="connsiteX16" fmla="*/ 916730 w 3955295"/>
              <a:gd name="connsiteY16" fmla="*/ 2043959 h 4130833"/>
              <a:gd name="connsiteX17" fmla="*/ 918243 w 3955295"/>
              <a:gd name="connsiteY17" fmla="*/ 2019742 h 4130833"/>
              <a:gd name="connsiteX18" fmla="*/ 964388 w 3955295"/>
              <a:gd name="connsiteY18" fmla="*/ 1781097 h 4130833"/>
              <a:gd name="connsiteX19" fmla="*/ 962197 w 3955295"/>
              <a:gd name="connsiteY19" fmla="*/ 1772346 h 4130833"/>
              <a:gd name="connsiteX20" fmla="*/ 990679 w 3955295"/>
              <a:gd name="connsiteY20" fmla="*/ 1741716 h 4130833"/>
              <a:gd name="connsiteX21" fmla="*/ 992870 w 3955295"/>
              <a:gd name="connsiteY21" fmla="*/ 1741716 h 4130833"/>
              <a:gd name="connsiteX22" fmla="*/ 1498963 w 3955295"/>
              <a:gd name="connsiteY22" fmla="*/ 1032858 h 4130833"/>
              <a:gd name="connsiteX23" fmla="*/ 1899894 w 3955295"/>
              <a:gd name="connsiteY23" fmla="*/ 6763 h 4130833"/>
              <a:gd name="connsiteX24" fmla="*/ 1948755 w 3955295"/>
              <a:gd name="connsiteY24" fmla="*/ 369 h 4130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55295" h="4130833">
                <a:moveTo>
                  <a:pt x="1948755" y="369"/>
                </a:moveTo>
                <a:cubicBezTo>
                  <a:pt x="2434479" y="-24420"/>
                  <a:pt x="2330812" y="1206791"/>
                  <a:pt x="2105837" y="1511994"/>
                </a:cubicBezTo>
                <a:cubicBezTo>
                  <a:pt x="2456377" y="1490115"/>
                  <a:pt x="2782818" y="1472613"/>
                  <a:pt x="2916462" y="1468237"/>
                </a:cubicBezTo>
                <a:cubicBezTo>
                  <a:pt x="3245094" y="1455110"/>
                  <a:pt x="3777477" y="1487927"/>
                  <a:pt x="3838822" y="1719838"/>
                </a:cubicBezTo>
                <a:cubicBezTo>
                  <a:pt x="3900167" y="1962688"/>
                  <a:pt x="3830058" y="2102709"/>
                  <a:pt x="3575916" y="2146466"/>
                </a:cubicBezTo>
                <a:cubicBezTo>
                  <a:pt x="3799386" y="2183659"/>
                  <a:pt x="3961511" y="2343371"/>
                  <a:pt x="3954939" y="2489956"/>
                </a:cubicBezTo>
                <a:cubicBezTo>
                  <a:pt x="3963702" y="2689049"/>
                  <a:pt x="3810341" y="2840010"/>
                  <a:pt x="3545244" y="2835634"/>
                </a:cubicBezTo>
                <a:cubicBezTo>
                  <a:pt x="3746805" y="2890330"/>
                  <a:pt x="3841013" y="3006286"/>
                  <a:pt x="3832249" y="3170373"/>
                </a:cubicBezTo>
                <a:cubicBezTo>
                  <a:pt x="3825677" y="3325710"/>
                  <a:pt x="3676697" y="3465731"/>
                  <a:pt x="3400646" y="3472295"/>
                </a:cubicBezTo>
                <a:cubicBezTo>
                  <a:pt x="3558389" y="3516051"/>
                  <a:pt x="3637261" y="3564184"/>
                  <a:pt x="3643834" y="3706393"/>
                </a:cubicBezTo>
                <a:cubicBezTo>
                  <a:pt x="3655336" y="3959088"/>
                  <a:pt x="3261389" y="4071488"/>
                  <a:pt x="2776246" y="4111895"/>
                </a:cubicBezTo>
                <a:lnTo>
                  <a:pt x="2636753" y="4120038"/>
                </a:lnTo>
                <a:lnTo>
                  <a:pt x="2636753" y="4130833"/>
                </a:lnTo>
                <a:lnTo>
                  <a:pt x="2272343" y="4130833"/>
                </a:lnTo>
                <a:lnTo>
                  <a:pt x="0" y="4130833"/>
                </a:lnTo>
                <a:lnTo>
                  <a:pt x="0" y="2043959"/>
                </a:lnTo>
                <a:lnTo>
                  <a:pt x="916730" y="2043959"/>
                </a:lnTo>
                <a:lnTo>
                  <a:pt x="918243" y="2019742"/>
                </a:lnTo>
                <a:cubicBezTo>
                  <a:pt x="927828" y="1912504"/>
                  <a:pt x="942480" y="1825948"/>
                  <a:pt x="964388" y="1781097"/>
                </a:cubicBezTo>
                <a:cubicBezTo>
                  <a:pt x="964388" y="1776722"/>
                  <a:pt x="962197" y="1774534"/>
                  <a:pt x="962197" y="1772346"/>
                </a:cubicBezTo>
                <a:cubicBezTo>
                  <a:pt x="962197" y="1772346"/>
                  <a:pt x="962197" y="1772346"/>
                  <a:pt x="990679" y="1741716"/>
                </a:cubicBezTo>
                <a:cubicBezTo>
                  <a:pt x="990679" y="1741716"/>
                  <a:pt x="992870" y="1741716"/>
                  <a:pt x="992870" y="1741716"/>
                </a:cubicBezTo>
                <a:cubicBezTo>
                  <a:pt x="1148422" y="1485740"/>
                  <a:pt x="1389419" y="1319464"/>
                  <a:pt x="1498963" y="1032858"/>
                </a:cubicBezTo>
                <a:cubicBezTo>
                  <a:pt x="1711478" y="479335"/>
                  <a:pt x="1558117" y="76773"/>
                  <a:pt x="1899894" y="6763"/>
                </a:cubicBezTo>
                <a:cubicBezTo>
                  <a:pt x="1916805" y="3276"/>
                  <a:pt x="1933086" y="1169"/>
                  <a:pt x="1948755" y="369"/>
                </a:cubicBezTo>
                <a:close/>
              </a:path>
            </a:pathLst>
          </a:custGeom>
          <a:solidFill>
            <a:srgbClr val="00B05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marL="0" marR="0" lvl="0" indent="0" algn="ctr" defTabSz="913916"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8" name="Right Arrow 466">
            <a:extLst>
              <a:ext uri="{FF2B5EF4-FFF2-40B4-BE49-F238E27FC236}">
                <a16:creationId xmlns:a16="http://schemas.microsoft.com/office/drawing/2014/main" id="{3D1B036B-8EB0-482E-9D2E-754616CFC04B}"/>
              </a:ext>
            </a:extLst>
          </p:cNvPr>
          <p:cNvSpPr/>
          <p:nvPr/>
        </p:nvSpPr>
        <p:spPr bwMode="auto">
          <a:xfrm rot="10800000" flipH="1">
            <a:off x="2426969" y="3096785"/>
            <a:ext cx="877102" cy="165577"/>
          </a:xfrm>
          <a:prstGeom prst="rightArrow">
            <a:avLst>
              <a:gd name="adj1" fmla="val 50000"/>
              <a:gd name="adj2" fmla="val 86981"/>
            </a:avLst>
          </a:prstGeom>
          <a:solidFill>
            <a:srgbClr val="008A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marL="0" marR="0" lvl="0" indent="0" algn="ctr" defTabSz="913916" rtl="0" eaLnBrk="1" fontAlgn="base" latinLnBrk="0" hangingPunct="1">
              <a:lnSpc>
                <a:spcPct val="90000"/>
              </a:lnSpc>
              <a:spcBef>
                <a:spcPct val="0"/>
              </a:spcBef>
              <a:spcAft>
                <a:spcPct val="0"/>
              </a:spcAft>
              <a:buClrTx/>
              <a:buSzTx/>
              <a:buFontTx/>
              <a:buNone/>
              <a:tabLst/>
              <a:defRPr/>
            </a:pPr>
            <a:endParaRPr kumimoji="0" lang="en-US" sz="2352"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8988224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22"/>
                                        </p:tgtEl>
                                        <p:attrNameLst>
                                          <p:attrName>style.visibility</p:attrName>
                                        </p:attrNameLst>
                                      </p:cBhvr>
                                      <p:to>
                                        <p:strVal val="visible"/>
                                      </p:to>
                                    </p:set>
                                    <p:anim calcmode="lin" valueType="num">
                                      <p:cBhvr additive="base">
                                        <p:cTn id="7" dur="500" fill="hold"/>
                                        <p:tgtEl>
                                          <p:spTgt spid="422"/>
                                        </p:tgtEl>
                                        <p:attrNameLst>
                                          <p:attrName>ppt_x</p:attrName>
                                        </p:attrNameLst>
                                      </p:cBhvr>
                                      <p:tavLst>
                                        <p:tav tm="0">
                                          <p:val>
                                            <p:strVal val="0-#ppt_w/2"/>
                                          </p:val>
                                        </p:tav>
                                        <p:tav tm="100000">
                                          <p:val>
                                            <p:strVal val="#ppt_x"/>
                                          </p:val>
                                        </p:tav>
                                      </p:tavLst>
                                    </p:anim>
                                    <p:anim calcmode="lin" valueType="num">
                                      <p:cBhvr additive="base">
                                        <p:cTn id="8" dur="500" fill="hold"/>
                                        <p:tgtEl>
                                          <p:spTgt spid="42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79"/>
                                        </p:tgtEl>
                                        <p:attrNameLst>
                                          <p:attrName>style.visibility</p:attrName>
                                        </p:attrNameLst>
                                      </p:cBhvr>
                                      <p:to>
                                        <p:strVal val="visible"/>
                                      </p:to>
                                    </p:set>
                                    <p:anim calcmode="lin" valueType="num">
                                      <p:cBhvr additive="base">
                                        <p:cTn id="11" dur="500" fill="hold"/>
                                        <p:tgtEl>
                                          <p:spTgt spid="379"/>
                                        </p:tgtEl>
                                        <p:attrNameLst>
                                          <p:attrName>ppt_x</p:attrName>
                                        </p:attrNameLst>
                                      </p:cBhvr>
                                      <p:tavLst>
                                        <p:tav tm="0">
                                          <p:val>
                                            <p:strVal val="0-#ppt_w/2"/>
                                          </p:val>
                                        </p:tav>
                                        <p:tav tm="100000">
                                          <p:val>
                                            <p:strVal val="#ppt_x"/>
                                          </p:val>
                                        </p:tav>
                                      </p:tavLst>
                                    </p:anim>
                                    <p:anim calcmode="lin" valueType="num">
                                      <p:cBhvr additive="base">
                                        <p:cTn id="12" dur="500" fill="hold"/>
                                        <p:tgtEl>
                                          <p:spTgt spid="37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12"/>
                                        </p:tgtEl>
                                        <p:attrNameLst>
                                          <p:attrName>style.visibility</p:attrName>
                                        </p:attrNameLst>
                                      </p:cBhvr>
                                      <p:to>
                                        <p:strVal val="visible"/>
                                      </p:to>
                                    </p:set>
                                    <p:animEffect transition="in" filter="wipe(left)">
                                      <p:cBhvr>
                                        <p:cTn id="16" dur="500"/>
                                        <p:tgtEl>
                                          <p:spTgt spid="412"/>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467"/>
                                        </p:tgtEl>
                                        <p:attrNameLst>
                                          <p:attrName>style.visibility</p:attrName>
                                        </p:attrNameLst>
                                      </p:cBhvr>
                                      <p:to>
                                        <p:strVal val="visible"/>
                                      </p:to>
                                    </p:set>
                                    <p:anim calcmode="lin" valueType="num">
                                      <p:cBhvr additive="base">
                                        <p:cTn id="21" dur="500" fill="hold"/>
                                        <p:tgtEl>
                                          <p:spTgt spid="467"/>
                                        </p:tgtEl>
                                        <p:attrNameLst>
                                          <p:attrName>ppt_x</p:attrName>
                                        </p:attrNameLst>
                                      </p:cBhvr>
                                      <p:tavLst>
                                        <p:tav tm="0">
                                          <p:val>
                                            <p:strVal val="0-#ppt_w/2"/>
                                          </p:val>
                                        </p:tav>
                                        <p:tav tm="100000">
                                          <p:val>
                                            <p:strVal val="#ppt_x"/>
                                          </p:val>
                                        </p:tav>
                                      </p:tavLst>
                                    </p:anim>
                                    <p:anim calcmode="lin" valueType="num">
                                      <p:cBhvr additive="base">
                                        <p:cTn id="22" dur="500" fill="hold"/>
                                        <p:tgtEl>
                                          <p:spTgt spid="467"/>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349"/>
                                        </p:tgtEl>
                                        <p:attrNameLst>
                                          <p:attrName>style.visibility</p:attrName>
                                        </p:attrNameLst>
                                      </p:cBhvr>
                                      <p:to>
                                        <p:strVal val="visible"/>
                                      </p:to>
                                    </p:set>
                                    <p:anim calcmode="lin" valueType="num">
                                      <p:cBhvr additive="base">
                                        <p:cTn id="27" dur="500" fill="hold"/>
                                        <p:tgtEl>
                                          <p:spTgt spid="349"/>
                                        </p:tgtEl>
                                        <p:attrNameLst>
                                          <p:attrName>ppt_x</p:attrName>
                                        </p:attrNameLst>
                                      </p:cBhvr>
                                      <p:tavLst>
                                        <p:tav tm="0">
                                          <p:val>
                                            <p:strVal val="0-#ppt_w/2"/>
                                          </p:val>
                                        </p:tav>
                                        <p:tav tm="100000">
                                          <p:val>
                                            <p:strVal val="#ppt_x"/>
                                          </p:val>
                                        </p:tav>
                                      </p:tavLst>
                                    </p:anim>
                                    <p:anim calcmode="lin" valueType="num">
                                      <p:cBhvr additive="base">
                                        <p:cTn id="28" dur="500" fill="hold"/>
                                        <p:tgtEl>
                                          <p:spTgt spid="349"/>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420"/>
                                        </p:tgtEl>
                                        <p:attrNameLst>
                                          <p:attrName>style.visibility</p:attrName>
                                        </p:attrNameLst>
                                      </p:cBhvr>
                                      <p:to>
                                        <p:strVal val="visible"/>
                                      </p:to>
                                    </p:set>
                                    <p:animEffect transition="in" filter="wipe(left)">
                                      <p:cBhvr>
                                        <p:cTn id="32" dur="500"/>
                                        <p:tgtEl>
                                          <p:spTgt spid="420"/>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411"/>
                                        </p:tgtEl>
                                        <p:attrNameLst>
                                          <p:attrName>style.visibility</p:attrName>
                                        </p:attrNameLst>
                                      </p:cBhvr>
                                      <p:to>
                                        <p:strVal val="visible"/>
                                      </p:to>
                                    </p:set>
                                    <p:animEffect transition="in" filter="wipe(left)">
                                      <p:cBhvr>
                                        <p:cTn id="36" dur="500"/>
                                        <p:tgtEl>
                                          <p:spTgt spid="41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418"/>
                                        </p:tgtEl>
                                        <p:attrNameLst>
                                          <p:attrName>style.visibility</p:attrName>
                                        </p:attrNameLst>
                                      </p:cBhvr>
                                      <p:to>
                                        <p:strVal val="visible"/>
                                      </p:to>
                                    </p:set>
                                    <p:animEffect transition="in" filter="wipe(left)">
                                      <p:cBhvr>
                                        <p:cTn id="39" dur="500"/>
                                        <p:tgtEl>
                                          <p:spTgt spid="418"/>
                                        </p:tgtEl>
                                      </p:cBhvr>
                                    </p:animEffect>
                                  </p:childTnLst>
                                </p:cTn>
                              </p:par>
                            </p:childTnLst>
                          </p:cTn>
                        </p:par>
                        <p:par>
                          <p:cTn id="40" fill="hold">
                            <p:stCondLst>
                              <p:cond delay="1500"/>
                            </p:stCondLst>
                            <p:childTnLst>
                              <p:par>
                                <p:cTn id="41" presetID="10" presetClass="entr" presetSubtype="0" fill="hold" nodeType="afterEffect">
                                  <p:stCondLst>
                                    <p:cond delay="0"/>
                                  </p:stCondLst>
                                  <p:childTnLst>
                                    <p:set>
                                      <p:cBhvr>
                                        <p:cTn id="42" dur="1" fill="hold">
                                          <p:stCondLst>
                                            <p:cond delay="0"/>
                                          </p:stCondLst>
                                        </p:cTn>
                                        <p:tgtEl>
                                          <p:spTgt spid="413"/>
                                        </p:tgtEl>
                                        <p:attrNameLst>
                                          <p:attrName>style.visibility</p:attrName>
                                        </p:attrNameLst>
                                      </p:cBhvr>
                                      <p:to>
                                        <p:strVal val="visible"/>
                                      </p:to>
                                    </p:set>
                                    <p:animEffect transition="in" filter="fade">
                                      <p:cBhvr>
                                        <p:cTn id="43" dur="500"/>
                                        <p:tgtEl>
                                          <p:spTgt spid="413"/>
                                        </p:tgtEl>
                                      </p:cBhvr>
                                    </p:animEffect>
                                  </p:childTnLst>
                                </p:cTn>
                              </p:par>
                            </p:childTnLst>
                          </p:cTn>
                        </p:par>
                        <p:par>
                          <p:cTn id="44" fill="hold">
                            <p:stCondLst>
                              <p:cond delay="2000"/>
                            </p:stCondLst>
                            <p:childTnLst>
                              <p:par>
                                <p:cTn id="45" presetID="22" presetClass="entr" presetSubtype="8" fill="hold" grpId="0" nodeType="afterEffect">
                                  <p:stCondLst>
                                    <p:cond delay="0"/>
                                  </p:stCondLst>
                                  <p:childTnLst>
                                    <p:set>
                                      <p:cBhvr>
                                        <p:cTn id="46" dur="1" fill="hold">
                                          <p:stCondLst>
                                            <p:cond delay="0"/>
                                          </p:stCondLst>
                                        </p:cTn>
                                        <p:tgtEl>
                                          <p:spTgt spid="528"/>
                                        </p:tgtEl>
                                        <p:attrNameLst>
                                          <p:attrName>style.visibility</p:attrName>
                                        </p:attrNameLst>
                                      </p:cBhvr>
                                      <p:to>
                                        <p:strVal val="visible"/>
                                      </p:to>
                                    </p:set>
                                    <p:animEffect transition="in" filter="wipe(left)">
                                      <p:cBhvr>
                                        <p:cTn id="47" dur="500"/>
                                        <p:tgtEl>
                                          <p:spTgt spid="528"/>
                                        </p:tgtEl>
                                      </p:cBhvr>
                                    </p:animEffect>
                                  </p:childTnLst>
                                </p:cTn>
                              </p:par>
                            </p:childTnLst>
                          </p:cTn>
                        </p:par>
                        <p:par>
                          <p:cTn id="48" fill="hold">
                            <p:stCondLst>
                              <p:cond delay="2500"/>
                            </p:stCondLst>
                            <p:childTnLst>
                              <p:par>
                                <p:cTn id="49" presetID="10" presetClass="entr" presetSubtype="0" fill="hold" grpId="0" nodeType="afterEffect">
                                  <p:stCondLst>
                                    <p:cond delay="0"/>
                                  </p:stCondLst>
                                  <p:childTnLst>
                                    <p:set>
                                      <p:cBhvr>
                                        <p:cTn id="50" dur="1" fill="hold">
                                          <p:stCondLst>
                                            <p:cond delay="0"/>
                                          </p:stCondLst>
                                        </p:cTn>
                                        <p:tgtEl>
                                          <p:spTgt spid="527"/>
                                        </p:tgtEl>
                                        <p:attrNameLst>
                                          <p:attrName>style.visibility</p:attrName>
                                        </p:attrNameLst>
                                      </p:cBhvr>
                                      <p:to>
                                        <p:strVal val="visible"/>
                                      </p:to>
                                    </p:set>
                                    <p:animEffect transition="in" filter="fade">
                                      <p:cBhvr>
                                        <p:cTn id="51" dur="500"/>
                                        <p:tgtEl>
                                          <p:spTgt spid="527"/>
                                        </p:tgtEl>
                                      </p:cBhvr>
                                    </p:animEffect>
                                  </p:childTnLst>
                                </p:cTn>
                              </p:par>
                            </p:childTnLst>
                          </p:cTn>
                        </p:par>
                        <p:par>
                          <p:cTn id="52" fill="hold">
                            <p:stCondLst>
                              <p:cond delay="3000"/>
                            </p:stCondLst>
                            <p:childTnLst>
                              <p:par>
                                <p:cTn id="53" presetID="22" presetClass="entr" presetSubtype="4" fill="hold" grpId="0" nodeType="afterEffect">
                                  <p:stCondLst>
                                    <p:cond delay="0"/>
                                  </p:stCondLst>
                                  <p:childTnLst>
                                    <p:set>
                                      <p:cBhvr>
                                        <p:cTn id="54" dur="1" fill="hold">
                                          <p:stCondLst>
                                            <p:cond delay="0"/>
                                          </p:stCondLst>
                                        </p:cTn>
                                        <p:tgtEl>
                                          <p:spTgt spid="421"/>
                                        </p:tgtEl>
                                        <p:attrNameLst>
                                          <p:attrName>style.visibility</p:attrName>
                                        </p:attrNameLst>
                                      </p:cBhvr>
                                      <p:to>
                                        <p:strVal val="visible"/>
                                      </p:to>
                                    </p:set>
                                    <p:animEffect transition="in" filter="wipe(down)">
                                      <p:cBhvr>
                                        <p:cTn id="55" dur="500"/>
                                        <p:tgtEl>
                                          <p:spTgt spid="421"/>
                                        </p:tgtEl>
                                      </p:cBhvr>
                                    </p:animEffect>
                                  </p:childTnLst>
                                </p:cTn>
                              </p:par>
                            </p:childTnLst>
                          </p:cTn>
                        </p:par>
                        <p:par>
                          <p:cTn id="56" fill="hold">
                            <p:stCondLst>
                              <p:cond delay="3500"/>
                            </p:stCondLst>
                            <p:childTnLst>
                              <p:par>
                                <p:cTn id="57" presetID="22" presetClass="entr" presetSubtype="8" fill="hold" nodeType="afterEffect">
                                  <p:stCondLst>
                                    <p:cond delay="0"/>
                                  </p:stCondLst>
                                  <p:childTnLst>
                                    <p:set>
                                      <p:cBhvr>
                                        <p:cTn id="58" dur="1" fill="hold">
                                          <p:stCondLst>
                                            <p:cond delay="0"/>
                                          </p:stCondLst>
                                        </p:cTn>
                                        <p:tgtEl>
                                          <p:spTgt spid="324"/>
                                        </p:tgtEl>
                                        <p:attrNameLst>
                                          <p:attrName>style.visibility</p:attrName>
                                        </p:attrNameLst>
                                      </p:cBhvr>
                                      <p:to>
                                        <p:strVal val="visible"/>
                                      </p:to>
                                    </p:set>
                                    <p:animEffect transition="in" filter="wipe(left)">
                                      <p:cBhvr>
                                        <p:cTn id="59" dur="500"/>
                                        <p:tgtEl>
                                          <p:spTgt spid="324"/>
                                        </p:tgtEl>
                                      </p:cBhvr>
                                    </p:animEffect>
                                  </p:childTnLst>
                                </p:cTn>
                              </p:par>
                            </p:childTnLst>
                          </p:cTn>
                        </p:par>
                        <p:par>
                          <p:cTn id="60" fill="hold">
                            <p:stCondLst>
                              <p:cond delay="4000"/>
                            </p:stCondLst>
                            <p:childTnLst>
                              <p:par>
                                <p:cTn id="61" presetID="1" presetClass="emph" presetSubtype="1" nodeType="afterEffect">
                                  <p:stCondLst>
                                    <p:cond delay="0"/>
                                  </p:stCondLst>
                                  <p:childTnLst>
                                    <p:set>
                                      <p:cBhvr>
                                        <p:cTn id="62" dur="indefinite"/>
                                        <p:tgtEl>
                                          <p:spTgt spid="528"/>
                                        </p:tgtEl>
                                        <p:attrNameLst>
                                          <p:attrName>fillcolor</p:attrName>
                                        </p:attrNameLst>
                                      </p:cBhvr>
                                      <p:to>
                                        <p:clrVal>
                                          <a:schemeClr val="bg2"/>
                                        </p:clrVal>
                                      </p:to>
                                    </p:set>
                                    <p:set>
                                      <p:cBhvr>
                                        <p:cTn id="63" dur="indefinite"/>
                                        <p:tgtEl>
                                          <p:spTgt spid="528"/>
                                        </p:tgtEl>
                                        <p:attrNameLst>
                                          <p:attrName>fill.type</p:attrName>
                                        </p:attrNameLst>
                                      </p:cBhvr>
                                      <p:to>
                                        <p:strVal val="solid"/>
                                      </p:to>
                                    </p:set>
                                    <p:set>
                                      <p:cBhvr>
                                        <p:cTn id="64" dur="indefinite"/>
                                        <p:tgtEl>
                                          <p:spTgt spid="528"/>
                                        </p:tgtEl>
                                        <p:attrNameLst>
                                          <p:attrName>fill.on</p:attrName>
                                        </p:attrNameLst>
                                      </p:cBhvr>
                                      <p:to>
                                        <p:strVal val="true"/>
                                      </p:to>
                                    </p:set>
                                  </p:childTnLst>
                                </p:cTn>
                              </p:par>
                            </p:childTnLst>
                          </p:cTn>
                        </p:par>
                        <p:par>
                          <p:cTn id="65" fill="hold">
                            <p:stCondLst>
                              <p:cond delay="4000"/>
                            </p:stCondLst>
                            <p:childTnLst>
                              <p:par>
                                <p:cTn id="66" presetID="1" presetClass="emph" presetSubtype="1" nodeType="afterEffect">
                                  <p:stCondLst>
                                    <p:cond delay="0"/>
                                  </p:stCondLst>
                                  <p:childTnLst>
                                    <p:set>
                                      <p:cBhvr>
                                        <p:cTn id="67" dur="indefinite"/>
                                        <p:tgtEl>
                                          <p:spTgt spid="411"/>
                                        </p:tgtEl>
                                        <p:attrNameLst>
                                          <p:attrName>fillcolor</p:attrName>
                                        </p:attrNameLst>
                                      </p:cBhvr>
                                      <p:to>
                                        <p:clrVal>
                                          <a:schemeClr val="bg2"/>
                                        </p:clrVal>
                                      </p:to>
                                    </p:set>
                                    <p:set>
                                      <p:cBhvr>
                                        <p:cTn id="68" dur="indefinite"/>
                                        <p:tgtEl>
                                          <p:spTgt spid="411"/>
                                        </p:tgtEl>
                                        <p:attrNameLst>
                                          <p:attrName>fill.type</p:attrName>
                                        </p:attrNameLst>
                                      </p:cBhvr>
                                      <p:to>
                                        <p:strVal val="solid"/>
                                      </p:to>
                                    </p:set>
                                    <p:set>
                                      <p:cBhvr>
                                        <p:cTn id="69" dur="indefinite"/>
                                        <p:tgtEl>
                                          <p:spTgt spid="411"/>
                                        </p:tgtEl>
                                        <p:attrNameLst>
                                          <p:attrName>fill.on</p:attrName>
                                        </p:attrNameLst>
                                      </p:cBhvr>
                                      <p:to>
                                        <p:strVal val="true"/>
                                      </p:to>
                                    </p:set>
                                  </p:childTnLst>
                                </p:cTn>
                              </p:par>
                              <p:par>
                                <p:cTn id="70" presetID="1" presetClass="exit" presetSubtype="0" fill="hold" grpId="1" nodeType="withEffect">
                                  <p:stCondLst>
                                    <p:cond delay="0"/>
                                  </p:stCondLst>
                                  <p:childTnLst>
                                    <p:set>
                                      <p:cBhvr>
                                        <p:cTn id="71" dur="1" fill="hold">
                                          <p:stCondLst>
                                            <p:cond delay="0"/>
                                          </p:stCondLst>
                                        </p:cTn>
                                        <p:tgtEl>
                                          <p:spTgt spid="527"/>
                                        </p:tgtEl>
                                        <p:attrNameLst>
                                          <p:attrName>style.visibility</p:attrName>
                                        </p:attrNameLst>
                                      </p:cBhvr>
                                      <p:to>
                                        <p:strVal val="hidden"/>
                                      </p:to>
                                    </p:set>
                                  </p:childTnLst>
                                </p:cTn>
                              </p:par>
                              <p:par>
                                <p:cTn id="72" presetID="22" presetClass="entr" presetSubtype="8" fill="hold" grpId="0" nodeType="withEffect">
                                  <p:stCondLst>
                                    <p:cond delay="0"/>
                                  </p:stCondLst>
                                  <p:childTnLst>
                                    <p:set>
                                      <p:cBhvr>
                                        <p:cTn id="73" dur="1" fill="hold">
                                          <p:stCondLst>
                                            <p:cond delay="0"/>
                                          </p:stCondLst>
                                        </p:cTn>
                                        <p:tgtEl>
                                          <p:spTgt spid="404"/>
                                        </p:tgtEl>
                                        <p:attrNameLst>
                                          <p:attrName>style.visibility</p:attrName>
                                        </p:attrNameLst>
                                      </p:cBhvr>
                                      <p:to>
                                        <p:strVal val="visible"/>
                                      </p:to>
                                    </p:set>
                                    <p:animEffect transition="in" filter="wipe(left)">
                                      <p:cBhvr>
                                        <p:cTn id="74" dur="500"/>
                                        <p:tgtEl>
                                          <p:spTgt spid="404"/>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405"/>
                                        </p:tgtEl>
                                        <p:attrNameLst>
                                          <p:attrName>style.visibility</p:attrName>
                                        </p:attrNameLst>
                                      </p:cBhvr>
                                      <p:to>
                                        <p:strVal val="visible"/>
                                      </p:to>
                                    </p:set>
                                    <p:animEffect transition="in" filter="wipe(left)">
                                      <p:cBhvr>
                                        <p:cTn id="77" dur="500"/>
                                        <p:tgtEl>
                                          <p:spTgt spid="405"/>
                                        </p:tgtEl>
                                      </p:cBhvr>
                                    </p:animEffect>
                                  </p:childTnLst>
                                </p:cTn>
                              </p:par>
                              <p:par>
                                <p:cTn id="78" presetID="1" presetClass="emph" presetSubtype="1" nodeType="withEffect">
                                  <p:stCondLst>
                                    <p:cond delay="0"/>
                                  </p:stCondLst>
                                  <p:childTnLst>
                                    <p:set>
                                      <p:cBhvr>
                                        <p:cTn id="79" dur="indefinite"/>
                                        <p:tgtEl>
                                          <p:spTgt spid="418"/>
                                        </p:tgtEl>
                                        <p:attrNameLst>
                                          <p:attrName>fillcolor</p:attrName>
                                        </p:attrNameLst>
                                      </p:cBhvr>
                                      <p:to>
                                        <p:clrVal>
                                          <a:schemeClr val="bg2"/>
                                        </p:clrVal>
                                      </p:to>
                                    </p:set>
                                    <p:set>
                                      <p:cBhvr>
                                        <p:cTn id="80" dur="indefinite"/>
                                        <p:tgtEl>
                                          <p:spTgt spid="418"/>
                                        </p:tgtEl>
                                        <p:attrNameLst>
                                          <p:attrName>fill.type</p:attrName>
                                        </p:attrNameLst>
                                      </p:cBhvr>
                                      <p:to>
                                        <p:strVal val="solid"/>
                                      </p:to>
                                    </p:set>
                                    <p:set>
                                      <p:cBhvr>
                                        <p:cTn id="81" dur="indefinite"/>
                                        <p:tgtEl>
                                          <p:spTgt spid="418"/>
                                        </p:tgtEl>
                                        <p:attrNameLst>
                                          <p:attrName>fill.on</p:attrName>
                                        </p:attrNameLst>
                                      </p:cBhvr>
                                      <p:to>
                                        <p:strVal val="true"/>
                                      </p:to>
                                    </p:set>
                                  </p:childTnLst>
                                </p:cTn>
                              </p:par>
                              <p:par>
                                <p:cTn id="82" presetID="9" presetClass="emph" presetSubtype="0" nodeType="withEffect">
                                  <p:stCondLst>
                                    <p:cond delay="0"/>
                                  </p:stCondLst>
                                  <p:childTnLst>
                                    <p:set>
                                      <p:cBhvr>
                                        <p:cTn id="83" dur="indefinite"/>
                                        <p:tgtEl>
                                          <p:spTgt spid="413"/>
                                        </p:tgtEl>
                                        <p:attrNameLst>
                                          <p:attrName>style.opacity</p:attrName>
                                        </p:attrNameLst>
                                      </p:cBhvr>
                                      <p:to>
                                        <p:strVal val="0.25"/>
                                      </p:to>
                                    </p:set>
                                    <p:animEffect filter="image" prLst="opacity: 0.25">
                                      <p:cBhvr rctx="IE">
                                        <p:cTn id="84" dur="indefinite"/>
                                        <p:tgtEl>
                                          <p:spTgt spid="413"/>
                                        </p:tgtEl>
                                      </p:cBhvr>
                                    </p:animEffect>
                                  </p:childTnLst>
                                </p:cTn>
                              </p:par>
                            </p:childTnLst>
                          </p:cTn>
                        </p:par>
                        <p:par>
                          <p:cTn id="85" fill="hold">
                            <p:stCondLst>
                              <p:cond delay="4500"/>
                            </p:stCondLst>
                            <p:childTnLst>
                              <p:par>
                                <p:cTn id="86" presetID="10" presetClass="entr" presetSubtype="0" fill="hold" nodeType="afterEffect">
                                  <p:stCondLst>
                                    <p:cond delay="0"/>
                                  </p:stCondLst>
                                  <p:childTnLst>
                                    <p:set>
                                      <p:cBhvr>
                                        <p:cTn id="87" dur="1" fill="hold">
                                          <p:stCondLst>
                                            <p:cond delay="0"/>
                                          </p:stCondLst>
                                        </p:cTn>
                                        <p:tgtEl>
                                          <p:spTgt spid="406"/>
                                        </p:tgtEl>
                                        <p:attrNameLst>
                                          <p:attrName>style.visibility</p:attrName>
                                        </p:attrNameLst>
                                      </p:cBhvr>
                                      <p:to>
                                        <p:strVal val="visible"/>
                                      </p:to>
                                    </p:set>
                                    <p:animEffect transition="in" filter="fade">
                                      <p:cBhvr>
                                        <p:cTn id="88" dur="500"/>
                                        <p:tgtEl>
                                          <p:spTgt spid="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 grpId="0" animBg="1"/>
      <p:bldP spid="405" grpId="0" animBg="1"/>
      <p:bldP spid="411" grpId="0" animBg="1"/>
      <p:bldP spid="412" grpId="0" animBg="1"/>
      <p:bldP spid="418" grpId="0" animBg="1"/>
      <p:bldP spid="420" grpId="0" animBg="1"/>
      <p:bldP spid="421" grpId="0" animBg="1"/>
      <p:bldP spid="527" grpId="0" animBg="1"/>
      <p:bldP spid="527" grpId="1" animBg="1"/>
      <p:bldP spid="5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1A8FE3-1B86-47B7-8C41-D7CBFD8095A2}"/>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20</a:t>
            </a:fld>
            <a:endParaRPr lang="en-US"/>
          </a:p>
        </p:txBody>
      </p:sp>
      <p:sp>
        <p:nvSpPr>
          <p:cNvPr id="3" name="Text Placeholder 2">
            <a:extLst>
              <a:ext uri="{FF2B5EF4-FFF2-40B4-BE49-F238E27FC236}">
                <a16:creationId xmlns:a16="http://schemas.microsoft.com/office/drawing/2014/main" id="{957CC980-CEDE-4A9C-A73F-1DA37F24D655}"/>
              </a:ext>
            </a:extLst>
          </p:cNvPr>
          <p:cNvSpPr>
            <a:spLocks noGrp="1"/>
          </p:cNvSpPr>
          <p:nvPr>
            <p:ph type="body" sz="quarter" idx="13"/>
          </p:nvPr>
        </p:nvSpPr>
        <p:spPr/>
        <p:txBody>
          <a:bodyPr/>
          <a:lstStyle/>
          <a:p>
            <a:r>
              <a:rPr lang="en-CA" dirty="0"/>
              <a:t>Time-limited group membership</a:t>
            </a:r>
          </a:p>
        </p:txBody>
      </p:sp>
      <p:sp>
        <p:nvSpPr>
          <p:cNvPr id="4" name="Espace réservé du texte 2">
            <a:extLst>
              <a:ext uri="{FF2B5EF4-FFF2-40B4-BE49-F238E27FC236}">
                <a16:creationId xmlns:a16="http://schemas.microsoft.com/office/drawing/2014/main" id="{3CCEC55B-7AD6-4DE7-A942-55B2BC53AF7B}"/>
              </a:ext>
            </a:extLst>
          </p:cNvPr>
          <p:cNvSpPr txBox="1">
            <a:spLocks/>
          </p:cNvSpPr>
          <p:nvPr/>
        </p:nvSpPr>
        <p:spPr>
          <a:xfrm>
            <a:off x="366141" y="1922261"/>
            <a:ext cx="6465355" cy="433349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Users can be added to a security group with time-to-live (TTL)</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When the TTL expires, the user’s membership in that group disappears</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Kerberos token lifetime will be determined by TTL of the user’s memberships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TGT based on shortest group membership</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Requires new FFL</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Windows Server 2016 FFL</a:t>
            </a:r>
            <a:endParaRPr lang="en-US" sz="100" dirty="0">
              <a:gradFill>
                <a:gsLst>
                  <a:gs pos="1250">
                    <a:srgbClr val="505050"/>
                  </a:gs>
                  <a:gs pos="100000">
                    <a:srgbClr val="505050"/>
                  </a:gs>
                </a:gsLst>
                <a:lin ang="5400000" scaled="0"/>
              </a:gradFill>
            </a:endParaRPr>
          </a:p>
        </p:txBody>
      </p:sp>
      <p:grpSp>
        <p:nvGrpSpPr>
          <p:cNvPr id="5" name="Group 4">
            <a:extLst>
              <a:ext uri="{FF2B5EF4-FFF2-40B4-BE49-F238E27FC236}">
                <a16:creationId xmlns:a16="http://schemas.microsoft.com/office/drawing/2014/main" id="{32D3F80F-5893-4C24-B95A-8DE98699DCBD}"/>
              </a:ext>
            </a:extLst>
          </p:cNvPr>
          <p:cNvGrpSpPr/>
          <p:nvPr/>
        </p:nvGrpSpPr>
        <p:grpSpPr>
          <a:xfrm>
            <a:off x="6585662" y="2050475"/>
            <a:ext cx="990600" cy="914400"/>
            <a:chOff x="7883524" y="2886074"/>
            <a:chExt cx="990600" cy="914400"/>
          </a:xfrm>
        </p:grpSpPr>
        <p:sp>
          <p:nvSpPr>
            <p:cNvPr id="6" name="Oval 5">
              <a:extLst>
                <a:ext uri="{FF2B5EF4-FFF2-40B4-BE49-F238E27FC236}">
                  <a16:creationId xmlns:a16="http://schemas.microsoft.com/office/drawing/2014/main" id="{28BDE2C0-1AAC-40A9-B3A6-E83FCF85D9F0}"/>
                </a:ext>
              </a:extLst>
            </p:cNvPr>
            <p:cNvSpPr/>
            <p:nvPr/>
          </p:nvSpPr>
          <p:spPr bwMode="auto">
            <a:xfrm>
              <a:off x="7883524" y="2886074"/>
              <a:ext cx="990600" cy="914400"/>
            </a:xfrm>
            <a:prstGeom prst="ellipse">
              <a:avLst/>
            </a:prstGeom>
            <a:solidFill>
              <a:srgbClr val="F8F8F8">
                <a:lumMod val="60000"/>
                <a:lumOff val="4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7" name="Freeform 48">
              <a:extLst>
                <a:ext uri="{FF2B5EF4-FFF2-40B4-BE49-F238E27FC236}">
                  <a16:creationId xmlns:a16="http://schemas.microsoft.com/office/drawing/2014/main" id="{7817F860-1A26-4288-BA9B-829C35C6550A}"/>
                </a:ext>
              </a:extLst>
            </p:cNvPr>
            <p:cNvSpPr>
              <a:spLocks noChangeAspect="1"/>
            </p:cNvSpPr>
            <p:nvPr/>
          </p:nvSpPr>
          <p:spPr bwMode="black">
            <a:xfrm>
              <a:off x="8112354" y="3099054"/>
              <a:ext cx="532939" cy="467614"/>
            </a:xfrm>
            <a:custGeom>
              <a:avLst/>
              <a:gdLst/>
              <a:ahLst/>
              <a:cxnLst/>
              <a:rect l="l" t="t" r="r" b="b"/>
              <a:pathLst>
                <a:path w="4740335" h="4048081">
                  <a:moveTo>
                    <a:pt x="3683614" y="1098549"/>
                  </a:moveTo>
                  <a:cubicBezTo>
                    <a:pt x="3683654" y="1098549"/>
                    <a:pt x="3689354" y="1098549"/>
                    <a:pt x="4502870" y="1098549"/>
                  </a:cubicBezTo>
                  <a:cubicBezTo>
                    <a:pt x="4633477" y="1098549"/>
                    <a:pt x="4740335" y="1205183"/>
                    <a:pt x="4740335" y="1335514"/>
                  </a:cubicBezTo>
                  <a:cubicBezTo>
                    <a:pt x="4740335" y="1335569"/>
                    <a:pt x="4740335" y="1343335"/>
                    <a:pt x="4740335" y="2449249"/>
                  </a:cubicBezTo>
                  <a:cubicBezTo>
                    <a:pt x="4740335" y="2579580"/>
                    <a:pt x="4633477" y="2686214"/>
                    <a:pt x="4502870" y="2686214"/>
                  </a:cubicBezTo>
                  <a:cubicBezTo>
                    <a:pt x="4502870" y="2686253"/>
                    <a:pt x="4502870" y="2691777"/>
                    <a:pt x="4502870" y="3480046"/>
                  </a:cubicBezTo>
                  <a:cubicBezTo>
                    <a:pt x="4502870" y="3610377"/>
                    <a:pt x="4396011" y="3717011"/>
                    <a:pt x="4265405" y="3717011"/>
                  </a:cubicBezTo>
                  <a:cubicBezTo>
                    <a:pt x="4265376" y="3717011"/>
                    <a:pt x="4262133" y="3717011"/>
                    <a:pt x="3909206" y="3717011"/>
                  </a:cubicBezTo>
                  <a:cubicBezTo>
                    <a:pt x="3790473" y="3717011"/>
                    <a:pt x="3683614" y="3610377"/>
                    <a:pt x="3683614" y="3480046"/>
                  </a:cubicBezTo>
                  <a:cubicBezTo>
                    <a:pt x="3683614" y="3480010"/>
                    <a:pt x="3683614" y="3474701"/>
                    <a:pt x="3683614" y="2686214"/>
                  </a:cubicBezTo>
                  <a:cubicBezTo>
                    <a:pt x="3553008" y="2686214"/>
                    <a:pt x="3446148" y="2579580"/>
                    <a:pt x="3446148" y="2449249"/>
                  </a:cubicBezTo>
                  <a:cubicBezTo>
                    <a:pt x="3446148" y="2449192"/>
                    <a:pt x="3446148" y="2441288"/>
                    <a:pt x="3446148" y="1335514"/>
                  </a:cubicBezTo>
                  <a:cubicBezTo>
                    <a:pt x="3446148" y="1205183"/>
                    <a:pt x="3553008" y="1098549"/>
                    <a:pt x="3683614" y="1098549"/>
                  </a:cubicBezTo>
                  <a:close/>
                  <a:moveTo>
                    <a:pt x="236546" y="1098549"/>
                  </a:moveTo>
                  <a:cubicBezTo>
                    <a:pt x="236570" y="1098549"/>
                    <a:pt x="240947" y="1098549"/>
                    <a:pt x="1052628" y="1098549"/>
                  </a:cubicBezTo>
                  <a:cubicBezTo>
                    <a:pt x="1182728" y="1098549"/>
                    <a:pt x="1289174" y="1205183"/>
                    <a:pt x="1289174" y="1335514"/>
                  </a:cubicBezTo>
                  <a:cubicBezTo>
                    <a:pt x="1289174" y="1335532"/>
                    <a:pt x="1289174" y="1340039"/>
                    <a:pt x="1289174" y="2449249"/>
                  </a:cubicBezTo>
                  <a:cubicBezTo>
                    <a:pt x="1289174" y="2579580"/>
                    <a:pt x="1182728" y="2686214"/>
                    <a:pt x="1052628" y="2686214"/>
                  </a:cubicBezTo>
                  <a:cubicBezTo>
                    <a:pt x="1052628" y="2686235"/>
                    <a:pt x="1052628" y="2690268"/>
                    <a:pt x="1052628" y="3480046"/>
                  </a:cubicBezTo>
                  <a:cubicBezTo>
                    <a:pt x="1052628" y="3610377"/>
                    <a:pt x="946183" y="3717011"/>
                    <a:pt x="827910" y="3717011"/>
                  </a:cubicBezTo>
                  <a:cubicBezTo>
                    <a:pt x="827894" y="3717011"/>
                    <a:pt x="825508" y="3717011"/>
                    <a:pt x="473091" y="3717011"/>
                  </a:cubicBezTo>
                  <a:cubicBezTo>
                    <a:pt x="342991" y="3717011"/>
                    <a:pt x="236546" y="3610377"/>
                    <a:pt x="236546" y="3480046"/>
                  </a:cubicBezTo>
                  <a:cubicBezTo>
                    <a:pt x="236546" y="3480026"/>
                    <a:pt x="236546" y="3476021"/>
                    <a:pt x="236546" y="2686214"/>
                  </a:cubicBezTo>
                  <a:cubicBezTo>
                    <a:pt x="106446" y="2686214"/>
                    <a:pt x="0" y="2579580"/>
                    <a:pt x="0" y="2449249"/>
                  </a:cubicBezTo>
                  <a:cubicBezTo>
                    <a:pt x="0" y="2449230"/>
                    <a:pt x="0" y="2444630"/>
                    <a:pt x="0" y="1335514"/>
                  </a:cubicBezTo>
                  <a:cubicBezTo>
                    <a:pt x="0" y="1205183"/>
                    <a:pt x="106446" y="1098549"/>
                    <a:pt x="236546" y="1098549"/>
                  </a:cubicBezTo>
                  <a:close/>
                  <a:moveTo>
                    <a:pt x="1895194" y="993211"/>
                  </a:moveTo>
                  <a:cubicBezTo>
                    <a:pt x="1895245" y="993211"/>
                    <a:pt x="1902161" y="993211"/>
                    <a:pt x="2845141" y="993211"/>
                  </a:cubicBezTo>
                  <a:cubicBezTo>
                    <a:pt x="2999507" y="993211"/>
                    <a:pt x="3130125" y="1123457"/>
                    <a:pt x="3130125" y="1277385"/>
                  </a:cubicBezTo>
                  <a:cubicBezTo>
                    <a:pt x="3130125" y="1277420"/>
                    <a:pt x="3130125" y="1284134"/>
                    <a:pt x="3130125" y="2568008"/>
                  </a:cubicBezTo>
                  <a:cubicBezTo>
                    <a:pt x="3130125" y="2721936"/>
                    <a:pt x="2999507" y="2852182"/>
                    <a:pt x="2845141" y="2852182"/>
                  </a:cubicBezTo>
                  <a:cubicBezTo>
                    <a:pt x="2845141" y="2852231"/>
                    <a:pt x="2845141" y="2858826"/>
                    <a:pt x="2845141" y="3763907"/>
                  </a:cubicBezTo>
                  <a:cubicBezTo>
                    <a:pt x="2845141" y="3917835"/>
                    <a:pt x="2726398" y="4048081"/>
                    <a:pt x="2572031" y="4048081"/>
                  </a:cubicBezTo>
                  <a:cubicBezTo>
                    <a:pt x="2571992" y="4048081"/>
                    <a:pt x="2568051" y="4048081"/>
                    <a:pt x="2168304" y="4048081"/>
                  </a:cubicBezTo>
                  <a:cubicBezTo>
                    <a:pt x="2013937" y="4048081"/>
                    <a:pt x="1895194" y="3917835"/>
                    <a:pt x="1895194" y="3763907"/>
                  </a:cubicBezTo>
                  <a:cubicBezTo>
                    <a:pt x="1895194" y="3763858"/>
                    <a:pt x="1895194" y="3757193"/>
                    <a:pt x="1895194" y="2852182"/>
                  </a:cubicBezTo>
                  <a:cubicBezTo>
                    <a:pt x="1740828" y="2852182"/>
                    <a:pt x="1610210" y="2721936"/>
                    <a:pt x="1610210" y="2568008"/>
                  </a:cubicBezTo>
                  <a:cubicBezTo>
                    <a:pt x="1610210" y="2567966"/>
                    <a:pt x="1610210" y="2560581"/>
                    <a:pt x="1610210" y="1277385"/>
                  </a:cubicBezTo>
                  <a:cubicBezTo>
                    <a:pt x="1610210" y="1123457"/>
                    <a:pt x="1740828" y="993211"/>
                    <a:pt x="1895194" y="993211"/>
                  </a:cubicBezTo>
                  <a:close/>
                  <a:moveTo>
                    <a:pt x="4093246" y="245790"/>
                  </a:moveTo>
                  <a:cubicBezTo>
                    <a:pt x="4306565" y="245790"/>
                    <a:pt x="4479495" y="420965"/>
                    <a:pt x="4479495" y="637055"/>
                  </a:cubicBezTo>
                  <a:cubicBezTo>
                    <a:pt x="4479495" y="853145"/>
                    <a:pt x="4306565" y="1028320"/>
                    <a:pt x="4093246" y="1028320"/>
                  </a:cubicBezTo>
                  <a:cubicBezTo>
                    <a:pt x="3879927" y="1028320"/>
                    <a:pt x="3706997" y="853145"/>
                    <a:pt x="3706997" y="637055"/>
                  </a:cubicBezTo>
                  <a:cubicBezTo>
                    <a:pt x="3706997" y="420965"/>
                    <a:pt x="3879927" y="245790"/>
                    <a:pt x="4093246" y="245790"/>
                  </a:cubicBezTo>
                  <a:close/>
                  <a:moveTo>
                    <a:pt x="644584" y="245790"/>
                  </a:moveTo>
                  <a:cubicBezTo>
                    <a:pt x="856519" y="245790"/>
                    <a:pt x="1028326" y="420965"/>
                    <a:pt x="1028326" y="637055"/>
                  </a:cubicBezTo>
                  <a:cubicBezTo>
                    <a:pt x="1028326" y="853145"/>
                    <a:pt x="856519" y="1028320"/>
                    <a:pt x="644584" y="1028320"/>
                  </a:cubicBezTo>
                  <a:cubicBezTo>
                    <a:pt x="432649" y="1028320"/>
                    <a:pt x="260842" y="853145"/>
                    <a:pt x="260842" y="637055"/>
                  </a:cubicBezTo>
                  <a:cubicBezTo>
                    <a:pt x="260842" y="420965"/>
                    <a:pt x="432649" y="245790"/>
                    <a:pt x="644584" y="245790"/>
                  </a:cubicBezTo>
                  <a:close/>
                  <a:moveTo>
                    <a:pt x="2367657" y="0"/>
                  </a:moveTo>
                  <a:cubicBezTo>
                    <a:pt x="2616992" y="0"/>
                    <a:pt x="2819118" y="203249"/>
                    <a:pt x="2819118" y="453969"/>
                  </a:cubicBezTo>
                  <a:cubicBezTo>
                    <a:pt x="2819118" y="704689"/>
                    <a:pt x="2616992" y="907938"/>
                    <a:pt x="2367657" y="907938"/>
                  </a:cubicBezTo>
                  <a:cubicBezTo>
                    <a:pt x="2118322" y="907938"/>
                    <a:pt x="1916196" y="704689"/>
                    <a:pt x="1916196" y="453969"/>
                  </a:cubicBezTo>
                  <a:cubicBezTo>
                    <a:pt x="1916196" y="203249"/>
                    <a:pt x="2118322" y="0"/>
                    <a:pt x="2367657" y="0"/>
                  </a:cubicBezTo>
                  <a:close/>
                </a:path>
              </a:pathLst>
            </a:custGeom>
            <a:solidFill>
              <a:srgbClr val="505050"/>
            </a:solidFill>
            <a:ln w="9525" cap="flat" cmpd="sng" algn="ctr">
              <a:noFill/>
              <a:prstDash val="solid"/>
              <a:headEnd type="none" w="med" len="med"/>
              <a:tailEnd type="none" w="med" len="med"/>
            </a:ln>
            <a:effectLs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8" name="Group 7">
            <a:extLst>
              <a:ext uri="{FF2B5EF4-FFF2-40B4-BE49-F238E27FC236}">
                <a16:creationId xmlns:a16="http://schemas.microsoft.com/office/drawing/2014/main" id="{33A2BB67-447F-4750-955A-B3BF31D50820}"/>
              </a:ext>
            </a:extLst>
          </p:cNvPr>
          <p:cNvGrpSpPr/>
          <p:nvPr/>
        </p:nvGrpSpPr>
        <p:grpSpPr>
          <a:xfrm>
            <a:off x="11005262" y="2050475"/>
            <a:ext cx="990600" cy="914400"/>
            <a:chOff x="9815782" y="2941890"/>
            <a:chExt cx="990600" cy="914400"/>
          </a:xfrm>
        </p:grpSpPr>
        <p:sp>
          <p:nvSpPr>
            <p:cNvPr id="9" name="Oval 8">
              <a:extLst>
                <a:ext uri="{FF2B5EF4-FFF2-40B4-BE49-F238E27FC236}">
                  <a16:creationId xmlns:a16="http://schemas.microsoft.com/office/drawing/2014/main" id="{A685312B-6D0A-47FC-A7BC-94EB8E415163}"/>
                </a:ext>
              </a:extLst>
            </p:cNvPr>
            <p:cNvSpPr/>
            <p:nvPr/>
          </p:nvSpPr>
          <p:spPr bwMode="auto">
            <a:xfrm>
              <a:off x="9815782" y="2941890"/>
              <a:ext cx="990600" cy="914400"/>
            </a:xfrm>
            <a:prstGeom prst="ellipse">
              <a:avLst/>
            </a:prstGeom>
            <a:solidFill>
              <a:srgbClr val="505050">
                <a:lumMod val="75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16814">
                      <a:srgbClr val="FFFFFF"/>
                    </a:gs>
                    <a:gs pos="46000">
                      <a:srgbClr val="FFFFFF"/>
                    </a:gs>
                  </a:gsLst>
                  <a:lin ang="5400000" scaled="0"/>
                </a:gradFill>
                <a:effectLst/>
                <a:uLnTx/>
                <a:uFillTx/>
                <a:latin typeface="Segoe UI"/>
                <a:ea typeface="+mn-ea"/>
                <a:cs typeface="+mn-cs"/>
              </a:endParaRPr>
            </a:p>
          </p:txBody>
        </p:sp>
        <p:grpSp>
          <p:nvGrpSpPr>
            <p:cNvPr id="10" name="Group 9">
              <a:extLst>
                <a:ext uri="{FF2B5EF4-FFF2-40B4-BE49-F238E27FC236}">
                  <a16:creationId xmlns:a16="http://schemas.microsoft.com/office/drawing/2014/main" id="{1BE7FDBB-72A6-444D-BE23-CAD847F8E583}"/>
                </a:ext>
              </a:extLst>
            </p:cNvPr>
            <p:cNvGrpSpPr/>
            <p:nvPr/>
          </p:nvGrpSpPr>
          <p:grpSpPr>
            <a:xfrm>
              <a:off x="10080783" y="3011827"/>
              <a:ext cx="460597" cy="700123"/>
              <a:chOff x="1609726" y="2506663"/>
              <a:chExt cx="1614487" cy="2320925"/>
            </a:xfrm>
          </p:grpSpPr>
          <p:sp>
            <p:nvSpPr>
              <p:cNvPr id="11" name="Freeform 151">
                <a:extLst>
                  <a:ext uri="{FF2B5EF4-FFF2-40B4-BE49-F238E27FC236}">
                    <a16:creationId xmlns:a16="http://schemas.microsoft.com/office/drawing/2014/main" id="{1603931C-ADAB-4390-AA06-9C5B0C343119}"/>
                  </a:ext>
                </a:extLst>
              </p:cNvPr>
              <p:cNvSpPr>
                <a:spLocks/>
              </p:cNvSpPr>
              <p:nvPr/>
            </p:nvSpPr>
            <p:spPr bwMode="auto">
              <a:xfrm>
                <a:off x="1887538" y="2740025"/>
                <a:ext cx="1052513" cy="1379538"/>
              </a:xfrm>
              <a:custGeom>
                <a:avLst/>
                <a:gdLst>
                  <a:gd name="T0" fmla="*/ 120 w 330"/>
                  <a:gd name="T1" fmla="*/ 39 h 432"/>
                  <a:gd name="T2" fmla="*/ 267 w 330"/>
                  <a:gd name="T3" fmla="*/ 75 h 432"/>
                  <a:gd name="T4" fmla="*/ 309 w 330"/>
                  <a:gd name="T5" fmla="*/ 202 h 432"/>
                  <a:gd name="T6" fmla="*/ 295 w 330"/>
                  <a:gd name="T7" fmla="*/ 294 h 432"/>
                  <a:gd name="T8" fmla="*/ 293 w 330"/>
                  <a:gd name="T9" fmla="*/ 329 h 432"/>
                  <a:gd name="T10" fmla="*/ 158 w 330"/>
                  <a:gd name="T11" fmla="*/ 432 h 432"/>
                  <a:gd name="T12" fmla="*/ 36 w 330"/>
                  <a:gd name="T13" fmla="*/ 332 h 432"/>
                  <a:gd name="T14" fmla="*/ 39 w 330"/>
                  <a:gd name="T15" fmla="*/ 297 h 432"/>
                  <a:gd name="T16" fmla="*/ 26 w 330"/>
                  <a:gd name="T17" fmla="*/ 196 h 432"/>
                  <a:gd name="T18" fmla="*/ 120 w 330"/>
                  <a:gd name="T19" fmla="*/ 39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432">
                    <a:moveTo>
                      <a:pt x="120" y="39"/>
                    </a:moveTo>
                    <a:cubicBezTo>
                      <a:pt x="132" y="18"/>
                      <a:pt x="228" y="0"/>
                      <a:pt x="267" y="75"/>
                    </a:cubicBezTo>
                    <a:cubicBezTo>
                      <a:pt x="307" y="149"/>
                      <a:pt x="287" y="175"/>
                      <a:pt x="309" y="202"/>
                    </a:cubicBezTo>
                    <a:cubicBezTo>
                      <a:pt x="330" y="228"/>
                      <a:pt x="310" y="289"/>
                      <a:pt x="295" y="294"/>
                    </a:cubicBezTo>
                    <a:cubicBezTo>
                      <a:pt x="280" y="299"/>
                      <a:pt x="286" y="320"/>
                      <a:pt x="293" y="329"/>
                    </a:cubicBezTo>
                    <a:cubicBezTo>
                      <a:pt x="325" y="368"/>
                      <a:pt x="279" y="432"/>
                      <a:pt x="158" y="432"/>
                    </a:cubicBezTo>
                    <a:cubicBezTo>
                      <a:pt x="28" y="431"/>
                      <a:pt x="3" y="356"/>
                      <a:pt x="36" y="332"/>
                    </a:cubicBezTo>
                    <a:cubicBezTo>
                      <a:pt x="47" y="325"/>
                      <a:pt x="51" y="310"/>
                      <a:pt x="39" y="297"/>
                    </a:cubicBezTo>
                    <a:cubicBezTo>
                      <a:pt x="27" y="284"/>
                      <a:pt x="0" y="236"/>
                      <a:pt x="26" y="196"/>
                    </a:cubicBezTo>
                    <a:cubicBezTo>
                      <a:pt x="52" y="157"/>
                      <a:pt x="29" y="39"/>
                      <a:pt x="120" y="39"/>
                    </a:cubicBezTo>
                  </a:path>
                </a:pathLst>
              </a:custGeom>
              <a:solidFill>
                <a:srgbClr val="8060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2" name="Freeform 152">
                <a:extLst>
                  <a:ext uri="{FF2B5EF4-FFF2-40B4-BE49-F238E27FC236}">
                    <a16:creationId xmlns:a16="http://schemas.microsoft.com/office/drawing/2014/main" id="{C03CCBA4-51AE-4A7D-AFEE-2498C01418F0}"/>
                  </a:ext>
                </a:extLst>
              </p:cNvPr>
              <p:cNvSpPr>
                <a:spLocks/>
              </p:cNvSpPr>
              <p:nvPr/>
            </p:nvSpPr>
            <p:spPr bwMode="auto">
              <a:xfrm>
                <a:off x="1628776" y="3848100"/>
                <a:ext cx="1566863" cy="688975"/>
              </a:xfrm>
              <a:custGeom>
                <a:avLst/>
                <a:gdLst>
                  <a:gd name="T0" fmla="*/ 292 w 491"/>
                  <a:gd name="T1" fmla="*/ 0 h 216"/>
                  <a:gd name="T2" fmla="*/ 196 w 491"/>
                  <a:gd name="T3" fmla="*/ 5 h 216"/>
                  <a:gd name="T4" fmla="*/ 62 w 491"/>
                  <a:gd name="T5" fmla="*/ 81 h 216"/>
                  <a:gd name="T6" fmla="*/ 0 w 491"/>
                  <a:gd name="T7" fmla="*/ 216 h 216"/>
                  <a:gd name="T8" fmla="*/ 491 w 491"/>
                  <a:gd name="T9" fmla="*/ 216 h 216"/>
                  <a:gd name="T10" fmla="*/ 430 w 491"/>
                  <a:gd name="T11" fmla="*/ 81 h 216"/>
                  <a:gd name="T12" fmla="*/ 292 w 491"/>
                  <a:gd name="T13" fmla="*/ 0 h 216"/>
                </a:gdLst>
                <a:ahLst/>
                <a:cxnLst>
                  <a:cxn ang="0">
                    <a:pos x="T0" y="T1"/>
                  </a:cxn>
                  <a:cxn ang="0">
                    <a:pos x="T2" y="T3"/>
                  </a:cxn>
                  <a:cxn ang="0">
                    <a:pos x="T4" y="T5"/>
                  </a:cxn>
                  <a:cxn ang="0">
                    <a:pos x="T6" y="T7"/>
                  </a:cxn>
                  <a:cxn ang="0">
                    <a:pos x="T8" y="T9"/>
                  </a:cxn>
                  <a:cxn ang="0">
                    <a:pos x="T10" y="T11"/>
                  </a:cxn>
                  <a:cxn ang="0">
                    <a:pos x="T12" y="T13"/>
                  </a:cxn>
                </a:cxnLst>
                <a:rect l="0" t="0" r="r" b="b"/>
                <a:pathLst>
                  <a:path w="491" h="216">
                    <a:moveTo>
                      <a:pt x="292" y="0"/>
                    </a:moveTo>
                    <a:cubicBezTo>
                      <a:pt x="291" y="2"/>
                      <a:pt x="197" y="3"/>
                      <a:pt x="196" y="5"/>
                    </a:cubicBezTo>
                    <a:cubicBezTo>
                      <a:pt x="167" y="46"/>
                      <a:pt x="112" y="69"/>
                      <a:pt x="62" y="81"/>
                    </a:cubicBezTo>
                    <a:cubicBezTo>
                      <a:pt x="11" y="92"/>
                      <a:pt x="4" y="174"/>
                      <a:pt x="0" y="216"/>
                    </a:cubicBezTo>
                    <a:cubicBezTo>
                      <a:pt x="491" y="216"/>
                      <a:pt x="491" y="216"/>
                      <a:pt x="491" y="216"/>
                    </a:cubicBezTo>
                    <a:cubicBezTo>
                      <a:pt x="486" y="174"/>
                      <a:pt x="481" y="92"/>
                      <a:pt x="430" y="81"/>
                    </a:cubicBezTo>
                    <a:cubicBezTo>
                      <a:pt x="378" y="69"/>
                      <a:pt x="320" y="44"/>
                      <a:pt x="292" y="0"/>
                    </a:cubicBezTo>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3" name="Freeform 153">
                <a:extLst>
                  <a:ext uri="{FF2B5EF4-FFF2-40B4-BE49-F238E27FC236}">
                    <a16:creationId xmlns:a16="http://schemas.microsoft.com/office/drawing/2014/main" id="{AEB3A046-CE70-4BE5-A2D3-9FDD858C580D}"/>
                  </a:ext>
                </a:extLst>
              </p:cNvPr>
              <p:cNvSpPr>
                <a:spLocks/>
              </p:cNvSpPr>
              <p:nvPr/>
            </p:nvSpPr>
            <p:spPr bwMode="auto">
              <a:xfrm>
                <a:off x="2254251" y="3352800"/>
                <a:ext cx="315913" cy="757238"/>
              </a:xfrm>
              <a:custGeom>
                <a:avLst/>
                <a:gdLst>
                  <a:gd name="T0" fmla="*/ 0 w 99"/>
                  <a:gd name="T1" fmla="*/ 65 h 237"/>
                  <a:gd name="T2" fmla="*/ 0 w 99"/>
                  <a:gd name="T3" fmla="*/ 146 h 237"/>
                  <a:gd name="T4" fmla="*/ 0 w 99"/>
                  <a:gd name="T5" fmla="*/ 186 h 237"/>
                  <a:gd name="T6" fmla="*/ 99 w 99"/>
                  <a:gd name="T7" fmla="*/ 186 h 237"/>
                  <a:gd name="T8" fmla="*/ 99 w 99"/>
                  <a:gd name="T9" fmla="*/ 146 h 237"/>
                  <a:gd name="T10" fmla="*/ 99 w 99"/>
                  <a:gd name="T11" fmla="*/ 65 h 237"/>
                  <a:gd name="T12" fmla="*/ 0 w 99"/>
                  <a:gd name="T13" fmla="*/ 65 h 237"/>
                </a:gdLst>
                <a:ahLst/>
                <a:cxnLst>
                  <a:cxn ang="0">
                    <a:pos x="T0" y="T1"/>
                  </a:cxn>
                  <a:cxn ang="0">
                    <a:pos x="T2" y="T3"/>
                  </a:cxn>
                  <a:cxn ang="0">
                    <a:pos x="T4" y="T5"/>
                  </a:cxn>
                  <a:cxn ang="0">
                    <a:pos x="T6" y="T7"/>
                  </a:cxn>
                  <a:cxn ang="0">
                    <a:pos x="T8" y="T9"/>
                  </a:cxn>
                  <a:cxn ang="0">
                    <a:pos x="T10" y="T11"/>
                  </a:cxn>
                  <a:cxn ang="0">
                    <a:pos x="T12" y="T13"/>
                  </a:cxn>
                </a:cxnLst>
                <a:rect l="0" t="0" r="r" b="b"/>
                <a:pathLst>
                  <a:path w="99" h="237">
                    <a:moveTo>
                      <a:pt x="0" y="65"/>
                    </a:moveTo>
                    <a:cubicBezTo>
                      <a:pt x="0" y="146"/>
                      <a:pt x="0" y="146"/>
                      <a:pt x="0" y="146"/>
                    </a:cubicBezTo>
                    <a:cubicBezTo>
                      <a:pt x="0" y="186"/>
                      <a:pt x="0" y="186"/>
                      <a:pt x="0" y="186"/>
                    </a:cubicBezTo>
                    <a:cubicBezTo>
                      <a:pt x="25" y="236"/>
                      <a:pt x="69" y="237"/>
                      <a:pt x="99" y="186"/>
                    </a:cubicBezTo>
                    <a:cubicBezTo>
                      <a:pt x="99" y="146"/>
                      <a:pt x="99" y="146"/>
                      <a:pt x="99" y="146"/>
                    </a:cubicBezTo>
                    <a:cubicBezTo>
                      <a:pt x="99" y="65"/>
                      <a:pt x="99" y="65"/>
                      <a:pt x="99" y="65"/>
                    </a:cubicBezTo>
                    <a:cubicBezTo>
                      <a:pt x="99" y="0"/>
                      <a:pt x="0" y="0"/>
                      <a:pt x="0" y="65"/>
                    </a:cubicBezTo>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4" name="Freeform 154">
                <a:extLst>
                  <a:ext uri="{FF2B5EF4-FFF2-40B4-BE49-F238E27FC236}">
                    <a16:creationId xmlns:a16="http://schemas.microsoft.com/office/drawing/2014/main" id="{29F6DEE7-62D8-496B-ADDD-CED2FB5B3A49}"/>
                  </a:ext>
                </a:extLst>
              </p:cNvPr>
              <p:cNvSpPr>
                <a:spLocks/>
              </p:cNvSpPr>
              <p:nvPr/>
            </p:nvSpPr>
            <p:spPr bwMode="auto">
              <a:xfrm>
                <a:off x="2703513" y="3368675"/>
                <a:ext cx="160338" cy="233363"/>
              </a:xfrm>
              <a:custGeom>
                <a:avLst/>
                <a:gdLst>
                  <a:gd name="T0" fmla="*/ 38 w 50"/>
                  <a:gd name="T1" fmla="*/ 4 h 73"/>
                  <a:gd name="T2" fmla="*/ 7 w 50"/>
                  <a:gd name="T3" fmla="*/ 28 h 73"/>
                  <a:gd name="T4" fmla="*/ 12 w 50"/>
                  <a:gd name="T5" fmla="*/ 69 h 73"/>
                  <a:gd name="T6" fmla="*/ 43 w 50"/>
                  <a:gd name="T7" fmla="*/ 44 h 73"/>
                  <a:gd name="T8" fmla="*/ 38 w 50"/>
                  <a:gd name="T9" fmla="*/ 4 h 73"/>
                </a:gdLst>
                <a:ahLst/>
                <a:cxnLst>
                  <a:cxn ang="0">
                    <a:pos x="T0" y="T1"/>
                  </a:cxn>
                  <a:cxn ang="0">
                    <a:pos x="T2" y="T3"/>
                  </a:cxn>
                  <a:cxn ang="0">
                    <a:pos x="T4" y="T5"/>
                  </a:cxn>
                  <a:cxn ang="0">
                    <a:pos x="T6" y="T7"/>
                  </a:cxn>
                  <a:cxn ang="0">
                    <a:pos x="T8" y="T9"/>
                  </a:cxn>
                </a:cxnLst>
                <a:rect l="0" t="0" r="r" b="b"/>
                <a:pathLst>
                  <a:path w="50" h="73">
                    <a:moveTo>
                      <a:pt x="38" y="4"/>
                    </a:moveTo>
                    <a:cubicBezTo>
                      <a:pt x="28" y="0"/>
                      <a:pt x="15" y="11"/>
                      <a:pt x="7" y="28"/>
                    </a:cubicBezTo>
                    <a:cubicBezTo>
                      <a:pt x="0" y="46"/>
                      <a:pt x="2" y="64"/>
                      <a:pt x="12" y="69"/>
                    </a:cubicBezTo>
                    <a:cubicBezTo>
                      <a:pt x="22" y="73"/>
                      <a:pt x="36" y="62"/>
                      <a:pt x="43" y="44"/>
                    </a:cubicBezTo>
                    <a:cubicBezTo>
                      <a:pt x="50" y="27"/>
                      <a:pt x="48" y="9"/>
                      <a:pt x="38" y="4"/>
                    </a:cubicBez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5" name="Freeform 155">
                <a:extLst>
                  <a:ext uri="{FF2B5EF4-FFF2-40B4-BE49-F238E27FC236}">
                    <a16:creationId xmlns:a16="http://schemas.microsoft.com/office/drawing/2014/main" id="{27A37FDA-C485-48FA-BC6F-CE107577ABFB}"/>
                  </a:ext>
                </a:extLst>
              </p:cNvPr>
              <p:cNvSpPr>
                <a:spLocks/>
              </p:cNvSpPr>
              <p:nvPr/>
            </p:nvSpPr>
            <p:spPr bwMode="auto">
              <a:xfrm>
                <a:off x="1960563" y="3368675"/>
                <a:ext cx="158750" cy="233363"/>
              </a:xfrm>
              <a:custGeom>
                <a:avLst/>
                <a:gdLst>
                  <a:gd name="T0" fmla="*/ 12 w 50"/>
                  <a:gd name="T1" fmla="*/ 4 h 73"/>
                  <a:gd name="T2" fmla="*/ 43 w 50"/>
                  <a:gd name="T3" fmla="*/ 28 h 73"/>
                  <a:gd name="T4" fmla="*/ 38 w 50"/>
                  <a:gd name="T5" fmla="*/ 69 h 73"/>
                  <a:gd name="T6" fmla="*/ 7 w 50"/>
                  <a:gd name="T7" fmla="*/ 44 h 73"/>
                  <a:gd name="T8" fmla="*/ 12 w 50"/>
                  <a:gd name="T9" fmla="*/ 4 h 73"/>
                </a:gdLst>
                <a:ahLst/>
                <a:cxnLst>
                  <a:cxn ang="0">
                    <a:pos x="T0" y="T1"/>
                  </a:cxn>
                  <a:cxn ang="0">
                    <a:pos x="T2" y="T3"/>
                  </a:cxn>
                  <a:cxn ang="0">
                    <a:pos x="T4" y="T5"/>
                  </a:cxn>
                  <a:cxn ang="0">
                    <a:pos x="T6" y="T7"/>
                  </a:cxn>
                  <a:cxn ang="0">
                    <a:pos x="T8" y="T9"/>
                  </a:cxn>
                </a:cxnLst>
                <a:rect l="0" t="0" r="r" b="b"/>
                <a:pathLst>
                  <a:path w="50" h="73">
                    <a:moveTo>
                      <a:pt x="12" y="4"/>
                    </a:moveTo>
                    <a:cubicBezTo>
                      <a:pt x="22" y="0"/>
                      <a:pt x="36" y="11"/>
                      <a:pt x="43" y="28"/>
                    </a:cubicBezTo>
                    <a:cubicBezTo>
                      <a:pt x="50" y="46"/>
                      <a:pt x="48" y="64"/>
                      <a:pt x="38" y="69"/>
                    </a:cubicBezTo>
                    <a:cubicBezTo>
                      <a:pt x="29" y="73"/>
                      <a:pt x="15" y="62"/>
                      <a:pt x="7" y="44"/>
                    </a:cubicBezTo>
                    <a:cubicBezTo>
                      <a:pt x="0" y="27"/>
                      <a:pt x="2" y="9"/>
                      <a:pt x="12" y="4"/>
                    </a:cubicBez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6" name="Freeform 156">
                <a:extLst>
                  <a:ext uri="{FF2B5EF4-FFF2-40B4-BE49-F238E27FC236}">
                    <a16:creationId xmlns:a16="http://schemas.microsoft.com/office/drawing/2014/main" id="{DADF0175-49B0-41ED-B03D-2EC4265D88E1}"/>
                  </a:ext>
                </a:extLst>
              </p:cNvPr>
              <p:cNvSpPr>
                <a:spLocks/>
              </p:cNvSpPr>
              <p:nvPr/>
            </p:nvSpPr>
            <p:spPr bwMode="auto">
              <a:xfrm>
                <a:off x="2254251" y="3751263"/>
                <a:ext cx="315913" cy="109538"/>
              </a:xfrm>
              <a:custGeom>
                <a:avLst/>
                <a:gdLst>
                  <a:gd name="T0" fmla="*/ 99 w 99"/>
                  <a:gd name="T1" fmla="*/ 0 h 34"/>
                  <a:gd name="T2" fmla="*/ 0 w 99"/>
                  <a:gd name="T3" fmla="*/ 0 h 34"/>
                  <a:gd name="T4" fmla="*/ 0 w 99"/>
                  <a:gd name="T5" fmla="*/ 4 h 34"/>
                  <a:gd name="T6" fmla="*/ 49 w 99"/>
                  <a:gd name="T7" fmla="*/ 34 h 34"/>
                  <a:gd name="T8" fmla="*/ 99 w 99"/>
                  <a:gd name="T9" fmla="*/ 3 h 34"/>
                  <a:gd name="T10" fmla="*/ 99 w 99"/>
                  <a:gd name="T11" fmla="*/ 0 h 34"/>
                </a:gdLst>
                <a:ahLst/>
                <a:cxnLst>
                  <a:cxn ang="0">
                    <a:pos x="T0" y="T1"/>
                  </a:cxn>
                  <a:cxn ang="0">
                    <a:pos x="T2" y="T3"/>
                  </a:cxn>
                  <a:cxn ang="0">
                    <a:pos x="T4" y="T5"/>
                  </a:cxn>
                  <a:cxn ang="0">
                    <a:pos x="T6" y="T7"/>
                  </a:cxn>
                  <a:cxn ang="0">
                    <a:pos x="T8" y="T9"/>
                  </a:cxn>
                  <a:cxn ang="0">
                    <a:pos x="T10" y="T11"/>
                  </a:cxn>
                </a:cxnLst>
                <a:rect l="0" t="0" r="r" b="b"/>
                <a:pathLst>
                  <a:path w="99" h="34">
                    <a:moveTo>
                      <a:pt x="99" y="0"/>
                    </a:moveTo>
                    <a:cubicBezTo>
                      <a:pt x="0" y="0"/>
                      <a:pt x="0" y="0"/>
                      <a:pt x="0" y="0"/>
                    </a:cubicBezTo>
                    <a:cubicBezTo>
                      <a:pt x="0" y="4"/>
                      <a:pt x="0" y="4"/>
                      <a:pt x="0" y="4"/>
                    </a:cubicBezTo>
                    <a:cubicBezTo>
                      <a:pt x="0" y="4"/>
                      <a:pt x="31" y="34"/>
                      <a:pt x="49" y="34"/>
                    </a:cubicBezTo>
                    <a:cubicBezTo>
                      <a:pt x="67" y="34"/>
                      <a:pt x="99" y="3"/>
                      <a:pt x="99" y="3"/>
                    </a:cubicBezTo>
                    <a:cubicBezTo>
                      <a:pt x="99" y="0"/>
                      <a:pt x="99" y="0"/>
                      <a:pt x="99" y="0"/>
                    </a:cubicBezTo>
                  </a:path>
                </a:pathLst>
              </a:custGeom>
              <a:solidFill>
                <a:srgbClr val="C59E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7" name="Freeform 157">
                <a:extLst>
                  <a:ext uri="{FF2B5EF4-FFF2-40B4-BE49-F238E27FC236}">
                    <a16:creationId xmlns:a16="http://schemas.microsoft.com/office/drawing/2014/main" id="{29D06F19-6C00-433A-BB04-2171F94DBA2B}"/>
                  </a:ext>
                </a:extLst>
              </p:cNvPr>
              <p:cNvSpPr>
                <a:spLocks/>
              </p:cNvSpPr>
              <p:nvPr/>
            </p:nvSpPr>
            <p:spPr bwMode="auto">
              <a:xfrm>
                <a:off x="1982788" y="2870200"/>
                <a:ext cx="862013" cy="958850"/>
              </a:xfrm>
              <a:custGeom>
                <a:avLst/>
                <a:gdLst>
                  <a:gd name="T0" fmla="*/ 135 w 270"/>
                  <a:gd name="T1" fmla="*/ 300 h 300"/>
                  <a:gd name="T2" fmla="*/ 20 w 270"/>
                  <a:gd name="T3" fmla="*/ 177 h 300"/>
                  <a:gd name="T4" fmla="*/ 135 w 270"/>
                  <a:gd name="T5" fmla="*/ 0 h 300"/>
                  <a:gd name="T6" fmla="*/ 250 w 270"/>
                  <a:gd name="T7" fmla="*/ 177 h 300"/>
                  <a:gd name="T8" fmla="*/ 135 w 270"/>
                  <a:gd name="T9" fmla="*/ 300 h 300"/>
                </a:gdLst>
                <a:ahLst/>
                <a:cxnLst>
                  <a:cxn ang="0">
                    <a:pos x="T0" y="T1"/>
                  </a:cxn>
                  <a:cxn ang="0">
                    <a:pos x="T2" y="T3"/>
                  </a:cxn>
                  <a:cxn ang="0">
                    <a:pos x="T4" y="T5"/>
                  </a:cxn>
                  <a:cxn ang="0">
                    <a:pos x="T6" y="T7"/>
                  </a:cxn>
                  <a:cxn ang="0">
                    <a:pos x="T8" y="T9"/>
                  </a:cxn>
                </a:cxnLst>
                <a:rect l="0" t="0" r="r" b="b"/>
                <a:pathLst>
                  <a:path w="270" h="300">
                    <a:moveTo>
                      <a:pt x="135" y="300"/>
                    </a:moveTo>
                    <a:cubicBezTo>
                      <a:pt x="104" y="300"/>
                      <a:pt x="40" y="249"/>
                      <a:pt x="20" y="177"/>
                    </a:cubicBezTo>
                    <a:cubicBezTo>
                      <a:pt x="0" y="105"/>
                      <a:pt x="38" y="0"/>
                      <a:pt x="135" y="0"/>
                    </a:cubicBezTo>
                    <a:cubicBezTo>
                      <a:pt x="232" y="0"/>
                      <a:pt x="270" y="105"/>
                      <a:pt x="250" y="177"/>
                    </a:cubicBezTo>
                    <a:cubicBezTo>
                      <a:pt x="230" y="249"/>
                      <a:pt x="165" y="300"/>
                      <a:pt x="135" y="300"/>
                    </a:cubicBez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8" name="Freeform 158">
                <a:extLst>
                  <a:ext uri="{FF2B5EF4-FFF2-40B4-BE49-F238E27FC236}">
                    <a16:creationId xmlns:a16="http://schemas.microsoft.com/office/drawing/2014/main" id="{7F4825D6-E6BA-45F0-92F5-B08E1FEA2381}"/>
                  </a:ext>
                </a:extLst>
              </p:cNvPr>
              <p:cNvSpPr>
                <a:spLocks/>
              </p:cNvSpPr>
              <p:nvPr/>
            </p:nvSpPr>
            <p:spPr bwMode="auto">
              <a:xfrm>
                <a:off x="1979613" y="2844800"/>
                <a:ext cx="909638" cy="657225"/>
              </a:xfrm>
              <a:custGeom>
                <a:avLst/>
                <a:gdLst>
                  <a:gd name="T0" fmla="*/ 113 w 285"/>
                  <a:gd name="T1" fmla="*/ 98 h 206"/>
                  <a:gd name="T2" fmla="*/ 48 w 285"/>
                  <a:gd name="T3" fmla="*/ 150 h 206"/>
                  <a:gd name="T4" fmla="*/ 28 w 285"/>
                  <a:gd name="T5" fmla="*/ 200 h 206"/>
                  <a:gd name="T6" fmla="*/ 12 w 285"/>
                  <a:gd name="T7" fmla="*/ 96 h 206"/>
                  <a:gd name="T8" fmla="*/ 115 w 285"/>
                  <a:gd name="T9" fmla="*/ 2 h 206"/>
                  <a:gd name="T10" fmla="*/ 216 w 285"/>
                  <a:gd name="T11" fmla="*/ 31 h 206"/>
                  <a:gd name="T12" fmla="*/ 244 w 285"/>
                  <a:gd name="T13" fmla="*/ 206 h 206"/>
                  <a:gd name="T14" fmla="*/ 187 w 285"/>
                  <a:gd name="T15" fmla="*/ 69 h 206"/>
                  <a:gd name="T16" fmla="*/ 113 w 285"/>
                  <a:gd name="T17" fmla="*/ 9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206">
                    <a:moveTo>
                      <a:pt x="113" y="98"/>
                    </a:moveTo>
                    <a:cubicBezTo>
                      <a:pt x="89" y="148"/>
                      <a:pt x="79" y="163"/>
                      <a:pt x="48" y="150"/>
                    </a:cubicBezTo>
                    <a:cubicBezTo>
                      <a:pt x="16" y="137"/>
                      <a:pt x="22" y="174"/>
                      <a:pt x="28" y="200"/>
                    </a:cubicBezTo>
                    <a:cubicBezTo>
                      <a:pt x="0" y="164"/>
                      <a:pt x="3" y="131"/>
                      <a:pt x="12" y="96"/>
                    </a:cubicBezTo>
                    <a:cubicBezTo>
                      <a:pt x="21" y="59"/>
                      <a:pt x="69" y="1"/>
                      <a:pt x="115" y="2"/>
                    </a:cubicBezTo>
                    <a:cubicBezTo>
                      <a:pt x="139" y="0"/>
                      <a:pt x="177" y="3"/>
                      <a:pt x="216" y="31"/>
                    </a:cubicBezTo>
                    <a:cubicBezTo>
                      <a:pt x="285" y="81"/>
                      <a:pt x="262" y="193"/>
                      <a:pt x="244" y="206"/>
                    </a:cubicBezTo>
                    <a:cubicBezTo>
                      <a:pt x="262" y="103"/>
                      <a:pt x="217" y="124"/>
                      <a:pt x="187" y="69"/>
                    </a:cubicBezTo>
                    <a:cubicBezTo>
                      <a:pt x="177" y="46"/>
                      <a:pt x="139" y="44"/>
                      <a:pt x="113" y="98"/>
                    </a:cubicBezTo>
                    <a:close/>
                  </a:path>
                </a:pathLst>
              </a:custGeom>
              <a:solidFill>
                <a:srgbClr val="8060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9" name="Rectangle 159">
                <a:extLst>
                  <a:ext uri="{FF2B5EF4-FFF2-40B4-BE49-F238E27FC236}">
                    <a16:creationId xmlns:a16="http://schemas.microsoft.com/office/drawing/2014/main" id="{C609C6FA-83C0-4E99-BBBC-616E416C0075}"/>
                  </a:ext>
                </a:extLst>
              </p:cNvPr>
              <p:cNvSpPr>
                <a:spLocks noChangeArrowheads="1"/>
              </p:cNvSpPr>
              <p:nvPr/>
            </p:nvSpPr>
            <p:spPr bwMode="auto">
              <a:xfrm>
                <a:off x="2390776" y="4071938"/>
                <a:ext cx="31750" cy="395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0" name="Rectangle 160">
                <a:extLst>
                  <a:ext uri="{FF2B5EF4-FFF2-40B4-BE49-F238E27FC236}">
                    <a16:creationId xmlns:a16="http://schemas.microsoft.com/office/drawing/2014/main" id="{B956FD7B-48E2-4167-8D3F-CD3582546B0B}"/>
                  </a:ext>
                </a:extLst>
              </p:cNvPr>
              <p:cNvSpPr>
                <a:spLocks noChangeArrowheads="1"/>
              </p:cNvSpPr>
              <p:nvPr/>
            </p:nvSpPr>
            <p:spPr bwMode="auto">
              <a:xfrm>
                <a:off x="2390776" y="4071938"/>
                <a:ext cx="317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1" name="Freeform 161">
                <a:extLst>
                  <a:ext uri="{FF2B5EF4-FFF2-40B4-BE49-F238E27FC236}">
                    <a16:creationId xmlns:a16="http://schemas.microsoft.com/office/drawing/2014/main" id="{6B929F13-B2B8-480E-B1F3-4650C6D6BFD5}"/>
                  </a:ext>
                </a:extLst>
              </p:cNvPr>
              <p:cNvSpPr>
                <a:spLocks/>
              </p:cNvSpPr>
              <p:nvPr/>
            </p:nvSpPr>
            <p:spPr bwMode="auto">
              <a:xfrm>
                <a:off x="2141538" y="3860800"/>
                <a:ext cx="265113" cy="325438"/>
              </a:xfrm>
              <a:custGeom>
                <a:avLst/>
                <a:gdLst>
                  <a:gd name="T0" fmla="*/ 71 w 167"/>
                  <a:gd name="T1" fmla="*/ 0 h 205"/>
                  <a:gd name="T2" fmla="*/ 0 w 167"/>
                  <a:gd name="T3" fmla="*/ 64 h 205"/>
                  <a:gd name="T4" fmla="*/ 91 w 167"/>
                  <a:gd name="T5" fmla="*/ 205 h 205"/>
                  <a:gd name="T6" fmla="*/ 167 w 167"/>
                  <a:gd name="T7" fmla="*/ 131 h 205"/>
                  <a:gd name="T8" fmla="*/ 71 w 167"/>
                  <a:gd name="T9" fmla="*/ 0 h 205"/>
                </a:gdLst>
                <a:ahLst/>
                <a:cxnLst>
                  <a:cxn ang="0">
                    <a:pos x="T0" y="T1"/>
                  </a:cxn>
                  <a:cxn ang="0">
                    <a:pos x="T2" y="T3"/>
                  </a:cxn>
                  <a:cxn ang="0">
                    <a:pos x="T4" y="T5"/>
                  </a:cxn>
                  <a:cxn ang="0">
                    <a:pos x="T6" y="T7"/>
                  </a:cxn>
                  <a:cxn ang="0">
                    <a:pos x="T8" y="T9"/>
                  </a:cxn>
                </a:cxnLst>
                <a:rect l="0" t="0" r="r" b="b"/>
                <a:pathLst>
                  <a:path w="167" h="205">
                    <a:moveTo>
                      <a:pt x="71" y="0"/>
                    </a:moveTo>
                    <a:lnTo>
                      <a:pt x="0" y="64"/>
                    </a:lnTo>
                    <a:lnTo>
                      <a:pt x="91" y="205"/>
                    </a:lnTo>
                    <a:lnTo>
                      <a:pt x="167" y="131"/>
                    </a:lnTo>
                    <a:lnTo>
                      <a:pt x="7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2" name="Freeform 162">
                <a:extLst>
                  <a:ext uri="{FF2B5EF4-FFF2-40B4-BE49-F238E27FC236}">
                    <a16:creationId xmlns:a16="http://schemas.microsoft.com/office/drawing/2014/main" id="{8ACE8993-48CF-405F-88FF-0FE77033FAD5}"/>
                  </a:ext>
                </a:extLst>
              </p:cNvPr>
              <p:cNvSpPr>
                <a:spLocks/>
              </p:cNvSpPr>
              <p:nvPr/>
            </p:nvSpPr>
            <p:spPr bwMode="auto">
              <a:xfrm>
                <a:off x="2141538" y="3860800"/>
                <a:ext cx="265113" cy="325438"/>
              </a:xfrm>
              <a:custGeom>
                <a:avLst/>
                <a:gdLst>
                  <a:gd name="T0" fmla="*/ 71 w 167"/>
                  <a:gd name="T1" fmla="*/ 0 h 205"/>
                  <a:gd name="T2" fmla="*/ 0 w 167"/>
                  <a:gd name="T3" fmla="*/ 64 h 205"/>
                  <a:gd name="T4" fmla="*/ 91 w 167"/>
                  <a:gd name="T5" fmla="*/ 205 h 205"/>
                  <a:gd name="T6" fmla="*/ 167 w 167"/>
                  <a:gd name="T7" fmla="*/ 131 h 205"/>
                  <a:gd name="T8" fmla="*/ 71 w 167"/>
                  <a:gd name="T9" fmla="*/ 0 h 205"/>
                </a:gdLst>
                <a:ahLst/>
                <a:cxnLst>
                  <a:cxn ang="0">
                    <a:pos x="T0" y="T1"/>
                  </a:cxn>
                  <a:cxn ang="0">
                    <a:pos x="T2" y="T3"/>
                  </a:cxn>
                  <a:cxn ang="0">
                    <a:pos x="T4" y="T5"/>
                  </a:cxn>
                  <a:cxn ang="0">
                    <a:pos x="T6" y="T7"/>
                  </a:cxn>
                  <a:cxn ang="0">
                    <a:pos x="T8" y="T9"/>
                  </a:cxn>
                </a:cxnLst>
                <a:rect l="0" t="0" r="r" b="b"/>
                <a:pathLst>
                  <a:path w="167" h="205">
                    <a:moveTo>
                      <a:pt x="71" y="0"/>
                    </a:moveTo>
                    <a:lnTo>
                      <a:pt x="0" y="64"/>
                    </a:lnTo>
                    <a:lnTo>
                      <a:pt x="91" y="205"/>
                    </a:lnTo>
                    <a:lnTo>
                      <a:pt x="167" y="131"/>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3" name="Freeform 163">
                <a:extLst>
                  <a:ext uri="{FF2B5EF4-FFF2-40B4-BE49-F238E27FC236}">
                    <a16:creationId xmlns:a16="http://schemas.microsoft.com/office/drawing/2014/main" id="{BDBE2986-657B-4782-BFFF-4C10DCE019B9}"/>
                  </a:ext>
                </a:extLst>
              </p:cNvPr>
              <p:cNvSpPr>
                <a:spLocks/>
              </p:cNvSpPr>
              <p:nvPr/>
            </p:nvSpPr>
            <p:spPr bwMode="auto">
              <a:xfrm>
                <a:off x="2406651" y="3860800"/>
                <a:ext cx="274638" cy="325438"/>
              </a:xfrm>
              <a:custGeom>
                <a:avLst/>
                <a:gdLst>
                  <a:gd name="T0" fmla="*/ 103 w 173"/>
                  <a:gd name="T1" fmla="*/ 0 h 205"/>
                  <a:gd name="T2" fmla="*/ 173 w 173"/>
                  <a:gd name="T3" fmla="*/ 68 h 205"/>
                  <a:gd name="T4" fmla="*/ 79 w 173"/>
                  <a:gd name="T5" fmla="*/ 205 h 205"/>
                  <a:gd name="T6" fmla="*/ 0 w 173"/>
                  <a:gd name="T7" fmla="*/ 131 h 205"/>
                  <a:gd name="T8" fmla="*/ 103 w 173"/>
                  <a:gd name="T9" fmla="*/ 0 h 205"/>
                </a:gdLst>
                <a:ahLst/>
                <a:cxnLst>
                  <a:cxn ang="0">
                    <a:pos x="T0" y="T1"/>
                  </a:cxn>
                  <a:cxn ang="0">
                    <a:pos x="T2" y="T3"/>
                  </a:cxn>
                  <a:cxn ang="0">
                    <a:pos x="T4" y="T5"/>
                  </a:cxn>
                  <a:cxn ang="0">
                    <a:pos x="T6" y="T7"/>
                  </a:cxn>
                  <a:cxn ang="0">
                    <a:pos x="T8" y="T9"/>
                  </a:cxn>
                </a:cxnLst>
                <a:rect l="0" t="0" r="r" b="b"/>
                <a:pathLst>
                  <a:path w="173" h="205">
                    <a:moveTo>
                      <a:pt x="103" y="0"/>
                    </a:moveTo>
                    <a:lnTo>
                      <a:pt x="173" y="68"/>
                    </a:lnTo>
                    <a:lnTo>
                      <a:pt x="79" y="205"/>
                    </a:lnTo>
                    <a:lnTo>
                      <a:pt x="0" y="131"/>
                    </a:lnTo>
                    <a:lnTo>
                      <a:pt x="10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4" name="Freeform 164">
                <a:extLst>
                  <a:ext uri="{FF2B5EF4-FFF2-40B4-BE49-F238E27FC236}">
                    <a16:creationId xmlns:a16="http://schemas.microsoft.com/office/drawing/2014/main" id="{737AA89E-07E7-4584-994A-2C03C6B9F82A}"/>
                  </a:ext>
                </a:extLst>
              </p:cNvPr>
              <p:cNvSpPr>
                <a:spLocks/>
              </p:cNvSpPr>
              <p:nvPr/>
            </p:nvSpPr>
            <p:spPr bwMode="auto">
              <a:xfrm>
                <a:off x="2406651" y="3860800"/>
                <a:ext cx="274638" cy="325438"/>
              </a:xfrm>
              <a:custGeom>
                <a:avLst/>
                <a:gdLst>
                  <a:gd name="T0" fmla="*/ 103 w 173"/>
                  <a:gd name="T1" fmla="*/ 0 h 205"/>
                  <a:gd name="T2" fmla="*/ 173 w 173"/>
                  <a:gd name="T3" fmla="*/ 68 h 205"/>
                  <a:gd name="T4" fmla="*/ 79 w 173"/>
                  <a:gd name="T5" fmla="*/ 205 h 205"/>
                  <a:gd name="T6" fmla="*/ 0 w 173"/>
                  <a:gd name="T7" fmla="*/ 131 h 205"/>
                  <a:gd name="T8" fmla="*/ 103 w 173"/>
                  <a:gd name="T9" fmla="*/ 0 h 205"/>
                </a:gdLst>
                <a:ahLst/>
                <a:cxnLst>
                  <a:cxn ang="0">
                    <a:pos x="T0" y="T1"/>
                  </a:cxn>
                  <a:cxn ang="0">
                    <a:pos x="T2" y="T3"/>
                  </a:cxn>
                  <a:cxn ang="0">
                    <a:pos x="T4" y="T5"/>
                  </a:cxn>
                  <a:cxn ang="0">
                    <a:pos x="T6" y="T7"/>
                  </a:cxn>
                  <a:cxn ang="0">
                    <a:pos x="T8" y="T9"/>
                  </a:cxn>
                </a:cxnLst>
                <a:rect l="0" t="0" r="r" b="b"/>
                <a:pathLst>
                  <a:path w="173" h="205">
                    <a:moveTo>
                      <a:pt x="103" y="0"/>
                    </a:moveTo>
                    <a:lnTo>
                      <a:pt x="173" y="68"/>
                    </a:lnTo>
                    <a:lnTo>
                      <a:pt x="79" y="205"/>
                    </a:lnTo>
                    <a:lnTo>
                      <a:pt x="0" y="131"/>
                    </a:lnTo>
                    <a:lnTo>
                      <a:pt x="10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5" name="Freeform 165">
                <a:extLst>
                  <a:ext uri="{FF2B5EF4-FFF2-40B4-BE49-F238E27FC236}">
                    <a16:creationId xmlns:a16="http://schemas.microsoft.com/office/drawing/2014/main" id="{DB43DE6E-097B-4C4B-B926-9264E4A652BA}"/>
                  </a:ext>
                </a:extLst>
              </p:cNvPr>
              <p:cNvSpPr>
                <a:spLocks noEditPoints="1"/>
              </p:cNvSpPr>
              <p:nvPr/>
            </p:nvSpPr>
            <p:spPr bwMode="auto">
              <a:xfrm>
                <a:off x="2081213" y="3314700"/>
                <a:ext cx="669925" cy="246063"/>
              </a:xfrm>
              <a:custGeom>
                <a:avLst/>
                <a:gdLst>
                  <a:gd name="T0" fmla="*/ 157 w 210"/>
                  <a:gd name="T1" fmla="*/ 76 h 77"/>
                  <a:gd name="T2" fmla="*/ 160 w 210"/>
                  <a:gd name="T3" fmla="*/ 76 h 77"/>
                  <a:gd name="T4" fmla="*/ 198 w 210"/>
                  <a:gd name="T5" fmla="*/ 45 h 77"/>
                  <a:gd name="T6" fmla="*/ 206 w 210"/>
                  <a:gd name="T7" fmla="*/ 20 h 77"/>
                  <a:gd name="T8" fmla="*/ 210 w 210"/>
                  <a:gd name="T9" fmla="*/ 10 h 77"/>
                  <a:gd name="T10" fmla="*/ 204 w 210"/>
                  <a:gd name="T11" fmla="*/ 3 h 77"/>
                  <a:gd name="T12" fmla="*/ 158 w 210"/>
                  <a:gd name="T13" fmla="*/ 1 h 77"/>
                  <a:gd name="T14" fmla="*/ 158 w 210"/>
                  <a:gd name="T15" fmla="*/ 6 h 77"/>
                  <a:gd name="T16" fmla="*/ 190 w 210"/>
                  <a:gd name="T17" fmla="*/ 9 h 77"/>
                  <a:gd name="T18" fmla="*/ 189 w 210"/>
                  <a:gd name="T19" fmla="*/ 57 h 77"/>
                  <a:gd name="T20" fmla="*/ 157 w 210"/>
                  <a:gd name="T21" fmla="*/ 71 h 77"/>
                  <a:gd name="T22" fmla="*/ 157 w 210"/>
                  <a:gd name="T23" fmla="*/ 76 h 77"/>
                  <a:gd name="T24" fmla="*/ 105 w 210"/>
                  <a:gd name="T25" fmla="*/ 10 h 77"/>
                  <a:gd name="T26" fmla="*/ 56 w 210"/>
                  <a:gd name="T27" fmla="*/ 1 h 77"/>
                  <a:gd name="T28" fmla="*/ 52 w 210"/>
                  <a:gd name="T29" fmla="*/ 1 h 77"/>
                  <a:gd name="T30" fmla="*/ 52 w 210"/>
                  <a:gd name="T31" fmla="*/ 6 h 77"/>
                  <a:gd name="T32" fmla="*/ 86 w 210"/>
                  <a:gd name="T33" fmla="*/ 18 h 77"/>
                  <a:gd name="T34" fmla="*/ 66 w 210"/>
                  <a:gd name="T35" fmla="*/ 68 h 77"/>
                  <a:gd name="T36" fmla="*/ 50 w 210"/>
                  <a:gd name="T37" fmla="*/ 72 h 77"/>
                  <a:gd name="T38" fmla="*/ 50 w 210"/>
                  <a:gd name="T39" fmla="*/ 76 h 77"/>
                  <a:gd name="T40" fmla="*/ 86 w 210"/>
                  <a:gd name="T41" fmla="*/ 53 h 77"/>
                  <a:gd name="T42" fmla="*/ 105 w 210"/>
                  <a:gd name="T43" fmla="*/ 27 h 77"/>
                  <a:gd name="T44" fmla="*/ 121 w 210"/>
                  <a:gd name="T45" fmla="*/ 53 h 77"/>
                  <a:gd name="T46" fmla="*/ 157 w 210"/>
                  <a:gd name="T47" fmla="*/ 76 h 77"/>
                  <a:gd name="T48" fmla="*/ 157 w 210"/>
                  <a:gd name="T49" fmla="*/ 71 h 77"/>
                  <a:gd name="T50" fmla="*/ 141 w 210"/>
                  <a:gd name="T51" fmla="*/ 68 h 77"/>
                  <a:gd name="T52" fmla="*/ 123 w 210"/>
                  <a:gd name="T53" fmla="*/ 17 h 77"/>
                  <a:gd name="T54" fmla="*/ 158 w 210"/>
                  <a:gd name="T55" fmla="*/ 6 h 77"/>
                  <a:gd name="T56" fmla="*/ 158 w 210"/>
                  <a:gd name="T57" fmla="*/ 1 h 77"/>
                  <a:gd name="T58" fmla="*/ 155 w 210"/>
                  <a:gd name="T59" fmla="*/ 1 h 77"/>
                  <a:gd name="T60" fmla="*/ 105 w 210"/>
                  <a:gd name="T61" fmla="*/ 10 h 77"/>
                  <a:gd name="T62" fmla="*/ 52 w 210"/>
                  <a:gd name="T63" fmla="*/ 1 h 77"/>
                  <a:gd name="T64" fmla="*/ 6 w 210"/>
                  <a:gd name="T65" fmla="*/ 4 h 77"/>
                  <a:gd name="T66" fmla="*/ 0 w 210"/>
                  <a:gd name="T67" fmla="*/ 11 h 77"/>
                  <a:gd name="T68" fmla="*/ 3 w 210"/>
                  <a:gd name="T69" fmla="*/ 20 h 77"/>
                  <a:gd name="T70" fmla="*/ 10 w 210"/>
                  <a:gd name="T71" fmla="*/ 45 h 77"/>
                  <a:gd name="T72" fmla="*/ 46 w 210"/>
                  <a:gd name="T73" fmla="*/ 76 h 77"/>
                  <a:gd name="T74" fmla="*/ 50 w 210"/>
                  <a:gd name="T75" fmla="*/ 76 h 77"/>
                  <a:gd name="T76" fmla="*/ 50 w 210"/>
                  <a:gd name="T77" fmla="*/ 72 h 77"/>
                  <a:gd name="T78" fmla="*/ 19 w 210"/>
                  <a:gd name="T79" fmla="*/ 57 h 77"/>
                  <a:gd name="T80" fmla="*/ 20 w 210"/>
                  <a:gd name="T81" fmla="*/ 9 h 77"/>
                  <a:gd name="T82" fmla="*/ 52 w 210"/>
                  <a:gd name="T83" fmla="*/ 6 h 77"/>
                  <a:gd name="T84" fmla="*/ 52 w 210"/>
                  <a:gd name="T85" fmla="*/ 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0" h="77">
                    <a:moveTo>
                      <a:pt x="157" y="76"/>
                    </a:moveTo>
                    <a:cubicBezTo>
                      <a:pt x="158" y="76"/>
                      <a:pt x="159" y="76"/>
                      <a:pt x="160" y="76"/>
                    </a:cubicBezTo>
                    <a:cubicBezTo>
                      <a:pt x="188" y="73"/>
                      <a:pt x="195" y="61"/>
                      <a:pt x="198" y="45"/>
                    </a:cubicBezTo>
                    <a:cubicBezTo>
                      <a:pt x="201" y="28"/>
                      <a:pt x="202" y="22"/>
                      <a:pt x="206" y="20"/>
                    </a:cubicBezTo>
                    <a:cubicBezTo>
                      <a:pt x="209" y="19"/>
                      <a:pt x="210" y="15"/>
                      <a:pt x="210" y="10"/>
                    </a:cubicBezTo>
                    <a:cubicBezTo>
                      <a:pt x="210" y="6"/>
                      <a:pt x="210" y="5"/>
                      <a:pt x="204" y="3"/>
                    </a:cubicBezTo>
                    <a:cubicBezTo>
                      <a:pt x="200" y="2"/>
                      <a:pt x="176" y="0"/>
                      <a:pt x="158" y="1"/>
                    </a:cubicBezTo>
                    <a:cubicBezTo>
                      <a:pt x="158" y="6"/>
                      <a:pt x="158" y="6"/>
                      <a:pt x="158" y="6"/>
                    </a:cubicBezTo>
                    <a:cubicBezTo>
                      <a:pt x="172" y="5"/>
                      <a:pt x="186" y="7"/>
                      <a:pt x="190" y="9"/>
                    </a:cubicBezTo>
                    <a:cubicBezTo>
                      <a:pt x="199" y="15"/>
                      <a:pt x="196" y="43"/>
                      <a:pt x="189" y="57"/>
                    </a:cubicBezTo>
                    <a:cubicBezTo>
                      <a:pt x="183" y="66"/>
                      <a:pt x="170" y="71"/>
                      <a:pt x="157" y="71"/>
                    </a:cubicBezTo>
                    <a:lnTo>
                      <a:pt x="157" y="76"/>
                    </a:lnTo>
                    <a:close/>
                    <a:moveTo>
                      <a:pt x="105" y="10"/>
                    </a:moveTo>
                    <a:cubicBezTo>
                      <a:pt x="99" y="10"/>
                      <a:pt x="73" y="3"/>
                      <a:pt x="56" y="1"/>
                    </a:cubicBezTo>
                    <a:cubicBezTo>
                      <a:pt x="54" y="1"/>
                      <a:pt x="53" y="1"/>
                      <a:pt x="52" y="1"/>
                    </a:cubicBezTo>
                    <a:cubicBezTo>
                      <a:pt x="52" y="6"/>
                      <a:pt x="52" y="6"/>
                      <a:pt x="52" y="6"/>
                    </a:cubicBezTo>
                    <a:cubicBezTo>
                      <a:pt x="66" y="6"/>
                      <a:pt x="81" y="10"/>
                      <a:pt x="86" y="18"/>
                    </a:cubicBezTo>
                    <a:cubicBezTo>
                      <a:pt x="95" y="30"/>
                      <a:pt x="80" y="61"/>
                      <a:pt x="66" y="68"/>
                    </a:cubicBezTo>
                    <a:cubicBezTo>
                      <a:pt x="62" y="71"/>
                      <a:pt x="56" y="72"/>
                      <a:pt x="50" y="72"/>
                    </a:cubicBezTo>
                    <a:cubicBezTo>
                      <a:pt x="50" y="76"/>
                      <a:pt x="50" y="76"/>
                      <a:pt x="50" y="76"/>
                    </a:cubicBezTo>
                    <a:cubicBezTo>
                      <a:pt x="74" y="76"/>
                      <a:pt x="83" y="59"/>
                      <a:pt x="86" y="53"/>
                    </a:cubicBezTo>
                    <a:cubicBezTo>
                      <a:pt x="92" y="42"/>
                      <a:pt x="91" y="27"/>
                      <a:pt x="105" y="27"/>
                    </a:cubicBezTo>
                    <a:cubicBezTo>
                      <a:pt x="118" y="27"/>
                      <a:pt x="117" y="42"/>
                      <a:pt x="121" y="53"/>
                    </a:cubicBezTo>
                    <a:cubicBezTo>
                      <a:pt x="124" y="58"/>
                      <a:pt x="132" y="77"/>
                      <a:pt x="157" y="76"/>
                    </a:cubicBezTo>
                    <a:cubicBezTo>
                      <a:pt x="157" y="71"/>
                      <a:pt x="157" y="71"/>
                      <a:pt x="157" y="71"/>
                    </a:cubicBezTo>
                    <a:cubicBezTo>
                      <a:pt x="151" y="72"/>
                      <a:pt x="145" y="70"/>
                      <a:pt x="141" y="68"/>
                    </a:cubicBezTo>
                    <a:cubicBezTo>
                      <a:pt x="127" y="61"/>
                      <a:pt x="114" y="30"/>
                      <a:pt x="123" y="17"/>
                    </a:cubicBezTo>
                    <a:cubicBezTo>
                      <a:pt x="129" y="10"/>
                      <a:pt x="144" y="6"/>
                      <a:pt x="158" y="6"/>
                    </a:cubicBezTo>
                    <a:cubicBezTo>
                      <a:pt x="158" y="1"/>
                      <a:pt x="158" y="1"/>
                      <a:pt x="158" y="1"/>
                    </a:cubicBezTo>
                    <a:cubicBezTo>
                      <a:pt x="157" y="1"/>
                      <a:pt x="156" y="1"/>
                      <a:pt x="155" y="1"/>
                    </a:cubicBezTo>
                    <a:cubicBezTo>
                      <a:pt x="139" y="3"/>
                      <a:pt x="119" y="10"/>
                      <a:pt x="105" y="10"/>
                    </a:cubicBezTo>
                    <a:close/>
                    <a:moveTo>
                      <a:pt x="52" y="1"/>
                    </a:moveTo>
                    <a:cubicBezTo>
                      <a:pt x="34" y="0"/>
                      <a:pt x="10" y="2"/>
                      <a:pt x="6" y="4"/>
                    </a:cubicBezTo>
                    <a:cubicBezTo>
                      <a:pt x="1" y="6"/>
                      <a:pt x="0" y="6"/>
                      <a:pt x="0" y="11"/>
                    </a:cubicBezTo>
                    <a:cubicBezTo>
                      <a:pt x="0" y="15"/>
                      <a:pt x="0" y="19"/>
                      <a:pt x="3" y="20"/>
                    </a:cubicBezTo>
                    <a:cubicBezTo>
                      <a:pt x="8" y="22"/>
                      <a:pt x="8" y="28"/>
                      <a:pt x="10" y="45"/>
                    </a:cubicBezTo>
                    <a:cubicBezTo>
                      <a:pt x="12" y="61"/>
                      <a:pt x="18" y="74"/>
                      <a:pt x="46" y="76"/>
                    </a:cubicBezTo>
                    <a:cubicBezTo>
                      <a:pt x="48" y="76"/>
                      <a:pt x="49" y="76"/>
                      <a:pt x="50" y="76"/>
                    </a:cubicBezTo>
                    <a:cubicBezTo>
                      <a:pt x="50" y="72"/>
                      <a:pt x="50" y="72"/>
                      <a:pt x="50" y="72"/>
                    </a:cubicBezTo>
                    <a:cubicBezTo>
                      <a:pt x="38" y="72"/>
                      <a:pt x="23" y="67"/>
                      <a:pt x="19" y="57"/>
                    </a:cubicBezTo>
                    <a:cubicBezTo>
                      <a:pt x="12" y="43"/>
                      <a:pt x="11" y="15"/>
                      <a:pt x="20" y="9"/>
                    </a:cubicBezTo>
                    <a:cubicBezTo>
                      <a:pt x="24" y="7"/>
                      <a:pt x="38" y="5"/>
                      <a:pt x="52" y="6"/>
                    </a:cubicBezTo>
                    <a:lnTo>
                      <a:pt x="52" y="1"/>
                    </a:lnTo>
                    <a:close/>
                  </a:path>
                </a:pathLst>
              </a:custGeom>
              <a:solidFill>
                <a:srgbClr val="546B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6" name="Freeform 166">
                <a:extLst>
                  <a:ext uri="{FF2B5EF4-FFF2-40B4-BE49-F238E27FC236}">
                    <a16:creationId xmlns:a16="http://schemas.microsoft.com/office/drawing/2014/main" id="{3D812E18-E101-4643-890F-49C6D0FB128E}"/>
                  </a:ext>
                </a:extLst>
              </p:cNvPr>
              <p:cNvSpPr>
                <a:spLocks/>
              </p:cNvSpPr>
              <p:nvPr/>
            </p:nvSpPr>
            <p:spPr bwMode="auto">
              <a:xfrm>
                <a:off x="2406651" y="4068763"/>
                <a:ext cx="3175"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CE3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7" name="Freeform 167">
                <a:extLst>
                  <a:ext uri="{FF2B5EF4-FFF2-40B4-BE49-F238E27FC236}">
                    <a16:creationId xmlns:a16="http://schemas.microsoft.com/office/drawing/2014/main" id="{A067409E-A4C0-4C5A-A60F-020C669300FA}"/>
                  </a:ext>
                </a:extLst>
              </p:cNvPr>
              <p:cNvSpPr>
                <a:spLocks/>
              </p:cNvSpPr>
              <p:nvPr/>
            </p:nvSpPr>
            <p:spPr bwMode="auto">
              <a:xfrm>
                <a:off x="2254251" y="3857625"/>
                <a:ext cx="315913" cy="211138"/>
              </a:xfrm>
              <a:custGeom>
                <a:avLst/>
                <a:gdLst>
                  <a:gd name="T0" fmla="*/ 99 w 99"/>
                  <a:gd name="T1" fmla="*/ 0 h 66"/>
                  <a:gd name="T2" fmla="*/ 48 w 99"/>
                  <a:gd name="T3" fmla="*/ 64 h 66"/>
                  <a:gd name="T4" fmla="*/ 0 w 99"/>
                  <a:gd name="T5" fmla="*/ 0 h 66"/>
                  <a:gd name="T6" fmla="*/ 0 w 99"/>
                  <a:gd name="T7" fmla="*/ 1 h 66"/>
                  <a:gd name="T8" fmla="*/ 48 w 99"/>
                  <a:gd name="T9" fmla="*/ 66 h 66"/>
                  <a:gd name="T10" fmla="*/ 49 w 99"/>
                  <a:gd name="T11" fmla="*/ 66 h 66"/>
                  <a:gd name="T12" fmla="*/ 99 w 99"/>
                  <a:gd name="T13" fmla="*/ 1 h 66"/>
                  <a:gd name="T14" fmla="*/ 99 w 99"/>
                  <a:gd name="T15" fmla="*/ 0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66">
                    <a:moveTo>
                      <a:pt x="99" y="0"/>
                    </a:moveTo>
                    <a:cubicBezTo>
                      <a:pt x="48" y="64"/>
                      <a:pt x="48" y="64"/>
                      <a:pt x="48" y="64"/>
                    </a:cubicBezTo>
                    <a:cubicBezTo>
                      <a:pt x="0" y="0"/>
                      <a:pt x="0" y="0"/>
                      <a:pt x="0" y="0"/>
                    </a:cubicBezTo>
                    <a:cubicBezTo>
                      <a:pt x="0" y="1"/>
                      <a:pt x="0" y="1"/>
                      <a:pt x="0" y="1"/>
                    </a:cubicBezTo>
                    <a:cubicBezTo>
                      <a:pt x="48" y="66"/>
                      <a:pt x="48" y="66"/>
                      <a:pt x="48" y="66"/>
                    </a:cubicBezTo>
                    <a:cubicBezTo>
                      <a:pt x="48" y="66"/>
                      <a:pt x="48" y="66"/>
                      <a:pt x="49" y="66"/>
                    </a:cubicBezTo>
                    <a:cubicBezTo>
                      <a:pt x="99" y="1"/>
                      <a:pt x="99" y="1"/>
                      <a:pt x="99" y="1"/>
                    </a:cubicBezTo>
                    <a:cubicBezTo>
                      <a:pt x="99" y="0"/>
                      <a:pt x="99" y="0"/>
                      <a:pt x="99" y="0"/>
                    </a:cubicBezTo>
                  </a:path>
                </a:pathLst>
              </a:custGeom>
              <a:solidFill>
                <a:srgbClr val="E9BB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8" name="Freeform 168">
                <a:extLst>
                  <a:ext uri="{FF2B5EF4-FFF2-40B4-BE49-F238E27FC236}">
                    <a16:creationId xmlns:a16="http://schemas.microsoft.com/office/drawing/2014/main" id="{84B06BB4-9971-45F3-B892-D3A12F6D6CE6}"/>
                  </a:ext>
                </a:extLst>
              </p:cNvPr>
              <p:cNvSpPr>
                <a:spLocks/>
              </p:cNvSpPr>
              <p:nvPr/>
            </p:nvSpPr>
            <p:spPr bwMode="auto">
              <a:xfrm>
                <a:off x="1609726" y="4464050"/>
                <a:ext cx="1150938" cy="363538"/>
              </a:xfrm>
              <a:custGeom>
                <a:avLst/>
                <a:gdLst>
                  <a:gd name="T0" fmla="*/ 98 w 361"/>
                  <a:gd name="T1" fmla="*/ 23 h 114"/>
                  <a:gd name="T2" fmla="*/ 351 w 361"/>
                  <a:gd name="T3" fmla="*/ 0 h 114"/>
                  <a:gd name="T4" fmla="*/ 361 w 361"/>
                  <a:gd name="T5" fmla="*/ 80 h 114"/>
                  <a:gd name="T6" fmla="*/ 64 w 361"/>
                  <a:gd name="T7" fmla="*/ 108 h 114"/>
                  <a:gd name="T8" fmla="*/ 6 w 361"/>
                  <a:gd name="T9" fmla="*/ 23 h 114"/>
                  <a:gd name="T10" fmla="*/ 98 w 361"/>
                  <a:gd name="T11" fmla="*/ 23 h 114"/>
                </a:gdLst>
                <a:ahLst/>
                <a:cxnLst>
                  <a:cxn ang="0">
                    <a:pos x="T0" y="T1"/>
                  </a:cxn>
                  <a:cxn ang="0">
                    <a:pos x="T2" y="T3"/>
                  </a:cxn>
                  <a:cxn ang="0">
                    <a:pos x="T4" y="T5"/>
                  </a:cxn>
                  <a:cxn ang="0">
                    <a:pos x="T6" y="T7"/>
                  </a:cxn>
                  <a:cxn ang="0">
                    <a:pos x="T8" y="T9"/>
                  </a:cxn>
                  <a:cxn ang="0">
                    <a:pos x="T10" y="T11"/>
                  </a:cxn>
                </a:cxnLst>
                <a:rect l="0" t="0" r="r" b="b"/>
                <a:pathLst>
                  <a:path w="361" h="114">
                    <a:moveTo>
                      <a:pt x="98" y="23"/>
                    </a:moveTo>
                    <a:cubicBezTo>
                      <a:pt x="351" y="0"/>
                      <a:pt x="351" y="0"/>
                      <a:pt x="351" y="0"/>
                    </a:cubicBezTo>
                    <a:cubicBezTo>
                      <a:pt x="361" y="80"/>
                      <a:pt x="361" y="80"/>
                      <a:pt x="361" y="80"/>
                    </a:cubicBezTo>
                    <a:cubicBezTo>
                      <a:pt x="361" y="80"/>
                      <a:pt x="139" y="114"/>
                      <a:pt x="64" y="108"/>
                    </a:cubicBezTo>
                    <a:cubicBezTo>
                      <a:pt x="0" y="104"/>
                      <a:pt x="6" y="23"/>
                      <a:pt x="6" y="23"/>
                    </a:cubicBezTo>
                    <a:cubicBezTo>
                      <a:pt x="98" y="23"/>
                      <a:pt x="98" y="23"/>
                      <a:pt x="98" y="23"/>
                    </a:cubicBezTo>
                  </a:path>
                </a:pathLst>
              </a:custGeom>
              <a:solidFill>
                <a:srgbClr val="D93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9" name="Freeform 169">
                <a:extLst>
                  <a:ext uri="{FF2B5EF4-FFF2-40B4-BE49-F238E27FC236}">
                    <a16:creationId xmlns:a16="http://schemas.microsoft.com/office/drawing/2014/main" id="{33D8DC3E-4DD0-4B96-A603-8879163BF812}"/>
                  </a:ext>
                </a:extLst>
              </p:cNvPr>
              <p:cNvSpPr>
                <a:spLocks/>
              </p:cNvSpPr>
              <p:nvPr/>
            </p:nvSpPr>
            <p:spPr bwMode="auto">
              <a:xfrm>
                <a:off x="2767013" y="4464050"/>
                <a:ext cx="150813" cy="214313"/>
              </a:xfrm>
              <a:custGeom>
                <a:avLst/>
                <a:gdLst>
                  <a:gd name="T0" fmla="*/ 0 w 47"/>
                  <a:gd name="T1" fmla="*/ 6 h 67"/>
                  <a:gd name="T2" fmla="*/ 43 w 47"/>
                  <a:gd name="T3" fmla="*/ 16 h 67"/>
                  <a:gd name="T4" fmla="*/ 43 w 47"/>
                  <a:gd name="T5" fmla="*/ 38 h 67"/>
                  <a:gd name="T6" fmla="*/ 5 w 47"/>
                  <a:gd name="T7" fmla="*/ 67 h 67"/>
                  <a:gd name="T8" fmla="*/ 0 w 47"/>
                  <a:gd name="T9" fmla="*/ 6 h 67"/>
                </a:gdLst>
                <a:ahLst/>
                <a:cxnLst>
                  <a:cxn ang="0">
                    <a:pos x="T0" y="T1"/>
                  </a:cxn>
                  <a:cxn ang="0">
                    <a:pos x="T2" y="T3"/>
                  </a:cxn>
                  <a:cxn ang="0">
                    <a:pos x="T4" y="T5"/>
                  </a:cxn>
                  <a:cxn ang="0">
                    <a:pos x="T6" y="T7"/>
                  </a:cxn>
                  <a:cxn ang="0">
                    <a:pos x="T8" y="T9"/>
                  </a:cxn>
                </a:cxnLst>
                <a:rect l="0" t="0" r="r" b="b"/>
                <a:pathLst>
                  <a:path w="47" h="67">
                    <a:moveTo>
                      <a:pt x="0" y="6"/>
                    </a:moveTo>
                    <a:cubicBezTo>
                      <a:pt x="0" y="6"/>
                      <a:pt x="38" y="0"/>
                      <a:pt x="43" y="16"/>
                    </a:cubicBezTo>
                    <a:cubicBezTo>
                      <a:pt x="45" y="22"/>
                      <a:pt x="47" y="32"/>
                      <a:pt x="43" y="38"/>
                    </a:cubicBezTo>
                    <a:cubicBezTo>
                      <a:pt x="39" y="45"/>
                      <a:pt x="5" y="67"/>
                      <a:pt x="5" y="67"/>
                    </a:cubicBezTo>
                    <a:lnTo>
                      <a:pt x="0" y="6"/>
                    </a:ln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30" name="Freeform 170">
                <a:extLst>
                  <a:ext uri="{FF2B5EF4-FFF2-40B4-BE49-F238E27FC236}">
                    <a16:creationId xmlns:a16="http://schemas.microsoft.com/office/drawing/2014/main" id="{C5D32677-31A3-4E78-9A9A-A1DD58FEE7DF}"/>
                  </a:ext>
                </a:extLst>
              </p:cNvPr>
              <p:cNvSpPr>
                <a:spLocks/>
              </p:cNvSpPr>
              <p:nvPr/>
            </p:nvSpPr>
            <p:spPr bwMode="auto">
              <a:xfrm>
                <a:off x="2725738" y="4464050"/>
                <a:ext cx="57150" cy="220663"/>
              </a:xfrm>
              <a:custGeom>
                <a:avLst/>
                <a:gdLst>
                  <a:gd name="T0" fmla="*/ 36 w 36"/>
                  <a:gd name="T1" fmla="*/ 135 h 139"/>
                  <a:gd name="T2" fmla="*/ 26 w 36"/>
                  <a:gd name="T3" fmla="*/ 0 h 139"/>
                  <a:gd name="T4" fmla="*/ 0 w 36"/>
                  <a:gd name="T5" fmla="*/ 0 h 139"/>
                  <a:gd name="T6" fmla="*/ 12 w 36"/>
                  <a:gd name="T7" fmla="*/ 139 h 139"/>
                  <a:gd name="T8" fmla="*/ 36 w 36"/>
                  <a:gd name="T9" fmla="*/ 135 h 139"/>
                </a:gdLst>
                <a:ahLst/>
                <a:cxnLst>
                  <a:cxn ang="0">
                    <a:pos x="T0" y="T1"/>
                  </a:cxn>
                  <a:cxn ang="0">
                    <a:pos x="T2" y="T3"/>
                  </a:cxn>
                  <a:cxn ang="0">
                    <a:pos x="T4" y="T5"/>
                  </a:cxn>
                  <a:cxn ang="0">
                    <a:pos x="T6" y="T7"/>
                  </a:cxn>
                  <a:cxn ang="0">
                    <a:pos x="T8" y="T9"/>
                  </a:cxn>
                </a:cxnLst>
                <a:rect l="0" t="0" r="r" b="b"/>
                <a:pathLst>
                  <a:path w="36" h="139">
                    <a:moveTo>
                      <a:pt x="36" y="135"/>
                    </a:moveTo>
                    <a:lnTo>
                      <a:pt x="26" y="0"/>
                    </a:lnTo>
                    <a:lnTo>
                      <a:pt x="0" y="0"/>
                    </a:lnTo>
                    <a:lnTo>
                      <a:pt x="12" y="139"/>
                    </a:lnTo>
                    <a:lnTo>
                      <a:pt x="36"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31" name="Freeform 171">
                <a:extLst>
                  <a:ext uri="{FF2B5EF4-FFF2-40B4-BE49-F238E27FC236}">
                    <a16:creationId xmlns:a16="http://schemas.microsoft.com/office/drawing/2014/main" id="{DD9513B4-C917-4655-B6D7-C2622FB18DE7}"/>
                  </a:ext>
                </a:extLst>
              </p:cNvPr>
              <p:cNvSpPr>
                <a:spLocks/>
              </p:cNvSpPr>
              <p:nvPr/>
            </p:nvSpPr>
            <p:spPr bwMode="auto">
              <a:xfrm>
                <a:off x="2725738" y="4464050"/>
                <a:ext cx="57150" cy="220663"/>
              </a:xfrm>
              <a:custGeom>
                <a:avLst/>
                <a:gdLst>
                  <a:gd name="T0" fmla="*/ 36 w 36"/>
                  <a:gd name="T1" fmla="*/ 135 h 139"/>
                  <a:gd name="T2" fmla="*/ 26 w 36"/>
                  <a:gd name="T3" fmla="*/ 0 h 139"/>
                  <a:gd name="T4" fmla="*/ 0 w 36"/>
                  <a:gd name="T5" fmla="*/ 0 h 139"/>
                  <a:gd name="T6" fmla="*/ 12 w 36"/>
                  <a:gd name="T7" fmla="*/ 139 h 139"/>
                  <a:gd name="T8" fmla="*/ 36 w 36"/>
                  <a:gd name="T9" fmla="*/ 135 h 139"/>
                </a:gdLst>
                <a:ahLst/>
                <a:cxnLst>
                  <a:cxn ang="0">
                    <a:pos x="T0" y="T1"/>
                  </a:cxn>
                  <a:cxn ang="0">
                    <a:pos x="T2" y="T3"/>
                  </a:cxn>
                  <a:cxn ang="0">
                    <a:pos x="T4" y="T5"/>
                  </a:cxn>
                  <a:cxn ang="0">
                    <a:pos x="T6" y="T7"/>
                  </a:cxn>
                  <a:cxn ang="0">
                    <a:pos x="T8" y="T9"/>
                  </a:cxn>
                </a:cxnLst>
                <a:rect l="0" t="0" r="r" b="b"/>
                <a:pathLst>
                  <a:path w="36" h="139">
                    <a:moveTo>
                      <a:pt x="36" y="135"/>
                    </a:moveTo>
                    <a:lnTo>
                      <a:pt x="26" y="0"/>
                    </a:lnTo>
                    <a:lnTo>
                      <a:pt x="0" y="0"/>
                    </a:lnTo>
                    <a:lnTo>
                      <a:pt x="12" y="139"/>
                    </a:lnTo>
                    <a:lnTo>
                      <a:pt x="36" y="1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32" name="Freeform 172">
                <a:extLst>
                  <a:ext uri="{FF2B5EF4-FFF2-40B4-BE49-F238E27FC236}">
                    <a16:creationId xmlns:a16="http://schemas.microsoft.com/office/drawing/2014/main" id="{058FB6A8-C9E9-4414-A11A-FE924D56B961}"/>
                  </a:ext>
                </a:extLst>
              </p:cNvPr>
              <p:cNvSpPr>
                <a:spLocks/>
              </p:cNvSpPr>
              <p:nvPr/>
            </p:nvSpPr>
            <p:spPr bwMode="auto">
              <a:xfrm>
                <a:off x="2090738" y="4432300"/>
                <a:ext cx="1133475" cy="376238"/>
              </a:xfrm>
              <a:custGeom>
                <a:avLst/>
                <a:gdLst>
                  <a:gd name="T0" fmla="*/ 346 w 355"/>
                  <a:gd name="T1" fmla="*/ 33 h 118"/>
                  <a:gd name="T2" fmla="*/ 292 w 355"/>
                  <a:gd name="T3" fmla="*/ 118 h 118"/>
                  <a:gd name="T4" fmla="*/ 0 w 355"/>
                  <a:gd name="T5" fmla="*/ 80 h 118"/>
                  <a:gd name="T6" fmla="*/ 0 w 355"/>
                  <a:gd name="T7" fmla="*/ 73 h 118"/>
                  <a:gd name="T8" fmla="*/ 6 w 355"/>
                  <a:gd name="T9" fmla="*/ 0 h 118"/>
                  <a:gd name="T10" fmla="*/ 254 w 355"/>
                  <a:gd name="T11" fmla="*/ 32 h 118"/>
                  <a:gd name="T12" fmla="*/ 346 w 355"/>
                  <a:gd name="T13" fmla="*/ 33 h 118"/>
                </a:gdLst>
                <a:ahLst/>
                <a:cxnLst>
                  <a:cxn ang="0">
                    <a:pos x="T0" y="T1"/>
                  </a:cxn>
                  <a:cxn ang="0">
                    <a:pos x="T2" y="T3"/>
                  </a:cxn>
                  <a:cxn ang="0">
                    <a:pos x="T4" y="T5"/>
                  </a:cxn>
                  <a:cxn ang="0">
                    <a:pos x="T6" y="T7"/>
                  </a:cxn>
                  <a:cxn ang="0">
                    <a:pos x="T8" y="T9"/>
                  </a:cxn>
                  <a:cxn ang="0">
                    <a:pos x="T10" y="T11"/>
                  </a:cxn>
                  <a:cxn ang="0">
                    <a:pos x="T12" y="T13"/>
                  </a:cxn>
                </a:cxnLst>
                <a:rect l="0" t="0" r="r" b="b"/>
                <a:pathLst>
                  <a:path w="355" h="118">
                    <a:moveTo>
                      <a:pt x="346" y="33"/>
                    </a:moveTo>
                    <a:cubicBezTo>
                      <a:pt x="346" y="33"/>
                      <a:pt x="355" y="118"/>
                      <a:pt x="292" y="118"/>
                    </a:cubicBezTo>
                    <a:cubicBezTo>
                      <a:pt x="216" y="113"/>
                      <a:pt x="0" y="80"/>
                      <a:pt x="0" y="80"/>
                    </a:cubicBezTo>
                    <a:cubicBezTo>
                      <a:pt x="0" y="73"/>
                      <a:pt x="0" y="73"/>
                      <a:pt x="0" y="73"/>
                    </a:cubicBezTo>
                    <a:cubicBezTo>
                      <a:pt x="6" y="0"/>
                      <a:pt x="6" y="0"/>
                      <a:pt x="6" y="0"/>
                    </a:cubicBezTo>
                    <a:cubicBezTo>
                      <a:pt x="254" y="32"/>
                      <a:pt x="254" y="32"/>
                      <a:pt x="254" y="32"/>
                    </a:cubicBezTo>
                    <a:cubicBezTo>
                      <a:pt x="346" y="33"/>
                      <a:pt x="346" y="33"/>
                      <a:pt x="346" y="33"/>
                    </a:cubicBezTo>
                  </a:path>
                </a:pathLst>
              </a:custGeom>
              <a:solidFill>
                <a:srgbClr val="D93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33" name="Freeform 173">
                <a:extLst>
                  <a:ext uri="{FF2B5EF4-FFF2-40B4-BE49-F238E27FC236}">
                    <a16:creationId xmlns:a16="http://schemas.microsoft.com/office/drawing/2014/main" id="{6323A8C3-39F4-43C9-8F5F-07E079B7A9E1}"/>
                  </a:ext>
                </a:extLst>
              </p:cNvPr>
              <p:cNvSpPr>
                <a:spLocks/>
              </p:cNvSpPr>
              <p:nvPr/>
            </p:nvSpPr>
            <p:spPr bwMode="auto">
              <a:xfrm>
                <a:off x="1919288" y="4435475"/>
                <a:ext cx="149225" cy="220663"/>
              </a:xfrm>
              <a:custGeom>
                <a:avLst/>
                <a:gdLst>
                  <a:gd name="T0" fmla="*/ 47 w 47"/>
                  <a:gd name="T1" fmla="*/ 9 h 69"/>
                  <a:gd name="T2" fmla="*/ 4 w 47"/>
                  <a:gd name="T3" fmla="*/ 18 h 69"/>
                  <a:gd name="T4" fmla="*/ 4 w 47"/>
                  <a:gd name="T5" fmla="*/ 36 h 69"/>
                  <a:gd name="T6" fmla="*/ 42 w 47"/>
                  <a:gd name="T7" fmla="*/ 69 h 69"/>
                  <a:gd name="T8" fmla="*/ 47 w 47"/>
                  <a:gd name="T9" fmla="*/ 9 h 69"/>
                </a:gdLst>
                <a:ahLst/>
                <a:cxnLst>
                  <a:cxn ang="0">
                    <a:pos x="T0" y="T1"/>
                  </a:cxn>
                  <a:cxn ang="0">
                    <a:pos x="T2" y="T3"/>
                  </a:cxn>
                  <a:cxn ang="0">
                    <a:pos x="T4" y="T5"/>
                  </a:cxn>
                  <a:cxn ang="0">
                    <a:pos x="T6" y="T7"/>
                  </a:cxn>
                  <a:cxn ang="0">
                    <a:pos x="T8" y="T9"/>
                  </a:cxn>
                </a:cxnLst>
                <a:rect l="0" t="0" r="r" b="b"/>
                <a:pathLst>
                  <a:path w="47" h="69">
                    <a:moveTo>
                      <a:pt x="47" y="9"/>
                    </a:moveTo>
                    <a:cubicBezTo>
                      <a:pt x="47" y="9"/>
                      <a:pt x="7" y="0"/>
                      <a:pt x="4" y="18"/>
                    </a:cubicBezTo>
                    <a:cubicBezTo>
                      <a:pt x="3" y="25"/>
                      <a:pt x="0" y="30"/>
                      <a:pt x="4" y="36"/>
                    </a:cubicBezTo>
                    <a:cubicBezTo>
                      <a:pt x="8" y="43"/>
                      <a:pt x="42" y="69"/>
                      <a:pt x="42" y="69"/>
                    </a:cubicBezTo>
                    <a:cubicBezTo>
                      <a:pt x="47" y="9"/>
                      <a:pt x="47" y="9"/>
                      <a:pt x="47" y="9"/>
                    </a:cubicBezTo>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34" name="Freeform 174">
                <a:extLst>
                  <a:ext uri="{FF2B5EF4-FFF2-40B4-BE49-F238E27FC236}">
                    <a16:creationId xmlns:a16="http://schemas.microsoft.com/office/drawing/2014/main" id="{1B17ACA9-CCF3-4BD9-A536-7B2C97454963}"/>
                  </a:ext>
                </a:extLst>
              </p:cNvPr>
              <p:cNvSpPr>
                <a:spLocks/>
              </p:cNvSpPr>
              <p:nvPr/>
            </p:nvSpPr>
            <p:spPr bwMode="auto">
              <a:xfrm>
                <a:off x="2052638" y="4441825"/>
                <a:ext cx="57150" cy="223838"/>
              </a:xfrm>
              <a:custGeom>
                <a:avLst/>
                <a:gdLst>
                  <a:gd name="T0" fmla="*/ 0 w 36"/>
                  <a:gd name="T1" fmla="*/ 135 h 141"/>
                  <a:gd name="T2" fmla="*/ 10 w 36"/>
                  <a:gd name="T3" fmla="*/ 0 h 141"/>
                  <a:gd name="T4" fmla="*/ 36 w 36"/>
                  <a:gd name="T5" fmla="*/ 0 h 141"/>
                  <a:gd name="T6" fmla="*/ 24 w 36"/>
                  <a:gd name="T7" fmla="*/ 141 h 141"/>
                  <a:gd name="T8" fmla="*/ 0 w 36"/>
                  <a:gd name="T9" fmla="*/ 135 h 141"/>
                </a:gdLst>
                <a:ahLst/>
                <a:cxnLst>
                  <a:cxn ang="0">
                    <a:pos x="T0" y="T1"/>
                  </a:cxn>
                  <a:cxn ang="0">
                    <a:pos x="T2" y="T3"/>
                  </a:cxn>
                  <a:cxn ang="0">
                    <a:pos x="T4" y="T5"/>
                  </a:cxn>
                  <a:cxn ang="0">
                    <a:pos x="T6" y="T7"/>
                  </a:cxn>
                  <a:cxn ang="0">
                    <a:pos x="T8" y="T9"/>
                  </a:cxn>
                </a:cxnLst>
                <a:rect l="0" t="0" r="r" b="b"/>
                <a:pathLst>
                  <a:path w="36" h="141">
                    <a:moveTo>
                      <a:pt x="0" y="135"/>
                    </a:moveTo>
                    <a:lnTo>
                      <a:pt x="10" y="0"/>
                    </a:lnTo>
                    <a:lnTo>
                      <a:pt x="36" y="0"/>
                    </a:lnTo>
                    <a:lnTo>
                      <a:pt x="24" y="141"/>
                    </a:lnTo>
                    <a:lnTo>
                      <a:pt x="0"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35" name="Freeform 175">
                <a:extLst>
                  <a:ext uri="{FF2B5EF4-FFF2-40B4-BE49-F238E27FC236}">
                    <a16:creationId xmlns:a16="http://schemas.microsoft.com/office/drawing/2014/main" id="{C3676102-9D1A-49A6-8710-2E472065BAB9}"/>
                  </a:ext>
                </a:extLst>
              </p:cNvPr>
              <p:cNvSpPr>
                <a:spLocks/>
              </p:cNvSpPr>
              <p:nvPr/>
            </p:nvSpPr>
            <p:spPr bwMode="auto">
              <a:xfrm>
                <a:off x="2052638" y="4441825"/>
                <a:ext cx="57150" cy="223838"/>
              </a:xfrm>
              <a:custGeom>
                <a:avLst/>
                <a:gdLst>
                  <a:gd name="T0" fmla="*/ 0 w 36"/>
                  <a:gd name="T1" fmla="*/ 135 h 141"/>
                  <a:gd name="T2" fmla="*/ 10 w 36"/>
                  <a:gd name="T3" fmla="*/ 0 h 141"/>
                  <a:gd name="T4" fmla="*/ 36 w 36"/>
                  <a:gd name="T5" fmla="*/ 0 h 141"/>
                  <a:gd name="T6" fmla="*/ 24 w 36"/>
                  <a:gd name="T7" fmla="*/ 141 h 141"/>
                  <a:gd name="T8" fmla="*/ 0 w 36"/>
                  <a:gd name="T9" fmla="*/ 135 h 141"/>
                </a:gdLst>
                <a:ahLst/>
                <a:cxnLst>
                  <a:cxn ang="0">
                    <a:pos x="T0" y="T1"/>
                  </a:cxn>
                  <a:cxn ang="0">
                    <a:pos x="T2" y="T3"/>
                  </a:cxn>
                  <a:cxn ang="0">
                    <a:pos x="T4" y="T5"/>
                  </a:cxn>
                  <a:cxn ang="0">
                    <a:pos x="T6" y="T7"/>
                  </a:cxn>
                  <a:cxn ang="0">
                    <a:pos x="T8" y="T9"/>
                  </a:cxn>
                </a:cxnLst>
                <a:rect l="0" t="0" r="r" b="b"/>
                <a:pathLst>
                  <a:path w="36" h="141">
                    <a:moveTo>
                      <a:pt x="0" y="135"/>
                    </a:moveTo>
                    <a:lnTo>
                      <a:pt x="10" y="0"/>
                    </a:lnTo>
                    <a:lnTo>
                      <a:pt x="36" y="0"/>
                    </a:lnTo>
                    <a:lnTo>
                      <a:pt x="24" y="141"/>
                    </a:lnTo>
                    <a:lnTo>
                      <a:pt x="0" y="1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36" name="Freeform 176">
                <a:extLst>
                  <a:ext uri="{FF2B5EF4-FFF2-40B4-BE49-F238E27FC236}">
                    <a16:creationId xmlns:a16="http://schemas.microsoft.com/office/drawing/2014/main" id="{56C0A98E-8E70-43C5-9C9A-2BCE7D3E1B57}"/>
                  </a:ext>
                </a:extLst>
              </p:cNvPr>
              <p:cNvSpPr>
                <a:spLocks/>
              </p:cNvSpPr>
              <p:nvPr/>
            </p:nvSpPr>
            <p:spPr bwMode="auto">
              <a:xfrm>
                <a:off x="1925638" y="453707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AE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37" name="Freeform 177">
                <a:extLst>
                  <a:ext uri="{FF2B5EF4-FFF2-40B4-BE49-F238E27FC236}">
                    <a16:creationId xmlns:a16="http://schemas.microsoft.com/office/drawing/2014/main" id="{2E14748B-A13F-4760-B296-09C0C0F08BCD}"/>
                  </a:ext>
                </a:extLst>
              </p:cNvPr>
              <p:cNvSpPr>
                <a:spLocks noEditPoints="1"/>
              </p:cNvSpPr>
              <p:nvPr/>
            </p:nvSpPr>
            <p:spPr bwMode="auto">
              <a:xfrm>
                <a:off x="1925638" y="4537075"/>
                <a:ext cx="165100" cy="141288"/>
              </a:xfrm>
              <a:custGeom>
                <a:avLst/>
                <a:gdLst>
                  <a:gd name="T0" fmla="*/ 2 w 52"/>
                  <a:gd name="T1" fmla="*/ 4 h 44"/>
                  <a:gd name="T2" fmla="*/ 40 w 52"/>
                  <a:gd name="T3" fmla="*/ 42 h 44"/>
                  <a:gd name="T4" fmla="*/ 52 w 52"/>
                  <a:gd name="T5" fmla="*/ 44 h 44"/>
                  <a:gd name="T6" fmla="*/ 52 w 52"/>
                  <a:gd name="T7" fmla="*/ 40 h 44"/>
                  <a:gd name="T8" fmla="*/ 47 w 52"/>
                  <a:gd name="T9" fmla="*/ 39 h 44"/>
                  <a:gd name="T10" fmla="*/ 40 w 52"/>
                  <a:gd name="T11" fmla="*/ 37 h 44"/>
                  <a:gd name="T12" fmla="*/ 2 w 52"/>
                  <a:gd name="T13" fmla="*/ 4 h 44"/>
                  <a:gd name="T14" fmla="*/ 2 w 52"/>
                  <a:gd name="T15" fmla="*/ 4 h 44"/>
                  <a:gd name="T16" fmla="*/ 2 w 52"/>
                  <a:gd name="T17" fmla="*/ 4 h 44"/>
                  <a:gd name="T18" fmla="*/ 2 w 52"/>
                  <a:gd name="T19" fmla="*/ 4 h 44"/>
                  <a:gd name="T20" fmla="*/ 2 w 52"/>
                  <a:gd name="T21" fmla="*/ 4 h 44"/>
                  <a:gd name="T22" fmla="*/ 2 w 52"/>
                  <a:gd name="T23" fmla="*/ 4 h 44"/>
                  <a:gd name="T24" fmla="*/ 0 w 52"/>
                  <a:gd name="T25" fmla="*/ 0 h 44"/>
                  <a:gd name="T26" fmla="*/ 0 w 52"/>
                  <a:gd name="T27" fmla="*/ 0 h 44"/>
                  <a:gd name="T28" fmla="*/ 2 w 52"/>
                  <a:gd name="T29" fmla="*/ 4 h 44"/>
                  <a:gd name="T30" fmla="*/ 1 w 52"/>
                  <a:gd name="T31" fmla="*/ 2 h 44"/>
                  <a:gd name="T32" fmla="*/ 0 w 52"/>
                  <a:gd name="T3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44">
                    <a:moveTo>
                      <a:pt x="2" y="4"/>
                    </a:moveTo>
                    <a:cubicBezTo>
                      <a:pt x="6" y="11"/>
                      <a:pt x="40" y="42"/>
                      <a:pt x="40" y="42"/>
                    </a:cubicBezTo>
                    <a:cubicBezTo>
                      <a:pt x="52" y="44"/>
                      <a:pt x="52" y="44"/>
                      <a:pt x="52" y="44"/>
                    </a:cubicBezTo>
                    <a:cubicBezTo>
                      <a:pt x="52" y="40"/>
                      <a:pt x="52" y="40"/>
                      <a:pt x="52" y="40"/>
                    </a:cubicBezTo>
                    <a:cubicBezTo>
                      <a:pt x="47" y="39"/>
                      <a:pt x="47" y="39"/>
                      <a:pt x="47" y="39"/>
                    </a:cubicBezTo>
                    <a:cubicBezTo>
                      <a:pt x="40" y="37"/>
                      <a:pt x="40" y="37"/>
                      <a:pt x="40" y="37"/>
                    </a:cubicBezTo>
                    <a:cubicBezTo>
                      <a:pt x="40" y="37"/>
                      <a:pt x="6" y="11"/>
                      <a:pt x="2" y="4"/>
                    </a:cubicBezTo>
                    <a:moveTo>
                      <a:pt x="2" y="4"/>
                    </a:moveTo>
                    <a:cubicBezTo>
                      <a:pt x="2" y="4"/>
                      <a:pt x="2" y="4"/>
                      <a:pt x="2" y="4"/>
                    </a:cubicBezTo>
                    <a:cubicBezTo>
                      <a:pt x="2" y="4"/>
                      <a:pt x="2" y="4"/>
                      <a:pt x="2" y="4"/>
                    </a:cubicBezTo>
                    <a:cubicBezTo>
                      <a:pt x="2" y="4"/>
                      <a:pt x="2" y="4"/>
                      <a:pt x="2" y="4"/>
                    </a:cubicBezTo>
                    <a:cubicBezTo>
                      <a:pt x="2" y="4"/>
                      <a:pt x="2" y="4"/>
                      <a:pt x="2" y="4"/>
                    </a:cubicBezTo>
                    <a:moveTo>
                      <a:pt x="0" y="0"/>
                    </a:moveTo>
                    <a:cubicBezTo>
                      <a:pt x="0" y="0"/>
                      <a:pt x="0" y="0"/>
                      <a:pt x="0" y="0"/>
                    </a:cubicBezTo>
                    <a:cubicBezTo>
                      <a:pt x="0" y="3"/>
                      <a:pt x="0" y="1"/>
                      <a:pt x="2" y="4"/>
                    </a:cubicBezTo>
                    <a:cubicBezTo>
                      <a:pt x="1" y="3"/>
                      <a:pt x="1" y="3"/>
                      <a:pt x="1" y="2"/>
                    </a:cubicBezTo>
                    <a:cubicBezTo>
                      <a:pt x="1" y="1"/>
                      <a:pt x="0" y="1"/>
                      <a:pt x="0" y="0"/>
                    </a:cubicBezTo>
                  </a:path>
                </a:pathLst>
              </a:custGeom>
              <a:solidFill>
                <a:srgbClr val="AE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38" name="Freeform 178">
                <a:extLst>
                  <a:ext uri="{FF2B5EF4-FFF2-40B4-BE49-F238E27FC236}">
                    <a16:creationId xmlns:a16="http://schemas.microsoft.com/office/drawing/2014/main" id="{45B90EFE-AB40-4C14-8AF0-D3A93A806128}"/>
                  </a:ext>
                </a:extLst>
              </p:cNvPr>
              <p:cNvSpPr>
                <a:spLocks/>
              </p:cNvSpPr>
              <p:nvPr/>
            </p:nvSpPr>
            <p:spPr bwMode="auto">
              <a:xfrm>
                <a:off x="2090738" y="4665663"/>
                <a:ext cx="0" cy="12700"/>
              </a:xfrm>
              <a:custGeom>
                <a:avLst/>
                <a:gdLst>
                  <a:gd name="T0" fmla="*/ 0 h 8"/>
                  <a:gd name="T1" fmla="*/ 0 h 8"/>
                  <a:gd name="T2" fmla="*/ 8 h 8"/>
                  <a:gd name="T3" fmla="*/ 8 h 8"/>
                  <a:gd name="T4" fmla="*/ 0 h 8"/>
                  <a:gd name="T5" fmla="*/ 0 h 8"/>
                </a:gdLst>
                <a:ahLst/>
                <a:cxnLst>
                  <a:cxn ang="0">
                    <a:pos x="0" y="T0"/>
                  </a:cxn>
                  <a:cxn ang="0">
                    <a:pos x="0" y="T1"/>
                  </a:cxn>
                  <a:cxn ang="0">
                    <a:pos x="0" y="T2"/>
                  </a:cxn>
                  <a:cxn ang="0">
                    <a:pos x="0" y="T3"/>
                  </a:cxn>
                  <a:cxn ang="0">
                    <a:pos x="0" y="T4"/>
                  </a:cxn>
                  <a:cxn ang="0">
                    <a:pos x="0" y="T5"/>
                  </a:cxn>
                </a:cxnLst>
                <a:rect l="0" t="0" r="r" b="b"/>
                <a:pathLst>
                  <a:path h="8">
                    <a:moveTo>
                      <a:pt x="0" y="0"/>
                    </a:moveTo>
                    <a:lnTo>
                      <a:pt x="0" y="0"/>
                    </a:lnTo>
                    <a:lnTo>
                      <a:pt x="0" y="8"/>
                    </a:lnTo>
                    <a:lnTo>
                      <a:pt x="0" y="8"/>
                    </a:lnTo>
                    <a:lnTo>
                      <a:pt x="0" y="0"/>
                    </a:lnTo>
                    <a:lnTo>
                      <a:pt x="0" y="0"/>
                    </a:lnTo>
                    <a:close/>
                  </a:path>
                </a:pathLst>
              </a:custGeom>
              <a:solidFill>
                <a:srgbClr val="AE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39" name="Freeform 179">
                <a:extLst>
                  <a:ext uri="{FF2B5EF4-FFF2-40B4-BE49-F238E27FC236}">
                    <a16:creationId xmlns:a16="http://schemas.microsoft.com/office/drawing/2014/main" id="{57DD0A8B-036F-4270-99C9-4442E6386F2B}"/>
                  </a:ext>
                </a:extLst>
              </p:cNvPr>
              <p:cNvSpPr>
                <a:spLocks/>
              </p:cNvSpPr>
              <p:nvPr/>
            </p:nvSpPr>
            <p:spPr bwMode="auto">
              <a:xfrm>
                <a:off x="2090738" y="4665663"/>
                <a:ext cx="0" cy="12700"/>
              </a:xfrm>
              <a:custGeom>
                <a:avLst/>
                <a:gdLst>
                  <a:gd name="T0" fmla="*/ 0 h 8"/>
                  <a:gd name="T1" fmla="*/ 0 h 8"/>
                  <a:gd name="T2" fmla="*/ 8 h 8"/>
                  <a:gd name="T3" fmla="*/ 8 h 8"/>
                  <a:gd name="T4" fmla="*/ 0 h 8"/>
                  <a:gd name="T5" fmla="*/ 0 h 8"/>
                </a:gdLst>
                <a:ahLst/>
                <a:cxnLst>
                  <a:cxn ang="0">
                    <a:pos x="0" y="T0"/>
                  </a:cxn>
                  <a:cxn ang="0">
                    <a:pos x="0" y="T1"/>
                  </a:cxn>
                  <a:cxn ang="0">
                    <a:pos x="0" y="T2"/>
                  </a:cxn>
                  <a:cxn ang="0">
                    <a:pos x="0" y="T3"/>
                  </a:cxn>
                  <a:cxn ang="0">
                    <a:pos x="0" y="T4"/>
                  </a:cxn>
                  <a:cxn ang="0">
                    <a:pos x="0" y="T5"/>
                  </a:cxn>
                </a:cxnLst>
                <a:rect l="0" t="0" r="r" b="b"/>
                <a:pathLst>
                  <a:path h="8">
                    <a:moveTo>
                      <a:pt x="0" y="0"/>
                    </a:moveTo>
                    <a:lnTo>
                      <a:pt x="0" y="0"/>
                    </a:lnTo>
                    <a:lnTo>
                      <a:pt x="0" y="8"/>
                    </a:lnTo>
                    <a:lnTo>
                      <a:pt x="0" y="8"/>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0" name="Freeform 180">
                <a:extLst>
                  <a:ext uri="{FF2B5EF4-FFF2-40B4-BE49-F238E27FC236}">
                    <a16:creationId xmlns:a16="http://schemas.microsoft.com/office/drawing/2014/main" id="{797BB6CB-D4B8-4329-92D5-75C49D890B9F}"/>
                  </a:ext>
                </a:extLst>
              </p:cNvPr>
              <p:cNvSpPr>
                <a:spLocks/>
              </p:cNvSpPr>
              <p:nvPr/>
            </p:nvSpPr>
            <p:spPr bwMode="auto">
              <a:xfrm>
                <a:off x="1925638" y="4537075"/>
                <a:ext cx="3175" cy="6350"/>
              </a:xfrm>
              <a:custGeom>
                <a:avLst/>
                <a:gdLst>
                  <a:gd name="T0" fmla="*/ 0 w 1"/>
                  <a:gd name="T1" fmla="*/ 0 h 2"/>
                  <a:gd name="T2" fmla="*/ 0 w 1"/>
                  <a:gd name="T3" fmla="*/ 0 h 2"/>
                  <a:gd name="T4" fmla="*/ 0 w 1"/>
                  <a:gd name="T5" fmla="*/ 0 h 2"/>
                  <a:gd name="T6" fmla="*/ 1 w 1"/>
                  <a:gd name="T7" fmla="*/ 2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cubicBezTo>
                      <a:pt x="0" y="0"/>
                      <a:pt x="0" y="0"/>
                      <a:pt x="0" y="0"/>
                    </a:cubicBezTo>
                    <a:cubicBezTo>
                      <a:pt x="0" y="0"/>
                      <a:pt x="0" y="0"/>
                      <a:pt x="0" y="0"/>
                    </a:cubicBezTo>
                    <a:cubicBezTo>
                      <a:pt x="0" y="1"/>
                      <a:pt x="1" y="1"/>
                      <a:pt x="1" y="2"/>
                    </a:cubicBezTo>
                    <a:cubicBezTo>
                      <a:pt x="1" y="1"/>
                      <a:pt x="0" y="0"/>
                      <a:pt x="0" y="0"/>
                    </a:cubicBezTo>
                  </a:path>
                </a:pathLst>
              </a:custGeom>
              <a:solidFill>
                <a:srgbClr val="C59E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1" name="Freeform 181">
                <a:extLst>
                  <a:ext uri="{FF2B5EF4-FFF2-40B4-BE49-F238E27FC236}">
                    <a16:creationId xmlns:a16="http://schemas.microsoft.com/office/drawing/2014/main" id="{E0A847FD-78A7-4650-B4CB-3B614020C868}"/>
                  </a:ext>
                </a:extLst>
              </p:cNvPr>
              <p:cNvSpPr>
                <a:spLocks/>
              </p:cNvSpPr>
              <p:nvPr/>
            </p:nvSpPr>
            <p:spPr bwMode="auto">
              <a:xfrm>
                <a:off x="2074863" y="4662488"/>
                <a:ext cx="15875" cy="3175"/>
              </a:xfrm>
              <a:custGeom>
                <a:avLst/>
                <a:gdLst>
                  <a:gd name="T0" fmla="*/ 0 w 10"/>
                  <a:gd name="T1" fmla="*/ 0 h 2"/>
                  <a:gd name="T2" fmla="*/ 10 w 10"/>
                  <a:gd name="T3" fmla="*/ 2 h 2"/>
                  <a:gd name="T4" fmla="*/ 10 w 10"/>
                  <a:gd name="T5" fmla="*/ 2 h 2"/>
                  <a:gd name="T6" fmla="*/ 0 w 10"/>
                  <a:gd name="T7" fmla="*/ 0 h 2"/>
                </a:gdLst>
                <a:ahLst/>
                <a:cxnLst>
                  <a:cxn ang="0">
                    <a:pos x="T0" y="T1"/>
                  </a:cxn>
                  <a:cxn ang="0">
                    <a:pos x="T2" y="T3"/>
                  </a:cxn>
                  <a:cxn ang="0">
                    <a:pos x="T4" y="T5"/>
                  </a:cxn>
                  <a:cxn ang="0">
                    <a:pos x="T6" y="T7"/>
                  </a:cxn>
                </a:cxnLst>
                <a:rect l="0" t="0" r="r" b="b"/>
                <a:pathLst>
                  <a:path w="10" h="2">
                    <a:moveTo>
                      <a:pt x="0" y="0"/>
                    </a:moveTo>
                    <a:lnTo>
                      <a:pt x="10" y="2"/>
                    </a:lnTo>
                    <a:lnTo>
                      <a:pt x="10" y="2"/>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2" name="Freeform 182">
                <a:extLst>
                  <a:ext uri="{FF2B5EF4-FFF2-40B4-BE49-F238E27FC236}">
                    <a16:creationId xmlns:a16="http://schemas.microsoft.com/office/drawing/2014/main" id="{0FB59C72-DC97-4C9A-AC96-80E225574D1E}"/>
                  </a:ext>
                </a:extLst>
              </p:cNvPr>
              <p:cNvSpPr>
                <a:spLocks/>
              </p:cNvSpPr>
              <p:nvPr/>
            </p:nvSpPr>
            <p:spPr bwMode="auto">
              <a:xfrm>
                <a:off x="2074863" y="4662488"/>
                <a:ext cx="15875" cy="3175"/>
              </a:xfrm>
              <a:custGeom>
                <a:avLst/>
                <a:gdLst>
                  <a:gd name="T0" fmla="*/ 0 w 10"/>
                  <a:gd name="T1" fmla="*/ 0 h 2"/>
                  <a:gd name="T2" fmla="*/ 10 w 10"/>
                  <a:gd name="T3" fmla="*/ 2 h 2"/>
                  <a:gd name="T4" fmla="*/ 10 w 10"/>
                  <a:gd name="T5" fmla="*/ 2 h 2"/>
                  <a:gd name="T6" fmla="*/ 0 w 10"/>
                  <a:gd name="T7" fmla="*/ 0 h 2"/>
                </a:gdLst>
                <a:ahLst/>
                <a:cxnLst>
                  <a:cxn ang="0">
                    <a:pos x="T0" y="T1"/>
                  </a:cxn>
                  <a:cxn ang="0">
                    <a:pos x="T2" y="T3"/>
                  </a:cxn>
                  <a:cxn ang="0">
                    <a:pos x="T4" y="T5"/>
                  </a:cxn>
                  <a:cxn ang="0">
                    <a:pos x="T6" y="T7"/>
                  </a:cxn>
                </a:cxnLst>
                <a:rect l="0" t="0" r="r" b="b"/>
                <a:pathLst>
                  <a:path w="10" h="2">
                    <a:moveTo>
                      <a:pt x="0" y="0"/>
                    </a:moveTo>
                    <a:lnTo>
                      <a:pt x="10" y="2"/>
                    </a:lnTo>
                    <a:lnTo>
                      <a:pt x="1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3" name="Freeform 183">
                <a:extLst>
                  <a:ext uri="{FF2B5EF4-FFF2-40B4-BE49-F238E27FC236}">
                    <a16:creationId xmlns:a16="http://schemas.microsoft.com/office/drawing/2014/main" id="{E523AE04-BC3A-4817-A886-0A1CEDFAC5CF}"/>
                  </a:ext>
                </a:extLst>
              </p:cNvPr>
              <p:cNvSpPr>
                <a:spLocks/>
              </p:cNvSpPr>
              <p:nvPr/>
            </p:nvSpPr>
            <p:spPr bwMode="auto">
              <a:xfrm>
                <a:off x="2090738" y="4687888"/>
                <a:ext cx="403225" cy="63500"/>
              </a:xfrm>
              <a:custGeom>
                <a:avLst/>
                <a:gdLst>
                  <a:gd name="T0" fmla="*/ 0 w 126"/>
                  <a:gd name="T1" fmla="*/ 0 h 20"/>
                  <a:gd name="T2" fmla="*/ 0 w 126"/>
                  <a:gd name="T3" fmla="*/ 4 h 20"/>
                  <a:gd name="T4" fmla="*/ 107 w 126"/>
                  <a:gd name="T5" fmla="*/ 20 h 20"/>
                  <a:gd name="T6" fmla="*/ 126 w 126"/>
                  <a:gd name="T7" fmla="*/ 18 h 20"/>
                  <a:gd name="T8" fmla="*/ 2 w 126"/>
                  <a:gd name="T9" fmla="*/ 0 h 20"/>
                  <a:gd name="T10" fmla="*/ 0 w 126"/>
                  <a:gd name="T11" fmla="*/ 0 h 20"/>
                </a:gdLst>
                <a:ahLst/>
                <a:cxnLst>
                  <a:cxn ang="0">
                    <a:pos x="T0" y="T1"/>
                  </a:cxn>
                  <a:cxn ang="0">
                    <a:pos x="T2" y="T3"/>
                  </a:cxn>
                  <a:cxn ang="0">
                    <a:pos x="T4" y="T5"/>
                  </a:cxn>
                  <a:cxn ang="0">
                    <a:pos x="T6" y="T7"/>
                  </a:cxn>
                  <a:cxn ang="0">
                    <a:pos x="T8" y="T9"/>
                  </a:cxn>
                  <a:cxn ang="0">
                    <a:pos x="T10" y="T11"/>
                  </a:cxn>
                </a:cxnLst>
                <a:rect l="0" t="0" r="r" b="b"/>
                <a:pathLst>
                  <a:path w="126" h="20">
                    <a:moveTo>
                      <a:pt x="0" y="0"/>
                    </a:moveTo>
                    <a:cubicBezTo>
                      <a:pt x="0" y="4"/>
                      <a:pt x="0" y="4"/>
                      <a:pt x="0" y="4"/>
                    </a:cubicBezTo>
                    <a:cubicBezTo>
                      <a:pt x="0" y="4"/>
                      <a:pt x="48" y="12"/>
                      <a:pt x="107" y="20"/>
                    </a:cubicBezTo>
                    <a:cubicBezTo>
                      <a:pt x="114" y="20"/>
                      <a:pt x="120" y="19"/>
                      <a:pt x="126" y="18"/>
                    </a:cubicBezTo>
                    <a:cubicBezTo>
                      <a:pt x="66" y="10"/>
                      <a:pt x="13" y="2"/>
                      <a:pt x="2" y="0"/>
                    </a:cubicBezTo>
                    <a:cubicBezTo>
                      <a:pt x="1" y="0"/>
                      <a:pt x="0" y="0"/>
                      <a:pt x="0" y="0"/>
                    </a:cubicBezTo>
                  </a:path>
                </a:pathLst>
              </a:custGeom>
              <a:solidFill>
                <a:srgbClr val="AE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4" name="Freeform 184">
                <a:extLst>
                  <a:ext uri="{FF2B5EF4-FFF2-40B4-BE49-F238E27FC236}">
                    <a16:creationId xmlns:a16="http://schemas.microsoft.com/office/drawing/2014/main" id="{616B8F13-443C-4463-9350-5AC1475D6448}"/>
                  </a:ext>
                </a:extLst>
              </p:cNvPr>
              <p:cNvSpPr>
                <a:spLocks/>
              </p:cNvSpPr>
              <p:nvPr/>
            </p:nvSpPr>
            <p:spPr bwMode="auto">
              <a:xfrm>
                <a:off x="2090738" y="4687888"/>
                <a:ext cx="6350" cy="0"/>
              </a:xfrm>
              <a:custGeom>
                <a:avLst/>
                <a:gdLst>
                  <a:gd name="T0" fmla="*/ 0 w 2"/>
                  <a:gd name="T1" fmla="*/ 0 w 2"/>
                  <a:gd name="T2" fmla="*/ 2 w 2"/>
                  <a:gd name="T3" fmla="*/ 0 w 2"/>
                </a:gdLst>
                <a:ahLst/>
                <a:cxnLst>
                  <a:cxn ang="0">
                    <a:pos x="T0" y="0"/>
                  </a:cxn>
                  <a:cxn ang="0">
                    <a:pos x="T1" y="0"/>
                  </a:cxn>
                  <a:cxn ang="0">
                    <a:pos x="T2" y="0"/>
                  </a:cxn>
                  <a:cxn ang="0">
                    <a:pos x="T3" y="0"/>
                  </a:cxn>
                </a:cxnLst>
                <a:rect l="0" t="0" r="r" b="b"/>
                <a:pathLst>
                  <a:path w="2">
                    <a:moveTo>
                      <a:pt x="0" y="0"/>
                    </a:moveTo>
                    <a:cubicBezTo>
                      <a:pt x="0" y="0"/>
                      <a:pt x="0" y="0"/>
                      <a:pt x="0" y="0"/>
                    </a:cubicBezTo>
                    <a:cubicBezTo>
                      <a:pt x="0" y="0"/>
                      <a:pt x="1" y="0"/>
                      <a:pt x="2" y="0"/>
                    </a:cubicBezTo>
                    <a:cubicBezTo>
                      <a:pt x="1" y="0"/>
                      <a:pt x="0" y="0"/>
                      <a:pt x="0" y="0"/>
                    </a:cubicBezTo>
                  </a:path>
                </a:pathLst>
              </a:custGeom>
              <a:solidFill>
                <a:srgbClr val="AE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5" name="Freeform 191">
                <a:extLst>
                  <a:ext uri="{FF2B5EF4-FFF2-40B4-BE49-F238E27FC236}">
                    <a16:creationId xmlns:a16="http://schemas.microsoft.com/office/drawing/2014/main" id="{274F333D-A885-43E2-81D6-8FB690163C93}"/>
                  </a:ext>
                </a:extLst>
              </p:cNvPr>
              <p:cNvSpPr>
                <a:spLocks/>
              </p:cNvSpPr>
              <p:nvPr/>
            </p:nvSpPr>
            <p:spPr bwMode="auto">
              <a:xfrm>
                <a:off x="2390776" y="2506663"/>
                <a:ext cx="38100" cy="9525"/>
              </a:xfrm>
              <a:custGeom>
                <a:avLst/>
                <a:gdLst>
                  <a:gd name="T0" fmla="*/ 12 w 12"/>
                  <a:gd name="T1" fmla="*/ 2 h 3"/>
                  <a:gd name="T2" fmla="*/ 11 w 12"/>
                  <a:gd name="T3" fmla="*/ 3 h 3"/>
                  <a:gd name="T4" fmla="*/ 1 w 12"/>
                  <a:gd name="T5" fmla="*/ 3 h 3"/>
                  <a:gd name="T6" fmla="*/ 0 w 12"/>
                  <a:gd name="T7" fmla="*/ 2 h 3"/>
                  <a:gd name="T8" fmla="*/ 0 w 12"/>
                  <a:gd name="T9" fmla="*/ 1 h 3"/>
                  <a:gd name="T10" fmla="*/ 1 w 12"/>
                  <a:gd name="T11" fmla="*/ 0 h 3"/>
                  <a:gd name="T12" fmla="*/ 11 w 12"/>
                  <a:gd name="T13" fmla="*/ 0 h 3"/>
                  <a:gd name="T14" fmla="*/ 12 w 12"/>
                  <a:gd name="T15" fmla="*/ 1 h 3"/>
                  <a:gd name="T16" fmla="*/ 12 w 12"/>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
                    <a:moveTo>
                      <a:pt x="12" y="2"/>
                    </a:moveTo>
                    <a:cubicBezTo>
                      <a:pt x="12" y="2"/>
                      <a:pt x="11" y="3"/>
                      <a:pt x="11" y="3"/>
                    </a:cubicBezTo>
                    <a:cubicBezTo>
                      <a:pt x="1" y="3"/>
                      <a:pt x="1" y="3"/>
                      <a:pt x="1" y="3"/>
                    </a:cubicBezTo>
                    <a:cubicBezTo>
                      <a:pt x="0" y="3"/>
                      <a:pt x="0" y="2"/>
                      <a:pt x="0" y="2"/>
                    </a:cubicBezTo>
                    <a:cubicBezTo>
                      <a:pt x="0" y="1"/>
                      <a:pt x="0" y="1"/>
                      <a:pt x="0" y="1"/>
                    </a:cubicBezTo>
                    <a:cubicBezTo>
                      <a:pt x="0" y="0"/>
                      <a:pt x="0" y="0"/>
                      <a:pt x="1" y="0"/>
                    </a:cubicBezTo>
                    <a:cubicBezTo>
                      <a:pt x="11" y="0"/>
                      <a:pt x="11" y="0"/>
                      <a:pt x="11" y="0"/>
                    </a:cubicBezTo>
                    <a:cubicBezTo>
                      <a:pt x="11" y="0"/>
                      <a:pt x="12" y="0"/>
                      <a:pt x="12" y="1"/>
                    </a:cubicBezTo>
                    <a:lnTo>
                      <a:pt x="12" y="2"/>
                    </a:lnTo>
                    <a:close/>
                  </a:path>
                </a:pathLst>
              </a:custGeom>
              <a:solidFill>
                <a:srgbClr val="DFE0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pic>
            <p:nvPicPr>
              <p:cNvPr id="46" name="Picture 204">
                <a:extLst>
                  <a:ext uri="{FF2B5EF4-FFF2-40B4-BE49-F238E27FC236}">
                    <a16:creationId xmlns:a16="http://schemas.microsoft.com/office/drawing/2014/main" id="{ACFC15CB-B46E-4760-A253-6C36E79A3F2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2640013" y="4157663"/>
                <a:ext cx="184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206">
                <a:extLst>
                  <a:ext uri="{FF2B5EF4-FFF2-40B4-BE49-F238E27FC236}">
                    <a16:creationId xmlns:a16="http://schemas.microsoft.com/office/drawing/2014/main" id="{79B78E52-7455-493D-A237-578ECA9F04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7801" y="4464050"/>
                <a:ext cx="9525"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207">
                <a:extLst>
                  <a:ext uri="{FF2B5EF4-FFF2-40B4-BE49-F238E27FC236}">
                    <a16:creationId xmlns:a16="http://schemas.microsoft.com/office/drawing/2014/main" id="{57F1D136-5C35-4356-A32C-3E11E5721E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7326" y="4462463"/>
                <a:ext cx="39688"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Rectangle 208">
                <a:extLst>
                  <a:ext uri="{FF2B5EF4-FFF2-40B4-BE49-F238E27FC236}">
                    <a16:creationId xmlns:a16="http://schemas.microsoft.com/office/drawing/2014/main" id="{721564EF-E7CE-4F41-9B50-C1EE7847207E}"/>
                  </a:ext>
                </a:extLst>
              </p:cNvPr>
              <p:cNvSpPr>
                <a:spLocks noChangeArrowheads="1"/>
              </p:cNvSpPr>
              <p:nvPr/>
            </p:nvSpPr>
            <p:spPr bwMode="auto">
              <a:xfrm>
                <a:off x="2652713" y="4198938"/>
                <a:ext cx="157163" cy="153988"/>
              </a:xfrm>
              <a:prstGeom prst="rect">
                <a:avLst/>
              </a:prstGeom>
              <a:solidFill>
                <a:srgbClr val="546B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0" name="Rectangle 209">
                <a:extLst>
                  <a:ext uri="{FF2B5EF4-FFF2-40B4-BE49-F238E27FC236}">
                    <a16:creationId xmlns:a16="http://schemas.microsoft.com/office/drawing/2014/main" id="{7EFC880C-C56A-4D1F-BD47-E1FE7ADA80F7}"/>
                  </a:ext>
                </a:extLst>
              </p:cNvPr>
              <p:cNvSpPr>
                <a:spLocks noChangeArrowheads="1"/>
              </p:cNvSpPr>
              <p:nvPr/>
            </p:nvSpPr>
            <p:spPr bwMode="auto">
              <a:xfrm>
                <a:off x="2652713" y="4198938"/>
                <a:ext cx="15716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1" name="Freeform 210">
                <a:extLst>
                  <a:ext uri="{FF2B5EF4-FFF2-40B4-BE49-F238E27FC236}">
                    <a16:creationId xmlns:a16="http://schemas.microsoft.com/office/drawing/2014/main" id="{1E78052B-AD63-4CD5-B648-A3113424D519}"/>
                  </a:ext>
                </a:extLst>
              </p:cNvPr>
              <p:cNvSpPr>
                <a:spLocks/>
              </p:cNvSpPr>
              <p:nvPr/>
            </p:nvSpPr>
            <p:spPr bwMode="auto">
              <a:xfrm>
                <a:off x="2678113" y="4224338"/>
                <a:ext cx="131763" cy="128588"/>
              </a:xfrm>
              <a:custGeom>
                <a:avLst/>
                <a:gdLst>
                  <a:gd name="T0" fmla="*/ 0 w 83"/>
                  <a:gd name="T1" fmla="*/ 81 h 81"/>
                  <a:gd name="T2" fmla="*/ 83 w 83"/>
                  <a:gd name="T3" fmla="*/ 0 h 81"/>
                  <a:gd name="T4" fmla="*/ 83 w 83"/>
                  <a:gd name="T5" fmla="*/ 81 h 81"/>
                  <a:gd name="T6" fmla="*/ 0 w 83"/>
                  <a:gd name="T7" fmla="*/ 81 h 81"/>
                </a:gdLst>
                <a:ahLst/>
                <a:cxnLst>
                  <a:cxn ang="0">
                    <a:pos x="T0" y="T1"/>
                  </a:cxn>
                  <a:cxn ang="0">
                    <a:pos x="T2" y="T3"/>
                  </a:cxn>
                  <a:cxn ang="0">
                    <a:pos x="T4" y="T5"/>
                  </a:cxn>
                  <a:cxn ang="0">
                    <a:pos x="T6" y="T7"/>
                  </a:cxn>
                </a:cxnLst>
                <a:rect l="0" t="0" r="r" b="b"/>
                <a:pathLst>
                  <a:path w="83" h="81">
                    <a:moveTo>
                      <a:pt x="0" y="81"/>
                    </a:moveTo>
                    <a:lnTo>
                      <a:pt x="83" y="0"/>
                    </a:lnTo>
                    <a:lnTo>
                      <a:pt x="83" y="81"/>
                    </a:lnTo>
                    <a:lnTo>
                      <a:pt x="0" y="81"/>
                    </a:lnTo>
                    <a:close/>
                  </a:path>
                </a:pathLst>
              </a:custGeom>
              <a:solidFill>
                <a:srgbClr val="768B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2" name="Freeform 211">
                <a:extLst>
                  <a:ext uri="{FF2B5EF4-FFF2-40B4-BE49-F238E27FC236}">
                    <a16:creationId xmlns:a16="http://schemas.microsoft.com/office/drawing/2014/main" id="{D376258E-2FC2-4F3F-BF97-910CE14B5956}"/>
                  </a:ext>
                </a:extLst>
              </p:cNvPr>
              <p:cNvSpPr>
                <a:spLocks/>
              </p:cNvSpPr>
              <p:nvPr/>
            </p:nvSpPr>
            <p:spPr bwMode="auto">
              <a:xfrm>
                <a:off x="2678113" y="4224338"/>
                <a:ext cx="131763" cy="128588"/>
              </a:xfrm>
              <a:custGeom>
                <a:avLst/>
                <a:gdLst>
                  <a:gd name="T0" fmla="*/ 0 w 83"/>
                  <a:gd name="T1" fmla="*/ 81 h 81"/>
                  <a:gd name="T2" fmla="*/ 83 w 83"/>
                  <a:gd name="T3" fmla="*/ 0 h 81"/>
                  <a:gd name="T4" fmla="*/ 83 w 83"/>
                  <a:gd name="T5" fmla="*/ 81 h 81"/>
                  <a:gd name="T6" fmla="*/ 0 w 83"/>
                  <a:gd name="T7" fmla="*/ 81 h 81"/>
                </a:gdLst>
                <a:ahLst/>
                <a:cxnLst>
                  <a:cxn ang="0">
                    <a:pos x="T0" y="T1"/>
                  </a:cxn>
                  <a:cxn ang="0">
                    <a:pos x="T2" y="T3"/>
                  </a:cxn>
                  <a:cxn ang="0">
                    <a:pos x="T4" y="T5"/>
                  </a:cxn>
                  <a:cxn ang="0">
                    <a:pos x="T6" y="T7"/>
                  </a:cxn>
                </a:cxnLst>
                <a:rect l="0" t="0" r="r" b="b"/>
                <a:pathLst>
                  <a:path w="83" h="81">
                    <a:moveTo>
                      <a:pt x="0" y="81"/>
                    </a:moveTo>
                    <a:lnTo>
                      <a:pt x="83" y="0"/>
                    </a:lnTo>
                    <a:lnTo>
                      <a:pt x="83" y="81"/>
                    </a:lnTo>
                    <a:lnTo>
                      <a:pt x="0" y="8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3" name="Freeform 212">
                <a:extLst>
                  <a:ext uri="{FF2B5EF4-FFF2-40B4-BE49-F238E27FC236}">
                    <a16:creationId xmlns:a16="http://schemas.microsoft.com/office/drawing/2014/main" id="{8CF3F45C-4172-468D-8324-D22BA53B3FF9}"/>
                  </a:ext>
                </a:extLst>
              </p:cNvPr>
              <p:cNvSpPr>
                <a:spLocks/>
              </p:cNvSpPr>
              <p:nvPr/>
            </p:nvSpPr>
            <p:spPr bwMode="auto">
              <a:xfrm>
                <a:off x="2697163" y="4214813"/>
                <a:ext cx="63500" cy="82550"/>
              </a:xfrm>
              <a:custGeom>
                <a:avLst/>
                <a:gdLst>
                  <a:gd name="T0" fmla="*/ 7 w 20"/>
                  <a:gd name="T1" fmla="*/ 2 h 26"/>
                  <a:gd name="T2" fmla="*/ 16 w 20"/>
                  <a:gd name="T3" fmla="*/ 4 h 26"/>
                  <a:gd name="T4" fmla="*/ 19 w 20"/>
                  <a:gd name="T5" fmla="*/ 12 h 26"/>
                  <a:gd name="T6" fmla="*/ 18 w 20"/>
                  <a:gd name="T7" fmla="*/ 17 h 26"/>
                  <a:gd name="T8" fmla="*/ 18 w 20"/>
                  <a:gd name="T9" fmla="*/ 20 h 26"/>
                  <a:gd name="T10" fmla="*/ 10 w 20"/>
                  <a:gd name="T11" fmla="*/ 26 h 26"/>
                  <a:gd name="T12" fmla="*/ 2 w 20"/>
                  <a:gd name="T13" fmla="*/ 20 h 26"/>
                  <a:gd name="T14" fmla="*/ 2 w 20"/>
                  <a:gd name="T15" fmla="*/ 18 h 26"/>
                  <a:gd name="T16" fmla="*/ 1 w 20"/>
                  <a:gd name="T17" fmla="*/ 11 h 26"/>
                  <a:gd name="T18" fmla="*/ 7 w 20"/>
                  <a:gd name="T19"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6">
                    <a:moveTo>
                      <a:pt x="7" y="2"/>
                    </a:moveTo>
                    <a:cubicBezTo>
                      <a:pt x="8" y="1"/>
                      <a:pt x="14" y="0"/>
                      <a:pt x="16" y="4"/>
                    </a:cubicBezTo>
                    <a:cubicBezTo>
                      <a:pt x="19" y="9"/>
                      <a:pt x="17" y="10"/>
                      <a:pt x="19" y="12"/>
                    </a:cubicBezTo>
                    <a:cubicBezTo>
                      <a:pt x="20" y="13"/>
                      <a:pt x="19" y="17"/>
                      <a:pt x="18" y="17"/>
                    </a:cubicBezTo>
                    <a:cubicBezTo>
                      <a:pt x="17" y="18"/>
                      <a:pt x="17" y="19"/>
                      <a:pt x="18" y="20"/>
                    </a:cubicBezTo>
                    <a:cubicBezTo>
                      <a:pt x="20" y="22"/>
                      <a:pt x="17" y="26"/>
                      <a:pt x="10" y="26"/>
                    </a:cubicBezTo>
                    <a:cubicBezTo>
                      <a:pt x="2" y="26"/>
                      <a:pt x="0" y="21"/>
                      <a:pt x="2" y="20"/>
                    </a:cubicBezTo>
                    <a:cubicBezTo>
                      <a:pt x="3" y="19"/>
                      <a:pt x="3" y="18"/>
                      <a:pt x="2" y="18"/>
                    </a:cubicBezTo>
                    <a:cubicBezTo>
                      <a:pt x="2" y="17"/>
                      <a:pt x="0" y="14"/>
                      <a:pt x="1" y="11"/>
                    </a:cubicBezTo>
                    <a:cubicBezTo>
                      <a:pt x="3" y="9"/>
                      <a:pt x="2" y="2"/>
                      <a:pt x="7" y="2"/>
                    </a:cubicBezTo>
                  </a:path>
                </a:pathLst>
              </a:custGeom>
              <a:solidFill>
                <a:srgbClr val="8060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4" name="Freeform 213">
                <a:extLst>
                  <a:ext uri="{FF2B5EF4-FFF2-40B4-BE49-F238E27FC236}">
                    <a16:creationId xmlns:a16="http://schemas.microsoft.com/office/drawing/2014/main" id="{0B1D5F4B-E9E4-41B7-B9E4-E49D199CC550}"/>
                  </a:ext>
                </a:extLst>
              </p:cNvPr>
              <p:cNvSpPr>
                <a:spLocks/>
              </p:cNvSpPr>
              <p:nvPr/>
            </p:nvSpPr>
            <p:spPr bwMode="auto">
              <a:xfrm>
                <a:off x="2681288" y="4281488"/>
                <a:ext cx="95250" cy="41275"/>
              </a:xfrm>
              <a:custGeom>
                <a:avLst/>
                <a:gdLst>
                  <a:gd name="T0" fmla="*/ 18 w 30"/>
                  <a:gd name="T1" fmla="*/ 0 h 13"/>
                  <a:gd name="T2" fmla="*/ 12 w 30"/>
                  <a:gd name="T3" fmla="*/ 0 h 13"/>
                  <a:gd name="T4" fmla="*/ 4 w 30"/>
                  <a:gd name="T5" fmla="*/ 5 h 13"/>
                  <a:gd name="T6" fmla="*/ 0 w 30"/>
                  <a:gd name="T7" fmla="*/ 13 h 13"/>
                  <a:gd name="T8" fmla="*/ 30 w 30"/>
                  <a:gd name="T9" fmla="*/ 13 h 13"/>
                  <a:gd name="T10" fmla="*/ 26 w 30"/>
                  <a:gd name="T11" fmla="*/ 5 h 13"/>
                  <a:gd name="T12" fmla="*/ 18 w 30"/>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30" h="13">
                    <a:moveTo>
                      <a:pt x="18" y="0"/>
                    </a:moveTo>
                    <a:cubicBezTo>
                      <a:pt x="12" y="0"/>
                      <a:pt x="12" y="0"/>
                      <a:pt x="12" y="0"/>
                    </a:cubicBezTo>
                    <a:cubicBezTo>
                      <a:pt x="10" y="2"/>
                      <a:pt x="7" y="4"/>
                      <a:pt x="4" y="5"/>
                    </a:cubicBezTo>
                    <a:cubicBezTo>
                      <a:pt x="1" y="5"/>
                      <a:pt x="0" y="10"/>
                      <a:pt x="0" y="13"/>
                    </a:cubicBezTo>
                    <a:cubicBezTo>
                      <a:pt x="30" y="13"/>
                      <a:pt x="30" y="13"/>
                      <a:pt x="30" y="13"/>
                    </a:cubicBezTo>
                    <a:cubicBezTo>
                      <a:pt x="30" y="10"/>
                      <a:pt x="29" y="5"/>
                      <a:pt x="26" y="5"/>
                    </a:cubicBezTo>
                    <a:cubicBezTo>
                      <a:pt x="23" y="4"/>
                      <a:pt x="19" y="2"/>
                      <a:pt x="18" y="0"/>
                    </a:cubicBezTo>
                  </a:path>
                </a:pathLst>
              </a:custGeom>
              <a:solidFill>
                <a:srgbClr val="D93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5" name="Freeform 214">
                <a:extLst>
                  <a:ext uri="{FF2B5EF4-FFF2-40B4-BE49-F238E27FC236}">
                    <a16:creationId xmlns:a16="http://schemas.microsoft.com/office/drawing/2014/main" id="{B520B4B4-3D7E-40F7-AD0B-FE3895BF1C5F}"/>
                  </a:ext>
                </a:extLst>
              </p:cNvPr>
              <p:cNvSpPr>
                <a:spLocks/>
              </p:cNvSpPr>
              <p:nvPr/>
            </p:nvSpPr>
            <p:spPr bwMode="auto">
              <a:xfrm>
                <a:off x="2719388" y="4249738"/>
                <a:ext cx="19050" cy="47625"/>
              </a:xfrm>
              <a:custGeom>
                <a:avLst/>
                <a:gdLst>
                  <a:gd name="T0" fmla="*/ 0 w 6"/>
                  <a:gd name="T1" fmla="*/ 4 h 15"/>
                  <a:gd name="T2" fmla="*/ 0 w 6"/>
                  <a:gd name="T3" fmla="*/ 9 h 15"/>
                  <a:gd name="T4" fmla="*/ 0 w 6"/>
                  <a:gd name="T5" fmla="*/ 12 h 15"/>
                  <a:gd name="T6" fmla="*/ 6 w 6"/>
                  <a:gd name="T7" fmla="*/ 12 h 15"/>
                  <a:gd name="T8" fmla="*/ 6 w 6"/>
                  <a:gd name="T9" fmla="*/ 9 h 15"/>
                  <a:gd name="T10" fmla="*/ 6 w 6"/>
                  <a:gd name="T11" fmla="*/ 4 h 15"/>
                  <a:gd name="T12" fmla="*/ 0 w 6"/>
                  <a:gd name="T13" fmla="*/ 4 h 15"/>
                </a:gdLst>
                <a:ahLst/>
                <a:cxnLst>
                  <a:cxn ang="0">
                    <a:pos x="T0" y="T1"/>
                  </a:cxn>
                  <a:cxn ang="0">
                    <a:pos x="T2" y="T3"/>
                  </a:cxn>
                  <a:cxn ang="0">
                    <a:pos x="T4" y="T5"/>
                  </a:cxn>
                  <a:cxn ang="0">
                    <a:pos x="T6" y="T7"/>
                  </a:cxn>
                  <a:cxn ang="0">
                    <a:pos x="T8" y="T9"/>
                  </a:cxn>
                  <a:cxn ang="0">
                    <a:pos x="T10" y="T11"/>
                  </a:cxn>
                  <a:cxn ang="0">
                    <a:pos x="T12" y="T13"/>
                  </a:cxn>
                </a:cxnLst>
                <a:rect l="0" t="0" r="r" b="b"/>
                <a:pathLst>
                  <a:path w="6" h="15">
                    <a:moveTo>
                      <a:pt x="0" y="4"/>
                    </a:moveTo>
                    <a:cubicBezTo>
                      <a:pt x="0" y="9"/>
                      <a:pt x="0" y="9"/>
                      <a:pt x="0" y="9"/>
                    </a:cubicBezTo>
                    <a:cubicBezTo>
                      <a:pt x="0" y="12"/>
                      <a:pt x="0" y="12"/>
                      <a:pt x="0" y="12"/>
                    </a:cubicBezTo>
                    <a:cubicBezTo>
                      <a:pt x="1" y="15"/>
                      <a:pt x="4" y="15"/>
                      <a:pt x="6" y="12"/>
                    </a:cubicBezTo>
                    <a:cubicBezTo>
                      <a:pt x="6" y="9"/>
                      <a:pt x="6" y="9"/>
                      <a:pt x="6" y="9"/>
                    </a:cubicBezTo>
                    <a:cubicBezTo>
                      <a:pt x="6" y="4"/>
                      <a:pt x="6" y="4"/>
                      <a:pt x="6" y="4"/>
                    </a:cubicBezTo>
                    <a:cubicBezTo>
                      <a:pt x="6" y="0"/>
                      <a:pt x="0" y="0"/>
                      <a:pt x="0" y="4"/>
                    </a:cubicBezTo>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6" name="Freeform 215">
                <a:extLst>
                  <a:ext uri="{FF2B5EF4-FFF2-40B4-BE49-F238E27FC236}">
                    <a16:creationId xmlns:a16="http://schemas.microsoft.com/office/drawing/2014/main" id="{E29E3A1C-8B0A-45BF-8E69-63CF325CAADC}"/>
                  </a:ext>
                </a:extLst>
              </p:cNvPr>
              <p:cNvSpPr>
                <a:spLocks/>
              </p:cNvSpPr>
              <p:nvPr/>
            </p:nvSpPr>
            <p:spPr bwMode="auto">
              <a:xfrm>
                <a:off x="2744788" y="4249738"/>
                <a:ext cx="12700" cy="15875"/>
              </a:xfrm>
              <a:custGeom>
                <a:avLst/>
                <a:gdLst>
                  <a:gd name="T0" fmla="*/ 3 w 4"/>
                  <a:gd name="T1" fmla="*/ 1 h 5"/>
                  <a:gd name="T2" fmla="*/ 1 w 4"/>
                  <a:gd name="T3" fmla="*/ 2 h 5"/>
                  <a:gd name="T4" fmla="*/ 1 w 4"/>
                  <a:gd name="T5" fmla="*/ 5 h 5"/>
                  <a:gd name="T6" fmla="*/ 3 w 4"/>
                  <a:gd name="T7" fmla="*/ 3 h 5"/>
                  <a:gd name="T8" fmla="*/ 3 w 4"/>
                  <a:gd name="T9" fmla="*/ 1 h 5"/>
                </a:gdLst>
                <a:ahLst/>
                <a:cxnLst>
                  <a:cxn ang="0">
                    <a:pos x="T0" y="T1"/>
                  </a:cxn>
                  <a:cxn ang="0">
                    <a:pos x="T2" y="T3"/>
                  </a:cxn>
                  <a:cxn ang="0">
                    <a:pos x="T4" y="T5"/>
                  </a:cxn>
                  <a:cxn ang="0">
                    <a:pos x="T6" y="T7"/>
                  </a:cxn>
                  <a:cxn ang="0">
                    <a:pos x="T8" y="T9"/>
                  </a:cxn>
                </a:cxnLst>
                <a:rect l="0" t="0" r="r" b="b"/>
                <a:pathLst>
                  <a:path w="4" h="5">
                    <a:moveTo>
                      <a:pt x="3" y="1"/>
                    </a:moveTo>
                    <a:cubicBezTo>
                      <a:pt x="2" y="0"/>
                      <a:pt x="1" y="1"/>
                      <a:pt x="1" y="2"/>
                    </a:cubicBezTo>
                    <a:cubicBezTo>
                      <a:pt x="0" y="3"/>
                      <a:pt x="1" y="4"/>
                      <a:pt x="1" y="5"/>
                    </a:cubicBezTo>
                    <a:cubicBezTo>
                      <a:pt x="2" y="5"/>
                      <a:pt x="3" y="4"/>
                      <a:pt x="3" y="3"/>
                    </a:cubicBezTo>
                    <a:cubicBezTo>
                      <a:pt x="4" y="2"/>
                      <a:pt x="3" y="1"/>
                      <a:pt x="3" y="1"/>
                    </a:cubicBez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7" name="Freeform 216">
                <a:extLst>
                  <a:ext uri="{FF2B5EF4-FFF2-40B4-BE49-F238E27FC236}">
                    <a16:creationId xmlns:a16="http://schemas.microsoft.com/office/drawing/2014/main" id="{F6741DDF-2E59-4FE6-AF64-1B4F29E47C28}"/>
                  </a:ext>
                </a:extLst>
              </p:cNvPr>
              <p:cNvSpPr>
                <a:spLocks/>
              </p:cNvSpPr>
              <p:nvPr/>
            </p:nvSpPr>
            <p:spPr bwMode="auto">
              <a:xfrm>
                <a:off x="2700338" y="4249738"/>
                <a:ext cx="9525" cy="15875"/>
              </a:xfrm>
              <a:custGeom>
                <a:avLst/>
                <a:gdLst>
                  <a:gd name="T0" fmla="*/ 1 w 3"/>
                  <a:gd name="T1" fmla="*/ 1 h 5"/>
                  <a:gd name="T2" fmla="*/ 3 w 3"/>
                  <a:gd name="T3" fmla="*/ 2 h 5"/>
                  <a:gd name="T4" fmla="*/ 3 w 3"/>
                  <a:gd name="T5" fmla="*/ 5 h 5"/>
                  <a:gd name="T6" fmla="*/ 1 w 3"/>
                  <a:gd name="T7" fmla="*/ 3 h 5"/>
                  <a:gd name="T8" fmla="*/ 1 w 3"/>
                  <a:gd name="T9" fmla="*/ 1 h 5"/>
                </a:gdLst>
                <a:ahLst/>
                <a:cxnLst>
                  <a:cxn ang="0">
                    <a:pos x="T0" y="T1"/>
                  </a:cxn>
                  <a:cxn ang="0">
                    <a:pos x="T2" y="T3"/>
                  </a:cxn>
                  <a:cxn ang="0">
                    <a:pos x="T4" y="T5"/>
                  </a:cxn>
                  <a:cxn ang="0">
                    <a:pos x="T6" y="T7"/>
                  </a:cxn>
                  <a:cxn ang="0">
                    <a:pos x="T8" y="T9"/>
                  </a:cxn>
                </a:cxnLst>
                <a:rect l="0" t="0" r="r" b="b"/>
                <a:pathLst>
                  <a:path w="3" h="5">
                    <a:moveTo>
                      <a:pt x="1" y="1"/>
                    </a:moveTo>
                    <a:cubicBezTo>
                      <a:pt x="2" y="0"/>
                      <a:pt x="2" y="1"/>
                      <a:pt x="3" y="2"/>
                    </a:cubicBezTo>
                    <a:cubicBezTo>
                      <a:pt x="3" y="3"/>
                      <a:pt x="3" y="4"/>
                      <a:pt x="3" y="5"/>
                    </a:cubicBezTo>
                    <a:cubicBezTo>
                      <a:pt x="2" y="5"/>
                      <a:pt x="1" y="4"/>
                      <a:pt x="1" y="3"/>
                    </a:cubicBezTo>
                    <a:cubicBezTo>
                      <a:pt x="0" y="2"/>
                      <a:pt x="0" y="1"/>
                      <a:pt x="1" y="1"/>
                    </a:cubicBez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8" name="Freeform 217">
                <a:extLst>
                  <a:ext uri="{FF2B5EF4-FFF2-40B4-BE49-F238E27FC236}">
                    <a16:creationId xmlns:a16="http://schemas.microsoft.com/office/drawing/2014/main" id="{DA088D0A-3A4C-4A66-8EC6-FE3245402757}"/>
                  </a:ext>
                </a:extLst>
              </p:cNvPr>
              <p:cNvSpPr>
                <a:spLocks/>
              </p:cNvSpPr>
              <p:nvPr/>
            </p:nvSpPr>
            <p:spPr bwMode="auto">
              <a:xfrm>
                <a:off x="2719388" y="4275138"/>
                <a:ext cx="19050" cy="6350"/>
              </a:xfrm>
              <a:custGeom>
                <a:avLst/>
                <a:gdLst>
                  <a:gd name="T0" fmla="*/ 0 w 6"/>
                  <a:gd name="T1" fmla="*/ 0 h 2"/>
                  <a:gd name="T2" fmla="*/ 0 w 6"/>
                  <a:gd name="T3" fmla="*/ 0 h 2"/>
                  <a:gd name="T4" fmla="*/ 0 w 6"/>
                  <a:gd name="T5" fmla="*/ 0 h 2"/>
                  <a:gd name="T6" fmla="*/ 3 w 6"/>
                  <a:gd name="T7" fmla="*/ 2 h 2"/>
                  <a:gd name="T8" fmla="*/ 6 w 6"/>
                  <a:gd name="T9" fmla="*/ 0 h 2"/>
                  <a:gd name="T10" fmla="*/ 6 w 6"/>
                  <a:gd name="T11" fmla="*/ 0 h 2"/>
                  <a:gd name="T12" fmla="*/ 3 w 6"/>
                  <a:gd name="T13" fmla="*/ 1 h 2"/>
                  <a:gd name="T14" fmla="*/ 0 w 6"/>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2">
                    <a:moveTo>
                      <a:pt x="0" y="0"/>
                    </a:moveTo>
                    <a:cubicBezTo>
                      <a:pt x="0" y="0"/>
                      <a:pt x="0" y="0"/>
                      <a:pt x="0" y="0"/>
                    </a:cubicBezTo>
                    <a:cubicBezTo>
                      <a:pt x="0" y="0"/>
                      <a:pt x="0" y="0"/>
                      <a:pt x="0" y="0"/>
                    </a:cubicBezTo>
                    <a:cubicBezTo>
                      <a:pt x="0" y="0"/>
                      <a:pt x="2" y="2"/>
                      <a:pt x="3" y="2"/>
                    </a:cubicBezTo>
                    <a:cubicBezTo>
                      <a:pt x="4" y="2"/>
                      <a:pt x="6" y="0"/>
                      <a:pt x="6" y="0"/>
                    </a:cubicBezTo>
                    <a:cubicBezTo>
                      <a:pt x="6" y="0"/>
                      <a:pt x="6" y="0"/>
                      <a:pt x="6" y="0"/>
                    </a:cubicBezTo>
                    <a:cubicBezTo>
                      <a:pt x="5" y="1"/>
                      <a:pt x="4" y="1"/>
                      <a:pt x="3" y="1"/>
                    </a:cubicBezTo>
                    <a:cubicBezTo>
                      <a:pt x="2" y="1"/>
                      <a:pt x="1" y="1"/>
                      <a:pt x="0" y="0"/>
                    </a:cubicBezTo>
                  </a:path>
                </a:pathLst>
              </a:custGeom>
              <a:solidFill>
                <a:srgbClr val="C59E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9" name="Freeform 218">
                <a:extLst>
                  <a:ext uri="{FF2B5EF4-FFF2-40B4-BE49-F238E27FC236}">
                    <a16:creationId xmlns:a16="http://schemas.microsoft.com/office/drawing/2014/main" id="{B1987E93-3443-485C-9B23-807043F3F90D}"/>
                  </a:ext>
                </a:extLst>
              </p:cNvPr>
              <p:cNvSpPr>
                <a:spLocks/>
              </p:cNvSpPr>
              <p:nvPr/>
            </p:nvSpPr>
            <p:spPr bwMode="auto">
              <a:xfrm>
                <a:off x="2703513" y="4221163"/>
                <a:ext cx="50800" cy="57150"/>
              </a:xfrm>
              <a:custGeom>
                <a:avLst/>
                <a:gdLst>
                  <a:gd name="T0" fmla="*/ 8 w 16"/>
                  <a:gd name="T1" fmla="*/ 18 h 18"/>
                  <a:gd name="T2" fmla="*/ 1 w 16"/>
                  <a:gd name="T3" fmla="*/ 11 h 18"/>
                  <a:gd name="T4" fmla="*/ 8 w 16"/>
                  <a:gd name="T5" fmla="*/ 0 h 18"/>
                  <a:gd name="T6" fmla="*/ 15 w 16"/>
                  <a:gd name="T7" fmla="*/ 11 h 18"/>
                  <a:gd name="T8" fmla="*/ 8 w 16"/>
                  <a:gd name="T9" fmla="*/ 18 h 18"/>
                </a:gdLst>
                <a:ahLst/>
                <a:cxnLst>
                  <a:cxn ang="0">
                    <a:pos x="T0" y="T1"/>
                  </a:cxn>
                  <a:cxn ang="0">
                    <a:pos x="T2" y="T3"/>
                  </a:cxn>
                  <a:cxn ang="0">
                    <a:pos x="T4" y="T5"/>
                  </a:cxn>
                  <a:cxn ang="0">
                    <a:pos x="T6" y="T7"/>
                  </a:cxn>
                  <a:cxn ang="0">
                    <a:pos x="T8" y="T9"/>
                  </a:cxn>
                </a:cxnLst>
                <a:rect l="0" t="0" r="r" b="b"/>
                <a:pathLst>
                  <a:path w="16" h="18">
                    <a:moveTo>
                      <a:pt x="8" y="18"/>
                    </a:moveTo>
                    <a:cubicBezTo>
                      <a:pt x="6" y="18"/>
                      <a:pt x="2" y="15"/>
                      <a:pt x="1" y="11"/>
                    </a:cubicBezTo>
                    <a:cubicBezTo>
                      <a:pt x="0" y="6"/>
                      <a:pt x="2" y="0"/>
                      <a:pt x="8" y="0"/>
                    </a:cubicBezTo>
                    <a:cubicBezTo>
                      <a:pt x="14" y="0"/>
                      <a:pt x="16" y="6"/>
                      <a:pt x="15" y="11"/>
                    </a:cubicBezTo>
                    <a:cubicBezTo>
                      <a:pt x="14" y="15"/>
                      <a:pt x="10" y="18"/>
                      <a:pt x="8" y="18"/>
                    </a:cubicBezTo>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60" name="Freeform 219">
                <a:extLst>
                  <a:ext uri="{FF2B5EF4-FFF2-40B4-BE49-F238E27FC236}">
                    <a16:creationId xmlns:a16="http://schemas.microsoft.com/office/drawing/2014/main" id="{2B18CEC8-01EA-468A-A11E-BE27909512E8}"/>
                  </a:ext>
                </a:extLst>
              </p:cNvPr>
              <p:cNvSpPr>
                <a:spLocks/>
              </p:cNvSpPr>
              <p:nvPr/>
            </p:nvSpPr>
            <p:spPr bwMode="auto">
              <a:xfrm>
                <a:off x="2703513" y="4221163"/>
                <a:ext cx="53975" cy="38100"/>
              </a:xfrm>
              <a:custGeom>
                <a:avLst/>
                <a:gdLst>
                  <a:gd name="T0" fmla="*/ 7 w 17"/>
                  <a:gd name="T1" fmla="*/ 6 h 12"/>
                  <a:gd name="T2" fmla="*/ 3 w 17"/>
                  <a:gd name="T3" fmla="*/ 9 h 12"/>
                  <a:gd name="T4" fmla="*/ 1 w 17"/>
                  <a:gd name="T5" fmla="*/ 12 h 12"/>
                  <a:gd name="T6" fmla="*/ 0 w 17"/>
                  <a:gd name="T7" fmla="*/ 5 h 12"/>
                  <a:gd name="T8" fmla="*/ 7 w 17"/>
                  <a:gd name="T9" fmla="*/ 0 h 12"/>
                  <a:gd name="T10" fmla="*/ 13 w 17"/>
                  <a:gd name="T11" fmla="*/ 1 h 12"/>
                  <a:gd name="T12" fmla="*/ 14 w 17"/>
                  <a:gd name="T13" fmla="*/ 12 h 12"/>
                  <a:gd name="T14" fmla="*/ 11 w 17"/>
                  <a:gd name="T15" fmla="*/ 4 h 12"/>
                  <a:gd name="T16" fmla="*/ 7 w 17"/>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2">
                    <a:moveTo>
                      <a:pt x="7" y="6"/>
                    </a:moveTo>
                    <a:cubicBezTo>
                      <a:pt x="5" y="9"/>
                      <a:pt x="4" y="9"/>
                      <a:pt x="3" y="9"/>
                    </a:cubicBezTo>
                    <a:cubicBezTo>
                      <a:pt x="1" y="8"/>
                      <a:pt x="1" y="10"/>
                      <a:pt x="1" y="12"/>
                    </a:cubicBezTo>
                    <a:cubicBezTo>
                      <a:pt x="0" y="10"/>
                      <a:pt x="0" y="7"/>
                      <a:pt x="0" y="5"/>
                    </a:cubicBezTo>
                    <a:cubicBezTo>
                      <a:pt x="1" y="3"/>
                      <a:pt x="4" y="0"/>
                      <a:pt x="7" y="0"/>
                    </a:cubicBezTo>
                    <a:cubicBezTo>
                      <a:pt x="8" y="0"/>
                      <a:pt x="10" y="0"/>
                      <a:pt x="13" y="1"/>
                    </a:cubicBezTo>
                    <a:cubicBezTo>
                      <a:pt x="17" y="4"/>
                      <a:pt x="16" y="11"/>
                      <a:pt x="14" y="12"/>
                    </a:cubicBezTo>
                    <a:cubicBezTo>
                      <a:pt x="16" y="6"/>
                      <a:pt x="13" y="7"/>
                      <a:pt x="11" y="4"/>
                    </a:cubicBezTo>
                    <a:cubicBezTo>
                      <a:pt x="10" y="2"/>
                      <a:pt x="8" y="2"/>
                      <a:pt x="7" y="6"/>
                    </a:cubicBezTo>
                    <a:close/>
                  </a:path>
                </a:pathLst>
              </a:custGeom>
              <a:solidFill>
                <a:srgbClr val="8060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61" name="Rectangle 220">
                <a:extLst>
                  <a:ext uri="{FF2B5EF4-FFF2-40B4-BE49-F238E27FC236}">
                    <a16:creationId xmlns:a16="http://schemas.microsoft.com/office/drawing/2014/main" id="{F5BCABDF-B569-4E07-9F73-037F276B7EFF}"/>
                  </a:ext>
                </a:extLst>
              </p:cNvPr>
              <p:cNvSpPr>
                <a:spLocks noChangeArrowheads="1"/>
              </p:cNvSpPr>
              <p:nvPr/>
            </p:nvSpPr>
            <p:spPr bwMode="auto">
              <a:xfrm>
                <a:off x="2728913" y="4294188"/>
                <a:ext cx="1588"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62" name="Rectangle 221">
                <a:extLst>
                  <a:ext uri="{FF2B5EF4-FFF2-40B4-BE49-F238E27FC236}">
                    <a16:creationId xmlns:a16="http://schemas.microsoft.com/office/drawing/2014/main" id="{829C65DB-02D1-40CD-995E-D1F337ACC7A4}"/>
                  </a:ext>
                </a:extLst>
              </p:cNvPr>
              <p:cNvSpPr>
                <a:spLocks noChangeArrowheads="1"/>
              </p:cNvSpPr>
              <p:nvPr/>
            </p:nvSpPr>
            <p:spPr bwMode="auto">
              <a:xfrm>
                <a:off x="2728913" y="4294188"/>
                <a:ext cx="1588" cy="2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63" name="Freeform 222">
                <a:extLst>
                  <a:ext uri="{FF2B5EF4-FFF2-40B4-BE49-F238E27FC236}">
                    <a16:creationId xmlns:a16="http://schemas.microsoft.com/office/drawing/2014/main" id="{36F43561-DD34-45FB-AEE4-4652497ECDDA}"/>
                  </a:ext>
                </a:extLst>
              </p:cNvPr>
              <p:cNvSpPr>
                <a:spLocks/>
              </p:cNvSpPr>
              <p:nvPr/>
            </p:nvSpPr>
            <p:spPr bwMode="auto">
              <a:xfrm>
                <a:off x="2713038" y="4281488"/>
                <a:ext cx="15875" cy="19050"/>
              </a:xfrm>
              <a:custGeom>
                <a:avLst/>
                <a:gdLst>
                  <a:gd name="T0" fmla="*/ 4 w 10"/>
                  <a:gd name="T1" fmla="*/ 0 h 12"/>
                  <a:gd name="T2" fmla="*/ 0 w 10"/>
                  <a:gd name="T3" fmla="*/ 4 h 12"/>
                  <a:gd name="T4" fmla="*/ 4 w 10"/>
                  <a:gd name="T5" fmla="*/ 12 h 12"/>
                  <a:gd name="T6" fmla="*/ 10 w 10"/>
                  <a:gd name="T7" fmla="*/ 8 h 12"/>
                  <a:gd name="T8" fmla="*/ 4 w 10"/>
                  <a:gd name="T9" fmla="*/ 0 h 12"/>
                </a:gdLst>
                <a:ahLst/>
                <a:cxnLst>
                  <a:cxn ang="0">
                    <a:pos x="T0" y="T1"/>
                  </a:cxn>
                  <a:cxn ang="0">
                    <a:pos x="T2" y="T3"/>
                  </a:cxn>
                  <a:cxn ang="0">
                    <a:pos x="T4" y="T5"/>
                  </a:cxn>
                  <a:cxn ang="0">
                    <a:pos x="T6" y="T7"/>
                  </a:cxn>
                  <a:cxn ang="0">
                    <a:pos x="T8" y="T9"/>
                  </a:cxn>
                </a:cxnLst>
                <a:rect l="0" t="0" r="r" b="b"/>
                <a:pathLst>
                  <a:path w="10" h="12">
                    <a:moveTo>
                      <a:pt x="4" y="0"/>
                    </a:moveTo>
                    <a:lnTo>
                      <a:pt x="0" y="4"/>
                    </a:lnTo>
                    <a:lnTo>
                      <a:pt x="4" y="12"/>
                    </a:lnTo>
                    <a:lnTo>
                      <a:pt x="10" y="8"/>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64" name="Freeform 223">
                <a:extLst>
                  <a:ext uri="{FF2B5EF4-FFF2-40B4-BE49-F238E27FC236}">
                    <a16:creationId xmlns:a16="http://schemas.microsoft.com/office/drawing/2014/main" id="{A4BF45B4-7D1A-4A96-8674-C12929837C3C}"/>
                  </a:ext>
                </a:extLst>
              </p:cNvPr>
              <p:cNvSpPr>
                <a:spLocks/>
              </p:cNvSpPr>
              <p:nvPr/>
            </p:nvSpPr>
            <p:spPr bwMode="auto">
              <a:xfrm>
                <a:off x="2713038" y="4281488"/>
                <a:ext cx="15875" cy="19050"/>
              </a:xfrm>
              <a:custGeom>
                <a:avLst/>
                <a:gdLst>
                  <a:gd name="T0" fmla="*/ 4 w 10"/>
                  <a:gd name="T1" fmla="*/ 0 h 12"/>
                  <a:gd name="T2" fmla="*/ 0 w 10"/>
                  <a:gd name="T3" fmla="*/ 4 h 12"/>
                  <a:gd name="T4" fmla="*/ 4 w 10"/>
                  <a:gd name="T5" fmla="*/ 12 h 12"/>
                  <a:gd name="T6" fmla="*/ 10 w 10"/>
                  <a:gd name="T7" fmla="*/ 8 h 12"/>
                  <a:gd name="T8" fmla="*/ 4 w 10"/>
                  <a:gd name="T9" fmla="*/ 0 h 12"/>
                </a:gdLst>
                <a:ahLst/>
                <a:cxnLst>
                  <a:cxn ang="0">
                    <a:pos x="T0" y="T1"/>
                  </a:cxn>
                  <a:cxn ang="0">
                    <a:pos x="T2" y="T3"/>
                  </a:cxn>
                  <a:cxn ang="0">
                    <a:pos x="T4" y="T5"/>
                  </a:cxn>
                  <a:cxn ang="0">
                    <a:pos x="T6" y="T7"/>
                  </a:cxn>
                  <a:cxn ang="0">
                    <a:pos x="T8" y="T9"/>
                  </a:cxn>
                </a:cxnLst>
                <a:rect l="0" t="0" r="r" b="b"/>
                <a:pathLst>
                  <a:path w="10" h="12">
                    <a:moveTo>
                      <a:pt x="4" y="0"/>
                    </a:moveTo>
                    <a:lnTo>
                      <a:pt x="0" y="4"/>
                    </a:lnTo>
                    <a:lnTo>
                      <a:pt x="4" y="12"/>
                    </a:lnTo>
                    <a:lnTo>
                      <a:pt x="10" y="8"/>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65" name="Freeform 224">
                <a:extLst>
                  <a:ext uri="{FF2B5EF4-FFF2-40B4-BE49-F238E27FC236}">
                    <a16:creationId xmlns:a16="http://schemas.microsoft.com/office/drawing/2014/main" id="{5D8FFD24-9FEC-4371-9CD5-48FDE820FAE2}"/>
                  </a:ext>
                </a:extLst>
              </p:cNvPr>
              <p:cNvSpPr>
                <a:spLocks/>
              </p:cNvSpPr>
              <p:nvPr/>
            </p:nvSpPr>
            <p:spPr bwMode="auto">
              <a:xfrm>
                <a:off x="2728913" y="4281488"/>
                <a:ext cx="15875" cy="19050"/>
              </a:xfrm>
              <a:custGeom>
                <a:avLst/>
                <a:gdLst>
                  <a:gd name="T0" fmla="*/ 6 w 10"/>
                  <a:gd name="T1" fmla="*/ 0 h 12"/>
                  <a:gd name="T2" fmla="*/ 10 w 10"/>
                  <a:gd name="T3" fmla="*/ 4 h 12"/>
                  <a:gd name="T4" fmla="*/ 4 w 10"/>
                  <a:gd name="T5" fmla="*/ 12 h 12"/>
                  <a:gd name="T6" fmla="*/ 0 w 10"/>
                  <a:gd name="T7" fmla="*/ 8 h 12"/>
                  <a:gd name="T8" fmla="*/ 6 w 10"/>
                  <a:gd name="T9" fmla="*/ 0 h 12"/>
                </a:gdLst>
                <a:ahLst/>
                <a:cxnLst>
                  <a:cxn ang="0">
                    <a:pos x="T0" y="T1"/>
                  </a:cxn>
                  <a:cxn ang="0">
                    <a:pos x="T2" y="T3"/>
                  </a:cxn>
                  <a:cxn ang="0">
                    <a:pos x="T4" y="T5"/>
                  </a:cxn>
                  <a:cxn ang="0">
                    <a:pos x="T6" y="T7"/>
                  </a:cxn>
                  <a:cxn ang="0">
                    <a:pos x="T8" y="T9"/>
                  </a:cxn>
                </a:cxnLst>
                <a:rect l="0" t="0" r="r" b="b"/>
                <a:pathLst>
                  <a:path w="10" h="12">
                    <a:moveTo>
                      <a:pt x="6" y="0"/>
                    </a:moveTo>
                    <a:lnTo>
                      <a:pt x="10" y="4"/>
                    </a:lnTo>
                    <a:lnTo>
                      <a:pt x="4" y="12"/>
                    </a:lnTo>
                    <a:lnTo>
                      <a:pt x="0" y="8"/>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66" name="Freeform 225">
                <a:extLst>
                  <a:ext uri="{FF2B5EF4-FFF2-40B4-BE49-F238E27FC236}">
                    <a16:creationId xmlns:a16="http://schemas.microsoft.com/office/drawing/2014/main" id="{2FBF8136-DBB9-400E-BC82-1A8C207FC7D0}"/>
                  </a:ext>
                </a:extLst>
              </p:cNvPr>
              <p:cNvSpPr>
                <a:spLocks/>
              </p:cNvSpPr>
              <p:nvPr/>
            </p:nvSpPr>
            <p:spPr bwMode="auto">
              <a:xfrm>
                <a:off x="2728913" y="4281488"/>
                <a:ext cx="15875" cy="19050"/>
              </a:xfrm>
              <a:custGeom>
                <a:avLst/>
                <a:gdLst>
                  <a:gd name="T0" fmla="*/ 6 w 10"/>
                  <a:gd name="T1" fmla="*/ 0 h 12"/>
                  <a:gd name="T2" fmla="*/ 10 w 10"/>
                  <a:gd name="T3" fmla="*/ 4 h 12"/>
                  <a:gd name="T4" fmla="*/ 4 w 10"/>
                  <a:gd name="T5" fmla="*/ 12 h 12"/>
                  <a:gd name="T6" fmla="*/ 0 w 10"/>
                  <a:gd name="T7" fmla="*/ 8 h 12"/>
                  <a:gd name="T8" fmla="*/ 6 w 10"/>
                  <a:gd name="T9" fmla="*/ 0 h 12"/>
                </a:gdLst>
                <a:ahLst/>
                <a:cxnLst>
                  <a:cxn ang="0">
                    <a:pos x="T0" y="T1"/>
                  </a:cxn>
                  <a:cxn ang="0">
                    <a:pos x="T2" y="T3"/>
                  </a:cxn>
                  <a:cxn ang="0">
                    <a:pos x="T4" y="T5"/>
                  </a:cxn>
                  <a:cxn ang="0">
                    <a:pos x="T6" y="T7"/>
                  </a:cxn>
                  <a:cxn ang="0">
                    <a:pos x="T8" y="T9"/>
                  </a:cxn>
                </a:cxnLst>
                <a:rect l="0" t="0" r="r" b="b"/>
                <a:pathLst>
                  <a:path w="10" h="12">
                    <a:moveTo>
                      <a:pt x="6" y="0"/>
                    </a:moveTo>
                    <a:lnTo>
                      <a:pt x="10" y="4"/>
                    </a:lnTo>
                    <a:lnTo>
                      <a:pt x="4" y="12"/>
                    </a:lnTo>
                    <a:lnTo>
                      <a:pt x="0" y="8"/>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67" name="Freeform 226">
                <a:extLst>
                  <a:ext uri="{FF2B5EF4-FFF2-40B4-BE49-F238E27FC236}">
                    <a16:creationId xmlns:a16="http://schemas.microsoft.com/office/drawing/2014/main" id="{13B9E459-8161-4227-8CE1-63D9D618E954}"/>
                  </a:ext>
                </a:extLst>
              </p:cNvPr>
              <p:cNvSpPr>
                <a:spLocks noEditPoints="1"/>
              </p:cNvSpPr>
              <p:nvPr/>
            </p:nvSpPr>
            <p:spPr bwMode="auto">
              <a:xfrm>
                <a:off x="2709863" y="4246563"/>
                <a:ext cx="38100" cy="15875"/>
              </a:xfrm>
              <a:custGeom>
                <a:avLst/>
                <a:gdLst>
                  <a:gd name="T0" fmla="*/ 9 w 12"/>
                  <a:gd name="T1" fmla="*/ 5 h 5"/>
                  <a:gd name="T2" fmla="*/ 9 w 12"/>
                  <a:gd name="T3" fmla="*/ 5 h 5"/>
                  <a:gd name="T4" fmla="*/ 12 w 12"/>
                  <a:gd name="T5" fmla="*/ 3 h 5"/>
                  <a:gd name="T6" fmla="*/ 12 w 12"/>
                  <a:gd name="T7" fmla="*/ 2 h 5"/>
                  <a:gd name="T8" fmla="*/ 12 w 12"/>
                  <a:gd name="T9" fmla="*/ 1 h 5"/>
                  <a:gd name="T10" fmla="*/ 12 w 12"/>
                  <a:gd name="T11" fmla="*/ 1 h 5"/>
                  <a:gd name="T12" fmla="*/ 9 w 12"/>
                  <a:gd name="T13" fmla="*/ 1 h 5"/>
                  <a:gd name="T14" fmla="*/ 9 w 12"/>
                  <a:gd name="T15" fmla="*/ 1 h 5"/>
                  <a:gd name="T16" fmla="*/ 11 w 12"/>
                  <a:gd name="T17" fmla="*/ 1 h 5"/>
                  <a:gd name="T18" fmla="*/ 11 w 12"/>
                  <a:gd name="T19" fmla="*/ 4 h 5"/>
                  <a:gd name="T20" fmla="*/ 9 w 12"/>
                  <a:gd name="T21" fmla="*/ 5 h 5"/>
                  <a:gd name="T22" fmla="*/ 6 w 12"/>
                  <a:gd name="T23" fmla="*/ 1 h 5"/>
                  <a:gd name="T24" fmla="*/ 3 w 12"/>
                  <a:gd name="T25" fmla="*/ 1 h 5"/>
                  <a:gd name="T26" fmla="*/ 3 w 12"/>
                  <a:gd name="T27" fmla="*/ 1 h 5"/>
                  <a:gd name="T28" fmla="*/ 3 w 12"/>
                  <a:gd name="T29" fmla="*/ 1 h 5"/>
                  <a:gd name="T30" fmla="*/ 5 w 12"/>
                  <a:gd name="T31" fmla="*/ 2 h 5"/>
                  <a:gd name="T32" fmla="*/ 4 w 12"/>
                  <a:gd name="T33" fmla="*/ 5 h 5"/>
                  <a:gd name="T34" fmla="*/ 3 w 12"/>
                  <a:gd name="T35" fmla="*/ 5 h 5"/>
                  <a:gd name="T36" fmla="*/ 3 w 12"/>
                  <a:gd name="T37" fmla="*/ 5 h 5"/>
                  <a:gd name="T38" fmla="*/ 5 w 12"/>
                  <a:gd name="T39" fmla="*/ 4 h 5"/>
                  <a:gd name="T40" fmla="*/ 6 w 12"/>
                  <a:gd name="T41" fmla="*/ 2 h 5"/>
                  <a:gd name="T42" fmla="*/ 7 w 12"/>
                  <a:gd name="T43" fmla="*/ 4 h 5"/>
                  <a:gd name="T44" fmla="*/ 9 w 12"/>
                  <a:gd name="T45" fmla="*/ 5 h 5"/>
                  <a:gd name="T46" fmla="*/ 9 w 12"/>
                  <a:gd name="T47" fmla="*/ 5 h 5"/>
                  <a:gd name="T48" fmla="*/ 8 w 12"/>
                  <a:gd name="T49" fmla="*/ 5 h 5"/>
                  <a:gd name="T50" fmla="*/ 7 w 12"/>
                  <a:gd name="T51" fmla="*/ 2 h 5"/>
                  <a:gd name="T52" fmla="*/ 9 w 12"/>
                  <a:gd name="T53" fmla="*/ 1 h 5"/>
                  <a:gd name="T54" fmla="*/ 9 w 12"/>
                  <a:gd name="T55" fmla="*/ 1 h 5"/>
                  <a:gd name="T56" fmla="*/ 9 w 12"/>
                  <a:gd name="T57" fmla="*/ 1 h 5"/>
                  <a:gd name="T58" fmla="*/ 6 w 12"/>
                  <a:gd name="T59" fmla="*/ 1 h 5"/>
                  <a:gd name="T60" fmla="*/ 3 w 12"/>
                  <a:gd name="T61" fmla="*/ 1 h 5"/>
                  <a:gd name="T62" fmla="*/ 0 w 12"/>
                  <a:gd name="T63" fmla="*/ 1 h 5"/>
                  <a:gd name="T64" fmla="*/ 0 w 12"/>
                  <a:gd name="T65" fmla="*/ 1 h 5"/>
                  <a:gd name="T66" fmla="*/ 0 w 12"/>
                  <a:gd name="T67" fmla="*/ 2 h 5"/>
                  <a:gd name="T68" fmla="*/ 0 w 12"/>
                  <a:gd name="T69" fmla="*/ 3 h 5"/>
                  <a:gd name="T70" fmla="*/ 2 w 12"/>
                  <a:gd name="T71" fmla="*/ 5 h 5"/>
                  <a:gd name="T72" fmla="*/ 3 w 12"/>
                  <a:gd name="T73" fmla="*/ 5 h 5"/>
                  <a:gd name="T74" fmla="*/ 3 w 12"/>
                  <a:gd name="T75" fmla="*/ 5 h 5"/>
                  <a:gd name="T76" fmla="*/ 1 w 12"/>
                  <a:gd name="T77" fmla="*/ 4 h 5"/>
                  <a:gd name="T78" fmla="*/ 1 w 12"/>
                  <a:gd name="T79" fmla="*/ 1 h 5"/>
                  <a:gd name="T80" fmla="*/ 3 w 12"/>
                  <a:gd name="T81"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 h="5">
                    <a:moveTo>
                      <a:pt x="9" y="5"/>
                    </a:moveTo>
                    <a:cubicBezTo>
                      <a:pt x="9" y="5"/>
                      <a:pt x="9" y="5"/>
                      <a:pt x="9" y="5"/>
                    </a:cubicBezTo>
                    <a:cubicBezTo>
                      <a:pt x="11" y="5"/>
                      <a:pt x="11" y="4"/>
                      <a:pt x="12" y="3"/>
                    </a:cubicBezTo>
                    <a:cubicBezTo>
                      <a:pt x="12" y="2"/>
                      <a:pt x="12" y="2"/>
                      <a:pt x="12" y="2"/>
                    </a:cubicBezTo>
                    <a:cubicBezTo>
                      <a:pt x="12" y="1"/>
                      <a:pt x="12" y="1"/>
                      <a:pt x="12" y="1"/>
                    </a:cubicBezTo>
                    <a:cubicBezTo>
                      <a:pt x="12" y="1"/>
                      <a:pt x="12" y="1"/>
                      <a:pt x="12" y="1"/>
                    </a:cubicBezTo>
                    <a:cubicBezTo>
                      <a:pt x="12" y="1"/>
                      <a:pt x="10" y="0"/>
                      <a:pt x="9" y="1"/>
                    </a:cubicBezTo>
                    <a:cubicBezTo>
                      <a:pt x="9" y="1"/>
                      <a:pt x="9" y="1"/>
                      <a:pt x="9" y="1"/>
                    </a:cubicBezTo>
                    <a:cubicBezTo>
                      <a:pt x="10" y="1"/>
                      <a:pt x="11" y="1"/>
                      <a:pt x="11" y="1"/>
                    </a:cubicBezTo>
                    <a:cubicBezTo>
                      <a:pt x="12" y="1"/>
                      <a:pt x="12" y="3"/>
                      <a:pt x="11" y="4"/>
                    </a:cubicBezTo>
                    <a:cubicBezTo>
                      <a:pt x="11" y="5"/>
                      <a:pt x="10" y="5"/>
                      <a:pt x="9" y="5"/>
                    </a:cubicBezTo>
                    <a:close/>
                    <a:moveTo>
                      <a:pt x="6" y="1"/>
                    </a:moveTo>
                    <a:cubicBezTo>
                      <a:pt x="6" y="1"/>
                      <a:pt x="4" y="1"/>
                      <a:pt x="3" y="1"/>
                    </a:cubicBezTo>
                    <a:cubicBezTo>
                      <a:pt x="3" y="1"/>
                      <a:pt x="3" y="1"/>
                      <a:pt x="3" y="1"/>
                    </a:cubicBezTo>
                    <a:cubicBezTo>
                      <a:pt x="3" y="1"/>
                      <a:pt x="3" y="1"/>
                      <a:pt x="3" y="1"/>
                    </a:cubicBezTo>
                    <a:cubicBezTo>
                      <a:pt x="4" y="1"/>
                      <a:pt x="5" y="1"/>
                      <a:pt x="5" y="2"/>
                    </a:cubicBezTo>
                    <a:cubicBezTo>
                      <a:pt x="5" y="2"/>
                      <a:pt x="4" y="4"/>
                      <a:pt x="4" y="5"/>
                    </a:cubicBezTo>
                    <a:cubicBezTo>
                      <a:pt x="3" y="5"/>
                      <a:pt x="3" y="5"/>
                      <a:pt x="3" y="5"/>
                    </a:cubicBezTo>
                    <a:cubicBezTo>
                      <a:pt x="3" y="5"/>
                      <a:pt x="3" y="5"/>
                      <a:pt x="3" y="5"/>
                    </a:cubicBezTo>
                    <a:cubicBezTo>
                      <a:pt x="4" y="5"/>
                      <a:pt x="5" y="4"/>
                      <a:pt x="5" y="4"/>
                    </a:cubicBezTo>
                    <a:cubicBezTo>
                      <a:pt x="5" y="3"/>
                      <a:pt x="5" y="2"/>
                      <a:pt x="6" y="2"/>
                    </a:cubicBezTo>
                    <a:cubicBezTo>
                      <a:pt x="7" y="2"/>
                      <a:pt x="7" y="3"/>
                      <a:pt x="7" y="4"/>
                    </a:cubicBezTo>
                    <a:cubicBezTo>
                      <a:pt x="7" y="4"/>
                      <a:pt x="8" y="5"/>
                      <a:pt x="9" y="5"/>
                    </a:cubicBezTo>
                    <a:cubicBezTo>
                      <a:pt x="9" y="5"/>
                      <a:pt x="9" y="5"/>
                      <a:pt x="9" y="5"/>
                    </a:cubicBezTo>
                    <a:cubicBezTo>
                      <a:pt x="9" y="5"/>
                      <a:pt x="8" y="5"/>
                      <a:pt x="8" y="5"/>
                    </a:cubicBezTo>
                    <a:cubicBezTo>
                      <a:pt x="7" y="4"/>
                      <a:pt x="7" y="2"/>
                      <a:pt x="7" y="2"/>
                    </a:cubicBezTo>
                    <a:cubicBezTo>
                      <a:pt x="7" y="1"/>
                      <a:pt x="8" y="1"/>
                      <a:pt x="9" y="1"/>
                    </a:cubicBezTo>
                    <a:cubicBezTo>
                      <a:pt x="9" y="1"/>
                      <a:pt x="9" y="1"/>
                      <a:pt x="9" y="1"/>
                    </a:cubicBezTo>
                    <a:cubicBezTo>
                      <a:pt x="9" y="1"/>
                      <a:pt x="9" y="1"/>
                      <a:pt x="9" y="1"/>
                    </a:cubicBezTo>
                    <a:cubicBezTo>
                      <a:pt x="8" y="1"/>
                      <a:pt x="7" y="1"/>
                      <a:pt x="6" y="1"/>
                    </a:cubicBezTo>
                    <a:close/>
                    <a:moveTo>
                      <a:pt x="3" y="1"/>
                    </a:moveTo>
                    <a:cubicBezTo>
                      <a:pt x="2" y="0"/>
                      <a:pt x="0" y="1"/>
                      <a:pt x="0" y="1"/>
                    </a:cubicBezTo>
                    <a:cubicBezTo>
                      <a:pt x="0" y="1"/>
                      <a:pt x="0" y="1"/>
                      <a:pt x="0" y="1"/>
                    </a:cubicBezTo>
                    <a:cubicBezTo>
                      <a:pt x="0" y="2"/>
                      <a:pt x="0" y="2"/>
                      <a:pt x="0" y="2"/>
                    </a:cubicBezTo>
                    <a:cubicBezTo>
                      <a:pt x="0" y="2"/>
                      <a:pt x="0" y="2"/>
                      <a:pt x="0" y="3"/>
                    </a:cubicBezTo>
                    <a:cubicBezTo>
                      <a:pt x="0" y="4"/>
                      <a:pt x="1" y="5"/>
                      <a:pt x="2" y="5"/>
                    </a:cubicBezTo>
                    <a:cubicBezTo>
                      <a:pt x="3" y="5"/>
                      <a:pt x="3" y="5"/>
                      <a:pt x="3" y="5"/>
                    </a:cubicBezTo>
                    <a:cubicBezTo>
                      <a:pt x="3" y="5"/>
                      <a:pt x="3" y="5"/>
                      <a:pt x="3" y="5"/>
                    </a:cubicBezTo>
                    <a:cubicBezTo>
                      <a:pt x="2" y="5"/>
                      <a:pt x="1" y="5"/>
                      <a:pt x="1" y="4"/>
                    </a:cubicBezTo>
                    <a:cubicBezTo>
                      <a:pt x="0" y="3"/>
                      <a:pt x="0" y="1"/>
                      <a:pt x="1" y="1"/>
                    </a:cubicBezTo>
                    <a:cubicBezTo>
                      <a:pt x="1" y="1"/>
                      <a:pt x="2" y="1"/>
                      <a:pt x="3" y="1"/>
                    </a:cubicBezTo>
                    <a:close/>
                  </a:path>
                </a:pathLst>
              </a:custGeom>
              <a:solidFill>
                <a:srgbClr val="546B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68" name="Freeform 227">
                <a:extLst>
                  <a:ext uri="{FF2B5EF4-FFF2-40B4-BE49-F238E27FC236}">
                    <a16:creationId xmlns:a16="http://schemas.microsoft.com/office/drawing/2014/main" id="{50D59D24-7CF5-4B80-B168-515BB98C887A}"/>
                  </a:ext>
                </a:extLst>
              </p:cNvPr>
              <p:cNvSpPr>
                <a:spLocks/>
              </p:cNvSpPr>
              <p:nvPr/>
            </p:nvSpPr>
            <p:spPr bwMode="auto">
              <a:xfrm>
                <a:off x="2728913" y="42941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CE3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69" name="Freeform 228">
                <a:extLst>
                  <a:ext uri="{FF2B5EF4-FFF2-40B4-BE49-F238E27FC236}">
                    <a16:creationId xmlns:a16="http://schemas.microsoft.com/office/drawing/2014/main" id="{28B30243-E5F5-4936-BC0E-3D3F18BDD7BF}"/>
                  </a:ext>
                </a:extLst>
              </p:cNvPr>
              <p:cNvSpPr>
                <a:spLocks/>
              </p:cNvSpPr>
              <p:nvPr/>
            </p:nvSpPr>
            <p:spPr bwMode="auto">
              <a:xfrm>
                <a:off x="2719388" y="4281488"/>
                <a:ext cx="19050" cy="12700"/>
              </a:xfrm>
              <a:custGeom>
                <a:avLst/>
                <a:gdLst>
                  <a:gd name="T0" fmla="*/ 6 w 6"/>
                  <a:gd name="T1" fmla="*/ 0 h 4"/>
                  <a:gd name="T2" fmla="*/ 3 w 6"/>
                  <a:gd name="T3" fmla="*/ 4 h 4"/>
                  <a:gd name="T4" fmla="*/ 0 w 6"/>
                  <a:gd name="T5" fmla="*/ 0 h 4"/>
                  <a:gd name="T6" fmla="*/ 0 w 6"/>
                  <a:gd name="T7" fmla="*/ 0 h 4"/>
                  <a:gd name="T8" fmla="*/ 3 w 6"/>
                  <a:gd name="T9" fmla="*/ 4 h 4"/>
                  <a:gd name="T10" fmla="*/ 3 w 6"/>
                  <a:gd name="T11" fmla="*/ 4 h 4"/>
                  <a:gd name="T12" fmla="*/ 6 w 6"/>
                  <a:gd name="T13" fmla="*/ 0 h 4"/>
                  <a:gd name="T14" fmla="*/ 6 w 6"/>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6" y="0"/>
                    </a:moveTo>
                    <a:cubicBezTo>
                      <a:pt x="3" y="4"/>
                      <a:pt x="3" y="4"/>
                      <a:pt x="3" y="4"/>
                    </a:cubicBezTo>
                    <a:cubicBezTo>
                      <a:pt x="0" y="0"/>
                      <a:pt x="0" y="0"/>
                      <a:pt x="0" y="0"/>
                    </a:cubicBezTo>
                    <a:cubicBezTo>
                      <a:pt x="0" y="0"/>
                      <a:pt x="0" y="0"/>
                      <a:pt x="0" y="0"/>
                    </a:cubicBezTo>
                    <a:cubicBezTo>
                      <a:pt x="3" y="4"/>
                      <a:pt x="3" y="4"/>
                      <a:pt x="3" y="4"/>
                    </a:cubicBezTo>
                    <a:cubicBezTo>
                      <a:pt x="3" y="4"/>
                      <a:pt x="3" y="4"/>
                      <a:pt x="3" y="4"/>
                    </a:cubicBezTo>
                    <a:cubicBezTo>
                      <a:pt x="6" y="0"/>
                      <a:pt x="6" y="0"/>
                      <a:pt x="6" y="0"/>
                    </a:cubicBezTo>
                    <a:cubicBezTo>
                      <a:pt x="6" y="0"/>
                      <a:pt x="6" y="0"/>
                      <a:pt x="6" y="0"/>
                    </a:cubicBezTo>
                  </a:path>
                </a:pathLst>
              </a:custGeom>
              <a:solidFill>
                <a:srgbClr val="E9BB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0" name="Freeform 229">
                <a:extLst>
                  <a:ext uri="{FF2B5EF4-FFF2-40B4-BE49-F238E27FC236}">
                    <a16:creationId xmlns:a16="http://schemas.microsoft.com/office/drawing/2014/main" id="{D3216C2C-717B-43AC-A630-8480A43628AE}"/>
                  </a:ext>
                </a:extLst>
              </p:cNvPr>
              <p:cNvSpPr>
                <a:spLocks/>
              </p:cNvSpPr>
              <p:nvPr/>
            </p:nvSpPr>
            <p:spPr bwMode="auto">
              <a:xfrm>
                <a:off x="2681288" y="4316413"/>
                <a:ext cx="69850" cy="23813"/>
              </a:xfrm>
              <a:custGeom>
                <a:avLst/>
                <a:gdLst>
                  <a:gd name="T0" fmla="*/ 6 w 22"/>
                  <a:gd name="T1" fmla="*/ 2 h 7"/>
                  <a:gd name="T2" fmla="*/ 21 w 22"/>
                  <a:gd name="T3" fmla="*/ 0 h 7"/>
                  <a:gd name="T4" fmla="*/ 22 w 22"/>
                  <a:gd name="T5" fmla="*/ 5 h 7"/>
                  <a:gd name="T6" fmla="*/ 3 w 22"/>
                  <a:gd name="T7" fmla="*/ 7 h 7"/>
                  <a:gd name="T8" fmla="*/ 0 w 22"/>
                  <a:gd name="T9" fmla="*/ 2 h 7"/>
                  <a:gd name="T10" fmla="*/ 6 w 22"/>
                  <a:gd name="T11" fmla="*/ 2 h 7"/>
                </a:gdLst>
                <a:ahLst/>
                <a:cxnLst>
                  <a:cxn ang="0">
                    <a:pos x="T0" y="T1"/>
                  </a:cxn>
                  <a:cxn ang="0">
                    <a:pos x="T2" y="T3"/>
                  </a:cxn>
                  <a:cxn ang="0">
                    <a:pos x="T4" y="T5"/>
                  </a:cxn>
                  <a:cxn ang="0">
                    <a:pos x="T6" y="T7"/>
                  </a:cxn>
                  <a:cxn ang="0">
                    <a:pos x="T8" y="T9"/>
                  </a:cxn>
                  <a:cxn ang="0">
                    <a:pos x="T10" y="T11"/>
                  </a:cxn>
                </a:cxnLst>
                <a:rect l="0" t="0" r="r" b="b"/>
                <a:pathLst>
                  <a:path w="22" h="7">
                    <a:moveTo>
                      <a:pt x="6" y="2"/>
                    </a:moveTo>
                    <a:cubicBezTo>
                      <a:pt x="21" y="0"/>
                      <a:pt x="21" y="0"/>
                      <a:pt x="21" y="0"/>
                    </a:cubicBezTo>
                    <a:cubicBezTo>
                      <a:pt x="22" y="5"/>
                      <a:pt x="22" y="5"/>
                      <a:pt x="22" y="5"/>
                    </a:cubicBezTo>
                    <a:cubicBezTo>
                      <a:pt x="22" y="5"/>
                      <a:pt x="8" y="7"/>
                      <a:pt x="3" y="7"/>
                    </a:cubicBezTo>
                    <a:cubicBezTo>
                      <a:pt x="0" y="7"/>
                      <a:pt x="0" y="2"/>
                      <a:pt x="0" y="2"/>
                    </a:cubicBezTo>
                    <a:cubicBezTo>
                      <a:pt x="6" y="2"/>
                      <a:pt x="6" y="2"/>
                      <a:pt x="6" y="2"/>
                    </a:cubicBezTo>
                  </a:path>
                </a:pathLst>
              </a:custGeom>
              <a:solidFill>
                <a:srgbClr val="D93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1" name="Freeform 230">
                <a:extLst>
                  <a:ext uri="{FF2B5EF4-FFF2-40B4-BE49-F238E27FC236}">
                    <a16:creationId xmlns:a16="http://schemas.microsoft.com/office/drawing/2014/main" id="{FC9A5F4A-03CA-43C7-A8E2-C1E5D0A84A3F}"/>
                  </a:ext>
                </a:extLst>
              </p:cNvPr>
              <p:cNvSpPr>
                <a:spLocks/>
              </p:cNvSpPr>
              <p:nvPr/>
            </p:nvSpPr>
            <p:spPr bwMode="auto">
              <a:xfrm>
                <a:off x="2751138" y="4316413"/>
                <a:ext cx="9525" cy="14288"/>
              </a:xfrm>
              <a:custGeom>
                <a:avLst/>
                <a:gdLst>
                  <a:gd name="T0" fmla="*/ 0 w 3"/>
                  <a:gd name="T1" fmla="*/ 1 h 4"/>
                  <a:gd name="T2" fmla="*/ 2 w 3"/>
                  <a:gd name="T3" fmla="*/ 1 h 4"/>
                  <a:gd name="T4" fmla="*/ 2 w 3"/>
                  <a:gd name="T5" fmla="*/ 3 h 4"/>
                  <a:gd name="T6" fmla="*/ 0 w 3"/>
                  <a:gd name="T7" fmla="*/ 4 h 4"/>
                  <a:gd name="T8" fmla="*/ 0 w 3"/>
                  <a:gd name="T9" fmla="*/ 1 h 4"/>
                </a:gdLst>
                <a:ahLst/>
                <a:cxnLst>
                  <a:cxn ang="0">
                    <a:pos x="T0" y="T1"/>
                  </a:cxn>
                  <a:cxn ang="0">
                    <a:pos x="T2" y="T3"/>
                  </a:cxn>
                  <a:cxn ang="0">
                    <a:pos x="T4" y="T5"/>
                  </a:cxn>
                  <a:cxn ang="0">
                    <a:pos x="T6" y="T7"/>
                  </a:cxn>
                  <a:cxn ang="0">
                    <a:pos x="T8" y="T9"/>
                  </a:cxn>
                </a:cxnLst>
                <a:rect l="0" t="0" r="r" b="b"/>
                <a:pathLst>
                  <a:path w="3" h="4">
                    <a:moveTo>
                      <a:pt x="0" y="1"/>
                    </a:moveTo>
                    <a:cubicBezTo>
                      <a:pt x="0" y="1"/>
                      <a:pt x="2" y="0"/>
                      <a:pt x="2" y="1"/>
                    </a:cubicBezTo>
                    <a:cubicBezTo>
                      <a:pt x="2" y="2"/>
                      <a:pt x="3" y="2"/>
                      <a:pt x="2" y="3"/>
                    </a:cubicBezTo>
                    <a:cubicBezTo>
                      <a:pt x="2" y="3"/>
                      <a:pt x="0" y="4"/>
                      <a:pt x="0" y="4"/>
                    </a:cubicBezTo>
                    <a:lnTo>
                      <a:pt x="0" y="1"/>
                    </a:ln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2" name="Freeform 231">
                <a:extLst>
                  <a:ext uri="{FF2B5EF4-FFF2-40B4-BE49-F238E27FC236}">
                    <a16:creationId xmlns:a16="http://schemas.microsoft.com/office/drawing/2014/main" id="{2F401451-FA5F-4529-BEA7-701CBB1FDA7F}"/>
                  </a:ext>
                </a:extLst>
              </p:cNvPr>
              <p:cNvSpPr>
                <a:spLocks/>
              </p:cNvSpPr>
              <p:nvPr/>
            </p:nvSpPr>
            <p:spPr bwMode="auto">
              <a:xfrm>
                <a:off x="2747963" y="4316413"/>
                <a:ext cx="3175" cy="17463"/>
              </a:xfrm>
              <a:custGeom>
                <a:avLst/>
                <a:gdLst>
                  <a:gd name="T0" fmla="*/ 2 w 2"/>
                  <a:gd name="T1" fmla="*/ 9 h 11"/>
                  <a:gd name="T2" fmla="*/ 2 w 2"/>
                  <a:gd name="T3" fmla="*/ 0 h 11"/>
                  <a:gd name="T4" fmla="*/ 0 w 2"/>
                  <a:gd name="T5" fmla="*/ 0 h 11"/>
                  <a:gd name="T6" fmla="*/ 0 w 2"/>
                  <a:gd name="T7" fmla="*/ 11 h 11"/>
                  <a:gd name="T8" fmla="*/ 2 w 2"/>
                  <a:gd name="T9" fmla="*/ 9 h 11"/>
                </a:gdLst>
                <a:ahLst/>
                <a:cxnLst>
                  <a:cxn ang="0">
                    <a:pos x="T0" y="T1"/>
                  </a:cxn>
                  <a:cxn ang="0">
                    <a:pos x="T2" y="T3"/>
                  </a:cxn>
                  <a:cxn ang="0">
                    <a:pos x="T4" y="T5"/>
                  </a:cxn>
                  <a:cxn ang="0">
                    <a:pos x="T6" y="T7"/>
                  </a:cxn>
                  <a:cxn ang="0">
                    <a:pos x="T8" y="T9"/>
                  </a:cxn>
                </a:cxnLst>
                <a:rect l="0" t="0" r="r" b="b"/>
                <a:pathLst>
                  <a:path w="2" h="11">
                    <a:moveTo>
                      <a:pt x="2" y="9"/>
                    </a:moveTo>
                    <a:lnTo>
                      <a:pt x="2" y="0"/>
                    </a:lnTo>
                    <a:lnTo>
                      <a:pt x="0" y="0"/>
                    </a:lnTo>
                    <a:lnTo>
                      <a:pt x="0" y="11"/>
                    </a:lnTo>
                    <a:lnTo>
                      <a:pt x="2"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3" name="Freeform 232">
                <a:extLst>
                  <a:ext uri="{FF2B5EF4-FFF2-40B4-BE49-F238E27FC236}">
                    <a16:creationId xmlns:a16="http://schemas.microsoft.com/office/drawing/2014/main" id="{84C24FF7-809E-4BD9-B09D-534894252316}"/>
                  </a:ext>
                </a:extLst>
              </p:cNvPr>
              <p:cNvSpPr>
                <a:spLocks/>
              </p:cNvSpPr>
              <p:nvPr/>
            </p:nvSpPr>
            <p:spPr bwMode="auto">
              <a:xfrm>
                <a:off x="2709863" y="4316413"/>
                <a:ext cx="66675" cy="23813"/>
              </a:xfrm>
              <a:custGeom>
                <a:avLst/>
                <a:gdLst>
                  <a:gd name="T0" fmla="*/ 21 w 21"/>
                  <a:gd name="T1" fmla="*/ 2 h 7"/>
                  <a:gd name="T2" fmla="*/ 18 w 21"/>
                  <a:gd name="T3" fmla="*/ 7 h 7"/>
                  <a:gd name="T4" fmla="*/ 0 w 21"/>
                  <a:gd name="T5" fmla="*/ 5 h 7"/>
                  <a:gd name="T6" fmla="*/ 0 w 21"/>
                  <a:gd name="T7" fmla="*/ 4 h 7"/>
                  <a:gd name="T8" fmla="*/ 0 w 21"/>
                  <a:gd name="T9" fmla="*/ 0 h 7"/>
                  <a:gd name="T10" fmla="*/ 15 w 21"/>
                  <a:gd name="T11" fmla="*/ 2 h 7"/>
                  <a:gd name="T12" fmla="*/ 21 w 21"/>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21" h="7">
                    <a:moveTo>
                      <a:pt x="21" y="2"/>
                    </a:moveTo>
                    <a:cubicBezTo>
                      <a:pt x="21" y="2"/>
                      <a:pt x="21" y="7"/>
                      <a:pt x="18" y="7"/>
                    </a:cubicBezTo>
                    <a:cubicBezTo>
                      <a:pt x="13" y="7"/>
                      <a:pt x="0" y="5"/>
                      <a:pt x="0" y="5"/>
                    </a:cubicBezTo>
                    <a:cubicBezTo>
                      <a:pt x="0" y="4"/>
                      <a:pt x="0" y="4"/>
                      <a:pt x="0" y="4"/>
                    </a:cubicBezTo>
                    <a:cubicBezTo>
                      <a:pt x="0" y="0"/>
                      <a:pt x="0" y="0"/>
                      <a:pt x="0" y="0"/>
                    </a:cubicBezTo>
                    <a:cubicBezTo>
                      <a:pt x="15" y="2"/>
                      <a:pt x="15" y="2"/>
                      <a:pt x="15" y="2"/>
                    </a:cubicBezTo>
                    <a:cubicBezTo>
                      <a:pt x="21" y="2"/>
                      <a:pt x="21" y="2"/>
                      <a:pt x="21" y="2"/>
                    </a:cubicBezTo>
                  </a:path>
                </a:pathLst>
              </a:custGeom>
              <a:solidFill>
                <a:srgbClr val="D93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4" name="Freeform 233">
                <a:extLst>
                  <a:ext uri="{FF2B5EF4-FFF2-40B4-BE49-F238E27FC236}">
                    <a16:creationId xmlns:a16="http://schemas.microsoft.com/office/drawing/2014/main" id="{74893381-3F04-4349-AF9B-075DA31A06AA}"/>
                  </a:ext>
                </a:extLst>
              </p:cNvPr>
              <p:cNvSpPr>
                <a:spLocks/>
              </p:cNvSpPr>
              <p:nvPr/>
            </p:nvSpPr>
            <p:spPr bwMode="auto">
              <a:xfrm>
                <a:off x="2700338" y="4316413"/>
                <a:ext cx="6350" cy="14288"/>
              </a:xfrm>
              <a:custGeom>
                <a:avLst/>
                <a:gdLst>
                  <a:gd name="T0" fmla="*/ 2 w 2"/>
                  <a:gd name="T1" fmla="*/ 0 h 4"/>
                  <a:gd name="T2" fmla="*/ 0 w 2"/>
                  <a:gd name="T3" fmla="*/ 1 h 4"/>
                  <a:gd name="T4" fmla="*/ 0 w 2"/>
                  <a:gd name="T5" fmla="*/ 2 h 4"/>
                  <a:gd name="T6" fmla="*/ 2 w 2"/>
                  <a:gd name="T7" fmla="*/ 4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2" y="0"/>
                      <a:pt x="0" y="0"/>
                      <a:pt x="0" y="1"/>
                    </a:cubicBezTo>
                    <a:cubicBezTo>
                      <a:pt x="0" y="1"/>
                      <a:pt x="0" y="2"/>
                      <a:pt x="0" y="2"/>
                    </a:cubicBezTo>
                    <a:cubicBezTo>
                      <a:pt x="0" y="2"/>
                      <a:pt x="2" y="4"/>
                      <a:pt x="2" y="4"/>
                    </a:cubicBezTo>
                    <a:cubicBezTo>
                      <a:pt x="2" y="0"/>
                      <a:pt x="2" y="0"/>
                      <a:pt x="2" y="0"/>
                    </a:cubicBezTo>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5" name="Rectangle 234">
                <a:extLst>
                  <a:ext uri="{FF2B5EF4-FFF2-40B4-BE49-F238E27FC236}">
                    <a16:creationId xmlns:a16="http://schemas.microsoft.com/office/drawing/2014/main" id="{F0C5C3EF-840B-4175-8957-094090E7F62A}"/>
                  </a:ext>
                </a:extLst>
              </p:cNvPr>
              <p:cNvSpPr>
                <a:spLocks noChangeArrowheads="1"/>
              </p:cNvSpPr>
              <p:nvPr/>
            </p:nvSpPr>
            <p:spPr bwMode="auto">
              <a:xfrm>
                <a:off x="2706688" y="4316413"/>
                <a:ext cx="3175"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6" name="Rectangle 235">
                <a:extLst>
                  <a:ext uri="{FF2B5EF4-FFF2-40B4-BE49-F238E27FC236}">
                    <a16:creationId xmlns:a16="http://schemas.microsoft.com/office/drawing/2014/main" id="{07C4761F-8747-417B-8AF4-831A39C95831}"/>
                  </a:ext>
                </a:extLst>
              </p:cNvPr>
              <p:cNvSpPr>
                <a:spLocks noChangeArrowheads="1"/>
              </p:cNvSpPr>
              <p:nvPr/>
            </p:nvSpPr>
            <p:spPr bwMode="auto">
              <a:xfrm>
                <a:off x="2706688" y="4316413"/>
                <a:ext cx="3175"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7" name="Freeform 236">
                <a:extLst>
                  <a:ext uri="{FF2B5EF4-FFF2-40B4-BE49-F238E27FC236}">
                    <a16:creationId xmlns:a16="http://schemas.microsoft.com/office/drawing/2014/main" id="{C6B63FC8-092F-46AB-9911-D6CED1BB5EF8}"/>
                  </a:ext>
                </a:extLst>
              </p:cNvPr>
              <p:cNvSpPr>
                <a:spLocks/>
              </p:cNvSpPr>
              <p:nvPr/>
            </p:nvSpPr>
            <p:spPr bwMode="auto">
              <a:xfrm>
                <a:off x="2700338" y="4322763"/>
                <a:ext cx="9525" cy="7938"/>
              </a:xfrm>
              <a:custGeom>
                <a:avLst/>
                <a:gdLst>
                  <a:gd name="T0" fmla="*/ 0 w 3"/>
                  <a:gd name="T1" fmla="*/ 0 h 2"/>
                  <a:gd name="T2" fmla="*/ 2 w 3"/>
                  <a:gd name="T3" fmla="*/ 2 h 2"/>
                  <a:gd name="T4" fmla="*/ 3 w 3"/>
                  <a:gd name="T5" fmla="*/ 2 h 2"/>
                  <a:gd name="T6" fmla="*/ 3 w 3"/>
                  <a:gd name="T7" fmla="*/ 2 h 2"/>
                  <a:gd name="T8" fmla="*/ 3 w 3"/>
                  <a:gd name="T9" fmla="*/ 2 h 2"/>
                  <a:gd name="T10" fmla="*/ 3 w 3"/>
                  <a:gd name="T11" fmla="*/ 2 h 2"/>
                  <a:gd name="T12" fmla="*/ 3 w 3"/>
                  <a:gd name="T13" fmla="*/ 2 h 2"/>
                  <a:gd name="T14" fmla="*/ 2 w 3"/>
                  <a:gd name="T15" fmla="*/ 2 h 2"/>
                  <a:gd name="T16" fmla="*/ 2 w 3"/>
                  <a:gd name="T17" fmla="*/ 2 h 2"/>
                  <a:gd name="T18" fmla="*/ 0 w 3"/>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
                    <a:moveTo>
                      <a:pt x="0" y="0"/>
                    </a:moveTo>
                    <a:cubicBezTo>
                      <a:pt x="0" y="0"/>
                      <a:pt x="2" y="2"/>
                      <a:pt x="2"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2" y="2"/>
                      <a:pt x="2" y="2"/>
                      <a:pt x="2" y="2"/>
                    </a:cubicBezTo>
                    <a:cubicBezTo>
                      <a:pt x="2" y="2"/>
                      <a:pt x="2" y="2"/>
                      <a:pt x="2" y="2"/>
                    </a:cubicBezTo>
                    <a:cubicBezTo>
                      <a:pt x="2" y="2"/>
                      <a:pt x="0" y="0"/>
                      <a:pt x="0" y="0"/>
                    </a:cubicBezTo>
                  </a:path>
                </a:pathLst>
              </a:custGeom>
              <a:solidFill>
                <a:srgbClr val="AE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8" name="Rectangle 237">
                <a:extLst>
                  <a:ext uri="{FF2B5EF4-FFF2-40B4-BE49-F238E27FC236}">
                    <a16:creationId xmlns:a16="http://schemas.microsoft.com/office/drawing/2014/main" id="{FB40EBC6-1250-46A8-8296-41042ECD5D85}"/>
                  </a:ext>
                </a:extLst>
              </p:cNvPr>
              <p:cNvSpPr>
                <a:spLocks noChangeArrowheads="1"/>
              </p:cNvSpPr>
              <p:nvPr/>
            </p:nvSpPr>
            <p:spPr bwMode="auto">
              <a:xfrm>
                <a:off x="2709863" y="4330700"/>
                <a:ext cx="1588" cy="1588"/>
              </a:xfrm>
              <a:prstGeom prst="rect">
                <a:avLst/>
              </a:prstGeom>
              <a:solidFill>
                <a:srgbClr val="AE32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9" name="Rectangle 238">
                <a:extLst>
                  <a:ext uri="{FF2B5EF4-FFF2-40B4-BE49-F238E27FC236}">
                    <a16:creationId xmlns:a16="http://schemas.microsoft.com/office/drawing/2014/main" id="{0A4189CA-5EAA-4042-9AAD-A6709683AEFB}"/>
                  </a:ext>
                </a:extLst>
              </p:cNvPr>
              <p:cNvSpPr>
                <a:spLocks noChangeArrowheads="1"/>
              </p:cNvSpPr>
              <p:nvPr/>
            </p:nvSpPr>
            <p:spPr bwMode="auto">
              <a:xfrm>
                <a:off x="2709863" y="4330700"/>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80" name="Rectangle 239">
                <a:extLst>
                  <a:ext uri="{FF2B5EF4-FFF2-40B4-BE49-F238E27FC236}">
                    <a16:creationId xmlns:a16="http://schemas.microsoft.com/office/drawing/2014/main" id="{8C0E35FD-0A61-4C51-AC2C-6E0419BDBD58}"/>
                  </a:ext>
                </a:extLst>
              </p:cNvPr>
              <p:cNvSpPr>
                <a:spLocks noChangeArrowheads="1"/>
              </p:cNvSpPr>
              <p:nvPr/>
            </p:nvSpPr>
            <p:spPr bwMode="auto">
              <a:xfrm>
                <a:off x="2706688" y="4330700"/>
                <a:ext cx="3175" cy="1588"/>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81" name="Rectangle 240">
                <a:extLst>
                  <a:ext uri="{FF2B5EF4-FFF2-40B4-BE49-F238E27FC236}">
                    <a16:creationId xmlns:a16="http://schemas.microsoft.com/office/drawing/2014/main" id="{B91AB096-9AAA-4504-BF2C-52A949395B2D}"/>
                  </a:ext>
                </a:extLst>
              </p:cNvPr>
              <p:cNvSpPr>
                <a:spLocks noChangeArrowheads="1"/>
              </p:cNvSpPr>
              <p:nvPr/>
            </p:nvSpPr>
            <p:spPr bwMode="auto">
              <a:xfrm>
                <a:off x="2706688" y="4330700"/>
                <a:ext cx="3175"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82" name="Freeform 241">
                <a:extLst>
                  <a:ext uri="{FF2B5EF4-FFF2-40B4-BE49-F238E27FC236}">
                    <a16:creationId xmlns:a16="http://schemas.microsoft.com/office/drawing/2014/main" id="{2AE9D581-02AC-4C6D-9BA7-AADEBC2B38AE}"/>
                  </a:ext>
                </a:extLst>
              </p:cNvPr>
              <p:cNvSpPr>
                <a:spLocks/>
              </p:cNvSpPr>
              <p:nvPr/>
            </p:nvSpPr>
            <p:spPr bwMode="auto">
              <a:xfrm>
                <a:off x="2709863" y="4333875"/>
                <a:ext cx="22225" cy="3175"/>
              </a:xfrm>
              <a:custGeom>
                <a:avLst/>
                <a:gdLst>
                  <a:gd name="T0" fmla="*/ 0 w 7"/>
                  <a:gd name="T1" fmla="*/ 0 h 1"/>
                  <a:gd name="T2" fmla="*/ 0 w 7"/>
                  <a:gd name="T3" fmla="*/ 0 h 1"/>
                  <a:gd name="T4" fmla="*/ 6 w 7"/>
                  <a:gd name="T5" fmla="*/ 1 h 1"/>
                  <a:gd name="T6" fmla="*/ 7 w 7"/>
                  <a:gd name="T7" fmla="*/ 1 h 1"/>
                  <a:gd name="T8" fmla="*/ 0 w 7"/>
                  <a:gd name="T9" fmla="*/ 0 h 1"/>
                </a:gdLst>
                <a:ahLst/>
                <a:cxnLst>
                  <a:cxn ang="0">
                    <a:pos x="T0" y="T1"/>
                  </a:cxn>
                  <a:cxn ang="0">
                    <a:pos x="T2" y="T3"/>
                  </a:cxn>
                  <a:cxn ang="0">
                    <a:pos x="T4" y="T5"/>
                  </a:cxn>
                  <a:cxn ang="0">
                    <a:pos x="T6" y="T7"/>
                  </a:cxn>
                  <a:cxn ang="0">
                    <a:pos x="T8" y="T9"/>
                  </a:cxn>
                </a:cxnLst>
                <a:rect l="0" t="0" r="r" b="b"/>
                <a:pathLst>
                  <a:path w="7" h="1">
                    <a:moveTo>
                      <a:pt x="0" y="0"/>
                    </a:moveTo>
                    <a:cubicBezTo>
                      <a:pt x="0" y="0"/>
                      <a:pt x="0" y="0"/>
                      <a:pt x="0" y="0"/>
                    </a:cubicBezTo>
                    <a:cubicBezTo>
                      <a:pt x="0" y="0"/>
                      <a:pt x="3" y="0"/>
                      <a:pt x="6" y="1"/>
                    </a:cubicBezTo>
                    <a:cubicBezTo>
                      <a:pt x="7" y="1"/>
                      <a:pt x="7" y="1"/>
                      <a:pt x="7" y="1"/>
                    </a:cubicBezTo>
                    <a:cubicBezTo>
                      <a:pt x="4" y="0"/>
                      <a:pt x="0" y="0"/>
                      <a:pt x="0" y="0"/>
                    </a:cubicBezTo>
                  </a:path>
                </a:pathLst>
              </a:custGeom>
              <a:solidFill>
                <a:srgbClr val="AE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cxnSp>
        <p:nvCxnSpPr>
          <p:cNvPr id="83" name="Straight Arrow Connector 82">
            <a:extLst>
              <a:ext uri="{FF2B5EF4-FFF2-40B4-BE49-F238E27FC236}">
                <a16:creationId xmlns:a16="http://schemas.microsoft.com/office/drawing/2014/main" id="{9A77E3C8-3637-432B-A9AD-5BB5CBBD20FC}"/>
              </a:ext>
            </a:extLst>
          </p:cNvPr>
          <p:cNvCxnSpPr>
            <a:stCxn id="6" idx="6"/>
            <a:endCxn id="9" idx="2"/>
          </p:cNvCxnSpPr>
          <p:nvPr/>
        </p:nvCxnSpPr>
        <p:spPr>
          <a:xfrm>
            <a:off x="7576262" y="2507675"/>
            <a:ext cx="3429000" cy="0"/>
          </a:xfrm>
          <a:prstGeom prst="straightConnector1">
            <a:avLst/>
          </a:prstGeom>
          <a:noFill/>
          <a:ln w="9525" cap="flat" cmpd="sng" algn="ctr">
            <a:solidFill>
              <a:srgbClr val="5C2D91"/>
            </a:solidFill>
            <a:prstDash val="solid"/>
            <a:headEnd type="triangle"/>
            <a:tailEnd type="triangle"/>
          </a:ln>
          <a:effectLst/>
        </p:spPr>
      </p:cxnSp>
      <p:sp>
        <p:nvSpPr>
          <p:cNvPr id="84" name="TextBox 83">
            <a:extLst>
              <a:ext uri="{FF2B5EF4-FFF2-40B4-BE49-F238E27FC236}">
                <a16:creationId xmlns:a16="http://schemas.microsoft.com/office/drawing/2014/main" id="{3FCABA23-0768-4F10-8B18-C20BEEC7451F}"/>
              </a:ext>
            </a:extLst>
          </p:cNvPr>
          <p:cNvSpPr txBox="1"/>
          <p:nvPr/>
        </p:nvSpPr>
        <p:spPr>
          <a:xfrm>
            <a:off x="6662091" y="2970797"/>
            <a:ext cx="1007645" cy="517065"/>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600" b="0" i="0" u="none" strike="noStrike" kern="0" cap="none" spc="0" normalizeH="0" baseline="0" noProof="0">
                <a:ln>
                  <a:noFill/>
                </a:ln>
                <a:gradFill>
                  <a:gsLst>
                    <a:gs pos="2917">
                      <a:srgbClr val="505050"/>
                    </a:gs>
                    <a:gs pos="30000">
                      <a:srgbClr val="505050"/>
                    </a:gs>
                  </a:gsLst>
                  <a:lin ang="5400000" scaled="0"/>
                </a:gradFill>
                <a:effectLst/>
                <a:uLnTx/>
                <a:uFillTx/>
              </a:rPr>
              <a:t>Group</a:t>
            </a:r>
          </a:p>
        </p:txBody>
      </p:sp>
      <p:sp>
        <p:nvSpPr>
          <p:cNvPr id="85" name="TextBox 84">
            <a:extLst>
              <a:ext uri="{FF2B5EF4-FFF2-40B4-BE49-F238E27FC236}">
                <a16:creationId xmlns:a16="http://schemas.microsoft.com/office/drawing/2014/main" id="{3CA778D2-50BE-4E86-AF7E-3F30332E0C26}"/>
              </a:ext>
            </a:extLst>
          </p:cNvPr>
          <p:cNvSpPr txBox="1"/>
          <p:nvPr/>
        </p:nvSpPr>
        <p:spPr>
          <a:xfrm>
            <a:off x="7920441" y="2472536"/>
            <a:ext cx="3155689" cy="517065"/>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a:ln>
                  <a:noFill/>
                </a:ln>
                <a:gradFill>
                  <a:gsLst>
                    <a:gs pos="2917">
                      <a:srgbClr val="505050"/>
                    </a:gs>
                    <a:gs pos="30000">
                      <a:srgbClr val="505050"/>
                    </a:gs>
                  </a:gsLst>
                  <a:lin ang="5400000" scaled="0"/>
                </a:gradFill>
                <a:effectLst/>
                <a:uLnTx/>
                <a:uFillTx/>
              </a:rPr>
              <a:t>Member</a:t>
            </a:r>
            <a:r>
              <a:rPr kumimoji="0" lang="en-US" sz="1600" b="0" i="0" u="none" strike="noStrike" kern="0" cap="none" spc="0" normalizeH="0" baseline="0" noProof="0">
                <a:ln>
                  <a:noFill/>
                </a:ln>
                <a:gradFill>
                  <a:gsLst>
                    <a:gs pos="2917">
                      <a:srgbClr val="505050"/>
                    </a:gs>
                    <a:gs pos="30000">
                      <a:srgbClr val="505050"/>
                    </a:gs>
                  </a:gsLst>
                  <a:lin ang="5400000" scaled="0"/>
                </a:gradFill>
                <a:effectLst/>
                <a:uLnTx/>
                <a:uFillTx/>
              </a:rPr>
              <a:t>: &lt;TTL,user-DN&gt;</a:t>
            </a:r>
          </a:p>
        </p:txBody>
      </p:sp>
      <p:grpSp>
        <p:nvGrpSpPr>
          <p:cNvPr id="86" name="Group 85">
            <a:extLst>
              <a:ext uri="{FF2B5EF4-FFF2-40B4-BE49-F238E27FC236}">
                <a16:creationId xmlns:a16="http://schemas.microsoft.com/office/drawing/2014/main" id="{92669059-72F5-48D9-BA42-1210743A12C5}"/>
              </a:ext>
            </a:extLst>
          </p:cNvPr>
          <p:cNvGrpSpPr/>
          <p:nvPr/>
        </p:nvGrpSpPr>
        <p:grpSpPr>
          <a:xfrm>
            <a:off x="8727774" y="5315702"/>
            <a:ext cx="1125975" cy="801740"/>
            <a:chOff x="8636744" y="5207056"/>
            <a:chExt cx="1125975" cy="801740"/>
          </a:xfrm>
        </p:grpSpPr>
        <p:sp>
          <p:nvSpPr>
            <p:cNvPr id="87" name="Freeform 164">
              <a:extLst>
                <a:ext uri="{FF2B5EF4-FFF2-40B4-BE49-F238E27FC236}">
                  <a16:creationId xmlns:a16="http://schemas.microsoft.com/office/drawing/2014/main" id="{38E19E0B-3B1F-4007-BF8D-96D41B495804}"/>
                </a:ext>
              </a:extLst>
            </p:cNvPr>
            <p:cNvSpPr>
              <a:spLocks noChangeAspect="1"/>
            </p:cNvSpPr>
            <p:nvPr/>
          </p:nvSpPr>
          <p:spPr bwMode="black">
            <a:xfrm>
              <a:off x="8933576" y="5207056"/>
              <a:ext cx="829143" cy="801740"/>
            </a:xfrm>
            <a:custGeom>
              <a:avLst/>
              <a:gdLst>
                <a:gd name="connsiteX0" fmla="*/ 472753 w 3511879"/>
                <a:gd name="connsiteY0" fmla="*/ 2812993 h 3395812"/>
                <a:gd name="connsiteX1" fmla="*/ 2982396 w 3511879"/>
                <a:gd name="connsiteY1" fmla="*/ 2812993 h 3395812"/>
                <a:gd name="connsiteX2" fmla="*/ 3511879 w 3511879"/>
                <a:gd name="connsiteY2" fmla="*/ 3395812 h 3395812"/>
                <a:gd name="connsiteX3" fmla="*/ 0 w 3511879"/>
                <a:gd name="connsiteY3" fmla="*/ 3395812 h 3395812"/>
                <a:gd name="connsiteX4" fmla="*/ 805029 w 3511879"/>
                <a:gd name="connsiteY4" fmla="*/ 2575107 h 3395812"/>
                <a:gd name="connsiteX5" fmla="*/ 2706847 w 3511879"/>
                <a:gd name="connsiteY5" fmla="*/ 2575107 h 3395812"/>
                <a:gd name="connsiteX6" fmla="*/ 2706847 w 3511879"/>
                <a:gd name="connsiteY6" fmla="*/ 2640526 h 3395812"/>
                <a:gd name="connsiteX7" fmla="*/ 805029 w 3511879"/>
                <a:gd name="connsiteY7" fmla="*/ 2640526 h 3395812"/>
                <a:gd name="connsiteX8" fmla="*/ 256639 w 3511879"/>
                <a:gd name="connsiteY8" fmla="*/ 196255 h 3395812"/>
                <a:gd name="connsiteX9" fmla="*/ 256639 w 3511879"/>
                <a:gd name="connsiteY9" fmla="*/ 1926870 h 3395812"/>
                <a:gd name="connsiteX10" fmla="*/ 1375035 w 3511879"/>
                <a:gd name="connsiteY10" fmla="*/ 1926870 h 3395812"/>
                <a:gd name="connsiteX11" fmla="*/ 2117934 w 3511879"/>
                <a:gd name="connsiteY11" fmla="*/ 1926870 h 3395812"/>
                <a:gd name="connsiteX12" fmla="*/ 3276854 w 3511879"/>
                <a:gd name="connsiteY12" fmla="*/ 1926870 h 3395812"/>
                <a:gd name="connsiteX13" fmla="*/ 3276854 w 3511879"/>
                <a:gd name="connsiteY13" fmla="*/ 196255 h 3395812"/>
                <a:gd name="connsiteX14" fmla="*/ 1755940 w 3511879"/>
                <a:gd name="connsiteY14" fmla="*/ 44602 h 3395812"/>
                <a:gd name="connsiteX15" fmla="*/ 1707314 w 3511879"/>
                <a:gd name="connsiteY15" fmla="*/ 87720 h 3395812"/>
                <a:gd name="connsiteX16" fmla="*/ 1755940 w 3511879"/>
                <a:gd name="connsiteY16" fmla="*/ 130837 h 3395812"/>
                <a:gd name="connsiteX17" fmla="*/ 1804566 w 3511879"/>
                <a:gd name="connsiteY17" fmla="*/ 87720 h 3395812"/>
                <a:gd name="connsiteX18" fmla="*/ 1755940 w 3511879"/>
                <a:gd name="connsiteY18" fmla="*/ 44602 h 3395812"/>
                <a:gd name="connsiteX19" fmla="*/ 254932 w 3511879"/>
                <a:gd name="connsiteY19" fmla="*/ 0 h 3395812"/>
                <a:gd name="connsiteX20" fmla="*/ 3237327 w 3511879"/>
                <a:gd name="connsiteY20" fmla="*/ 0 h 3395812"/>
                <a:gd name="connsiteX21" fmla="*/ 3433538 w 3511879"/>
                <a:gd name="connsiteY21" fmla="*/ 194633 h 3395812"/>
                <a:gd name="connsiteX22" fmla="*/ 3433538 w 3511879"/>
                <a:gd name="connsiteY22" fmla="*/ 1924709 h 3395812"/>
                <a:gd name="connsiteX23" fmla="*/ 3237327 w 3511879"/>
                <a:gd name="connsiteY23" fmla="*/ 2140967 h 3395812"/>
                <a:gd name="connsiteX24" fmla="*/ 2252904 w 3511879"/>
                <a:gd name="connsiteY24" fmla="*/ 2140967 h 3395812"/>
                <a:gd name="connsiteX25" fmla="*/ 2117934 w 3511879"/>
                <a:gd name="connsiteY25" fmla="*/ 2140967 h 3395812"/>
                <a:gd name="connsiteX26" fmla="*/ 2117934 w 3511879"/>
                <a:gd name="connsiteY26" fmla="*/ 2271804 h 3395812"/>
                <a:gd name="connsiteX27" fmla="*/ 2117934 w 3511879"/>
                <a:gd name="connsiteY27" fmla="*/ 2358036 h 3395812"/>
                <a:gd name="connsiteX28" fmla="*/ 2550163 w 3511879"/>
                <a:gd name="connsiteY28" fmla="*/ 2358036 h 3395812"/>
                <a:gd name="connsiteX29" fmla="*/ 2706847 w 3511879"/>
                <a:gd name="connsiteY29" fmla="*/ 2575106 h 3395812"/>
                <a:gd name="connsiteX30" fmla="*/ 805029 w 3511879"/>
                <a:gd name="connsiteY30" fmla="*/ 2575106 h 3395812"/>
                <a:gd name="connsiteX31" fmla="*/ 961713 w 3511879"/>
                <a:gd name="connsiteY31" fmla="*/ 2358036 h 3395812"/>
                <a:gd name="connsiteX32" fmla="*/ 1375035 w 3511879"/>
                <a:gd name="connsiteY32" fmla="*/ 2358036 h 3395812"/>
                <a:gd name="connsiteX33" fmla="*/ 1375035 w 3511879"/>
                <a:gd name="connsiteY33" fmla="*/ 2271804 h 3395812"/>
                <a:gd name="connsiteX34" fmla="*/ 1375035 w 3511879"/>
                <a:gd name="connsiteY34" fmla="*/ 2140967 h 3395812"/>
                <a:gd name="connsiteX35" fmla="*/ 1224064 w 3511879"/>
                <a:gd name="connsiteY35" fmla="*/ 2140967 h 3395812"/>
                <a:gd name="connsiteX36" fmla="*/ 254932 w 3511879"/>
                <a:gd name="connsiteY36" fmla="*/ 2140967 h 3395812"/>
                <a:gd name="connsiteX37" fmla="*/ 78343 w 3511879"/>
                <a:gd name="connsiteY37" fmla="*/ 1924709 h 3395812"/>
                <a:gd name="connsiteX38" fmla="*/ 78343 w 3511879"/>
                <a:gd name="connsiteY38" fmla="*/ 194633 h 3395812"/>
                <a:gd name="connsiteX39" fmla="*/ 254932 w 3511879"/>
                <a:gd name="connsiteY39" fmla="*/ 0 h 339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511879" h="3395812">
                  <a:moveTo>
                    <a:pt x="472753" y="2812993"/>
                  </a:moveTo>
                  <a:lnTo>
                    <a:pt x="2982396" y="2812993"/>
                  </a:lnTo>
                  <a:lnTo>
                    <a:pt x="3511879" y="3395812"/>
                  </a:lnTo>
                  <a:lnTo>
                    <a:pt x="0" y="3395812"/>
                  </a:lnTo>
                  <a:close/>
                  <a:moveTo>
                    <a:pt x="805029" y="2575107"/>
                  </a:moveTo>
                  <a:lnTo>
                    <a:pt x="2706847" y="2575107"/>
                  </a:lnTo>
                  <a:lnTo>
                    <a:pt x="2706847" y="2640526"/>
                  </a:lnTo>
                  <a:lnTo>
                    <a:pt x="805029" y="2640526"/>
                  </a:lnTo>
                  <a:close/>
                  <a:moveTo>
                    <a:pt x="256639" y="196255"/>
                  </a:moveTo>
                  <a:lnTo>
                    <a:pt x="256639" y="1926870"/>
                  </a:lnTo>
                  <a:lnTo>
                    <a:pt x="1375035" y="1926870"/>
                  </a:lnTo>
                  <a:lnTo>
                    <a:pt x="2117934" y="1926870"/>
                  </a:lnTo>
                  <a:lnTo>
                    <a:pt x="3276854" y="1926870"/>
                  </a:lnTo>
                  <a:lnTo>
                    <a:pt x="3276854" y="196255"/>
                  </a:lnTo>
                  <a:close/>
                  <a:moveTo>
                    <a:pt x="1755940" y="44602"/>
                  </a:moveTo>
                  <a:cubicBezTo>
                    <a:pt x="1729084" y="44602"/>
                    <a:pt x="1707314" y="63907"/>
                    <a:pt x="1707314" y="87720"/>
                  </a:cubicBezTo>
                  <a:cubicBezTo>
                    <a:pt x="1707314" y="111532"/>
                    <a:pt x="1729084" y="130837"/>
                    <a:pt x="1755940" y="130837"/>
                  </a:cubicBezTo>
                  <a:cubicBezTo>
                    <a:pt x="1782796" y="130837"/>
                    <a:pt x="1804566" y="111532"/>
                    <a:pt x="1804566" y="87720"/>
                  </a:cubicBezTo>
                  <a:cubicBezTo>
                    <a:pt x="1804566" y="63907"/>
                    <a:pt x="1782796" y="44602"/>
                    <a:pt x="1755940" y="44602"/>
                  </a:cubicBezTo>
                  <a:close/>
                  <a:moveTo>
                    <a:pt x="254932" y="0"/>
                  </a:moveTo>
                  <a:cubicBezTo>
                    <a:pt x="3237327" y="0"/>
                    <a:pt x="3237327" y="0"/>
                    <a:pt x="3237327" y="0"/>
                  </a:cubicBezTo>
                  <a:cubicBezTo>
                    <a:pt x="3355054" y="0"/>
                    <a:pt x="3433538" y="86504"/>
                    <a:pt x="3433538" y="194633"/>
                  </a:cubicBezTo>
                  <a:lnTo>
                    <a:pt x="3433538" y="1924709"/>
                  </a:lnTo>
                  <a:cubicBezTo>
                    <a:pt x="3433538" y="2032838"/>
                    <a:pt x="3355054" y="2140967"/>
                    <a:pt x="3237327" y="2140967"/>
                  </a:cubicBezTo>
                  <a:cubicBezTo>
                    <a:pt x="2864528" y="2140967"/>
                    <a:pt x="2538328" y="2140967"/>
                    <a:pt x="2252904" y="2140967"/>
                  </a:cubicBezTo>
                  <a:lnTo>
                    <a:pt x="2117934" y="2140967"/>
                  </a:lnTo>
                  <a:lnTo>
                    <a:pt x="2117934" y="2271804"/>
                  </a:lnTo>
                  <a:lnTo>
                    <a:pt x="2117934" y="2358036"/>
                  </a:lnTo>
                  <a:lnTo>
                    <a:pt x="2550163" y="2358036"/>
                  </a:lnTo>
                  <a:lnTo>
                    <a:pt x="2706847" y="2575106"/>
                  </a:lnTo>
                  <a:lnTo>
                    <a:pt x="805029" y="2575106"/>
                  </a:lnTo>
                  <a:lnTo>
                    <a:pt x="961713" y="2358036"/>
                  </a:lnTo>
                  <a:lnTo>
                    <a:pt x="1375035" y="2358036"/>
                  </a:lnTo>
                  <a:lnTo>
                    <a:pt x="1375035" y="2271804"/>
                  </a:lnTo>
                  <a:lnTo>
                    <a:pt x="1375035" y="2140967"/>
                  </a:lnTo>
                  <a:lnTo>
                    <a:pt x="1224064" y="2140967"/>
                  </a:lnTo>
                  <a:cubicBezTo>
                    <a:pt x="254932" y="2140967"/>
                    <a:pt x="254932" y="2140967"/>
                    <a:pt x="254932" y="2140967"/>
                  </a:cubicBezTo>
                  <a:cubicBezTo>
                    <a:pt x="156827" y="2140967"/>
                    <a:pt x="78343" y="2032838"/>
                    <a:pt x="78343" y="1924709"/>
                  </a:cubicBezTo>
                  <a:cubicBezTo>
                    <a:pt x="78343" y="194633"/>
                    <a:pt x="78343" y="194633"/>
                    <a:pt x="78343" y="194633"/>
                  </a:cubicBezTo>
                  <a:cubicBezTo>
                    <a:pt x="78343" y="86504"/>
                    <a:pt x="156827" y="0"/>
                    <a:pt x="254932" y="0"/>
                  </a:cubicBez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88" name="Group 87">
              <a:extLst>
                <a:ext uri="{FF2B5EF4-FFF2-40B4-BE49-F238E27FC236}">
                  <a16:creationId xmlns:a16="http://schemas.microsoft.com/office/drawing/2014/main" id="{12656434-2383-4C28-84AD-89B1ABD314F2}"/>
                </a:ext>
              </a:extLst>
            </p:cNvPr>
            <p:cNvGrpSpPr/>
            <p:nvPr/>
          </p:nvGrpSpPr>
          <p:grpSpPr>
            <a:xfrm>
              <a:off x="8636744" y="5475396"/>
              <a:ext cx="570316" cy="533400"/>
              <a:chOff x="9815782" y="2941890"/>
              <a:chExt cx="990600" cy="914400"/>
            </a:xfrm>
          </p:grpSpPr>
          <p:sp>
            <p:nvSpPr>
              <p:cNvPr id="89" name="Oval 88">
                <a:extLst>
                  <a:ext uri="{FF2B5EF4-FFF2-40B4-BE49-F238E27FC236}">
                    <a16:creationId xmlns:a16="http://schemas.microsoft.com/office/drawing/2014/main" id="{1FCD15C1-E8C2-4505-815A-00DDC6BD14E1}"/>
                  </a:ext>
                </a:extLst>
              </p:cNvPr>
              <p:cNvSpPr/>
              <p:nvPr/>
            </p:nvSpPr>
            <p:spPr bwMode="auto">
              <a:xfrm>
                <a:off x="9815782" y="2941890"/>
                <a:ext cx="990600" cy="914400"/>
              </a:xfrm>
              <a:prstGeom prst="ellipse">
                <a:avLst/>
              </a:prstGeom>
              <a:solidFill>
                <a:srgbClr val="505050">
                  <a:lumMod val="75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16814">
                        <a:srgbClr val="FFFFFF"/>
                      </a:gs>
                      <a:gs pos="46000">
                        <a:srgbClr val="FFFFFF"/>
                      </a:gs>
                    </a:gsLst>
                    <a:lin ang="5400000" scaled="0"/>
                  </a:gradFill>
                  <a:effectLst/>
                  <a:uLnTx/>
                  <a:uFillTx/>
                  <a:latin typeface="Segoe UI"/>
                  <a:ea typeface="+mn-ea"/>
                  <a:cs typeface="+mn-cs"/>
                </a:endParaRPr>
              </a:p>
            </p:txBody>
          </p:sp>
          <p:grpSp>
            <p:nvGrpSpPr>
              <p:cNvPr id="90" name="Group 89">
                <a:extLst>
                  <a:ext uri="{FF2B5EF4-FFF2-40B4-BE49-F238E27FC236}">
                    <a16:creationId xmlns:a16="http://schemas.microsoft.com/office/drawing/2014/main" id="{F1B97B7F-3C74-4895-BB8B-C9C02D15AB7F}"/>
                  </a:ext>
                </a:extLst>
              </p:cNvPr>
              <p:cNvGrpSpPr/>
              <p:nvPr/>
            </p:nvGrpSpPr>
            <p:grpSpPr>
              <a:xfrm>
                <a:off x="10080783" y="3011827"/>
                <a:ext cx="460597" cy="700123"/>
                <a:chOff x="1609726" y="2506663"/>
                <a:chExt cx="1614487" cy="2320925"/>
              </a:xfrm>
            </p:grpSpPr>
            <p:sp>
              <p:nvSpPr>
                <p:cNvPr id="91" name="Freeform 151">
                  <a:extLst>
                    <a:ext uri="{FF2B5EF4-FFF2-40B4-BE49-F238E27FC236}">
                      <a16:creationId xmlns:a16="http://schemas.microsoft.com/office/drawing/2014/main" id="{765874E0-C037-4D17-8173-D496D70E1A0F}"/>
                    </a:ext>
                  </a:extLst>
                </p:cNvPr>
                <p:cNvSpPr>
                  <a:spLocks/>
                </p:cNvSpPr>
                <p:nvPr/>
              </p:nvSpPr>
              <p:spPr bwMode="auto">
                <a:xfrm>
                  <a:off x="1887538" y="2740025"/>
                  <a:ext cx="1052513" cy="1379538"/>
                </a:xfrm>
                <a:custGeom>
                  <a:avLst/>
                  <a:gdLst>
                    <a:gd name="T0" fmla="*/ 120 w 330"/>
                    <a:gd name="T1" fmla="*/ 39 h 432"/>
                    <a:gd name="T2" fmla="*/ 267 w 330"/>
                    <a:gd name="T3" fmla="*/ 75 h 432"/>
                    <a:gd name="T4" fmla="*/ 309 w 330"/>
                    <a:gd name="T5" fmla="*/ 202 h 432"/>
                    <a:gd name="T6" fmla="*/ 295 w 330"/>
                    <a:gd name="T7" fmla="*/ 294 h 432"/>
                    <a:gd name="T8" fmla="*/ 293 w 330"/>
                    <a:gd name="T9" fmla="*/ 329 h 432"/>
                    <a:gd name="T10" fmla="*/ 158 w 330"/>
                    <a:gd name="T11" fmla="*/ 432 h 432"/>
                    <a:gd name="T12" fmla="*/ 36 w 330"/>
                    <a:gd name="T13" fmla="*/ 332 h 432"/>
                    <a:gd name="T14" fmla="*/ 39 w 330"/>
                    <a:gd name="T15" fmla="*/ 297 h 432"/>
                    <a:gd name="T16" fmla="*/ 26 w 330"/>
                    <a:gd name="T17" fmla="*/ 196 h 432"/>
                    <a:gd name="T18" fmla="*/ 120 w 330"/>
                    <a:gd name="T19" fmla="*/ 39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432">
                      <a:moveTo>
                        <a:pt x="120" y="39"/>
                      </a:moveTo>
                      <a:cubicBezTo>
                        <a:pt x="132" y="18"/>
                        <a:pt x="228" y="0"/>
                        <a:pt x="267" y="75"/>
                      </a:cubicBezTo>
                      <a:cubicBezTo>
                        <a:pt x="307" y="149"/>
                        <a:pt x="287" y="175"/>
                        <a:pt x="309" y="202"/>
                      </a:cubicBezTo>
                      <a:cubicBezTo>
                        <a:pt x="330" y="228"/>
                        <a:pt x="310" y="289"/>
                        <a:pt x="295" y="294"/>
                      </a:cubicBezTo>
                      <a:cubicBezTo>
                        <a:pt x="280" y="299"/>
                        <a:pt x="286" y="320"/>
                        <a:pt x="293" y="329"/>
                      </a:cubicBezTo>
                      <a:cubicBezTo>
                        <a:pt x="325" y="368"/>
                        <a:pt x="279" y="432"/>
                        <a:pt x="158" y="432"/>
                      </a:cubicBezTo>
                      <a:cubicBezTo>
                        <a:pt x="28" y="431"/>
                        <a:pt x="3" y="356"/>
                        <a:pt x="36" y="332"/>
                      </a:cubicBezTo>
                      <a:cubicBezTo>
                        <a:pt x="47" y="325"/>
                        <a:pt x="51" y="310"/>
                        <a:pt x="39" y="297"/>
                      </a:cubicBezTo>
                      <a:cubicBezTo>
                        <a:pt x="27" y="284"/>
                        <a:pt x="0" y="236"/>
                        <a:pt x="26" y="196"/>
                      </a:cubicBezTo>
                      <a:cubicBezTo>
                        <a:pt x="52" y="157"/>
                        <a:pt x="29" y="39"/>
                        <a:pt x="120" y="39"/>
                      </a:cubicBezTo>
                    </a:path>
                  </a:pathLst>
                </a:custGeom>
                <a:solidFill>
                  <a:srgbClr val="8060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2" name="Freeform 152">
                  <a:extLst>
                    <a:ext uri="{FF2B5EF4-FFF2-40B4-BE49-F238E27FC236}">
                      <a16:creationId xmlns:a16="http://schemas.microsoft.com/office/drawing/2014/main" id="{79A16900-3809-4636-9B99-BB48CA0A7756}"/>
                    </a:ext>
                  </a:extLst>
                </p:cNvPr>
                <p:cNvSpPr>
                  <a:spLocks/>
                </p:cNvSpPr>
                <p:nvPr/>
              </p:nvSpPr>
              <p:spPr bwMode="auto">
                <a:xfrm>
                  <a:off x="1628776" y="3848100"/>
                  <a:ext cx="1566863" cy="688975"/>
                </a:xfrm>
                <a:custGeom>
                  <a:avLst/>
                  <a:gdLst>
                    <a:gd name="T0" fmla="*/ 292 w 491"/>
                    <a:gd name="T1" fmla="*/ 0 h 216"/>
                    <a:gd name="T2" fmla="*/ 196 w 491"/>
                    <a:gd name="T3" fmla="*/ 5 h 216"/>
                    <a:gd name="T4" fmla="*/ 62 w 491"/>
                    <a:gd name="T5" fmla="*/ 81 h 216"/>
                    <a:gd name="T6" fmla="*/ 0 w 491"/>
                    <a:gd name="T7" fmla="*/ 216 h 216"/>
                    <a:gd name="T8" fmla="*/ 491 w 491"/>
                    <a:gd name="T9" fmla="*/ 216 h 216"/>
                    <a:gd name="T10" fmla="*/ 430 w 491"/>
                    <a:gd name="T11" fmla="*/ 81 h 216"/>
                    <a:gd name="T12" fmla="*/ 292 w 491"/>
                    <a:gd name="T13" fmla="*/ 0 h 216"/>
                  </a:gdLst>
                  <a:ahLst/>
                  <a:cxnLst>
                    <a:cxn ang="0">
                      <a:pos x="T0" y="T1"/>
                    </a:cxn>
                    <a:cxn ang="0">
                      <a:pos x="T2" y="T3"/>
                    </a:cxn>
                    <a:cxn ang="0">
                      <a:pos x="T4" y="T5"/>
                    </a:cxn>
                    <a:cxn ang="0">
                      <a:pos x="T6" y="T7"/>
                    </a:cxn>
                    <a:cxn ang="0">
                      <a:pos x="T8" y="T9"/>
                    </a:cxn>
                    <a:cxn ang="0">
                      <a:pos x="T10" y="T11"/>
                    </a:cxn>
                    <a:cxn ang="0">
                      <a:pos x="T12" y="T13"/>
                    </a:cxn>
                  </a:cxnLst>
                  <a:rect l="0" t="0" r="r" b="b"/>
                  <a:pathLst>
                    <a:path w="491" h="216">
                      <a:moveTo>
                        <a:pt x="292" y="0"/>
                      </a:moveTo>
                      <a:cubicBezTo>
                        <a:pt x="291" y="2"/>
                        <a:pt x="197" y="3"/>
                        <a:pt x="196" y="5"/>
                      </a:cubicBezTo>
                      <a:cubicBezTo>
                        <a:pt x="167" y="46"/>
                        <a:pt x="112" y="69"/>
                        <a:pt x="62" y="81"/>
                      </a:cubicBezTo>
                      <a:cubicBezTo>
                        <a:pt x="11" y="92"/>
                        <a:pt x="4" y="174"/>
                        <a:pt x="0" y="216"/>
                      </a:cubicBezTo>
                      <a:cubicBezTo>
                        <a:pt x="491" y="216"/>
                        <a:pt x="491" y="216"/>
                        <a:pt x="491" y="216"/>
                      </a:cubicBezTo>
                      <a:cubicBezTo>
                        <a:pt x="486" y="174"/>
                        <a:pt x="481" y="92"/>
                        <a:pt x="430" y="81"/>
                      </a:cubicBezTo>
                      <a:cubicBezTo>
                        <a:pt x="378" y="69"/>
                        <a:pt x="320" y="44"/>
                        <a:pt x="292" y="0"/>
                      </a:cubicBezTo>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3" name="Freeform 153">
                  <a:extLst>
                    <a:ext uri="{FF2B5EF4-FFF2-40B4-BE49-F238E27FC236}">
                      <a16:creationId xmlns:a16="http://schemas.microsoft.com/office/drawing/2014/main" id="{CA6C7451-DE48-497E-B88D-43AFB0C08E24}"/>
                    </a:ext>
                  </a:extLst>
                </p:cNvPr>
                <p:cNvSpPr>
                  <a:spLocks/>
                </p:cNvSpPr>
                <p:nvPr/>
              </p:nvSpPr>
              <p:spPr bwMode="auto">
                <a:xfrm>
                  <a:off x="2254251" y="3352800"/>
                  <a:ext cx="315913" cy="757238"/>
                </a:xfrm>
                <a:custGeom>
                  <a:avLst/>
                  <a:gdLst>
                    <a:gd name="T0" fmla="*/ 0 w 99"/>
                    <a:gd name="T1" fmla="*/ 65 h 237"/>
                    <a:gd name="T2" fmla="*/ 0 w 99"/>
                    <a:gd name="T3" fmla="*/ 146 h 237"/>
                    <a:gd name="T4" fmla="*/ 0 w 99"/>
                    <a:gd name="T5" fmla="*/ 186 h 237"/>
                    <a:gd name="T6" fmla="*/ 99 w 99"/>
                    <a:gd name="T7" fmla="*/ 186 h 237"/>
                    <a:gd name="T8" fmla="*/ 99 w 99"/>
                    <a:gd name="T9" fmla="*/ 146 h 237"/>
                    <a:gd name="T10" fmla="*/ 99 w 99"/>
                    <a:gd name="T11" fmla="*/ 65 h 237"/>
                    <a:gd name="T12" fmla="*/ 0 w 99"/>
                    <a:gd name="T13" fmla="*/ 65 h 237"/>
                  </a:gdLst>
                  <a:ahLst/>
                  <a:cxnLst>
                    <a:cxn ang="0">
                      <a:pos x="T0" y="T1"/>
                    </a:cxn>
                    <a:cxn ang="0">
                      <a:pos x="T2" y="T3"/>
                    </a:cxn>
                    <a:cxn ang="0">
                      <a:pos x="T4" y="T5"/>
                    </a:cxn>
                    <a:cxn ang="0">
                      <a:pos x="T6" y="T7"/>
                    </a:cxn>
                    <a:cxn ang="0">
                      <a:pos x="T8" y="T9"/>
                    </a:cxn>
                    <a:cxn ang="0">
                      <a:pos x="T10" y="T11"/>
                    </a:cxn>
                    <a:cxn ang="0">
                      <a:pos x="T12" y="T13"/>
                    </a:cxn>
                  </a:cxnLst>
                  <a:rect l="0" t="0" r="r" b="b"/>
                  <a:pathLst>
                    <a:path w="99" h="237">
                      <a:moveTo>
                        <a:pt x="0" y="65"/>
                      </a:moveTo>
                      <a:cubicBezTo>
                        <a:pt x="0" y="146"/>
                        <a:pt x="0" y="146"/>
                        <a:pt x="0" y="146"/>
                      </a:cubicBezTo>
                      <a:cubicBezTo>
                        <a:pt x="0" y="186"/>
                        <a:pt x="0" y="186"/>
                        <a:pt x="0" y="186"/>
                      </a:cubicBezTo>
                      <a:cubicBezTo>
                        <a:pt x="25" y="236"/>
                        <a:pt x="69" y="237"/>
                        <a:pt x="99" y="186"/>
                      </a:cubicBezTo>
                      <a:cubicBezTo>
                        <a:pt x="99" y="146"/>
                        <a:pt x="99" y="146"/>
                        <a:pt x="99" y="146"/>
                      </a:cubicBezTo>
                      <a:cubicBezTo>
                        <a:pt x="99" y="65"/>
                        <a:pt x="99" y="65"/>
                        <a:pt x="99" y="65"/>
                      </a:cubicBezTo>
                      <a:cubicBezTo>
                        <a:pt x="99" y="0"/>
                        <a:pt x="0" y="0"/>
                        <a:pt x="0" y="65"/>
                      </a:cubicBezTo>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4" name="Freeform 154">
                  <a:extLst>
                    <a:ext uri="{FF2B5EF4-FFF2-40B4-BE49-F238E27FC236}">
                      <a16:creationId xmlns:a16="http://schemas.microsoft.com/office/drawing/2014/main" id="{867E61FF-2F80-4BB3-8D41-02E5C20C07E1}"/>
                    </a:ext>
                  </a:extLst>
                </p:cNvPr>
                <p:cNvSpPr>
                  <a:spLocks/>
                </p:cNvSpPr>
                <p:nvPr/>
              </p:nvSpPr>
              <p:spPr bwMode="auto">
                <a:xfrm>
                  <a:off x="2703513" y="3368675"/>
                  <a:ext cx="160338" cy="233363"/>
                </a:xfrm>
                <a:custGeom>
                  <a:avLst/>
                  <a:gdLst>
                    <a:gd name="T0" fmla="*/ 38 w 50"/>
                    <a:gd name="T1" fmla="*/ 4 h 73"/>
                    <a:gd name="T2" fmla="*/ 7 w 50"/>
                    <a:gd name="T3" fmla="*/ 28 h 73"/>
                    <a:gd name="T4" fmla="*/ 12 w 50"/>
                    <a:gd name="T5" fmla="*/ 69 h 73"/>
                    <a:gd name="T6" fmla="*/ 43 w 50"/>
                    <a:gd name="T7" fmla="*/ 44 h 73"/>
                    <a:gd name="T8" fmla="*/ 38 w 50"/>
                    <a:gd name="T9" fmla="*/ 4 h 73"/>
                  </a:gdLst>
                  <a:ahLst/>
                  <a:cxnLst>
                    <a:cxn ang="0">
                      <a:pos x="T0" y="T1"/>
                    </a:cxn>
                    <a:cxn ang="0">
                      <a:pos x="T2" y="T3"/>
                    </a:cxn>
                    <a:cxn ang="0">
                      <a:pos x="T4" y="T5"/>
                    </a:cxn>
                    <a:cxn ang="0">
                      <a:pos x="T6" y="T7"/>
                    </a:cxn>
                    <a:cxn ang="0">
                      <a:pos x="T8" y="T9"/>
                    </a:cxn>
                  </a:cxnLst>
                  <a:rect l="0" t="0" r="r" b="b"/>
                  <a:pathLst>
                    <a:path w="50" h="73">
                      <a:moveTo>
                        <a:pt x="38" y="4"/>
                      </a:moveTo>
                      <a:cubicBezTo>
                        <a:pt x="28" y="0"/>
                        <a:pt x="15" y="11"/>
                        <a:pt x="7" y="28"/>
                      </a:cubicBezTo>
                      <a:cubicBezTo>
                        <a:pt x="0" y="46"/>
                        <a:pt x="2" y="64"/>
                        <a:pt x="12" y="69"/>
                      </a:cubicBezTo>
                      <a:cubicBezTo>
                        <a:pt x="22" y="73"/>
                        <a:pt x="36" y="62"/>
                        <a:pt x="43" y="44"/>
                      </a:cubicBezTo>
                      <a:cubicBezTo>
                        <a:pt x="50" y="27"/>
                        <a:pt x="48" y="9"/>
                        <a:pt x="38" y="4"/>
                      </a:cubicBez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5" name="Freeform 155">
                  <a:extLst>
                    <a:ext uri="{FF2B5EF4-FFF2-40B4-BE49-F238E27FC236}">
                      <a16:creationId xmlns:a16="http://schemas.microsoft.com/office/drawing/2014/main" id="{E90E0B7D-95C5-4595-AE79-07032D1D4716}"/>
                    </a:ext>
                  </a:extLst>
                </p:cNvPr>
                <p:cNvSpPr>
                  <a:spLocks/>
                </p:cNvSpPr>
                <p:nvPr/>
              </p:nvSpPr>
              <p:spPr bwMode="auto">
                <a:xfrm>
                  <a:off x="1960563" y="3368675"/>
                  <a:ext cx="158750" cy="233363"/>
                </a:xfrm>
                <a:custGeom>
                  <a:avLst/>
                  <a:gdLst>
                    <a:gd name="T0" fmla="*/ 12 w 50"/>
                    <a:gd name="T1" fmla="*/ 4 h 73"/>
                    <a:gd name="T2" fmla="*/ 43 w 50"/>
                    <a:gd name="T3" fmla="*/ 28 h 73"/>
                    <a:gd name="T4" fmla="*/ 38 w 50"/>
                    <a:gd name="T5" fmla="*/ 69 h 73"/>
                    <a:gd name="T6" fmla="*/ 7 w 50"/>
                    <a:gd name="T7" fmla="*/ 44 h 73"/>
                    <a:gd name="T8" fmla="*/ 12 w 50"/>
                    <a:gd name="T9" fmla="*/ 4 h 73"/>
                  </a:gdLst>
                  <a:ahLst/>
                  <a:cxnLst>
                    <a:cxn ang="0">
                      <a:pos x="T0" y="T1"/>
                    </a:cxn>
                    <a:cxn ang="0">
                      <a:pos x="T2" y="T3"/>
                    </a:cxn>
                    <a:cxn ang="0">
                      <a:pos x="T4" y="T5"/>
                    </a:cxn>
                    <a:cxn ang="0">
                      <a:pos x="T6" y="T7"/>
                    </a:cxn>
                    <a:cxn ang="0">
                      <a:pos x="T8" y="T9"/>
                    </a:cxn>
                  </a:cxnLst>
                  <a:rect l="0" t="0" r="r" b="b"/>
                  <a:pathLst>
                    <a:path w="50" h="73">
                      <a:moveTo>
                        <a:pt x="12" y="4"/>
                      </a:moveTo>
                      <a:cubicBezTo>
                        <a:pt x="22" y="0"/>
                        <a:pt x="36" y="11"/>
                        <a:pt x="43" y="28"/>
                      </a:cubicBezTo>
                      <a:cubicBezTo>
                        <a:pt x="50" y="46"/>
                        <a:pt x="48" y="64"/>
                        <a:pt x="38" y="69"/>
                      </a:cubicBezTo>
                      <a:cubicBezTo>
                        <a:pt x="29" y="73"/>
                        <a:pt x="15" y="62"/>
                        <a:pt x="7" y="44"/>
                      </a:cubicBezTo>
                      <a:cubicBezTo>
                        <a:pt x="0" y="27"/>
                        <a:pt x="2" y="9"/>
                        <a:pt x="12" y="4"/>
                      </a:cubicBez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6" name="Freeform 156">
                  <a:extLst>
                    <a:ext uri="{FF2B5EF4-FFF2-40B4-BE49-F238E27FC236}">
                      <a16:creationId xmlns:a16="http://schemas.microsoft.com/office/drawing/2014/main" id="{16A8CBE0-F393-4D28-8EE0-36794301558B}"/>
                    </a:ext>
                  </a:extLst>
                </p:cNvPr>
                <p:cNvSpPr>
                  <a:spLocks/>
                </p:cNvSpPr>
                <p:nvPr/>
              </p:nvSpPr>
              <p:spPr bwMode="auto">
                <a:xfrm>
                  <a:off x="2254251" y="3751263"/>
                  <a:ext cx="315913" cy="109538"/>
                </a:xfrm>
                <a:custGeom>
                  <a:avLst/>
                  <a:gdLst>
                    <a:gd name="T0" fmla="*/ 99 w 99"/>
                    <a:gd name="T1" fmla="*/ 0 h 34"/>
                    <a:gd name="T2" fmla="*/ 0 w 99"/>
                    <a:gd name="T3" fmla="*/ 0 h 34"/>
                    <a:gd name="T4" fmla="*/ 0 w 99"/>
                    <a:gd name="T5" fmla="*/ 4 h 34"/>
                    <a:gd name="T6" fmla="*/ 49 w 99"/>
                    <a:gd name="T7" fmla="*/ 34 h 34"/>
                    <a:gd name="T8" fmla="*/ 99 w 99"/>
                    <a:gd name="T9" fmla="*/ 3 h 34"/>
                    <a:gd name="T10" fmla="*/ 99 w 99"/>
                    <a:gd name="T11" fmla="*/ 0 h 34"/>
                  </a:gdLst>
                  <a:ahLst/>
                  <a:cxnLst>
                    <a:cxn ang="0">
                      <a:pos x="T0" y="T1"/>
                    </a:cxn>
                    <a:cxn ang="0">
                      <a:pos x="T2" y="T3"/>
                    </a:cxn>
                    <a:cxn ang="0">
                      <a:pos x="T4" y="T5"/>
                    </a:cxn>
                    <a:cxn ang="0">
                      <a:pos x="T6" y="T7"/>
                    </a:cxn>
                    <a:cxn ang="0">
                      <a:pos x="T8" y="T9"/>
                    </a:cxn>
                    <a:cxn ang="0">
                      <a:pos x="T10" y="T11"/>
                    </a:cxn>
                  </a:cxnLst>
                  <a:rect l="0" t="0" r="r" b="b"/>
                  <a:pathLst>
                    <a:path w="99" h="34">
                      <a:moveTo>
                        <a:pt x="99" y="0"/>
                      </a:moveTo>
                      <a:cubicBezTo>
                        <a:pt x="0" y="0"/>
                        <a:pt x="0" y="0"/>
                        <a:pt x="0" y="0"/>
                      </a:cubicBezTo>
                      <a:cubicBezTo>
                        <a:pt x="0" y="4"/>
                        <a:pt x="0" y="4"/>
                        <a:pt x="0" y="4"/>
                      </a:cubicBezTo>
                      <a:cubicBezTo>
                        <a:pt x="0" y="4"/>
                        <a:pt x="31" y="34"/>
                        <a:pt x="49" y="34"/>
                      </a:cubicBezTo>
                      <a:cubicBezTo>
                        <a:pt x="67" y="34"/>
                        <a:pt x="99" y="3"/>
                        <a:pt x="99" y="3"/>
                      </a:cubicBezTo>
                      <a:cubicBezTo>
                        <a:pt x="99" y="0"/>
                        <a:pt x="99" y="0"/>
                        <a:pt x="99" y="0"/>
                      </a:cubicBezTo>
                    </a:path>
                  </a:pathLst>
                </a:custGeom>
                <a:solidFill>
                  <a:srgbClr val="C59E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7" name="Freeform 157">
                  <a:extLst>
                    <a:ext uri="{FF2B5EF4-FFF2-40B4-BE49-F238E27FC236}">
                      <a16:creationId xmlns:a16="http://schemas.microsoft.com/office/drawing/2014/main" id="{13798122-A8B9-4F74-BF3B-56BB17B43093}"/>
                    </a:ext>
                  </a:extLst>
                </p:cNvPr>
                <p:cNvSpPr>
                  <a:spLocks/>
                </p:cNvSpPr>
                <p:nvPr/>
              </p:nvSpPr>
              <p:spPr bwMode="auto">
                <a:xfrm>
                  <a:off x="1982788" y="2870200"/>
                  <a:ext cx="862013" cy="958850"/>
                </a:xfrm>
                <a:custGeom>
                  <a:avLst/>
                  <a:gdLst>
                    <a:gd name="T0" fmla="*/ 135 w 270"/>
                    <a:gd name="T1" fmla="*/ 300 h 300"/>
                    <a:gd name="T2" fmla="*/ 20 w 270"/>
                    <a:gd name="T3" fmla="*/ 177 h 300"/>
                    <a:gd name="T4" fmla="*/ 135 w 270"/>
                    <a:gd name="T5" fmla="*/ 0 h 300"/>
                    <a:gd name="T6" fmla="*/ 250 w 270"/>
                    <a:gd name="T7" fmla="*/ 177 h 300"/>
                    <a:gd name="T8" fmla="*/ 135 w 270"/>
                    <a:gd name="T9" fmla="*/ 300 h 300"/>
                  </a:gdLst>
                  <a:ahLst/>
                  <a:cxnLst>
                    <a:cxn ang="0">
                      <a:pos x="T0" y="T1"/>
                    </a:cxn>
                    <a:cxn ang="0">
                      <a:pos x="T2" y="T3"/>
                    </a:cxn>
                    <a:cxn ang="0">
                      <a:pos x="T4" y="T5"/>
                    </a:cxn>
                    <a:cxn ang="0">
                      <a:pos x="T6" y="T7"/>
                    </a:cxn>
                    <a:cxn ang="0">
                      <a:pos x="T8" y="T9"/>
                    </a:cxn>
                  </a:cxnLst>
                  <a:rect l="0" t="0" r="r" b="b"/>
                  <a:pathLst>
                    <a:path w="270" h="300">
                      <a:moveTo>
                        <a:pt x="135" y="300"/>
                      </a:moveTo>
                      <a:cubicBezTo>
                        <a:pt x="104" y="300"/>
                        <a:pt x="40" y="249"/>
                        <a:pt x="20" y="177"/>
                      </a:cubicBezTo>
                      <a:cubicBezTo>
                        <a:pt x="0" y="105"/>
                        <a:pt x="38" y="0"/>
                        <a:pt x="135" y="0"/>
                      </a:cubicBezTo>
                      <a:cubicBezTo>
                        <a:pt x="232" y="0"/>
                        <a:pt x="270" y="105"/>
                        <a:pt x="250" y="177"/>
                      </a:cubicBezTo>
                      <a:cubicBezTo>
                        <a:pt x="230" y="249"/>
                        <a:pt x="165" y="300"/>
                        <a:pt x="135" y="300"/>
                      </a:cubicBez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8" name="Freeform 158">
                  <a:extLst>
                    <a:ext uri="{FF2B5EF4-FFF2-40B4-BE49-F238E27FC236}">
                      <a16:creationId xmlns:a16="http://schemas.microsoft.com/office/drawing/2014/main" id="{C60A8A62-156E-416B-92A5-490DE09236BC}"/>
                    </a:ext>
                  </a:extLst>
                </p:cNvPr>
                <p:cNvSpPr>
                  <a:spLocks/>
                </p:cNvSpPr>
                <p:nvPr/>
              </p:nvSpPr>
              <p:spPr bwMode="auto">
                <a:xfrm>
                  <a:off x="1979613" y="2844800"/>
                  <a:ext cx="909638" cy="657225"/>
                </a:xfrm>
                <a:custGeom>
                  <a:avLst/>
                  <a:gdLst>
                    <a:gd name="T0" fmla="*/ 113 w 285"/>
                    <a:gd name="T1" fmla="*/ 98 h 206"/>
                    <a:gd name="T2" fmla="*/ 48 w 285"/>
                    <a:gd name="T3" fmla="*/ 150 h 206"/>
                    <a:gd name="T4" fmla="*/ 28 w 285"/>
                    <a:gd name="T5" fmla="*/ 200 h 206"/>
                    <a:gd name="T6" fmla="*/ 12 w 285"/>
                    <a:gd name="T7" fmla="*/ 96 h 206"/>
                    <a:gd name="T8" fmla="*/ 115 w 285"/>
                    <a:gd name="T9" fmla="*/ 2 h 206"/>
                    <a:gd name="T10" fmla="*/ 216 w 285"/>
                    <a:gd name="T11" fmla="*/ 31 h 206"/>
                    <a:gd name="T12" fmla="*/ 244 w 285"/>
                    <a:gd name="T13" fmla="*/ 206 h 206"/>
                    <a:gd name="T14" fmla="*/ 187 w 285"/>
                    <a:gd name="T15" fmla="*/ 69 h 206"/>
                    <a:gd name="T16" fmla="*/ 113 w 285"/>
                    <a:gd name="T17" fmla="*/ 9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206">
                      <a:moveTo>
                        <a:pt x="113" y="98"/>
                      </a:moveTo>
                      <a:cubicBezTo>
                        <a:pt x="89" y="148"/>
                        <a:pt x="79" y="163"/>
                        <a:pt x="48" y="150"/>
                      </a:cubicBezTo>
                      <a:cubicBezTo>
                        <a:pt x="16" y="137"/>
                        <a:pt x="22" y="174"/>
                        <a:pt x="28" y="200"/>
                      </a:cubicBezTo>
                      <a:cubicBezTo>
                        <a:pt x="0" y="164"/>
                        <a:pt x="3" y="131"/>
                        <a:pt x="12" y="96"/>
                      </a:cubicBezTo>
                      <a:cubicBezTo>
                        <a:pt x="21" y="59"/>
                        <a:pt x="69" y="1"/>
                        <a:pt x="115" y="2"/>
                      </a:cubicBezTo>
                      <a:cubicBezTo>
                        <a:pt x="139" y="0"/>
                        <a:pt x="177" y="3"/>
                        <a:pt x="216" y="31"/>
                      </a:cubicBezTo>
                      <a:cubicBezTo>
                        <a:pt x="285" y="81"/>
                        <a:pt x="262" y="193"/>
                        <a:pt x="244" y="206"/>
                      </a:cubicBezTo>
                      <a:cubicBezTo>
                        <a:pt x="262" y="103"/>
                        <a:pt x="217" y="124"/>
                        <a:pt x="187" y="69"/>
                      </a:cubicBezTo>
                      <a:cubicBezTo>
                        <a:pt x="177" y="46"/>
                        <a:pt x="139" y="44"/>
                        <a:pt x="113" y="98"/>
                      </a:cubicBezTo>
                      <a:close/>
                    </a:path>
                  </a:pathLst>
                </a:custGeom>
                <a:solidFill>
                  <a:srgbClr val="8060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9" name="Rectangle 159">
                  <a:extLst>
                    <a:ext uri="{FF2B5EF4-FFF2-40B4-BE49-F238E27FC236}">
                      <a16:creationId xmlns:a16="http://schemas.microsoft.com/office/drawing/2014/main" id="{A594C449-AB54-47C0-988E-61D9DEF11F64}"/>
                    </a:ext>
                  </a:extLst>
                </p:cNvPr>
                <p:cNvSpPr>
                  <a:spLocks noChangeArrowheads="1"/>
                </p:cNvSpPr>
                <p:nvPr/>
              </p:nvSpPr>
              <p:spPr bwMode="auto">
                <a:xfrm>
                  <a:off x="2390776" y="4071938"/>
                  <a:ext cx="31750" cy="395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00" name="Rectangle 160">
                  <a:extLst>
                    <a:ext uri="{FF2B5EF4-FFF2-40B4-BE49-F238E27FC236}">
                      <a16:creationId xmlns:a16="http://schemas.microsoft.com/office/drawing/2014/main" id="{48DEBA54-4619-4CB0-99EF-D786FD1B0716}"/>
                    </a:ext>
                  </a:extLst>
                </p:cNvPr>
                <p:cNvSpPr>
                  <a:spLocks noChangeArrowheads="1"/>
                </p:cNvSpPr>
                <p:nvPr/>
              </p:nvSpPr>
              <p:spPr bwMode="auto">
                <a:xfrm>
                  <a:off x="2390776" y="4071938"/>
                  <a:ext cx="317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01" name="Freeform 161">
                  <a:extLst>
                    <a:ext uri="{FF2B5EF4-FFF2-40B4-BE49-F238E27FC236}">
                      <a16:creationId xmlns:a16="http://schemas.microsoft.com/office/drawing/2014/main" id="{897E1B72-01ED-4D5C-990C-249D3BCD5A16}"/>
                    </a:ext>
                  </a:extLst>
                </p:cNvPr>
                <p:cNvSpPr>
                  <a:spLocks/>
                </p:cNvSpPr>
                <p:nvPr/>
              </p:nvSpPr>
              <p:spPr bwMode="auto">
                <a:xfrm>
                  <a:off x="2141538" y="3860800"/>
                  <a:ext cx="265113" cy="325438"/>
                </a:xfrm>
                <a:custGeom>
                  <a:avLst/>
                  <a:gdLst>
                    <a:gd name="T0" fmla="*/ 71 w 167"/>
                    <a:gd name="T1" fmla="*/ 0 h 205"/>
                    <a:gd name="T2" fmla="*/ 0 w 167"/>
                    <a:gd name="T3" fmla="*/ 64 h 205"/>
                    <a:gd name="T4" fmla="*/ 91 w 167"/>
                    <a:gd name="T5" fmla="*/ 205 h 205"/>
                    <a:gd name="T6" fmla="*/ 167 w 167"/>
                    <a:gd name="T7" fmla="*/ 131 h 205"/>
                    <a:gd name="T8" fmla="*/ 71 w 167"/>
                    <a:gd name="T9" fmla="*/ 0 h 205"/>
                  </a:gdLst>
                  <a:ahLst/>
                  <a:cxnLst>
                    <a:cxn ang="0">
                      <a:pos x="T0" y="T1"/>
                    </a:cxn>
                    <a:cxn ang="0">
                      <a:pos x="T2" y="T3"/>
                    </a:cxn>
                    <a:cxn ang="0">
                      <a:pos x="T4" y="T5"/>
                    </a:cxn>
                    <a:cxn ang="0">
                      <a:pos x="T6" y="T7"/>
                    </a:cxn>
                    <a:cxn ang="0">
                      <a:pos x="T8" y="T9"/>
                    </a:cxn>
                  </a:cxnLst>
                  <a:rect l="0" t="0" r="r" b="b"/>
                  <a:pathLst>
                    <a:path w="167" h="205">
                      <a:moveTo>
                        <a:pt x="71" y="0"/>
                      </a:moveTo>
                      <a:lnTo>
                        <a:pt x="0" y="64"/>
                      </a:lnTo>
                      <a:lnTo>
                        <a:pt x="91" y="205"/>
                      </a:lnTo>
                      <a:lnTo>
                        <a:pt x="167" y="131"/>
                      </a:lnTo>
                      <a:lnTo>
                        <a:pt x="7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02" name="Freeform 162">
                  <a:extLst>
                    <a:ext uri="{FF2B5EF4-FFF2-40B4-BE49-F238E27FC236}">
                      <a16:creationId xmlns:a16="http://schemas.microsoft.com/office/drawing/2014/main" id="{35FB7F3A-CB28-4620-AFC6-B3AAFA7285BF}"/>
                    </a:ext>
                  </a:extLst>
                </p:cNvPr>
                <p:cNvSpPr>
                  <a:spLocks/>
                </p:cNvSpPr>
                <p:nvPr/>
              </p:nvSpPr>
              <p:spPr bwMode="auto">
                <a:xfrm>
                  <a:off x="2141538" y="3860800"/>
                  <a:ext cx="265113" cy="325438"/>
                </a:xfrm>
                <a:custGeom>
                  <a:avLst/>
                  <a:gdLst>
                    <a:gd name="T0" fmla="*/ 71 w 167"/>
                    <a:gd name="T1" fmla="*/ 0 h 205"/>
                    <a:gd name="T2" fmla="*/ 0 w 167"/>
                    <a:gd name="T3" fmla="*/ 64 h 205"/>
                    <a:gd name="T4" fmla="*/ 91 w 167"/>
                    <a:gd name="T5" fmla="*/ 205 h 205"/>
                    <a:gd name="T6" fmla="*/ 167 w 167"/>
                    <a:gd name="T7" fmla="*/ 131 h 205"/>
                    <a:gd name="T8" fmla="*/ 71 w 167"/>
                    <a:gd name="T9" fmla="*/ 0 h 205"/>
                  </a:gdLst>
                  <a:ahLst/>
                  <a:cxnLst>
                    <a:cxn ang="0">
                      <a:pos x="T0" y="T1"/>
                    </a:cxn>
                    <a:cxn ang="0">
                      <a:pos x="T2" y="T3"/>
                    </a:cxn>
                    <a:cxn ang="0">
                      <a:pos x="T4" y="T5"/>
                    </a:cxn>
                    <a:cxn ang="0">
                      <a:pos x="T6" y="T7"/>
                    </a:cxn>
                    <a:cxn ang="0">
                      <a:pos x="T8" y="T9"/>
                    </a:cxn>
                  </a:cxnLst>
                  <a:rect l="0" t="0" r="r" b="b"/>
                  <a:pathLst>
                    <a:path w="167" h="205">
                      <a:moveTo>
                        <a:pt x="71" y="0"/>
                      </a:moveTo>
                      <a:lnTo>
                        <a:pt x="0" y="64"/>
                      </a:lnTo>
                      <a:lnTo>
                        <a:pt x="91" y="205"/>
                      </a:lnTo>
                      <a:lnTo>
                        <a:pt x="167" y="131"/>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03" name="Freeform 163">
                  <a:extLst>
                    <a:ext uri="{FF2B5EF4-FFF2-40B4-BE49-F238E27FC236}">
                      <a16:creationId xmlns:a16="http://schemas.microsoft.com/office/drawing/2014/main" id="{F6AEC000-057E-45D9-90CA-B1FF9E36039F}"/>
                    </a:ext>
                  </a:extLst>
                </p:cNvPr>
                <p:cNvSpPr>
                  <a:spLocks/>
                </p:cNvSpPr>
                <p:nvPr/>
              </p:nvSpPr>
              <p:spPr bwMode="auto">
                <a:xfrm>
                  <a:off x="2406651" y="3860800"/>
                  <a:ext cx="274638" cy="325438"/>
                </a:xfrm>
                <a:custGeom>
                  <a:avLst/>
                  <a:gdLst>
                    <a:gd name="T0" fmla="*/ 103 w 173"/>
                    <a:gd name="T1" fmla="*/ 0 h 205"/>
                    <a:gd name="T2" fmla="*/ 173 w 173"/>
                    <a:gd name="T3" fmla="*/ 68 h 205"/>
                    <a:gd name="T4" fmla="*/ 79 w 173"/>
                    <a:gd name="T5" fmla="*/ 205 h 205"/>
                    <a:gd name="T6" fmla="*/ 0 w 173"/>
                    <a:gd name="T7" fmla="*/ 131 h 205"/>
                    <a:gd name="T8" fmla="*/ 103 w 173"/>
                    <a:gd name="T9" fmla="*/ 0 h 205"/>
                  </a:gdLst>
                  <a:ahLst/>
                  <a:cxnLst>
                    <a:cxn ang="0">
                      <a:pos x="T0" y="T1"/>
                    </a:cxn>
                    <a:cxn ang="0">
                      <a:pos x="T2" y="T3"/>
                    </a:cxn>
                    <a:cxn ang="0">
                      <a:pos x="T4" y="T5"/>
                    </a:cxn>
                    <a:cxn ang="0">
                      <a:pos x="T6" y="T7"/>
                    </a:cxn>
                    <a:cxn ang="0">
                      <a:pos x="T8" y="T9"/>
                    </a:cxn>
                  </a:cxnLst>
                  <a:rect l="0" t="0" r="r" b="b"/>
                  <a:pathLst>
                    <a:path w="173" h="205">
                      <a:moveTo>
                        <a:pt x="103" y="0"/>
                      </a:moveTo>
                      <a:lnTo>
                        <a:pt x="173" y="68"/>
                      </a:lnTo>
                      <a:lnTo>
                        <a:pt x="79" y="205"/>
                      </a:lnTo>
                      <a:lnTo>
                        <a:pt x="0" y="131"/>
                      </a:lnTo>
                      <a:lnTo>
                        <a:pt x="10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04" name="Freeform 164">
                  <a:extLst>
                    <a:ext uri="{FF2B5EF4-FFF2-40B4-BE49-F238E27FC236}">
                      <a16:creationId xmlns:a16="http://schemas.microsoft.com/office/drawing/2014/main" id="{CDA59E52-7F55-4FE5-B0E4-8779C743FFE6}"/>
                    </a:ext>
                  </a:extLst>
                </p:cNvPr>
                <p:cNvSpPr>
                  <a:spLocks/>
                </p:cNvSpPr>
                <p:nvPr/>
              </p:nvSpPr>
              <p:spPr bwMode="auto">
                <a:xfrm>
                  <a:off x="2406651" y="3860800"/>
                  <a:ext cx="274638" cy="325438"/>
                </a:xfrm>
                <a:custGeom>
                  <a:avLst/>
                  <a:gdLst>
                    <a:gd name="T0" fmla="*/ 103 w 173"/>
                    <a:gd name="T1" fmla="*/ 0 h 205"/>
                    <a:gd name="T2" fmla="*/ 173 w 173"/>
                    <a:gd name="T3" fmla="*/ 68 h 205"/>
                    <a:gd name="T4" fmla="*/ 79 w 173"/>
                    <a:gd name="T5" fmla="*/ 205 h 205"/>
                    <a:gd name="T6" fmla="*/ 0 w 173"/>
                    <a:gd name="T7" fmla="*/ 131 h 205"/>
                    <a:gd name="T8" fmla="*/ 103 w 173"/>
                    <a:gd name="T9" fmla="*/ 0 h 205"/>
                  </a:gdLst>
                  <a:ahLst/>
                  <a:cxnLst>
                    <a:cxn ang="0">
                      <a:pos x="T0" y="T1"/>
                    </a:cxn>
                    <a:cxn ang="0">
                      <a:pos x="T2" y="T3"/>
                    </a:cxn>
                    <a:cxn ang="0">
                      <a:pos x="T4" y="T5"/>
                    </a:cxn>
                    <a:cxn ang="0">
                      <a:pos x="T6" y="T7"/>
                    </a:cxn>
                    <a:cxn ang="0">
                      <a:pos x="T8" y="T9"/>
                    </a:cxn>
                  </a:cxnLst>
                  <a:rect l="0" t="0" r="r" b="b"/>
                  <a:pathLst>
                    <a:path w="173" h="205">
                      <a:moveTo>
                        <a:pt x="103" y="0"/>
                      </a:moveTo>
                      <a:lnTo>
                        <a:pt x="173" y="68"/>
                      </a:lnTo>
                      <a:lnTo>
                        <a:pt x="79" y="205"/>
                      </a:lnTo>
                      <a:lnTo>
                        <a:pt x="0" y="131"/>
                      </a:lnTo>
                      <a:lnTo>
                        <a:pt x="10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05" name="Freeform 165">
                  <a:extLst>
                    <a:ext uri="{FF2B5EF4-FFF2-40B4-BE49-F238E27FC236}">
                      <a16:creationId xmlns:a16="http://schemas.microsoft.com/office/drawing/2014/main" id="{A47B3BD6-F4B3-4E67-B506-FE65F7DE4702}"/>
                    </a:ext>
                  </a:extLst>
                </p:cNvPr>
                <p:cNvSpPr>
                  <a:spLocks noEditPoints="1"/>
                </p:cNvSpPr>
                <p:nvPr/>
              </p:nvSpPr>
              <p:spPr bwMode="auto">
                <a:xfrm>
                  <a:off x="2081213" y="3314700"/>
                  <a:ext cx="669925" cy="246063"/>
                </a:xfrm>
                <a:custGeom>
                  <a:avLst/>
                  <a:gdLst>
                    <a:gd name="T0" fmla="*/ 157 w 210"/>
                    <a:gd name="T1" fmla="*/ 76 h 77"/>
                    <a:gd name="T2" fmla="*/ 160 w 210"/>
                    <a:gd name="T3" fmla="*/ 76 h 77"/>
                    <a:gd name="T4" fmla="*/ 198 w 210"/>
                    <a:gd name="T5" fmla="*/ 45 h 77"/>
                    <a:gd name="T6" fmla="*/ 206 w 210"/>
                    <a:gd name="T7" fmla="*/ 20 h 77"/>
                    <a:gd name="T8" fmla="*/ 210 w 210"/>
                    <a:gd name="T9" fmla="*/ 10 h 77"/>
                    <a:gd name="T10" fmla="*/ 204 w 210"/>
                    <a:gd name="T11" fmla="*/ 3 h 77"/>
                    <a:gd name="T12" fmla="*/ 158 w 210"/>
                    <a:gd name="T13" fmla="*/ 1 h 77"/>
                    <a:gd name="T14" fmla="*/ 158 w 210"/>
                    <a:gd name="T15" fmla="*/ 6 h 77"/>
                    <a:gd name="T16" fmla="*/ 190 w 210"/>
                    <a:gd name="T17" fmla="*/ 9 h 77"/>
                    <a:gd name="T18" fmla="*/ 189 w 210"/>
                    <a:gd name="T19" fmla="*/ 57 h 77"/>
                    <a:gd name="T20" fmla="*/ 157 w 210"/>
                    <a:gd name="T21" fmla="*/ 71 h 77"/>
                    <a:gd name="T22" fmla="*/ 157 w 210"/>
                    <a:gd name="T23" fmla="*/ 76 h 77"/>
                    <a:gd name="T24" fmla="*/ 105 w 210"/>
                    <a:gd name="T25" fmla="*/ 10 h 77"/>
                    <a:gd name="T26" fmla="*/ 56 w 210"/>
                    <a:gd name="T27" fmla="*/ 1 h 77"/>
                    <a:gd name="T28" fmla="*/ 52 w 210"/>
                    <a:gd name="T29" fmla="*/ 1 h 77"/>
                    <a:gd name="T30" fmla="*/ 52 w 210"/>
                    <a:gd name="T31" fmla="*/ 6 h 77"/>
                    <a:gd name="T32" fmla="*/ 86 w 210"/>
                    <a:gd name="T33" fmla="*/ 18 h 77"/>
                    <a:gd name="T34" fmla="*/ 66 w 210"/>
                    <a:gd name="T35" fmla="*/ 68 h 77"/>
                    <a:gd name="T36" fmla="*/ 50 w 210"/>
                    <a:gd name="T37" fmla="*/ 72 h 77"/>
                    <a:gd name="T38" fmla="*/ 50 w 210"/>
                    <a:gd name="T39" fmla="*/ 76 h 77"/>
                    <a:gd name="T40" fmla="*/ 86 w 210"/>
                    <a:gd name="T41" fmla="*/ 53 h 77"/>
                    <a:gd name="T42" fmla="*/ 105 w 210"/>
                    <a:gd name="T43" fmla="*/ 27 h 77"/>
                    <a:gd name="T44" fmla="*/ 121 w 210"/>
                    <a:gd name="T45" fmla="*/ 53 h 77"/>
                    <a:gd name="T46" fmla="*/ 157 w 210"/>
                    <a:gd name="T47" fmla="*/ 76 h 77"/>
                    <a:gd name="T48" fmla="*/ 157 w 210"/>
                    <a:gd name="T49" fmla="*/ 71 h 77"/>
                    <a:gd name="T50" fmla="*/ 141 w 210"/>
                    <a:gd name="T51" fmla="*/ 68 h 77"/>
                    <a:gd name="T52" fmla="*/ 123 w 210"/>
                    <a:gd name="T53" fmla="*/ 17 h 77"/>
                    <a:gd name="T54" fmla="*/ 158 w 210"/>
                    <a:gd name="T55" fmla="*/ 6 h 77"/>
                    <a:gd name="T56" fmla="*/ 158 w 210"/>
                    <a:gd name="T57" fmla="*/ 1 h 77"/>
                    <a:gd name="T58" fmla="*/ 155 w 210"/>
                    <a:gd name="T59" fmla="*/ 1 h 77"/>
                    <a:gd name="T60" fmla="*/ 105 w 210"/>
                    <a:gd name="T61" fmla="*/ 10 h 77"/>
                    <a:gd name="T62" fmla="*/ 52 w 210"/>
                    <a:gd name="T63" fmla="*/ 1 h 77"/>
                    <a:gd name="T64" fmla="*/ 6 w 210"/>
                    <a:gd name="T65" fmla="*/ 4 h 77"/>
                    <a:gd name="T66" fmla="*/ 0 w 210"/>
                    <a:gd name="T67" fmla="*/ 11 h 77"/>
                    <a:gd name="T68" fmla="*/ 3 w 210"/>
                    <a:gd name="T69" fmla="*/ 20 h 77"/>
                    <a:gd name="T70" fmla="*/ 10 w 210"/>
                    <a:gd name="T71" fmla="*/ 45 h 77"/>
                    <a:gd name="T72" fmla="*/ 46 w 210"/>
                    <a:gd name="T73" fmla="*/ 76 h 77"/>
                    <a:gd name="T74" fmla="*/ 50 w 210"/>
                    <a:gd name="T75" fmla="*/ 76 h 77"/>
                    <a:gd name="T76" fmla="*/ 50 w 210"/>
                    <a:gd name="T77" fmla="*/ 72 h 77"/>
                    <a:gd name="T78" fmla="*/ 19 w 210"/>
                    <a:gd name="T79" fmla="*/ 57 h 77"/>
                    <a:gd name="T80" fmla="*/ 20 w 210"/>
                    <a:gd name="T81" fmla="*/ 9 h 77"/>
                    <a:gd name="T82" fmla="*/ 52 w 210"/>
                    <a:gd name="T83" fmla="*/ 6 h 77"/>
                    <a:gd name="T84" fmla="*/ 52 w 210"/>
                    <a:gd name="T85" fmla="*/ 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0" h="77">
                      <a:moveTo>
                        <a:pt x="157" y="76"/>
                      </a:moveTo>
                      <a:cubicBezTo>
                        <a:pt x="158" y="76"/>
                        <a:pt x="159" y="76"/>
                        <a:pt x="160" y="76"/>
                      </a:cubicBezTo>
                      <a:cubicBezTo>
                        <a:pt x="188" y="73"/>
                        <a:pt x="195" y="61"/>
                        <a:pt x="198" y="45"/>
                      </a:cubicBezTo>
                      <a:cubicBezTo>
                        <a:pt x="201" y="28"/>
                        <a:pt x="202" y="22"/>
                        <a:pt x="206" y="20"/>
                      </a:cubicBezTo>
                      <a:cubicBezTo>
                        <a:pt x="209" y="19"/>
                        <a:pt x="210" y="15"/>
                        <a:pt x="210" y="10"/>
                      </a:cubicBezTo>
                      <a:cubicBezTo>
                        <a:pt x="210" y="6"/>
                        <a:pt x="210" y="5"/>
                        <a:pt x="204" y="3"/>
                      </a:cubicBezTo>
                      <a:cubicBezTo>
                        <a:pt x="200" y="2"/>
                        <a:pt x="176" y="0"/>
                        <a:pt x="158" y="1"/>
                      </a:cubicBezTo>
                      <a:cubicBezTo>
                        <a:pt x="158" y="6"/>
                        <a:pt x="158" y="6"/>
                        <a:pt x="158" y="6"/>
                      </a:cubicBezTo>
                      <a:cubicBezTo>
                        <a:pt x="172" y="5"/>
                        <a:pt x="186" y="7"/>
                        <a:pt x="190" y="9"/>
                      </a:cubicBezTo>
                      <a:cubicBezTo>
                        <a:pt x="199" y="15"/>
                        <a:pt x="196" y="43"/>
                        <a:pt x="189" y="57"/>
                      </a:cubicBezTo>
                      <a:cubicBezTo>
                        <a:pt x="183" y="66"/>
                        <a:pt x="170" y="71"/>
                        <a:pt x="157" y="71"/>
                      </a:cubicBezTo>
                      <a:lnTo>
                        <a:pt x="157" y="76"/>
                      </a:lnTo>
                      <a:close/>
                      <a:moveTo>
                        <a:pt x="105" y="10"/>
                      </a:moveTo>
                      <a:cubicBezTo>
                        <a:pt x="99" y="10"/>
                        <a:pt x="73" y="3"/>
                        <a:pt x="56" y="1"/>
                      </a:cubicBezTo>
                      <a:cubicBezTo>
                        <a:pt x="54" y="1"/>
                        <a:pt x="53" y="1"/>
                        <a:pt x="52" y="1"/>
                      </a:cubicBezTo>
                      <a:cubicBezTo>
                        <a:pt x="52" y="6"/>
                        <a:pt x="52" y="6"/>
                        <a:pt x="52" y="6"/>
                      </a:cubicBezTo>
                      <a:cubicBezTo>
                        <a:pt x="66" y="6"/>
                        <a:pt x="81" y="10"/>
                        <a:pt x="86" y="18"/>
                      </a:cubicBezTo>
                      <a:cubicBezTo>
                        <a:pt x="95" y="30"/>
                        <a:pt x="80" y="61"/>
                        <a:pt x="66" y="68"/>
                      </a:cubicBezTo>
                      <a:cubicBezTo>
                        <a:pt x="62" y="71"/>
                        <a:pt x="56" y="72"/>
                        <a:pt x="50" y="72"/>
                      </a:cubicBezTo>
                      <a:cubicBezTo>
                        <a:pt x="50" y="76"/>
                        <a:pt x="50" y="76"/>
                        <a:pt x="50" y="76"/>
                      </a:cubicBezTo>
                      <a:cubicBezTo>
                        <a:pt x="74" y="76"/>
                        <a:pt x="83" y="59"/>
                        <a:pt x="86" y="53"/>
                      </a:cubicBezTo>
                      <a:cubicBezTo>
                        <a:pt x="92" y="42"/>
                        <a:pt x="91" y="27"/>
                        <a:pt x="105" y="27"/>
                      </a:cubicBezTo>
                      <a:cubicBezTo>
                        <a:pt x="118" y="27"/>
                        <a:pt x="117" y="42"/>
                        <a:pt x="121" y="53"/>
                      </a:cubicBezTo>
                      <a:cubicBezTo>
                        <a:pt x="124" y="58"/>
                        <a:pt x="132" y="77"/>
                        <a:pt x="157" y="76"/>
                      </a:cubicBezTo>
                      <a:cubicBezTo>
                        <a:pt x="157" y="71"/>
                        <a:pt x="157" y="71"/>
                        <a:pt x="157" y="71"/>
                      </a:cubicBezTo>
                      <a:cubicBezTo>
                        <a:pt x="151" y="72"/>
                        <a:pt x="145" y="70"/>
                        <a:pt x="141" y="68"/>
                      </a:cubicBezTo>
                      <a:cubicBezTo>
                        <a:pt x="127" y="61"/>
                        <a:pt x="114" y="30"/>
                        <a:pt x="123" y="17"/>
                      </a:cubicBezTo>
                      <a:cubicBezTo>
                        <a:pt x="129" y="10"/>
                        <a:pt x="144" y="6"/>
                        <a:pt x="158" y="6"/>
                      </a:cubicBezTo>
                      <a:cubicBezTo>
                        <a:pt x="158" y="1"/>
                        <a:pt x="158" y="1"/>
                        <a:pt x="158" y="1"/>
                      </a:cubicBezTo>
                      <a:cubicBezTo>
                        <a:pt x="157" y="1"/>
                        <a:pt x="156" y="1"/>
                        <a:pt x="155" y="1"/>
                      </a:cubicBezTo>
                      <a:cubicBezTo>
                        <a:pt x="139" y="3"/>
                        <a:pt x="119" y="10"/>
                        <a:pt x="105" y="10"/>
                      </a:cubicBezTo>
                      <a:close/>
                      <a:moveTo>
                        <a:pt x="52" y="1"/>
                      </a:moveTo>
                      <a:cubicBezTo>
                        <a:pt x="34" y="0"/>
                        <a:pt x="10" y="2"/>
                        <a:pt x="6" y="4"/>
                      </a:cubicBezTo>
                      <a:cubicBezTo>
                        <a:pt x="1" y="6"/>
                        <a:pt x="0" y="6"/>
                        <a:pt x="0" y="11"/>
                      </a:cubicBezTo>
                      <a:cubicBezTo>
                        <a:pt x="0" y="15"/>
                        <a:pt x="0" y="19"/>
                        <a:pt x="3" y="20"/>
                      </a:cubicBezTo>
                      <a:cubicBezTo>
                        <a:pt x="8" y="22"/>
                        <a:pt x="8" y="28"/>
                        <a:pt x="10" y="45"/>
                      </a:cubicBezTo>
                      <a:cubicBezTo>
                        <a:pt x="12" y="61"/>
                        <a:pt x="18" y="74"/>
                        <a:pt x="46" y="76"/>
                      </a:cubicBezTo>
                      <a:cubicBezTo>
                        <a:pt x="48" y="76"/>
                        <a:pt x="49" y="76"/>
                        <a:pt x="50" y="76"/>
                      </a:cubicBezTo>
                      <a:cubicBezTo>
                        <a:pt x="50" y="72"/>
                        <a:pt x="50" y="72"/>
                        <a:pt x="50" y="72"/>
                      </a:cubicBezTo>
                      <a:cubicBezTo>
                        <a:pt x="38" y="72"/>
                        <a:pt x="23" y="67"/>
                        <a:pt x="19" y="57"/>
                      </a:cubicBezTo>
                      <a:cubicBezTo>
                        <a:pt x="12" y="43"/>
                        <a:pt x="11" y="15"/>
                        <a:pt x="20" y="9"/>
                      </a:cubicBezTo>
                      <a:cubicBezTo>
                        <a:pt x="24" y="7"/>
                        <a:pt x="38" y="5"/>
                        <a:pt x="52" y="6"/>
                      </a:cubicBezTo>
                      <a:lnTo>
                        <a:pt x="52" y="1"/>
                      </a:lnTo>
                      <a:close/>
                    </a:path>
                  </a:pathLst>
                </a:custGeom>
                <a:solidFill>
                  <a:srgbClr val="546B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06" name="Freeform 166">
                  <a:extLst>
                    <a:ext uri="{FF2B5EF4-FFF2-40B4-BE49-F238E27FC236}">
                      <a16:creationId xmlns:a16="http://schemas.microsoft.com/office/drawing/2014/main" id="{FCEBF642-0DF3-4C4C-928F-C5C4FA2C826B}"/>
                    </a:ext>
                  </a:extLst>
                </p:cNvPr>
                <p:cNvSpPr>
                  <a:spLocks/>
                </p:cNvSpPr>
                <p:nvPr/>
              </p:nvSpPr>
              <p:spPr bwMode="auto">
                <a:xfrm>
                  <a:off x="2406651" y="4068763"/>
                  <a:ext cx="3175"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CE3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07" name="Freeform 167">
                  <a:extLst>
                    <a:ext uri="{FF2B5EF4-FFF2-40B4-BE49-F238E27FC236}">
                      <a16:creationId xmlns:a16="http://schemas.microsoft.com/office/drawing/2014/main" id="{09006A4F-DC44-4D42-A7AF-4E6E159C7AAF}"/>
                    </a:ext>
                  </a:extLst>
                </p:cNvPr>
                <p:cNvSpPr>
                  <a:spLocks/>
                </p:cNvSpPr>
                <p:nvPr/>
              </p:nvSpPr>
              <p:spPr bwMode="auto">
                <a:xfrm>
                  <a:off x="2254251" y="3857625"/>
                  <a:ext cx="315913" cy="211138"/>
                </a:xfrm>
                <a:custGeom>
                  <a:avLst/>
                  <a:gdLst>
                    <a:gd name="T0" fmla="*/ 99 w 99"/>
                    <a:gd name="T1" fmla="*/ 0 h 66"/>
                    <a:gd name="T2" fmla="*/ 48 w 99"/>
                    <a:gd name="T3" fmla="*/ 64 h 66"/>
                    <a:gd name="T4" fmla="*/ 0 w 99"/>
                    <a:gd name="T5" fmla="*/ 0 h 66"/>
                    <a:gd name="T6" fmla="*/ 0 w 99"/>
                    <a:gd name="T7" fmla="*/ 1 h 66"/>
                    <a:gd name="T8" fmla="*/ 48 w 99"/>
                    <a:gd name="T9" fmla="*/ 66 h 66"/>
                    <a:gd name="T10" fmla="*/ 49 w 99"/>
                    <a:gd name="T11" fmla="*/ 66 h 66"/>
                    <a:gd name="T12" fmla="*/ 99 w 99"/>
                    <a:gd name="T13" fmla="*/ 1 h 66"/>
                    <a:gd name="T14" fmla="*/ 99 w 99"/>
                    <a:gd name="T15" fmla="*/ 0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66">
                      <a:moveTo>
                        <a:pt x="99" y="0"/>
                      </a:moveTo>
                      <a:cubicBezTo>
                        <a:pt x="48" y="64"/>
                        <a:pt x="48" y="64"/>
                        <a:pt x="48" y="64"/>
                      </a:cubicBezTo>
                      <a:cubicBezTo>
                        <a:pt x="0" y="0"/>
                        <a:pt x="0" y="0"/>
                        <a:pt x="0" y="0"/>
                      </a:cubicBezTo>
                      <a:cubicBezTo>
                        <a:pt x="0" y="1"/>
                        <a:pt x="0" y="1"/>
                        <a:pt x="0" y="1"/>
                      </a:cubicBezTo>
                      <a:cubicBezTo>
                        <a:pt x="48" y="66"/>
                        <a:pt x="48" y="66"/>
                        <a:pt x="48" y="66"/>
                      </a:cubicBezTo>
                      <a:cubicBezTo>
                        <a:pt x="48" y="66"/>
                        <a:pt x="48" y="66"/>
                        <a:pt x="49" y="66"/>
                      </a:cubicBezTo>
                      <a:cubicBezTo>
                        <a:pt x="99" y="1"/>
                        <a:pt x="99" y="1"/>
                        <a:pt x="99" y="1"/>
                      </a:cubicBezTo>
                      <a:cubicBezTo>
                        <a:pt x="99" y="0"/>
                        <a:pt x="99" y="0"/>
                        <a:pt x="99" y="0"/>
                      </a:cubicBezTo>
                    </a:path>
                  </a:pathLst>
                </a:custGeom>
                <a:solidFill>
                  <a:srgbClr val="E9BB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08" name="Freeform 168">
                  <a:extLst>
                    <a:ext uri="{FF2B5EF4-FFF2-40B4-BE49-F238E27FC236}">
                      <a16:creationId xmlns:a16="http://schemas.microsoft.com/office/drawing/2014/main" id="{76F27AF3-AD15-4C4F-BD3E-6075B49D55B3}"/>
                    </a:ext>
                  </a:extLst>
                </p:cNvPr>
                <p:cNvSpPr>
                  <a:spLocks/>
                </p:cNvSpPr>
                <p:nvPr/>
              </p:nvSpPr>
              <p:spPr bwMode="auto">
                <a:xfrm>
                  <a:off x="1609726" y="4464050"/>
                  <a:ext cx="1150938" cy="363538"/>
                </a:xfrm>
                <a:custGeom>
                  <a:avLst/>
                  <a:gdLst>
                    <a:gd name="T0" fmla="*/ 98 w 361"/>
                    <a:gd name="T1" fmla="*/ 23 h 114"/>
                    <a:gd name="T2" fmla="*/ 351 w 361"/>
                    <a:gd name="T3" fmla="*/ 0 h 114"/>
                    <a:gd name="T4" fmla="*/ 361 w 361"/>
                    <a:gd name="T5" fmla="*/ 80 h 114"/>
                    <a:gd name="T6" fmla="*/ 64 w 361"/>
                    <a:gd name="T7" fmla="*/ 108 h 114"/>
                    <a:gd name="T8" fmla="*/ 6 w 361"/>
                    <a:gd name="T9" fmla="*/ 23 h 114"/>
                    <a:gd name="T10" fmla="*/ 98 w 361"/>
                    <a:gd name="T11" fmla="*/ 23 h 114"/>
                  </a:gdLst>
                  <a:ahLst/>
                  <a:cxnLst>
                    <a:cxn ang="0">
                      <a:pos x="T0" y="T1"/>
                    </a:cxn>
                    <a:cxn ang="0">
                      <a:pos x="T2" y="T3"/>
                    </a:cxn>
                    <a:cxn ang="0">
                      <a:pos x="T4" y="T5"/>
                    </a:cxn>
                    <a:cxn ang="0">
                      <a:pos x="T6" y="T7"/>
                    </a:cxn>
                    <a:cxn ang="0">
                      <a:pos x="T8" y="T9"/>
                    </a:cxn>
                    <a:cxn ang="0">
                      <a:pos x="T10" y="T11"/>
                    </a:cxn>
                  </a:cxnLst>
                  <a:rect l="0" t="0" r="r" b="b"/>
                  <a:pathLst>
                    <a:path w="361" h="114">
                      <a:moveTo>
                        <a:pt x="98" y="23"/>
                      </a:moveTo>
                      <a:cubicBezTo>
                        <a:pt x="351" y="0"/>
                        <a:pt x="351" y="0"/>
                        <a:pt x="351" y="0"/>
                      </a:cubicBezTo>
                      <a:cubicBezTo>
                        <a:pt x="361" y="80"/>
                        <a:pt x="361" y="80"/>
                        <a:pt x="361" y="80"/>
                      </a:cubicBezTo>
                      <a:cubicBezTo>
                        <a:pt x="361" y="80"/>
                        <a:pt x="139" y="114"/>
                        <a:pt x="64" y="108"/>
                      </a:cubicBezTo>
                      <a:cubicBezTo>
                        <a:pt x="0" y="104"/>
                        <a:pt x="6" y="23"/>
                        <a:pt x="6" y="23"/>
                      </a:cubicBezTo>
                      <a:cubicBezTo>
                        <a:pt x="98" y="23"/>
                        <a:pt x="98" y="23"/>
                        <a:pt x="98" y="23"/>
                      </a:cubicBezTo>
                    </a:path>
                  </a:pathLst>
                </a:custGeom>
                <a:solidFill>
                  <a:srgbClr val="D93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09" name="Freeform 169">
                  <a:extLst>
                    <a:ext uri="{FF2B5EF4-FFF2-40B4-BE49-F238E27FC236}">
                      <a16:creationId xmlns:a16="http://schemas.microsoft.com/office/drawing/2014/main" id="{BAC2F88D-5FE4-49B5-A44F-51E88DD62A9A}"/>
                    </a:ext>
                  </a:extLst>
                </p:cNvPr>
                <p:cNvSpPr>
                  <a:spLocks/>
                </p:cNvSpPr>
                <p:nvPr/>
              </p:nvSpPr>
              <p:spPr bwMode="auto">
                <a:xfrm>
                  <a:off x="2767013" y="4464050"/>
                  <a:ext cx="150813" cy="214313"/>
                </a:xfrm>
                <a:custGeom>
                  <a:avLst/>
                  <a:gdLst>
                    <a:gd name="T0" fmla="*/ 0 w 47"/>
                    <a:gd name="T1" fmla="*/ 6 h 67"/>
                    <a:gd name="T2" fmla="*/ 43 w 47"/>
                    <a:gd name="T3" fmla="*/ 16 h 67"/>
                    <a:gd name="T4" fmla="*/ 43 w 47"/>
                    <a:gd name="T5" fmla="*/ 38 h 67"/>
                    <a:gd name="T6" fmla="*/ 5 w 47"/>
                    <a:gd name="T7" fmla="*/ 67 h 67"/>
                    <a:gd name="T8" fmla="*/ 0 w 47"/>
                    <a:gd name="T9" fmla="*/ 6 h 67"/>
                  </a:gdLst>
                  <a:ahLst/>
                  <a:cxnLst>
                    <a:cxn ang="0">
                      <a:pos x="T0" y="T1"/>
                    </a:cxn>
                    <a:cxn ang="0">
                      <a:pos x="T2" y="T3"/>
                    </a:cxn>
                    <a:cxn ang="0">
                      <a:pos x="T4" y="T5"/>
                    </a:cxn>
                    <a:cxn ang="0">
                      <a:pos x="T6" y="T7"/>
                    </a:cxn>
                    <a:cxn ang="0">
                      <a:pos x="T8" y="T9"/>
                    </a:cxn>
                  </a:cxnLst>
                  <a:rect l="0" t="0" r="r" b="b"/>
                  <a:pathLst>
                    <a:path w="47" h="67">
                      <a:moveTo>
                        <a:pt x="0" y="6"/>
                      </a:moveTo>
                      <a:cubicBezTo>
                        <a:pt x="0" y="6"/>
                        <a:pt x="38" y="0"/>
                        <a:pt x="43" y="16"/>
                      </a:cubicBezTo>
                      <a:cubicBezTo>
                        <a:pt x="45" y="22"/>
                        <a:pt x="47" y="32"/>
                        <a:pt x="43" y="38"/>
                      </a:cubicBezTo>
                      <a:cubicBezTo>
                        <a:pt x="39" y="45"/>
                        <a:pt x="5" y="67"/>
                        <a:pt x="5" y="67"/>
                      </a:cubicBezTo>
                      <a:lnTo>
                        <a:pt x="0" y="6"/>
                      </a:ln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10" name="Freeform 170">
                  <a:extLst>
                    <a:ext uri="{FF2B5EF4-FFF2-40B4-BE49-F238E27FC236}">
                      <a16:creationId xmlns:a16="http://schemas.microsoft.com/office/drawing/2014/main" id="{2ACD684C-33D6-43DF-A652-C3ECE245FA43}"/>
                    </a:ext>
                  </a:extLst>
                </p:cNvPr>
                <p:cNvSpPr>
                  <a:spLocks/>
                </p:cNvSpPr>
                <p:nvPr/>
              </p:nvSpPr>
              <p:spPr bwMode="auto">
                <a:xfrm>
                  <a:off x="2725738" y="4464050"/>
                  <a:ext cx="57150" cy="220663"/>
                </a:xfrm>
                <a:custGeom>
                  <a:avLst/>
                  <a:gdLst>
                    <a:gd name="T0" fmla="*/ 36 w 36"/>
                    <a:gd name="T1" fmla="*/ 135 h 139"/>
                    <a:gd name="T2" fmla="*/ 26 w 36"/>
                    <a:gd name="T3" fmla="*/ 0 h 139"/>
                    <a:gd name="T4" fmla="*/ 0 w 36"/>
                    <a:gd name="T5" fmla="*/ 0 h 139"/>
                    <a:gd name="T6" fmla="*/ 12 w 36"/>
                    <a:gd name="T7" fmla="*/ 139 h 139"/>
                    <a:gd name="T8" fmla="*/ 36 w 36"/>
                    <a:gd name="T9" fmla="*/ 135 h 139"/>
                  </a:gdLst>
                  <a:ahLst/>
                  <a:cxnLst>
                    <a:cxn ang="0">
                      <a:pos x="T0" y="T1"/>
                    </a:cxn>
                    <a:cxn ang="0">
                      <a:pos x="T2" y="T3"/>
                    </a:cxn>
                    <a:cxn ang="0">
                      <a:pos x="T4" y="T5"/>
                    </a:cxn>
                    <a:cxn ang="0">
                      <a:pos x="T6" y="T7"/>
                    </a:cxn>
                    <a:cxn ang="0">
                      <a:pos x="T8" y="T9"/>
                    </a:cxn>
                  </a:cxnLst>
                  <a:rect l="0" t="0" r="r" b="b"/>
                  <a:pathLst>
                    <a:path w="36" h="139">
                      <a:moveTo>
                        <a:pt x="36" y="135"/>
                      </a:moveTo>
                      <a:lnTo>
                        <a:pt x="26" y="0"/>
                      </a:lnTo>
                      <a:lnTo>
                        <a:pt x="0" y="0"/>
                      </a:lnTo>
                      <a:lnTo>
                        <a:pt x="12" y="139"/>
                      </a:lnTo>
                      <a:lnTo>
                        <a:pt x="36"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11" name="Freeform 171">
                  <a:extLst>
                    <a:ext uri="{FF2B5EF4-FFF2-40B4-BE49-F238E27FC236}">
                      <a16:creationId xmlns:a16="http://schemas.microsoft.com/office/drawing/2014/main" id="{2A324059-AE43-44AF-A127-0B64749A4E06}"/>
                    </a:ext>
                  </a:extLst>
                </p:cNvPr>
                <p:cNvSpPr>
                  <a:spLocks/>
                </p:cNvSpPr>
                <p:nvPr/>
              </p:nvSpPr>
              <p:spPr bwMode="auto">
                <a:xfrm>
                  <a:off x="2725738" y="4464050"/>
                  <a:ext cx="57150" cy="220663"/>
                </a:xfrm>
                <a:custGeom>
                  <a:avLst/>
                  <a:gdLst>
                    <a:gd name="T0" fmla="*/ 36 w 36"/>
                    <a:gd name="T1" fmla="*/ 135 h 139"/>
                    <a:gd name="T2" fmla="*/ 26 w 36"/>
                    <a:gd name="T3" fmla="*/ 0 h 139"/>
                    <a:gd name="T4" fmla="*/ 0 w 36"/>
                    <a:gd name="T5" fmla="*/ 0 h 139"/>
                    <a:gd name="T6" fmla="*/ 12 w 36"/>
                    <a:gd name="T7" fmla="*/ 139 h 139"/>
                    <a:gd name="T8" fmla="*/ 36 w 36"/>
                    <a:gd name="T9" fmla="*/ 135 h 139"/>
                  </a:gdLst>
                  <a:ahLst/>
                  <a:cxnLst>
                    <a:cxn ang="0">
                      <a:pos x="T0" y="T1"/>
                    </a:cxn>
                    <a:cxn ang="0">
                      <a:pos x="T2" y="T3"/>
                    </a:cxn>
                    <a:cxn ang="0">
                      <a:pos x="T4" y="T5"/>
                    </a:cxn>
                    <a:cxn ang="0">
                      <a:pos x="T6" y="T7"/>
                    </a:cxn>
                    <a:cxn ang="0">
                      <a:pos x="T8" y="T9"/>
                    </a:cxn>
                  </a:cxnLst>
                  <a:rect l="0" t="0" r="r" b="b"/>
                  <a:pathLst>
                    <a:path w="36" h="139">
                      <a:moveTo>
                        <a:pt x="36" y="135"/>
                      </a:moveTo>
                      <a:lnTo>
                        <a:pt x="26" y="0"/>
                      </a:lnTo>
                      <a:lnTo>
                        <a:pt x="0" y="0"/>
                      </a:lnTo>
                      <a:lnTo>
                        <a:pt x="12" y="139"/>
                      </a:lnTo>
                      <a:lnTo>
                        <a:pt x="36" y="1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12" name="Freeform 172">
                  <a:extLst>
                    <a:ext uri="{FF2B5EF4-FFF2-40B4-BE49-F238E27FC236}">
                      <a16:creationId xmlns:a16="http://schemas.microsoft.com/office/drawing/2014/main" id="{98C8418B-F37F-4FD3-914E-E80DFE9D63B3}"/>
                    </a:ext>
                  </a:extLst>
                </p:cNvPr>
                <p:cNvSpPr>
                  <a:spLocks/>
                </p:cNvSpPr>
                <p:nvPr/>
              </p:nvSpPr>
              <p:spPr bwMode="auto">
                <a:xfrm>
                  <a:off x="2090738" y="4432300"/>
                  <a:ext cx="1133475" cy="376238"/>
                </a:xfrm>
                <a:custGeom>
                  <a:avLst/>
                  <a:gdLst>
                    <a:gd name="T0" fmla="*/ 346 w 355"/>
                    <a:gd name="T1" fmla="*/ 33 h 118"/>
                    <a:gd name="T2" fmla="*/ 292 w 355"/>
                    <a:gd name="T3" fmla="*/ 118 h 118"/>
                    <a:gd name="T4" fmla="*/ 0 w 355"/>
                    <a:gd name="T5" fmla="*/ 80 h 118"/>
                    <a:gd name="T6" fmla="*/ 0 w 355"/>
                    <a:gd name="T7" fmla="*/ 73 h 118"/>
                    <a:gd name="T8" fmla="*/ 6 w 355"/>
                    <a:gd name="T9" fmla="*/ 0 h 118"/>
                    <a:gd name="T10" fmla="*/ 254 w 355"/>
                    <a:gd name="T11" fmla="*/ 32 h 118"/>
                    <a:gd name="T12" fmla="*/ 346 w 355"/>
                    <a:gd name="T13" fmla="*/ 33 h 118"/>
                  </a:gdLst>
                  <a:ahLst/>
                  <a:cxnLst>
                    <a:cxn ang="0">
                      <a:pos x="T0" y="T1"/>
                    </a:cxn>
                    <a:cxn ang="0">
                      <a:pos x="T2" y="T3"/>
                    </a:cxn>
                    <a:cxn ang="0">
                      <a:pos x="T4" y="T5"/>
                    </a:cxn>
                    <a:cxn ang="0">
                      <a:pos x="T6" y="T7"/>
                    </a:cxn>
                    <a:cxn ang="0">
                      <a:pos x="T8" y="T9"/>
                    </a:cxn>
                    <a:cxn ang="0">
                      <a:pos x="T10" y="T11"/>
                    </a:cxn>
                    <a:cxn ang="0">
                      <a:pos x="T12" y="T13"/>
                    </a:cxn>
                  </a:cxnLst>
                  <a:rect l="0" t="0" r="r" b="b"/>
                  <a:pathLst>
                    <a:path w="355" h="118">
                      <a:moveTo>
                        <a:pt x="346" y="33"/>
                      </a:moveTo>
                      <a:cubicBezTo>
                        <a:pt x="346" y="33"/>
                        <a:pt x="355" y="118"/>
                        <a:pt x="292" y="118"/>
                      </a:cubicBezTo>
                      <a:cubicBezTo>
                        <a:pt x="216" y="113"/>
                        <a:pt x="0" y="80"/>
                        <a:pt x="0" y="80"/>
                      </a:cubicBezTo>
                      <a:cubicBezTo>
                        <a:pt x="0" y="73"/>
                        <a:pt x="0" y="73"/>
                        <a:pt x="0" y="73"/>
                      </a:cubicBezTo>
                      <a:cubicBezTo>
                        <a:pt x="6" y="0"/>
                        <a:pt x="6" y="0"/>
                        <a:pt x="6" y="0"/>
                      </a:cubicBezTo>
                      <a:cubicBezTo>
                        <a:pt x="254" y="32"/>
                        <a:pt x="254" y="32"/>
                        <a:pt x="254" y="32"/>
                      </a:cubicBezTo>
                      <a:cubicBezTo>
                        <a:pt x="346" y="33"/>
                        <a:pt x="346" y="33"/>
                        <a:pt x="346" y="33"/>
                      </a:cubicBezTo>
                    </a:path>
                  </a:pathLst>
                </a:custGeom>
                <a:solidFill>
                  <a:srgbClr val="D93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13" name="Freeform 173">
                  <a:extLst>
                    <a:ext uri="{FF2B5EF4-FFF2-40B4-BE49-F238E27FC236}">
                      <a16:creationId xmlns:a16="http://schemas.microsoft.com/office/drawing/2014/main" id="{33A3A63B-E149-4DBE-B8C3-5BDAD91ED3F0}"/>
                    </a:ext>
                  </a:extLst>
                </p:cNvPr>
                <p:cNvSpPr>
                  <a:spLocks/>
                </p:cNvSpPr>
                <p:nvPr/>
              </p:nvSpPr>
              <p:spPr bwMode="auto">
                <a:xfrm>
                  <a:off x="1919288" y="4435475"/>
                  <a:ext cx="149225" cy="220663"/>
                </a:xfrm>
                <a:custGeom>
                  <a:avLst/>
                  <a:gdLst>
                    <a:gd name="T0" fmla="*/ 47 w 47"/>
                    <a:gd name="T1" fmla="*/ 9 h 69"/>
                    <a:gd name="T2" fmla="*/ 4 w 47"/>
                    <a:gd name="T3" fmla="*/ 18 h 69"/>
                    <a:gd name="T4" fmla="*/ 4 w 47"/>
                    <a:gd name="T5" fmla="*/ 36 h 69"/>
                    <a:gd name="T6" fmla="*/ 42 w 47"/>
                    <a:gd name="T7" fmla="*/ 69 h 69"/>
                    <a:gd name="T8" fmla="*/ 47 w 47"/>
                    <a:gd name="T9" fmla="*/ 9 h 69"/>
                  </a:gdLst>
                  <a:ahLst/>
                  <a:cxnLst>
                    <a:cxn ang="0">
                      <a:pos x="T0" y="T1"/>
                    </a:cxn>
                    <a:cxn ang="0">
                      <a:pos x="T2" y="T3"/>
                    </a:cxn>
                    <a:cxn ang="0">
                      <a:pos x="T4" y="T5"/>
                    </a:cxn>
                    <a:cxn ang="0">
                      <a:pos x="T6" y="T7"/>
                    </a:cxn>
                    <a:cxn ang="0">
                      <a:pos x="T8" y="T9"/>
                    </a:cxn>
                  </a:cxnLst>
                  <a:rect l="0" t="0" r="r" b="b"/>
                  <a:pathLst>
                    <a:path w="47" h="69">
                      <a:moveTo>
                        <a:pt x="47" y="9"/>
                      </a:moveTo>
                      <a:cubicBezTo>
                        <a:pt x="47" y="9"/>
                        <a:pt x="7" y="0"/>
                        <a:pt x="4" y="18"/>
                      </a:cubicBezTo>
                      <a:cubicBezTo>
                        <a:pt x="3" y="25"/>
                        <a:pt x="0" y="30"/>
                        <a:pt x="4" y="36"/>
                      </a:cubicBezTo>
                      <a:cubicBezTo>
                        <a:pt x="8" y="43"/>
                        <a:pt x="42" y="69"/>
                        <a:pt x="42" y="69"/>
                      </a:cubicBezTo>
                      <a:cubicBezTo>
                        <a:pt x="47" y="9"/>
                        <a:pt x="47" y="9"/>
                        <a:pt x="47" y="9"/>
                      </a:cubicBezTo>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14" name="Freeform 174">
                  <a:extLst>
                    <a:ext uri="{FF2B5EF4-FFF2-40B4-BE49-F238E27FC236}">
                      <a16:creationId xmlns:a16="http://schemas.microsoft.com/office/drawing/2014/main" id="{6834BE75-4CA8-4807-98FF-2A11070B2618}"/>
                    </a:ext>
                  </a:extLst>
                </p:cNvPr>
                <p:cNvSpPr>
                  <a:spLocks/>
                </p:cNvSpPr>
                <p:nvPr/>
              </p:nvSpPr>
              <p:spPr bwMode="auto">
                <a:xfrm>
                  <a:off x="2052638" y="4441825"/>
                  <a:ext cx="57150" cy="223838"/>
                </a:xfrm>
                <a:custGeom>
                  <a:avLst/>
                  <a:gdLst>
                    <a:gd name="T0" fmla="*/ 0 w 36"/>
                    <a:gd name="T1" fmla="*/ 135 h 141"/>
                    <a:gd name="T2" fmla="*/ 10 w 36"/>
                    <a:gd name="T3" fmla="*/ 0 h 141"/>
                    <a:gd name="T4" fmla="*/ 36 w 36"/>
                    <a:gd name="T5" fmla="*/ 0 h 141"/>
                    <a:gd name="T6" fmla="*/ 24 w 36"/>
                    <a:gd name="T7" fmla="*/ 141 h 141"/>
                    <a:gd name="T8" fmla="*/ 0 w 36"/>
                    <a:gd name="T9" fmla="*/ 135 h 141"/>
                  </a:gdLst>
                  <a:ahLst/>
                  <a:cxnLst>
                    <a:cxn ang="0">
                      <a:pos x="T0" y="T1"/>
                    </a:cxn>
                    <a:cxn ang="0">
                      <a:pos x="T2" y="T3"/>
                    </a:cxn>
                    <a:cxn ang="0">
                      <a:pos x="T4" y="T5"/>
                    </a:cxn>
                    <a:cxn ang="0">
                      <a:pos x="T6" y="T7"/>
                    </a:cxn>
                    <a:cxn ang="0">
                      <a:pos x="T8" y="T9"/>
                    </a:cxn>
                  </a:cxnLst>
                  <a:rect l="0" t="0" r="r" b="b"/>
                  <a:pathLst>
                    <a:path w="36" h="141">
                      <a:moveTo>
                        <a:pt x="0" y="135"/>
                      </a:moveTo>
                      <a:lnTo>
                        <a:pt x="10" y="0"/>
                      </a:lnTo>
                      <a:lnTo>
                        <a:pt x="36" y="0"/>
                      </a:lnTo>
                      <a:lnTo>
                        <a:pt x="24" y="141"/>
                      </a:lnTo>
                      <a:lnTo>
                        <a:pt x="0"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15" name="Freeform 175">
                  <a:extLst>
                    <a:ext uri="{FF2B5EF4-FFF2-40B4-BE49-F238E27FC236}">
                      <a16:creationId xmlns:a16="http://schemas.microsoft.com/office/drawing/2014/main" id="{E1591859-A351-45E7-B4B6-131FBC033257}"/>
                    </a:ext>
                  </a:extLst>
                </p:cNvPr>
                <p:cNvSpPr>
                  <a:spLocks/>
                </p:cNvSpPr>
                <p:nvPr/>
              </p:nvSpPr>
              <p:spPr bwMode="auto">
                <a:xfrm>
                  <a:off x="2052638" y="4441825"/>
                  <a:ext cx="57150" cy="223838"/>
                </a:xfrm>
                <a:custGeom>
                  <a:avLst/>
                  <a:gdLst>
                    <a:gd name="T0" fmla="*/ 0 w 36"/>
                    <a:gd name="T1" fmla="*/ 135 h 141"/>
                    <a:gd name="T2" fmla="*/ 10 w 36"/>
                    <a:gd name="T3" fmla="*/ 0 h 141"/>
                    <a:gd name="T4" fmla="*/ 36 w 36"/>
                    <a:gd name="T5" fmla="*/ 0 h 141"/>
                    <a:gd name="T6" fmla="*/ 24 w 36"/>
                    <a:gd name="T7" fmla="*/ 141 h 141"/>
                    <a:gd name="T8" fmla="*/ 0 w 36"/>
                    <a:gd name="T9" fmla="*/ 135 h 141"/>
                  </a:gdLst>
                  <a:ahLst/>
                  <a:cxnLst>
                    <a:cxn ang="0">
                      <a:pos x="T0" y="T1"/>
                    </a:cxn>
                    <a:cxn ang="0">
                      <a:pos x="T2" y="T3"/>
                    </a:cxn>
                    <a:cxn ang="0">
                      <a:pos x="T4" y="T5"/>
                    </a:cxn>
                    <a:cxn ang="0">
                      <a:pos x="T6" y="T7"/>
                    </a:cxn>
                    <a:cxn ang="0">
                      <a:pos x="T8" y="T9"/>
                    </a:cxn>
                  </a:cxnLst>
                  <a:rect l="0" t="0" r="r" b="b"/>
                  <a:pathLst>
                    <a:path w="36" h="141">
                      <a:moveTo>
                        <a:pt x="0" y="135"/>
                      </a:moveTo>
                      <a:lnTo>
                        <a:pt x="10" y="0"/>
                      </a:lnTo>
                      <a:lnTo>
                        <a:pt x="36" y="0"/>
                      </a:lnTo>
                      <a:lnTo>
                        <a:pt x="24" y="141"/>
                      </a:lnTo>
                      <a:lnTo>
                        <a:pt x="0" y="1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16" name="Freeform 176">
                  <a:extLst>
                    <a:ext uri="{FF2B5EF4-FFF2-40B4-BE49-F238E27FC236}">
                      <a16:creationId xmlns:a16="http://schemas.microsoft.com/office/drawing/2014/main" id="{8BD2C1EE-C0AD-4D9D-95D3-5BE4A565C35D}"/>
                    </a:ext>
                  </a:extLst>
                </p:cNvPr>
                <p:cNvSpPr>
                  <a:spLocks/>
                </p:cNvSpPr>
                <p:nvPr/>
              </p:nvSpPr>
              <p:spPr bwMode="auto">
                <a:xfrm>
                  <a:off x="1925638" y="453707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AE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17" name="Freeform 177">
                  <a:extLst>
                    <a:ext uri="{FF2B5EF4-FFF2-40B4-BE49-F238E27FC236}">
                      <a16:creationId xmlns:a16="http://schemas.microsoft.com/office/drawing/2014/main" id="{3EFF4ABF-8788-4EC7-AD9F-C974C478B840}"/>
                    </a:ext>
                  </a:extLst>
                </p:cNvPr>
                <p:cNvSpPr>
                  <a:spLocks noEditPoints="1"/>
                </p:cNvSpPr>
                <p:nvPr/>
              </p:nvSpPr>
              <p:spPr bwMode="auto">
                <a:xfrm>
                  <a:off x="1925638" y="4537075"/>
                  <a:ext cx="165100" cy="141288"/>
                </a:xfrm>
                <a:custGeom>
                  <a:avLst/>
                  <a:gdLst>
                    <a:gd name="T0" fmla="*/ 2 w 52"/>
                    <a:gd name="T1" fmla="*/ 4 h 44"/>
                    <a:gd name="T2" fmla="*/ 40 w 52"/>
                    <a:gd name="T3" fmla="*/ 42 h 44"/>
                    <a:gd name="T4" fmla="*/ 52 w 52"/>
                    <a:gd name="T5" fmla="*/ 44 h 44"/>
                    <a:gd name="T6" fmla="*/ 52 w 52"/>
                    <a:gd name="T7" fmla="*/ 40 h 44"/>
                    <a:gd name="T8" fmla="*/ 47 w 52"/>
                    <a:gd name="T9" fmla="*/ 39 h 44"/>
                    <a:gd name="T10" fmla="*/ 40 w 52"/>
                    <a:gd name="T11" fmla="*/ 37 h 44"/>
                    <a:gd name="T12" fmla="*/ 2 w 52"/>
                    <a:gd name="T13" fmla="*/ 4 h 44"/>
                    <a:gd name="T14" fmla="*/ 2 w 52"/>
                    <a:gd name="T15" fmla="*/ 4 h 44"/>
                    <a:gd name="T16" fmla="*/ 2 w 52"/>
                    <a:gd name="T17" fmla="*/ 4 h 44"/>
                    <a:gd name="T18" fmla="*/ 2 w 52"/>
                    <a:gd name="T19" fmla="*/ 4 h 44"/>
                    <a:gd name="T20" fmla="*/ 2 w 52"/>
                    <a:gd name="T21" fmla="*/ 4 h 44"/>
                    <a:gd name="T22" fmla="*/ 2 w 52"/>
                    <a:gd name="T23" fmla="*/ 4 h 44"/>
                    <a:gd name="T24" fmla="*/ 0 w 52"/>
                    <a:gd name="T25" fmla="*/ 0 h 44"/>
                    <a:gd name="T26" fmla="*/ 0 w 52"/>
                    <a:gd name="T27" fmla="*/ 0 h 44"/>
                    <a:gd name="T28" fmla="*/ 2 w 52"/>
                    <a:gd name="T29" fmla="*/ 4 h 44"/>
                    <a:gd name="T30" fmla="*/ 1 w 52"/>
                    <a:gd name="T31" fmla="*/ 2 h 44"/>
                    <a:gd name="T32" fmla="*/ 0 w 52"/>
                    <a:gd name="T3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44">
                      <a:moveTo>
                        <a:pt x="2" y="4"/>
                      </a:moveTo>
                      <a:cubicBezTo>
                        <a:pt x="6" y="11"/>
                        <a:pt x="40" y="42"/>
                        <a:pt x="40" y="42"/>
                      </a:cubicBezTo>
                      <a:cubicBezTo>
                        <a:pt x="52" y="44"/>
                        <a:pt x="52" y="44"/>
                        <a:pt x="52" y="44"/>
                      </a:cubicBezTo>
                      <a:cubicBezTo>
                        <a:pt x="52" y="40"/>
                        <a:pt x="52" y="40"/>
                        <a:pt x="52" y="40"/>
                      </a:cubicBezTo>
                      <a:cubicBezTo>
                        <a:pt x="47" y="39"/>
                        <a:pt x="47" y="39"/>
                        <a:pt x="47" y="39"/>
                      </a:cubicBezTo>
                      <a:cubicBezTo>
                        <a:pt x="40" y="37"/>
                        <a:pt x="40" y="37"/>
                        <a:pt x="40" y="37"/>
                      </a:cubicBezTo>
                      <a:cubicBezTo>
                        <a:pt x="40" y="37"/>
                        <a:pt x="6" y="11"/>
                        <a:pt x="2" y="4"/>
                      </a:cubicBezTo>
                      <a:moveTo>
                        <a:pt x="2" y="4"/>
                      </a:moveTo>
                      <a:cubicBezTo>
                        <a:pt x="2" y="4"/>
                        <a:pt x="2" y="4"/>
                        <a:pt x="2" y="4"/>
                      </a:cubicBezTo>
                      <a:cubicBezTo>
                        <a:pt x="2" y="4"/>
                        <a:pt x="2" y="4"/>
                        <a:pt x="2" y="4"/>
                      </a:cubicBezTo>
                      <a:cubicBezTo>
                        <a:pt x="2" y="4"/>
                        <a:pt x="2" y="4"/>
                        <a:pt x="2" y="4"/>
                      </a:cubicBezTo>
                      <a:cubicBezTo>
                        <a:pt x="2" y="4"/>
                        <a:pt x="2" y="4"/>
                        <a:pt x="2" y="4"/>
                      </a:cubicBezTo>
                      <a:moveTo>
                        <a:pt x="0" y="0"/>
                      </a:moveTo>
                      <a:cubicBezTo>
                        <a:pt x="0" y="0"/>
                        <a:pt x="0" y="0"/>
                        <a:pt x="0" y="0"/>
                      </a:cubicBezTo>
                      <a:cubicBezTo>
                        <a:pt x="0" y="3"/>
                        <a:pt x="0" y="1"/>
                        <a:pt x="2" y="4"/>
                      </a:cubicBezTo>
                      <a:cubicBezTo>
                        <a:pt x="1" y="3"/>
                        <a:pt x="1" y="3"/>
                        <a:pt x="1" y="2"/>
                      </a:cubicBezTo>
                      <a:cubicBezTo>
                        <a:pt x="1" y="1"/>
                        <a:pt x="0" y="1"/>
                        <a:pt x="0" y="0"/>
                      </a:cubicBezTo>
                    </a:path>
                  </a:pathLst>
                </a:custGeom>
                <a:solidFill>
                  <a:srgbClr val="AE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18" name="Freeform 178">
                  <a:extLst>
                    <a:ext uri="{FF2B5EF4-FFF2-40B4-BE49-F238E27FC236}">
                      <a16:creationId xmlns:a16="http://schemas.microsoft.com/office/drawing/2014/main" id="{E1BFCF8A-47AB-4957-80F5-180BB1099EE5}"/>
                    </a:ext>
                  </a:extLst>
                </p:cNvPr>
                <p:cNvSpPr>
                  <a:spLocks/>
                </p:cNvSpPr>
                <p:nvPr/>
              </p:nvSpPr>
              <p:spPr bwMode="auto">
                <a:xfrm>
                  <a:off x="2090738" y="4665663"/>
                  <a:ext cx="0" cy="12700"/>
                </a:xfrm>
                <a:custGeom>
                  <a:avLst/>
                  <a:gdLst>
                    <a:gd name="T0" fmla="*/ 0 h 8"/>
                    <a:gd name="T1" fmla="*/ 0 h 8"/>
                    <a:gd name="T2" fmla="*/ 8 h 8"/>
                    <a:gd name="T3" fmla="*/ 8 h 8"/>
                    <a:gd name="T4" fmla="*/ 0 h 8"/>
                    <a:gd name="T5" fmla="*/ 0 h 8"/>
                  </a:gdLst>
                  <a:ahLst/>
                  <a:cxnLst>
                    <a:cxn ang="0">
                      <a:pos x="0" y="T0"/>
                    </a:cxn>
                    <a:cxn ang="0">
                      <a:pos x="0" y="T1"/>
                    </a:cxn>
                    <a:cxn ang="0">
                      <a:pos x="0" y="T2"/>
                    </a:cxn>
                    <a:cxn ang="0">
                      <a:pos x="0" y="T3"/>
                    </a:cxn>
                    <a:cxn ang="0">
                      <a:pos x="0" y="T4"/>
                    </a:cxn>
                    <a:cxn ang="0">
                      <a:pos x="0" y="T5"/>
                    </a:cxn>
                  </a:cxnLst>
                  <a:rect l="0" t="0" r="r" b="b"/>
                  <a:pathLst>
                    <a:path h="8">
                      <a:moveTo>
                        <a:pt x="0" y="0"/>
                      </a:moveTo>
                      <a:lnTo>
                        <a:pt x="0" y="0"/>
                      </a:lnTo>
                      <a:lnTo>
                        <a:pt x="0" y="8"/>
                      </a:lnTo>
                      <a:lnTo>
                        <a:pt x="0" y="8"/>
                      </a:lnTo>
                      <a:lnTo>
                        <a:pt x="0" y="0"/>
                      </a:lnTo>
                      <a:lnTo>
                        <a:pt x="0" y="0"/>
                      </a:lnTo>
                      <a:close/>
                    </a:path>
                  </a:pathLst>
                </a:custGeom>
                <a:solidFill>
                  <a:srgbClr val="AE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19" name="Freeform 179">
                  <a:extLst>
                    <a:ext uri="{FF2B5EF4-FFF2-40B4-BE49-F238E27FC236}">
                      <a16:creationId xmlns:a16="http://schemas.microsoft.com/office/drawing/2014/main" id="{B6D9F8ED-B7D8-449F-99B3-87E9CB5AF06C}"/>
                    </a:ext>
                  </a:extLst>
                </p:cNvPr>
                <p:cNvSpPr>
                  <a:spLocks/>
                </p:cNvSpPr>
                <p:nvPr/>
              </p:nvSpPr>
              <p:spPr bwMode="auto">
                <a:xfrm>
                  <a:off x="2090738" y="4665663"/>
                  <a:ext cx="0" cy="12700"/>
                </a:xfrm>
                <a:custGeom>
                  <a:avLst/>
                  <a:gdLst>
                    <a:gd name="T0" fmla="*/ 0 h 8"/>
                    <a:gd name="T1" fmla="*/ 0 h 8"/>
                    <a:gd name="T2" fmla="*/ 8 h 8"/>
                    <a:gd name="T3" fmla="*/ 8 h 8"/>
                    <a:gd name="T4" fmla="*/ 0 h 8"/>
                    <a:gd name="T5" fmla="*/ 0 h 8"/>
                  </a:gdLst>
                  <a:ahLst/>
                  <a:cxnLst>
                    <a:cxn ang="0">
                      <a:pos x="0" y="T0"/>
                    </a:cxn>
                    <a:cxn ang="0">
                      <a:pos x="0" y="T1"/>
                    </a:cxn>
                    <a:cxn ang="0">
                      <a:pos x="0" y="T2"/>
                    </a:cxn>
                    <a:cxn ang="0">
                      <a:pos x="0" y="T3"/>
                    </a:cxn>
                    <a:cxn ang="0">
                      <a:pos x="0" y="T4"/>
                    </a:cxn>
                    <a:cxn ang="0">
                      <a:pos x="0" y="T5"/>
                    </a:cxn>
                  </a:cxnLst>
                  <a:rect l="0" t="0" r="r" b="b"/>
                  <a:pathLst>
                    <a:path h="8">
                      <a:moveTo>
                        <a:pt x="0" y="0"/>
                      </a:moveTo>
                      <a:lnTo>
                        <a:pt x="0" y="0"/>
                      </a:lnTo>
                      <a:lnTo>
                        <a:pt x="0" y="8"/>
                      </a:lnTo>
                      <a:lnTo>
                        <a:pt x="0" y="8"/>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20" name="Freeform 180">
                  <a:extLst>
                    <a:ext uri="{FF2B5EF4-FFF2-40B4-BE49-F238E27FC236}">
                      <a16:creationId xmlns:a16="http://schemas.microsoft.com/office/drawing/2014/main" id="{BC2724DD-1E25-489E-9341-E5552DE3AF16}"/>
                    </a:ext>
                  </a:extLst>
                </p:cNvPr>
                <p:cNvSpPr>
                  <a:spLocks/>
                </p:cNvSpPr>
                <p:nvPr/>
              </p:nvSpPr>
              <p:spPr bwMode="auto">
                <a:xfrm>
                  <a:off x="1925638" y="4537075"/>
                  <a:ext cx="3175" cy="6350"/>
                </a:xfrm>
                <a:custGeom>
                  <a:avLst/>
                  <a:gdLst>
                    <a:gd name="T0" fmla="*/ 0 w 1"/>
                    <a:gd name="T1" fmla="*/ 0 h 2"/>
                    <a:gd name="T2" fmla="*/ 0 w 1"/>
                    <a:gd name="T3" fmla="*/ 0 h 2"/>
                    <a:gd name="T4" fmla="*/ 0 w 1"/>
                    <a:gd name="T5" fmla="*/ 0 h 2"/>
                    <a:gd name="T6" fmla="*/ 1 w 1"/>
                    <a:gd name="T7" fmla="*/ 2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cubicBezTo>
                        <a:pt x="0" y="0"/>
                        <a:pt x="0" y="0"/>
                        <a:pt x="0" y="0"/>
                      </a:cubicBezTo>
                      <a:cubicBezTo>
                        <a:pt x="0" y="0"/>
                        <a:pt x="0" y="0"/>
                        <a:pt x="0" y="0"/>
                      </a:cubicBezTo>
                      <a:cubicBezTo>
                        <a:pt x="0" y="1"/>
                        <a:pt x="1" y="1"/>
                        <a:pt x="1" y="2"/>
                      </a:cubicBezTo>
                      <a:cubicBezTo>
                        <a:pt x="1" y="1"/>
                        <a:pt x="0" y="0"/>
                        <a:pt x="0" y="0"/>
                      </a:cubicBezTo>
                    </a:path>
                  </a:pathLst>
                </a:custGeom>
                <a:solidFill>
                  <a:srgbClr val="C59E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21" name="Freeform 181">
                  <a:extLst>
                    <a:ext uri="{FF2B5EF4-FFF2-40B4-BE49-F238E27FC236}">
                      <a16:creationId xmlns:a16="http://schemas.microsoft.com/office/drawing/2014/main" id="{8B2A8800-68D5-46F8-AC25-F7F78FA6A9DE}"/>
                    </a:ext>
                  </a:extLst>
                </p:cNvPr>
                <p:cNvSpPr>
                  <a:spLocks/>
                </p:cNvSpPr>
                <p:nvPr/>
              </p:nvSpPr>
              <p:spPr bwMode="auto">
                <a:xfrm>
                  <a:off x="2074863" y="4662488"/>
                  <a:ext cx="15875" cy="3175"/>
                </a:xfrm>
                <a:custGeom>
                  <a:avLst/>
                  <a:gdLst>
                    <a:gd name="T0" fmla="*/ 0 w 10"/>
                    <a:gd name="T1" fmla="*/ 0 h 2"/>
                    <a:gd name="T2" fmla="*/ 10 w 10"/>
                    <a:gd name="T3" fmla="*/ 2 h 2"/>
                    <a:gd name="T4" fmla="*/ 10 w 10"/>
                    <a:gd name="T5" fmla="*/ 2 h 2"/>
                    <a:gd name="T6" fmla="*/ 0 w 10"/>
                    <a:gd name="T7" fmla="*/ 0 h 2"/>
                  </a:gdLst>
                  <a:ahLst/>
                  <a:cxnLst>
                    <a:cxn ang="0">
                      <a:pos x="T0" y="T1"/>
                    </a:cxn>
                    <a:cxn ang="0">
                      <a:pos x="T2" y="T3"/>
                    </a:cxn>
                    <a:cxn ang="0">
                      <a:pos x="T4" y="T5"/>
                    </a:cxn>
                    <a:cxn ang="0">
                      <a:pos x="T6" y="T7"/>
                    </a:cxn>
                  </a:cxnLst>
                  <a:rect l="0" t="0" r="r" b="b"/>
                  <a:pathLst>
                    <a:path w="10" h="2">
                      <a:moveTo>
                        <a:pt x="0" y="0"/>
                      </a:moveTo>
                      <a:lnTo>
                        <a:pt x="10" y="2"/>
                      </a:lnTo>
                      <a:lnTo>
                        <a:pt x="10" y="2"/>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22" name="Freeform 182">
                  <a:extLst>
                    <a:ext uri="{FF2B5EF4-FFF2-40B4-BE49-F238E27FC236}">
                      <a16:creationId xmlns:a16="http://schemas.microsoft.com/office/drawing/2014/main" id="{F47431B5-2DCD-4632-B6FC-88FE11AF1EE4}"/>
                    </a:ext>
                  </a:extLst>
                </p:cNvPr>
                <p:cNvSpPr>
                  <a:spLocks/>
                </p:cNvSpPr>
                <p:nvPr/>
              </p:nvSpPr>
              <p:spPr bwMode="auto">
                <a:xfrm>
                  <a:off x="2074863" y="4662488"/>
                  <a:ext cx="15875" cy="3175"/>
                </a:xfrm>
                <a:custGeom>
                  <a:avLst/>
                  <a:gdLst>
                    <a:gd name="T0" fmla="*/ 0 w 10"/>
                    <a:gd name="T1" fmla="*/ 0 h 2"/>
                    <a:gd name="T2" fmla="*/ 10 w 10"/>
                    <a:gd name="T3" fmla="*/ 2 h 2"/>
                    <a:gd name="T4" fmla="*/ 10 w 10"/>
                    <a:gd name="T5" fmla="*/ 2 h 2"/>
                    <a:gd name="T6" fmla="*/ 0 w 10"/>
                    <a:gd name="T7" fmla="*/ 0 h 2"/>
                  </a:gdLst>
                  <a:ahLst/>
                  <a:cxnLst>
                    <a:cxn ang="0">
                      <a:pos x="T0" y="T1"/>
                    </a:cxn>
                    <a:cxn ang="0">
                      <a:pos x="T2" y="T3"/>
                    </a:cxn>
                    <a:cxn ang="0">
                      <a:pos x="T4" y="T5"/>
                    </a:cxn>
                    <a:cxn ang="0">
                      <a:pos x="T6" y="T7"/>
                    </a:cxn>
                  </a:cxnLst>
                  <a:rect l="0" t="0" r="r" b="b"/>
                  <a:pathLst>
                    <a:path w="10" h="2">
                      <a:moveTo>
                        <a:pt x="0" y="0"/>
                      </a:moveTo>
                      <a:lnTo>
                        <a:pt x="10" y="2"/>
                      </a:lnTo>
                      <a:lnTo>
                        <a:pt x="1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23" name="Freeform 183">
                  <a:extLst>
                    <a:ext uri="{FF2B5EF4-FFF2-40B4-BE49-F238E27FC236}">
                      <a16:creationId xmlns:a16="http://schemas.microsoft.com/office/drawing/2014/main" id="{57788440-4075-413A-B156-8FEBB75D6E54}"/>
                    </a:ext>
                  </a:extLst>
                </p:cNvPr>
                <p:cNvSpPr>
                  <a:spLocks/>
                </p:cNvSpPr>
                <p:nvPr/>
              </p:nvSpPr>
              <p:spPr bwMode="auto">
                <a:xfrm>
                  <a:off x="2090738" y="4687888"/>
                  <a:ext cx="403225" cy="63500"/>
                </a:xfrm>
                <a:custGeom>
                  <a:avLst/>
                  <a:gdLst>
                    <a:gd name="T0" fmla="*/ 0 w 126"/>
                    <a:gd name="T1" fmla="*/ 0 h 20"/>
                    <a:gd name="T2" fmla="*/ 0 w 126"/>
                    <a:gd name="T3" fmla="*/ 4 h 20"/>
                    <a:gd name="T4" fmla="*/ 107 w 126"/>
                    <a:gd name="T5" fmla="*/ 20 h 20"/>
                    <a:gd name="T6" fmla="*/ 126 w 126"/>
                    <a:gd name="T7" fmla="*/ 18 h 20"/>
                    <a:gd name="T8" fmla="*/ 2 w 126"/>
                    <a:gd name="T9" fmla="*/ 0 h 20"/>
                    <a:gd name="T10" fmla="*/ 0 w 126"/>
                    <a:gd name="T11" fmla="*/ 0 h 20"/>
                  </a:gdLst>
                  <a:ahLst/>
                  <a:cxnLst>
                    <a:cxn ang="0">
                      <a:pos x="T0" y="T1"/>
                    </a:cxn>
                    <a:cxn ang="0">
                      <a:pos x="T2" y="T3"/>
                    </a:cxn>
                    <a:cxn ang="0">
                      <a:pos x="T4" y="T5"/>
                    </a:cxn>
                    <a:cxn ang="0">
                      <a:pos x="T6" y="T7"/>
                    </a:cxn>
                    <a:cxn ang="0">
                      <a:pos x="T8" y="T9"/>
                    </a:cxn>
                    <a:cxn ang="0">
                      <a:pos x="T10" y="T11"/>
                    </a:cxn>
                  </a:cxnLst>
                  <a:rect l="0" t="0" r="r" b="b"/>
                  <a:pathLst>
                    <a:path w="126" h="20">
                      <a:moveTo>
                        <a:pt x="0" y="0"/>
                      </a:moveTo>
                      <a:cubicBezTo>
                        <a:pt x="0" y="4"/>
                        <a:pt x="0" y="4"/>
                        <a:pt x="0" y="4"/>
                      </a:cubicBezTo>
                      <a:cubicBezTo>
                        <a:pt x="0" y="4"/>
                        <a:pt x="48" y="12"/>
                        <a:pt x="107" y="20"/>
                      </a:cubicBezTo>
                      <a:cubicBezTo>
                        <a:pt x="114" y="20"/>
                        <a:pt x="120" y="19"/>
                        <a:pt x="126" y="18"/>
                      </a:cubicBezTo>
                      <a:cubicBezTo>
                        <a:pt x="66" y="10"/>
                        <a:pt x="13" y="2"/>
                        <a:pt x="2" y="0"/>
                      </a:cubicBezTo>
                      <a:cubicBezTo>
                        <a:pt x="1" y="0"/>
                        <a:pt x="0" y="0"/>
                        <a:pt x="0" y="0"/>
                      </a:cubicBezTo>
                    </a:path>
                  </a:pathLst>
                </a:custGeom>
                <a:solidFill>
                  <a:srgbClr val="AE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24" name="Freeform 184">
                  <a:extLst>
                    <a:ext uri="{FF2B5EF4-FFF2-40B4-BE49-F238E27FC236}">
                      <a16:creationId xmlns:a16="http://schemas.microsoft.com/office/drawing/2014/main" id="{24C9BF0E-FB58-4B9E-8F67-9138C5C00039}"/>
                    </a:ext>
                  </a:extLst>
                </p:cNvPr>
                <p:cNvSpPr>
                  <a:spLocks/>
                </p:cNvSpPr>
                <p:nvPr/>
              </p:nvSpPr>
              <p:spPr bwMode="auto">
                <a:xfrm>
                  <a:off x="2090738" y="4687888"/>
                  <a:ext cx="6350" cy="0"/>
                </a:xfrm>
                <a:custGeom>
                  <a:avLst/>
                  <a:gdLst>
                    <a:gd name="T0" fmla="*/ 0 w 2"/>
                    <a:gd name="T1" fmla="*/ 0 w 2"/>
                    <a:gd name="T2" fmla="*/ 2 w 2"/>
                    <a:gd name="T3" fmla="*/ 0 w 2"/>
                  </a:gdLst>
                  <a:ahLst/>
                  <a:cxnLst>
                    <a:cxn ang="0">
                      <a:pos x="T0" y="0"/>
                    </a:cxn>
                    <a:cxn ang="0">
                      <a:pos x="T1" y="0"/>
                    </a:cxn>
                    <a:cxn ang="0">
                      <a:pos x="T2" y="0"/>
                    </a:cxn>
                    <a:cxn ang="0">
                      <a:pos x="T3" y="0"/>
                    </a:cxn>
                  </a:cxnLst>
                  <a:rect l="0" t="0" r="r" b="b"/>
                  <a:pathLst>
                    <a:path w="2">
                      <a:moveTo>
                        <a:pt x="0" y="0"/>
                      </a:moveTo>
                      <a:cubicBezTo>
                        <a:pt x="0" y="0"/>
                        <a:pt x="0" y="0"/>
                        <a:pt x="0" y="0"/>
                      </a:cubicBezTo>
                      <a:cubicBezTo>
                        <a:pt x="0" y="0"/>
                        <a:pt x="1" y="0"/>
                        <a:pt x="2" y="0"/>
                      </a:cubicBezTo>
                      <a:cubicBezTo>
                        <a:pt x="1" y="0"/>
                        <a:pt x="0" y="0"/>
                        <a:pt x="0" y="0"/>
                      </a:cubicBezTo>
                    </a:path>
                  </a:pathLst>
                </a:custGeom>
                <a:solidFill>
                  <a:srgbClr val="AE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25" name="Freeform 191">
                  <a:extLst>
                    <a:ext uri="{FF2B5EF4-FFF2-40B4-BE49-F238E27FC236}">
                      <a16:creationId xmlns:a16="http://schemas.microsoft.com/office/drawing/2014/main" id="{74DA6CE5-3F54-404D-BCCD-F00AC678EAA0}"/>
                    </a:ext>
                  </a:extLst>
                </p:cNvPr>
                <p:cNvSpPr>
                  <a:spLocks/>
                </p:cNvSpPr>
                <p:nvPr/>
              </p:nvSpPr>
              <p:spPr bwMode="auto">
                <a:xfrm>
                  <a:off x="2390776" y="2506663"/>
                  <a:ext cx="38100" cy="9525"/>
                </a:xfrm>
                <a:custGeom>
                  <a:avLst/>
                  <a:gdLst>
                    <a:gd name="T0" fmla="*/ 12 w 12"/>
                    <a:gd name="T1" fmla="*/ 2 h 3"/>
                    <a:gd name="T2" fmla="*/ 11 w 12"/>
                    <a:gd name="T3" fmla="*/ 3 h 3"/>
                    <a:gd name="T4" fmla="*/ 1 w 12"/>
                    <a:gd name="T5" fmla="*/ 3 h 3"/>
                    <a:gd name="T6" fmla="*/ 0 w 12"/>
                    <a:gd name="T7" fmla="*/ 2 h 3"/>
                    <a:gd name="T8" fmla="*/ 0 w 12"/>
                    <a:gd name="T9" fmla="*/ 1 h 3"/>
                    <a:gd name="T10" fmla="*/ 1 w 12"/>
                    <a:gd name="T11" fmla="*/ 0 h 3"/>
                    <a:gd name="T12" fmla="*/ 11 w 12"/>
                    <a:gd name="T13" fmla="*/ 0 h 3"/>
                    <a:gd name="T14" fmla="*/ 12 w 12"/>
                    <a:gd name="T15" fmla="*/ 1 h 3"/>
                    <a:gd name="T16" fmla="*/ 12 w 12"/>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
                      <a:moveTo>
                        <a:pt x="12" y="2"/>
                      </a:moveTo>
                      <a:cubicBezTo>
                        <a:pt x="12" y="2"/>
                        <a:pt x="11" y="3"/>
                        <a:pt x="11" y="3"/>
                      </a:cubicBezTo>
                      <a:cubicBezTo>
                        <a:pt x="1" y="3"/>
                        <a:pt x="1" y="3"/>
                        <a:pt x="1" y="3"/>
                      </a:cubicBezTo>
                      <a:cubicBezTo>
                        <a:pt x="0" y="3"/>
                        <a:pt x="0" y="2"/>
                        <a:pt x="0" y="2"/>
                      </a:cubicBezTo>
                      <a:cubicBezTo>
                        <a:pt x="0" y="1"/>
                        <a:pt x="0" y="1"/>
                        <a:pt x="0" y="1"/>
                      </a:cubicBezTo>
                      <a:cubicBezTo>
                        <a:pt x="0" y="0"/>
                        <a:pt x="0" y="0"/>
                        <a:pt x="1" y="0"/>
                      </a:cubicBezTo>
                      <a:cubicBezTo>
                        <a:pt x="11" y="0"/>
                        <a:pt x="11" y="0"/>
                        <a:pt x="11" y="0"/>
                      </a:cubicBezTo>
                      <a:cubicBezTo>
                        <a:pt x="11" y="0"/>
                        <a:pt x="12" y="0"/>
                        <a:pt x="12" y="1"/>
                      </a:cubicBezTo>
                      <a:lnTo>
                        <a:pt x="12" y="2"/>
                      </a:lnTo>
                      <a:close/>
                    </a:path>
                  </a:pathLst>
                </a:custGeom>
                <a:solidFill>
                  <a:srgbClr val="DFE0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pic>
              <p:nvPicPr>
                <p:cNvPr id="126" name="Picture 204">
                  <a:extLst>
                    <a:ext uri="{FF2B5EF4-FFF2-40B4-BE49-F238E27FC236}">
                      <a16:creationId xmlns:a16="http://schemas.microsoft.com/office/drawing/2014/main" id="{0C99600E-886E-4212-A1E7-0A2C92EDA0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2640013" y="4157663"/>
                  <a:ext cx="184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7" name="Picture 206">
                  <a:extLst>
                    <a:ext uri="{FF2B5EF4-FFF2-40B4-BE49-F238E27FC236}">
                      <a16:creationId xmlns:a16="http://schemas.microsoft.com/office/drawing/2014/main" id="{05F2972F-CD3A-4BFB-93E3-4965D55778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7801" y="4464050"/>
                  <a:ext cx="9525"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 name="Picture 207">
                  <a:extLst>
                    <a:ext uri="{FF2B5EF4-FFF2-40B4-BE49-F238E27FC236}">
                      <a16:creationId xmlns:a16="http://schemas.microsoft.com/office/drawing/2014/main" id="{792BE795-DC76-40C2-8A2B-CD3852DA36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7326" y="4462463"/>
                  <a:ext cx="39688"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 name="Rectangle 208">
                  <a:extLst>
                    <a:ext uri="{FF2B5EF4-FFF2-40B4-BE49-F238E27FC236}">
                      <a16:creationId xmlns:a16="http://schemas.microsoft.com/office/drawing/2014/main" id="{A7795648-75F0-49A1-9A12-F396871E8B45}"/>
                    </a:ext>
                  </a:extLst>
                </p:cNvPr>
                <p:cNvSpPr>
                  <a:spLocks noChangeArrowheads="1"/>
                </p:cNvSpPr>
                <p:nvPr/>
              </p:nvSpPr>
              <p:spPr bwMode="auto">
                <a:xfrm>
                  <a:off x="2652713" y="4198938"/>
                  <a:ext cx="157163" cy="153988"/>
                </a:xfrm>
                <a:prstGeom prst="rect">
                  <a:avLst/>
                </a:prstGeom>
                <a:solidFill>
                  <a:srgbClr val="546B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30" name="Rectangle 209">
                  <a:extLst>
                    <a:ext uri="{FF2B5EF4-FFF2-40B4-BE49-F238E27FC236}">
                      <a16:creationId xmlns:a16="http://schemas.microsoft.com/office/drawing/2014/main" id="{C723F8B6-F80F-4EA5-A382-643BF4EC9A44}"/>
                    </a:ext>
                  </a:extLst>
                </p:cNvPr>
                <p:cNvSpPr>
                  <a:spLocks noChangeArrowheads="1"/>
                </p:cNvSpPr>
                <p:nvPr/>
              </p:nvSpPr>
              <p:spPr bwMode="auto">
                <a:xfrm>
                  <a:off x="2652713" y="4198938"/>
                  <a:ext cx="15716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31" name="Freeform 210">
                  <a:extLst>
                    <a:ext uri="{FF2B5EF4-FFF2-40B4-BE49-F238E27FC236}">
                      <a16:creationId xmlns:a16="http://schemas.microsoft.com/office/drawing/2014/main" id="{C1F2904D-8DDB-47FA-B091-E3A65277F48D}"/>
                    </a:ext>
                  </a:extLst>
                </p:cNvPr>
                <p:cNvSpPr>
                  <a:spLocks/>
                </p:cNvSpPr>
                <p:nvPr/>
              </p:nvSpPr>
              <p:spPr bwMode="auto">
                <a:xfrm>
                  <a:off x="2678113" y="4224338"/>
                  <a:ext cx="131763" cy="128588"/>
                </a:xfrm>
                <a:custGeom>
                  <a:avLst/>
                  <a:gdLst>
                    <a:gd name="T0" fmla="*/ 0 w 83"/>
                    <a:gd name="T1" fmla="*/ 81 h 81"/>
                    <a:gd name="T2" fmla="*/ 83 w 83"/>
                    <a:gd name="T3" fmla="*/ 0 h 81"/>
                    <a:gd name="T4" fmla="*/ 83 w 83"/>
                    <a:gd name="T5" fmla="*/ 81 h 81"/>
                    <a:gd name="T6" fmla="*/ 0 w 83"/>
                    <a:gd name="T7" fmla="*/ 81 h 81"/>
                  </a:gdLst>
                  <a:ahLst/>
                  <a:cxnLst>
                    <a:cxn ang="0">
                      <a:pos x="T0" y="T1"/>
                    </a:cxn>
                    <a:cxn ang="0">
                      <a:pos x="T2" y="T3"/>
                    </a:cxn>
                    <a:cxn ang="0">
                      <a:pos x="T4" y="T5"/>
                    </a:cxn>
                    <a:cxn ang="0">
                      <a:pos x="T6" y="T7"/>
                    </a:cxn>
                  </a:cxnLst>
                  <a:rect l="0" t="0" r="r" b="b"/>
                  <a:pathLst>
                    <a:path w="83" h="81">
                      <a:moveTo>
                        <a:pt x="0" y="81"/>
                      </a:moveTo>
                      <a:lnTo>
                        <a:pt x="83" y="0"/>
                      </a:lnTo>
                      <a:lnTo>
                        <a:pt x="83" y="81"/>
                      </a:lnTo>
                      <a:lnTo>
                        <a:pt x="0" y="81"/>
                      </a:lnTo>
                      <a:close/>
                    </a:path>
                  </a:pathLst>
                </a:custGeom>
                <a:solidFill>
                  <a:srgbClr val="768B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32" name="Freeform 211">
                  <a:extLst>
                    <a:ext uri="{FF2B5EF4-FFF2-40B4-BE49-F238E27FC236}">
                      <a16:creationId xmlns:a16="http://schemas.microsoft.com/office/drawing/2014/main" id="{9BACF803-ED93-45BE-8106-237C4A4CA0D0}"/>
                    </a:ext>
                  </a:extLst>
                </p:cNvPr>
                <p:cNvSpPr>
                  <a:spLocks/>
                </p:cNvSpPr>
                <p:nvPr/>
              </p:nvSpPr>
              <p:spPr bwMode="auto">
                <a:xfrm>
                  <a:off x="2678113" y="4224338"/>
                  <a:ext cx="131763" cy="128588"/>
                </a:xfrm>
                <a:custGeom>
                  <a:avLst/>
                  <a:gdLst>
                    <a:gd name="T0" fmla="*/ 0 w 83"/>
                    <a:gd name="T1" fmla="*/ 81 h 81"/>
                    <a:gd name="T2" fmla="*/ 83 w 83"/>
                    <a:gd name="T3" fmla="*/ 0 h 81"/>
                    <a:gd name="T4" fmla="*/ 83 w 83"/>
                    <a:gd name="T5" fmla="*/ 81 h 81"/>
                    <a:gd name="T6" fmla="*/ 0 w 83"/>
                    <a:gd name="T7" fmla="*/ 81 h 81"/>
                  </a:gdLst>
                  <a:ahLst/>
                  <a:cxnLst>
                    <a:cxn ang="0">
                      <a:pos x="T0" y="T1"/>
                    </a:cxn>
                    <a:cxn ang="0">
                      <a:pos x="T2" y="T3"/>
                    </a:cxn>
                    <a:cxn ang="0">
                      <a:pos x="T4" y="T5"/>
                    </a:cxn>
                    <a:cxn ang="0">
                      <a:pos x="T6" y="T7"/>
                    </a:cxn>
                  </a:cxnLst>
                  <a:rect l="0" t="0" r="r" b="b"/>
                  <a:pathLst>
                    <a:path w="83" h="81">
                      <a:moveTo>
                        <a:pt x="0" y="81"/>
                      </a:moveTo>
                      <a:lnTo>
                        <a:pt x="83" y="0"/>
                      </a:lnTo>
                      <a:lnTo>
                        <a:pt x="83" y="81"/>
                      </a:lnTo>
                      <a:lnTo>
                        <a:pt x="0" y="8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33" name="Freeform 212">
                  <a:extLst>
                    <a:ext uri="{FF2B5EF4-FFF2-40B4-BE49-F238E27FC236}">
                      <a16:creationId xmlns:a16="http://schemas.microsoft.com/office/drawing/2014/main" id="{F5282B97-22F6-4EB9-A15D-990696CD1EF4}"/>
                    </a:ext>
                  </a:extLst>
                </p:cNvPr>
                <p:cNvSpPr>
                  <a:spLocks/>
                </p:cNvSpPr>
                <p:nvPr/>
              </p:nvSpPr>
              <p:spPr bwMode="auto">
                <a:xfrm>
                  <a:off x="2697163" y="4214813"/>
                  <a:ext cx="63500" cy="82550"/>
                </a:xfrm>
                <a:custGeom>
                  <a:avLst/>
                  <a:gdLst>
                    <a:gd name="T0" fmla="*/ 7 w 20"/>
                    <a:gd name="T1" fmla="*/ 2 h 26"/>
                    <a:gd name="T2" fmla="*/ 16 w 20"/>
                    <a:gd name="T3" fmla="*/ 4 h 26"/>
                    <a:gd name="T4" fmla="*/ 19 w 20"/>
                    <a:gd name="T5" fmla="*/ 12 h 26"/>
                    <a:gd name="T6" fmla="*/ 18 w 20"/>
                    <a:gd name="T7" fmla="*/ 17 h 26"/>
                    <a:gd name="T8" fmla="*/ 18 w 20"/>
                    <a:gd name="T9" fmla="*/ 20 h 26"/>
                    <a:gd name="T10" fmla="*/ 10 w 20"/>
                    <a:gd name="T11" fmla="*/ 26 h 26"/>
                    <a:gd name="T12" fmla="*/ 2 w 20"/>
                    <a:gd name="T13" fmla="*/ 20 h 26"/>
                    <a:gd name="T14" fmla="*/ 2 w 20"/>
                    <a:gd name="T15" fmla="*/ 18 h 26"/>
                    <a:gd name="T16" fmla="*/ 1 w 20"/>
                    <a:gd name="T17" fmla="*/ 11 h 26"/>
                    <a:gd name="T18" fmla="*/ 7 w 20"/>
                    <a:gd name="T19"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6">
                      <a:moveTo>
                        <a:pt x="7" y="2"/>
                      </a:moveTo>
                      <a:cubicBezTo>
                        <a:pt x="8" y="1"/>
                        <a:pt x="14" y="0"/>
                        <a:pt x="16" y="4"/>
                      </a:cubicBezTo>
                      <a:cubicBezTo>
                        <a:pt x="19" y="9"/>
                        <a:pt x="17" y="10"/>
                        <a:pt x="19" y="12"/>
                      </a:cubicBezTo>
                      <a:cubicBezTo>
                        <a:pt x="20" y="13"/>
                        <a:pt x="19" y="17"/>
                        <a:pt x="18" y="17"/>
                      </a:cubicBezTo>
                      <a:cubicBezTo>
                        <a:pt x="17" y="18"/>
                        <a:pt x="17" y="19"/>
                        <a:pt x="18" y="20"/>
                      </a:cubicBezTo>
                      <a:cubicBezTo>
                        <a:pt x="20" y="22"/>
                        <a:pt x="17" y="26"/>
                        <a:pt x="10" y="26"/>
                      </a:cubicBezTo>
                      <a:cubicBezTo>
                        <a:pt x="2" y="26"/>
                        <a:pt x="0" y="21"/>
                        <a:pt x="2" y="20"/>
                      </a:cubicBezTo>
                      <a:cubicBezTo>
                        <a:pt x="3" y="19"/>
                        <a:pt x="3" y="18"/>
                        <a:pt x="2" y="18"/>
                      </a:cubicBezTo>
                      <a:cubicBezTo>
                        <a:pt x="2" y="17"/>
                        <a:pt x="0" y="14"/>
                        <a:pt x="1" y="11"/>
                      </a:cubicBezTo>
                      <a:cubicBezTo>
                        <a:pt x="3" y="9"/>
                        <a:pt x="2" y="2"/>
                        <a:pt x="7" y="2"/>
                      </a:cubicBezTo>
                    </a:path>
                  </a:pathLst>
                </a:custGeom>
                <a:solidFill>
                  <a:srgbClr val="8060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34" name="Freeform 213">
                  <a:extLst>
                    <a:ext uri="{FF2B5EF4-FFF2-40B4-BE49-F238E27FC236}">
                      <a16:creationId xmlns:a16="http://schemas.microsoft.com/office/drawing/2014/main" id="{9BDC34B1-216E-4EDA-A949-77B9D741BA51}"/>
                    </a:ext>
                  </a:extLst>
                </p:cNvPr>
                <p:cNvSpPr>
                  <a:spLocks/>
                </p:cNvSpPr>
                <p:nvPr/>
              </p:nvSpPr>
              <p:spPr bwMode="auto">
                <a:xfrm>
                  <a:off x="2681288" y="4281488"/>
                  <a:ext cx="95250" cy="41275"/>
                </a:xfrm>
                <a:custGeom>
                  <a:avLst/>
                  <a:gdLst>
                    <a:gd name="T0" fmla="*/ 18 w 30"/>
                    <a:gd name="T1" fmla="*/ 0 h 13"/>
                    <a:gd name="T2" fmla="*/ 12 w 30"/>
                    <a:gd name="T3" fmla="*/ 0 h 13"/>
                    <a:gd name="T4" fmla="*/ 4 w 30"/>
                    <a:gd name="T5" fmla="*/ 5 h 13"/>
                    <a:gd name="T6" fmla="*/ 0 w 30"/>
                    <a:gd name="T7" fmla="*/ 13 h 13"/>
                    <a:gd name="T8" fmla="*/ 30 w 30"/>
                    <a:gd name="T9" fmla="*/ 13 h 13"/>
                    <a:gd name="T10" fmla="*/ 26 w 30"/>
                    <a:gd name="T11" fmla="*/ 5 h 13"/>
                    <a:gd name="T12" fmla="*/ 18 w 30"/>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30" h="13">
                      <a:moveTo>
                        <a:pt x="18" y="0"/>
                      </a:moveTo>
                      <a:cubicBezTo>
                        <a:pt x="12" y="0"/>
                        <a:pt x="12" y="0"/>
                        <a:pt x="12" y="0"/>
                      </a:cubicBezTo>
                      <a:cubicBezTo>
                        <a:pt x="10" y="2"/>
                        <a:pt x="7" y="4"/>
                        <a:pt x="4" y="5"/>
                      </a:cubicBezTo>
                      <a:cubicBezTo>
                        <a:pt x="1" y="5"/>
                        <a:pt x="0" y="10"/>
                        <a:pt x="0" y="13"/>
                      </a:cubicBezTo>
                      <a:cubicBezTo>
                        <a:pt x="30" y="13"/>
                        <a:pt x="30" y="13"/>
                        <a:pt x="30" y="13"/>
                      </a:cubicBezTo>
                      <a:cubicBezTo>
                        <a:pt x="30" y="10"/>
                        <a:pt x="29" y="5"/>
                        <a:pt x="26" y="5"/>
                      </a:cubicBezTo>
                      <a:cubicBezTo>
                        <a:pt x="23" y="4"/>
                        <a:pt x="19" y="2"/>
                        <a:pt x="18" y="0"/>
                      </a:cubicBezTo>
                    </a:path>
                  </a:pathLst>
                </a:custGeom>
                <a:solidFill>
                  <a:srgbClr val="D93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35" name="Freeform 214">
                  <a:extLst>
                    <a:ext uri="{FF2B5EF4-FFF2-40B4-BE49-F238E27FC236}">
                      <a16:creationId xmlns:a16="http://schemas.microsoft.com/office/drawing/2014/main" id="{AF8A7574-3308-49B0-B10D-02CE950C80A3}"/>
                    </a:ext>
                  </a:extLst>
                </p:cNvPr>
                <p:cNvSpPr>
                  <a:spLocks/>
                </p:cNvSpPr>
                <p:nvPr/>
              </p:nvSpPr>
              <p:spPr bwMode="auto">
                <a:xfrm>
                  <a:off x="2719388" y="4249738"/>
                  <a:ext cx="19050" cy="47625"/>
                </a:xfrm>
                <a:custGeom>
                  <a:avLst/>
                  <a:gdLst>
                    <a:gd name="T0" fmla="*/ 0 w 6"/>
                    <a:gd name="T1" fmla="*/ 4 h 15"/>
                    <a:gd name="T2" fmla="*/ 0 w 6"/>
                    <a:gd name="T3" fmla="*/ 9 h 15"/>
                    <a:gd name="T4" fmla="*/ 0 w 6"/>
                    <a:gd name="T5" fmla="*/ 12 h 15"/>
                    <a:gd name="T6" fmla="*/ 6 w 6"/>
                    <a:gd name="T7" fmla="*/ 12 h 15"/>
                    <a:gd name="T8" fmla="*/ 6 w 6"/>
                    <a:gd name="T9" fmla="*/ 9 h 15"/>
                    <a:gd name="T10" fmla="*/ 6 w 6"/>
                    <a:gd name="T11" fmla="*/ 4 h 15"/>
                    <a:gd name="T12" fmla="*/ 0 w 6"/>
                    <a:gd name="T13" fmla="*/ 4 h 15"/>
                  </a:gdLst>
                  <a:ahLst/>
                  <a:cxnLst>
                    <a:cxn ang="0">
                      <a:pos x="T0" y="T1"/>
                    </a:cxn>
                    <a:cxn ang="0">
                      <a:pos x="T2" y="T3"/>
                    </a:cxn>
                    <a:cxn ang="0">
                      <a:pos x="T4" y="T5"/>
                    </a:cxn>
                    <a:cxn ang="0">
                      <a:pos x="T6" y="T7"/>
                    </a:cxn>
                    <a:cxn ang="0">
                      <a:pos x="T8" y="T9"/>
                    </a:cxn>
                    <a:cxn ang="0">
                      <a:pos x="T10" y="T11"/>
                    </a:cxn>
                    <a:cxn ang="0">
                      <a:pos x="T12" y="T13"/>
                    </a:cxn>
                  </a:cxnLst>
                  <a:rect l="0" t="0" r="r" b="b"/>
                  <a:pathLst>
                    <a:path w="6" h="15">
                      <a:moveTo>
                        <a:pt x="0" y="4"/>
                      </a:moveTo>
                      <a:cubicBezTo>
                        <a:pt x="0" y="9"/>
                        <a:pt x="0" y="9"/>
                        <a:pt x="0" y="9"/>
                      </a:cubicBezTo>
                      <a:cubicBezTo>
                        <a:pt x="0" y="12"/>
                        <a:pt x="0" y="12"/>
                        <a:pt x="0" y="12"/>
                      </a:cubicBezTo>
                      <a:cubicBezTo>
                        <a:pt x="1" y="15"/>
                        <a:pt x="4" y="15"/>
                        <a:pt x="6" y="12"/>
                      </a:cubicBezTo>
                      <a:cubicBezTo>
                        <a:pt x="6" y="9"/>
                        <a:pt x="6" y="9"/>
                        <a:pt x="6" y="9"/>
                      </a:cubicBezTo>
                      <a:cubicBezTo>
                        <a:pt x="6" y="4"/>
                        <a:pt x="6" y="4"/>
                        <a:pt x="6" y="4"/>
                      </a:cubicBezTo>
                      <a:cubicBezTo>
                        <a:pt x="6" y="0"/>
                        <a:pt x="0" y="0"/>
                        <a:pt x="0" y="4"/>
                      </a:cubicBezTo>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36" name="Freeform 215">
                  <a:extLst>
                    <a:ext uri="{FF2B5EF4-FFF2-40B4-BE49-F238E27FC236}">
                      <a16:creationId xmlns:a16="http://schemas.microsoft.com/office/drawing/2014/main" id="{60752EB0-A3A2-47ED-91F5-B26AE8206499}"/>
                    </a:ext>
                  </a:extLst>
                </p:cNvPr>
                <p:cNvSpPr>
                  <a:spLocks/>
                </p:cNvSpPr>
                <p:nvPr/>
              </p:nvSpPr>
              <p:spPr bwMode="auto">
                <a:xfrm>
                  <a:off x="2744788" y="4249738"/>
                  <a:ext cx="12700" cy="15875"/>
                </a:xfrm>
                <a:custGeom>
                  <a:avLst/>
                  <a:gdLst>
                    <a:gd name="T0" fmla="*/ 3 w 4"/>
                    <a:gd name="T1" fmla="*/ 1 h 5"/>
                    <a:gd name="T2" fmla="*/ 1 w 4"/>
                    <a:gd name="T3" fmla="*/ 2 h 5"/>
                    <a:gd name="T4" fmla="*/ 1 w 4"/>
                    <a:gd name="T5" fmla="*/ 5 h 5"/>
                    <a:gd name="T6" fmla="*/ 3 w 4"/>
                    <a:gd name="T7" fmla="*/ 3 h 5"/>
                    <a:gd name="T8" fmla="*/ 3 w 4"/>
                    <a:gd name="T9" fmla="*/ 1 h 5"/>
                  </a:gdLst>
                  <a:ahLst/>
                  <a:cxnLst>
                    <a:cxn ang="0">
                      <a:pos x="T0" y="T1"/>
                    </a:cxn>
                    <a:cxn ang="0">
                      <a:pos x="T2" y="T3"/>
                    </a:cxn>
                    <a:cxn ang="0">
                      <a:pos x="T4" y="T5"/>
                    </a:cxn>
                    <a:cxn ang="0">
                      <a:pos x="T6" y="T7"/>
                    </a:cxn>
                    <a:cxn ang="0">
                      <a:pos x="T8" y="T9"/>
                    </a:cxn>
                  </a:cxnLst>
                  <a:rect l="0" t="0" r="r" b="b"/>
                  <a:pathLst>
                    <a:path w="4" h="5">
                      <a:moveTo>
                        <a:pt x="3" y="1"/>
                      </a:moveTo>
                      <a:cubicBezTo>
                        <a:pt x="2" y="0"/>
                        <a:pt x="1" y="1"/>
                        <a:pt x="1" y="2"/>
                      </a:cubicBezTo>
                      <a:cubicBezTo>
                        <a:pt x="0" y="3"/>
                        <a:pt x="1" y="4"/>
                        <a:pt x="1" y="5"/>
                      </a:cubicBezTo>
                      <a:cubicBezTo>
                        <a:pt x="2" y="5"/>
                        <a:pt x="3" y="4"/>
                        <a:pt x="3" y="3"/>
                      </a:cubicBezTo>
                      <a:cubicBezTo>
                        <a:pt x="4" y="2"/>
                        <a:pt x="3" y="1"/>
                        <a:pt x="3" y="1"/>
                      </a:cubicBez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37" name="Freeform 216">
                  <a:extLst>
                    <a:ext uri="{FF2B5EF4-FFF2-40B4-BE49-F238E27FC236}">
                      <a16:creationId xmlns:a16="http://schemas.microsoft.com/office/drawing/2014/main" id="{F1C7A475-0CDC-49EB-90AC-7247F5F085EE}"/>
                    </a:ext>
                  </a:extLst>
                </p:cNvPr>
                <p:cNvSpPr>
                  <a:spLocks/>
                </p:cNvSpPr>
                <p:nvPr/>
              </p:nvSpPr>
              <p:spPr bwMode="auto">
                <a:xfrm>
                  <a:off x="2700338" y="4249738"/>
                  <a:ext cx="9525" cy="15875"/>
                </a:xfrm>
                <a:custGeom>
                  <a:avLst/>
                  <a:gdLst>
                    <a:gd name="T0" fmla="*/ 1 w 3"/>
                    <a:gd name="T1" fmla="*/ 1 h 5"/>
                    <a:gd name="T2" fmla="*/ 3 w 3"/>
                    <a:gd name="T3" fmla="*/ 2 h 5"/>
                    <a:gd name="T4" fmla="*/ 3 w 3"/>
                    <a:gd name="T5" fmla="*/ 5 h 5"/>
                    <a:gd name="T6" fmla="*/ 1 w 3"/>
                    <a:gd name="T7" fmla="*/ 3 h 5"/>
                    <a:gd name="T8" fmla="*/ 1 w 3"/>
                    <a:gd name="T9" fmla="*/ 1 h 5"/>
                  </a:gdLst>
                  <a:ahLst/>
                  <a:cxnLst>
                    <a:cxn ang="0">
                      <a:pos x="T0" y="T1"/>
                    </a:cxn>
                    <a:cxn ang="0">
                      <a:pos x="T2" y="T3"/>
                    </a:cxn>
                    <a:cxn ang="0">
                      <a:pos x="T4" y="T5"/>
                    </a:cxn>
                    <a:cxn ang="0">
                      <a:pos x="T6" y="T7"/>
                    </a:cxn>
                    <a:cxn ang="0">
                      <a:pos x="T8" y="T9"/>
                    </a:cxn>
                  </a:cxnLst>
                  <a:rect l="0" t="0" r="r" b="b"/>
                  <a:pathLst>
                    <a:path w="3" h="5">
                      <a:moveTo>
                        <a:pt x="1" y="1"/>
                      </a:moveTo>
                      <a:cubicBezTo>
                        <a:pt x="2" y="0"/>
                        <a:pt x="2" y="1"/>
                        <a:pt x="3" y="2"/>
                      </a:cubicBezTo>
                      <a:cubicBezTo>
                        <a:pt x="3" y="3"/>
                        <a:pt x="3" y="4"/>
                        <a:pt x="3" y="5"/>
                      </a:cubicBezTo>
                      <a:cubicBezTo>
                        <a:pt x="2" y="5"/>
                        <a:pt x="1" y="4"/>
                        <a:pt x="1" y="3"/>
                      </a:cubicBezTo>
                      <a:cubicBezTo>
                        <a:pt x="0" y="2"/>
                        <a:pt x="0" y="1"/>
                        <a:pt x="1" y="1"/>
                      </a:cubicBez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38" name="Freeform 217">
                  <a:extLst>
                    <a:ext uri="{FF2B5EF4-FFF2-40B4-BE49-F238E27FC236}">
                      <a16:creationId xmlns:a16="http://schemas.microsoft.com/office/drawing/2014/main" id="{8DF2798A-0C1B-4695-A120-8012385D8511}"/>
                    </a:ext>
                  </a:extLst>
                </p:cNvPr>
                <p:cNvSpPr>
                  <a:spLocks/>
                </p:cNvSpPr>
                <p:nvPr/>
              </p:nvSpPr>
              <p:spPr bwMode="auto">
                <a:xfrm>
                  <a:off x="2719388" y="4275138"/>
                  <a:ext cx="19050" cy="6350"/>
                </a:xfrm>
                <a:custGeom>
                  <a:avLst/>
                  <a:gdLst>
                    <a:gd name="T0" fmla="*/ 0 w 6"/>
                    <a:gd name="T1" fmla="*/ 0 h 2"/>
                    <a:gd name="T2" fmla="*/ 0 w 6"/>
                    <a:gd name="T3" fmla="*/ 0 h 2"/>
                    <a:gd name="T4" fmla="*/ 0 w 6"/>
                    <a:gd name="T5" fmla="*/ 0 h 2"/>
                    <a:gd name="T6" fmla="*/ 3 w 6"/>
                    <a:gd name="T7" fmla="*/ 2 h 2"/>
                    <a:gd name="T8" fmla="*/ 6 w 6"/>
                    <a:gd name="T9" fmla="*/ 0 h 2"/>
                    <a:gd name="T10" fmla="*/ 6 w 6"/>
                    <a:gd name="T11" fmla="*/ 0 h 2"/>
                    <a:gd name="T12" fmla="*/ 3 w 6"/>
                    <a:gd name="T13" fmla="*/ 1 h 2"/>
                    <a:gd name="T14" fmla="*/ 0 w 6"/>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2">
                      <a:moveTo>
                        <a:pt x="0" y="0"/>
                      </a:moveTo>
                      <a:cubicBezTo>
                        <a:pt x="0" y="0"/>
                        <a:pt x="0" y="0"/>
                        <a:pt x="0" y="0"/>
                      </a:cubicBezTo>
                      <a:cubicBezTo>
                        <a:pt x="0" y="0"/>
                        <a:pt x="0" y="0"/>
                        <a:pt x="0" y="0"/>
                      </a:cubicBezTo>
                      <a:cubicBezTo>
                        <a:pt x="0" y="0"/>
                        <a:pt x="2" y="2"/>
                        <a:pt x="3" y="2"/>
                      </a:cubicBezTo>
                      <a:cubicBezTo>
                        <a:pt x="4" y="2"/>
                        <a:pt x="6" y="0"/>
                        <a:pt x="6" y="0"/>
                      </a:cubicBezTo>
                      <a:cubicBezTo>
                        <a:pt x="6" y="0"/>
                        <a:pt x="6" y="0"/>
                        <a:pt x="6" y="0"/>
                      </a:cubicBezTo>
                      <a:cubicBezTo>
                        <a:pt x="5" y="1"/>
                        <a:pt x="4" y="1"/>
                        <a:pt x="3" y="1"/>
                      </a:cubicBezTo>
                      <a:cubicBezTo>
                        <a:pt x="2" y="1"/>
                        <a:pt x="1" y="1"/>
                        <a:pt x="0" y="0"/>
                      </a:cubicBezTo>
                    </a:path>
                  </a:pathLst>
                </a:custGeom>
                <a:solidFill>
                  <a:srgbClr val="C59E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39" name="Freeform 218">
                  <a:extLst>
                    <a:ext uri="{FF2B5EF4-FFF2-40B4-BE49-F238E27FC236}">
                      <a16:creationId xmlns:a16="http://schemas.microsoft.com/office/drawing/2014/main" id="{0AD301AE-C0A8-4F4A-B77B-B7214E5620EA}"/>
                    </a:ext>
                  </a:extLst>
                </p:cNvPr>
                <p:cNvSpPr>
                  <a:spLocks/>
                </p:cNvSpPr>
                <p:nvPr/>
              </p:nvSpPr>
              <p:spPr bwMode="auto">
                <a:xfrm>
                  <a:off x="2703513" y="4221163"/>
                  <a:ext cx="50800" cy="57150"/>
                </a:xfrm>
                <a:custGeom>
                  <a:avLst/>
                  <a:gdLst>
                    <a:gd name="T0" fmla="*/ 8 w 16"/>
                    <a:gd name="T1" fmla="*/ 18 h 18"/>
                    <a:gd name="T2" fmla="*/ 1 w 16"/>
                    <a:gd name="T3" fmla="*/ 11 h 18"/>
                    <a:gd name="T4" fmla="*/ 8 w 16"/>
                    <a:gd name="T5" fmla="*/ 0 h 18"/>
                    <a:gd name="T6" fmla="*/ 15 w 16"/>
                    <a:gd name="T7" fmla="*/ 11 h 18"/>
                    <a:gd name="T8" fmla="*/ 8 w 16"/>
                    <a:gd name="T9" fmla="*/ 18 h 18"/>
                  </a:gdLst>
                  <a:ahLst/>
                  <a:cxnLst>
                    <a:cxn ang="0">
                      <a:pos x="T0" y="T1"/>
                    </a:cxn>
                    <a:cxn ang="0">
                      <a:pos x="T2" y="T3"/>
                    </a:cxn>
                    <a:cxn ang="0">
                      <a:pos x="T4" y="T5"/>
                    </a:cxn>
                    <a:cxn ang="0">
                      <a:pos x="T6" y="T7"/>
                    </a:cxn>
                    <a:cxn ang="0">
                      <a:pos x="T8" y="T9"/>
                    </a:cxn>
                  </a:cxnLst>
                  <a:rect l="0" t="0" r="r" b="b"/>
                  <a:pathLst>
                    <a:path w="16" h="18">
                      <a:moveTo>
                        <a:pt x="8" y="18"/>
                      </a:moveTo>
                      <a:cubicBezTo>
                        <a:pt x="6" y="18"/>
                        <a:pt x="2" y="15"/>
                        <a:pt x="1" y="11"/>
                      </a:cubicBezTo>
                      <a:cubicBezTo>
                        <a:pt x="0" y="6"/>
                        <a:pt x="2" y="0"/>
                        <a:pt x="8" y="0"/>
                      </a:cubicBezTo>
                      <a:cubicBezTo>
                        <a:pt x="14" y="0"/>
                        <a:pt x="16" y="6"/>
                        <a:pt x="15" y="11"/>
                      </a:cubicBezTo>
                      <a:cubicBezTo>
                        <a:pt x="14" y="15"/>
                        <a:pt x="10" y="18"/>
                        <a:pt x="8" y="18"/>
                      </a:cubicBezTo>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40" name="Freeform 219">
                  <a:extLst>
                    <a:ext uri="{FF2B5EF4-FFF2-40B4-BE49-F238E27FC236}">
                      <a16:creationId xmlns:a16="http://schemas.microsoft.com/office/drawing/2014/main" id="{EB314503-9132-4D2E-BDA6-BFBD2E6AF540}"/>
                    </a:ext>
                  </a:extLst>
                </p:cNvPr>
                <p:cNvSpPr>
                  <a:spLocks/>
                </p:cNvSpPr>
                <p:nvPr/>
              </p:nvSpPr>
              <p:spPr bwMode="auto">
                <a:xfrm>
                  <a:off x="2703513" y="4221163"/>
                  <a:ext cx="53975" cy="38100"/>
                </a:xfrm>
                <a:custGeom>
                  <a:avLst/>
                  <a:gdLst>
                    <a:gd name="T0" fmla="*/ 7 w 17"/>
                    <a:gd name="T1" fmla="*/ 6 h 12"/>
                    <a:gd name="T2" fmla="*/ 3 w 17"/>
                    <a:gd name="T3" fmla="*/ 9 h 12"/>
                    <a:gd name="T4" fmla="*/ 1 w 17"/>
                    <a:gd name="T5" fmla="*/ 12 h 12"/>
                    <a:gd name="T6" fmla="*/ 0 w 17"/>
                    <a:gd name="T7" fmla="*/ 5 h 12"/>
                    <a:gd name="T8" fmla="*/ 7 w 17"/>
                    <a:gd name="T9" fmla="*/ 0 h 12"/>
                    <a:gd name="T10" fmla="*/ 13 w 17"/>
                    <a:gd name="T11" fmla="*/ 1 h 12"/>
                    <a:gd name="T12" fmla="*/ 14 w 17"/>
                    <a:gd name="T13" fmla="*/ 12 h 12"/>
                    <a:gd name="T14" fmla="*/ 11 w 17"/>
                    <a:gd name="T15" fmla="*/ 4 h 12"/>
                    <a:gd name="T16" fmla="*/ 7 w 17"/>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2">
                      <a:moveTo>
                        <a:pt x="7" y="6"/>
                      </a:moveTo>
                      <a:cubicBezTo>
                        <a:pt x="5" y="9"/>
                        <a:pt x="4" y="9"/>
                        <a:pt x="3" y="9"/>
                      </a:cubicBezTo>
                      <a:cubicBezTo>
                        <a:pt x="1" y="8"/>
                        <a:pt x="1" y="10"/>
                        <a:pt x="1" y="12"/>
                      </a:cubicBezTo>
                      <a:cubicBezTo>
                        <a:pt x="0" y="10"/>
                        <a:pt x="0" y="7"/>
                        <a:pt x="0" y="5"/>
                      </a:cubicBezTo>
                      <a:cubicBezTo>
                        <a:pt x="1" y="3"/>
                        <a:pt x="4" y="0"/>
                        <a:pt x="7" y="0"/>
                      </a:cubicBezTo>
                      <a:cubicBezTo>
                        <a:pt x="8" y="0"/>
                        <a:pt x="10" y="0"/>
                        <a:pt x="13" y="1"/>
                      </a:cubicBezTo>
                      <a:cubicBezTo>
                        <a:pt x="17" y="4"/>
                        <a:pt x="16" y="11"/>
                        <a:pt x="14" y="12"/>
                      </a:cubicBezTo>
                      <a:cubicBezTo>
                        <a:pt x="16" y="6"/>
                        <a:pt x="13" y="7"/>
                        <a:pt x="11" y="4"/>
                      </a:cubicBezTo>
                      <a:cubicBezTo>
                        <a:pt x="10" y="2"/>
                        <a:pt x="8" y="2"/>
                        <a:pt x="7" y="6"/>
                      </a:cubicBezTo>
                      <a:close/>
                    </a:path>
                  </a:pathLst>
                </a:custGeom>
                <a:solidFill>
                  <a:srgbClr val="8060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41" name="Rectangle 220">
                  <a:extLst>
                    <a:ext uri="{FF2B5EF4-FFF2-40B4-BE49-F238E27FC236}">
                      <a16:creationId xmlns:a16="http://schemas.microsoft.com/office/drawing/2014/main" id="{C8AE2033-D86C-4DA2-AEA1-84BB88367F20}"/>
                    </a:ext>
                  </a:extLst>
                </p:cNvPr>
                <p:cNvSpPr>
                  <a:spLocks noChangeArrowheads="1"/>
                </p:cNvSpPr>
                <p:nvPr/>
              </p:nvSpPr>
              <p:spPr bwMode="auto">
                <a:xfrm>
                  <a:off x="2728913" y="4294188"/>
                  <a:ext cx="1588"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42" name="Rectangle 221">
                  <a:extLst>
                    <a:ext uri="{FF2B5EF4-FFF2-40B4-BE49-F238E27FC236}">
                      <a16:creationId xmlns:a16="http://schemas.microsoft.com/office/drawing/2014/main" id="{3B442156-2AB2-4E22-BE90-634B14641773}"/>
                    </a:ext>
                  </a:extLst>
                </p:cNvPr>
                <p:cNvSpPr>
                  <a:spLocks noChangeArrowheads="1"/>
                </p:cNvSpPr>
                <p:nvPr/>
              </p:nvSpPr>
              <p:spPr bwMode="auto">
                <a:xfrm>
                  <a:off x="2728913" y="4294188"/>
                  <a:ext cx="1588" cy="2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43" name="Freeform 222">
                  <a:extLst>
                    <a:ext uri="{FF2B5EF4-FFF2-40B4-BE49-F238E27FC236}">
                      <a16:creationId xmlns:a16="http://schemas.microsoft.com/office/drawing/2014/main" id="{96BD5107-82FF-413A-B8A5-FE894BB3BA90}"/>
                    </a:ext>
                  </a:extLst>
                </p:cNvPr>
                <p:cNvSpPr>
                  <a:spLocks/>
                </p:cNvSpPr>
                <p:nvPr/>
              </p:nvSpPr>
              <p:spPr bwMode="auto">
                <a:xfrm>
                  <a:off x="2713038" y="4281488"/>
                  <a:ext cx="15875" cy="19050"/>
                </a:xfrm>
                <a:custGeom>
                  <a:avLst/>
                  <a:gdLst>
                    <a:gd name="T0" fmla="*/ 4 w 10"/>
                    <a:gd name="T1" fmla="*/ 0 h 12"/>
                    <a:gd name="T2" fmla="*/ 0 w 10"/>
                    <a:gd name="T3" fmla="*/ 4 h 12"/>
                    <a:gd name="T4" fmla="*/ 4 w 10"/>
                    <a:gd name="T5" fmla="*/ 12 h 12"/>
                    <a:gd name="T6" fmla="*/ 10 w 10"/>
                    <a:gd name="T7" fmla="*/ 8 h 12"/>
                    <a:gd name="T8" fmla="*/ 4 w 10"/>
                    <a:gd name="T9" fmla="*/ 0 h 12"/>
                  </a:gdLst>
                  <a:ahLst/>
                  <a:cxnLst>
                    <a:cxn ang="0">
                      <a:pos x="T0" y="T1"/>
                    </a:cxn>
                    <a:cxn ang="0">
                      <a:pos x="T2" y="T3"/>
                    </a:cxn>
                    <a:cxn ang="0">
                      <a:pos x="T4" y="T5"/>
                    </a:cxn>
                    <a:cxn ang="0">
                      <a:pos x="T6" y="T7"/>
                    </a:cxn>
                    <a:cxn ang="0">
                      <a:pos x="T8" y="T9"/>
                    </a:cxn>
                  </a:cxnLst>
                  <a:rect l="0" t="0" r="r" b="b"/>
                  <a:pathLst>
                    <a:path w="10" h="12">
                      <a:moveTo>
                        <a:pt x="4" y="0"/>
                      </a:moveTo>
                      <a:lnTo>
                        <a:pt x="0" y="4"/>
                      </a:lnTo>
                      <a:lnTo>
                        <a:pt x="4" y="12"/>
                      </a:lnTo>
                      <a:lnTo>
                        <a:pt x="10" y="8"/>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44" name="Freeform 223">
                  <a:extLst>
                    <a:ext uri="{FF2B5EF4-FFF2-40B4-BE49-F238E27FC236}">
                      <a16:creationId xmlns:a16="http://schemas.microsoft.com/office/drawing/2014/main" id="{D5EED39E-17AD-4624-BF3C-3309049E82F9}"/>
                    </a:ext>
                  </a:extLst>
                </p:cNvPr>
                <p:cNvSpPr>
                  <a:spLocks/>
                </p:cNvSpPr>
                <p:nvPr/>
              </p:nvSpPr>
              <p:spPr bwMode="auto">
                <a:xfrm>
                  <a:off x="2713038" y="4281488"/>
                  <a:ext cx="15875" cy="19050"/>
                </a:xfrm>
                <a:custGeom>
                  <a:avLst/>
                  <a:gdLst>
                    <a:gd name="T0" fmla="*/ 4 w 10"/>
                    <a:gd name="T1" fmla="*/ 0 h 12"/>
                    <a:gd name="T2" fmla="*/ 0 w 10"/>
                    <a:gd name="T3" fmla="*/ 4 h 12"/>
                    <a:gd name="T4" fmla="*/ 4 w 10"/>
                    <a:gd name="T5" fmla="*/ 12 h 12"/>
                    <a:gd name="T6" fmla="*/ 10 w 10"/>
                    <a:gd name="T7" fmla="*/ 8 h 12"/>
                    <a:gd name="T8" fmla="*/ 4 w 10"/>
                    <a:gd name="T9" fmla="*/ 0 h 12"/>
                  </a:gdLst>
                  <a:ahLst/>
                  <a:cxnLst>
                    <a:cxn ang="0">
                      <a:pos x="T0" y="T1"/>
                    </a:cxn>
                    <a:cxn ang="0">
                      <a:pos x="T2" y="T3"/>
                    </a:cxn>
                    <a:cxn ang="0">
                      <a:pos x="T4" y="T5"/>
                    </a:cxn>
                    <a:cxn ang="0">
                      <a:pos x="T6" y="T7"/>
                    </a:cxn>
                    <a:cxn ang="0">
                      <a:pos x="T8" y="T9"/>
                    </a:cxn>
                  </a:cxnLst>
                  <a:rect l="0" t="0" r="r" b="b"/>
                  <a:pathLst>
                    <a:path w="10" h="12">
                      <a:moveTo>
                        <a:pt x="4" y="0"/>
                      </a:moveTo>
                      <a:lnTo>
                        <a:pt x="0" y="4"/>
                      </a:lnTo>
                      <a:lnTo>
                        <a:pt x="4" y="12"/>
                      </a:lnTo>
                      <a:lnTo>
                        <a:pt x="10" y="8"/>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45" name="Freeform 224">
                  <a:extLst>
                    <a:ext uri="{FF2B5EF4-FFF2-40B4-BE49-F238E27FC236}">
                      <a16:creationId xmlns:a16="http://schemas.microsoft.com/office/drawing/2014/main" id="{13DD3363-41E4-469F-B444-F881FDB3A06D}"/>
                    </a:ext>
                  </a:extLst>
                </p:cNvPr>
                <p:cNvSpPr>
                  <a:spLocks/>
                </p:cNvSpPr>
                <p:nvPr/>
              </p:nvSpPr>
              <p:spPr bwMode="auto">
                <a:xfrm>
                  <a:off x="2728913" y="4281488"/>
                  <a:ext cx="15875" cy="19050"/>
                </a:xfrm>
                <a:custGeom>
                  <a:avLst/>
                  <a:gdLst>
                    <a:gd name="T0" fmla="*/ 6 w 10"/>
                    <a:gd name="T1" fmla="*/ 0 h 12"/>
                    <a:gd name="T2" fmla="*/ 10 w 10"/>
                    <a:gd name="T3" fmla="*/ 4 h 12"/>
                    <a:gd name="T4" fmla="*/ 4 w 10"/>
                    <a:gd name="T5" fmla="*/ 12 h 12"/>
                    <a:gd name="T6" fmla="*/ 0 w 10"/>
                    <a:gd name="T7" fmla="*/ 8 h 12"/>
                    <a:gd name="T8" fmla="*/ 6 w 10"/>
                    <a:gd name="T9" fmla="*/ 0 h 12"/>
                  </a:gdLst>
                  <a:ahLst/>
                  <a:cxnLst>
                    <a:cxn ang="0">
                      <a:pos x="T0" y="T1"/>
                    </a:cxn>
                    <a:cxn ang="0">
                      <a:pos x="T2" y="T3"/>
                    </a:cxn>
                    <a:cxn ang="0">
                      <a:pos x="T4" y="T5"/>
                    </a:cxn>
                    <a:cxn ang="0">
                      <a:pos x="T6" y="T7"/>
                    </a:cxn>
                    <a:cxn ang="0">
                      <a:pos x="T8" y="T9"/>
                    </a:cxn>
                  </a:cxnLst>
                  <a:rect l="0" t="0" r="r" b="b"/>
                  <a:pathLst>
                    <a:path w="10" h="12">
                      <a:moveTo>
                        <a:pt x="6" y="0"/>
                      </a:moveTo>
                      <a:lnTo>
                        <a:pt x="10" y="4"/>
                      </a:lnTo>
                      <a:lnTo>
                        <a:pt x="4" y="12"/>
                      </a:lnTo>
                      <a:lnTo>
                        <a:pt x="0" y="8"/>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46" name="Freeform 225">
                  <a:extLst>
                    <a:ext uri="{FF2B5EF4-FFF2-40B4-BE49-F238E27FC236}">
                      <a16:creationId xmlns:a16="http://schemas.microsoft.com/office/drawing/2014/main" id="{B78B67DB-D8A2-4E1E-BA41-A427FFFB0F07}"/>
                    </a:ext>
                  </a:extLst>
                </p:cNvPr>
                <p:cNvSpPr>
                  <a:spLocks/>
                </p:cNvSpPr>
                <p:nvPr/>
              </p:nvSpPr>
              <p:spPr bwMode="auto">
                <a:xfrm>
                  <a:off x="2728913" y="4281488"/>
                  <a:ext cx="15875" cy="19050"/>
                </a:xfrm>
                <a:custGeom>
                  <a:avLst/>
                  <a:gdLst>
                    <a:gd name="T0" fmla="*/ 6 w 10"/>
                    <a:gd name="T1" fmla="*/ 0 h 12"/>
                    <a:gd name="T2" fmla="*/ 10 w 10"/>
                    <a:gd name="T3" fmla="*/ 4 h 12"/>
                    <a:gd name="T4" fmla="*/ 4 w 10"/>
                    <a:gd name="T5" fmla="*/ 12 h 12"/>
                    <a:gd name="T6" fmla="*/ 0 w 10"/>
                    <a:gd name="T7" fmla="*/ 8 h 12"/>
                    <a:gd name="T8" fmla="*/ 6 w 10"/>
                    <a:gd name="T9" fmla="*/ 0 h 12"/>
                  </a:gdLst>
                  <a:ahLst/>
                  <a:cxnLst>
                    <a:cxn ang="0">
                      <a:pos x="T0" y="T1"/>
                    </a:cxn>
                    <a:cxn ang="0">
                      <a:pos x="T2" y="T3"/>
                    </a:cxn>
                    <a:cxn ang="0">
                      <a:pos x="T4" y="T5"/>
                    </a:cxn>
                    <a:cxn ang="0">
                      <a:pos x="T6" y="T7"/>
                    </a:cxn>
                    <a:cxn ang="0">
                      <a:pos x="T8" y="T9"/>
                    </a:cxn>
                  </a:cxnLst>
                  <a:rect l="0" t="0" r="r" b="b"/>
                  <a:pathLst>
                    <a:path w="10" h="12">
                      <a:moveTo>
                        <a:pt x="6" y="0"/>
                      </a:moveTo>
                      <a:lnTo>
                        <a:pt x="10" y="4"/>
                      </a:lnTo>
                      <a:lnTo>
                        <a:pt x="4" y="12"/>
                      </a:lnTo>
                      <a:lnTo>
                        <a:pt x="0" y="8"/>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47" name="Freeform 226">
                  <a:extLst>
                    <a:ext uri="{FF2B5EF4-FFF2-40B4-BE49-F238E27FC236}">
                      <a16:creationId xmlns:a16="http://schemas.microsoft.com/office/drawing/2014/main" id="{B882A135-114D-41FE-BB29-0B94DB516B5F}"/>
                    </a:ext>
                  </a:extLst>
                </p:cNvPr>
                <p:cNvSpPr>
                  <a:spLocks noEditPoints="1"/>
                </p:cNvSpPr>
                <p:nvPr/>
              </p:nvSpPr>
              <p:spPr bwMode="auto">
                <a:xfrm>
                  <a:off x="2709863" y="4246563"/>
                  <a:ext cx="38100" cy="15875"/>
                </a:xfrm>
                <a:custGeom>
                  <a:avLst/>
                  <a:gdLst>
                    <a:gd name="T0" fmla="*/ 9 w 12"/>
                    <a:gd name="T1" fmla="*/ 5 h 5"/>
                    <a:gd name="T2" fmla="*/ 9 w 12"/>
                    <a:gd name="T3" fmla="*/ 5 h 5"/>
                    <a:gd name="T4" fmla="*/ 12 w 12"/>
                    <a:gd name="T5" fmla="*/ 3 h 5"/>
                    <a:gd name="T6" fmla="*/ 12 w 12"/>
                    <a:gd name="T7" fmla="*/ 2 h 5"/>
                    <a:gd name="T8" fmla="*/ 12 w 12"/>
                    <a:gd name="T9" fmla="*/ 1 h 5"/>
                    <a:gd name="T10" fmla="*/ 12 w 12"/>
                    <a:gd name="T11" fmla="*/ 1 h 5"/>
                    <a:gd name="T12" fmla="*/ 9 w 12"/>
                    <a:gd name="T13" fmla="*/ 1 h 5"/>
                    <a:gd name="T14" fmla="*/ 9 w 12"/>
                    <a:gd name="T15" fmla="*/ 1 h 5"/>
                    <a:gd name="T16" fmla="*/ 11 w 12"/>
                    <a:gd name="T17" fmla="*/ 1 h 5"/>
                    <a:gd name="T18" fmla="*/ 11 w 12"/>
                    <a:gd name="T19" fmla="*/ 4 h 5"/>
                    <a:gd name="T20" fmla="*/ 9 w 12"/>
                    <a:gd name="T21" fmla="*/ 5 h 5"/>
                    <a:gd name="T22" fmla="*/ 6 w 12"/>
                    <a:gd name="T23" fmla="*/ 1 h 5"/>
                    <a:gd name="T24" fmla="*/ 3 w 12"/>
                    <a:gd name="T25" fmla="*/ 1 h 5"/>
                    <a:gd name="T26" fmla="*/ 3 w 12"/>
                    <a:gd name="T27" fmla="*/ 1 h 5"/>
                    <a:gd name="T28" fmla="*/ 3 w 12"/>
                    <a:gd name="T29" fmla="*/ 1 h 5"/>
                    <a:gd name="T30" fmla="*/ 5 w 12"/>
                    <a:gd name="T31" fmla="*/ 2 h 5"/>
                    <a:gd name="T32" fmla="*/ 4 w 12"/>
                    <a:gd name="T33" fmla="*/ 5 h 5"/>
                    <a:gd name="T34" fmla="*/ 3 w 12"/>
                    <a:gd name="T35" fmla="*/ 5 h 5"/>
                    <a:gd name="T36" fmla="*/ 3 w 12"/>
                    <a:gd name="T37" fmla="*/ 5 h 5"/>
                    <a:gd name="T38" fmla="*/ 5 w 12"/>
                    <a:gd name="T39" fmla="*/ 4 h 5"/>
                    <a:gd name="T40" fmla="*/ 6 w 12"/>
                    <a:gd name="T41" fmla="*/ 2 h 5"/>
                    <a:gd name="T42" fmla="*/ 7 w 12"/>
                    <a:gd name="T43" fmla="*/ 4 h 5"/>
                    <a:gd name="T44" fmla="*/ 9 w 12"/>
                    <a:gd name="T45" fmla="*/ 5 h 5"/>
                    <a:gd name="T46" fmla="*/ 9 w 12"/>
                    <a:gd name="T47" fmla="*/ 5 h 5"/>
                    <a:gd name="T48" fmla="*/ 8 w 12"/>
                    <a:gd name="T49" fmla="*/ 5 h 5"/>
                    <a:gd name="T50" fmla="*/ 7 w 12"/>
                    <a:gd name="T51" fmla="*/ 2 h 5"/>
                    <a:gd name="T52" fmla="*/ 9 w 12"/>
                    <a:gd name="T53" fmla="*/ 1 h 5"/>
                    <a:gd name="T54" fmla="*/ 9 w 12"/>
                    <a:gd name="T55" fmla="*/ 1 h 5"/>
                    <a:gd name="T56" fmla="*/ 9 w 12"/>
                    <a:gd name="T57" fmla="*/ 1 h 5"/>
                    <a:gd name="T58" fmla="*/ 6 w 12"/>
                    <a:gd name="T59" fmla="*/ 1 h 5"/>
                    <a:gd name="T60" fmla="*/ 3 w 12"/>
                    <a:gd name="T61" fmla="*/ 1 h 5"/>
                    <a:gd name="T62" fmla="*/ 0 w 12"/>
                    <a:gd name="T63" fmla="*/ 1 h 5"/>
                    <a:gd name="T64" fmla="*/ 0 w 12"/>
                    <a:gd name="T65" fmla="*/ 1 h 5"/>
                    <a:gd name="T66" fmla="*/ 0 w 12"/>
                    <a:gd name="T67" fmla="*/ 2 h 5"/>
                    <a:gd name="T68" fmla="*/ 0 w 12"/>
                    <a:gd name="T69" fmla="*/ 3 h 5"/>
                    <a:gd name="T70" fmla="*/ 2 w 12"/>
                    <a:gd name="T71" fmla="*/ 5 h 5"/>
                    <a:gd name="T72" fmla="*/ 3 w 12"/>
                    <a:gd name="T73" fmla="*/ 5 h 5"/>
                    <a:gd name="T74" fmla="*/ 3 w 12"/>
                    <a:gd name="T75" fmla="*/ 5 h 5"/>
                    <a:gd name="T76" fmla="*/ 1 w 12"/>
                    <a:gd name="T77" fmla="*/ 4 h 5"/>
                    <a:gd name="T78" fmla="*/ 1 w 12"/>
                    <a:gd name="T79" fmla="*/ 1 h 5"/>
                    <a:gd name="T80" fmla="*/ 3 w 12"/>
                    <a:gd name="T81"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 h="5">
                      <a:moveTo>
                        <a:pt x="9" y="5"/>
                      </a:moveTo>
                      <a:cubicBezTo>
                        <a:pt x="9" y="5"/>
                        <a:pt x="9" y="5"/>
                        <a:pt x="9" y="5"/>
                      </a:cubicBezTo>
                      <a:cubicBezTo>
                        <a:pt x="11" y="5"/>
                        <a:pt x="11" y="4"/>
                        <a:pt x="12" y="3"/>
                      </a:cubicBezTo>
                      <a:cubicBezTo>
                        <a:pt x="12" y="2"/>
                        <a:pt x="12" y="2"/>
                        <a:pt x="12" y="2"/>
                      </a:cubicBezTo>
                      <a:cubicBezTo>
                        <a:pt x="12" y="1"/>
                        <a:pt x="12" y="1"/>
                        <a:pt x="12" y="1"/>
                      </a:cubicBezTo>
                      <a:cubicBezTo>
                        <a:pt x="12" y="1"/>
                        <a:pt x="12" y="1"/>
                        <a:pt x="12" y="1"/>
                      </a:cubicBezTo>
                      <a:cubicBezTo>
                        <a:pt x="12" y="1"/>
                        <a:pt x="10" y="0"/>
                        <a:pt x="9" y="1"/>
                      </a:cubicBezTo>
                      <a:cubicBezTo>
                        <a:pt x="9" y="1"/>
                        <a:pt x="9" y="1"/>
                        <a:pt x="9" y="1"/>
                      </a:cubicBezTo>
                      <a:cubicBezTo>
                        <a:pt x="10" y="1"/>
                        <a:pt x="11" y="1"/>
                        <a:pt x="11" y="1"/>
                      </a:cubicBezTo>
                      <a:cubicBezTo>
                        <a:pt x="12" y="1"/>
                        <a:pt x="12" y="3"/>
                        <a:pt x="11" y="4"/>
                      </a:cubicBezTo>
                      <a:cubicBezTo>
                        <a:pt x="11" y="5"/>
                        <a:pt x="10" y="5"/>
                        <a:pt x="9" y="5"/>
                      </a:cubicBezTo>
                      <a:close/>
                      <a:moveTo>
                        <a:pt x="6" y="1"/>
                      </a:moveTo>
                      <a:cubicBezTo>
                        <a:pt x="6" y="1"/>
                        <a:pt x="4" y="1"/>
                        <a:pt x="3" y="1"/>
                      </a:cubicBezTo>
                      <a:cubicBezTo>
                        <a:pt x="3" y="1"/>
                        <a:pt x="3" y="1"/>
                        <a:pt x="3" y="1"/>
                      </a:cubicBezTo>
                      <a:cubicBezTo>
                        <a:pt x="3" y="1"/>
                        <a:pt x="3" y="1"/>
                        <a:pt x="3" y="1"/>
                      </a:cubicBezTo>
                      <a:cubicBezTo>
                        <a:pt x="4" y="1"/>
                        <a:pt x="5" y="1"/>
                        <a:pt x="5" y="2"/>
                      </a:cubicBezTo>
                      <a:cubicBezTo>
                        <a:pt x="5" y="2"/>
                        <a:pt x="4" y="4"/>
                        <a:pt x="4" y="5"/>
                      </a:cubicBezTo>
                      <a:cubicBezTo>
                        <a:pt x="3" y="5"/>
                        <a:pt x="3" y="5"/>
                        <a:pt x="3" y="5"/>
                      </a:cubicBezTo>
                      <a:cubicBezTo>
                        <a:pt x="3" y="5"/>
                        <a:pt x="3" y="5"/>
                        <a:pt x="3" y="5"/>
                      </a:cubicBezTo>
                      <a:cubicBezTo>
                        <a:pt x="4" y="5"/>
                        <a:pt x="5" y="4"/>
                        <a:pt x="5" y="4"/>
                      </a:cubicBezTo>
                      <a:cubicBezTo>
                        <a:pt x="5" y="3"/>
                        <a:pt x="5" y="2"/>
                        <a:pt x="6" y="2"/>
                      </a:cubicBezTo>
                      <a:cubicBezTo>
                        <a:pt x="7" y="2"/>
                        <a:pt x="7" y="3"/>
                        <a:pt x="7" y="4"/>
                      </a:cubicBezTo>
                      <a:cubicBezTo>
                        <a:pt x="7" y="4"/>
                        <a:pt x="8" y="5"/>
                        <a:pt x="9" y="5"/>
                      </a:cubicBezTo>
                      <a:cubicBezTo>
                        <a:pt x="9" y="5"/>
                        <a:pt x="9" y="5"/>
                        <a:pt x="9" y="5"/>
                      </a:cubicBezTo>
                      <a:cubicBezTo>
                        <a:pt x="9" y="5"/>
                        <a:pt x="8" y="5"/>
                        <a:pt x="8" y="5"/>
                      </a:cubicBezTo>
                      <a:cubicBezTo>
                        <a:pt x="7" y="4"/>
                        <a:pt x="7" y="2"/>
                        <a:pt x="7" y="2"/>
                      </a:cubicBezTo>
                      <a:cubicBezTo>
                        <a:pt x="7" y="1"/>
                        <a:pt x="8" y="1"/>
                        <a:pt x="9" y="1"/>
                      </a:cubicBezTo>
                      <a:cubicBezTo>
                        <a:pt x="9" y="1"/>
                        <a:pt x="9" y="1"/>
                        <a:pt x="9" y="1"/>
                      </a:cubicBezTo>
                      <a:cubicBezTo>
                        <a:pt x="9" y="1"/>
                        <a:pt x="9" y="1"/>
                        <a:pt x="9" y="1"/>
                      </a:cubicBezTo>
                      <a:cubicBezTo>
                        <a:pt x="8" y="1"/>
                        <a:pt x="7" y="1"/>
                        <a:pt x="6" y="1"/>
                      </a:cubicBezTo>
                      <a:close/>
                      <a:moveTo>
                        <a:pt x="3" y="1"/>
                      </a:moveTo>
                      <a:cubicBezTo>
                        <a:pt x="2" y="0"/>
                        <a:pt x="0" y="1"/>
                        <a:pt x="0" y="1"/>
                      </a:cubicBezTo>
                      <a:cubicBezTo>
                        <a:pt x="0" y="1"/>
                        <a:pt x="0" y="1"/>
                        <a:pt x="0" y="1"/>
                      </a:cubicBezTo>
                      <a:cubicBezTo>
                        <a:pt x="0" y="2"/>
                        <a:pt x="0" y="2"/>
                        <a:pt x="0" y="2"/>
                      </a:cubicBezTo>
                      <a:cubicBezTo>
                        <a:pt x="0" y="2"/>
                        <a:pt x="0" y="2"/>
                        <a:pt x="0" y="3"/>
                      </a:cubicBezTo>
                      <a:cubicBezTo>
                        <a:pt x="0" y="4"/>
                        <a:pt x="1" y="5"/>
                        <a:pt x="2" y="5"/>
                      </a:cubicBezTo>
                      <a:cubicBezTo>
                        <a:pt x="3" y="5"/>
                        <a:pt x="3" y="5"/>
                        <a:pt x="3" y="5"/>
                      </a:cubicBezTo>
                      <a:cubicBezTo>
                        <a:pt x="3" y="5"/>
                        <a:pt x="3" y="5"/>
                        <a:pt x="3" y="5"/>
                      </a:cubicBezTo>
                      <a:cubicBezTo>
                        <a:pt x="2" y="5"/>
                        <a:pt x="1" y="5"/>
                        <a:pt x="1" y="4"/>
                      </a:cubicBezTo>
                      <a:cubicBezTo>
                        <a:pt x="0" y="3"/>
                        <a:pt x="0" y="1"/>
                        <a:pt x="1" y="1"/>
                      </a:cubicBezTo>
                      <a:cubicBezTo>
                        <a:pt x="1" y="1"/>
                        <a:pt x="2" y="1"/>
                        <a:pt x="3" y="1"/>
                      </a:cubicBezTo>
                      <a:close/>
                    </a:path>
                  </a:pathLst>
                </a:custGeom>
                <a:solidFill>
                  <a:srgbClr val="546B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48" name="Freeform 227">
                  <a:extLst>
                    <a:ext uri="{FF2B5EF4-FFF2-40B4-BE49-F238E27FC236}">
                      <a16:creationId xmlns:a16="http://schemas.microsoft.com/office/drawing/2014/main" id="{D99659C7-6D2D-4349-88AE-7710F6D3C176}"/>
                    </a:ext>
                  </a:extLst>
                </p:cNvPr>
                <p:cNvSpPr>
                  <a:spLocks/>
                </p:cNvSpPr>
                <p:nvPr/>
              </p:nvSpPr>
              <p:spPr bwMode="auto">
                <a:xfrm>
                  <a:off x="2728913" y="42941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CE3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49" name="Freeform 228">
                  <a:extLst>
                    <a:ext uri="{FF2B5EF4-FFF2-40B4-BE49-F238E27FC236}">
                      <a16:creationId xmlns:a16="http://schemas.microsoft.com/office/drawing/2014/main" id="{CD5DC770-7351-4019-A5A9-8F3B0D4DBDC0}"/>
                    </a:ext>
                  </a:extLst>
                </p:cNvPr>
                <p:cNvSpPr>
                  <a:spLocks/>
                </p:cNvSpPr>
                <p:nvPr/>
              </p:nvSpPr>
              <p:spPr bwMode="auto">
                <a:xfrm>
                  <a:off x="2719388" y="4281488"/>
                  <a:ext cx="19050" cy="12700"/>
                </a:xfrm>
                <a:custGeom>
                  <a:avLst/>
                  <a:gdLst>
                    <a:gd name="T0" fmla="*/ 6 w 6"/>
                    <a:gd name="T1" fmla="*/ 0 h 4"/>
                    <a:gd name="T2" fmla="*/ 3 w 6"/>
                    <a:gd name="T3" fmla="*/ 4 h 4"/>
                    <a:gd name="T4" fmla="*/ 0 w 6"/>
                    <a:gd name="T5" fmla="*/ 0 h 4"/>
                    <a:gd name="T6" fmla="*/ 0 w 6"/>
                    <a:gd name="T7" fmla="*/ 0 h 4"/>
                    <a:gd name="T8" fmla="*/ 3 w 6"/>
                    <a:gd name="T9" fmla="*/ 4 h 4"/>
                    <a:gd name="T10" fmla="*/ 3 w 6"/>
                    <a:gd name="T11" fmla="*/ 4 h 4"/>
                    <a:gd name="T12" fmla="*/ 6 w 6"/>
                    <a:gd name="T13" fmla="*/ 0 h 4"/>
                    <a:gd name="T14" fmla="*/ 6 w 6"/>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6" y="0"/>
                      </a:moveTo>
                      <a:cubicBezTo>
                        <a:pt x="3" y="4"/>
                        <a:pt x="3" y="4"/>
                        <a:pt x="3" y="4"/>
                      </a:cubicBezTo>
                      <a:cubicBezTo>
                        <a:pt x="0" y="0"/>
                        <a:pt x="0" y="0"/>
                        <a:pt x="0" y="0"/>
                      </a:cubicBezTo>
                      <a:cubicBezTo>
                        <a:pt x="0" y="0"/>
                        <a:pt x="0" y="0"/>
                        <a:pt x="0" y="0"/>
                      </a:cubicBezTo>
                      <a:cubicBezTo>
                        <a:pt x="3" y="4"/>
                        <a:pt x="3" y="4"/>
                        <a:pt x="3" y="4"/>
                      </a:cubicBezTo>
                      <a:cubicBezTo>
                        <a:pt x="3" y="4"/>
                        <a:pt x="3" y="4"/>
                        <a:pt x="3" y="4"/>
                      </a:cubicBezTo>
                      <a:cubicBezTo>
                        <a:pt x="6" y="0"/>
                        <a:pt x="6" y="0"/>
                        <a:pt x="6" y="0"/>
                      </a:cubicBezTo>
                      <a:cubicBezTo>
                        <a:pt x="6" y="0"/>
                        <a:pt x="6" y="0"/>
                        <a:pt x="6" y="0"/>
                      </a:cubicBezTo>
                    </a:path>
                  </a:pathLst>
                </a:custGeom>
                <a:solidFill>
                  <a:srgbClr val="E9BB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50" name="Freeform 229">
                  <a:extLst>
                    <a:ext uri="{FF2B5EF4-FFF2-40B4-BE49-F238E27FC236}">
                      <a16:creationId xmlns:a16="http://schemas.microsoft.com/office/drawing/2014/main" id="{0129FB8A-C17A-4532-9018-68FD91532F1F}"/>
                    </a:ext>
                  </a:extLst>
                </p:cNvPr>
                <p:cNvSpPr>
                  <a:spLocks/>
                </p:cNvSpPr>
                <p:nvPr/>
              </p:nvSpPr>
              <p:spPr bwMode="auto">
                <a:xfrm>
                  <a:off x="2681288" y="4316413"/>
                  <a:ext cx="69850" cy="23813"/>
                </a:xfrm>
                <a:custGeom>
                  <a:avLst/>
                  <a:gdLst>
                    <a:gd name="T0" fmla="*/ 6 w 22"/>
                    <a:gd name="T1" fmla="*/ 2 h 7"/>
                    <a:gd name="T2" fmla="*/ 21 w 22"/>
                    <a:gd name="T3" fmla="*/ 0 h 7"/>
                    <a:gd name="T4" fmla="*/ 22 w 22"/>
                    <a:gd name="T5" fmla="*/ 5 h 7"/>
                    <a:gd name="T6" fmla="*/ 3 w 22"/>
                    <a:gd name="T7" fmla="*/ 7 h 7"/>
                    <a:gd name="T8" fmla="*/ 0 w 22"/>
                    <a:gd name="T9" fmla="*/ 2 h 7"/>
                    <a:gd name="T10" fmla="*/ 6 w 22"/>
                    <a:gd name="T11" fmla="*/ 2 h 7"/>
                  </a:gdLst>
                  <a:ahLst/>
                  <a:cxnLst>
                    <a:cxn ang="0">
                      <a:pos x="T0" y="T1"/>
                    </a:cxn>
                    <a:cxn ang="0">
                      <a:pos x="T2" y="T3"/>
                    </a:cxn>
                    <a:cxn ang="0">
                      <a:pos x="T4" y="T5"/>
                    </a:cxn>
                    <a:cxn ang="0">
                      <a:pos x="T6" y="T7"/>
                    </a:cxn>
                    <a:cxn ang="0">
                      <a:pos x="T8" y="T9"/>
                    </a:cxn>
                    <a:cxn ang="0">
                      <a:pos x="T10" y="T11"/>
                    </a:cxn>
                  </a:cxnLst>
                  <a:rect l="0" t="0" r="r" b="b"/>
                  <a:pathLst>
                    <a:path w="22" h="7">
                      <a:moveTo>
                        <a:pt x="6" y="2"/>
                      </a:moveTo>
                      <a:cubicBezTo>
                        <a:pt x="21" y="0"/>
                        <a:pt x="21" y="0"/>
                        <a:pt x="21" y="0"/>
                      </a:cubicBezTo>
                      <a:cubicBezTo>
                        <a:pt x="22" y="5"/>
                        <a:pt x="22" y="5"/>
                        <a:pt x="22" y="5"/>
                      </a:cubicBezTo>
                      <a:cubicBezTo>
                        <a:pt x="22" y="5"/>
                        <a:pt x="8" y="7"/>
                        <a:pt x="3" y="7"/>
                      </a:cubicBezTo>
                      <a:cubicBezTo>
                        <a:pt x="0" y="7"/>
                        <a:pt x="0" y="2"/>
                        <a:pt x="0" y="2"/>
                      </a:cubicBezTo>
                      <a:cubicBezTo>
                        <a:pt x="6" y="2"/>
                        <a:pt x="6" y="2"/>
                        <a:pt x="6" y="2"/>
                      </a:cubicBezTo>
                    </a:path>
                  </a:pathLst>
                </a:custGeom>
                <a:solidFill>
                  <a:srgbClr val="D93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51" name="Freeform 230">
                  <a:extLst>
                    <a:ext uri="{FF2B5EF4-FFF2-40B4-BE49-F238E27FC236}">
                      <a16:creationId xmlns:a16="http://schemas.microsoft.com/office/drawing/2014/main" id="{D4A7EDC3-C289-4DFB-B825-E5CEE90AAD08}"/>
                    </a:ext>
                  </a:extLst>
                </p:cNvPr>
                <p:cNvSpPr>
                  <a:spLocks/>
                </p:cNvSpPr>
                <p:nvPr/>
              </p:nvSpPr>
              <p:spPr bwMode="auto">
                <a:xfrm>
                  <a:off x="2751138" y="4316413"/>
                  <a:ext cx="9525" cy="14288"/>
                </a:xfrm>
                <a:custGeom>
                  <a:avLst/>
                  <a:gdLst>
                    <a:gd name="T0" fmla="*/ 0 w 3"/>
                    <a:gd name="T1" fmla="*/ 1 h 4"/>
                    <a:gd name="T2" fmla="*/ 2 w 3"/>
                    <a:gd name="T3" fmla="*/ 1 h 4"/>
                    <a:gd name="T4" fmla="*/ 2 w 3"/>
                    <a:gd name="T5" fmla="*/ 3 h 4"/>
                    <a:gd name="T6" fmla="*/ 0 w 3"/>
                    <a:gd name="T7" fmla="*/ 4 h 4"/>
                    <a:gd name="T8" fmla="*/ 0 w 3"/>
                    <a:gd name="T9" fmla="*/ 1 h 4"/>
                  </a:gdLst>
                  <a:ahLst/>
                  <a:cxnLst>
                    <a:cxn ang="0">
                      <a:pos x="T0" y="T1"/>
                    </a:cxn>
                    <a:cxn ang="0">
                      <a:pos x="T2" y="T3"/>
                    </a:cxn>
                    <a:cxn ang="0">
                      <a:pos x="T4" y="T5"/>
                    </a:cxn>
                    <a:cxn ang="0">
                      <a:pos x="T6" y="T7"/>
                    </a:cxn>
                    <a:cxn ang="0">
                      <a:pos x="T8" y="T9"/>
                    </a:cxn>
                  </a:cxnLst>
                  <a:rect l="0" t="0" r="r" b="b"/>
                  <a:pathLst>
                    <a:path w="3" h="4">
                      <a:moveTo>
                        <a:pt x="0" y="1"/>
                      </a:moveTo>
                      <a:cubicBezTo>
                        <a:pt x="0" y="1"/>
                        <a:pt x="2" y="0"/>
                        <a:pt x="2" y="1"/>
                      </a:cubicBezTo>
                      <a:cubicBezTo>
                        <a:pt x="2" y="2"/>
                        <a:pt x="3" y="2"/>
                        <a:pt x="2" y="3"/>
                      </a:cubicBezTo>
                      <a:cubicBezTo>
                        <a:pt x="2" y="3"/>
                        <a:pt x="0" y="4"/>
                        <a:pt x="0" y="4"/>
                      </a:cubicBezTo>
                      <a:lnTo>
                        <a:pt x="0" y="1"/>
                      </a:ln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52" name="Freeform 231">
                  <a:extLst>
                    <a:ext uri="{FF2B5EF4-FFF2-40B4-BE49-F238E27FC236}">
                      <a16:creationId xmlns:a16="http://schemas.microsoft.com/office/drawing/2014/main" id="{83A47750-D25D-44E0-AC45-BB342FAEB94F}"/>
                    </a:ext>
                  </a:extLst>
                </p:cNvPr>
                <p:cNvSpPr>
                  <a:spLocks/>
                </p:cNvSpPr>
                <p:nvPr/>
              </p:nvSpPr>
              <p:spPr bwMode="auto">
                <a:xfrm>
                  <a:off x="2747963" y="4316413"/>
                  <a:ext cx="3175" cy="17463"/>
                </a:xfrm>
                <a:custGeom>
                  <a:avLst/>
                  <a:gdLst>
                    <a:gd name="T0" fmla="*/ 2 w 2"/>
                    <a:gd name="T1" fmla="*/ 9 h 11"/>
                    <a:gd name="T2" fmla="*/ 2 w 2"/>
                    <a:gd name="T3" fmla="*/ 0 h 11"/>
                    <a:gd name="T4" fmla="*/ 0 w 2"/>
                    <a:gd name="T5" fmla="*/ 0 h 11"/>
                    <a:gd name="T6" fmla="*/ 0 w 2"/>
                    <a:gd name="T7" fmla="*/ 11 h 11"/>
                    <a:gd name="T8" fmla="*/ 2 w 2"/>
                    <a:gd name="T9" fmla="*/ 9 h 11"/>
                  </a:gdLst>
                  <a:ahLst/>
                  <a:cxnLst>
                    <a:cxn ang="0">
                      <a:pos x="T0" y="T1"/>
                    </a:cxn>
                    <a:cxn ang="0">
                      <a:pos x="T2" y="T3"/>
                    </a:cxn>
                    <a:cxn ang="0">
                      <a:pos x="T4" y="T5"/>
                    </a:cxn>
                    <a:cxn ang="0">
                      <a:pos x="T6" y="T7"/>
                    </a:cxn>
                    <a:cxn ang="0">
                      <a:pos x="T8" y="T9"/>
                    </a:cxn>
                  </a:cxnLst>
                  <a:rect l="0" t="0" r="r" b="b"/>
                  <a:pathLst>
                    <a:path w="2" h="11">
                      <a:moveTo>
                        <a:pt x="2" y="9"/>
                      </a:moveTo>
                      <a:lnTo>
                        <a:pt x="2" y="0"/>
                      </a:lnTo>
                      <a:lnTo>
                        <a:pt x="0" y="0"/>
                      </a:lnTo>
                      <a:lnTo>
                        <a:pt x="0" y="11"/>
                      </a:lnTo>
                      <a:lnTo>
                        <a:pt x="2"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53" name="Freeform 232">
                  <a:extLst>
                    <a:ext uri="{FF2B5EF4-FFF2-40B4-BE49-F238E27FC236}">
                      <a16:creationId xmlns:a16="http://schemas.microsoft.com/office/drawing/2014/main" id="{9DE3495C-D9EA-4B6C-8D4B-B696BB92BCF9}"/>
                    </a:ext>
                  </a:extLst>
                </p:cNvPr>
                <p:cNvSpPr>
                  <a:spLocks/>
                </p:cNvSpPr>
                <p:nvPr/>
              </p:nvSpPr>
              <p:spPr bwMode="auto">
                <a:xfrm>
                  <a:off x="2709863" y="4316413"/>
                  <a:ext cx="66675" cy="23813"/>
                </a:xfrm>
                <a:custGeom>
                  <a:avLst/>
                  <a:gdLst>
                    <a:gd name="T0" fmla="*/ 21 w 21"/>
                    <a:gd name="T1" fmla="*/ 2 h 7"/>
                    <a:gd name="T2" fmla="*/ 18 w 21"/>
                    <a:gd name="T3" fmla="*/ 7 h 7"/>
                    <a:gd name="T4" fmla="*/ 0 w 21"/>
                    <a:gd name="T5" fmla="*/ 5 h 7"/>
                    <a:gd name="T6" fmla="*/ 0 w 21"/>
                    <a:gd name="T7" fmla="*/ 4 h 7"/>
                    <a:gd name="T8" fmla="*/ 0 w 21"/>
                    <a:gd name="T9" fmla="*/ 0 h 7"/>
                    <a:gd name="T10" fmla="*/ 15 w 21"/>
                    <a:gd name="T11" fmla="*/ 2 h 7"/>
                    <a:gd name="T12" fmla="*/ 21 w 21"/>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21" h="7">
                      <a:moveTo>
                        <a:pt x="21" y="2"/>
                      </a:moveTo>
                      <a:cubicBezTo>
                        <a:pt x="21" y="2"/>
                        <a:pt x="21" y="7"/>
                        <a:pt x="18" y="7"/>
                      </a:cubicBezTo>
                      <a:cubicBezTo>
                        <a:pt x="13" y="7"/>
                        <a:pt x="0" y="5"/>
                        <a:pt x="0" y="5"/>
                      </a:cubicBezTo>
                      <a:cubicBezTo>
                        <a:pt x="0" y="4"/>
                        <a:pt x="0" y="4"/>
                        <a:pt x="0" y="4"/>
                      </a:cubicBezTo>
                      <a:cubicBezTo>
                        <a:pt x="0" y="0"/>
                        <a:pt x="0" y="0"/>
                        <a:pt x="0" y="0"/>
                      </a:cubicBezTo>
                      <a:cubicBezTo>
                        <a:pt x="15" y="2"/>
                        <a:pt x="15" y="2"/>
                        <a:pt x="15" y="2"/>
                      </a:cubicBezTo>
                      <a:cubicBezTo>
                        <a:pt x="21" y="2"/>
                        <a:pt x="21" y="2"/>
                        <a:pt x="21" y="2"/>
                      </a:cubicBezTo>
                    </a:path>
                  </a:pathLst>
                </a:custGeom>
                <a:solidFill>
                  <a:srgbClr val="D93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54" name="Freeform 233">
                  <a:extLst>
                    <a:ext uri="{FF2B5EF4-FFF2-40B4-BE49-F238E27FC236}">
                      <a16:creationId xmlns:a16="http://schemas.microsoft.com/office/drawing/2014/main" id="{48BD39CB-E8E4-4D3F-9119-A7A05D471DC1}"/>
                    </a:ext>
                  </a:extLst>
                </p:cNvPr>
                <p:cNvSpPr>
                  <a:spLocks/>
                </p:cNvSpPr>
                <p:nvPr/>
              </p:nvSpPr>
              <p:spPr bwMode="auto">
                <a:xfrm>
                  <a:off x="2700338" y="4316413"/>
                  <a:ext cx="6350" cy="14288"/>
                </a:xfrm>
                <a:custGeom>
                  <a:avLst/>
                  <a:gdLst>
                    <a:gd name="T0" fmla="*/ 2 w 2"/>
                    <a:gd name="T1" fmla="*/ 0 h 4"/>
                    <a:gd name="T2" fmla="*/ 0 w 2"/>
                    <a:gd name="T3" fmla="*/ 1 h 4"/>
                    <a:gd name="T4" fmla="*/ 0 w 2"/>
                    <a:gd name="T5" fmla="*/ 2 h 4"/>
                    <a:gd name="T6" fmla="*/ 2 w 2"/>
                    <a:gd name="T7" fmla="*/ 4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2" y="0"/>
                        <a:pt x="0" y="0"/>
                        <a:pt x="0" y="1"/>
                      </a:cubicBezTo>
                      <a:cubicBezTo>
                        <a:pt x="0" y="1"/>
                        <a:pt x="0" y="2"/>
                        <a:pt x="0" y="2"/>
                      </a:cubicBezTo>
                      <a:cubicBezTo>
                        <a:pt x="0" y="2"/>
                        <a:pt x="2" y="4"/>
                        <a:pt x="2" y="4"/>
                      </a:cubicBezTo>
                      <a:cubicBezTo>
                        <a:pt x="2" y="0"/>
                        <a:pt x="2" y="0"/>
                        <a:pt x="2" y="0"/>
                      </a:cubicBezTo>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55" name="Rectangle 234">
                  <a:extLst>
                    <a:ext uri="{FF2B5EF4-FFF2-40B4-BE49-F238E27FC236}">
                      <a16:creationId xmlns:a16="http://schemas.microsoft.com/office/drawing/2014/main" id="{690270CA-0C68-46E2-B6DB-92E3DD0944DC}"/>
                    </a:ext>
                  </a:extLst>
                </p:cNvPr>
                <p:cNvSpPr>
                  <a:spLocks noChangeArrowheads="1"/>
                </p:cNvSpPr>
                <p:nvPr/>
              </p:nvSpPr>
              <p:spPr bwMode="auto">
                <a:xfrm>
                  <a:off x="2706688" y="4316413"/>
                  <a:ext cx="3175"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56" name="Rectangle 235">
                  <a:extLst>
                    <a:ext uri="{FF2B5EF4-FFF2-40B4-BE49-F238E27FC236}">
                      <a16:creationId xmlns:a16="http://schemas.microsoft.com/office/drawing/2014/main" id="{610948EF-34DE-4BB8-B6E7-BB4F1A1AACA0}"/>
                    </a:ext>
                  </a:extLst>
                </p:cNvPr>
                <p:cNvSpPr>
                  <a:spLocks noChangeArrowheads="1"/>
                </p:cNvSpPr>
                <p:nvPr/>
              </p:nvSpPr>
              <p:spPr bwMode="auto">
                <a:xfrm>
                  <a:off x="2706688" y="4316413"/>
                  <a:ext cx="3175"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57" name="Freeform 236">
                  <a:extLst>
                    <a:ext uri="{FF2B5EF4-FFF2-40B4-BE49-F238E27FC236}">
                      <a16:creationId xmlns:a16="http://schemas.microsoft.com/office/drawing/2014/main" id="{2D278A36-73D3-460F-8485-49F214401C00}"/>
                    </a:ext>
                  </a:extLst>
                </p:cNvPr>
                <p:cNvSpPr>
                  <a:spLocks/>
                </p:cNvSpPr>
                <p:nvPr/>
              </p:nvSpPr>
              <p:spPr bwMode="auto">
                <a:xfrm>
                  <a:off x="2700338" y="4322763"/>
                  <a:ext cx="9525" cy="7938"/>
                </a:xfrm>
                <a:custGeom>
                  <a:avLst/>
                  <a:gdLst>
                    <a:gd name="T0" fmla="*/ 0 w 3"/>
                    <a:gd name="T1" fmla="*/ 0 h 2"/>
                    <a:gd name="T2" fmla="*/ 2 w 3"/>
                    <a:gd name="T3" fmla="*/ 2 h 2"/>
                    <a:gd name="T4" fmla="*/ 3 w 3"/>
                    <a:gd name="T5" fmla="*/ 2 h 2"/>
                    <a:gd name="T6" fmla="*/ 3 w 3"/>
                    <a:gd name="T7" fmla="*/ 2 h 2"/>
                    <a:gd name="T8" fmla="*/ 3 w 3"/>
                    <a:gd name="T9" fmla="*/ 2 h 2"/>
                    <a:gd name="T10" fmla="*/ 3 w 3"/>
                    <a:gd name="T11" fmla="*/ 2 h 2"/>
                    <a:gd name="T12" fmla="*/ 3 w 3"/>
                    <a:gd name="T13" fmla="*/ 2 h 2"/>
                    <a:gd name="T14" fmla="*/ 2 w 3"/>
                    <a:gd name="T15" fmla="*/ 2 h 2"/>
                    <a:gd name="T16" fmla="*/ 2 w 3"/>
                    <a:gd name="T17" fmla="*/ 2 h 2"/>
                    <a:gd name="T18" fmla="*/ 0 w 3"/>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
                      <a:moveTo>
                        <a:pt x="0" y="0"/>
                      </a:moveTo>
                      <a:cubicBezTo>
                        <a:pt x="0" y="0"/>
                        <a:pt x="2" y="2"/>
                        <a:pt x="2"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2" y="2"/>
                        <a:pt x="2" y="2"/>
                        <a:pt x="2" y="2"/>
                      </a:cubicBezTo>
                      <a:cubicBezTo>
                        <a:pt x="2" y="2"/>
                        <a:pt x="2" y="2"/>
                        <a:pt x="2" y="2"/>
                      </a:cubicBezTo>
                      <a:cubicBezTo>
                        <a:pt x="2" y="2"/>
                        <a:pt x="0" y="0"/>
                        <a:pt x="0" y="0"/>
                      </a:cubicBezTo>
                    </a:path>
                  </a:pathLst>
                </a:custGeom>
                <a:solidFill>
                  <a:srgbClr val="AE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58" name="Rectangle 237">
                  <a:extLst>
                    <a:ext uri="{FF2B5EF4-FFF2-40B4-BE49-F238E27FC236}">
                      <a16:creationId xmlns:a16="http://schemas.microsoft.com/office/drawing/2014/main" id="{362A7391-33E4-42C8-BB61-05C4291ED013}"/>
                    </a:ext>
                  </a:extLst>
                </p:cNvPr>
                <p:cNvSpPr>
                  <a:spLocks noChangeArrowheads="1"/>
                </p:cNvSpPr>
                <p:nvPr/>
              </p:nvSpPr>
              <p:spPr bwMode="auto">
                <a:xfrm>
                  <a:off x="2709863" y="4330700"/>
                  <a:ext cx="1588" cy="1588"/>
                </a:xfrm>
                <a:prstGeom prst="rect">
                  <a:avLst/>
                </a:prstGeom>
                <a:solidFill>
                  <a:srgbClr val="AE32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59" name="Rectangle 238">
                  <a:extLst>
                    <a:ext uri="{FF2B5EF4-FFF2-40B4-BE49-F238E27FC236}">
                      <a16:creationId xmlns:a16="http://schemas.microsoft.com/office/drawing/2014/main" id="{CFEAC1BD-D5C1-4C9D-9249-54BE67B021C3}"/>
                    </a:ext>
                  </a:extLst>
                </p:cNvPr>
                <p:cNvSpPr>
                  <a:spLocks noChangeArrowheads="1"/>
                </p:cNvSpPr>
                <p:nvPr/>
              </p:nvSpPr>
              <p:spPr bwMode="auto">
                <a:xfrm>
                  <a:off x="2709863" y="4330700"/>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60" name="Rectangle 239">
                  <a:extLst>
                    <a:ext uri="{FF2B5EF4-FFF2-40B4-BE49-F238E27FC236}">
                      <a16:creationId xmlns:a16="http://schemas.microsoft.com/office/drawing/2014/main" id="{A130B998-2591-4225-AAF6-C750D2C0950B}"/>
                    </a:ext>
                  </a:extLst>
                </p:cNvPr>
                <p:cNvSpPr>
                  <a:spLocks noChangeArrowheads="1"/>
                </p:cNvSpPr>
                <p:nvPr/>
              </p:nvSpPr>
              <p:spPr bwMode="auto">
                <a:xfrm>
                  <a:off x="2706688" y="4330700"/>
                  <a:ext cx="3175" cy="1588"/>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61" name="Rectangle 240">
                  <a:extLst>
                    <a:ext uri="{FF2B5EF4-FFF2-40B4-BE49-F238E27FC236}">
                      <a16:creationId xmlns:a16="http://schemas.microsoft.com/office/drawing/2014/main" id="{2E34B895-D3B9-4445-BB08-ED44D8682133}"/>
                    </a:ext>
                  </a:extLst>
                </p:cNvPr>
                <p:cNvSpPr>
                  <a:spLocks noChangeArrowheads="1"/>
                </p:cNvSpPr>
                <p:nvPr/>
              </p:nvSpPr>
              <p:spPr bwMode="auto">
                <a:xfrm>
                  <a:off x="2706688" y="4330700"/>
                  <a:ext cx="3175"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62" name="Freeform 241">
                  <a:extLst>
                    <a:ext uri="{FF2B5EF4-FFF2-40B4-BE49-F238E27FC236}">
                      <a16:creationId xmlns:a16="http://schemas.microsoft.com/office/drawing/2014/main" id="{E7303DDE-76F6-4C56-9F0B-1ED393B5CE30}"/>
                    </a:ext>
                  </a:extLst>
                </p:cNvPr>
                <p:cNvSpPr>
                  <a:spLocks/>
                </p:cNvSpPr>
                <p:nvPr/>
              </p:nvSpPr>
              <p:spPr bwMode="auto">
                <a:xfrm>
                  <a:off x="2709863" y="4333875"/>
                  <a:ext cx="22225" cy="3175"/>
                </a:xfrm>
                <a:custGeom>
                  <a:avLst/>
                  <a:gdLst>
                    <a:gd name="T0" fmla="*/ 0 w 7"/>
                    <a:gd name="T1" fmla="*/ 0 h 1"/>
                    <a:gd name="T2" fmla="*/ 0 w 7"/>
                    <a:gd name="T3" fmla="*/ 0 h 1"/>
                    <a:gd name="T4" fmla="*/ 6 w 7"/>
                    <a:gd name="T5" fmla="*/ 1 h 1"/>
                    <a:gd name="T6" fmla="*/ 7 w 7"/>
                    <a:gd name="T7" fmla="*/ 1 h 1"/>
                    <a:gd name="T8" fmla="*/ 0 w 7"/>
                    <a:gd name="T9" fmla="*/ 0 h 1"/>
                  </a:gdLst>
                  <a:ahLst/>
                  <a:cxnLst>
                    <a:cxn ang="0">
                      <a:pos x="T0" y="T1"/>
                    </a:cxn>
                    <a:cxn ang="0">
                      <a:pos x="T2" y="T3"/>
                    </a:cxn>
                    <a:cxn ang="0">
                      <a:pos x="T4" y="T5"/>
                    </a:cxn>
                    <a:cxn ang="0">
                      <a:pos x="T6" y="T7"/>
                    </a:cxn>
                    <a:cxn ang="0">
                      <a:pos x="T8" y="T9"/>
                    </a:cxn>
                  </a:cxnLst>
                  <a:rect l="0" t="0" r="r" b="b"/>
                  <a:pathLst>
                    <a:path w="7" h="1">
                      <a:moveTo>
                        <a:pt x="0" y="0"/>
                      </a:moveTo>
                      <a:cubicBezTo>
                        <a:pt x="0" y="0"/>
                        <a:pt x="0" y="0"/>
                        <a:pt x="0" y="0"/>
                      </a:cubicBezTo>
                      <a:cubicBezTo>
                        <a:pt x="0" y="0"/>
                        <a:pt x="3" y="0"/>
                        <a:pt x="6" y="1"/>
                      </a:cubicBezTo>
                      <a:cubicBezTo>
                        <a:pt x="7" y="1"/>
                        <a:pt x="7" y="1"/>
                        <a:pt x="7" y="1"/>
                      </a:cubicBezTo>
                      <a:cubicBezTo>
                        <a:pt x="4" y="0"/>
                        <a:pt x="0" y="0"/>
                        <a:pt x="0" y="0"/>
                      </a:cubicBezTo>
                    </a:path>
                  </a:pathLst>
                </a:custGeom>
                <a:solidFill>
                  <a:srgbClr val="AE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grpSp>
      <p:cxnSp>
        <p:nvCxnSpPr>
          <p:cNvPr id="163" name="Straight Arrow Connector 162">
            <a:extLst>
              <a:ext uri="{FF2B5EF4-FFF2-40B4-BE49-F238E27FC236}">
                <a16:creationId xmlns:a16="http://schemas.microsoft.com/office/drawing/2014/main" id="{E8E13845-66F4-461F-A980-177820917D83}"/>
              </a:ext>
            </a:extLst>
          </p:cNvPr>
          <p:cNvCxnSpPr/>
          <p:nvPr/>
        </p:nvCxnSpPr>
        <p:spPr>
          <a:xfrm>
            <a:off x="9439177" y="3165708"/>
            <a:ext cx="1" cy="1846154"/>
          </a:xfrm>
          <a:prstGeom prst="straightConnector1">
            <a:avLst/>
          </a:prstGeom>
          <a:noFill/>
          <a:ln w="9525" cap="flat" cmpd="sng" algn="ctr">
            <a:solidFill>
              <a:srgbClr val="505050"/>
            </a:solidFill>
            <a:prstDash val="solid"/>
            <a:headEnd type="triangle"/>
            <a:tailEnd type="triangle"/>
          </a:ln>
          <a:effectLst/>
        </p:spPr>
      </p:cxnSp>
      <p:sp>
        <p:nvSpPr>
          <p:cNvPr id="164" name="TextBox 163">
            <a:extLst>
              <a:ext uri="{FF2B5EF4-FFF2-40B4-BE49-F238E27FC236}">
                <a16:creationId xmlns:a16="http://schemas.microsoft.com/office/drawing/2014/main" id="{71AF886E-183E-4BAB-A0DA-1444F2F6BFE2}"/>
              </a:ext>
            </a:extLst>
          </p:cNvPr>
          <p:cNvSpPr txBox="1"/>
          <p:nvPr/>
        </p:nvSpPr>
        <p:spPr>
          <a:xfrm>
            <a:off x="11208618" y="2971579"/>
            <a:ext cx="787244" cy="517065"/>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600" b="0" i="0" u="none" strike="noStrike" kern="0" cap="none" spc="0" normalizeH="0" baseline="0" noProof="0">
                <a:ln>
                  <a:noFill/>
                </a:ln>
                <a:gradFill>
                  <a:gsLst>
                    <a:gs pos="2917">
                      <a:srgbClr val="505050"/>
                    </a:gs>
                    <a:gs pos="30000">
                      <a:srgbClr val="505050"/>
                    </a:gs>
                  </a:gsLst>
                  <a:lin ang="5400000" scaled="0"/>
                </a:gradFill>
                <a:effectLst/>
                <a:uLnTx/>
                <a:uFillTx/>
              </a:rPr>
              <a:t>User</a:t>
            </a:r>
          </a:p>
        </p:txBody>
      </p:sp>
      <p:sp>
        <p:nvSpPr>
          <p:cNvPr id="165" name="TextBox 164">
            <a:extLst>
              <a:ext uri="{FF2B5EF4-FFF2-40B4-BE49-F238E27FC236}">
                <a16:creationId xmlns:a16="http://schemas.microsoft.com/office/drawing/2014/main" id="{A08460F7-37A7-403C-8980-4668FD9E99E0}"/>
              </a:ext>
            </a:extLst>
          </p:cNvPr>
          <p:cNvSpPr txBox="1"/>
          <p:nvPr/>
        </p:nvSpPr>
        <p:spPr>
          <a:xfrm>
            <a:off x="7195263" y="3728218"/>
            <a:ext cx="2188902" cy="815608"/>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t>TGT: Shortest group</a:t>
            </a:r>
          </a:p>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t>lifetime</a:t>
            </a:r>
          </a:p>
        </p:txBody>
      </p:sp>
      <p:sp>
        <p:nvSpPr>
          <p:cNvPr id="166" name="TextBox 165">
            <a:extLst>
              <a:ext uri="{FF2B5EF4-FFF2-40B4-BE49-F238E27FC236}">
                <a16:creationId xmlns:a16="http://schemas.microsoft.com/office/drawing/2014/main" id="{5558684D-2A65-49DA-9442-9CD0A9E6BF6B}"/>
              </a:ext>
            </a:extLst>
          </p:cNvPr>
          <p:cNvSpPr txBox="1"/>
          <p:nvPr/>
        </p:nvSpPr>
        <p:spPr>
          <a:xfrm>
            <a:off x="9541958" y="3761477"/>
            <a:ext cx="2188902" cy="960263"/>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600" b="0" i="0" u="none" strike="noStrike" kern="0" cap="none" spc="0" normalizeH="0" baseline="0" noProof="0">
                <a:ln>
                  <a:noFill/>
                </a:ln>
                <a:gradFill>
                  <a:gsLst>
                    <a:gs pos="2917">
                      <a:srgbClr val="505050"/>
                    </a:gs>
                    <a:gs pos="30000">
                      <a:srgbClr val="505050"/>
                    </a:gs>
                  </a:gsLst>
                  <a:lin ang="5400000" scaled="0"/>
                </a:gradFill>
                <a:effectLst/>
                <a:uLnTx/>
                <a:uFillTx/>
              </a:rPr>
              <a:t>ST: Shortest of TGT and resource local domain group</a:t>
            </a:r>
          </a:p>
        </p:txBody>
      </p:sp>
    </p:spTree>
    <p:extLst>
      <p:ext uri="{BB962C8B-B14F-4D97-AF65-F5344CB8AC3E}">
        <p14:creationId xmlns:p14="http://schemas.microsoft.com/office/powerpoint/2010/main" val="114887405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81BAB8-C7BE-416B-80DD-A7004A8D6A47}"/>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21</a:t>
            </a:fld>
            <a:endParaRPr lang="en-US"/>
          </a:p>
        </p:txBody>
      </p:sp>
      <p:sp>
        <p:nvSpPr>
          <p:cNvPr id="3" name="Text Placeholder 2">
            <a:extLst>
              <a:ext uri="{FF2B5EF4-FFF2-40B4-BE49-F238E27FC236}">
                <a16:creationId xmlns:a16="http://schemas.microsoft.com/office/drawing/2014/main" id="{CC8163AF-D975-4A82-B307-5ECF58EB1D6B}"/>
              </a:ext>
            </a:extLst>
          </p:cNvPr>
          <p:cNvSpPr>
            <a:spLocks noGrp="1"/>
          </p:cNvSpPr>
          <p:nvPr>
            <p:ph type="body" sz="quarter" idx="13"/>
          </p:nvPr>
        </p:nvSpPr>
        <p:spPr/>
        <p:txBody>
          <a:bodyPr/>
          <a:lstStyle/>
          <a:p>
            <a:r>
              <a:rPr lang="en-CA" dirty="0"/>
              <a:t>Shadow principals</a:t>
            </a:r>
          </a:p>
        </p:txBody>
      </p:sp>
      <p:sp>
        <p:nvSpPr>
          <p:cNvPr id="4" name="Espace réservé du texte 2">
            <a:extLst>
              <a:ext uri="{FF2B5EF4-FFF2-40B4-BE49-F238E27FC236}">
                <a16:creationId xmlns:a16="http://schemas.microsoft.com/office/drawing/2014/main" id="{B1DAC6FC-23D8-46BD-AB25-BB614781C31A}"/>
              </a:ext>
            </a:extLst>
          </p:cNvPr>
          <p:cNvSpPr txBox="1">
            <a:spLocks/>
          </p:cNvSpPr>
          <p:nvPr/>
        </p:nvSpPr>
        <p:spPr>
          <a:xfrm>
            <a:off x="366141" y="1922261"/>
            <a:ext cx="11887200" cy="348403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New shadow security principals (groups) that are provisioned in the bastion forest by MIM in response to administrative privilege requests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The SID of the shadow principal is the SID of a production group</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The SID of the shadow principal is added to the Kerberos ticket when connecting to production resources</a:t>
            </a:r>
          </a:p>
          <a:p>
            <a:pPr>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a:p>
            <a:pPr>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393751905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81BAB8-C7BE-416B-80DD-A7004A8D6A47}"/>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22</a:t>
            </a:fld>
            <a:endParaRPr lang="en-US"/>
          </a:p>
        </p:txBody>
      </p:sp>
      <p:sp>
        <p:nvSpPr>
          <p:cNvPr id="3" name="Text Placeholder 2">
            <a:extLst>
              <a:ext uri="{FF2B5EF4-FFF2-40B4-BE49-F238E27FC236}">
                <a16:creationId xmlns:a16="http://schemas.microsoft.com/office/drawing/2014/main" id="{CC8163AF-D975-4A82-B307-5ECF58EB1D6B}"/>
              </a:ext>
            </a:extLst>
          </p:cNvPr>
          <p:cNvSpPr>
            <a:spLocks noGrp="1"/>
          </p:cNvSpPr>
          <p:nvPr>
            <p:ph type="body" sz="quarter" idx="13"/>
          </p:nvPr>
        </p:nvSpPr>
        <p:spPr/>
        <p:txBody>
          <a:bodyPr/>
          <a:lstStyle/>
          <a:p>
            <a:r>
              <a:rPr lang="en-CA" dirty="0"/>
              <a:t>Quick summary</a:t>
            </a:r>
          </a:p>
        </p:txBody>
      </p:sp>
      <p:sp>
        <p:nvSpPr>
          <p:cNvPr id="4" name="Espace réservé du texte 2">
            <a:extLst>
              <a:ext uri="{FF2B5EF4-FFF2-40B4-BE49-F238E27FC236}">
                <a16:creationId xmlns:a16="http://schemas.microsoft.com/office/drawing/2014/main" id="{B1DAC6FC-23D8-46BD-AB25-BB614781C31A}"/>
              </a:ext>
            </a:extLst>
          </p:cNvPr>
          <p:cNvSpPr txBox="1">
            <a:spLocks/>
          </p:cNvSpPr>
          <p:nvPr/>
        </p:nvSpPr>
        <p:spPr>
          <a:xfrm>
            <a:off x="366141" y="1922261"/>
            <a:ext cx="11887200" cy="385336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A dedicated administrative forest is a good way to isolate the privileged accounts and harden the domain to a higher level than production</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Just a one-way trust with selective authentication </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You can push the concept further if the resources are available and deploy a PIM forest</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Using MIM 2016</a:t>
            </a:r>
            <a:endParaRPr lang="en-US" sz="800"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a:p>
            <a:pPr>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9355047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16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A7D5A-F0C4-4028-A231-7B79947E248D}"/>
              </a:ext>
            </a:extLst>
          </p:cNvPr>
          <p:cNvSpPr>
            <a:spLocks noGrp="1"/>
          </p:cNvSpPr>
          <p:nvPr>
            <p:ph type="body" sz="quarter" idx="13"/>
          </p:nvPr>
        </p:nvSpPr>
        <p:spPr/>
        <p:txBody>
          <a:bodyPr/>
          <a:lstStyle/>
          <a:p>
            <a:r>
              <a:rPr lang="en-CA" dirty="0"/>
              <a:t>List of abbreviations </a:t>
            </a:r>
          </a:p>
        </p:txBody>
      </p:sp>
      <p:sp>
        <p:nvSpPr>
          <p:cNvPr id="3" name="Espace réservé du texte 2">
            <a:extLst>
              <a:ext uri="{FF2B5EF4-FFF2-40B4-BE49-F238E27FC236}">
                <a16:creationId xmlns:a16="http://schemas.microsoft.com/office/drawing/2014/main" id="{F0222A45-B670-40B8-BFCB-9F4A9E9EC2B1}"/>
              </a:ext>
            </a:extLst>
          </p:cNvPr>
          <p:cNvSpPr txBox="1">
            <a:spLocks/>
          </p:cNvSpPr>
          <p:nvPr/>
        </p:nvSpPr>
        <p:spPr>
          <a:xfrm>
            <a:off x="398509" y="1242530"/>
            <a:ext cx="7754179" cy="1477328"/>
          </a:xfrm>
          <a:prstGeom prst="rect">
            <a:avLst/>
          </a:prstGeom>
        </p:spPr>
        <p:txBody>
          <a:bodyPr vert="horz" wrap="square" lIns="146304" tIns="91440" rIns="146304" bIns="91440" numCol="1"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fr-FR" sz="2000" dirty="0"/>
              <a:t>TDO Trust Domain Object</a:t>
            </a:r>
          </a:p>
          <a:p>
            <a:pPr marL="0" indent="0">
              <a:buNone/>
              <a:defRPr/>
            </a:pPr>
            <a:r>
              <a:rPr lang="fr-FR" sz="2000" dirty="0"/>
              <a:t>PIM </a:t>
            </a:r>
            <a:r>
              <a:rPr lang="fr-FR" sz="2000" dirty="0" err="1"/>
              <a:t>Privilege</a:t>
            </a:r>
            <a:r>
              <a:rPr lang="fr-FR" sz="2000"/>
              <a:t> Identity </a:t>
            </a:r>
            <a:r>
              <a:rPr lang="fr-FR" sz="2000" dirty="0"/>
              <a:t>Management </a:t>
            </a:r>
          </a:p>
          <a:p>
            <a:pPr marL="0" indent="0">
              <a:buNone/>
              <a:defRPr/>
            </a:pPr>
            <a:r>
              <a:rPr lang="fr-FR" sz="2000" dirty="0"/>
              <a:t>MIM Microsoft Identity Manager  </a:t>
            </a:r>
          </a:p>
          <a:p>
            <a:pPr marL="0" indent="0">
              <a:buNone/>
              <a:defRPr/>
            </a:pPr>
            <a:r>
              <a:rPr lang="fr-FR" sz="2000" dirty="0" err="1"/>
              <a:t>JiT</a:t>
            </a:r>
            <a:r>
              <a:rPr lang="fr-FR" sz="2000" dirty="0"/>
              <a:t> Just-in-Time </a:t>
            </a:r>
          </a:p>
        </p:txBody>
      </p:sp>
    </p:spTree>
    <p:extLst>
      <p:ext uri="{BB962C8B-B14F-4D97-AF65-F5344CB8AC3E}">
        <p14:creationId xmlns:p14="http://schemas.microsoft.com/office/powerpoint/2010/main" val="256121685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81BAB8-C7BE-416B-80DD-A7004A8D6A47}"/>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a:t>
            </a:fld>
            <a:endParaRPr lang="en-US"/>
          </a:p>
        </p:txBody>
      </p:sp>
      <p:sp>
        <p:nvSpPr>
          <p:cNvPr id="3" name="Text Placeholder 2">
            <a:extLst>
              <a:ext uri="{FF2B5EF4-FFF2-40B4-BE49-F238E27FC236}">
                <a16:creationId xmlns:a16="http://schemas.microsoft.com/office/drawing/2014/main" id="{CC8163AF-D975-4A82-B307-5ECF58EB1D6B}"/>
              </a:ext>
            </a:extLst>
          </p:cNvPr>
          <p:cNvSpPr>
            <a:spLocks noGrp="1"/>
          </p:cNvSpPr>
          <p:nvPr>
            <p:ph type="body" sz="quarter" idx="13"/>
          </p:nvPr>
        </p:nvSpPr>
        <p:spPr/>
        <p:txBody>
          <a:bodyPr/>
          <a:lstStyle/>
          <a:p>
            <a:r>
              <a:rPr lang="en-CA" dirty="0"/>
              <a:t>Active Directory trusts</a:t>
            </a:r>
          </a:p>
        </p:txBody>
      </p:sp>
      <p:sp>
        <p:nvSpPr>
          <p:cNvPr id="4" name="Espace réservé du texte 2">
            <a:extLst>
              <a:ext uri="{FF2B5EF4-FFF2-40B4-BE49-F238E27FC236}">
                <a16:creationId xmlns:a16="http://schemas.microsoft.com/office/drawing/2014/main" id="{8B5C9496-B1F1-4929-9BA6-395046CF1802}"/>
              </a:ext>
            </a:extLst>
          </p:cNvPr>
          <p:cNvSpPr txBox="1">
            <a:spLocks/>
          </p:cNvSpPr>
          <p:nvPr/>
        </p:nvSpPr>
        <p:spPr>
          <a:xfrm>
            <a:off x="366141" y="1922261"/>
            <a:ext cx="11887200" cy="564462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Trusts extend the authentication and access of resources between users and computers from another domain or forest</a:t>
            </a:r>
          </a:p>
          <a:p>
            <a:pPr>
              <a:buFont typeface="Wingdings" panose="05000000000000000000" pitchFamily="2" charset="2"/>
              <a:buChar char="§"/>
              <a:defRPr/>
            </a:pPr>
            <a:endParaRPr lang="en-US" sz="3200" b="1" dirty="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b="1" dirty="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b="1" dirty="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b="1" dirty="0">
              <a:gradFill>
                <a:gsLst>
                  <a:gs pos="1250">
                    <a:srgbClr val="505050"/>
                  </a:gs>
                  <a:gs pos="100000">
                    <a:srgbClr val="505050"/>
                  </a:gs>
                </a:gsLst>
                <a:lin ang="5400000" scaled="0"/>
              </a:gradFill>
            </a:endParaRP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Trusts have directions, if A trusts B, then users from B can access resources from A</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The reciprocal rule is true when trusts are bi-directional </a:t>
            </a:r>
            <a:r>
              <a:rPr lang="en-US" sz="2000" b="1" dirty="0">
                <a:gradFill>
                  <a:gsLst>
                    <a:gs pos="1250">
                      <a:srgbClr val="505050"/>
                    </a:gs>
                    <a:gs pos="100000">
                      <a:srgbClr val="505050"/>
                    </a:gs>
                  </a:gsLst>
                  <a:lin ang="5400000" scaled="0"/>
                </a:gradFill>
              </a:rPr>
              <a:t>	</a:t>
            </a:r>
            <a:endParaRPr lang="en-US" sz="100"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dirty="0">
              <a:gradFill>
                <a:gsLst>
                  <a:gs pos="1250">
                    <a:srgbClr val="505050"/>
                  </a:gs>
                  <a:gs pos="100000">
                    <a:srgbClr val="505050"/>
                  </a:gs>
                </a:gsLst>
                <a:lin ang="5400000" scaled="0"/>
              </a:gradFill>
            </a:endParaRPr>
          </a:p>
        </p:txBody>
      </p:sp>
      <p:pic>
        <p:nvPicPr>
          <p:cNvPr id="1026" name="Picture 2" descr="https://docs.microsoft.com/en-us/previous-versions/windows/it-pro/windows-server-2008-R2-and-2008/images/cc731404.218c5e4d-e17e-4dce-8fa8-d37ff02fe8bb%28ws.11%29.gif">
            <a:extLst>
              <a:ext uri="{FF2B5EF4-FFF2-40B4-BE49-F238E27FC236}">
                <a16:creationId xmlns:a16="http://schemas.microsoft.com/office/drawing/2014/main" id="{F94B05C3-5B9C-4CA3-B5C7-030C5BCBEF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9453" y="3264738"/>
            <a:ext cx="4600575" cy="177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02685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81BAB8-C7BE-416B-80DD-A7004A8D6A47}"/>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a:t>
            </a:fld>
            <a:endParaRPr lang="en-US"/>
          </a:p>
        </p:txBody>
      </p:sp>
      <p:sp>
        <p:nvSpPr>
          <p:cNvPr id="3" name="Text Placeholder 2">
            <a:extLst>
              <a:ext uri="{FF2B5EF4-FFF2-40B4-BE49-F238E27FC236}">
                <a16:creationId xmlns:a16="http://schemas.microsoft.com/office/drawing/2014/main" id="{CC8163AF-D975-4A82-B307-5ECF58EB1D6B}"/>
              </a:ext>
            </a:extLst>
          </p:cNvPr>
          <p:cNvSpPr>
            <a:spLocks noGrp="1"/>
          </p:cNvSpPr>
          <p:nvPr>
            <p:ph type="body" sz="quarter" idx="13"/>
          </p:nvPr>
        </p:nvSpPr>
        <p:spPr/>
        <p:txBody>
          <a:bodyPr/>
          <a:lstStyle/>
          <a:p>
            <a:r>
              <a:rPr lang="en-CA" dirty="0"/>
              <a:t>Trust types and transitivity </a:t>
            </a:r>
          </a:p>
        </p:txBody>
      </p:sp>
      <p:graphicFrame>
        <p:nvGraphicFramePr>
          <p:cNvPr id="5" name="Table 4">
            <a:extLst>
              <a:ext uri="{FF2B5EF4-FFF2-40B4-BE49-F238E27FC236}">
                <a16:creationId xmlns:a16="http://schemas.microsoft.com/office/drawing/2014/main" id="{8FB17F16-839C-4C4C-890D-8A4192AFCFAF}"/>
              </a:ext>
            </a:extLst>
          </p:cNvPr>
          <p:cNvGraphicFramePr>
            <a:graphicFrameLocks noGrp="1"/>
          </p:cNvGraphicFramePr>
          <p:nvPr>
            <p:extLst>
              <p:ext uri="{D42A27DB-BD31-4B8C-83A1-F6EECF244321}">
                <p14:modId xmlns:p14="http://schemas.microsoft.com/office/powerpoint/2010/main" val="1920819528"/>
              </p:ext>
            </p:extLst>
          </p:nvPr>
        </p:nvGraphicFramePr>
        <p:xfrm>
          <a:off x="1205948" y="2100469"/>
          <a:ext cx="8912088" cy="2087218"/>
        </p:xfrm>
        <a:graphic>
          <a:graphicData uri="http://schemas.openxmlformats.org/drawingml/2006/table">
            <a:tbl>
              <a:tblPr firstRow="1" bandRow="1">
                <a:tableStyleId>{B301B821-A1FF-4177-AEE7-76D212191A09}</a:tableStyleId>
              </a:tblPr>
              <a:tblGrid>
                <a:gridCol w="2970696">
                  <a:extLst>
                    <a:ext uri="{9D8B030D-6E8A-4147-A177-3AD203B41FA5}">
                      <a16:colId xmlns:a16="http://schemas.microsoft.com/office/drawing/2014/main" val="2865106825"/>
                    </a:ext>
                  </a:extLst>
                </a:gridCol>
                <a:gridCol w="2970696">
                  <a:extLst>
                    <a:ext uri="{9D8B030D-6E8A-4147-A177-3AD203B41FA5}">
                      <a16:colId xmlns:a16="http://schemas.microsoft.com/office/drawing/2014/main" val="1858712576"/>
                    </a:ext>
                  </a:extLst>
                </a:gridCol>
                <a:gridCol w="2970696">
                  <a:extLst>
                    <a:ext uri="{9D8B030D-6E8A-4147-A177-3AD203B41FA5}">
                      <a16:colId xmlns:a16="http://schemas.microsoft.com/office/drawing/2014/main" val="3738717030"/>
                    </a:ext>
                  </a:extLst>
                </a:gridCol>
              </a:tblGrid>
              <a:tr h="384753">
                <a:tc>
                  <a:txBody>
                    <a:bodyPr/>
                    <a:lstStyle/>
                    <a:p>
                      <a:pPr algn="ctr" fontAlgn="b"/>
                      <a:r>
                        <a:rPr lang="en-CA" sz="1800" dirty="0">
                          <a:effectLst/>
                        </a:rPr>
                        <a:t>Trust type</a:t>
                      </a:r>
                      <a:endParaRPr lang="en-CA" sz="1800" b="0" dirty="0">
                        <a:effectLst/>
                        <a:latin typeface="segoe-ui_semibold"/>
                      </a:endParaRPr>
                    </a:p>
                  </a:txBody>
                  <a:tcPr marL="3521" marR="3521" marT="2640" marB="2640" anchor="ctr"/>
                </a:tc>
                <a:tc>
                  <a:txBody>
                    <a:bodyPr/>
                    <a:lstStyle/>
                    <a:p>
                      <a:pPr algn="ctr" fontAlgn="b"/>
                      <a:r>
                        <a:rPr lang="en-CA" sz="1800" dirty="0">
                          <a:effectLst/>
                        </a:rPr>
                        <a:t>Transitivity</a:t>
                      </a:r>
                      <a:endParaRPr lang="en-CA" sz="1800" b="0" dirty="0">
                        <a:effectLst/>
                        <a:latin typeface="segoe-ui_semibold"/>
                      </a:endParaRPr>
                    </a:p>
                  </a:txBody>
                  <a:tcPr marL="3521" marR="3521" marT="2640" marB="2640" anchor="ctr"/>
                </a:tc>
                <a:tc>
                  <a:txBody>
                    <a:bodyPr/>
                    <a:lstStyle/>
                    <a:p>
                      <a:pPr algn="ctr" fontAlgn="b"/>
                      <a:r>
                        <a:rPr lang="en-CA" sz="1800">
                          <a:effectLst/>
                        </a:rPr>
                        <a:t>Direction</a:t>
                      </a:r>
                      <a:endParaRPr lang="en-CA" sz="1800" b="0">
                        <a:effectLst/>
                        <a:latin typeface="segoe-ui_semibold"/>
                      </a:endParaRPr>
                    </a:p>
                  </a:txBody>
                  <a:tcPr marL="3521" marR="3521" marT="2640" marB="2640" anchor="ctr"/>
                </a:tc>
                <a:extLst>
                  <a:ext uri="{0D108BD9-81ED-4DB2-BD59-A6C34878D82A}">
                    <a16:rowId xmlns:a16="http://schemas.microsoft.com/office/drawing/2014/main" val="367426333"/>
                  </a:ext>
                </a:extLst>
              </a:tr>
              <a:tr h="415699">
                <a:tc>
                  <a:txBody>
                    <a:bodyPr/>
                    <a:lstStyle/>
                    <a:p>
                      <a:pPr fontAlgn="t"/>
                      <a:r>
                        <a:rPr lang="en-CA" sz="1800" dirty="0">
                          <a:effectLst/>
                        </a:rPr>
                        <a:t>  External</a:t>
                      </a:r>
                    </a:p>
                  </a:txBody>
                  <a:tcPr marL="3521" marR="3521" marT="2640" marB="2640"/>
                </a:tc>
                <a:tc>
                  <a:txBody>
                    <a:bodyPr/>
                    <a:lstStyle/>
                    <a:p>
                      <a:pPr fontAlgn="t"/>
                      <a:r>
                        <a:rPr lang="en-CA" sz="1800">
                          <a:effectLst/>
                        </a:rPr>
                        <a:t>Nontransitive</a:t>
                      </a:r>
                    </a:p>
                  </a:txBody>
                  <a:tcPr marL="3521" marR="3521" marT="2640" marB="2640"/>
                </a:tc>
                <a:tc>
                  <a:txBody>
                    <a:bodyPr/>
                    <a:lstStyle/>
                    <a:p>
                      <a:pPr fontAlgn="t"/>
                      <a:r>
                        <a:rPr lang="en-CA" sz="1800">
                          <a:effectLst/>
                        </a:rPr>
                        <a:t>One-way or two-way</a:t>
                      </a:r>
                    </a:p>
                  </a:txBody>
                  <a:tcPr marL="3521" marR="3521" marT="2640" marB="2640"/>
                </a:tc>
                <a:extLst>
                  <a:ext uri="{0D108BD9-81ED-4DB2-BD59-A6C34878D82A}">
                    <a16:rowId xmlns:a16="http://schemas.microsoft.com/office/drawing/2014/main" val="3459721614"/>
                  </a:ext>
                </a:extLst>
              </a:tr>
              <a:tr h="448604">
                <a:tc>
                  <a:txBody>
                    <a:bodyPr/>
                    <a:lstStyle/>
                    <a:p>
                      <a:pPr fontAlgn="t"/>
                      <a:r>
                        <a:rPr lang="en-CA" sz="1800" dirty="0">
                          <a:effectLst/>
                        </a:rPr>
                        <a:t>  Realm</a:t>
                      </a:r>
                    </a:p>
                  </a:txBody>
                  <a:tcPr marL="3521" marR="3521" marT="2640" marB="2640"/>
                </a:tc>
                <a:tc>
                  <a:txBody>
                    <a:bodyPr/>
                    <a:lstStyle/>
                    <a:p>
                      <a:pPr fontAlgn="t"/>
                      <a:r>
                        <a:rPr lang="en-CA" sz="1800" dirty="0">
                          <a:effectLst/>
                        </a:rPr>
                        <a:t>Transitive or nontransitive</a:t>
                      </a:r>
                    </a:p>
                  </a:txBody>
                  <a:tcPr marL="3521" marR="3521" marT="2640" marB="2640"/>
                </a:tc>
                <a:tc>
                  <a:txBody>
                    <a:bodyPr/>
                    <a:lstStyle/>
                    <a:p>
                      <a:pPr fontAlgn="t"/>
                      <a:r>
                        <a:rPr lang="en-CA" sz="1800" dirty="0">
                          <a:effectLst/>
                        </a:rPr>
                        <a:t>One-way or two-way</a:t>
                      </a:r>
                    </a:p>
                  </a:txBody>
                  <a:tcPr marL="3521" marR="3521" marT="2640" marB="2640"/>
                </a:tc>
                <a:extLst>
                  <a:ext uri="{0D108BD9-81ED-4DB2-BD59-A6C34878D82A}">
                    <a16:rowId xmlns:a16="http://schemas.microsoft.com/office/drawing/2014/main" val="3527152275"/>
                  </a:ext>
                </a:extLst>
              </a:tr>
              <a:tr h="422446">
                <a:tc>
                  <a:txBody>
                    <a:bodyPr/>
                    <a:lstStyle/>
                    <a:p>
                      <a:pPr fontAlgn="t"/>
                      <a:r>
                        <a:rPr lang="en-CA" sz="1800" dirty="0">
                          <a:effectLst/>
                        </a:rPr>
                        <a:t>  Forest</a:t>
                      </a:r>
                    </a:p>
                  </a:txBody>
                  <a:tcPr marL="3521" marR="3521" marT="2640" marB="2640"/>
                </a:tc>
                <a:tc>
                  <a:txBody>
                    <a:bodyPr/>
                    <a:lstStyle/>
                    <a:p>
                      <a:pPr fontAlgn="t"/>
                      <a:r>
                        <a:rPr lang="en-CA" sz="1800" dirty="0">
                          <a:effectLst/>
                        </a:rPr>
                        <a:t>Transitive</a:t>
                      </a:r>
                    </a:p>
                  </a:txBody>
                  <a:tcPr marL="3521" marR="3521" marT="2640" marB="2640"/>
                </a:tc>
                <a:tc>
                  <a:txBody>
                    <a:bodyPr/>
                    <a:lstStyle/>
                    <a:p>
                      <a:pPr fontAlgn="t"/>
                      <a:r>
                        <a:rPr lang="en-CA" sz="1800">
                          <a:effectLst/>
                        </a:rPr>
                        <a:t>One-way or two-way</a:t>
                      </a:r>
                    </a:p>
                  </a:txBody>
                  <a:tcPr marL="3521" marR="3521" marT="2640" marB="2640"/>
                </a:tc>
                <a:extLst>
                  <a:ext uri="{0D108BD9-81ED-4DB2-BD59-A6C34878D82A}">
                    <a16:rowId xmlns:a16="http://schemas.microsoft.com/office/drawing/2014/main" val="2580543726"/>
                  </a:ext>
                </a:extLst>
              </a:tr>
              <a:tr h="415716">
                <a:tc>
                  <a:txBody>
                    <a:bodyPr/>
                    <a:lstStyle/>
                    <a:p>
                      <a:pPr fontAlgn="t"/>
                      <a:r>
                        <a:rPr lang="en-CA" sz="1800" dirty="0">
                          <a:effectLst/>
                        </a:rPr>
                        <a:t>  Shortcut</a:t>
                      </a:r>
                    </a:p>
                  </a:txBody>
                  <a:tcPr marL="3521" marR="3521" marT="2640" marB="2640"/>
                </a:tc>
                <a:tc>
                  <a:txBody>
                    <a:bodyPr/>
                    <a:lstStyle/>
                    <a:p>
                      <a:pPr fontAlgn="t"/>
                      <a:r>
                        <a:rPr lang="en-CA" sz="1800">
                          <a:effectLst/>
                        </a:rPr>
                        <a:t>Transitive</a:t>
                      </a:r>
                    </a:p>
                  </a:txBody>
                  <a:tcPr marL="3521" marR="3521" marT="2640" marB="2640"/>
                </a:tc>
                <a:tc>
                  <a:txBody>
                    <a:bodyPr/>
                    <a:lstStyle/>
                    <a:p>
                      <a:pPr fontAlgn="t"/>
                      <a:r>
                        <a:rPr lang="en-CA" sz="1800" dirty="0">
                          <a:effectLst/>
                        </a:rPr>
                        <a:t>One-way or two-way</a:t>
                      </a:r>
                    </a:p>
                  </a:txBody>
                  <a:tcPr marL="3521" marR="3521" marT="2640" marB="2640"/>
                </a:tc>
                <a:extLst>
                  <a:ext uri="{0D108BD9-81ED-4DB2-BD59-A6C34878D82A}">
                    <a16:rowId xmlns:a16="http://schemas.microsoft.com/office/drawing/2014/main" val="723836031"/>
                  </a:ext>
                </a:extLst>
              </a:tr>
            </a:tbl>
          </a:graphicData>
        </a:graphic>
      </p:graphicFrame>
      <p:pic>
        <p:nvPicPr>
          <p:cNvPr id="2050" name="Picture 2" descr="https://docs.microsoft.com/en-us/previous-versions/windows/it-pro/windows-server-2008-R2-and-2008/images/cc754612.1f6970c2-62d3-482d-a78a-451d4333f511%28ws.11%29.gif">
            <a:extLst>
              <a:ext uri="{FF2B5EF4-FFF2-40B4-BE49-F238E27FC236}">
                <a16:creationId xmlns:a16="http://schemas.microsoft.com/office/drawing/2014/main" id="{4A9847E6-6675-46AC-9DA1-265C70D15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3961" y="4756633"/>
            <a:ext cx="2686050" cy="13906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4F33D05C-55A9-4E8D-BA59-428ED8FDE07B}"/>
              </a:ext>
            </a:extLst>
          </p:cNvPr>
          <p:cNvSpPr/>
          <p:nvPr/>
        </p:nvSpPr>
        <p:spPr>
          <a:xfrm>
            <a:off x="4828140" y="4596125"/>
            <a:ext cx="6216650" cy="1754326"/>
          </a:xfrm>
          <a:prstGeom prst="rect">
            <a:avLst/>
          </a:prstGeom>
        </p:spPr>
        <p:txBody>
          <a:bodyPr anchor="t">
            <a:spAutoFit/>
          </a:bodyPr>
          <a:lstStyle/>
          <a:p>
            <a:pPr algn="l"/>
            <a:r>
              <a:rPr lang="en-US" sz="1800">
                <a:solidFill>
                  <a:srgbClr val="000000"/>
                </a:solidFill>
                <a:latin typeface="segoe-ui_normal"/>
              </a:rPr>
              <a:t>All domains in the Domain A tree and all domains in the Domain 1 tree have transitive trust relationships by default. As a result, users in the Domain A tree can access resources in domains in the Domain 1 tree, and users in the Domain 1 tree can access resources in the Domain A tree when the proper permissions are assigned at the resource.</a:t>
            </a:r>
            <a:endParaRPr lang="en-CA" sz="1800"/>
          </a:p>
        </p:txBody>
      </p:sp>
    </p:spTree>
    <p:extLst>
      <p:ext uri="{BB962C8B-B14F-4D97-AF65-F5344CB8AC3E}">
        <p14:creationId xmlns:p14="http://schemas.microsoft.com/office/powerpoint/2010/main" val="227641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81BAB8-C7BE-416B-80DD-A7004A8D6A47}"/>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a:t>
            </a:fld>
            <a:endParaRPr lang="en-US"/>
          </a:p>
        </p:txBody>
      </p:sp>
      <p:sp>
        <p:nvSpPr>
          <p:cNvPr id="3" name="Text Placeholder 2">
            <a:extLst>
              <a:ext uri="{FF2B5EF4-FFF2-40B4-BE49-F238E27FC236}">
                <a16:creationId xmlns:a16="http://schemas.microsoft.com/office/drawing/2014/main" id="{CC8163AF-D975-4A82-B307-5ECF58EB1D6B}"/>
              </a:ext>
            </a:extLst>
          </p:cNvPr>
          <p:cNvSpPr>
            <a:spLocks noGrp="1"/>
          </p:cNvSpPr>
          <p:nvPr>
            <p:ph type="body" sz="quarter" idx="13"/>
          </p:nvPr>
        </p:nvSpPr>
        <p:spPr/>
        <p:txBody>
          <a:bodyPr/>
          <a:lstStyle/>
          <a:p>
            <a:r>
              <a:rPr lang="en-CA" dirty="0"/>
              <a:t>Trust Domain Object</a:t>
            </a:r>
          </a:p>
        </p:txBody>
      </p:sp>
      <p:sp>
        <p:nvSpPr>
          <p:cNvPr id="4" name="Espace réservé du texte 2">
            <a:extLst>
              <a:ext uri="{FF2B5EF4-FFF2-40B4-BE49-F238E27FC236}">
                <a16:creationId xmlns:a16="http://schemas.microsoft.com/office/drawing/2014/main" id="{8B5C9496-B1F1-4929-9BA6-395046CF1802}"/>
              </a:ext>
            </a:extLst>
          </p:cNvPr>
          <p:cNvSpPr txBox="1">
            <a:spLocks/>
          </p:cNvSpPr>
          <p:nvPr/>
        </p:nvSpPr>
        <p:spPr>
          <a:xfrm>
            <a:off x="366141" y="1922261"/>
            <a:ext cx="11887200" cy="622324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To enable cross-domain authentication, protocols have to figure out how to encrypt things between domains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NTLM is using a secure channel</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Kerberos is using referral tickets </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But what key should we use to encrypt the channel or the tickets?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When you create a trust, it creates an object in AD that looks like a user but isn’t and it’s called a Trust Domain Object</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Those TDOs update their password every 30 days</a:t>
            </a: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a:p>
            <a:pPr marL="0" indent="0">
              <a:buNone/>
              <a:defRPr/>
            </a:pPr>
            <a:endParaRPr lang="en-US" sz="3200" b="1" dirty="0">
              <a:gradFill>
                <a:gsLst>
                  <a:gs pos="1250">
                    <a:srgbClr val="505050"/>
                  </a:gs>
                  <a:gs pos="100000">
                    <a:srgbClr val="505050"/>
                  </a:gs>
                </a:gsLst>
                <a:lin ang="5400000" scaled="0"/>
              </a:gradFill>
            </a:endParaRPr>
          </a:p>
          <a:p>
            <a:pPr marL="0" indent="0">
              <a:buNone/>
              <a:defRPr/>
            </a:pPr>
            <a:r>
              <a:rPr lang="en-US" sz="3200" b="1" dirty="0">
                <a:gradFill>
                  <a:gsLst>
                    <a:gs pos="1250">
                      <a:srgbClr val="505050"/>
                    </a:gs>
                    <a:gs pos="100000">
                      <a:srgbClr val="505050"/>
                    </a:gs>
                  </a:gsLst>
                  <a:lin ang="5400000" scaled="0"/>
                </a:gradFill>
              </a:rPr>
              <a:t>	</a:t>
            </a:r>
            <a:endParaRPr lang="en-US" sz="3200" dirty="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dirty="0">
              <a:gradFill>
                <a:gsLst>
                  <a:gs pos="1250">
                    <a:srgbClr val="505050"/>
                  </a:gs>
                  <a:gs pos="100000">
                    <a:srgbClr val="505050"/>
                  </a:gs>
                </a:gsLst>
                <a:lin ang="5400000" scaled="0"/>
              </a:gradFill>
            </a:endParaRPr>
          </a:p>
        </p:txBody>
      </p:sp>
      <p:sp>
        <p:nvSpPr>
          <p:cNvPr id="6" name="TextBox 5">
            <a:extLst>
              <a:ext uri="{FF2B5EF4-FFF2-40B4-BE49-F238E27FC236}">
                <a16:creationId xmlns:a16="http://schemas.microsoft.com/office/drawing/2014/main" id="{91BCC60F-AD42-4534-80C2-C9BD258D4BC0}"/>
              </a:ext>
            </a:extLst>
          </p:cNvPr>
          <p:cNvSpPr txBox="1"/>
          <p:nvPr/>
        </p:nvSpPr>
        <p:spPr>
          <a:xfrm>
            <a:off x="1752600" y="5369952"/>
            <a:ext cx="9563100" cy="726353"/>
          </a:xfrm>
          <a:prstGeom prst="rect">
            <a:avLst/>
          </a:prstGeom>
          <a:noFill/>
          <a:ln w="19050">
            <a:solidFill>
              <a:schemeClr val="tx2"/>
            </a:solidFill>
          </a:ln>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lgn="ctr">
              <a:spcBef>
                <a:spcPts val="0"/>
              </a:spcBef>
              <a:spcAft>
                <a:spcPts val="900"/>
              </a:spcAft>
              <a:tabLst>
                <a:tab pos="571500" algn="l"/>
              </a:tabLst>
            </a:pPr>
            <a:r>
              <a:rPr lang="en-US" sz="2800" b="1" dirty="0">
                <a:solidFill>
                  <a:schemeClr val="tx2"/>
                </a:solidFill>
                <a:latin typeface="+mj-lt"/>
                <a:cs typeface="+mn-cs"/>
              </a:rPr>
              <a:t>The password of the TDOs are the trusted domain’s secret</a:t>
            </a:r>
          </a:p>
        </p:txBody>
      </p:sp>
      <p:sp>
        <p:nvSpPr>
          <p:cNvPr id="7" name="Rectangle: Folded Corner 6">
            <a:extLst>
              <a:ext uri="{FF2B5EF4-FFF2-40B4-BE49-F238E27FC236}">
                <a16:creationId xmlns:a16="http://schemas.microsoft.com/office/drawing/2014/main" id="{8F24D39E-88A3-4C14-8514-92092203F68E}"/>
              </a:ext>
            </a:extLst>
          </p:cNvPr>
          <p:cNvSpPr/>
          <p:nvPr/>
        </p:nvSpPr>
        <p:spPr bwMode="auto">
          <a:xfrm rot="509162">
            <a:off x="3943545" y="697348"/>
            <a:ext cx="1049659" cy="557522"/>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400" dirty="0">
                <a:solidFill>
                  <a:schemeClr val="tx1"/>
                </a:solidFill>
                <a:ea typeface="Segoe UI" pitchFamily="34" charset="0"/>
                <a:cs typeface="Segoe UI" pitchFamily="34" charset="0"/>
              </a:rPr>
              <a:t>TDO</a:t>
            </a:r>
          </a:p>
        </p:txBody>
      </p:sp>
    </p:spTree>
    <p:extLst>
      <p:ext uri="{BB962C8B-B14F-4D97-AF65-F5344CB8AC3E}">
        <p14:creationId xmlns:p14="http://schemas.microsoft.com/office/powerpoint/2010/main" val="33939604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fltVal val="0"/>
                                          </p:val>
                                        </p:tav>
                                        <p:tav tm="100000">
                                          <p:val>
                                            <p:strVal val="#ppt_w"/>
                                          </p:val>
                                        </p:tav>
                                      </p:tavLst>
                                    </p:anim>
                                    <p:anim calcmode="lin" valueType="num">
                                      <p:cBhvr>
                                        <p:cTn id="13" dur="1000" fill="hold"/>
                                        <p:tgtEl>
                                          <p:spTgt spid="7"/>
                                        </p:tgtEl>
                                        <p:attrNameLst>
                                          <p:attrName>ppt_h</p:attrName>
                                        </p:attrNameLst>
                                      </p:cBhvr>
                                      <p:tavLst>
                                        <p:tav tm="0">
                                          <p:val>
                                            <p:fltVal val="0"/>
                                          </p:val>
                                        </p:tav>
                                        <p:tav tm="100000">
                                          <p:val>
                                            <p:strVal val="#ppt_h"/>
                                          </p:val>
                                        </p:tav>
                                      </p:tavLst>
                                    </p:anim>
                                    <p:anim calcmode="lin" valueType="num">
                                      <p:cBhvr>
                                        <p:cTn id="14" dur="1000" fill="hold"/>
                                        <p:tgtEl>
                                          <p:spTgt spid="7"/>
                                        </p:tgtEl>
                                        <p:attrNameLst>
                                          <p:attrName>style.rotation</p:attrName>
                                        </p:attrNameLst>
                                      </p:cBhvr>
                                      <p:tavLst>
                                        <p:tav tm="0">
                                          <p:val>
                                            <p:fltVal val="90"/>
                                          </p:val>
                                        </p:tav>
                                        <p:tav tm="100000">
                                          <p:val>
                                            <p:fltVal val="0"/>
                                          </p:val>
                                        </p:tav>
                                      </p:tavLst>
                                    </p:anim>
                                    <p:animEffect transition="in" filter="fade">
                                      <p:cBhvr>
                                        <p:cTn id="1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ylinder 84">
            <a:extLst>
              <a:ext uri="{FF2B5EF4-FFF2-40B4-BE49-F238E27FC236}">
                <a16:creationId xmlns:a16="http://schemas.microsoft.com/office/drawing/2014/main" id="{C52D9913-3C17-496B-BB1B-508B3F2438C4}"/>
              </a:ext>
            </a:extLst>
          </p:cNvPr>
          <p:cNvSpPr/>
          <p:nvPr/>
        </p:nvSpPr>
        <p:spPr bwMode="auto">
          <a:xfrm rot="16200000">
            <a:off x="5792903" y="234147"/>
            <a:ext cx="383986" cy="5676853"/>
          </a:xfrm>
          <a:prstGeom prst="can">
            <a:avLst/>
          </a:prstGeom>
          <a:gradFill flip="none" rotWithShape="1">
            <a:gsLst>
              <a:gs pos="0">
                <a:schemeClr val="accent6">
                  <a:tint val="66000"/>
                  <a:satMod val="160000"/>
                </a:schemeClr>
              </a:gs>
              <a:gs pos="50000">
                <a:schemeClr val="accent6">
                  <a:tint val="44500"/>
                  <a:satMod val="160000"/>
                </a:schemeClr>
              </a:gs>
              <a:gs pos="100000">
                <a:schemeClr val="accent6">
                  <a:tint val="23500"/>
                  <a:satMod val="160000"/>
                </a:schemeClr>
              </a:gs>
            </a:gsLst>
            <a:path path="circle">
              <a:fillToRect l="50000" t="50000" r="50000" b="50000"/>
            </a:path>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Slide Number Placeholder 1">
            <a:extLst>
              <a:ext uri="{FF2B5EF4-FFF2-40B4-BE49-F238E27FC236}">
                <a16:creationId xmlns:a16="http://schemas.microsoft.com/office/drawing/2014/main" id="{9281BAB8-C7BE-416B-80DD-A7004A8D6A47}"/>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a:t>
            </a:fld>
            <a:endParaRPr lang="en-US"/>
          </a:p>
        </p:txBody>
      </p:sp>
      <p:sp>
        <p:nvSpPr>
          <p:cNvPr id="3" name="Text Placeholder 2">
            <a:extLst>
              <a:ext uri="{FF2B5EF4-FFF2-40B4-BE49-F238E27FC236}">
                <a16:creationId xmlns:a16="http://schemas.microsoft.com/office/drawing/2014/main" id="{CC8163AF-D975-4A82-B307-5ECF58EB1D6B}"/>
              </a:ext>
            </a:extLst>
          </p:cNvPr>
          <p:cNvSpPr>
            <a:spLocks noGrp="1"/>
          </p:cNvSpPr>
          <p:nvPr>
            <p:ph type="body" sz="quarter" idx="13"/>
          </p:nvPr>
        </p:nvSpPr>
        <p:spPr/>
        <p:txBody>
          <a:bodyPr/>
          <a:lstStyle/>
          <a:p>
            <a:r>
              <a:rPr lang="en-CA" dirty="0"/>
              <a:t>Cross domain authentication (NTLM) </a:t>
            </a:r>
          </a:p>
        </p:txBody>
      </p:sp>
      <p:grpSp>
        <p:nvGrpSpPr>
          <p:cNvPr id="7" name="Group 315">
            <a:extLst>
              <a:ext uri="{FF2B5EF4-FFF2-40B4-BE49-F238E27FC236}">
                <a16:creationId xmlns:a16="http://schemas.microsoft.com/office/drawing/2014/main" id="{94343E66-FAFD-4D87-9F63-B56C19A08625}"/>
              </a:ext>
            </a:extLst>
          </p:cNvPr>
          <p:cNvGrpSpPr>
            <a:grpSpLocks noChangeAspect="1"/>
          </p:cNvGrpSpPr>
          <p:nvPr/>
        </p:nvGrpSpPr>
        <p:grpSpPr bwMode="auto">
          <a:xfrm>
            <a:off x="1796031" y="4923221"/>
            <a:ext cx="539260" cy="407440"/>
            <a:chOff x="6876" y="2250"/>
            <a:chExt cx="990" cy="748"/>
          </a:xfrm>
        </p:grpSpPr>
        <p:sp>
          <p:nvSpPr>
            <p:cNvPr id="8" name="Rectangle 317">
              <a:extLst>
                <a:ext uri="{FF2B5EF4-FFF2-40B4-BE49-F238E27FC236}">
                  <a16:creationId xmlns:a16="http://schemas.microsoft.com/office/drawing/2014/main" id="{79EADDE0-13DA-49BB-B5D5-56BF008C3F80}"/>
                </a:ext>
              </a:extLst>
            </p:cNvPr>
            <p:cNvSpPr>
              <a:spLocks noChangeArrowheads="1"/>
            </p:cNvSpPr>
            <p:nvPr/>
          </p:nvSpPr>
          <p:spPr bwMode="auto">
            <a:xfrm>
              <a:off x="7125" y="2983"/>
              <a:ext cx="490" cy="15"/>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9" name="Freeform 318">
              <a:extLst>
                <a:ext uri="{FF2B5EF4-FFF2-40B4-BE49-F238E27FC236}">
                  <a16:creationId xmlns:a16="http://schemas.microsoft.com/office/drawing/2014/main" id="{A80549D1-F768-461B-8847-740C2261A4E9}"/>
                </a:ext>
              </a:extLst>
            </p:cNvPr>
            <p:cNvSpPr>
              <a:spLocks/>
            </p:cNvSpPr>
            <p:nvPr/>
          </p:nvSpPr>
          <p:spPr bwMode="auto">
            <a:xfrm>
              <a:off x="6876" y="2250"/>
              <a:ext cx="990" cy="590"/>
            </a:xfrm>
            <a:custGeom>
              <a:avLst/>
              <a:gdLst>
                <a:gd name="T0" fmla="*/ 557 w 557"/>
                <a:gd name="T1" fmla="*/ 314 h 332"/>
                <a:gd name="T2" fmla="*/ 539 w 557"/>
                <a:gd name="T3" fmla="*/ 332 h 332"/>
                <a:gd name="T4" fmla="*/ 18 w 557"/>
                <a:gd name="T5" fmla="*/ 332 h 332"/>
                <a:gd name="T6" fmla="*/ 0 w 557"/>
                <a:gd name="T7" fmla="*/ 314 h 332"/>
                <a:gd name="T8" fmla="*/ 0 w 557"/>
                <a:gd name="T9" fmla="*/ 18 h 332"/>
                <a:gd name="T10" fmla="*/ 18 w 557"/>
                <a:gd name="T11" fmla="*/ 0 h 332"/>
                <a:gd name="T12" fmla="*/ 539 w 557"/>
                <a:gd name="T13" fmla="*/ 0 h 332"/>
                <a:gd name="T14" fmla="*/ 557 w 557"/>
                <a:gd name="T15" fmla="*/ 18 h 332"/>
                <a:gd name="T16" fmla="*/ 557 w 557"/>
                <a:gd name="T17" fmla="*/ 31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7" h="332">
                  <a:moveTo>
                    <a:pt x="557" y="314"/>
                  </a:moveTo>
                  <a:cubicBezTo>
                    <a:pt x="557" y="324"/>
                    <a:pt x="549" y="332"/>
                    <a:pt x="539" y="332"/>
                  </a:cubicBezTo>
                  <a:cubicBezTo>
                    <a:pt x="18" y="332"/>
                    <a:pt x="18" y="332"/>
                    <a:pt x="18" y="332"/>
                  </a:cubicBezTo>
                  <a:cubicBezTo>
                    <a:pt x="8" y="332"/>
                    <a:pt x="0" y="324"/>
                    <a:pt x="0" y="314"/>
                  </a:cubicBezTo>
                  <a:cubicBezTo>
                    <a:pt x="0" y="18"/>
                    <a:pt x="0" y="18"/>
                    <a:pt x="0" y="18"/>
                  </a:cubicBezTo>
                  <a:cubicBezTo>
                    <a:pt x="0" y="8"/>
                    <a:pt x="8" y="0"/>
                    <a:pt x="18" y="0"/>
                  </a:cubicBezTo>
                  <a:cubicBezTo>
                    <a:pt x="539" y="0"/>
                    <a:pt x="539" y="0"/>
                    <a:pt x="539" y="0"/>
                  </a:cubicBezTo>
                  <a:cubicBezTo>
                    <a:pt x="549" y="0"/>
                    <a:pt x="557" y="8"/>
                    <a:pt x="557" y="18"/>
                  </a:cubicBezTo>
                  <a:lnTo>
                    <a:pt x="557" y="31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10" name="Freeform 319">
              <a:extLst>
                <a:ext uri="{FF2B5EF4-FFF2-40B4-BE49-F238E27FC236}">
                  <a16:creationId xmlns:a16="http://schemas.microsoft.com/office/drawing/2014/main" id="{87B86FB8-E75E-40FC-9C64-D821CBA1F366}"/>
                </a:ext>
              </a:extLst>
            </p:cNvPr>
            <p:cNvSpPr>
              <a:spLocks/>
            </p:cNvSpPr>
            <p:nvPr/>
          </p:nvSpPr>
          <p:spPr bwMode="auto">
            <a:xfrm>
              <a:off x="6903" y="2276"/>
              <a:ext cx="933" cy="514"/>
            </a:xfrm>
            <a:custGeom>
              <a:avLst/>
              <a:gdLst>
                <a:gd name="T0" fmla="*/ 525 w 525"/>
                <a:gd name="T1" fmla="*/ 281 h 289"/>
                <a:gd name="T2" fmla="*/ 517 w 525"/>
                <a:gd name="T3" fmla="*/ 289 h 289"/>
                <a:gd name="T4" fmla="*/ 8 w 525"/>
                <a:gd name="T5" fmla="*/ 289 h 289"/>
                <a:gd name="T6" fmla="*/ 0 w 525"/>
                <a:gd name="T7" fmla="*/ 281 h 289"/>
                <a:gd name="T8" fmla="*/ 0 w 525"/>
                <a:gd name="T9" fmla="*/ 7 h 289"/>
                <a:gd name="T10" fmla="*/ 8 w 525"/>
                <a:gd name="T11" fmla="*/ 0 h 289"/>
                <a:gd name="T12" fmla="*/ 517 w 525"/>
                <a:gd name="T13" fmla="*/ 0 h 289"/>
                <a:gd name="T14" fmla="*/ 525 w 525"/>
                <a:gd name="T15" fmla="*/ 7 h 289"/>
                <a:gd name="T16" fmla="*/ 525 w 525"/>
                <a:gd name="T17" fmla="*/ 281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5" h="289">
                  <a:moveTo>
                    <a:pt x="525" y="281"/>
                  </a:moveTo>
                  <a:cubicBezTo>
                    <a:pt x="525" y="285"/>
                    <a:pt x="521" y="289"/>
                    <a:pt x="517" y="289"/>
                  </a:cubicBezTo>
                  <a:cubicBezTo>
                    <a:pt x="8" y="289"/>
                    <a:pt x="8" y="289"/>
                    <a:pt x="8" y="289"/>
                  </a:cubicBezTo>
                  <a:cubicBezTo>
                    <a:pt x="4" y="289"/>
                    <a:pt x="0" y="285"/>
                    <a:pt x="0" y="281"/>
                  </a:cubicBezTo>
                  <a:cubicBezTo>
                    <a:pt x="0" y="7"/>
                    <a:pt x="0" y="7"/>
                    <a:pt x="0" y="7"/>
                  </a:cubicBezTo>
                  <a:cubicBezTo>
                    <a:pt x="0" y="3"/>
                    <a:pt x="4" y="0"/>
                    <a:pt x="8" y="0"/>
                  </a:cubicBezTo>
                  <a:cubicBezTo>
                    <a:pt x="517" y="0"/>
                    <a:pt x="517" y="0"/>
                    <a:pt x="517" y="0"/>
                  </a:cubicBezTo>
                  <a:cubicBezTo>
                    <a:pt x="521" y="0"/>
                    <a:pt x="525" y="3"/>
                    <a:pt x="525" y="7"/>
                  </a:cubicBezTo>
                  <a:lnTo>
                    <a:pt x="525" y="28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11" name="Rectangle 320">
              <a:extLst>
                <a:ext uri="{FF2B5EF4-FFF2-40B4-BE49-F238E27FC236}">
                  <a16:creationId xmlns:a16="http://schemas.microsoft.com/office/drawing/2014/main" id="{BFD2260E-CF7C-4E5E-94D4-A4172881189B}"/>
                </a:ext>
              </a:extLst>
            </p:cNvPr>
            <p:cNvSpPr>
              <a:spLocks noChangeArrowheads="1"/>
            </p:cNvSpPr>
            <p:nvPr/>
          </p:nvSpPr>
          <p:spPr bwMode="auto">
            <a:xfrm>
              <a:off x="6979" y="2394"/>
              <a:ext cx="215" cy="103"/>
            </a:xfrm>
            <a:prstGeom prst="rect">
              <a:avLst/>
            </a:prstGeom>
            <a:solidFill>
              <a:srgbClr val="F9EC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12" name="Rectangle 321">
              <a:extLst>
                <a:ext uri="{FF2B5EF4-FFF2-40B4-BE49-F238E27FC236}">
                  <a16:creationId xmlns:a16="http://schemas.microsoft.com/office/drawing/2014/main" id="{CA977052-B14C-4CAB-BD70-138F9EE3F6C7}"/>
                </a:ext>
              </a:extLst>
            </p:cNvPr>
            <p:cNvSpPr>
              <a:spLocks noChangeArrowheads="1"/>
            </p:cNvSpPr>
            <p:nvPr/>
          </p:nvSpPr>
          <p:spPr bwMode="auto">
            <a:xfrm>
              <a:off x="7201" y="2394"/>
              <a:ext cx="217" cy="103"/>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13" name="Rectangle 322">
              <a:extLst>
                <a:ext uri="{FF2B5EF4-FFF2-40B4-BE49-F238E27FC236}">
                  <a16:creationId xmlns:a16="http://schemas.microsoft.com/office/drawing/2014/main" id="{805480B5-FE57-46BB-8863-3F93B0599820}"/>
                </a:ext>
              </a:extLst>
            </p:cNvPr>
            <p:cNvSpPr>
              <a:spLocks noChangeArrowheads="1"/>
            </p:cNvSpPr>
            <p:nvPr/>
          </p:nvSpPr>
          <p:spPr bwMode="auto">
            <a:xfrm>
              <a:off x="7425" y="2394"/>
              <a:ext cx="103" cy="103"/>
            </a:xfrm>
            <a:prstGeom prst="rect">
              <a:avLst/>
            </a:prstGeom>
            <a:solidFill>
              <a:srgbClr val="4573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14" name="Rectangle 323">
              <a:extLst>
                <a:ext uri="{FF2B5EF4-FFF2-40B4-BE49-F238E27FC236}">
                  <a16:creationId xmlns:a16="http://schemas.microsoft.com/office/drawing/2014/main" id="{E8FB8B24-B830-4702-994F-28E62BE83D0C}"/>
                </a:ext>
              </a:extLst>
            </p:cNvPr>
            <p:cNvSpPr>
              <a:spLocks noChangeArrowheads="1"/>
            </p:cNvSpPr>
            <p:nvPr/>
          </p:nvSpPr>
          <p:spPr bwMode="auto">
            <a:xfrm>
              <a:off x="7535" y="2394"/>
              <a:ext cx="103" cy="103"/>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15" name="Rectangle 324">
              <a:extLst>
                <a:ext uri="{FF2B5EF4-FFF2-40B4-BE49-F238E27FC236}">
                  <a16:creationId xmlns:a16="http://schemas.microsoft.com/office/drawing/2014/main" id="{377E6F7F-85C1-40BF-9DF0-66A5F6AB06F0}"/>
                </a:ext>
              </a:extLst>
            </p:cNvPr>
            <p:cNvSpPr>
              <a:spLocks noChangeArrowheads="1"/>
            </p:cNvSpPr>
            <p:nvPr/>
          </p:nvSpPr>
          <p:spPr bwMode="auto">
            <a:xfrm>
              <a:off x="7425" y="2504"/>
              <a:ext cx="103" cy="10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16" name="Rectangle 325">
              <a:extLst>
                <a:ext uri="{FF2B5EF4-FFF2-40B4-BE49-F238E27FC236}">
                  <a16:creationId xmlns:a16="http://schemas.microsoft.com/office/drawing/2014/main" id="{1CFE16A7-FD07-42A5-8D07-DC9744CDDB18}"/>
                </a:ext>
              </a:extLst>
            </p:cNvPr>
            <p:cNvSpPr>
              <a:spLocks noChangeArrowheads="1"/>
            </p:cNvSpPr>
            <p:nvPr/>
          </p:nvSpPr>
          <p:spPr bwMode="auto">
            <a:xfrm>
              <a:off x="6979" y="2504"/>
              <a:ext cx="103" cy="103"/>
            </a:xfrm>
            <a:prstGeom prst="rect">
              <a:avLst/>
            </a:prstGeom>
            <a:solidFill>
              <a:srgbClr val="5884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17" name="Rectangle 326">
              <a:extLst>
                <a:ext uri="{FF2B5EF4-FFF2-40B4-BE49-F238E27FC236}">
                  <a16:creationId xmlns:a16="http://schemas.microsoft.com/office/drawing/2014/main" id="{A1937D2B-0E81-43B3-A2D6-A1F25D5925F9}"/>
                </a:ext>
              </a:extLst>
            </p:cNvPr>
            <p:cNvSpPr>
              <a:spLocks noChangeArrowheads="1"/>
            </p:cNvSpPr>
            <p:nvPr/>
          </p:nvSpPr>
          <p:spPr bwMode="auto">
            <a:xfrm>
              <a:off x="6979" y="2616"/>
              <a:ext cx="103" cy="104"/>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18" name="Rectangle 327">
              <a:extLst>
                <a:ext uri="{FF2B5EF4-FFF2-40B4-BE49-F238E27FC236}">
                  <a16:creationId xmlns:a16="http://schemas.microsoft.com/office/drawing/2014/main" id="{B5D650B8-BBD4-449E-98EB-62D04669D43E}"/>
                </a:ext>
              </a:extLst>
            </p:cNvPr>
            <p:cNvSpPr>
              <a:spLocks noChangeArrowheads="1"/>
            </p:cNvSpPr>
            <p:nvPr/>
          </p:nvSpPr>
          <p:spPr bwMode="auto">
            <a:xfrm>
              <a:off x="7091" y="2616"/>
              <a:ext cx="103" cy="104"/>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19" name="Rectangle 328">
              <a:extLst>
                <a:ext uri="{FF2B5EF4-FFF2-40B4-BE49-F238E27FC236}">
                  <a16:creationId xmlns:a16="http://schemas.microsoft.com/office/drawing/2014/main" id="{BE4E51D3-E961-41EE-944D-DE5625EF474E}"/>
                </a:ext>
              </a:extLst>
            </p:cNvPr>
            <p:cNvSpPr>
              <a:spLocks noChangeArrowheads="1"/>
            </p:cNvSpPr>
            <p:nvPr/>
          </p:nvSpPr>
          <p:spPr bwMode="auto">
            <a:xfrm>
              <a:off x="7201" y="2504"/>
              <a:ext cx="217" cy="103"/>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20" name="Rectangle 329">
              <a:extLst>
                <a:ext uri="{FF2B5EF4-FFF2-40B4-BE49-F238E27FC236}">
                  <a16:creationId xmlns:a16="http://schemas.microsoft.com/office/drawing/2014/main" id="{5189A72E-2993-4680-8459-AA6FED840D52}"/>
                </a:ext>
              </a:extLst>
            </p:cNvPr>
            <p:cNvSpPr>
              <a:spLocks noChangeArrowheads="1"/>
            </p:cNvSpPr>
            <p:nvPr/>
          </p:nvSpPr>
          <p:spPr bwMode="auto">
            <a:xfrm>
              <a:off x="7201" y="2616"/>
              <a:ext cx="217" cy="104"/>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21" name="Rectangle 330">
              <a:extLst>
                <a:ext uri="{FF2B5EF4-FFF2-40B4-BE49-F238E27FC236}">
                  <a16:creationId xmlns:a16="http://schemas.microsoft.com/office/drawing/2014/main" id="{75E387A8-3FD9-48AA-938C-7DC8A1D83C05}"/>
                </a:ext>
              </a:extLst>
            </p:cNvPr>
            <p:cNvSpPr>
              <a:spLocks noChangeArrowheads="1"/>
            </p:cNvSpPr>
            <p:nvPr/>
          </p:nvSpPr>
          <p:spPr bwMode="auto">
            <a:xfrm>
              <a:off x="7423" y="2685"/>
              <a:ext cx="215" cy="35"/>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22" name="Rectangle 331">
              <a:extLst>
                <a:ext uri="{FF2B5EF4-FFF2-40B4-BE49-F238E27FC236}">
                  <a16:creationId xmlns:a16="http://schemas.microsoft.com/office/drawing/2014/main" id="{1D561BBE-443C-429B-BF97-0F1F8671E7F4}"/>
                </a:ext>
              </a:extLst>
            </p:cNvPr>
            <p:cNvSpPr>
              <a:spLocks noChangeArrowheads="1"/>
            </p:cNvSpPr>
            <p:nvPr/>
          </p:nvSpPr>
          <p:spPr bwMode="auto">
            <a:xfrm>
              <a:off x="7423" y="2616"/>
              <a:ext cx="215" cy="69"/>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23" name="Rectangle 332">
              <a:extLst>
                <a:ext uri="{FF2B5EF4-FFF2-40B4-BE49-F238E27FC236}">
                  <a16:creationId xmlns:a16="http://schemas.microsoft.com/office/drawing/2014/main" id="{21520567-AA10-4CCA-AAB2-8654676CDC89}"/>
                </a:ext>
              </a:extLst>
            </p:cNvPr>
            <p:cNvSpPr>
              <a:spLocks noChangeArrowheads="1"/>
            </p:cNvSpPr>
            <p:nvPr/>
          </p:nvSpPr>
          <p:spPr bwMode="auto">
            <a:xfrm>
              <a:off x="7535" y="2504"/>
              <a:ext cx="103" cy="103"/>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24" name="Rectangle 333">
              <a:extLst>
                <a:ext uri="{FF2B5EF4-FFF2-40B4-BE49-F238E27FC236}">
                  <a16:creationId xmlns:a16="http://schemas.microsoft.com/office/drawing/2014/main" id="{66F1F5F5-424C-4B29-8BB5-BB516124C2C8}"/>
                </a:ext>
              </a:extLst>
            </p:cNvPr>
            <p:cNvSpPr>
              <a:spLocks noChangeArrowheads="1"/>
            </p:cNvSpPr>
            <p:nvPr/>
          </p:nvSpPr>
          <p:spPr bwMode="auto">
            <a:xfrm>
              <a:off x="7688" y="2504"/>
              <a:ext cx="105" cy="103"/>
            </a:xfrm>
            <a:prstGeom prst="rect">
              <a:avLst/>
            </a:prstGeom>
            <a:solidFill>
              <a:srgbClr val="109C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25" name="Rectangle 334">
              <a:extLst>
                <a:ext uri="{FF2B5EF4-FFF2-40B4-BE49-F238E27FC236}">
                  <a16:creationId xmlns:a16="http://schemas.microsoft.com/office/drawing/2014/main" id="{DD9BAC6F-2AC9-40EE-A6E0-F1FD728816FA}"/>
                </a:ext>
              </a:extLst>
            </p:cNvPr>
            <p:cNvSpPr>
              <a:spLocks noChangeArrowheads="1"/>
            </p:cNvSpPr>
            <p:nvPr/>
          </p:nvSpPr>
          <p:spPr bwMode="auto">
            <a:xfrm>
              <a:off x="7688" y="2614"/>
              <a:ext cx="105" cy="105"/>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26" name="Rectangle 335">
              <a:extLst>
                <a:ext uri="{FF2B5EF4-FFF2-40B4-BE49-F238E27FC236}">
                  <a16:creationId xmlns:a16="http://schemas.microsoft.com/office/drawing/2014/main" id="{6460EAEF-FB7D-4BAC-A8D7-5518278A9836}"/>
                </a:ext>
              </a:extLst>
            </p:cNvPr>
            <p:cNvSpPr>
              <a:spLocks noChangeArrowheads="1"/>
            </p:cNvSpPr>
            <p:nvPr/>
          </p:nvSpPr>
          <p:spPr bwMode="auto">
            <a:xfrm>
              <a:off x="7798" y="2504"/>
              <a:ext cx="38" cy="103"/>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27" name="Rectangle 336">
              <a:extLst>
                <a:ext uri="{FF2B5EF4-FFF2-40B4-BE49-F238E27FC236}">
                  <a16:creationId xmlns:a16="http://schemas.microsoft.com/office/drawing/2014/main" id="{CFDFE558-9F88-47BE-8AE2-E548B657A66A}"/>
                </a:ext>
              </a:extLst>
            </p:cNvPr>
            <p:cNvSpPr>
              <a:spLocks noChangeArrowheads="1"/>
            </p:cNvSpPr>
            <p:nvPr/>
          </p:nvSpPr>
          <p:spPr bwMode="auto">
            <a:xfrm>
              <a:off x="7798" y="2614"/>
              <a:ext cx="38" cy="105"/>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28" name="Rectangle 337">
              <a:extLst>
                <a:ext uri="{FF2B5EF4-FFF2-40B4-BE49-F238E27FC236}">
                  <a16:creationId xmlns:a16="http://schemas.microsoft.com/office/drawing/2014/main" id="{DC4335EA-40B6-4624-A0A9-05E46743ECA9}"/>
                </a:ext>
              </a:extLst>
            </p:cNvPr>
            <p:cNvSpPr>
              <a:spLocks noChangeArrowheads="1"/>
            </p:cNvSpPr>
            <p:nvPr/>
          </p:nvSpPr>
          <p:spPr bwMode="auto">
            <a:xfrm>
              <a:off x="7688" y="2394"/>
              <a:ext cx="148" cy="103"/>
            </a:xfrm>
            <a:prstGeom prst="rect">
              <a:avLst/>
            </a:prstGeom>
            <a:solidFill>
              <a:srgbClr val="9E1F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29" name="Freeform 338">
              <a:extLst>
                <a:ext uri="{FF2B5EF4-FFF2-40B4-BE49-F238E27FC236}">
                  <a16:creationId xmlns:a16="http://schemas.microsoft.com/office/drawing/2014/main" id="{CD2C188C-5D4B-455C-AED5-BF7FD3421F50}"/>
                </a:ext>
              </a:extLst>
            </p:cNvPr>
            <p:cNvSpPr>
              <a:spLocks/>
            </p:cNvSpPr>
            <p:nvPr/>
          </p:nvSpPr>
          <p:spPr bwMode="auto">
            <a:xfrm>
              <a:off x="7091" y="2504"/>
              <a:ext cx="105" cy="105"/>
            </a:xfrm>
            <a:custGeom>
              <a:avLst/>
              <a:gdLst>
                <a:gd name="T0" fmla="*/ 52 w 105"/>
                <a:gd name="T1" fmla="*/ 0 h 105"/>
                <a:gd name="T2" fmla="*/ 0 w 105"/>
                <a:gd name="T3" fmla="*/ 0 h 105"/>
                <a:gd name="T4" fmla="*/ 0 w 105"/>
                <a:gd name="T5" fmla="*/ 51 h 105"/>
                <a:gd name="T6" fmla="*/ 0 w 105"/>
                <a:gd name="T7" fmla="*/ 105 h 105"/>
                <a:gd name="T8" fmla="*/ 52 w 105"/>
                <a:gd name="T9" fmla="*/ 105 h 105"/>
                <a:gd name="T10" fmla="*/ 105 w 105"/>
                <a:gd name="T11" fmla="*/ 105 h 105"/>
                <a:gd name="T12" fmla="*/ 105 w 105"/>
                <a:gd name="T13" fmla="*/ 51 h 105"/>
                <a:gd name="T14" fmla="*/ 105 w 105"/>
                <a:gd name="T15" fmla="*/ 0 h 105"/>
                <a:gd name="T16" fmla="*/ 52 w 105"/>
                <a:gd name="T1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05">
                  <a:moveTo>
                    <a:pt x="52" y="0"/>
                  </a:moveTo>
                  <a:lnTo>
                    <a:pt x="0" y="0"/>
                  </a:lnTo>
                  <a:lnTo>
                    <a:pt x="0" y="51"/>
                  </a:lnTo>
                  <a:lnTo>
                    <a:pt x="0" y="105"/>
                  </a:lnTo>
                  <a:lnTo>
                    <a:pt x="52" y="105"/>
                  </a:lnTo>
                  <a:lnTo>
                    <a:pt x="105" y="105"/>
                  </a:lnTo>
                  <a:lnTo>
                    <a:pt x="105" y="51"/>
                  </a:lnTo>
                  <a:lnTo>
                    <a:pt x="105" y="0"/>
                  </a:lnTo>
                  <a:lnTo>
                    <a:pt x="52" y="0"/>
                  </a:lnTo>
                  <a:close/>
                </a:path>
              </a:pathLst>
            </a:custGeom>
            <a:solidFill>
              <a:srgbClr val="DA56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30" name="Rectangle 339">
              <a:extLst>
                <a:ext uri="{FF2B5EF4-FFF2-40B4-BE49-F238E27FC236}">
                  <a16:creationId xmlns:a16="http://schemas.microsoft.com/office/drawing/2014/main" id="{93C26CA6-E168-424C-BCF2-2E40E035186C}"/>
                </a:ext>
              </a:extLst>
            </p:cNvPr>
            <p:cNvSpPr>
              <a:spLocks noChangeArrowheads="1"/>
            </p:cNvSpPr>
            <p:nvPr/>
          </p:nvSpPr>
          <p:spPr bwMode="auto">
            <a:xfrm>
              <a:off x="7786" y="2310"/>
              <a:ext cx="28" cy="27"/>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31" name="Freeform 340">
              <a:extLst>
                <a:ext uri="{FF2B5EF4-FFF2-40B4-BE49-F238E27FC236}">
                  <a16:creationId xmlns:a16="http://schemas.microsoft.com/office/drawing/2014/main" id="{CFC2D3BE-4253-4CB4-8A82-864269B12B6F}"/>
                </a:ext>
              </a:extLst>
            </p:cNvPr>
            <p:cNvSpPr>
              <a:spLocks/>
            </p:cNvSpPr>
            <p:nvPr/>
          </p:nvSpPr>
          <p:spPr bwMode="auto">
            <a:xfrm>
              <a:off x="6981" y="2312"/>
              <a:ext cx="14" cy="26"/>
            </a:xfrm>
            <a:custGeom>
              <a:avLst/>
              <a:gdLst>
                <a:gd name="T0" fmla="*/ 0 w 8"/>
                <a:gd name="T1" fmla="*/ 14 h 15"/>
                <a:gd name="T2" fmla="*/ 0 w 8"/>
                <a:gd name="T3" fmla="*/ 13 h 15"/>
                <a:gd name="T4" fmla="*/ 3 w 8"/>
                <a:gd name="T5" fmla="*/ 14 h 15"/>
                <a:gd name="T6" fmla="*/ 6 w 8"/>
                <a:gd name="T7" fmla="*/ 13 h 15"/>
                <a:gd name="T8" fmla="*/ 7 w 8"/>
                <a:gd name="T9" fmla="*/ 11 h 15"/>
                <a:gd name="T10" fmla="*/ 6 w 8"/>
                <a:gd name="T11" fmla="*/ 9 h 15"/>
                <a:gd name="T12" fmla="*/ 4 w 8"/>
                <a:gd name="T13" fmla="*/ 8 h 15"/>
                <a:gd name="T14" fmla="*/ 1 w 8"/>
                <a:gd name="T15" fmla="*/ 5 h 15"/>
                <a:gd name="T16" fmla="*/ 0 w 8"/>
                <a:gd name="T17" fmla="*/ 3 h 15"/>
                <a:gd name="T18" fmla="*/ 1 w 8"/>
                <a:gd name="T19" fmla="*/ 1 h 15"/>
                <a:gd name="T20" fmla="*/ 5 w 8"/>
                <a:gd name="T21" fmla="*/ 0 h 15"/>
                <a:gd name="T22" fmla="*/ 7 w 8"/>
                <a:gd name="T23" fmla="*/ 0 h 15"/>
                <a:gd name="T24" fmla="*/ 7 w 8"/>
                <a:gd name="T25" fmla="*/ 1 h 15"/>
                <a:gd name="T26" fmla="*/ 4 w 8"/>
                <a:gd name="T27" fmla="*/ 0 h 15"/>
                <a:gd name="T28" fmla="*/ 2 w 8"/>
                <a:gd name="T29" fmla="*/ 1 h 15"/>
                <a:gd name="T30" fmla="*/ 1 w 8"/>
                <a:gd name="T31" fmla="*/ 3 h 15"/>
                <a:gd name="T32" fmla="*/ 2 w 8"/>
                <a:gd name="T33" fmla="*/ 5 h 15"/>
                <a:gd name="T34" fmla="*/ 4 w 8"/>
                <a:gd name="T35" fmla="*/ 7 h 15"/>
                <a:gd name="T36" fmla="*/ 7 w 8"/>
                <a:gd name="T37" fmla="*/ 9 h 15"/>
                <a:gd name="T38" fmla="*/ 8 w 8"/>
                <a:gd name="T39" fmla="*/ 11 h 15"/>
                <a:gd name="T40" fmla="*/ 7 w 8"/>
                <a:gd name="T41" fmla="*/ 14 h 15"/>
                <a:gd name="T42" fmla="*/ 3 w 8"/>
                <a:gd name="T43" fmla="*/ 15 h 15"/>
                <a:gd name="T44" fmla="*/ 2 w 8"/>
                <a:gd name="T45" fmla="*/ 15 h 15"/>
                <a:gd name="T46" fmla="*/ 0 w 8"/>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15">
                  <a:moveTo>
                    <a:pt x="0" y="14"/>
                  </a:moveTo>
                  <a:cubicBezTo>
                    <a:pt x="0" y="13"/>
                    <a:pt x="0" y="13"/>
                    <a:pt x="0" y="13"/>
                  </a:cubicBezTo>
                  <a:cubicBezTo>
                    <a:pt x="1" y="14"/>
                    <a:pt x="2" y="14"/>
                    <a:pt x="3" y="14"/>
                  </a:cubicBezTo>
                  <a:cubicBezTo>
                    <a:pt x="4" y="14"/>
                    <a:pt x="5" y="14"/>
                    <a:pt x="6" y="13"/>
                  </a:cubicBezTo>
                  <a:cubicBezTo>
                    <a:pt x="7" y="13"/>
                    <a:pt x="7" y="12"/>
                    <a:pt x="7" y="11"/>
                  </a:cubicBezTo>
                  <a:cubicBezTo>
                    <a:pt x="7" y="10"/>
                    <a:pt x="7" y="10"/>
                    <a:pt x="6" y="9"/>
                  </a:cubicBezTo>
                  <a:cubicBezTo>
                    <a:pt x="6" y="9"/>
                    <a:pt x="5" y="8"/>
                    <a:pt x="4" y="8"/>
                  </a:cubicBezTo>
                  <a:cubicBezTo>
                    <a:pt x="2" y="7"/>
                    <a:pt x="1" y="6"/>
                    <a:pt x="1" y="5"/>
                  </a:cubicBezTo>
                  <a:cubicBezTo>
                    <a:pt x="0" y="5"/>
                    <a:pt x="0" y="4"/>
                    <a:pt x="0" y="3"/>
                  </a:cubicBezTo>
                  <a:cubicBezTo>
                    <a:pt x="0" y="2"/>
                    <a:pt x="1" y="1"/>
                    <a:pt x="1" y="1"/>
                  </a:cubicBezTo>
                  <a:cubicBezTo>
                    <a:pt x="2" y="0"/>
                    <a:pt x="3" y="0"/>
                    <a:pt x="5" y="0"/>
                  </a:cubicBezTo>
                  <a:cubicBezTo>
                    <a:pt x="5" y="0"/>
                    <a:pt x="6" y="0"/>
                    <a:pt x="7" y="0"/>
                  </a:cubicBezTo>
                  <a:cubicBezTo>
                    <a:pt x="7" y="1"/>
                    <a:pt x="7" y="1"/>
                    <a:pt x="7" y="1"/>
                  </a:cubicBezTo>
                  <a:cubicBezTo>
                    <a:pt x="6" y="1"/>
                    <a:pt x="5" y="0"/>
                    <a:pt x="4" y="0"/>
                  </a:cubicBezTo>
                  <a:cubicBezTo>
                    <a:pt x="3" y="0"/>
                    <a:pt x="3" y="1"/>
                    <a:pt x="2" y="1"/>
                  </a:cubicBezTo>
                  <a:cubicBezTo>
                    <a:pt x="1" y="2"/>
                    <a:pt x="1" y="2"/>
                    <a:pt x="1" y="3"/>
                  </a:cubicBezTo>
                  <a:cubicBezTo>
                    <a:pt x="1" y="4"/>
                    <a:pt x="1" y="5"/>
                    <a:pt x="2" y="5"/>
                  </a:cubicBezTo>
                  <a:cubicBezTo>
                    <a:pt x="2" y="5"/>
                    <a:pt x="3" y="6"/>
                    <a:pt x="4" y="7"/>
                  </a:cubicBezTo>
                  <a:cubicBezTo>
                    <a:pt x="6" y="8"/>
                    <a:pt x="7" y="8"/>
                    <a:pt x="7" y="9"/>
                  </a:cubicBezTo>
                  <a:cubicBezTo>
                    <a:pt x="8" y="10"/>
                    <a:pt x="8" y="10"/>
                    <a:pt x="8" y="11"/>
                  </a:cubicBezTo>
                  <a:cubicBezTo>
                    <a:pt x="8" y="12"/>
                    <a:pt x="7" y="13"/>
                    <a:pt x="7" y="14"/>
                  </a:cubicBezTo>
                  <a:cubicBezTo>
                    <a:pt x="6" y="15"/>
                    <a:pt x="5" y="15"/>
                    <a:pt x="3" y="15"/>
                  </a:cubicBezTo>
                  <a:cubicBezTo>
                    <a:pt x="3" y="15"/>
                    <a:pt x="2" y="15"/>
                    <a:pt x="2" y="15"/>
                  </a:cubicBezTo>
                  <a:cubicBezTo>
                    <a:pt x="1" y="15"/>
                    <a:pt x="0" y="14"/>
                    <a:pt x="0"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32" name="Freeform 341">
              <a:extLst>
                <a:ext uri="{FF2B5EF4-FFF2-40B4-BE49-F238E27FC236}">
                  <a16:creationId xmlns:a16="http://schemas.microsoft.com/office/drawing/2014/main" id="{AC9259D8-7CBF-4F09-B706-06C0D266FEC6}"/>
                </a:ext>
              </a:extLst>
            </p:cNvPr>
            <p:cNvSpPr>
              <a:spLocks/>
            </p:cNvSpPr>
            <p:nvPr/>
          </p:nvSpPr>
          <p:spPr bwMode="auto">
            <a:xfrm>
              <a:off x="6997" y="2314"/>
              <a:ext cx="11" cy="24"/>
            </a:xfrm>
            <a:custGeom>
              <a:avLst/>
              <a:gdLst>
                <a:gd name="T0" fmla="*/ 6 w 6"/>
                <a:gd name="T1" fmla="*/ 14 h 14"/>
                <a:gd name="T2" fmla="*/ 5 w 6"/>
                <a:gd name="T3" fmla="*/ 14 h 14"/>
                <a:gd name="T4" fmla="*/ 2 w 6"/>
                <a:gd name="T5" fmla="*/ 11 h 14"/>
                <a:gd name="T6" fmla="*/ 2 w 6"/>
                <a:gd name="T7" fmla="*/ 4 h 14"/>
                <a:gd name="T8" fmla="*/ 0 w 6"/>
                <a:gd name="T9" fmla="*/ 4 h 14"/>
                <a:gd name="T10" fmla="*/ 0 w 6"/>
                <a:gd name="T11" fmla="*/ 3 h 14"/>
                <a:gd name="T12" fmla="*/ 2 w 6"/>
                <a:gd name="T13" fmla="*/ 3 h 14"/>
                <a:gd name="T14" fmla="*/ 2 w 6"/>
                <a:gd name="T15" fmla="*/ 0 h 14"/>
                <a:gd name="T16" fmla="*/ 3 w 6"/>
                <a:gd name="T17" fmla="*/ 0 h 14"/>
                <a:gd name="T18" fmla="*/ 3 w 6"/>
                <a:gd name="T19" fmla="*/ 0 h 14"/>
                <a:gd name="T20" fmla="*/ 3 w 6"/>
                <a:gd name="T21" fmla="*/ 3 h 14"/>
                <a:gd name="T22" fmla="*/ 6 w 6"/>
                <a:gd name="T23" fmla="*/ 3 h 14"/>
                <a:gd name="T24" fmla="*/ 6 w 6"/>
                <a:gd name="T25" fmla="*/ 4 h 14"/>
                <a:gd name="T26" fmla="*/ 3 w 6"/>
                <a:gd name="T27" fmla="*/ 4 h 14"/>
                <a:gd name="T28" fmla="*/ 3 w 6"/>
                <a:gd name="T29" fmla="*/ 11 h 14"/>
                <a:gd name="T30" fmla="*/ 4 w 6"/>
                <a:gd name="T31" fmla="*/ 13 h 14"/>
                <a:gd name="T32" fmla="*/ 5 w 6"/>
                <a:gd name="T33" fmla="*/ 13 h 14"/>
                <a:gd name="T34" fmla="*/ 6 w 6"/>
                <a:gd name="T35" fmla="*/ 13 h 14"/>
                <a:gd name="T36" fmla="*/ 6 w 6"/>
                <a:gd name="T3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14">
                  <a:moveTo>
                    <a:pt x="6" y="14"/>
                  </a:moveTo>
                  <a:cubicBezTo>
                    <a:pt x="6" y="14"/>
                    <a:pt x="5" y="14"/>
                    <a:pt x="5" y="14"/>
                  </a:cubicBezTo>
                  <a:cubicBezTo>
                    <a:pt x="3" y="14"/>
                    <a:pt x="2" y="13"/>
                    <a:pt x="2" y="11"/>
                  </a:cubicBezTo>
                  <a:cubicBezTo>
                    <a:pt x="2" y="4"/>
                    <a:pt x="2" y="4"/>
                    <a:pt x="2" y="4"/>
                  </a:cubicBezTo>
                  <a:cubicBezTo>
                    <a:pt x="0" y="4"/>
                    <a:pt x="0" y="4"/>
                    <a:pt x="0" y="4"/>
                  </a:cubicBezTo>
                  <a:cubicBezTo>
                    <a:pt x="0" y="3"/>
                    <a:pt x="0" y="3"/>
                    <a:pt x="0" y="3"/>
                  </a:cubicBezTo>
                  <a:cubicBezTo>
                    <a:pt x="2" y="3"/>
                    <a:pt x="2" y="3"/>
                    <a:pt x="2" y="3"/>
                  </a:cubicBezTo>
                  <a:cubicBezTo>
                    <a:pt x="2" y="0"/>
                    <a:pt x="2" y="0"/>
                    <a:pt x="2" y="0"/>
                  </a:cubicBezTo>
                  <a:cubicBezTo>
                    <a:pt x="2" y="0"/>
                    <a:pt x="3" y="0"/>
                    <a:pt x="3" y="0"/>
                  </a:cubicBezTo>
                  <a:cubicBezTo>
                    <a:pt x="3" y="0"/>
                    <a:pt x="3" y="0"/>
                    <a:pt x="3" y="0"/>
                  </a:cubicBezTo>
                  <a:cubicBezTo>
                    <a:pt x="3" y="3"/>
                    <a:pt x="3" y="3"/>
                    <a:pt x="3" y="3"/>
                  </a:cubicBezTo>
                  <a:cubicBezTo>
                    <a:pt x="6" y="3"/>
                    <a:pt x="6" y="3"/>
                    <a:pt x="6" y="3"/>
                  </a:cubicBezTo>
                  <a:cubicBezTo>
                    <a:pt x="6" y="4"/>
                    <a:pt x="6" y="4"/>
                    <a:pt x="6" y="4"/>
                  </a:cubicBezTo>
                  <a:cubicBezTo>
                    <a:pt x="3" y="4"/>
                    <a:pt x="3" y="4"/>
                    <a:pt x="3" y="4"/>
                  </a:cubicBezTo>
                  <a:cubicBezTo>
                    <a:pt x="3" y="11"/>
                    <a:pt x="3" y="11"/>
                    <a:pt x="3" y="11"/>
                  </a:cubicBezTo>
                  <a:cubicBezTo>
                    <a:pt x="3" y="12"/>
                    <a:pt x="3" y="12"/>
                    <a:pt x="4" y="13"/>
                  </a:cubicBezTo>
                  <a:cubicBezTo>
                    <a:pt x="4" y="13"/>
                    <a:pt x="4" y="13"/>
                    <a:pt x="5" y="13"/>
                  </a:cubicBezTo>
                  <a:cubicBezTo>
                    <a:pt x="5" y="13"/>
                    <a:pt x="6" y="13"/>
                    <a:pt x="6" y="13"/>
                  </a:cubicBezTo>
                  <a:lnTo>
                    <a:pt x="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33" name="Freeform 342">
              <a:extLst>
                <a:ext uri="{FF2B5EF4-FFF2-40B4-BE49-F238E27FC236}">
                  <a16:creationId xmlns:a16="http://schemas.microsoft.com/office/drawing/2014/main" id="{F92395EC-029F-452B-9110-65316EE22AEE}"/>
                </a:ext>
              </a:extLst>
            </p:cNvPr>
            <p:cNvSpPr>
              <a:spLocks noEditPoints="1"/>
            </p:cNvSpPr>
            <p:nvPr/>
          </p:nvSpPr>
          <p:spPr bwMode="auto">
            <a:xfrm>
              <a:off x="7011" y="2319"/>
              <a:ext cx="14" cy="19"/>
            </a:xfrm>
            <a:custGeom>
              <a:avLst/>
              <a:gdLst>
                <a:gd name="T0" fmla="*/ 7 w 8"/>
                <a:gd name="T1" fmla="*/ 11 h 11"/>
                <a:gd name="T2" fmla="*/ 7 w 8"/>
                <a:gd name="T3" fmla="*/ 9 h 11"/>
                <a:gd name="T4" fmla="*/ 7 w 8"/>
                <a:gd name="T5" fmla="*/ 9 h 11"/>
                <a:gd name="T6" fmla="*/ 6 w 8"/>
                <a:gd name="T7" fmla="*/ 10 h 11"/>
                <a:gd name="T8" fmla="*/ 3 w 8"/>
                <a:gd name="T9" fmla="*/ 11 h 11"/>
                <a:gd name="T10" fmla="*/ 1 w 8"/>
                <a:gd name="T11" fmla="*/ 10 h 11"/>
                <a:gd name="T12" fmla="*/ 0 w 8"/>
                <a:gd name="T13" fmla="*/ 8 h 11"/>
                <a:gd name="T14" fmla="*/ 4 w 8"/>
                <a:gd name="T15" fmla="*/ 5 h 11"/>
                <a:gd name="T16" fmla="*/ 7 w 8"/>
                <a:gd name="T17" fmla="*/ 4 h 11"/>
                <a:gd name="T18" fmla="*/ 5 w 8"/>
                <a:gd name="T19" fmla="*/ 1 h 11"/>
                <a:gd name="T20" fmla="*/ 1 w 8"/>
                <a:gd name="T21" fmla="*/ 2 h 11"/>
                <a:gd name="T22" fmla="*/ 1 w 8"/>
                <a:gd name="T23" fmla="*/ 1 h 11"/>
                <a:gd name="T24" fmla="*/ 3 w 8"/>
                <a:gd name="T25" fmla="*/ 0 h 11"/>
                <a:gd name="T26" fmla="*/ 5 w 8"/>
                <a:gd name="T27" fmla="*/ 0 h 11"/>
                <a:gd name="T28" fmla="*/ 7 w 8"/>
                <a:gd name="T29" fmla="*/ 1 h 11"/>
                <a:gd name="T30" fmla="*/ 8 w 8"/>
                <a:gd name="T31" fmla="*/ 4 h 11"/>
                <a:gd name="T32" fmla="*/ 8 w 8"/>
                <a:gd name="T33" fmla="*/ 11 h 11"/>
                <a:gd name="T34" fmla="*/ 7 w 8"/>
                <a:gd name="T35" fmla="*/ 11 h 11"/>
                <a:gd name="T36" fmla="*/ 4 w 8"/>
                <a:gd name="T37" fmla="*/ 5 h 11"/>
                <a:gd name="T38" fmla="*/ 2 w 8"/>
                <a:gd name="T39" fmla="*/ 6 h 11"/>
                <a:gd name="T40" fmla="*/ 1 w 8"/>
                <a:gd name="T41" fmla="*/ 8 h 11"/>
                <a:gd name="T42" fmla="*/ 2 w 8"/>
                <a:gd name="T43" fmla="*/ 9 h 11"/>
                <a:gd name="T44" fmla="*/ 4 w 8"/>
                <a:gd name="T45" fmla="*/ 10 h 11"/>
                <a:gd name="T46" fmla="*/ 6 w 8"/>
                <a:gd name="T47" fmla="*/ 9 h 11"/>
                <a:gd name="T48" fmla="*/ 7 w 8"/>
                <a:gd name="T49" fmla="*/ 6 h 11"/>
                <a:gd name="T50" fmla="*/ 7 w 8"/>
                <a:gd name="T51" fmla="*/ 5 h 11"/>
                <a:gd name="T52" fmla="*/ 4 w 8"/>
                <a:gd name="T53"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 h="11">
                  <a:moveTo>
                    <a:pt x="7" y="11"/>
                  </a:moveTo>
                  <a:cubicBezTo>
                    <a:pt x="7" y="9"/>
                    <a:pt x="7" y="9"/>
                    <a:pt x="7" y="9"/>
                  </a:cubicBezTo>
                  <a:cubicBezTo>
                    <a:pt x="7" y="9"/>
                    <a:pt x="7" y="9"/>
                    <a:pt x="7" y="9"/>
                  </a:cubicBezTo>
                  <a:cubicBezTo>
                    <a:pt x="7" y="9"/>
                    <a:pt x="6" y="10"/>
                    <a:pt x="6" y="10"/>
                  </a:cubicBezTo>
                  <a:cubicBezTo>
                    <a:pt x="5" y="11"/>
                    <a:pt x="4" y="11"/>
                    <a:pt x="3" y="11"/>
                  </a:cubicBezTo>
                  <a:cubicBezTo>
                    <a:pt x="2" y="11"/>
                    <a:pt x="2" y="11"/>
                    <a:pt x="1" y="10"/>
                  </a:cubicBezTo>
                  <a:cubicBezTo>
                    <a:pt x="0" y="10"/>
                    <a:pt x="0" y="9"/>
                    <a:pt x="0" y="8"/>
                  </a:cubicBezTo>
                  <a:cubicBezTo>
                    <a:pt x="0" y="6"/>
                    <a:pt x="1" y="5"/>
                    <a:pt x="4" y="5"/>
                  </a:cubicBezTo>
                  <a:cubicBezTo>
                    <a:pt x="7" y="4"/>
                    <a:pt x="7" y="4"/>
                    <a:pt x="7" y="4"/>
                  </a:cubicBezTo>
                  <a:cubicBezTo>
                    <a:pt x="7" y="2"/>
                    <a:pt x="6" y="1"/>
                    <a:pt x="5" y="1"/>
                  </a:cubicBezTo>
                  <a:cubicBezTo>
                    <a:pt x="3" y="1"/>
                    <a:pt x="2" y="1"/>
                    <a:pt x="1" y="2"/>
                  </a:cubicBezTo>
                  <a:cubicBezTo>
                    <a:pt x="1" y="1"/>
                    <a:pt x="1" y="1"/>
                    <a:pt x="1" y="1"/>
                  </a:cubicBezTo>
                  <a:cubicBezTo>
                    <a:pt x="2" y="1"/>
                    <a:pt x="2" y="0"/>
                    <a:pt x="3" y="0"/>
                  </a:cubicBezTo>
                  <a:cubicBezTo>
                    <a:pt x="3" y="0"/>
                    <a:pt x="4" y="0"/>
                    <a:pt x="5" y="0"/>
                  </a:cubicBezTo>
                  <a:cubicBezTo>
                    <a:pt x="6" y="0"/>
                    <a:pt x="7" y="0"/>
                    <a:pt x="7" y="1"/>
                  </a:cubicBezTo>
                  <a:cubicBezTo>
                    <a:pt x="8" y="1"/>
                    <a:pt x="8" y="2"/>
                    <a:pt x="8" y="4"/>
                  </a:cubicBezTo>
                  <a:cubicBezTo>
                    <a:pt x="8" y="11"/>
                    <a:pt x="8" y="11"/>
                    <a:pt x="8" y="11"/>
                  </a:cubicBezTo>
                  <a:lnTo>
                    <a:pt x="7" y="11"/>
                  </a:lnTo>
                  <a:close/>
                  <a:moveTo>
                    <a:pt x="4" y="5"/>
                  </a:moveTo>
                  <a:cubicBezTo>
                    <a:pt x="3" y="6"/>
                    <a:pt x="2" y="6"/>
                    <a:pt x="2" y="6"/>
                  </a:cubicBezTo>
                  <a:cubicBezTo>
                    <a:pt x="1" y="7"/>
                    <a:pt x="1" y="7"/>
                    <a:pt x="1" y="8"/>
                  </a:cubicBezTo>
                  <a:cubicBezTo>
                    <a:pt x="1" y="9"/>
                    <a:pt x="1" y="9"/>
                    <a:pt x="2" y="9"/>
                  </a:cubicBezTo>
                  <a:cubicBezTo>
                    <a:pt x="2" y="10"/>
                    <a:pt x="3" y="10"/>
                    <a:pt x="4" y="10"/>
                  </a:cubicBezTo>
                  <a:cubicBezTo>
                    <a:pt x="5" y="10"/>
                    <a:pt x="5" y="10"/>
                    <a:pt x="6" y="9"/>
                  </a:cubicBezTo>
                  <a:cubicBezTo>
                    <a:pt x="7" y="8"/>
                    <a:pt x="7" y="7"/>
                    <a:pt x="7" y="6"/>
                  </a:cubicBezTo>
                  <a:cubicBezTo>
                    <a:pt x="7" y="5"/>
                    <a:pt x="7" y="5"/>
                    <a:pt x="7" y="5"/>
                  </a:cubicBezTo>
                  <a:lnTo>
                    <a:pt x="4"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34" name="Freeform 343">
              <a:extLst>
                <a:ext uri="{FF2B5EF4-FFF2-40B4-BE49-F238E27FC236}">
                  <a16:creationId xmlns:a16="http://schemas.microsoft.com/office/drawing/2014/main" id="{1055B075-A980-426C-BAEE-E879E179DA1D}"/>
                </a:ext>
              </a:extLst>
            </p:cNvPr>
            <p:cNvSpPr>
              <a:spLocks/>
            </p:cNvSpPr>
            <p:nvPr/>
          </p:nvSpPr>
          <p:spPr bwMode="auto">
            <a:xfrm>
              <a:off x="7032" y="2319"/>
              <a:ext cx="9" cy="19"/>
            </a:xfrm>
            <a:custGeom>
              <a:avLst/>
              <a:gdLst>
                <a:gd name="T0" fmla="*/ 5 w 5"/>
                <a:gd name="T1" fmla="*/ 1 h 11"/>
                <a:gd name="T2" fmla="*/ 4 w 5"/>
                <a:gd name="T3" fmla="*/ 1 h 11"/>
                <a:gd name="T4" fmla="*/ 1 w 5"/>
                <a:gd name="T5" fmla="*/ 2 h 11"/>
                <a:gd name="T6" fmla="*/ 1 w 5"/>
                <a:gd name="T7" fmla="*/ 6 h 11"/>
                <a:gd name="T8" fmla="*/ 1 w 5"/>
                <a:gd name="T9" fmla="*/ 11 h 11"/>
                <a:gd name="T10" fmla="*/ 0 w 5"/>
                <a:gd name="T11" fmla="*/ 11 h 11"/>
                <a:gd name="T12" fmla="*/ 0 w 5"/>
                <a:gd name="T13" fmla="*/ 0 h 11"/>
                <a:gd name="T14" fmla="*/ 1 w 5"/>
                <a:gd name="T15" fmla="*/ 0 h 11"/>
                <a:gd name="T16" fmla="*/ 1 w 5"/>
                <a:gd name="T17" fmla="*/ 2 h 11"/>
                <a:gd name="T18" fmla="*/ 1 w 5"/>
                <a:gd name="T19" fmla="*/ 2 h 11"/>
                <a:gd name="T20" fmla="*/ 2 w 5"/>
                <a:gd name="T21" fmla="*/ 1 h 11"/>
                <a:gd name="T22" fmla="*/ 4 w 5"/>
                <a:gd name="T23" fmla="*/ 0 h 11"/>
                <a:gd name="T24" fmla="*/ 5 w 5"/>
                <a:gd name="T25" fmla="*/ 0 h 11"/>
                <a:gd name="T26" fmla="*/ 5 w 5"/>
                <a:gd name="T2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11">
                  <a:moveTo>
                    <a:pt x="5" y="1"/>
                  </a:moveTo>
                  <a:cubicBezTo>
                    <a:pt x="4" y="1"/>
                    <a:pt x="4" y="1"/>
                    <a:pt x="4" y="1"/>
                  </a:cubicBezTo>
                  <a:cubicBezTo>
                    <a:pt x="3" y="1"/>
                    <a:pt x="2" y="1"/>
                    <a:pt x="1" y="2"/>
                  </a:cubicBezTo>
                  <a:cubicBezTo>
                    <a:pt x="1" y="3"/>
                    <a:pt x="1" y="4"/>
                    <a:pt x="1" y="6"/>
                  </a:cubicBezTo>
                  <a:cubicBezTo>
                    <a:pt x="1" y="11"/>
                    <a:pt x="1" y="11"/>
                    <a:pt x="1" y="11"/>
                  </a:cubicBezTo>
                  <a:cubicBezTo>
                    <a:pt x="0" y="11"/>
                    <a:pt x="0" y="11"/>
                    <a:pt x="0" y="11"/>
                  </a:cubicBezTo>
                  <a:cubicBezTo>
                    <a:pt x="0" y="0"/>
                    <a:pt x="0" y="0"/>
                    <a:pt x="0" y="0"/>
                  </a:cubicBezTo>
                  <a:cubicBezTo>
                    <a:pt x="1" y="0"/>
                    <a:pt x="1" y="0"/>
                    <a:pt x="1" y="0"/>
                  </a:cubicBezTo>
                  <a:cubicBezTo>
                    <a:pt x="1" y="2"/>
                    <a:pt x="1" y="2"/>
                    <a:pt x="1" y="2"/>
                  </a:cubicBezTo>
                  <a:cubicBezTo>
                    <a:pt x="1" y="2"/>
                    <a:pt x="1" y="2"/>
                    <a:pt x="1" y="2"/>
                  </a:cubicBezTo>
                  <a:cubicBezTo>
                    <a:pt x="1" y="2"/>
                    <a:pt x="1" y="1"/>
                    <a:pt x="2" y="1"/>
                  </a:cubicBezTo>
                  <a:cubicBezTo>
                    <a:pt x="2" y="0"/>
                    <a:pt x="3" y="0"/>
                    <a:pt x="4" y="0"/>
                  </a:cubicBezTo>
                  <a:cubicBezTo>
                    <a:pt x="4" y="0"/>
                    <a:pt x="4" y="0"/>
                    <a:pt x="5" y="0"/>
                  </a:cubicBezTo>
                  <a:lnTo>
                    <a:pt x="5"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35" name="Freeform 344">
              <a:extLst>
                <a:ext uri="{FF2B5EF4-FFF2-40B4-BE49-F238E27FC236}">
                  <a16:creationId xmlns:a16="http://schemas.microsoft.com/office/drawing/2014/main" id="{E51D5E54-1FF4-42FC-ACC2-0AB4370AD1C2}"/>
                </a:ext>
              </a:extLst>
            </p:cNvPr>
            <p:cNvSpPr>
              <a:spLocks/>
            </p:cNvSpPr>
            <p:nvPr/>
          </p:nvSpPr>
          <p:spPr bwMode="auto">
            <a:xfrm>
              <a:off x="7043" y="2314"/>
              <a:ext cx="11" cy="24"/>
            </a:xfrm>
            <a:custGeom>
              <a:avLst/>
              <a:gdLst>
                <a:gd name="T0" fmla="*/ 6 w 6"/>
                <a:gd name="T1" fmla="*/ 14 h 14"/>
                <a:gd name="T2" fmla="*/ 5 w 6"/>
                <a:gd name="T3" fmla="*/ 14 h 14"/>
                <a:gd name="T4" fmla="*/ 2 w 6"/>
                <a:gd name="T5" fmla="*/ 11 h 14"/>
                <a:gd name="T6" fmla="*/ 2 w 6"/>
                <a:gd name="T7" fmla="*/ 4 h 14"/>
                <a:gd name="T8" fmla="*/ 0 w 6"/>
                <a:gd name="T9" fmla="*/ 4 h 14"/>
                <a:gd name="T10" fmla="*/ 0 w 6"/>
                <a:gd name="T11" fmla="*/ 3 h 14"/>
                <a:gd name="T12" fmla="*/ 2 w 6"/>
                <a:gd name="T13" fmla="*/ 3 h 14"/>
                <a:gd name="T14" fmla="*/ 2 w 6"/>
                <a:gd name="T15" fmla="*/ 0 h 14"/>
                <a:gd name="T16" fmla="*/ 3 w 6"/>
                <a:gd name="T17" fmla="*/ 0 h 14"/>
                <a:gd name="T18" fmla="*/ 3 w 6"/>
                <a:gd name="T19" fmla="*/ 0 h 14"/>
                <a:gd name="T20" fmla="*/ 3 w 6"/>
                <a:gd name="T21" fmla="*/ 3 h 14"/>
                <a:gd name="T22" fmla="*/ 6 w 6"/>
                <a:gd name="T23" fmla="*/ 3 h 14"/>
                <a:gd name="T24" fmla="*/ 6 w 6"/>
                <a:gd name="T25" fmla="*/ 4 h 14"/>
                <a:gd name="T26" fmla="*/ 3 w 6"/>
                <a:gd name="T27" fmla="*/ 4 h 14"/>
                <a:gd name="T28" fmla="*/ 3 w 6"/>
                <a:gd name="T29" fmla="*/ 11 h 14"/>
                <a:gd name="T30" fmla="*/ 4 w 6"/>
                <a:gd name="T31" fmla="*/ 13 h 14"/>
                <a:gd name="T32" fmla="*/ 5 w 6"/>
                <a:gd name="T33" fmla="*/ 13 h 14"/>
                <a:gd name="T34" fmla="*/ 6 w 6"/>
                <a:gd name="T35" fmla="*/ 13 h 14"/>
                <a:gd name="T36" fmla="*/ 6 w 6"/>
                <a:gd name="T3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14">
                  <a:moveTo>
                    <a:pt x="6" y="14"/>
                  </a:moveTo>
                  <a:cubicBezTo>
                    <a:pt x="6" y="14"/>
                    <a:pt x="5" y="14"/>
                    <a:pt x="5" y="14"/>
                  </a:cubicBezTo>
                  <a:cubicBezTo>
                    <a:pt x="3" y="14"/>
                    <a:pt x="2" y="13"/>
                    <a:pt x="2" y="11"/>
                  </a:cubicBezTo>
                  <a:cubicBezTo>
                    <a:pt x="2" y="4"/>
                    <a:pt x="2" y="4"/>
                    <a:pt x="2" y="4"/>
                  </a:cubicBezTo>
                  <a:cubicBezTo>
                    <a:pt x="0" y="4"/>
                    <a:pt x="0" y="4"/>
                    <a:pt x="0" y="4"/>
                  </a:cubicBezTo>
                  <a:cubicBezTo>
                    <a:pt x="0" y="3"/>
                    <a:pt x="0" y="3"/>
                    <a:pt x="0" y="3"/>
                  </a:cubicBezTo>
                  <a:cubicBezTo>
                    <a:pt x="2" y="3"/>
                    <a:pt x="2" y="3"/>
                    <a:pt x="2" y="3"/>
                  </a:cubicBezTo>
                  <a:cubicBezTo>
                    <a:pt x="2" y="0"/>
                    <a:pt x="2" y="0"/>
                    <a:pt x="2" y="0"/>
                  </a:cubicBezTo>
                  <a:cubicBezTo>
                    <a:pt x="2" y="0"/>
                    <a:pt x="3" y="0"/>
                    <a:pt x="3" y="0"/>
                  </a:cubicBezTo>
                  <a:cubicBezTo>
                    <a:pt x="3" y="0"/>
                    <a:pt x="3" y="0"/>
                    <a:pt x="3" y="0"/>
                  </a:cubicBezTo>
                  <a:cubicBezTo>
                    <a:pt x="3" y="3"/>
                    <a:pt x="3" y="3"/>
                    <a:pt x="3" y="3"/>
                  </a:cubicBezTo>
                  <a:cubicBezTo>
                    <a:pt x="6" y="3"/>
                    <a:pt x="6" y="3"/>
                    <a:pt x="6" y="3"/>
                  </a:cubicBezTo>
                  <a:cubicBezTo>
                    <a:pt x="6" y="4"/>
                    <a:pt x="6" y="4"/>
                    <a:pt x="6" y="4"/>
                  </a:cubicBezTo>
                  <a:cubicBezTo>
                    <a:pt x="3" y="4"/>
                    <a:pt x="3" y="4"/>
                    <a:pt x="3" y="4"/>
                  </a:cubicBezTo>
                  <a:cubicBezTo>
                    <a:pt x="3" y="11"/>
                    <a:pt x="3" y="11"/>
                    <a:pt x="3" y="11"/>
                  </a:cubicBezTo>
                  <a:cubicBezTo>
                    <a:pt x="3" y="12"/>
                    <a:pt x="3" y="12"/>
                    <a:pt x="4" y="13"/>
                  </a:cubicBezTo>
                  <a:cubicBezTo>
                    <a:pt x="4" y="13"/>
                    <a:pt x="4" y="13"/>
                    <a:pt x="5" y="13"/>
                  </a:cubicBezTo>
                  <a:cubicBezTo>
                    <a:pt x="5" y="13"/>
                    <a:pt x="6" y="13"/>
                    <a:pt x="6" y="13"/>
                  </a:cubicBezTo>
                  <a:lnTo>
                    <a:pt x="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36" name="Rectangle 345">
              <a:extLst>
                <a:ext uri="{FF2B5EF4-FFF2-40B4-BE49-F238E27FC236}">
                  <a16:creationId xmlns:a16="http://schemas.microsoft.com/office/drawing/2014/main" id="{A260D173-4791-4ED1-8FB4-B0C0A076737A}"/>
                </a:ext>
              </a:extLst>
            </p:cNvPr>
            <p:cNvSpPr>
              <a:spLocks noChangeArrowheads="1"/>
            </p:cNvSpPr>
            <p:nvPr/>
          </p:nvSpPr>
          <p:spPr bwMode="auto">
            <a:xfrm>
              <a:off x="7351" y="2831"/>
              <a:ext cx="40" cy="16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grpSp>
      <p:grpSp>
        <p:nvGrpSpPr>
          <p:cNvPr id="37" name="Group 36">
            <a:extLst>
              <a:ext uri="{FF2B5EF4-FFF2-40B4-BE49-F238E27FC236}">
                <a16:creationId xmlns:a16="http://schemas.microsoft.com/office/drawing/2014/main" id="{7C14E451-06D4-4148-8E49-7721E290C596}"/>
              </a:ext>
            </a:extLst>
          </p:cNvPr>
          <p:cNvGrpSpPr/>
          <p:nvPr/>
        </p:nvGrpSpPr>
        <p:grpSpPr>
          <a:xfrm>
            <a:off x="1397306" y="4758530"/>
            <a:ext cx="202588" cy="572131"/>
            <a:chOff x="1494566" y="1830076"/>
            <a:chExt cx="304070" cy="858725"/>
          </a:xfrm>
          <a:solidFill>
            <a:srgbClr val="C00000"/>
          </a:solidFill>
          <a:effectLst>
            <a:glow>
              <a:srgbClr val="C00000">
                <a:alpha val="40000"/>
              </a:srgbClr>
            </a:glow>
          </a:effectLst>
        </p:grpSpPr>
        <p:sp>
          <p:nvSpPr>
            <p:cNvPr id="38" name="Flowchart: Delay 37">
              <a:extLst>
                <a:ext uri="{FF2B5EF4-FFF2-40B4-BE49-F238E27FC236}">
                  <a16:creationId xmlns:a16="http://schemas.microsoft.com/office/drawing/2014/main" id="{26C73C75-EED8-4CFC-9691-173597DB2B5B}"/>
                </a:ext>
              </a:extLst>
            </p:cNvPr>
            <p:cNvSpPr/>
            <p:nvPr/>
          </p:nvSpPr>
          <p:spPr bwMode="auto">
            <a:xfrm rot="5400000">
              <a:off x="1418001" y="2132497"/>
              <a:ext cx="457200" cy="304070"/>
            </a:xfrm>
            <a:prstGeom prst="flowChartDelay">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39838163-4A58-4258-983A-3F061648B284}"/>
                </a:ext>
              </a:extLst>
            </p:cNvPr>
            <p:cNvSpPr/>
            <p:nvPr/>
          </p:nvSpPr>
          <p:spPr bwMode="auto">
            <a:xfrm>
              <a:off x="1556715" y="2307801"/>
              <a:ext cx="179772" cy="3810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25C3BE78-FEB1-4D2B-B1D5-C025B06B8B0A}"/>
                </a:ext>
              </a:extLst>
            </p:cNvPr>
            <p:cNvSpPr/>
            <p:nvPr/>
          </p:nvSpPr>
          <p:spPr bwMode="auto">
            <a:xfrm>
              <a:off x="1548516" y="1830076"/>
              <a:ext cx="196170" cy="19617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7" name="Group 56">
            <a:extLst>
              <a:ext uri="{FF2B5EF4-FFF2-40B4-BE49-F238E27FC236}">
                <a16:creationId xmlns:a16="http://schemas.microsoft.com/office/drawing/2014/main" id="{CC75AB1F-137D-4F29-B4AF-1BCD948DBF58}"/>
              </a:ext>
            </a:extLst>
          </p:cNvPr>
          <p:cNvGrpSpPr/>
          <p:nvPr/>
        </p:nvGrpSpPr>
        <p:grpSpPr>
          <a:xfrm>
            <a:off x="9392242" y="4442730"/>
            <a:ext cx="611700" cy="880082"/>
            <a:chOff x="9504544" y="4509470"/>
            <a:chExt cx="611700" cy="880082"/>
          </a:xfrm>
        </p:grpSpPr>
        <p:pic>
          <p:nvPicPr>
            <p:cNvPr id="42" name="Picture 41">
              <a:extLst>
                <a:ext uri="{FF2B5EF4-FFF2-40B4-BE49-F238E27FC236}">
                  <a16:creationId xmlns:a16="http://schemas.microsoft.com/office/drawing/2014/main" id="{E84D06A9-FC1F-4068-9EDC-BAECFCCB778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04544" y="4509470"/>
              <a:ext cx="467544" cy="880082"/>
            </a:xfrm>
            <a:prstGeom prst="rect">
              <a:avLst/>
            </a:prstGeom>
          </p:spPr>
        </p:pic>
        <p:pic>
          <p:nvPicPr>
            <p:cNvPr id="43" name="Picture 42">
              <a:extLst>
                <a:ext uri="{FF2B5EF4-FFF2-40B4-BE49-F238E27FC236}">
                  <a16:creationId xmlns:a16="http://schemas.microsoft.com/office/drawing/2014/main" id="{C13043E1-2FD4-45FC-89F0-13CFEE76EBF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16200000">
              <a:off x="9766097" y="4997387"/>
              <a:ext cx="307706" cy="392589"/>
            </a:xfrm>
            <a:prstGeom prst="rect">
              <a:avLst/>
            </a:prstGeom>
          </p:spPr>
        </p:pic>
      </p:grpSp>
      <p:grpSp>
        <p:nvGrpSpPr>
          <p:cNvPr id="44" name="Group 43">
            <a:extLst>
              <a:ext uri="{FF2B5EF4-FFF2-40B4-BE49-F238E27FC236}">
                <a16:creationId xmlns:a16="http://schemas.microsoft.com/office/drawing/2014/main" id="{16523AFD-A327-4723-A200-C2939EE2001B}"/>
              </a:ext>
            </a:extLst>
          </p:cNvPr>
          <p:cNvGrpSpPr/>
          <p:nvPr/>
        </p:nvGrpSpPr>
        <p:grpSpPr>
          <a:xfrm>
            <a:off x="9385724" y="2418564"/>
            <a:ext cx="611679" cy="880082"/>
            <a:chOff x="6748776" y="2393252"/>
            <a:chExt cx="611679" cy="880082"/>
          </a:xfrm>
        </p:grpSpPr>
        <p:pic>
          <p:nvPicPr>
            <p:cNvPr id="45" name="Picture 44">
              <a:extLst>
                <a:ext uri="{FF2B5EF4-FFF2-40B4-BE49-F238E27FC236}">
                  <a16:creationId xmlns:a16="http://schemas.microsoft.com/office/drawing/2014/main" id="{5CBD90A2-91C1-4F20-9A8E-B448ABDEAB5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748776" y="2393252"/>
              <a:ext cx="467544" cy="880082"/>
            </a:xfrm>
            <a:prstGeom prst="rect">
              <a:avLst/>
            </a:prstGeom>
          </p:spPr>
        </p:pic>
        <p:sp>
          <p:nvSpPr>
            <p:cNvPr id="46" name="Isosceles Triangle 45">
              <a:extLst>
                <a:ext uri="{FF2B5EF4-FFF2-40B4-BE49-F238E27FC236}">
                  <a16:creationId xmlns:a16="http://schemas.microsoft.com/office/drawing/2014/main" id="{2129C5EF-2B24-4ECF-9969-E23534657918}"/>
                </a:ext>
              </a:extLst>
            </p:cNvPr>
            <p:cNvSpPr/>
            <p:nvPr/>
          </p:nvSpPr>
          <p:spPr bwMode="auto">
            <a:xfrm>
              <a:off x="6904037" y="2877569"/>
              <a:ext cx="381000" cy="304800"/>
            </a:xfrm>
            <a:prstGeom prst="triangle">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47" name="Picture 46">
              <a:extLst>
                <a:ext uri="{FF2B5EF4-FFF2-40B4-BE49-F238E27FC236}">
                  <a16:creationId xmlns:a16="http://schemas.microsoft.com/office/drawing/2014/main" id="{2699B336-4B77-4C1F-B2E6-9CAA18776FEC}"/>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990341" y="2999731"/>
              <a:ext cx="370114" cy="228600"/>
            </a:xfrm>
            <a:prstGeom prst="rect">
              <a:avLst/>
            </a:prstGeom>
          </p:spPr>
        </p:pic>
      </p:grpSp>
      <p:sp>
        <p:nvSpPr>
          <p:cNvPr id="48" name="TextBox 47">
            <a:extLst>
              <a:ext uri="{FF2B5EF4-FFF2-40B4-BE49-F238E27FC236}">
                <a16:creationId xmlns:a16="http://schemas.microsoft.com/office/drawing/2014/main" id="{FF52C838-AF99-4D20-9A93-36074F83C7E1}"/>
              </a:ext>
            </a:extLst>
          </p:cNvPr>
          <p:cNvSpPr txBox="1"/>
          <p:nvPr/>
        </p:nvSpPr>
        <p:spPr>
          <a:xfrm>
            <a:off x="936121" y="1790700"/>
            <a:ext cx="2259081" cy="627864"/>
          </a:xfrm>
          <a:prstGeom prst="rect">
            <a:avLst/>
          </a:prstGeom>
          <a:noFill/>
        </p:spPr>
        <p:txBody>
          <a:bodyPr wrap="none" lIns="182880" tIns="146304" rIns="182880" bIns="146304" rtlCol="0">
            <a:spAutoFit/>
          </a:bodyPr>
          <a:lstStyle/>
          <a:p>
            <a:pPr>
              <a:lnSpc>
                <a:spcPct val="90000"/>
              </a:lnSpc>
              <a:spcAft>
                <a:spcPts val="600"/>
              </a:spcAft>
            </a:pPr>
            <a:r>
              <a:rPr lang="en-CA" sz="2400" dirty="0">
                <a:solidFill>
                  <a:schemeClr val="accent6"/>
                </a:solidFill>
              </a:rPr>
              <a:t>fabrikam.com</a:t>
            </a:r>
          </a:p>
        </p:txBody>
      </p:sp>
      <p:sp>
        <p:nvSpPr>
          <p:cNvPr id="49" name="TextBox 48">
            <a:extLst>
              <a:ext uri="{FF2B5EF4-FFF2-40B4-BE49-F238E27FC236}">
                <a16:creationId xmlns:a16="http://schemas.microsoft.com/office/drawing/2014/main" id="{A3F43826-E9C2-4EFF-A0E4-BBD617FD1292}"/>
              </a:ext>
            </a:extLst>
          </p:cNvPr>
          <p:cNvSpPr txBox="1"/>
          <p:nvPr/>
        </p:nvSpPr>
        <p:spPr>
          <a:xfrm>
            <a:off x="8610756" y="1790700"/>
            <a:ext cx="2117375" cy="627864"/>
          </a:xfrm>
          <a:prstGeom prst="rect">
            <a:avLst/>
          </a:prstGeom>
          <a:noFill/>
        </p:spPr>
        <p:txBody>
          <a:bodyPr wrap="none" lIns="182880" tIns="146304" rIns="182880" bIns="146304" rtlCol="0">
            <a:spAutoFit/>
          </a:bodyPr>
          <a:lstStyle/>
          <a:p>
            <a:pPr>
              <a:lnSpc>
                <a:spcPct val="90000"/>
              </a:lnSpc>
              <a:spcAft>
                <a:spcPts val="600"/>
              </a:spcAft>
            </a:pPr>
            <a:r>
              <a:rPr lang="en-CA" sz="2400" dirty="0">
                <a:solidFill>
                  <a:schemeClr val="tx2"/>
                </a:solidFill>
              </a:rPr>
              <a:t>contoso.com</a:t>
            </a:r>
          </a:p>
        </p:txBody>
      </p:sp>
      <p:cxnSp>
        <p:nvCxnSpPr>
          <p:cNvPr id="51" name="Straight Connector 50">
            <a:extLst>
              <a:ext uri="{FF2B5EF4-FFF2-40B4-BE49-F238E27FC236}">
                <a16:creationId xmlns:a16="http://schemas.microsoft.com/office/drawing/2014/main" id="{ADFB22E9-F6EC-4008-A44E-661C289BE12E}"/>
              </a:ext>
            </a:extLst>
          </p:cNvPr>
          <p:cNvCxnSpPr>
            <a:cxnSpLocks/>
          </p:cNvCxnSpPr>
          <p:nvPr/>
        </p:nvCxnSpPr>
        <p:spPr>
          <a:xfrm>
            <a:off x="6218237" y="1971675"/>
            <a:ext cx="0" cy="4480800"/>
          </a:xfrm>
          <a:prstGeom prst="line">
            <a:avLst/>
          </a:prstGeom>
          <a:ln w="3810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58D679A5-EB93-43B2-BFB7-32D9A7D54761}"/>
              </a:ext>
            </a:extLst>
          </p:cNvPr>
          <p:cNvGrpSpPr/>
          <p:nvPr/>
        </p:nvGrpSpPr>
        <p:grpSpPr>
          <a:xfrm>
            <a:off x="1759821" y="2475449"/>
            <a:ext cx="611679" cy="880082"/>
            <a:chOff x="6748776" y="2393252"/>
            <a:chExt cx="611679" cy="880082"/>
          </a:xfrm>
        </p:grpSpPr>
        <p:pic>
          <p:nvPicPr>
            <p:cNvPr id="54" name="Picture 53">
              <a:extLst>
                <a:ext uri="{FF2B5EF4-FFF2-40B4-BE49-F238E27FC236}">
                  <a16:creationId xmlns:a16="http://schemas.microsoft.com/office/drawing/2014/main" id="{498B48BB-F9A5-43DA-BEB1-664BE31A956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748776" y="2393252"/>
              <a:ext cx="467544" cy="880082"/>
            </a:xfrm>
            <a:prstGeom prst="rect">
              <a:avLst/>
            </a:prstGeom>
          </p:spPr>
        </p:pic>
        <p:sp>
          <p:nvSpPr>
            <p:cNvPr id="55" name="Isosceles Triangle 54">
              <a:extLst>
                <a:ext uri="{FF2B5EF4-FFF2-40B4-BE49-F238E27FC236}">
                  <a16:creationId xmlns:a16="http://schemas.microsoft.com/office/drawing/2014/main" id="{66814838-85C5-45A1-AB15-2CFC1946229F}"/>
                </a:ext>
              </a:extLst>
            </p:cNvPr>
            <p:cNvSpPr/>
            <p:nvPr/>
          </p:nvSpPr>
          <p:spPr bwMode="auto">
            <a:xfrm>
              <a:off x="6904037" y="2877569"/>
              <a:ext cx="381000" cy="304800"/>
            </a:xfrm>
            <a:prstGeom prst="triangle">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56" name="Picture 55">
              <a:extLst>
                <a:ext uri="{FF2B5EF4-FFF2-40B4-BE49-F238E27FC236}">
                  <a16:creationId xmlns:a16="http://schemas.microsoft.com/office/drawing/2014/main" id="{EB02057C-5EE7-4BD6-81BD-EA1E66E71672}"/>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990341" y="2999731"/>
              <a:ext cx="370114" cy="228600"/>
            </a:xfrm>
            <a:prstGeom prst="rect">
              <a:avLst/>
            </a:prstGeom>
          </p:spPr>
        </p:pic>
      </p:grpSp>
      <p:sp>
        <p:nvSpPr>
          <p:cNvPr id="58" name="TextBox 57">
            <a:extLst>
              <a:ext uri="{FF2B5EF4-FFF2-40B4-BE49-F238E27FC236}">
                <a16:creationId xmlns:a16="http://schemas.microsoft.com/office/drawing/2014/main" id="{886494CE-BB72-4C11-BE46-3A6CB7BE038B}"/>
              </a:ext>
            </a:extLst>
          </p:cNvPr>
          <p:cNvSpPr txBox="1"/>
          <p:nvPr/>
        </p:nvSpPr>
        <p:spPr>
          <a:xfrm>
            <a:off x="571406" y="5532043"/>
            <a:ext cx="2449260" cy="627864"/>
          </a:xfrm>
          <a:prstGeom prst="rect">
            <a:avLst/>
          </a:prstGeom>
          <a:noFill/>
        </p:spPr>
        <p:txBody>
          <a:bodyPr wrap="none" lIns="182880" tIns="146304" rIns="182880" bIns="146304" rtlCol="0">
            <a:spAutoFit/>
          </a:bodyPr>
          <a:lstStyle/>
          <a:p>
            <a:pPr>
              <a:lnSpc>
                <a:spcPct val="90000"/>
              </a:lnSpc>
              <a:spcAft>
                <a:spcPts val="600"/>
              </a:spcAft>
            </a:pPr>
            <a:r>
              <a:rPr lang="en-CA" sz="2400" dirty="0">
                <a:solidFill>
                  <a:schemeClr val="accent6"/>
                </a:solidFill>
              </a:rPr>
              <a:t>FABRIKAM\Bob</a:t>
            </a:r>
          </a:p>
        </p:txBody>
      </p:sp>
      <p:pic>
        <p:nvPicPr>
          <p:cNvPr id="67" name="Picture 66">
            <a:extLst>
              <a:ext uri="{FF2B5EF4-FFF2-40B4-BE49-F238E27FC236}">
                <a16:creationId xmlns:a16="http://schemas.microsoft.com/office/drawing/2014/main" id="{F47FCEDB-4667-4B78-9C2A-71D7D3F2FCB7}"/>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140393" y="2602263"/>
            <a:ext cx="514804" cy="357503"/>
          </a:xfrm>
          <a:prstGeom prst="rect">
            <a:avLst/>
          </a:prstGeom>
        </p:spPr>
      </p:pic>
      <p:pic>
        <p:nvPicPr>
          <p:cNvPr id="68" name="Picture 67">
            <a:extLst>
              <a:ext uri="{FF2B5EF4-FFF2-40B4-BE49-F238E27FC236}">
                <a16:creationId xmlns:a16="http://schemas.microsoft.com/office/drawing/2014/main" id="{CF5BB8BA-93BC-4653-90C3-DFC172A85991}"/>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529429" y="2590258"/>
            <a:ext cx="514804" cy="357503"/>
          </a:xfrm>
          <a:prstGeom prst="rect">
            <a:avLst/>
          </a:prstGeom>
        </p:spPr>
      </p:pic>
      <p:sp>
        <p:nvSpPr>
          <p:cNvPr id="70" name="TextBox 69">
            <a:extLst>
              <a:ext uri="{FF2B5EF4-FFF2-40B4-BE49-F238E27FC236}">
                <a16:creationId xmlns:a16="http://schemas.microsoft.com/office/drawing/2014/main" id="{C963BEEA-A4B0-4E20-B694-1BD0AA6FCE74}"/>
              </a:ext>
            </a:extLst>
          </p:cNvPr>
          <p:cNvSpPr txBox="1"/>
          <p:nvPr/>
        </p:nvSpPr>
        <p:spPr>
          <a:xfrm>
            <a:off x="10534954" y="2418564"/>
            <a:ext cx="1262204" cy="544765"/>
          </a:xfrm>
          <a:prstGeom prst="rect">
            <a:avLst/>
          </a:prstGeom>
          <a:noFill/>
        </p:spPr>
        <p:txBody>
          <a:bodyPr wrap="none" lIns="182880" tIns="146304" rIns="182880" bIns="146304" rtlCol="0">
            <a:spAutoFit/>
          </a:bodyPr>
          <a:lstStyle/>
          <a:p>
            <a:pPr>
              <a:lnSpc>
                <a:spcPct val="90000"/>
              </a:lnSpc>
              <a:spcAft>
                <a:spcPts val="600"/>
              </a:spcAft>
            </a:pPr>
            <a:r>
              <a:rPr lang="en-CA" sz="1800" dirty="0" err="1">
                <a:solidFill>
                  <a:schemeClr val="accent6"/>
                </a:solidFill>
              </a:rPr>
              <a:t>fabrikam</a:t>
            </a:r>
            <a:endParaRPr lang="en-CA" sz="2400" dirty="0">
              <a:solidFill>
                <a:schemeClr val="accent6"/>
              </a:solidFill>
            </a:endParaRPr>
          </a:p>
        </p:txBody>
      </p:sp>
      <p:pic>
        <p:nvPicPr>
          <p:cNvPr id="71" name="Picture 70">
            <a:extLst>
              <a:ext uri="{FF2B5EF4-FFF2-40B4-BE49-F238E27FC236}">
                <a16:creationId xmlns:a16="http://schemas.microsoft.com/office/drawing/2014/main" id="{E4E963DD-27EA-413E-9E8A-C89DC25B558A}"/>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501435" y="6563275"/>
            <a:ext cx="514804" cy="357503"/>
          </a:xfrm>
          <a:prstGeom prst="rect">
            <a:avLst/>
          </a:prstGeom>
        </p:spPr>
      </p:pic>
      <p:sp>
        <p:nvSpPr>
          <p:cNvPr id="72" name="TextBox 71">
            <a:extLst>
              <a:ext uri="{FF2B5EF4-FFF2-40B4-BE49-F238E27FC236}">
                <a16:creationId xmlns:a16="http://schemas.microsoft.com/office/drawing/2014/main" id="{C70128B6-BE97-4A4F-93F0-CF8F8CB92FBC}"/>
              </a:ext>
            </a:extLst>
          </p:cNvPr>
          <p:cNvSpPr txBox="1"/>
          <p:nvPr/>
        </p:nvSpPr>
        <p:spPr>
          <a:xfrm>
            <a:off x="5911464" y="6366661"/>
            <a:ext cx="1275029" cy="627864"/>
          </a:xfrm>
          <a:prstGeom prst="rect">
            <a:avLst/>
          </a:prstGeom>
          <a:noFill/>
        </p:spPr>
        <p:txBody>
          <a:bodyPr wrap="none" lIns="182880" tIns="146304" rIns="182880" bIns="146304" rtlCol="0">
            <a:spAutoFit/>
          </a:bodyPr>
          <a:lstStyle/>
          <a:p>
            <a:pPr>
              <a:lnSpc>
                <a:spcPct val="90000"/>
              </a:lnSpc>
              <a:spcAft>
                <a:spcPts val="600"/>
              </a:spcAft>
            </a:pPr>
            <a:r>
              <a:rPr lang="en-CA" sz="2400" dirty="0"/>
              <a:t>= TDO</a:t>
            </a:r>
          </a:p>
        </p:txBody>
      </p:sp>
      <p:sp>
        <p:nvSpPr>
          <p:cNvPr id="73" name="TextBox 72">
            <a:extLst>
              <a:ext uri="{FF2B5EF4-FFF2-40B4-BE49-F238E27FC236}">
                <a16:creationId xmlns:a16="http://schemas.microsoft.com/office/drawing/2014/main" id="{E6A955DA-C51A-4C00-BA3C-3C3ECCDC2F38}"/>
              </a:ext>
            </a:extLst>
          </p:cNvPr>
          <p:cNvSpPr txBox="1"/>
          <p:nvPr/>
        </p:nvSpPr>
        <p:spPr>
          <a:xfrm>
            <a:off x="2962327" y="2433627"/>
            <a:ext cx="1185069" cy="544765"/>
          </a:xfrm>
          <a:prstGeom prst="rect">
            <a:avLst/>
          </a:prstGeom>
          <a:noFill/>
        </p:spPr>
        <p:txBody>
          <a:bodyPr wrap="none" lIns="182880" tIns="146304" rIns="182880" bIns="146304" rtlCol="0">
            <a:spAutoFit/>
          </a:bodyPr>
          <a:lstStyle/>
          <a:p>
            <a:pPr>
              <a:lnSpc>
                <a:spcPct val="90000"/>
              </a:lnSpc>
              <a:spcAft>
                <a:spcPts val="600"/>
              </a:spcAft>
            </a:pPr>
            <a:r>
              <a:rPr lang="en-CA" sz="1800" dirty="0" err="1">
                <a:solidFill>
                  <a:schemeClr val="tx2"/>
                </a:solidFill>
              </a:rPr>
              <a:t>contoso</a:t>
            </a:r>
            <a:endParaRPr lang="en-CA" sz="2400" dirty="0">
              <a:solidFill>
                <a:schemeClr val="tx2"/>
              </a:solidFill>
            </a:endParaRPr>
          </a:p>
        </p:txBody>
      </p:sp>
      <p:cxnSp>
        <p:nvCxnSpPr>
          <p:cNvPr id="75" name="Straight Arrow Connector 74">
            <a:extLst>
              <a:ext uri="{FF2B5EF4-FFF2-40B4-BE49-F238E27FC236}">
                <a16:creationId xmlns:a16="http://schemas.microsoft.com/office/drawing/2014/main" id="{B7447935-13DD-4C07-A5C6-19E6A42519C0}"/>
              </a:ext>
            </a:extLst>
          </p:cNvPr>
          <p:cNvCxnSpPr>
            <a:cxnSpLocks/>
          </p:cNvCxnSpPr>
          <p:nvPr/>
        </p:nvCxnSpPr>
        <p:spPr>
          <a:xfrm>
            <a:off x="2529429" y="5117641"/>
            <a:ext cx="6595521"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7505087B-69C1-486B-9A3C-163FC4452688}"/>
              </a:ext>
            </a:extLst>
          </p:cNvPr>
          <p:cNvCxnSpPr>
            <a:cxnSpLocks/>
          </p:cNvCxnSpPr>
          <p:nvPr/>
        </p:nvCxnSpPr>
        <p:spPr>
          <a:xfrm flipV="1">
            <a:off x="9626014" y="3355531"/>
            <a:ext cx="0" cy="889866"/>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DCF622EA-5CA8-48FB-A3AE-2F38DF02D5D1}"/>
              </a:ext>
            </a:extLst>
          </p:cNvPr>
          <p:cNvCxnSpPr>
            <a:cxnSpLocks/>
          </p:cNvCxnSpPr>
          <p:nvPr/>
        </p:nvCxnSpPr>
        <p:spPr>
          <a:xfrm flipH="1">
            <a:off x="2774456" y="3081928"/>
            <a:ext cx="6392860"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F2E140C8-DE5B-4610-98BD-D34FC1F193D2}"/>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773214" y="2648529"/>
            <a:ext cx="514804" cy="357503"/>
          </a:xfrm>
          <a:prstGeom prst="rect">
            <a:avLst/>
          </a:prstGeom>
        </p:spPr>
      </p:pic>
      <p:sp>
        <p:nvSpPr>
          <p:cNvPr id="87" name="TextBox 86">
            <a:extLst>
              <a:ext uri="{FF2B5EF4-FFF2-40B4-BE49-F238E27FC236}">
                <a16:creationId xmlns:a16="http://schemas.microsoft.com/office/drawing/2014/main" id="{B6D87CE6-D01B-412D-B534-F6E4840B0970}"/>
              </a:ext>
            </a:extLst>
          </p:cNvPr>
          <p:cNvSpPr txBox="1"/>
          <p:nvPr/>
        </p:nvSpPr>
        <p:spPr>
          <a:xfrm>
            <a:off x="7167775" y="2464830"/>
            <a:ext cx="1262204" cy="544765"/>
          </a:xfrm>
          <a:prstGeom prst="rect">
            <a:avLst/>
          </a:prstGeom>
          <a:noFill/>
        </p:spPr>
        <p:txBody>
          <a:bodyPr wrap="none" lIns="182880" tIns="146304" rIns="182880" bIns="146304" rtlCol="0">
            <a:spAutoFit/>
          </a:bodyPr>
          <a:lstStyle/>
          <a:p>
            <a:pPr>
              <a:lnSpc>
                <a:spcPct val="90000"/>
              </a:lnSpc>
              <a:spcAft>
                <a:spcPts val="600"/>
              </a:spcAft>
            </a:pPr>
            <a:r>
              <a:rPr lang="en-CA" sz="1800" dirty="0" err="1">
                <a:solidFill>
                  <a:schemeClr val="accent6"/>
                </a:solidFill>
              </a:rPr>
              <a:t>fabrikam</a:t>
            </a:r>
            <a:endParaRPr lang="en-CA" sz="2400" dirty="0">
              <a:solidFill>
                <a:schemeClr val="accent6"/>
              </a:solidFill>
            </a:endParaRPr>
          </a:p>
        </p:txBody>
      </p:sp>
      <p:sp>
        <p:nvSpPr>
          <p:cNvPr id="88" name="TextBox 87">
            <a:extLst>
              <a:ext uri="{FF2B5EF4-FFF2-40B4-BE49-F238E27FC236}">
                <a16:creationId xmlns:a16="http://schemas.microsoft.com/office/drawing/2014/main" id="{6BA12794-FB72-41A9-9A7E-F1E00D1D3545}"/>
              </a:ext>
            </a:extLst>
          </p:cNvPr>
          <p:cNvSpPr txBox="1"/>
          <p:nvPr/>
        </p:nvSpPr>
        <p:spPr>
          <a:xfrm>
            <a:off x="7084834" y="3135552"/>
            <a:ext cx="1874744" cy="544765"/>
          </a:xfrm>
          <a:prstGeom prst="rect">
            <a:avLst/>
          </a:prstGeom>
          <a:noFill/>
        </p:spPr>
        <p:txBody>
          <a:bodyPr wrap="none" lIns="182880" tIns="146304" rIns="182880" bIns="146304" rtlCol="0">
            <a:spAutoFit/>
          </a:bodyPr>
          <a:lstStyle/>
          <a:p>
            <a:pPr>
              <a:lnSpc>
                <a:spcPct val="90000"/>
              </a:lnSpc>
              <a:spcAft>
                <a:spcPts val="600"/>
              </a:spcAft>
            </a:pPr>
            <a:r>
              <a:rPr lang="en-CA" sz="1800" dirty="0">
                <a:solidFill>
                  <a:schemeClr val="tx2"/>
                </a:solidFill>
              </a:rPr>
              <a:t>secure channel</a:t>
            </a:r>
          </a:p>
        </p:txBody>
      </p:sp>
      <p:sp>
        <p:nvSpPr>
          <p:cNvPr id="89" name="TextBox 88">
            <a:extLst>
              <a:ext uri="{FF2B5EF4-FFF2-40B4-BE49-F238E27FC236}">
                <a16:creationId xmlns:a16="http://schemas.microsoft.com/office/drawing/2014/main" id="{0BE64D22-00B3-428F-9C4C-C998D55AD6F4}"/>
              </a:ext>
            </a:extLst>
          </p:cNvPr>
          <p:cNvSpPr txBox="1"/>
          <p:nvPr/>
        </p:nvSpPr>
        <p:spPr>
          <a:xfrm>
            <a:off x="880682" y="3183330"/>
            <a:ext cx="943207" cy="627864"/>
          </a:xfrm>
          <a:prstGeom prst="rect">
            <a:avLst/>
          </a:prstGeom>
          <a:noFill/>
        </p:spPr>
        <p:txBody>
          <a:bodyPr wrap="none" lIns="182880" tIns="146304" rIns="182880" bIns="146304" rtlCol="0">
            <a:spAutoFit/>
          </a:bodyPr>
          <a:lstStyle/>
          <a:p>
            <a:pPr>
              <a:lnSpc>
                <a:spcPct val="90000"/>
              </a:lnSpc>
              <a:spcAft>
                <a:spcPts val="600"/>
              </a:spcAft>
            </a:pPr>
            <a:r>
              <a:rPr lang="en-CA" sz="2400" dirty="0">
                <a:solidFill>
                  <a:schemeClr val="accent6"/>
                </a:solidFill>
              </a:rPr>
              <a:t>DC1</a:t>
            </a:r>
          </a:p>
        </p:txBody>
      </p:sp>
      <p:sp>
        <p:nvSpPr>
          <p:cNvPr id="90" name="TextBox 89">
            <a:extLst>
              <a:ext uri="{FF2B5EF4-FFF2-40B4-BE49-F238E27FC236}">
                <a16:creationId xmlns:a16="http://schemas.microsoft.com/office/drawing/2014/main" id="{60252434-69F1-4918-88BC-A6A76DF37185}"/>
              </a:ext>
            </a:extLst>
          </p:cNvPr>
          <p:cNvSpPr txBox="1"/>
          <p:nvPr/>
        </p:nvSpPr>
        <p:spPr>
          <a:xfrm>
            <a:off x="9865025" y="3186759"/>
            <a:ext cx="943207" cy="627864"/>
          </a:xfrm>
          <a:prstGeom prst="rect">
            <a:avLst/>
          </a:prstGeom>
          <a:noFill/>
        </p:spPr>
        <p:txBody>
          <a:bodyPr wrap="none" lIns="182880" tIns="146304" rIns="182880" bIns="146304" rtlCol="0">
            <a:spAutoFit/>
          </a:bodyPr>
          <a:lstStyle/>
          <a:p>
            <a:pPr>
              <a:lnSpc>
                <a:spcPct val="90000"/>
              </a:lnSpc>
              <a:spcAft>
                <a:spcPts val="600"/>
              </a:spcAft>
            </a:pPr>
            <a:r>
              <a:rPr lang="en-CA" sz="2400" dirty="0">
                <a:solidFill>
                  <a:schemeClr val="tx2"/>
                </a:solidFill>
              </a:rPr>
              <a:t>DC2</a:t>
            </a:r>
          </a:p>
        </p:txBody>
      </p:sp>
      <p:sp>
        <p:nvSpPr>
          <p:cNvPr id="91" name="TextBox 90">
            <a:extLst>
              <a:ext uri="{FF2B5EF4-FFF2-40B4-BE49-F238E27FC236}">
                <a16:creationId xmlns:a16="http://schemas.microsoft.com/office/drawing/2014/main" id="{C5C78D20-5AB0-43E0-A5E2-B87CEDCAB273}"/>
              </a:ext>
            </a:extLst>
          </p:cNvPr>
          <p:cNvSpPr txBox="1"/>
          <p:nvPr/>
        </p:nvSpPr>
        <p:spPr>
          <a:xfrm>
            <a:off x="9085376" y="5379300"/>
            <a:ext cx="1068242" cy="627864"/>
          </a:xfrm>
          <a:prstGeom prst="rect">
            <a:avLst/>
          </a:prstGeom>
          <a:noFill/>
        </p:spPr>
        <p:txBody>
          <a:bodyPr wrap="none" lIns="182880" tIns="146304" rIns="182880" bIns="146304" rtlCol="0">
            <a:spAutoFit/>
          </a:bodyPr>
          <a:lstStyle/>
          <a:p>
            <a:pPr>
              <a:lnSpc>
                <a:spcPct val="90000"/>
              </a:lnSpc>
              <a:spcAft>
                <a:spcPts val="600"/>
              </a:spcAft>
            </a:pPr>
            <a:r>
              <a:rPr lang="en-CA" sz="2400" dirty="0">
                <a:solidFill>
                  <a:schemeClr val="accent1"/>
                </a:solidFill>
              </a:rPr>
              <a:t>FILE1</a:t>
            </a:r>
          </a:p>
        </p:txBody>
      </p:sp>
    </p:spTree>
    <p:extLst>
      <p:ext uri="{BB962C8B-B14F-4D97-AF65-F5344CB8AC3E}">
        <p14:creationId xmlns:p14="http://schemas.microsoft.com/office/powerpoint/2010/main" val="241817339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81BAB8-C7BE-416B-80DD-A7004A8D6A47}"/>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a:t>
            </a:fld>
            <a:endParaRPr lang="en-US"/>
          </a:p>
        </p:txBody>
      </p:sp>
      <p:sp>
        <p:nvSpPr>
          <p:cNvPr id="3" name="Text Placeholder 2">
            <a:extLst>
              <a:ext uri="{FF2B5EF4-FFF2-40B4-BE49-F238E27FC236}">
                <a16:creationId xmlns:a16="http://schemas.microsoft.com/office/drawing/2014/main" id="{CC8163AF-D975-4A82-B307-5ECF58EB1D6B}"/>
              </a:ext>
            </a:extLst>
          </p:cNvPr>
          <p:cNvSpPr>
            <a:spLocks noGrp="1"/>
          </p:cNvSpPr>
          <p:nvPr>
            <p:ph type="body" sz="quarter" idx="13"/>
          </p:nvPr>
        </p:nvSpPr>
        <p:spPr/>
        <p:txBody>
          <a:bodyPr/>
          <a:lstStyle/>
          <a:p>
            <a:r>
              <a:rPr lang="en-CA" dirty="0"/>
              <a:t>Cross domain authentication (Kerberos) </a:t>
            </a:r>
          </a:p>
        </p:txBody>
      </p:sp>
      <p:grpSp>
        <p:nvGrpSpPr>
          <p:cNvPr id="7" name="Group 315">
            <a:extLst>
              <a:ext uri="{FF2B5EF4-FFF2-40B4-BE49-F238E27FC236}">
                <a16:creationId xmlns:a16="http://schemas.microsoft.com/office/drawing/2014/main" id="{94343E66-FAFD-4D87-9F63-B56C19A08625}"/>
              </a:ext>
            </a:extLst>
          </p:cNvPr>
          <p:cNvGrpSpPr>
            <a:grpSpLocks noChangeAspect="1"/>
          </p:cNvGrpSpPr>
          <p:nvPr/>
        </p:nvGrpSpPr>
        <p:grpSpPr bwMode="auto">
          <a:xfrm>
            <a:off x="1796031" y="4923221"/>
            <a:ext cx="539260" cy="407440"/>
            <a:chOff x="6876" y="2250"/>
            <a:chExt cx="990" cy="748"/>
          </a:xfrm>
        </p:grpSpPr>
        <p:sp>
          <p:nvSpPr>
            <p:cNvPr id="8" name="Rectangle 317">
              <a:extLst>
                <a:ext uri="{FF2B5EF4-FFF2-40B4-BE49-F238E27FC236}">
                  <a16:creationId xmlns:a16="http://schemas.microsoft.com/office/drawing/2014/main" id="{79EADDE0-13DA-49BB-B5D5-56BF008C3F80}"/>
                </a:ext>
              </a:extLst>
            </p:cNvPr>
            <p:cNvSpPr>
              <a:spLocks noChangeArrowheads="1"/>
            </p:cNvSpPr>
            <p:nvPr/>
          </p:nvSpPr>
          <p:spPr bwMode="auto">
            <a:xfrm>
              <a:off x="7125" y="2983"/>
              <a:ext cx="490" cy="15"/>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9" name="Freeform 318">
              <a:extLst>
                <a:ext uri="{FF2B5EF4-FFF2-40B4-BE49-F238E27FC236}">
                  <a16:creationId xmlns:a16="http://schemas.microsoft.com/office/drawing/2014/main" id="{A80549D1-F768-461B-8847-740C2261A4E9}"/>
                </a:ext>
              </a:extLst>
            </p:cNvPr>
            <p:cNvSpPr>
              <a:spLocks/>
            </p:cNvSpPr>
            <p:nvPr/>
          </p:nvSpPr>
          <p:spPr bwMode="auto">
            <a:xfrm>
              <a:off x="6876" y="2250"/>
              <a:ext cx="990" cy="590"/>
            </a:xfrm>
            <a:custGeom>
              <a:avLst/>
              <a:gdLst>
                <a:gd name="T0" fmla="*/ 557 w 557"/>
                <a:gd name="T1" fmla="*/ 314 h 332"/>
                <a:gd name="T2" fmla="*/ 539 w 557"/>
                <a:gd name="T3" fmla="*/ 332 h 332"/>
                <a:gd name="T4" fmla="*/ 18 w 557"/>
                <a:gd name="T5" fmla="*/ 332 h 332"/>
                <a:gd name="T6" fmla="*/ 0 w 557"/>
                <a:gd name="T7" fmla="*/ 314 h 332"/>
                <a:gd name="T8" fmla="*/ 0 w 557"/>
                <a:gd name="T9" fmla="*/ 18 h 332"/>
                <a:gd name="T10" fmla="*/ 18 w 557"/>
                <a:gd name="T11" fmla="*/ 0 h 332"/>
                <a:gd name="T12" fmla="*/ 539 w 557"/>
                <a:gd name="T13" fmla="*/ 0 h 332"/>
                <a:gd name="T14" fmla="*/ 557 w 557"/>
                <a:gd name="T15" fmla="*/ 18 h 332"/>
                <a:gd name="T16" fmla="*/ 557 w 557"/>
                <a:gd name="T17" fmla="*/ 31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7" h="332">
                  <a:moveTo>
                    <a:pt x="557" y="314"/>
                  </a:moveTo>
                  <a:cubicBezTo>
                    <a:pt x="557" y="324"/>
                    <a:pt x="549" y="332"/>
                    <a:pt x="539" y="332"/>
                  </a:cubicBezTo>
                  <a:cubicBezTo>
                    <a:pt x="18" y="332"/>
                    <a:pt x="18" y="332"/>
                    <a:pt x="18" y="332"/>
                  </a:cubicBezTo>
                  <a:cubicBezTo>
                    <a:pt x="8" y="332"/>
                    <a:pt x="0" y="324"/>
                    <a:pt x="0" y="314"/>
                  </a:cubicBezTo>
                  <a:cubicBezTo>
                    <a:pt x="0" y="18"/>
                    <a:pt x="0" y="18"/>
                    <a:pt x="0" y="18"/>
                  </a:cubicBezTo>
                  <a:cubicBezTo>
                    <a:pt x="0" y="8"/>
                    <a:pt x="8" y="0"/>
                    <a:pt x="18" y="0"/>
                  </a:cubicBezTo>
                  <a:cubicBezTo>
                    <a:pt x="539" y="0"/>
                    <a:pt x="539" y="0"/>
                    <a:pt x="539" y="0"/>
                  </a:cubicBezTo>
                  <a:cubicBezTo>
                    <a:pt x="549" y="0"/>
                    <a:pt x="557" y="8"/>
                    <a:pt x="557" y="18"/>
                  </a:cubicBezTo>
                  <a:lnTo>
                    <a:pt x="557" y="31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10" name="Freeform 319">
              <a:extLst>
                <a:ext uri="{FF2B5EF4-FFF2-40B4-BE49-F238E27FC236}">
                  <a16:creationId xmlns:a16="http://schemas.microsoft.com/office/drawing/2014/main" id="{87B86FB8-E75E-40FC-9C64-D821CBA1F366}"/>
                </a:ext>
              </a:extLst>
            </p:cNvPr>
            <p:cNvSpPr>
              <a:spLocks/>
            </p:cNvSpPr>
            <p:nvPr/>
          </p:nvSpPr>
          <p:spPr bwMode="auto">
            <a:xfrm>
              <a:off x="6903" y="2276"/>
              <a:ext cx="933" cy="514"/>
            </a:xfrm>
            <a:custGeom>
              <a:avLst/>
              <a:gdLst>
                <a:gd name="T0" fmla="*/ 525 w 525"/>
                <a:gd name="T1" fmla="*/ 281 h 289"/>
                <a:gd name="T2" fmla="*/ 517 w 525"/>
                <a:gd name="T3" fmla="*/ 289 h 289"/>
                <a:gd name="T4" fmla="*/ 8 w 525"/>
                <a:gd name="T5" fmla="*/ 289 h 289"/>
                <a:gd name="T6" fmla="*/ 0 w 525"/>
                <a:gd name="T7" fmla="*/ 281 h 289"/>
                <a:gd name="T8" fmla="*/ 0 w 525"/>
                <a:gd name="T9" fmla="*/ 7 h 289"/>
                <a:gd name="T10" fmla="*/ 8 w 525"/>
                <a:gd name="T11" fmla="*/ 0 h 289"/>
                <a:gd name="T12" fmla="*/ 517 w 525"/>
                <a:gd name="T13" fmla="*/ 0 h 289"/>
                <a:gd name="T14" fmla="*/ 525 w 525"/>
                <a:gd name="T15" fmla="*/ 7 h 289"/>
                <a:gd name="T16" fmla="*/ 525 w 525"/>
                <a:gd name="T17" fmla="*/ 281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5" h="289">
                  <a:moveTo>
                    <a:pt x="525" y="281"/>
                  </a:moveTo>
                  <a:cubicBezTo>
                    <a:pt x="525" y="285"/>
                    <a:pt x="521" y="289"/>
                    <a:pt x="517" y="289"/>
                  </a:cubicBezTo>
                  <a:cubicBezTo>
                    <a:pt x="8" y="289"/>
                    <a:pt x="8" y="289"/>
                    <a:pt x="8" y="289"/>
                  </a:cubicBezTo>
                  <a:cubicBezTo>
                    <a:pt x="4" y="289"/>
                    <a:pt x="0" y="285"/>
                    <a:pt x="0" y="281"/>
                  </a:cubicBezTo>
                  <a:cubicBezTo>
                    <a:pt x="0" y="7"/>
                    <a:pt x="0" y="7"/>
                    <a:pt x="0" y="7"/>
                  </a:cubicBezTo>
                  <a:cubicBezTo>
                    <a:pt x="0" y="3"/>
                    <a:pt x="4" y="0"/>
                    <a:pt x="8" y="0"/>
                  </a:cubicBezTo>
                  <a:cubicBezTo>
                    <a:pt x="517" y="0"/>
                    <a:pt x="517" y="0"/>
                    <a:pt x="517" y="0"/>
                  </a:cubicBezTo>
                  <a:cubicBezTo>
                    <a:pt x="521" y="0"/>
                    <a:pt x="525" y="3"/>
                    <a:pt x="525" y="7"/>
                  </a:cubicBezTo>
                  <a:lnTo>
                    <a:pt x="525" y="28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11" name="Rectangle 320">
              <a:extLst>
                <a:ext uri="{FF2B5EF4-FFF2-40B4-BE49-F238E27FC236}">
                  <a16:creationId xmlns:a16="http://schemas.microsoft.com/office/drawing/2014/main" id="{BFD2260E-CF7C-4E5E-94D4-A4172881189B}"/>
                </a:ext>
              </a:extLst>
            </p:cNvPr>
            <p:cNvSpPr>
              <a:spLocks noChangeArrowheads="1"/>
            </p:cNvSpPr>
            <p:nvPr/>
          </p:nvSpPr>
          <p:spPr bwMode="auto">
            <a:xfrm>
              <a:off x="6979" y="2394"/>
              <a:ext cx="215" cy="103"/>
            </a:xfrm>
            <a:prstGeom prst="rect">
              <a:avLst/>
            </a:prstGeom>
            <a:solidFill>
              <a:srgbClr val="F9EC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12" name="Rectangle 321">
              <a:extLst>
                <a:ext uri="{FF2B5EF4-FFF2-40B4-BE49-F238E27FC236}">
                  <a16:creationId xmlns:a16="http://schemas.microsoft.com/office/drawing/2014/main" id="{CA977052-B14C-4CAB-BD70-138F9EE3F6C7}"/>
                </a:ext>
              </a:extLst>
            </p:cNvPr>
            <p:cNvSpPr>
              <a:spLocks noChangeArrowheads="1"/>
            </p:cNvSpPr>
            <p:nvPr/>
          </p:nvSpPr>
          <p:spPr bwMode="auto">
            <a:xfrm>
              <a:off x="7201" y="2394"/>
              <a:ext cx="217" cy="103"/>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13" name="Rectangle 322">
              <a:extLst>
                <a:ext uri="{FF2B5EF4-FFF2-40B4-BE49-F238E27FC236}">
                  <a16:creationId xmlns:a16="http://schemas.microsoft.com/office/drawing/2014/main" id="{805480B5-FE57-46BB-8863-3F93B0599820}"/>
                </a:ext>
              </a:extLst>
            </p:cNvPr>
            <p:cNvSpPr>
              <a:spLocks noChangeArrowheads="1"/>
            </p:cNvSpPr>
            <p:nvPr/>
          </p:nvSpPr>
          <p:spPr bwMode="auto">
            <a:xfrm>
              <a:off x="7425" y="2394"/>
              <a:ext cx="103" cy="103"/>
            </a:xfrm>
            <a:prstGeom prst="rect">
              <a:avLst/>
            </a:prstGeom>
            <a:solidFill>
              <a:srgbClr val="4573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14" name="Rectangle 323">
              <a:extLst>
                <a:ext uri="{FF2B5EF4-FFF2-40B4-BE49-F238E27FC236}">
                  <a16:creationId xmlns:a16="http://schemas.microsoft.com/office/drawing/2014/main" id="{E8FB8B24-B830-4702-994F-28E62BE83D0C}"/>
                </a:ext>
              </a:extLst>
            </p:cNvPr>
            <p:cNvSpPr>
              <a:spLocks noChangeArrowheads="1"/>
            </p:cNvSpPr>
            <p:nvPr/>
          </p:nvSpPr>
          <p:spPr bwMode="auto">
            <a:xfrm>
              <a:off x="7535" y="2394"/>
              <a:ext cx="103" cy="103"/>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15" name="Rectangle 324">
              <a:extLst>
                <a:ext uri="{FF2B5EF4-FFF2-40B4-BE49-F238E27FC236}">
                  <a16:creationId xmlns:a16="http://schemas.microsoft.com/office/drawing/2014/main" id="{377E6F7F-85C1-40BF-9DF0-66A5F6AB06F0}"/>
                </a:ext>
              </a:extLst>
            </p:cNvPr>
            <p:cNvSpPr>
              <a:spLocks noChangeArrowheads="1"/>
            </p:cNvSpPr>
            <p:nvPr/>
          </p:nvSpPr>
          <p:spPr bwMode="auto">
            <a:xfrm>
              <a:off x="7425" y="2504"/>
              <a:ext cx="103" cy="10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16" name="Rectangle 325">
              <a:extLst>
                <a:ext uri="{FF2B5EF4-FFF2-40B4-BE49-F238E27FC236}">
                  <a16:creationId xmlns:a16="http://schemas.microsoft.com/office/drawing/2014/main" id="{1CFE16A7-FD07-42A5-8D07-DC9744CDDB18}"/>
                </a:ext>
              </a:extLst>
            </p:cNvPr>
            <p:cNvSpPr>
              <a:spLocks noChangeArrowheads="1"/>
            </p:cNvSpPr>
            <p:nvPr/>
          </p:nvSpPr>
          <p:spPr bwMode="auto">
            <a:xfrm>
              <a:off x="6979" y="2504"/>
              <a:ext cx="103" cy="103"/>
            </a:xfrm>
            <a:prstGeom prst="rect">
              <a:avLst/>
            </a:prstGeom>
            <a:solidFill>
              <a:srgbClr val="5884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17" name="Rectangle 326">
              <a:extLst>
                <a:ext uri="{FF2B5EF4-FFF2-40B4-BE49-F238E27FC236}">
                  <a16:creationId xmlns:a16="http://schemas.microsoft.com/office/drawing/2014/main" id="{A1937D2B-0E81-43B3-A2D6-A1F25D5925F9}"/>
                </a:ext>
              </a:extLst>
            </p:cNvPr>
            <p:cNvSpPr>
              <a:spLocks noChangeArrowheads="1"/>
            </p:cNvSpPr>
            <p:nvPr/>
          </p:nvSpPr>
          <p:spPr bwMode="auto">
            <a:xfrm>
              <a:off x="6979" y="2616"/>
              <a:ext cx="103" cy="104"/>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18" name="Rectangle 327">
              <a:extLst>
                <a:ext uri="{FF2B5EF4-FFF2-40B4-BE49-F238E27FC236}">
                  <a16:creationId xmlns:a16="http://schemas.microsoft.com/office/drawing/2014/main" id="{B5D650B8-BBD4-449E-98EB-62D04669D43E}"/>
                </a:ext>
              </a:extLst>
            </p:cNvPr>
            <p:cNvSpPr>
              <a:spLocks noChangeArrowheads="1"/>
            </p:cNvSpPr>
            <p:nvPr/>
          </p:nvSpPr>
          <p:spPr bwMode="auto">
            <a:xfrm>
              <a:off x="7091" y="2616"/>
              <a:ext cx="103" cy="104"/>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19" name="Rectangle 328">
              <a:extLst>
                <a:ext uri="{FF2B5EF4-FFF2-40B4-BE49-F238E27FC236}">
                  <a16:creationId xmlns:a16="http://schemas.microsoft.com/office/drawing/2014/main" id="{BE4E51D3-E961-41EE-944D-DE5625EF474E}"/>
                </a:ext>
              </a:extLst>
            </p:cNvPr>
            <p:cNvSpPr>
              <a:spLocks noChangeArrowheads="1"/>
            </p:cNvSpPr>
            <p:nvPr/>
          </p:nvSpPr>
          <p:spPr bwMode="auto">
            <a:xfrm>
              <a:off x="7201" y="2504"/>
              <a:ext cx="217" cy="103"/>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20" name="Rectangle 329">
              <a:extLst>
                <a:ext uri="{FF2B5EF4-FFF2-40B4-BE49-F238E27FC236}">
                  <a16:creationId xmlns:a16="http://schemas.microsoft.com/office/drawing/2014/main" id="{5189A72E-2993-4680-8459-AA6FED840D52}"/>
                </a:ext>
              </a:extLst>
            </p:cNvPr>
            <p:cNvSpPr>
              <a:spLocks noChangeArrowheads="1"/>
            </p:cNvSpPr>
            <p:nvPr/>
          </p:nvSpPr>
          <p:spPr bwMode="auto">
            <a:xfrm>
              <a:off x="7201" y="2616"/>
              <a:ext cx="217" cy="104"/>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21" name="Rectangle 330">
              <a:extLst>
                <a:ext uri="{FF2B5EF4-FFF2-40B4-BE49-F238E27FC236}">
                  <a16:creationId xmlns:a16="http://schemas.microsoft.com/office/drawing/2014/main" id="{75E387A8-3FD9-48AA-938C-7DC8A1D83C05}"/>
                </a:ext>
              </a:extLst>
            </p:cNvPr>
            <p:cNvSpPr>
              <a:spLocks noChangeArrowheads="1"/>
            </p:cNvSpPr>
            <p:nvPr/>
          </p:nvSpPr>
          <p:spPr bwMode="auto">
            <a:xfrm>
              <a:off x="7423" y="2685"/>
              <a:ext cx="215" cy="35"/>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22" name="Rectangle 331">
              <a:extLst>
                <a:ext uri="{FF2B5EF4-FFF2-40B4-BE49-F238E27FC236}">
                  <a16:creationId xmlns:a16="http://schemas.microsoft.com/office/drawing/2014/main" id="{1D561BBE-443C-429B-BF97-0F1F8671E7F4}"/>
                </a:ext>
              </a:extLst>
            </p:cNvPr>
            <p:cNvSpPr>
              <a:spLocks noChangeArrowheads="1"/>
            </p:cNvSpPr>
            <p:nvPr/>
          </p:nvSpPr>
          <p:spPr bwMode="auto">
            <a:xfrm>
              <a:off x="7423" y="2616"/>
              <a:ext cx="215" cy="69"/>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23" name="Rectangle 332">
              <a:extLst>
                <a:ext uri="{FF2B5EF4-FFF2-40B4-BE49-F238E27FC236}">
                  <a16:creationId xmlns:a16="http://schemas.microsoft.com/office/drawing/2014/main" id="{21520567-AA10-4CCA-AAB2-8654676CDC89}"/>
                </a:ext>
              </a:extLst>
            </p:cNvPr>
            <p:cNvSpPr>
              <a:spLocks noChangeArrowheads="1"/>
            </p:cNvSpPr>
            <p:nvPr/>
          </p:nvSpPr>
          <p:spPr bwMode="auto">
            <a:xfrm>
              <a:off x="7535" y="2504"/>
              <a:ext cx="103" cy="103"/>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24" name="Rectangle 333">
              <a:extLst>
                <a:ext uri="{FF2B5EF4-FFF2-40B4-BE49-F238E27FC236}">
                  <a16:creationId xmlns:a16="http://schemas.microsoft.com/office/drawing/2014/main" id="{66F1F5F5-424C-4B29-8BB5-BB516124C2C8}"/>
                </a:ext>
              </a:extLst>
            </p:cNvPr>
            <p:cNvSpPr>
              <a:spLocks noChangeArrowheads="1"/>
            </p:cNvSpPr>
            <p:nvPr/>
          </p:nvSpPr>
          <p:spPr bwMode="auto">
            <a:xfrm>
              <a:off x="7688" y="2504"/>
              <a:ext cx="105" cy="103"/>
            </a:xfrm>
            <a:prstGeom prst="rect">
              <a:avLst/>
            </a:prstGeom>
            <a:solidFill>
              <a:srgbClr val="109C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25" name="Rectangle 334">
              <a:extLst>
                <a:ext uri="{FF2B5EF4-FFF2-40B4-BE49-F238E27FC236}">
                  <a16:creationId xmlns:a16="http://schemas.microsoft.com/office/drawing/2014/main" id="{DD9BAC6F-2AC9-40EE-A6E0-F1FD728816FA}"/>
                </a:ext>
              </a:extLst>
            </p:cNvPr>
            <p:cNvSpPr>
              <a:spLocks noChangeArrowheads="1"/>
            </p:cNvSpPr>
            <p:nvPr/>
          </p:nvSpPr>
          <p:spPr bwMode="auto">
            <a:xfrm>
              <a:off x="7688" y="2614"/>
              <a:ext cx="105" cy="105"/>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26" name="Rectangle 335">
              <a:extLst>
                <a:ext uri="{FF2B5EF4-FFF2-40B4-BE49-F238E27FC236}">
                  <a16:creationId xmlns:a16="http://schemas.microsoft.com/office/drawing/2014/main" id="{6460EAEF-FB7D-4BAC-A8D7-5518278A9836}"/>
                </a:ext>
              </a:extLst>
            </p:cNvPr>
            <p:cNvSpPr>
              <a:spLocks noChangeArrowheads="1"/>
            </p:cNvSpPr>
            <p:nvPr/>
          </p:nvSpPr>
          <p:spPr bwMode="auto">
            <a:xfrm>
              <a:off x="7798" y="2504"/>
              <a:ext cx="38" cy="103"/>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27" name="Rectangle 336">
              <a:extLst>
                <a:ext uri="{FF2B5EF4-FFF2-40B4-BE49-F238E27FC236}">
                  <a16:creationId xmlns:a16="http://schemas.microsoft.com/office/drawing/2014/main" id="{CFDFE558-9F88-47BE-8AE2-E548B657A66A}"/>
                </a:ext>
              </a:extLst>
            </p:cNvPr>
            <p:cNvSpPr>
              <a:spLocks noChangeArrowheads="1"/>
            </p:cNvSpPr>
            <p:nvPr/>
          </p:nvSpPr>
          <p:spPr bwMode="auto">
            <a:xfrm>
              <a:off x="7798" y="2614"/>
              <a:ext cx="38" cy="105"/>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28" name="Rectangle 337">
              <a:extLst>
                <a:ext uri="{FF2B5EF4-FFF2-40B4-BE49-F238E27FC236}">
                  <a16:creationId xmlns:a16="http://schemas.microsoft.com/office/drawing/2014/main" id="{DC4335EA-40B6-4624-A0A9-05E46743ECA9}"/>
                </a:ext>
              </a:extLst>
            </p:cNvPr>
            <p:cNvSpPr>
              <a:spLocks noChangeArrowheads="1"/>
            </p:cNvSpPr>
            <p:nvPr/>
          </p:nvSpPr>
          <p:spPr bwMode="auto">
            <a:xfrm>
              <a:off x="7688" y="2394"/>
              <a:ext cx="148" cy="103"/>
            </a:xfrm>
            <a:prstGeom prst="rect">
              <a:avLst/>
            </a:prstGeom>
            <a:solidFill>
              <a:srgbClr val="9E1F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29" name="Freeform 338">
              <a:extLst>
                <a:ext uri="{FF2B5EF4-FFF2-40B4-BE49-F238E27FC236}">
                  <a16:creationId xmlns:a16="http://schemas.microsoft.com/office/drawing/2014/main" id="{CD2C188C-5D4B-455C-AED5-BF7FD3421F50}"/>
                </a:ext>
              </a:extLst>
            </p:cNvPr>
            <p:cNvSpPr>
              <a:spLocks/>
            </p:cNvSpPr>
            <p:nvPr/>
          </p:nvSpPr>
          <p:spPr bwMode="auto">
            <a:xfrm>
              <a:off x="7091" y="2504"/>
              <a:ext cx="105" cy="105"/>
            </a:xfrm>
            <a:custGeom>
              <a:avLst/>
              <a:gdLst>
                <a:gd name="T0" fmla="*/ 52 w 105"/>
                <a:gd name="T1" fmla="*/ 0 h 105"/>
                <a:gd name="T2" fmla="*/ 0 w 105"/>
                <a:gd name="T3" fmla="*/ 0 h 105"/>
                <a:gd name="T4" fmla="*/ 0 w 105"/>
                <a:gd name="T5" fmla="*/ 51 h 105"/>
                <a:gd name="T6" fmla="*/ 0 w 105"/>
                <a:gd name="T7" fmla="*/ 105 h 105"/>
                <a:gd name="T8" fmla="*/ 52 w 105"/>
                <a:gd name="T9" fmla="*/ 105 h 105"/>
                <a:gd name="T10" fmla="*/ 105 w 105"/>
                <a:gd name="T11" fmla="*/ 105 h 105"/>
                <a:gd name="T12" fmla="*/ 105 w 105"/>
                <a:gd name="T13" fmla="*/ 51 h 105"/>
                <a:gd name="T14" fmla="*/ 105 w 105"/>
                <a:gd name="T15" fmla="*/ 0 h 105"/>
                <a:gd name="T16" fmla="*/ 52 w 105"/>
                <a:gd name="T1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05">
                  <a:moveTo>
                    <a:pt x="52" y="0"/>
                  </a:moveTo>
                  <a:lnTo>
                    <a:pt x="0" y="0"/>
                  </a:lnTo>
                  <a:lnTo>
                    <a:pt x="0" y="51"/>
                  </a:lnTo>
                  <a:lnTo>
                    <a:pt x="0" y="105"/>
                  </a:lnTo>
                  <a:lnTo>
                    <a:pt x="52" y="105"/>
                  </a:lnTo>
                  <a:lnTo>
                    <a:pt x="105" y="105"/>
                  </a:lnTo>
                  <a:lnTo>
                    <a:pt x="105" y="51"/>
                  </a:lnTo>
                  <a:lnTo>
                    <a:pt x="105" y="0"/>
                  </a:lnTo>
                  <a:lnTo>
                    <a:pt x="52" y="0"/>
                  </a:lnTo>
                  <a:close/>
                </a:path>
              </a:pathLst>
            </a:custGeom>
            <a:solidFill>
              <a:srgbClr val="DA56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30" name="Rectangle 339">
              <a:extLst>
                <a:ext uri="{FF2B5EF4-FFF2-40B4-BE49-F238E27FC236}">
                  <a16:creationId xmlns:a16="http://schemas.microsoft.com/office/drawing/2014/main" id="{93C26CA6-E168-424C-BCF2-2E40E035186C}"/>
                </a:ext>
              </a:extLst>
            </p:cNvPr>
            <p:cNvSpPr>
              <a:spLocks noChangeArrowheads="1"/>
            </p:cNvSpPr>
            <p:nvPr/>
          </p:nvSpPr>
          <p:spPr bwMode="auto">
            <a:xfrm>
              <a:off x="7786" y="2310"/>
              <a:ext cx="28" cy="27"/>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31" name="Freeform 340">
              <a:extLst>
                <a:ext uri="{FF2B5EF4-FFF2-40B4-BE49-F238E27FC236}">
                  <a16:creationId xmlns:a16="http://schemas.microsoft.com/office/drawing/2014/main" id="{CFC2D3BE-4253-4CB4-8A82-864269B12B6F}"/>
                </a:ext>
              </a:extLst>
            </p:cNvPr>
            <p:cNvSpPr>
              <a:spLocks/>
            </p:cNvSpPr>
            <p:nvPr/>
          </p:nvSpPr>
          <p:spPr bwMode="auto">
            <a:xfrm>
              <a:off x="6981" y="2312"/>
              <a:ext cx="14" cy="26"/>
            </a:xfrm>
            <a:custGeom>
              <a:avLst/>
              <a:gdLst>
                <a:gd name="T0" fmla="*/ 0 w 8"/>
                <a:gd name="T1" fmla="*/ 14 h 15"/>
                <a:gd name="T2" fmla="*/ 0 w 8"/>
                <a:gd name="T3" fmla="*/ 13 h 15"/>
                <a:gd name="T4" fmla="*/ 3 w 8"/>
                <a:gd name="T5" fmla="*/ 14 h 15"/>
                <a:gd name="T6" fmla="*/ 6 w 8"/>
                <a:gd name="T7" fmla="*/ 13 h 15"/>
                <a:gd name="T8" fmla="*/ 7 w 8"/>
                <a:gd name="T9" fmla="*/ 11 h 15"/>
                <a:gd name="T10" fmla="*/ 6 w 8"/>
                <a:gd name="T11" fmla="*/ 9 h 15"/>
                <a:gd name="T12" fmla="*/ 4 w 8"/>
                <a:gd name="T13" fmla="*/ 8 h 15"/>
                <a:gd name="T14" fmla="*/ 1 w 8"/>
                <a:gd name="T15" fmla="*/ 5 h 15"/>
                <a:gd name="T16" fmla="*/ 0 w 8"/>
                <a:gd name="T17" fmla="*/ 3 h 15"/>
                <a:gd name="T18" fmla="*/ 1 w 8"/>
                <a:gd name="T19" fmla="*/ 1 h 15"/>
                <a:gd name="T20" fmla="*/ 5 w 8"/>
                <a:gd name="T21" fmla="*/ 0 h 15"/>
                <a:gd name="T22" fmla="*/ 7 w 8"/>
                <a:gd name="T23" fmla="*/ 0 h 15"/>
                <a:gd name="T24" fmla="*/ 7 w 8"/>
                <a:gd name="T25" fmla="*/ 1 h 15"/>
                <a:gd name="T26" fmla="*/ 4 w 8"/>
                <a:gd name="T27" fmla="*/ 0 h 15"/>
                <a:gd name="T28" fmla="*/ 2 w 8"/>
                <a:gd name="T29" fmla="*/ 1 h 15"/>
                <a:gd name="T30" fmla="*/ 1 w 8"/>
                <a:gd name="T31" fmla="*/ 3 h 15"/>
                <a:gd name="T32" fmla="*/ 2 w 8"/>
                <a:gd name="T33" fmla="*/ 5 h 15"/>
                <a:gd name="T34" fmla="*/ 4 w 8"/>
                <a:gd name="T35" fmla="*/ 7 h 15"/>
                <a:gd name="T36" fmla="*/ 7 w 8"/>
                <a:gd name="T37" fmla="*/ 9 h 15"/>
                <a:gd name="T38" fmla="*/ 8 w 8"/>
                <a:gd name="T39" fmla="*/ 11 h 15"/>
                <a:gd name="T40" fmla="*/ 7 w 8"/>
                <a:gd name="T41" fmla="*/ 14 h 15"/>
                <a:gd name="T42" fmla="*/ 3 w 8"/>
                <a:gd name="T43" fmla="*/ 15 h 15"/>
                <a:gd name="T44" fmla="*/ 2 w 8"/>
                <a:gd name="T45" fmla="*/ 15 h 15"/>
                <a:gd name="T46" fmla="*/ 0 w 8"/>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15">
                  <a:moveTo>
                    <a:pt x="0" y="14"/>
                  </a:moveTo>
                  <a:cubicBezTo>
                    <a:pt x="0" y="13"/>
                    <a:pt x="0" y="13"/>
                    <a:pt x="0" y="13"/>
                  </a:cubicBezTo>
                  <a:cubicBezTo>
                    <a:pt x="1" y="14"/>
                    <a:pt x="2" y="14"/>
                    <a:pt x="3" y="14"/>
                  </a:cubicBezTo>
                  <a:cubicBezTo>
                    <a:pt x="4" y="14"/>
                    <a:pt x="5" y="14"/>
                    <a:pt x="6" y="13"/>
                  </a:cubicBezTo>
                  <a:cubicBezTo>
                    <a:pt x="7" y="13"/>
                    <a:pt x="7" y="12"/>
                    <a:pt x="7" y="11"/>
                  </a:cubicBezTo>
                  <a:cubicBezTo>
                    <a:pt x="7" y="10"/>
                    <a:pt x="7" y="10"/>
                    <a:pt x="6" y="9"/>
                  </a:cubicBezTo>
                  <a:cubicBezTo>
                    <a:pt x="6" y="9"/>
                    <a:pt x="5" y="8"/>
                    <a:pt x="4" y="8"/>
                  </a:cubicBezTo>
                  <a:cubicBezTo>
                    <a:pt x="2" y="7"/>
                    <a:pt x="1" y="6"/>
                    <a:pt x="1" y="5"/>
                  </a:cubicBezTo>
                  <a:cubicBezTo>
                    <a:pt x="0" y="5"/>
                    <a:pt x="0" y="4"/>
                    <a:pt x="0" y="3"/>
                  </a:cubicBezTo>
                  <a:cubicBezTo>
                    <a:pt x="0" y="2"/>
                    <a:pt x="1" y="1"/>
                    <a:pt x="1" y="1"/>
                  </a:cubicBezTo>
                  <a:cubicBezTo>
                    <a:pt x="2" y="0"/>
                    <a:pt x="3" y="0"/>
                    <a:pt x="5" y="0"/>
                  </a:cubicBezTo>
                  <a:cubicBezTo>
                    <a:pt x="5" y="0"/>
                    <a:pt x="6" y="0"/>
                    <a:pt x="7" y="0"/>
                  </a:cubicBezTo>
                  <a:cubicBezTo>
                    <a:pt x="7" y="1"/>
                    <a:pt x="7" y="1"/>
                    <a:pt x="7" y="1"/>
                  </a:cubicBezTo>
                  <a:cubicBezTo>
                    <a:pt x="6" y="1"/>
                    <a:pt x="5" y="0"/>
                    <a:pt x="4" y="0"/>
                  </a:cubicBezTo>
                  <a:cubicBezTo>
                    <a:pt x="3" y="0"/>
                    <a:pt x="3" y="1"/>
                    <a:pt x="2" y="1"/>
                  </a:cubicBezTo>
                  <a:cubicBezTo>
                    <a:pt x="1" y="2"/>
                    <a:pt x="1" y="2"/>
                    <a:pt x="1" y="3"/>
                  </a:cubicBezTo>
                  <a:cubicBezTo>
                    <a:pt x="1" y="4"/>
                    <a:pt x="1" y="5"/>
                    <a:pt x="2" y="5"/>
                  </a:cubicBezTo>
                  <a:cubicBezTo>
                    <a:pt x="2" y="5"/>
                    <a:pt x="3" y="6"/>
                    <a:pt x="4" y="7"/>
                  </a:cubicBezTo>
                  <a:cubicBezTo>
                    <a:pt x="6" y="8"/>
                    <a:pt x="7" y="8"/>
                    <a:pt x="7" y="9"/>
                  </a:cubicBezTo>
                  <a:cubicBezTo>
                    <a:pt x="8" y="10"/>
                    <a:pt x="8" y="10"/>
                    <a:pt x="8" y="11"/>
                  </a:cubicBezTo>
                  <a:cubicBezTo>
                    <a:pt x="8" y="12"/>
                    <a:pt x="7" y="13"/>
                    <a:pt x="7" y="14"/>
                  </a:cubicBezTo>
                  <a:cubicBezTo>
                    <a:pt x="6" y="15"/>
                    <a:pt x="5" y="15"/>
                    <a:pt x="3" y="15"/>
                  </a:cubicBezTo>
                  <a:cubicBezTo>
                    <a:pt x="3" y="15"/>
                    <a:pt x="2" y="15"/>
                    <a:pt x="2" y="15"/>
                  </a:cubicBezTo>
                  <a:cubicBezTo>
                    <a:pt x="1" y="15"/>
                    <a:pt x="0" y="14"/>
                    <a:pt x="0"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32" name="Freeform 341">
              <a:extLst>
                <a:ext uri="{FF2B5EF4-FFF2-40B4-BE49-F238E27FC236}">
                  <a16:creationId xmlns:a16="http://schemas.microsoft.com/office/drawing/2014/main" id="{AC9259D8-7CBF-4F09-B706-06C0D266FEC6}"/>
                </a:ext>
              </a:extLst>
            </p:cNvPr>
            <p:cNvSpPr>
              <a:spLocks/>
            </p:cNvSpPr>
            <p:nvPr/>
          </p:nvSpPr>
          <p:spPr bwMode="auto">
            <a:xfrm>
              <a:off x="6997" y="2314"/>
              <a:ext cx="11" cy="24"/>
            </a:xfrm>
            <a:custGeom>
              <a:avLst/>
              <a:gdLst>
                <a:gd name="T0" fmla="*/ 6 w 6"/>
                <a:gd name="T1" fmla="*/ 14 h 14"/>
                <a:gd name="T2" fmla="*/ 5 w 6"/>
                <a:gd name="T3" fmla="*/ 14 h 14"/>
                <a:gd name="T4" fmla="*/ 2 w 6"/>
                <a:gd name="T5" fmla="*/ 11 h 14"/>
                <a:gd name="T6" fmla="*/ 2 w 6"/>
                <a:gd name="T7" fmla="*/ 4 h 14"/>
                <a:gd name="T8" fmla="*/ 0 w 6"/>
                <a:gd name="T9" fmla="*/ 4 h 14"/>
                <a:gd name="T10" fmla="*/ 0 w 6"/>
                <a:gd name="T11" fmla="*/ 3 h 14"/>
                <a:gd name="T12" fmla="*/ 2 w 6"/>
                <a:gd name="T13" fmla="*/ 3 h 14"/>
                <a:gd name="T14" fmla="*/ 2 w 6"/>
                <a:gd name="T15" fmla="*/ 0 h 14"/>
                <a:gd name="T16" fmla="*/ 3 w 6"/>
                <a:gd name="T17" fmla="*/ 0 h 14"/>
                <a:gd name="T18" fmla="*/ 3 w 6"/>
                <a:gd name="T19" fmla="*/ 0 h 14"/>
                <a:gd name="T20" fmla="*/ 3 w 6"/>
                <a:gd name="T21" fmla="*/ 3 h 14"/>
                <a:gd name="T22" fmla="*/ 6 w 6"/>
                <a:gd name="T23" fmla="*/ 3 h 14"/>
                <a:gd name="T24" fmla="*/ 6 w 6"/>
                <a:gd name="T25" fmla="*/ 4 h 14"/>
                <a:gd name="T26" fmla="*/ 3 w 6"/>
                <a:gd name="T27" fmla="*/ 4 h 14"/>
                <a:gd name="T28" fmla="*/ 3 w 6"/>
                <a:gd name="T29" fmla="*/ 11 h 14"/>
                <a:gd name="T30" fmla="*/ 4 w 6"/>
                <a:gd name="T31" fmla="*/ 13 h 14"/>
                <a:gd name="T32" fmla="*/ 5 w 6"/>
                <a:gd name="T33" fmla="*/ 13 h 14"/>
                <a:gd name="T34" fmla="*/ 6 w 6"/>
                <a:gd name="T35" fmla="*/ 13 h 14"/>
                <a:gd name="T36" fmla="*/ 6 w 6"/>
                <a:gd name="T3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14">
                  <a:moveTo>
                    <a:pt x="6" y="14"/>
                  </a:moveTo>
                  <a:cubicBezTo>
                    <a:pt x="6" y="14"/>
                    <a:pt x="5" y="14"/>
                    <a:pt x="5" y="14"/>
                  </a:cubicBezTo>
                  <a:cubicBezTo>
                    <a:pt x="3" y="14"/>
                    <a:pt x="2" y="13"/>
                    <a:pt x="2" y="11"/>
                  </a:cubicBezTo>
                  <a:cubicBezTo>
                    <a:pt x="2" y="4"/>
                    <a:pt x="2" y="4"/>
                    <a:pt x="2" y="4"/>
                  </a:cubicBezTo>
                  <a:cubicBezTo>
                    <a:pt x="0" y="4"/>
                    <a:pt x="0" y="4"/>
                    <a:pt x="0" y="4"/>
                  </a:cubicBezTo>
                  <a:cubicBezTo>
                    <a:pt x="0" y="3"/>
                    <a:pt x="0" y="3"/>
                    <a:pt x="0" y="3"/>
                  </a:cubicBezTo>
                  <a:cubicBezTo>
                    <a:pt x="2" y="3"/>
                    <a:pt x="2" y="3"/>
                    <a:pt x="2" y="3"/>
                  </a:cubicBezTo>
                  <a:cubicBezTo>
                    <a:pt x="2" y="0"/>
                    <a:pt x="2" y="0"/>
                    <a:pt x="2" y="0"/>
                  </a:cubicBezTo>
                  <a:cubicBezTo>
                    <a:pt x="2" y="0"/>
                    <a:pt x="3" y="0"/>
                    <a:pt x="3" y="0"/>
                  </a:cubicBezTo>
                  <a:cubicBezTo>
                    <a:pt x="3" y="0"/>
                    <a:pt x="3" y="0"/>
                    <a:pt x="3" y="0"/>
                  </a:cubicBezTo>
                  <a:cubicBezTo>
                    <a:pt x="3" y="3"/>
                    <a:pt x="3" y="3"/>
                    <a:pt x="3" y="3"/>
                  </a:cubicBezTo>
                  <a:cubicBezTo>
                    <a:pt x="6" y="3"/>
                    <a:pt x="6" y="3"/>
                    <a:pt x="6" y="3"/>
                  </a:cubicBezTo>
                  <a:cubicBezTo>
                    <a:pt x="6" y="4"/>
                    <a:pt x="6" y="4"/>
                    <a:pt x="6" y="4"/>
                  </a:cubicBezTo>
                  <a:cubicBezTo>
                    <a:pt x="3" y="4"/>
                    <a:pt x="3" y="4"/>
                    <a:pt x="3" y="4"/>
                  </a:cubicBezTo>
                  <a:cubicBezTo>
                    <a:pt x="3" y="11"/>
                    <a:pt x="3" y="11"/>
                    <a:pt x="3" y="11"/>
                  </a:cubicBezTo>
                  <a:cubicBezTo>
                    <a:pt x="3" y="12"/>
                    <a:pt x="3" y="12"/>
                    <a:pt x="4" y="13"/>
                  </a:cubicBezTo>
                  <a:cubicBezTo>
                    <a:pt x="4" y="13"/>
                    <a:pt x="4" y="13"/>
                    <a:pt x="5" y="13"/>
                  </a:cubicBezTo>
                  <a:cubicBezTo>
                    <a:pt x="5" y="13"/>
                    <a:pt x="6" y="13"/>
                    <a:pt x="6" y="13"/>
                  </a:cubicBezTo>
                  <a:lnTo>
                    <a:pt x="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33" name="Freeform 342">
              <a:extLst>
                <a:ext uri="{FF2B5EF4-FFF2-40B4-BE49-F238E27FC236}">
                  <a16:creationId xmlns:a16="http://schemas.microsoft.com/office/drawing/2014/main" id="{F92395EC-029F-452B-9110-65316EE22AEE}"/>
                </a:ext>
              </a:extLst>
            </p:cNvPr>
            <p:cNvSpPr>
              <a:spLocks noEditPoints="1"/>
            </p:cNvSpPr>
            <p:nvPr/>
          </p:nvSpPr>
          <p:spPr bwMode="auto">
            <a:xfrm>
              <a:off x="7011" y="2319"/>
              <a:ext cx="14" cy="19"/>
            </a:xfrm>
            <a:custGeom>
              <a:avLst/>
              <a:gdLst>
                <a:gd name="T0" fmla="*/ 7 w 8"/>
                <a:gd name="T1" fmla="*/ 11 h 11"/>
                <a:gd name="T2" fmla="*/ 7 w 8"/>
                <a:gd name="T3" fmla="*/ 9 h 11"/>
                <a:gd name="T4" fmla="*/ 7 w 8"/>
                <a:gd name="T5" fmla="*/ 9 h 11"/>
                <a:gd name="T6" fmla="*/ 6 w 8"/>
                <a:gd name="T7" fmla="*/ 10 h 11"/>
                <a:gd name="T8" fmla="*/ 3 w 8"/>
                <a:gd name="T9" fmla="*/ 11 h 11"/>
                <a:gd name="T10" fmla="*/ 1 w 8"/>
                <a:gd name="T11" fmla="*/ 10 h 11"/>
                <a:gd name="T12" fmla="*/ 0 w 8"/>
                <a:gd name="T13" fmla="*/ 8 h 11"/>
                <a:gd name="T14" fmla="*/ 4 w 8"/>
                <a:gd name="T15" fmla="*/ 5 h 11"/>
                <a:gd name="T16" fmla="*/ 7 w 8"/>
                <a:gd name="T17" fmla="*/ 4 h 11"/>
                <a:gd name="T18" fmla="*/ 5 w 8"/>
                <a:gd name="T19" fmla="*/ 1 h 11"/>
                <a:gd name="T20" fmla="*/ 1 w 8"/>
                <a:gd name="T21" fmla="*/ 2 h 11"/>
                <a:gd name="T22" fmla="*/ 1 w 8"/>
                <a:gd name="T23" fmla="*/ 1 h 11"/>
                <a:gd name="T24" fmla="*/ 3 w 8"/>
                <a:gd name="T25" fmla="*/ 0 h 11"/>
                <a:gd name="T26" fmla="*/ 5 w 8"/>
                <a:gd name="T27" fmla="*/ 0 h 11"/>
                <a:gd name="T28" fmla="*/ 7 w 8"/>
                <a:gd name="T29" fmla="*/ 1 h 11"/>
                <a:gd name="T30" fmla="*/ 8 w 8"/>
                <a:gd name="T31" fmla="*/ 4 h 11"/>
                <a:gd name="T32" fmla="*/ 8 w 8"/>
                <a:gd name="T33" fmla="*/ 11 h 11"/>
                <a:gd name="T34" fmla="*/ 7 w 8"/>
                <a:gd name="T35" fmla="*/ 11 h 11"/>
                <a:gd name="T36" fmla="*/ 4 w 8"/>
                <a:gd name="T37" fmla="*/ 5 h 11"/>
                <a:gd name="T38" fmla="*/ 2 w 8"/>
                <a:gd name="T39" fmla="*/ 6 h 11"/>
                <a:gd name="T40" fmla="*/ 1 w 8"/>
                <a:gd name="T41" fmla="*/ 8 h 11"/>
                <a:gd name="T42" fmla="*/ 2 w 8"/>
                <a:gd name="T43" fmla="*/ 9 h 11"/>
                <a:gd name="T44" fmla="*/ 4 w 8"/>
                <a:gd name="T45" fmla="*/ 10 h 11"/>
                <a:gd name="T46" fmla="*/ 6 w 8"/>
                <a:gd name="T47" fmla="*/ 9 h 11"/>
                <a:gd name="T48" fmla="*/ 7 w 8"/>
                <a:gd name="T49" fmla="*/ 6 h 11"/>
                <a:gd name="T50" fmla="*/ 7 w 8"/>
                <a:gd name="T51" fmla="*/ 5 h 11"/>
                <a:gd name="T52" fmla="*/ 4 w 8"/>
                <a:gd name="T53"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 h="11">
                  <a:moveTo>
                    <a:pt x="7" y="11"/>
                  </a:moveTo>
                  <a:cubicBezTo>
                    <a:pt x="7" y="9"/>
                    <a:pt x="7" y="9"/>
                    <a:pt x="7" y="9"/>
                  </a:cubicBezTo>
                  <a:cubicBezTo>
                    <a:pt x="7" y="9"/>
                    <a:pt x="7" y="9"/>
                    <a:pt x="7" y="9"/>
                  </a:cubicBezTo>
                  <a:cubicBezTo>
                    <a:pt x="7" y="9"/>
                    <a:pt x="6" y="10"/>
                    <a:pt x="6" y="10"/>
                  </a:cubicBezTo>
                  <a:cubicBezTo>
                    <a:pt x="5" y="11"/>
                    <a:pt x="4" y="11"/>
                    <a:pt x="3" y="11"/>
                  </a:cubicBezTo>
                  <a:cubicBezTo>
                    <a:pt x="2" y="11"/>
                    <a:pt x="2" y="11"/>
                    <a:pt x="1" y="10"/>
                  </a:cubicBezTo>
                  <a:cubicBezTo>
                    <a:pt x="0" y="10"/>
                    <a:pt x="0" y="9"/>
                    <a:pt x="0" y="8"/>
                  </a:cubicBezTo>
                  <a:cubicBezTo>
                    <a:pt x="0" y="6"/>
                    <a:pt x="1" y="5"/>
                    <a:pt x="4" y="5"/>
                  </a:cubicBezTo>
                  <a:cubicBezTo>
                    <a:pt x="7" y="4"/>
                    <a:pt x="7" y="4"/>
                    <a:pt x="7" y="4"/>
                  </a:cubicBezTo>
                  <a:cubicBezTo>
                    <a:pt x="7" y="2"/>
                    <a:pt x="6" y="1"/>
                    <a:pt x="5" y="1"/>
                  </a:cubicBezTo>
                  <a:cubicBezTo>
                    <a:pt x="3" y="1"/>
                    <a:pt x="2" y="1"/>
                    <a:pt x="1" y="2"/>
                  </a:cubicBezTo>
                  <a:cubicBezTo>
                    <a:pt x="1" y="1"/>
                    <a:pt x="1" y="1"/>
                    <a:pt x="1" y="1"/>
                  </a:cubicBezTo>
                  <a:cubicBezTo>
                    <a:pt x="2" y="1"/>
                    <a:pt x="2" y="0"/>
                    <a:pt x="3" y="0"/>
                  </a:cubicBezTo>
                  <a:cubicBezTo>
                    <a:pt x="3" y="0"/>
                    <a:pt x="4" y="0"/>
                    <a:pt x="5" y="0"/>
                  </a:cubicBezTo>
                  <a:cubicBezTo>
                    <a:pt x="6" y="0"/>
                    <a:pt x="7" y="0"/>
                    <a:pt x="7" y="1"/>
                  </a:cubicBezTo>
                  <a:cubicBezTo>
                    <a:pt x="8" y="1"/>
                    <a:pt x="8" y="2"/>
                    <a:pt x="8" y="4"/>
                  </a:cubicBezTo>
                  <a:cubicBezTo>
                    <a:pt x="8" y="11"/>
                    <a:pt x="8" y="11"/>
                    <a:pt x="8" y="11"/>
                  </a:cubicBezTo>
                  <a:lnTo>
                    <a:pt x="7" y="11"/>
                  </a:lnTo>
                  <a:close/>
                  <a:moveTo>
                    <a:pt x="4" y="5"/>
                  </a:moveTo>
                  <a:cubicBezTo>
                    <a:pt x="3" y="6"/>
                    <a:pt x="2" y="6"/>
                    <a:pt x="2" y="6"/>
                  </a:cubicBezTo>
                  <a:cubicBezTo>
                    <a:pt x="1" y="7"/>
                    <a:pt x="1" y="7"/>
                    <a:pt x="1" y="8"/>
                  </a:cubicBezTo>
                  <a:cubicBezTo>
                    <a:pt x="1" y="9"/>
                    <a:pt x="1" y="9"/>
                    <a:pt x="2" y="9"/>
                  </a:cubicBezTo>
                  <a:cubicBezTo>
                    <a:pt x="2" y="10"/>
                    <a:pt x="3" y="10"/>
                    <a:pt x="4" y="10"/>
                  </a:cubicBezTo>
                  <a:cubicBezTo>
                    <a:pt x="5" y="10"/>
                    <a:pt x="5" y="10"/>
                    <a:pt x="6" y="9"/>
                  </a:cubicBezTo>
                  <a:cubicBezTo>
                    <a:pt x="7" y="8"/>
                    <a:pt x="7" y="7"/>
                    <a:pt x="7" y="6"/>
                  </a:cubicBezTo>
                  <a:cubicBezTo>
                    <a:pt x="7" y="5"/>
                    <a:pt x="7" y="5"/>
                    <a:pt x="7" y="5"/>
                  </a:cubicBezTo>
                  <a:lnTo>
                    <a:pt x="4"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34" name="Freeform 343">
              <a:extLst>
                <a:ext uri="{FF2B5EF4-FFF2-40B4-BE49-F238E27FC236}">
                  <a16:creationId xmlns:a16="http://schemas.microsoft.com/office/drawing/2014/main" id="{1055B075-A980-426C-BAEE-E879E179DA1D}"/>
                </a:ext>
              </a:extLst>
            </p:cNvPr>
            <p:cNvSpPr>
              <a:spLocks/>
            </p:cNvSpPr>
            <p:nvPr/>
          </p:nvSpPr>
          <p:spPr bwMode="auto">
            <a:xfrm>
              <a:off x="7032" y="2319"/>
              <a:ext cx="9" cy="19"/>
            </a:xfrm>
            <a:custGeom>
              <a:avLst/>
              <a:gdLst>
                <a:gd name="T0" fmla="*/ 5 w 5"/>
                <a:gd name="T1" fmla="*/ 1 h 11"/>
                <a:gd name="T2" fmla="*/ 4 w 5"/>
                <a:gd name="T3" fmla="*/ 1 h 11"/>
                <a:gd name="T4" fmla="*/ 1 w 5"/>
                <a:gd name="T5" fmla="*/ 2 h 11"/>
                <a:gd name="T6" fmla="*/ 1 w 5"/>
                <a:gd name="T7" fmla="*/ 6 h 11"/>
                <a:gd name="T8" fmla="*/ 1 w 5"/>
                <a:gd name="T9" fmla="*/ 11 h 11"/>
                <a:gd name="T10" fmla="*/ 0 w 5"/>
                <a:gd name="T11" fmla="*/ 11 h 11"/>
                <a:gd name="T12" fmla="*/ 0 w 5"/>
                <a:gd name="T13" fmla="*/ 0 h 11"/>
                <a:gd name="T14" fmla="*/ 1 w 5"/>
                <a:gd name="T15" fmla="*/ 0 h 11"/>
                <a:gd name="T16" fmla="*/ 1 w 5"/>
                <a:gd name="T17" fmla="*/ 2 h 11"/>
                <a:gd name="T18" fmla="*/ 1 w 5"/>
                <a:gd name="T19" fmla="*/ 2 h 11"/>
                <a:gd name="T20" fmla="*/ 2 w 5"/>
                <a:gd name="T21" fmla="*/ 1 h 11"/>
                <a:gd name="T22" fmla="*/ 4 w 5"/>
                <a:gd name="T23" fmla="*/ 0 h 11"/>
                <a:gd name="T24" fmla="*/ 5 w 5"/>
                <a:gd name="T25" fmla="*/ 0 h 11"/>
                <a:gd name="T26" fmla="*/ 5 w 5"/>
                <a:gd name="T2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11">
                  <a:moveTo>
                    <a:pt x="5" y="1"/>
                  </a:moveTo>
                  <a:cubicBezTo>
                    <a:pt x="4" y="1"/>
                    <a:pt x="4" y="1"/>
                    <a:pt x="4" y="1"/>
                  </a:cubicBezTo>
                  <a:cubicBezTo>
                    <a:pt x="3" y="1"/>
                    <a:pt x="2" y="1"/>
                    <a:pt x="1" y="2"/>
                  </a:cubicBezTo>
                  <a:cubicBezTo>
                    <a:pt x="1" y="3"/>
                    <a:pt x="1" y="4"/>
                    <a:pt x="1" y="6"/>
                  </a:cubicBezTo>
                  <a:cubicBezTo>
                    <a:pt x="1" y="11"/>
                    <a:pt x="1" y="11"/>
                    <a:pt x="1" y="11"/>
                  </a:cubicBezTo>
                  <a:cubicBezTo>
                    <a:pt x="0" y="11"/>
                    <a:pt x="0" y="11"/>
                    <a:pt x="0" y="11"/>
                  </a:cubicBezTo>
                  <a:cubicBezTo>
                    <a:pt x="0" y="0"/>
                    <a:pt x="0" y="0"/>
                    <a:pt x="0" y="0"/>
                  </a:cubicBezTo>
                  <a:cubicBezTo>
                    <a:pt x="1" y="0"/>
                    <a:pt x="1" y="0"/>
                    <a:pt x="1" y="0"/>
                  </a:cubicBezTo>
                  <a:cubicBezTo>
                    <a:pt x="1" y="2"/>
                    <a:pt x="1" y="2"/>
                    <a:pt x="1" y="2"/>
                  </a:cubicBezTo>
                  <a:cubicBezTo>
                    <a:pt x="1" y="2"/>
                    <a:pt x="1" y="2"/>
                    <a:pt x="1" y="2"/>
                  </a:cubicBezTo>
                  <a:cubicBezTo>
                    <a:pt x="1" y="2"/>
                    <a:pt x="1" y="1"/>
                    <a:pt x="2" y="1"/>
                  </a:cubicBezTo>
                  <a:cubicBezTo>
                    <a:pt x="2" y="0"/>
                    <a:pt x="3" y="0"/>
                    <a:pt x="4" y="0"/>
                  </a:cubicBezTo>
                  <a:cubicBezTo>
                    <a:pt x="4" y="0"/>
                    <a:pt x="4" y="0"/>
                    <a:pt x="5" y="0"/>
                  </a:cubicBezTo>
                  <a:lnTo>
                    <a:pt x="5"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35" name="Freeform 344">
              <a:extLst>
                <a:ext uri="{FF2B5EF4-FFF2-40B4-BE49-F238E27FC236}">
                  <a16:creationId xmlns:a16="http://schemas.microsoft.com/office/drawing/2014/main" id="{E51D5E54-1FF4-42FC-ACC2-0AB4370AD1C2}"/>
                </a:ext>
              </a:extLst>
            </p:cNvPr>
            <p:cNvSpPr>
              <a:spLocks/>
            </p:cNvSpPr>
            <p:nvPr/>
          </p:nvSpPr>
          <p:spPr bwMode="auto">
            <a:xfrm>
              <a:off x="7043" y="2314"/>
              <a:ext cx="11" cy="24"/>
            </a:xfrm>
            <a:custGeom>
              <a:avLst/>
              <a:gdLst>
                <a:gd name="T0" fmla="*/ 6 w 6"/>
                <a:gd name="T1" fmla="*/ 14 h 14"/>
                <a:gd name="T2" fmla="*/ 5 w 6"/>
                <a:gd name="T3" fmla="*/ 14 h 14"/>
                <a:gd name="T4" fmla="*/ 2 w 6"/>
                <a:gd name="T5" fmla="*/ 11 h 14"/>
                <a:gd name="T6" fmla="*/ 2 w 6"/>
                <a:gd name="T7" fmla="*/ 4 h 14"/>
                <a:gd name="T8" fmla="*/ 0 w 6"/>
                <a:gd name="T9" fmla="*/ 4 h 14"/>
                <a:gd name="T10" fmla="*/ 0 w 6"/>
                <a:gd name="T11" fmla="*/ 3 h 14"/>
                <a:gd name="T12" fmla="*/ 2 w 6"/>
                <a:gd name="T13" fmla="*/ 3 h 14"/>
                <a:gd name="T14" fmla="*/ 2 w 6"/>
                <a:gd name="T15" fmla="*/ 0 h 14"/>
                <a:gd name="T16" fmla="*/ 3 w 6"/>
                <a:gd name="T17" fmla="*/ 0 h 14"/>
                <a:gd name="T18" fmla="*/ 3 w 6"/>
                <a:gd name="T19" fmla="*/ 0 h 14"/>
                <a:gd name="T20" fmla="*/ 3 w 6"/>
                <a:gd name="T21" fmla="*/ 3 h 14"/>
                <a:gd name="T22" fmla="*/ 6 w 6"/>
                <a:gd name="T23" fmla="*/ 3 h 14"/>
                <a:gd name="T24" fmla="*/ 6 w 6"/>
                <a:gd name="T25" fmla="*/ 4 h 14"/>
                <a:gd name="T26" fmla="*/ 3 w 6"/>
                <a:gd name="T27" fmla="*/ 4 h 14"/>
                <a:gd name="T28" fmla="*/ 3 w 6"/>
                <a:gd name="T29" fmla="*/ 11 h 14"/>
                <a:gd name="T30" fmla="*/ 4 w 6"/>
                <a:gd name="T31" fmla="*/ 13 h 14"/>
                <a:gd name="T32" fmla="*/ 5 w 6"/>
                <a:gd name="T33" fmla="*/ 13 h 14"/>
                <a:gd name="T34" fmla="*/ 6 w 6"/>
                <a:gd name="T35" fmla="*/ 13 h 14"/>
                <a:gd name="T36" fmla="*/ 6 w 6"/>
                <a:gd name="T3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14">
                  <a:moveTo>
                    <a:pt x="6" y="14"/>
                  </a:moveTo>
                  <a:cubicBezTo>
                    <a:pt x="6" y="14"/>
                    <a:pt x="5" y="14"/>
                    <a:pt x="5" y="14"/>
                  </a:cubicBezTo>
                  <a:cubicBezTo>
                    <a:pt x="3" y="14"/>
                    <a:pt x="2" y="13"/>
                    <a:pt x="2" y="11"/>
                  </a:cubicBezTo>
                  <a:cubicBezTo>
                    <a:pt x="2" y="4"/>
                    <a:pt x="2" y="4"/>
                    <a:pt x="2" y="4"/>
                  </a:cubicBezTo>
                  <a:cubicBezTo>
                    <a:pt x="0" y="4"/>
                    <a:pt x="0" y="4"/>
                    <a:pt x="0" y="4"/>
                  </a:cubicBezTo>
                  <a:cubicBezTo>
                    <a:pt x="0" y="3"/>
                    <a:pt x="0" y="3"/>
                    <a:pt x="0" y="3"/>
                  </a:cubicBezTo>
                  <a:cubicBezTo>
                    <a:pt x="2" y="3"/>
                    <a:pt x="2" y="3"/>
                    <a:pt x="2" y="3"/>
                  </a:cubicBezTo>
                  <a:cubicBezTo>
                    <a:pt x="2" y="0"/>
                    <a:pt x="2" y="0"/>
                    <a:pt x="2" y="0"/>
                  </a:cubicBezTo>
                  <a:cubicBezTo>
                    <a:pt x="2" y="0"/>
                    <a:pt x="3" y="0"/>
                    <a:pt x="3" y="0"/>
                  </a:cubicBezTo>
                  <a:cubicBezTo>
                    <a:pt x="3" y="0"/>
                    <a:pt x="3" y="0"/>
                    <a:pt x="3" y="0"/>
                  </a:cubicBezTo>
                  <a:cubicBezTo>
                    <a:pt x="3" y="3"/>
                    <a:pt x="3" y="3"/>
                    <a:pt x="3" y="3"/>
                  </a:cubicBezTo>
                  <a:cubicBezTo>
                    <a:pt x="6" y="3"/>
                    <a:pt x="6" y="3"/>
                    <a:pt x="6" y="3"/>
                  </a:cubicBezTo>
                  <a:cubicBezTo>
                    <a:pt x="6" y="4"/>
                    <a:pt x="6" y="4"/>
                    <a:pt x="6" y="4"/>
                  </a:cubicBezTo>
                  <a:cubicBezTo>
                    <a:pt x="3" y="4"/>
                    <a:pt x="3" y="4"/>
                    <a:pt x="3" y="4"/>
                  </a:cubicBezTo>
                  <a:cubicBezTo>
                    <a:pt x="3" y="11"/>
                    <a:pt x="3" y="11"/>
                    <a:pt x="3" y="11"/>
                  </a:cubicBezTo>
                  <a:cubicBezTo>
                    <a:pt x="3" y="12"/>
                    <a:pt x="3" y="12"/>
                    <a:pt x="4" y="13"/>
                  </a:cubicBezTo>
                  <a:cubicBezTo>
                    <a:pt x="4" y="13"/>
                    <a:pt x="4" y="13"/>
                    <a:pt x="5" y="13"/>
                  </a:cubicBezTo>
                  <a:cubicBezTo>
                    <a:pt x="5" y="13"/>
                    <a:pt x="6" y="13"/>
                    <a:pt x="6" y="13"/>
                  </a:cubicBezTo>
                  <a:lnTo>
                    <a:pt x="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36" name="Rectangle 345">
              <a:extLst>
                <a:ext uri="{FF2B5EF4-FFF2-40B4-BE49-F238E27FC236}">
                  <a16:creationId xmlns:a16="http://schemas.microsoft.com/office/drawing/2014/main" id="{A260D173-4791-4ED1-8FB4-B0C0A076737A}"/>
                </a:ext>
              </a:extLst>
            </p:cNvPr>
            <p:cNvSpPr>
              <a:spLocks noChangeArrowheads="1"/>
            </p:cNvSpPr>
            <p:nvPr/>
          </p:nvSpPr>
          <p:spPr bwMode="auto">
            <a:xfrm>
              <a:off x="7351" y="2831"/>
              <a:ext cx="40" cy="16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grpSp>
      <p:grpSp>
        <p:nvGrpSpPr>
          <p:cNvPr id="37" name="Group 36">
            <a:extLst>
              <a:ext uri="{FF2B5EF4-FFF2-40B4-BE49-F238E27FC236}">
                <a16:creationId xmlns:a16="http://schemas.microsoft.com/office/drawing/2014/main" id="{7C14E451-06D4-4148-8E49-7721E290C596}"/>
              </a:ext>
            </a:extLst>
          </p:cNvPr>
          <p:cNvGrpSpPr/>
          <p:nvPr/>
        </p:nvGrpSpPr>
        <p:grpSpPr>
          <a:xfrm>
            <a:off x="1397306" y="4758530"/>
            <a:ext cx="202588" cy="572131"/>
            <a:chOff x="1494566" y="1830076"/>
            <a:chExt cx="304070" cy="858725"/>
          </a:xfrm>
          <a:solidFill>
            <a:srgbClr val="C00000"/>
          </a:solidFill>
          <a:effectLst>
            <a:glow>
              <a:srgbClr val="C00000">
                <a:alpha val="40000"/>
              </a:srgbClr>
            </a:glow>
          </a:effectLst>
        </p:grpSpPr>
        <p:sp>
          <p:nvSpPr>
            <p:cNvPr id="38" name="Flowchart: Delay 37">
              <a:extLst>
                <a:ext uri="{FF2B5EF4-FFF2-40B4-BE49-F238E27FC236}">
                  <a16:creationId xmlns:a16="http://schemas.microsoft.com/office/drawing/2014/main" id="{26C73C75-EED8-4CFC-9691-173597DB2B5B}"/>
                </a:ext>
              </a:extLst>
            </p:cNvPr>
            <p:cNvSpPr/>
            <p:nvPr/>
          </p:nvSpPr>
          <p:spPr bwMode="auto">
            <a:xfrm rot="5400000">
              <a:off x="1418001" y="2132497"/>
              <a:ext cx="457200" cy="304070"/>
            </a:xfrm>
            <a:prstGeom prst="flowChartDelay">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39838163-4A58-4258-983A-3F061648B284}"/>
                </a:ext>
              </a:extLst>
            </p:cNvPr>
            <p:cNvSpPr/>
            <p:nvPr/>
          </p:nvSpPr>
          <p:spPr bwMode="auto">
            <a:xfrm>
              <a:off x="1556715" y="2307801"/>
              <a:ext cx="179772" cy="3810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25C3BE78-FEB1-4D2B-B1D5-C025B06B8B0A}"/>
                </a:ext>
              </a:extLst>
            </p:cNvPr>
            <p:cNvSpPr/>
            <p:nvPr/>
          </p:nvSpPr>
          <p:spPr bwMode="auto">
            <a:xfrm>
              <a:off x="1548516" y="1830076"/>
              <a:ext cx="196170" cy="19617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7" name="Group 56">
            <a:extLst>
              <a:ext uri="{FF2B5EF4-FFF2-40B4-BE49-F238E27FC236}">
                <a16:creationId xmlns:a16="http://schemas.microsoft.com/office/drawing/2014/main" id="{CC75AB1F-137D-4F29-B4AF-1BCD948DBF58}"/>
              </a:ext>
            </a:extLst>
          </p:cNvPr>
          <p:cNvGrpSpPr/>
          <p:nvPr/>
        </p:nvGrpSpPr>
        <p:grpSpPr>
          <a:xfrm>
            <a:off x="9392242" y="4442730"/>
            <a:ext cx="611700" cy="880082"/>
            <a:chOff x="9504544" y="4509470"/>
            <a:chExt cx="611700" cy="880082"/>
          </a:xfrm>
        </p:grpSpPr>
        <p:pic>
          <p:nvPicPr>
            <p:cNvPr id="42" name="Picture 41">
              <a:extLst>
                <a:ext uri="{FF2B5EF4-FFF2-40B4-BE49-F238E27FC236}">
                  <a16:creationId xmlns:a16="http://schemas.microsoft.com/office/drawing/2014/main" id="{E84D06A9-FC1F-4068-9EDC-BAECFCCB778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04544" y="4509470"/>
              <a:ext cx="467544" cy="880082"/>
            </a:xfrm>
            <a:prstGeom prst="rect">
              <a:avLst/>
            </a:prstGeom>
          </p:spPr>
        </p:pic>
        <p:pic>
          <p:nvPicPr>
            <p:cNvPr id="43" name="Picture 42">
              <a:extLst>
                <a:ext uri="{FF2B5EF4-FFF2-40B4-BE49-F238E27FC236}">
                  <a16:creationId xmlns:a16="http://schemas.microsoft.com/office/drawing/2014/main" id="{C13043E1-2FD4-45FC-89F0-13CFEE76EBF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16200000">
              <a:off x="9766097" y="4997387"/>
              <a:ext cx="307706" cy="392589"/>
            </a:xfrm>
            <a:prstGeom prst="rect">
              <a:avLst/>
            </a:prstGeom>
          </p:spPr>
        </p:pic>
      </p:grpSp>
      <p:grpSp>
        <p:nvGrpSpPr>
          <p:cNvPr id="44" name="Group 43">
            <a:extLst>
              <a:ext uri="{FF2B5EF4-FFF2-40B4-BE49-F238E27FC236}">
                <a16:creationId xmlns:a16="http://schemas.microsoft.com/office/drawing/2014/main" id="{16523AFD-A327-4723-A200-C2939EE2001B}"/>
              </a:ext>
            </a:extLst>
          </p:cNvPr>
          <p:cNvGrpSpPr/>
          <p:nvPr/>
        </p:nvGrpSpPr>
        <p:grpSpPr>
          <a:xfrm>
            <a:off x="9385724" y="2418564"/>
            <a:ext cx="611679" cy="880082"/>
            <a:chOff x="6748776" y="2393252"/>
            <a:chExt cx="611679" cy="880082"/>
          </a:xfrm>
        </p:grpSpPr>
        <p:pic>
          <p:nvPicPr>
            <p:cNvPr id="45" name="Picture 44">
              <a:extLst>
                <a:ext uri="{FF2B5EF4-FFF2-40B4-BE49-F238E27FC236}">
                  <a16:creationId xmlns:a16="http://schemas.microsoft.com/office/drawing/2014/main" id="{5CBD90A2-91C1-4F20-9A8E-B448ABDEAB5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748776" y="2393252"/>
              <a:ext cx="467544" cy="880082"/>
            </a:xfrm>
            <a:prstGeom prst="rect">
              <a:avLst/>
            </a:prstGeom>
          </p:spPr>
        </p:pic>
        <p:sp>
          <p:nvSpPr>
            <p:cNvPr id="46" name="Isosceles Triangle 45">
              <a:extLst>
                <a:ext uri="{FF2B5EF4-FFF2-40B4-BE49-F238E27FC236}">
                  <a16:creationId xmlns:a16="http://schemas.microsoft.com/office/drawing/2014/main" id="{2129C5EF-2B24-4ECF-9969-E23534657918}"/>
                </a:ext>
              </a:extLst>
            </p:cNvPr>
            <p:cNvSpPr/>
            <p:nvPr/>
          </p:nvSpPr>
          <p:spPr bwMode="auto">
            <a:xfrm>
              <a:off x="6904037" y="2877569"/>
              <a:ext cx="381000" cy="304800"/>
            </a:xfrm>
            <a:prstGeom prst="triangle">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47" name="Picture 46">
              <a:extLst>
                <a:ext uri="{FF2B5EF4-FFF2-40B4-BE49-F238E27FC236}">
                  <a16:creationId xmlns:a16="http://schemas.microsoft.com/office/drawing/2014/main" id="{2699B336-4B77-4C1F-B2E6-9CAA18776FEC}"/>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990341" y="2999731"/>
              <a:ext cx="370114" cy="228600"/>
            </a:xfrm>
            <a:prstGeom prst="rect">
              <a:avLst/>
            </a:prstGeom>
          </p:spPr>
        </p:pic>
      </p:grpSp>
      <p:sp>
        <p:nvSpPr>
          <p:cNvPr id="48" name="TextBox 47">
            <a:extLst>
              <a:ext uri="{FF2B5EF4-FFF2-40B4-BE49-F238E27FC236}">
                <a16:creationId xmlns:a16="http://schemas.microsoft.com/office/drawing/2014/main" id="{FF52C838-AF99-4D20-9A93-36074F83C7E1}"/>
              </a:ext>
            </a:extLst>
          </p:cNvPr>
          <p:cNvSpPr txBox="1"/>
          <p:nvPr/>
        </p:nvSpPr>
        <p:spPr>
          <a:xfrm>
            <a:off x="936121" y="1790700"/>
            <a:ext cx="2259081" cy="627864"/>
          </a:xfrm>
          <a:prstGeom prst="rect">
            <a:avLst/>
          </a:prstGeom>
          <a:noFill/>
        </p:spPr>
        <p:txBody>
          <a:bodyPr wrap="none" lIns="182880" tIns="146304" rIns="182880" bIns="146304" rtlCol="0">
            <a:spAutoFit/>
          </a:bodyPr>
          <a:lstStyle/>
          <a:p>
            <a:pPr>
              <a:lnSpc>
                <a:spcPct val="90000"/>
              </a:lnSpc>
              <a:spcAft>
                <a:spcPts val="600"/>
              </a:spcAft>
            </a:pPr>
            <a:r>
              <a:rPr lang="en-CA" sz="2400" dirty="0">
                <a:solidFill>
                  <a:schemeClr val="accent6"/>
                </a:solidFill>
              </a:rPr>
              <a:t>fabrikam.com</a:t>
            </a:r>
          </a:p>
        </p:txBody>
      </p:sp>
      <p:sp>
        <p:nvSpPr>
          <p:cNvPr id="49" name="TextBox 48">
            <a:extLst>
              <a:ext uri="{FF2B5EF4-FFF2-40B4-BE49-F238E27FC236}">
                <a16:creationId xmlns:a16="http://schemas.microsoft.com/office/drawing/2014/main" id="{A3F43826-E9C2-4EFF-A0E4-BBD617FD1292}"/>
              </a:ext>
            </a:extLst>
          </p:cNvPr>
          <p:cNvSpPr txBox="1"/>
          <p:nvPr/>
        </p:nvSpPr>
        <p:spPr>
          <a:xfrm>
            <a:off x="8610756" y="1790700"/>
            <a:ext cx="2117375" cy="627864"/>
          </a:xfrm>
          <a:prstGeom prst="rect">
            <a:avLst/>
          </a:prstGeom>
          <a:noFill/>
        </p:spPr>
        <p:txBody>
          <a:bodyPr wrap="none" lIns="182880" tIns="146304" rIns="182880" bIns="146304" rtlCol="0">
            <a:spAutoFit/>
          </a:bodyPr>
          <a:lstStyle/>
          <a:p>
            <a:pPr>
              <a:lnSpc>
                <a:spcPct val="90000"/>
              </a:lnSpc>
              <a:spcAft>
                <a:spcPts val="600"/>
              </a:spcAft>
            </a:pPr>
            <a:r>
              <a:rPr lang="en-CA" sz="2400" dirty="0">
                <a:solidFill>
                  <a:schemeClr val="tx2"/>
                </a:solidFill>
              </a:rPr>
              <a:t>contoso.com</a:t>
            </a:r>
          </a:p>
        </p:txBody>
      </p:sp>
      <p:cxnSp>
        <p:nvCxnSpPr>
          <p:cNvPr id="51" name="Straight Connector 50">
            <a:extLst>
              <a:ext uri="{FF2B5EF4-FFF2-40B4-BE49-F238E27FC236}">
                <a16:creationId xmlns:a16="http://schemas.microsoft.com/office/drawing/2014/main" id="{ADFB22E9-F6EC-4008-A44E-661C289BE12E}"/>
              </a:ext>
            </a:extLst>
          </p:cNvPr>
          <p:cNvCxnSpPr>
            <a:cxnSpLocks/>
          </p:cNvCxnSpPr>
          <p:nvPr/>
        </p:nvCxnSpPr>
        <p:spPr>
          <a:xfrm>
            <a:off x="6218237" y="1971675"/>
            <a:ext cx="0" cy="4480800"/>
          </a:xfrm>
          <a:prstGeom prst="line">
            <a:avLst/>
          </a:prstGeom>
          <a:ln w="3810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58D679A5-EB93-43B2-BFB7-32D9A7D54761}"/>
              </a:ext>
            </a:extLst>
          </p:cNvPr>
          <p:cNvGrpSpPr/>
          <p:nvPr/>
        </p:nvGrpSpPr>
        <p:grpSpPr>
          <a:xfrm>
            <a:off x="1759821" y="2475449"/>
            <a:ext cx="611679" cy="880082"/>
            <a:chOff x="6748776" y="2393252"/>
            <a:chExt cx="611679" cy="880082"/>
          </a:xfrm>
        </p:grpSpPr>
        <p:pic>
          <p:nvPicPr>
            <p:cNvPr id="54" name="Picture 53">
              <a:extLst>
                <a:ext uri="{FF2B5EF4-FFF2-40B4-BE49-F238E27FC236}">
                  <a16:creationId xmlns:a16="http://schemas.microsoft.com/office/drawing/2014/main" id="{498B48BB-F9A5-43DA-BEB1-664BE31A956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748776" y="2393252"/>
              <a:ext cx="467544" cy="880082"/>
            </a:xfrm>
            <a:prstGeom prst="rect">
              <a:avLst/>
            </a:prstGeom>
          </p:spPr>
        </p:pic>
        <p:sp>
          <p:nvSpPr>
            <p:cNvPr id="55" name="Isosceles Triangle 54">
              <a:extLst>
                <a:ext uri="{FF2B5EF4-FFF2-40B4-BE49-F238E27FC236}">
                  <a16:creationId xmlns:a16="http://schemas.microsoft.com/office/drawing/2014/main" id="{66814838-85C5-45A1-AB15-2CFC1946229F}"/>
                </a:ext>
              </a:extLst>
            </p:cNvPr>
            <p:cNvSpPr/>
            <p:nvPr/>
          </p:nvSpPr>
          <p:spPr bwMode="auto">
            <a:xfrm>
              <a:off x="6904037" y="2877569"/>
              <a:ext cx="381000" cy="304800"/>
            </a:xfrm>
            <a:prstGeom prst="triangle">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56" name="Picture 55">
              <a:extLst>
                <a:ext uri="{FF2B5EF4-FFF2-40B4-BE49-F238E27FC236}">
                  <a16:creationId xmlns:a16="http://schemas.microsoft.com/office/drawing/2014/main" id="{EB02057C-5EE7-4BD6-81BD-EA1E66E71672}"/>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990341" y="2999731"/>
              <a:ext cx="370114" cy="228600"/>
            </a:xfrm>
            <a:prstGeom prst="rect">
              <a:avLst/>
            </a:prstGeom>
          </p:spPr>
        </p:pic>
      </p:grpSp>
      <p:sp>
        <p:nvSpPr>
          <p:cNvPr id="58" name="TextBox 57">
            <a:extLst>
              <a:ext uri="{FF2B5EF4-FFF2-40B4-BE49-F238E27FC236}">
                <a16:creationId xmlns:a16="http://schemas.microsoft.com/office/drawing/2014/main" id="{886494CE-BB72-4C11-BE46-3A6CB7BE038B}"/>
              </a:ext>
            </a:extLst>
          </p:cNvPr>
          <p:cNvSpPr txBox="1"/>
          <p:nvPr/>
        </p:nvSpPr>
        <p:spPr>
          <a:xfrm>
            <a:off x="571406" y="5532043"/>
            <a:ext cx="2449260" cy="627864"/>
          </a:xfrm>
          <a:prstGeom prst="rect">
            <a:avLst/>
          </a:prstGeom>
          <a:noFill/>
        </p:spPr>
        <p:txBody>
          <a:bodyPr wrap="none" lIns="182880" tIns="146304" rIns="182880" bIns="146304" rtlCol="0">
            <a:spAutoFit/>
          </a:bodyPr>
          <a:lstStyle/>
          <a:p>
            <a:pPr>
              <a:lnSpc>
                <a:spcPct val="90000"/>
              </a:lnSpc>
              <a:spcAft>
                <a:spcPts val="600"/>
              </a:spcAft>
            </a:pPr>
            <a:r>
              <a:rPr lang="en-CA" sz="2400" dirty="0">
                <a:solidFill>
                  <a:schemeClr val="accent6"/>
                </a:solidFill>
              </a:rPr>
              <a:t>FABRIKAM\Bob</a:t>
            </a:r>
          </a:p>
        </p:txBody>
      </p:sp>
      <p:pic>
        <p:nvPicPr>
          <p:cNvPr id="67" name="Picture 66">
            <a:extLst>
              <a:ext uri="{FF2B5EF4-FFF2-40B4-BE49-F238E27FC236}">
                <a16:creationId xmlns:a16="http://schemas.microsoft.com/office/drawing/2014/main" id="{F47FCEDB-4667-4B78-9C2A-71D7D3F2FCB7}"/>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140393" y="2602263"/>
            <a:ext cx="514804" cy="357503"/>
          </a:xfrm>
          <a:prstGeom prst="rect">
            <a:avLst/>
          </a:prstGeom>
        </p:spPr>
      </p:pic>
      <p:pic>
        <p:nvPicPr>
          <p:cNvPr id="68" name="Picture 67">
            <a:extLst>
              <a:ext uri="{FF2B5EF4-FFF2-40B4-BE49-F238E27FC236}">
                <a16:creationId xmlns:a16="http://schemas.microsoft.com/office/drawing/2014/main" id="{CF5BB8BA-93BC-4653-90C3-DFC172A85991}"/>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529429" y="2590258"/>
            <a:ext cx="514804" cy="357503"/>
          </a:xfrm>
          <a:prstGeom prst="rect">
            <a:avLst/>
          </a:prstGeom>
        </p:spPr>
      </p:pic>
      <p:sp>
        <p:nvSpPr>
          <p:cNvPr id="70" name="TextBox 69">
            <a:extLst>
              <a:ext uri="{FF2B5EF4-FFF2-40B4-BE49-F238E27FC236}">
                <a16:creationId xmlns:a16="http://schemas.microsoft.com/office/drawing/2014/main" id="{C963BEEA-A4B0-4E20-B694-1BD0AA6FCE74}"/>
              </a:ext>
            </a:extLst>
          </p:cNvPr>
          <p:cNvSpPr txBox="1"/>
          <p:nvPr/>
        </p:nvSpPr>
        <p:spPr>
          <a:xfrm>
            <a:off x="10534954" y="2418564"/>
            <a:ext cx="1262204" cy="544765"/>
          </a:xfrm>
          <a:prstGeom prst="rect">
            <a:avLst/>
          </a:prstGeom>
          <a:noFill/>
        </p:spPr>
        <p:txBody>
          <a:bodyPr wrap="none" lIns="182880" tIns="146304" rIns="182880" bIns="146304" rtlCol="0">
            <a:spAutoFit/>
          </a:bodyPr>
          <a:lstStyle/>
          <a:p>
            <a:pPr>
              <a:lnSpc>
                <a:spcPct val="90000"/>
              </a:lnSpc>
              <a:spcAft>
                <a:spcPts val="600"/>
              </a:spcAft>
            </a:pPr>
            <a:r>
              <a:rPr lang="en-CA" sz="1800" dirty="0" err="1">
                <a:solidFill>
                  <a:schemeClr val="accent6"/>
                </a:solidFill>
              </a:rPr>
              <a:t>fabrikam</a:t>
            </a:r>
            <a:endParaRPr lang="en-CA" sz="2400" dirty="0">
              <a:solidFill>
                <a:schemeClr val="accent6"/>
              </a:solidFill>
            </a:endParaRPr>
          </a:p>
        </p:txBody>
      </p:sp>
      <p:pic>
        <p:nvPicPr>
          <p:cNvPr id="71" name="Picture 70">
            <a:extLst>
              <a:ext uri="{FF2B5EF4-FFF2-40B4-BE49-F238E27FC236}">
                <a16:creationId xmlns:a16="http://schemas.microsoft.com/office/drawing/2014/main" id="{E4E963DD-27EA-413E-9E8A-C89DC25B558A}"/>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501435" y="6563275"/>
            <a:ext cx="514804" cy="357503"/>
          </a:xfrm>
          <a:prstGeom prst="rect">
            <a:avLst/>
          </a:prstGeom>
        </p:spPr>
      </p:pic>
      <p:sp>
        <p:nvSpPr>
          <p:cNvPr id="72" name="TextBox 71">
            <a:extLst>
              <a:ext uri="{FF2B5EF4-FFF2-40B4-BE49-F238E27FC236}">
                <a16:creationId xmlns:a16="http://schemas.microsoft.com/office/drawing/2014/main" id="{C70128B6-BE97-4A4F-93F0-CF8F8CB92FBC}"/>
              </a:ext>
            </a:extLst>
          </p:cNvPr>
          <p:cNvSpPr txBox="1"/>
          <p:nvPr/>
        </p:nvSpPr>
        <p:spPr>
          <a:xfrm>
            <a:off x="5911464" y="6366661"/>
            <a:ext cx="1275029" cy="627864"/>
          </a:xfrm>
          <a:prstGeom prst="rect">
            <a:avLst/>
          </a:prstGeom>
          <a:noFill/>
        </p:spPr>
        <p:txBody>
          <a:bodyPr wrap="none" lIns="182880" tIns="146304" rIns="182880" bIns="146304" rtlCol="0">
            <a:spAutoFit/>
          </a:bodyPr>
          <a:lstStyle/>
          <a:p>
            <a:pPr>
              <a:lnSpc>
                <a:spcPct val="90000"/>
              </a:lnSpc>
              <a:spcAft>
                <a:spcPts val="600"/>
              </a:spcAft>
            </a:pPr>
            <a:r>
              <a:rPr lang="en-CA" sz="2400" dirty="0"/>
              <a:t>= TDO</a:t>
            </a:r>
          </a:p>
        </p:txBody>
      </p:sp>
      <p:sp>
        <p:nvSpPr>
          <p:cNvPr id="73" name="TextBox 72">
            <a:extLst>
              <a:ext uri="{FF2B5EF4-FFF2-40B4-BE49-F238E27FC236}">
                <a16:creationId xmlns:a16="http://schemas.microsoft.com/office/drawing/2014/main" id="{E6A955DA-C51A-4C00-BA3C-3C3ECCDC2F38}"/>
              </a:ext>
            </a:extLst>
          </p:cNvPr>
          <p:cNvSpPr txBox="1"/>
          <p:nvPr/>
        </p:nvSpPr>
        <p:spPr>
          <a:xfrm>
            <a:off x="2962327" y="2433627"/>
            <a:ext cx="1185069" cy="544765"/>
          </a:xfrm>
          <a:prstGeom prst="rect">
            <a:avLst/>
          </a:prstGeom>
          <a:noFill/>
        </p:spPr>
        <p:txBody>
          <a:bodyPr wrap="none" lIns="182880" tIns="146304" rIns="182880" bIns="146304" rtlCol="0">
            <a:spAutoFit/>
          </a:bodyPr>
          <a:lstStyle/>
          <a:p>
            <a:pPr>
              <a:lnSpc>
                <a:spcPct val="90000"/>
              </a:lnSpc>
              <a:spcAft>
                <a:spcPts val="600"/>
              </a:spcAft>
            </a:pPr>
            <a:r>
              <a:rPr lang="en-CA" sz="1800" dirty="0" err="1">
                <a:solidFill>
                  <a:schemeClr val="tx2"/>
                </a:solidFill>
              </a:rPr>
              <a:t>contoso</a:t>
            </a:r>
            <a:endParaRPr lang="en-CA" sz="2400" dirty="0">
              <a:solidFill>
                <a:schemeClr val="tx2"/>
              </a:solidFill>
            </a:endParaRPr>
          </a:p>
        </p:txBody>
      </p:sp>
      <p:cxnSp>
        <p:nvCxnSpPr>
          <p:cNvPr id="75" name="Straight Arrow Connector 74">
            <a:extLst>
              <a:ext uri="{FF2B5EF4-FFF2-40B4-BE49-F238E27FC236}">
                <a16:creationId xmlns:a16="http://schemas.microsoft.com/office/drawing/2014/main" id="{B7447935-13DD-4C07-A5C6-19E6A42519C0}"/>
              </a:ext>
            </a:extLst>
          </p:cNvPr>
          <p:cNvCxnSpPr>
            <a:cxnSpLocks/>
          </p:cNvCxnSpPr>
          <p:nvPr/>
        </p:nvCxnSpPr>
        <p:spPr>
          <a:xfrm flipV="1">
            <a:off x="2529429" y="3571875"/>
            <a:ext cx="0" cy="1545766"/>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7505087B-69C1-486B-9A3C-163FC4452688}"/>
              </a:ext>
            </a:extLst>
          </p:cNvPr>
          <p:cNvCxnSpPr>
            <a:cxnSpLocks/>
          </p:cNvCxnSpPr>
          <p:nvPr/>
        </p:nvCxnSpPr>
        <p:spPr>
          <a:xfrm flipV="1">
            <a:off x="9626014" y="3355531"/>
            <a:ext cx="0" cy="889866"/>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0BE64D22-00B3-428F-9C4C-C998D55AD6F4}"/>
              </a:ext>
            </a:extLst>
          </p:cNvPr>
          <p:cNvSpPr txBox="1"/>
          <p:nvPr/>
        </p:nvSpPr>
        <p:spPr>
          <a:xfrm>
            <a:off x="880682" y="3183330"/>
            <a:ext cx="943207" cy="627864"/>
          </a:xfrm>
          <a:prstGeom prst="rect">
            <a:avLst/>
          </a:prstGeom>
          <a:noFill/>
        </p:spPr>
        <p:txBody>
          <a:bodyPr wrap="none" lIns="182880" tIns="146304" rIns="182880" bIns="146304" rtlCol="0">
            <a:spAutoFit/>
          </a:bodyPr>
          <a:lstStyle/>
          <a:p>
            <a:pPr>
              <a:lnSpc>
                <a:spcPct val="90000"/>
              </a:lnSpc>
              <a:spcAft>
                <a:spcPts val="600"/>
              </a:spcAft>
            </a:pPr>
            <a:r>
              <a:rPr lang="en-CA" sz="2400" dirty="0">
                <a:solidFill>
                  <a:schemeClr val="accent6"/>
                </a:solidFill>
              </a:rPr>
              <a:t>DC1</a:t>
            </a:r>
          </a:p>
        </p:txBody>
      </p:sp>
      <p:sp>
        <p:nvSpPr>
          <p:cNvPr id="90" name="TextBox 89">
            <a:extLst>
              <a:ext uri="{FF2B5EF4-FFF2-40B4-BE49-F238E27FC236}">
                <a16:creationId xmlns:a16="http://schemas.microsoft.com/office/drawing/2014/main" id="{60252434-69F1-4918-88BC-A6A76DF37185}"/>
              </a:ext>
            </a:extLst>
          </p:cNvPr>
          <p:cNvSpPr txBox="1"/>
          <p:nvPr/>
        </p:nvSpPr>
        <p:spPr>
          <a:xfrm>
            <a:off x="9865025" y="3186759"/>
            <a:ext cx="943207" cy="627864"/>
          </a:xfrm>
          <a:prstGeom prst="rect">
            <a:avLst/>
          </a:prstGeom>
          <a:noFill/>
        </p:spPr>
        <p:txBody>
          <a:bodyPr wrap="none" lIns="182880" tIns="146304" rIns="182880" bIns="146304" rtlCol="0">
            <a:spAutoFit/>
          </a:bodyPr>
          <a:lstStyle/>
          <a:p>
            <a:pPr>
              <a:lnSpc>
                <a:spcPct val="90000"/>
              </a:lnSpc>
              <a:spcAft>
                <a:spcPts val="600"/>
              </a:spcAft>
            </a:pPr>
            <a:r>
              <a:rPr lang="en-CA" sz="2400" dirty="0">
                <a:solidFill>
                  <a:schemeClr val="tx2"/>
                </a:solidFill>
              </a:rPr>
              <a:t>DC2</a:t>
            </a:r>
          </a:p>
        </p:txBody>
      </p:sp>
      <p:cxnSp>
        <p:nvCxnSpPr>
          <p:cNvPr id="69" name="Straight Arrow Connector 68">
            <a:extLst>
              <a:ext uri="{FF2B5EF4-FFF2-40B4-BE49-F238E27FC236}">
                <a16:creationId xmlns:a16="http://schemas.microsoft.com/office/drawing/2014/main" id="{41B66FBC-CFA4-4D0A-A756-1A0D9129A91C}"/>
              </a:ext>
            </a:extLst>
          </p:cNvPr>
          <p:cNvCxnSpPr>
            <a:cxnSpLocks/>
          </p:cNvCxnSpPr>
          <p:nvPr/>
        </p:nvCxnSpPr>
        <p:spPr>
          <a:xfrm flipV="1">
            <a:off x="2824704" y="3025043"/>
            <a:ext cx="6290721" cy="2092598"/>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BA8212D-5DDF-45CD-9ACE-C41DC9B3AD81}"/>
              </a:ext>
            </a:extLst>
          </p:cNvPr>
          <p:cNvCxnSpPr>
            <a:cxnSpLocks/>
          </p:cNvCxnSpPr>
          <p:nvPr/>
        </p:nvCxnSpPr>
        <p:spPr>
          <a:xfrm flipV="1">
            <a:off x="3449419" y="5029711"/>
            <a:ext cx="5666006" cy="109315"/>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76" name="Picture 75">
            <a:extLst>
              <a:ext uri="{FF2B5EF4-FFF2-40B4-BE49-F238E27FC236}">
                <a16:creationId xmlns:a16="http://schemas.microsoft.com/office/drawing/2014/main" id="{B5FEE65E-D7CD-4D94-A034-93C8C4893B6C}"/>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rot="20522808">
            <a:off x="4002646" y="4316035"/>
            <a:ext cx="514804" cy="357503"/>
          </a:xfrm>
          <a:prstGeom prst="rect">
            <a:avLst/>
          </a:prstGeom>
        </p:spPr>
      </p:pic>
      <p:sp>
        <p:nvSpPr>
          <p:cNvPr id="78" name="TextBox 77">
            <a:extLst>
              <a:ext uri="{FF2B5EF4-FFF2-40B4-BE49-F238E27FC236}">
                <a16:creationId xmlns:a16="http://schemas.microsoft.com/office/drawing/2014/main" id="{21B7D3F9-962C-4EBB-9E4F-BEA1C6F295E2}"/>
              </a:ext>
            </a:extLst>
          </p:cNvPr>
          <p:cNvSpPr txBox="1"/>
          <p:nvPr/>
        </p:nvSpPr>
        <p:spPr>
          <a:xfrm rot="20522808">
            <a:off x="4393322" y="3919914"/>
            <a:ext cx="1185069" cy="544765"/>
          </a:xfrm>
          <a:prstGeom prst="rect">
            <a:avLst/>
          </a:prstGeom>
          <a:noFill/>
        </p:spPr>
        <p:txBody>
          <a:bodyPr wrap="none" lIns="182880" tIns="146304" rIns="182880" bIns="146304" rtlCol="0">
            <a:spAutoFit/>
          </a:bodyPr>
          <a:lstStyle/>
          <a:p>
            <a:pPr>
              <a:lnSpc>
                <a:spcPct val="90000"/>
              </a:lnSpc>
              <a:spcAft>
                <a:spcPts val="600"/>
              </a:spcAft>
            </a:pPr>
            <a:r>
              <a:rPr lang="en-CA" sz="1800" dirty="0" err="1">
                <a:solidFill>
                  <a:schemeClr val="tx2"/>
                </a:solidFill>
              </a:rPr>
              <a:t>contoso</a:t>
            </a:r>
            <a:endParaRPr lang="en-CA" sz="2400" dirty="0">
              <a:solidFill>
                <a:schemeClr val="tx2"/>
              </a:solidFill>
            </a:endParaRPr>
          </a:p>
        </p:txBody>
      </p:sp>
      <p:sp>
        <p:nvSpPr>
          <p:cNvPr id="80" name="TextBox 79">
            <a:extLst>
              <a:ext uri="{FF2B5EF4-FFF2-40B4-BE49-F238E27FC236}">
                <a16:creationId xmlns:a16="http://schemas.microsoft.com/office/drawing/2014/main" id="{70DFB02F-9502-496A-A0F0-F6FD70C6EB41}"/>
              </a:ext>
            </a:extLst>
          </p:cNvPr>
          <p:cNvSpPr txBox="1"/>
          <p:nvPr/>
        </p:nvSpPr>
        <p:spPr>
          <a:xfrm rot="20522808">
            <a:off x="4230196" y="4326342"/>
            <a:ext cx="1546962" cy="544765"/>
          </a:xfrm>
          <a:prstGeom prst="rect">
            <a:avLst/>
          </a:prstGeom>
          <a:noFill/>
        </p:spPr>
        <p:txBody>
          <a:bodyPr wrap="none" lIns="182880" tIns="146304" rIns="182880" bIns="146304" rtlCol="0">
            <a:spAutoFit/>
          </a:bodyPr>
          <a:lstStyle/>
          <a:p>
            <a:pPr>
              <a:lnSpc>
                <a:spcPct val="90000"/>
              </a:lnSpc>
              <a:spcAft>
                <a:spcPts val="600"/>
              </a:spcAft>
            </a:pPr>
            <a:r>
              <a:rPr lang="en-CA" sz="1800" dirty="0">
                <a:solidFill>
                  <a:srgbClr val="C00000"/>
                </a:solidFill>
              </a:rPr>
              <a:t>TGS referral</a:t>
            </a:r>
            <a:endParaRPr lang="en-CA" sz="2400" dirty="0">
              <a:solidFill>
                <a:srgbClr val="C00000"/>
              </a:solidFill>
            </a:endParaRPr>
          </a:p>
        </p:txBody>
      </p:sp>
      <p:sp>
        <p:nvSpPr>
          <p:cNvPr id="81" name="TextBox 80">
            <a:extLst>
              <a:ext uri="{FF2B5EF4-FFF2-40B4-BE49-F238E27FC236}">
                <a16:creationId xmlns:a16="http://schemas.microsoft.com/office/drawing/2014/main" id="{B03E3A2D-F3E4-4015-A789-6CEDC2F36159}"/>
              </a:ext>
            </a:extLst>
          </p:cNvPr>
          <p:cNvSpPr txBox="1"/>
          <p:nvPr/>
        </p:nvSpPr>
        <p:spPr>
          <a:xfrm>
            <a:off x="9085376" y="5379300"/>
            <a:ext cx="1068242" cy="627864"/>
          </a:xfrm>
          <a:prstGeom prst="rect">
            <a:avLst/>
          </a:prstGeom>
          <a:noFill/>
        </p:spPr>
        <p:txBody>
          <a:bodyPr wrap="none" lIns="182880" tIns="146304" rIns="182880" bIns="146304" rtlCol="0">
            <a:spAutoFit/>
          </a:bodyPr>
          <a:lstStyle/>
          <a:p>
            <a:pPr>
              <a:lnSpc>
                <a:spcPct val="90000"/>
              </a:lnSpc>
              <a:spcAft>
                <a:spcPts val="600"/>
              </a:spcAft>
            </a:pPr>
            <a:r>
              <a:rPr lang="en-CA" sz="2400" dirty="0">
                <a:solidFill>
                  <a:schemeClr val="accent1"/>
                </a:solidFill>
              </a:rPr>
              <a:t>FILE1</a:t>
            </a:r>
          </a:p>
        </p:txBody>
      </p:sp>
    </p:spTree>
    <p:extLst>
      <p:ext uri="{BB962C8B-B14F-4D97-AF65-F5344CB8AC3E}">
        <p14:creationId xmlns:p14="http://schemas.microsoft.com/office/powerpoint/2010/main" val="188562104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81BAB8-C7BE-416B-80DD-A7004A8D6A47}"/>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7</a:t>
            </a:fld>
            <a:endParaRPr lang="en-US"/>
          </a:p>
        </p:txBody>
      </p:sp>
      <p:sp>
        <p:nvSpPr>
          <p:cNvPr id="3" name="Text Placeholder 2">
            <a:extLst>
              <a:ext uri="{FF2B5EF4-FFF2-40B4-BE49-F238E27FC236}">
                <a16:creationId xmlns:a16="http://schemas.microsoft.com/office/drawing/2014/main" id="{CC8163AF-D975-4A82-B307-5ECF58EB1D6B}"/>
              </a:ext>
            </a:extLst>
          </p:cNvPr>
          <p:cNvSpPr>
            <a:spLocks noGrp="1"/>
          </p:cNvSpPr>
          <p:nvPr>
            <p:ph type="body" sz="quarter" idx="13"/>
          </p:nvPr>
        </p:nvSpPr>
        <p:spPr>
          <a:xfrm>
            <a:off x="274702" y="736407"/>
            <a:ext cx="11721160" cy="479404"/>
          </a:xfrm>
        </p:spPr>
        <p:txBody>
          <a:bodyPr/>
          <a:lstStyle/>
          <a:p>
            <a:r>
              <a:rPr lang="en-CA" dirty="0"/>
              <a:t>Security Considerations </a:t>
            </a:r>
          </a:p>
        </p:txBody>
      </p:sp>
      <p:pic>
        <p:nvPicPr>
          <p:cNvPr id="5" name="Image 2">
            <a:extLst>
              <a:ext uri="{FF2B5EF4-FFF2-40B4-BE49-F238E27FC236}">
                <a16:creationId xmlns:a16="http://schemas.microsoft.com/office/drawing/2014/main" id="{7B7DCEBB-E096-42B3-92CC-727FAE480D99}"/>
              </a:ext>
            </a:extLst>
          </p:cNvPr>
          <p:cNvPicPr>
            <a:picLocks noChangeAspect="1"/>
          </p:cNvPicPr>
          <p:nvPr/>
        </p:nvPicPr>
        <p:blipFill>
          <a:blip r:embed="rId3"/>
          <a:stretch>
            <a:fillRect/>
          </a:stretch>
        </p:blipFill>
        <p:spPr>
          <a:xfrm>
            <a:off x="2885678" y="3265663"/>
            <a:ext cx="6499208" cy="6995274"/>
          </a:xfrm>
          <a:prstGeom prst="rect">
            <a:avLst/>
          </a:prstGeom>
        </p:spPr>
      </p:pic>
      <p:sp>
        <p:nvSpPr>
          <p:cNvPr id="6" name="Speech Bubble: Oval 5">
            <a:extLst>
              <a:ext uri="{FF2B5EF4-FFF2-40B4-BE49-F238E27FC236}">
                <a16:creationId xmlns:a16="http://schemas.microsoft.com/office/drawing/2014/main" id="{D298E8F3-83B5-4850-97A6-234E597AAB3A}"/>
              </a:ext>
            </a:extLst>
          </p:cNvPr>
          <p:cNvSpPr/>
          <p:nvPr/>
        </p:nvSpPr>
        <p:spPr bwMode="auto">
          <a:xfrm>
            <a:off x="876300" y="1695450"/>
            <a:ext cx="3057525" cy="1962150"/>
          </a:xfrm>
          <a:prstGeom prst="wedgeEllipseCallout">
            <a:avLst>
              <a:gd name="adj1" fmla="val 49260"/>
              <a:gd name="adj2" fmla="val 4375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400" dirty="0">
                <a:gradFill>
                  <a:gsLst>
                    <a:gs pos="0">
                      <a:srgbClr val="FFFFFF"/>
                    </a:gs>
                    <a:gs pos="100000">
                      <a:srgbClr val="FFFFFF"/>
                    </a:gs>
                  </a:gsLst>
                  <a:lin ang="5400000" scaled="0"/>
                </a:gradFill>
                <a:ea typeface="Segoe UI" pitchFamily="34" charset="0"/>
                <a:cs typeface="Segoe UI" pitchFamily="34" charset="0"/>
              </a:rPr>
              <a:t>You seem like a trustworthy person!</a:t>
            </a:r>
          </a:p>
        </p:txBody>
      </p:sp>
      <p:sp>
        <p:nvSpPr>
          <p:cNvPr id="7" name="Speech Bubble: Oval 6">
            <a:extLst>
              <a:ext uri="{FF2B5EF4-FFF2-40B4-BE49-F238E27FC236}">
                <a16:creationId xmlns:a16="http://schemas.microsoft.com/office/drawing/2014/main" id="{5D761C5D-59EC-49EC-B0C9-1E070B0C69C1}"/>
              </a:ext>
            </a:extLst>
          </p:cNvPr>
          <p:cNvSpPr/>
          <p:nvPr/>
        </p:nvSpPr>
        <p:spPr bwMode="auto">
          <a:xfrm>
            <a:off x="8502651" y="1978319"/>
            <a:ext cx="3057525" cy="1571625"/>
          </a:xfrm>
          <a:prstGeom prst="wedgeEllipseCallout">
            <a:avLst>
              <a:gd name="adj1" fmla="val -57905"/>
              <a:gd name="adj2" fmla="val 4667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400" dirty="0">
                <a:gradFill>
                  <a:gsLst>
                    <a:gs pos="0">
                      <a:srgbClr val="FFFFFF"/>
                    </a:gs>
                    <a:gs pos="100000">
                      <a:srgbClr val="FFFFFF"/>
                    </a:gs>
                  </a:gsLst>
                  <a:lin ang="5400000" scaled="0"/>
                </a:gradFill>
                <a:ea typeface="Segoe UI" pitchFamily="34" charset="0"/>
                <a:cs typeface="Segoe UI" pitchFamily="34" charset="0"/>
              </a:rPr>
              <a:t>I sure am! Let’s create a trust!</a:t>
            </a:r>
          </a:p>
        </p:txBody>
      </p:sp>
      <p:pic>
        <p:nvPicPr>
          <p:cNvPr id="8" name="Picture 7">
            <a:extLst>
              <a:ext uri="{FF2B5EF4-FFF2-40B4-BE49-F238E27FC236}">
                <a16:creationId xmlns:a16="http://schemas.microsoft.com/office/drawing/2014/main" id="{543897A4-A2D5-4561-AFFA-31C0BC4E2AEB}"/>
              </a:ext>
            </a:extLst>
          </p:cNvPr>
          <p:cNvPicPr>
            <a:picLocks noChangeAspect="1"/>
          </p:cNvPicPr>
          <p:nvPr/>
        </p:nvPicPr>
        <p:blipFill>
          <a:blip r:embed="rId4"/>
          <a:stretch>
            <a:fillRect/>
          </a:stretch>
        </p:blipFill>
        <p:spPr>
          <a:xfrm flipH="1">
            <a:off x="8875712" y="5243689"/>
            <a:ext cx="3404016" cy="1750836"/>
          </a:xfrm>
          <a:prstGeom prst="rect">
            <a:avLst/>
          </a:prstGeom>
        </p:spPr>
      </p:pic>
    </p:spTree>
    <p:extLst>
      <p:ext uri="{BB962C8B-B14F-4D97-AF65-F5344CB8AC3E}">
        <p14:creationId xmlns:p14="http://schemas.microsoft.com/office/powerpoint/2010/main" val="193078267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81BAB8-C7BE-416B-80DD-A7004A8D6A47}"/>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8</a:t>
            </a:fld>
            <a:endParaRPr lang="en-US"/>
          </a:p>
        </p:txBody>
      </p:sp>
      <p:sp>
        <p:nvSpPr>
          <p:cNvPr id="3" name="Text Placeholder 2">
            <a:extLst>
              <a:ext uri="{FF2B5EF4-FFF2-40B4-BE49-F238E27FC236}">
                <a16:creationId xmlns:a16="http://schemas.microsoft.com/office/drawing/2014/main" id="{CC8163AF-D975-4A82-B307-5ECF58EB1D6B}"/>
              </a:ext>
            </a:extLst>
          </p:cNvPr>
          <p:cNvSpPr>
            <a:spLocks noGrp="1"/>
          </p:cNvSpPr>
          <p:nvPr>
            <p:ph type="body" sz="quarter" idx="13"/>
          </p:nvPr>
        </p:nvSpPr>
        <p:spPr/>
        <p:txBody>
          <a:bodyPr/>
          <a:lstStyle/>
          <a:p>
            <a:r>
              <a:rPr lang="en-CA" dirty="0" err="1"/>
              <a:t>sIDHistory</a:t>
            </a:r>
            <a:endParaRPr lang="en-CA" dirty="0"/>
          </a:p>
        </p:txBody>
      </p:sp>
      <p:sp>
        <p:nvSpPr>
          <p:cNvPr id="4" name="Espace réservé du texte 2">
            <a:extLst>
              <a:ext uri="{FF2B5EF4-FFF2-40B4-BE49-F238E27FC236}">
                <a16:creationId xmlns:a16="http://schemas.microsoft.com/office/drawing/2014/main" id="{8B5C9496-B1F1-4929-9BA6-395046CF1802}"/>
              </a:ext>
            </a:extLst>
          </p:cNvPr>
          <p:cNvSpPr txBox="1">
            <a:spLocks/>
          </p:cNvSpPr>
          <p:nvPr/>
        </p:nvSpPr>
        <p:spPr>
          <a:xfrm>
            <a:off x="366141" y="1922261"/>
            <a:ext cx="11887200" cy="480747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3200" b="1" dirty="0">
                <a:gradFill>
                  <a:gsLst>
                    <a:gs pos="1250">
                      <a:srgbClr val="505050"/>
                    </a:gs>
                    <a:gs pos="100000">
                      <a:srgbClr val="505050"/>
                    </a:gs>
                  </a:gsLst>
                  <a:lin ang="5400000" scaled="0"/>
                </a:gradFill>
              </a:rPr>
              <a:t>If trusts are created with the intent of migrating objects from one domain to another, the </a:t>
            </a:r>
            <a:r>
              <a:rPr lang="en-US" sz="3200" b="1" dirty="0" err="1">
                <a:gradFill>
                  <a:gsLst>
                    <a:gs pos="1250">
                      <a:srgbClr val="505050"/>
                    </a:gs>
                    <a:gs pos="100000">
                      <a:srgbClr val="505050"/>
                    </a:gs>
                  </a:gsLst>
                  <a:lin ang="5400000" scaled="0"/>
                </a:gradFill>
              </a:rPr>
              <a:t>sIDHistory</a:t>
            </a:r>
            <a:r>
              <a:rPr lang="en-US" sz="3200" b="1" dirty="0">
                <a:gradFill>
                  <a:gsLst>
                    <a:gs pos="1250">
                      <a:srgbClr val="505050"/>
                    </a:gs>
                    <a:gs pos="100000">
                      <a:srgbClr val="505050"/>
                    </a:gs>
                  </a:gsLst>
                  <a:lin ang="5400000" scaled="0"/>
                </a:gradFill>
              </a:rPr>
              <a:t> attribute will guarantee that users keep their access during the process</a:t>
            </a:r>
            <a:br>
              <a:rPr lang="en-US" sz="3200" b="1" dirty="0">
                <a:gradFill>
                  <a:gsLst>
                    <a:gs pos="1250">
                      <a:srgbClr val="505050"/>
                    </a:gs>
                    <a:gs pos="100000">
                      <a:srgbClr val="505050"/>
                    </a:gs>
                  </a:gsLst>
                  <a:lin ang="5400000" scaled="0"/>
                </a:gradFill>
              </a:rPr>
            </a:br>
            <a:r>
              <a:rPr lang="en-US" sz="2000" b="1" dirty="0">
                <a:gradFill>
                  <a:gsLst>
                    <a:gs pos="1250">
                      <a:srgbClr val="505050"/>
                    </a:gs>
                    <a:gs pos="100000">
                      <a:srgbClr val="505050"/>
                    </a:gs>
                  </a:gsLst>
                  <a:lin ang="5400000" scaled="0"/>
                </a:gradFill>
              </a:rPr>
              <a:t> </a:t>
            </a:r>
            <a:endParaRPr lang="en-US" sz="3200" b="1" dirty="0">
              <a:gradFill>
                <a:gsLst>
                  <a:gs pos="1250">
                    <a:srgbClr val="505050"/>
                  </a:gs>
                  <a:gs pos="100000">
                    <a:srgbClr val="505050"/>
                  </a:gs>
                </a:gsLst>
                <a:lin ang="5400000" scaled="0"/>
              </a:gradFill>
            </a:endParaRP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For a user, a new domain = a new SID</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ACEs are referencing SIDs, if you change your SID you loose your access</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The </a:t>
            </a:r>
            <a:r>
              <a:rPr lang="en-US" sz="3200" b="1" dirty="0" err="1">
                <a:gradFill>
                  <a:gsLst>
                    <a:gs pos="1250">
                      <a:srgbClr val="505050"/>
                    </a:gs>
                    <a:gs pos="100000">
                      <a:srgbClr val="505050"/>
                    </a:gs>
                  </a:gsLst>
                  <a:lin ang="5400000" scaled="0"/>
                </a:gradFill>
              </a:rPr>
              <a:t>sIDHistory</a:t>
            </a:r>
            <a:r>
              <a:rPr lang="en-US" sz="3200" b="1" dirty="0">
                <a:gradFill>
                  <a:gsLst>
                    <a:gs pos="1250">
                      <a:srgbClr val="505050"/>
                    </a:gs>
                    <a:gs pos="100000">
                      <a:srgbClr val="505050"/>
                    </a:gs>
                  </a:gsLst>
                  <a:lin ang="5400000" scaled="0"/>
                </a:gradFill>
              </a:rPr>
              <a:t> attribute will contain the previous </a:t>
            </a:r>
            <a:r>
              <a:rPr lang="en-US" sz="3200" b="1" dirty="0" err="1">
                <a:gradFill>
                  <a:gsLst>
                    <a:gs pos="1250">
                      <a:srgbClr val="505050"/>
                    </a:gs>
                    <a:gs pos="100000">
                      <a:srgbClr val="505050"/>
                    </a:gs>
                  </a:gsLst>
                  <a:lin ang="5400000" scaled="0"/>
                </a:gradFill>
              </a:rPr>
              <a:t>objectSID</a:t>
            </a:r>
            <a:r>
              <a:rPr lang="en-US" sz="3200" b="1" dirty="0">
                <a:gradFill>
                  <a:gsLst>
                    <a:gs pos="1250">
                      <a:srgbClr val="505050"/>
                    </a:gs>
                    <a:gs pos="100000">
                      <a:srgbClr val="505050"/>
                    </a:gs>
                  </a:gsLst>
                  <a:lin ang="5400000" scaled="0"/>
                </a:gradFill>
              </a:rPr>
              <a:t> of a security principal once it has moved to a new domain</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When the migration is over, ACEs have to be updated with the new SIDs and the </a:t>
            </a:r>
            <a:r>
              <a:rPr lang="en-US" sz="3200" b="1" dirty="0" err="1">
                <a:gradFill>
                  <a:gsLst>
                    <a:gs pos="1250">
                      <a:srgbClr val="505050"/>
                    </a:gs>
                    <a:gs pos="100000">
                      <a:srgbClr val="505050"/>
                    </a:gs>
                  </a:gsLst>
                  <a:lin ang="5400000" scaled="0"/>
                </a:gradFill>
              </a:rPr>
              <a:t>sIDHistory</a:t>
            </a:r>
            <a:r>
              <a:rPr lang="en-US" sz="3200" b="1" dirty="0">
                <a:gradFill>
                  <a:gsLst>
                    <a:gs pos="1250">
                      <a:srgbClr val="505050"/>
                    </a:gs>
                    <a:gs pos="100000">
                      <a:srgbClr val="505050"/>
                    </a:gs>
                  </a:gsLst>
                  <a:lin ang="5400000" scaled="0"/>
                </a:gradFill>
              </a:rPr>
              <a:t> attributes must be deleted</a:t>
            </a:r>
          </a:p>
        </p:txBody>
      </p:sp>
    </p:spTree>
    <p:extLst>
      <p:ext uri="{BB962C8B-B14F-4D97-AF65-F5344CB8AC3E}">
        <p14:creationId xmlns:p14="http://schemas.microsoft.com/office/powerpoint/2010/main" val="6000228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051&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bNumberIsYear val=&quot;0&quot;/&gt;&lt;/m_precDefaultYear&gt;&lt;m_precDefaultQuarter&gt;&lt;m_bNumberIsYear val=&quot;0&quot;/&gt;&lt;/m_precDefaultQuarter&gt;&lt;m_precDefaultMonth&gt;&lt;m_bNumberIsYear val=&quot;0&quot;/&gt;&lt;/m_precDefaultMonth&gt;&lt;m_precDefaultWeek&gt;&lt;m_bNumberIsYear val=&quot;0&quot;/&gt;&lt;/m_precDefaultWeek&gt;&lt;m_precDefaultDay&gt;&lt;m_bNumberIsYear val=&quot;0&quot;/&gt;&lt;/m_precDefaultDay&gt;&lt;m_mruColor&gt;&lt;m_vecMRU length=&quot;20&quot;&gt;&lt;elem m_fUsage=&quot;1.00000000000000000000E+000&quot;&gt;&lt;m_msothmcolidx val=&quot;0&quot;/&gt;&lt;m_rgb r=&quot;f5&quot; g=&quot;d4&quot; b=&quot;da&quot;/&gt;&lt;m_ppcolschidx tagver0=&quot;23004&quot; tagname0=&quot;m_ppcolschidxUNRECOGNIZED&quot; val=&quot;0&quot;/&gt;&lt;m_nBrightness val=&quot;0&quot;/&gt;&lt;/elem&gt;&lt;elem m_fUsage=&quot;9.00000000000000020000E-001&quot;&gt;&lt;m_msothmcolidx val=&quot;0&quot;/&gt;&lt;m_rgb r=&quot;ea&quot; g=&quot;a9&quot; b=&quot;b6&quot;/&gt;&lt;m_ppcolschidx tagver0=&quot;23004&quot; tagname0=&quot;m_ppcolschidxUNRECOGNIZED&quot; val=&quot;0&quot;/&gt;&lt;m_nBrightness val=&quot;0&quot;/&gt;&lt;/elem&gt;&lt;elem m_fUsage=&quot;8.10000000000000050000E-001&quot;&gt;&lt;m_msothmcolidx val=&quot;0&quot;/&gt;&lt;m_rgb r=&quot;e0&quot; g=&quot;7e&quot; b=&quot;91&quot;/&gt;&lt;m_ppcolschidx tagver0=&quot;23004&quot; tagname0=&quot;m_ppcolschidxUNRECOGNIZED&quot; val=&quot;0&quot;/&gt;&lt;m_nBrightness val=&quot;0&quot;/&gt;&lt;/elem&gt;&lt;elem m_fUsage=&quot;7.29000000000000090000E-001&quot;&gt;&lt;m_msothmcolidx val=&quot;0&quot;/&gt;&lt;m_rgb r=&quot;c4&quot; g=&quot;2f&quot; b=&quot;4c&quot;/&gt;&lt;m_ppcolschidx tagver0=&quot;23004&quot; tagname0=&quot;m_ppcolschidxUNRECOGNIZED&quot; val=&quot;0&quot;/&gt;&lt;m_nBrightness val=&quot;0&quot;/&gt;&lt;/elem&gt;&lt;elem m_fUsage=&quot;6.56100000000000130000E-001&quot;&gt;&lt;m_msothmcolidx val=&quot;0&quot;/&gt;&lt;m_rgb r=&quot;dc&quot; g=&quot;e6&quot; b=&quot;f2&quot;/&gt;&lt;m_ppcolschidx tagver0=&quot;23004&quot; tagname0=&quot;m_ppcolschidxUNRECOGNIZED&quot; val=&quot;0&quot;/&gt;&lt;m_nBrightness val=&quot;0&quot;/&gt;&lt;/elem&gt;&lt;elem m_fUsage=&quot;5.96240132571000060000E-001&quot;&gt;&lt;m_msothmcolidx val=&quot;0&quot;/&gt;&lt;m_rgb r=&quot;40&quot; g=&quot;b0&quot; b=&quot;ff&quot;/&gt;&lt;m_ppcolschidx tagver0=&quot;23004&quot; tagname0=&quot;m_ppcolschidxUNRECOGNIZED&quot; val=&quot;0&quot;/&gt;&lt;m_nBrightness val=&quot;0&quot;/&gt;&lt;/elem&gt;&lt;elem m_fUsage=&quot;5.90490000000000180000E-001&quot;&gt;&lt;m_msothmcolidx val=&quot;0&quot;/&gt;&lt;m_rgb r=&quot;b9&quot; g=&quot;cd&quot; b=&quot;e5&quot;/&gt;&lt;m_ppcolschidx tagver0=&quot;23004&quot; tagname0=&quot;m_ppcolschidxUNRECOGNIZED&quot; val=&quot;0&quot;/&gt;&lt;m_nBrightness val=&quot;0&quot;/&gt;&lt;/elem&gt;&lt;elem m_fUsage=&quot;5.31441000000000160000E-001&quot;&gt;&lt;m_msothmcolidx val=&quot;0&quot;/&gt;&lt;m_rgb r=&quot;95&quot; g=&quot;b3&quot; b=&quot;d7&quot;/&gt;&lt;m_ppcolschidx tagver0=&quot;23004&quot; tagname0=&quot;m_ppcolschidxUNRECOGNIZED&quot; val=&quot;0&quot;/&gt;&lt;m_nBrightness val=&quot;0&quot;/&gt;&lt;/elem&gt;&lt;elem m_fUsage=&quot;4.78296900000000140000E-001&quot;&gt;&lt;m_msothmcolidx val=&quot;0&quot;/&gt;&lt;m_rgb r=&quot;4f&quot; g=&quot;81&quot; b=&quot;bd&quot;/&gt;&lt;m_ppcolschidx tagver0=&quot;23004&quot; tagname0=&quot;m_ppcolschidxUNRECOGNIZED&quot; val=&quot;0&quot;/&gt;&lt;m_nBrightness val=&quot;0&quot;/&gt;&lt;/elem&gt;&lt;elem m_fUsage=&quot;4.30467210000000160000E-001&quot;&gt;&lt;m_msothmcolidx val=&quot;0&quot;/&gt;&lt;m_rgb r=&quot;e6&quot; g=&quot;b9&quot; b=&quot;b8&quot;/&gt;&lt;m_ppcolschidx tagver0=&quot;23004&quot; tagname0=&quot;m_ppcolschidxUNRECOGNIZED&quot; val=&quot;0&quot;/&gt;&lt;m_nBrightness val=&quot;0&quot;/&gt;&lt;/elem&gt;&lt;elem m_fUsage=&quot;3.87420489000000150000E-001&quot;&gt;&lt;m_msothmcolidx val=&quot;0&quot;/&gt;&lt;m_rgb r=&quot;bf&quot; g=&quot;e4&quot; b=&quot;ff&quot;/&gt;&lt;m_ppcolschidx tagver0=&quot;23004&quot; tagname0=&quot;m_ppcolschidxUNRECOGNIZED&quot; val=&quot;0&quot;/&gt;&lt;m_nBrightness val=&quot;0&quot;/&gt;&lt;/elem&gt;&lt;elem m_fUsage=&quot;3.48678440100000150000E-001&quot;&gt;&lt;m_msothmcolidx val=&quot;0&quot;/&gt;&lt;m_rgb r=&quot;80&quot; g=&quot;ca&quot; b=&quot;ff&quot;/&gt;&lt;m_ppcolschidx tagver0=&quot;23004&quot; tagname0=&quot;m_ppcolschidxUNRECOGNIZED&quot; val=&quot;0&quot;/&gt;&lt;m_nBrightness val=&quot;0&quot;/&gt;&lt;/elem&gt;&lt;elem m_fUsage=&quot;2.59513624428511560000E-001&quot;&gt;&lt;m_msothmcolidx val=&quot;0&quot;/&gt;&lt;m_rgb r=&quot;c6&quot; g=&quot;d9&quot; b=&quot;f1&quot;/&gt;&lt;m_ppcolschidx tagver0=&quot;23004&quot; tagname0=&quot;m_ppcolschidxUNRECOGNIZED&quot; val=&quot;0&quot;/&gt;&lt;m_nBrightness val=&quot;0&quot;/&gt;&lt;/elem&gt;&lt;elem m_fUsage=&quot;2.54186582832900130000E-001&quot;&gt;&lt;m_msothmcolidx val=&quot;0&quot;/&gt;&lt;m_rgb r=&quot;0&quot; g=&quot;70&quot; b=&quot;c0&quot;/&gt;&lt;m_ppcolschidx tagver0=&quot;23004&quot; tagname0=&quot;m_ppcolschidxUNRECOGNIZED&quot; val=&quot;0&quot;/&gt;&lt;m_nBrightness val=&quot;0&quot;/&gt;&lt;/elem&gt;&lt;elem m_fUsage=&quot;2.33562261985660410000E-001&quot;&gt;&lt;m_msothmcolidx val=&quot;0&quot;/&gt;&lt;m_rgb r=&quot;55&quot; g=&quot;8e&quot; b=&quot;d5&quot;/&gt;&lt;m_ppcolschidx tagver0=&quot;23004&quot; tagname0=&quot;m_ppcolschidxUNRECOGNIZED&quot; val=&quot;0&quot;/&gt;&lt;m_nBrightness val=&quot;0&quot;/&gt;&lt;/elem&gt;&lt;elem m_fUsage=&quot;2.28767924549610120000E-001&quot;&gt;&lt;m_msothmcolidx val=&quot;0&quot;/&gt;&lt;m_rgb r=&quot;f7&quot; g=&quot;cf&quot; b=&quot;d6&quot;/&gt;&lt;m_ppcolschidx tagver0=&quot;23004&quot; tagname0=&quot;m_ppcolschidxUNRECOGNIZED&quot; val=&quot;0&quot;/&gt;&lt;m_nBrightness val=&quot;0&quot;/&gt;&lt;/elem&gt;&lt;elem m_fUsage=&quot;2.10206035787094380000E-001&quot;&gt;&lt;m_msothmcolidx val=&quot;0&quot;/&gt;&lt;m_rgb r=&quot;1f&quot; g=&quot;49&quot; b=&quot;7d&quot;/&gt;&lt;m_ppcolschidx tagver0=&quot;23004&quot; tagname0=&quot;m_ppcolschidxUNRECOGNIZED&quot; val=&quot;0&quot;/&gt;&lt;m_nBrightness val=&quot;0&quot;/&gt;&lt;/elem&gt;&lt;elem m_fUsage=&quot;2.05891132094649100000E-001&quot;&gt;&lt;m_msothmcolidx val=&quot;0&quot;/&gt;&lt;m_rgb r=&quot;ef&quot; g=&quot;9e&quot; b=&quot;ae&quot;/&gt;&lt;m_ppcolschidx tagver0=&quot;23004&quot; tagname0=&quot;m_ppcolschidxUNRECOGNIZED&quot; val=&quot;0&quot;/&gt;&lt;m_nBrightness val=&quot;0&quot;/&gt;&lt;/elem&gt;&lt;elem m_fUsage=&quot;1.85302018885184190000E-001&quot;&gt;&lt;m_msothmcolidx val=&quot;0&quot;/&gt;&lt;m_rgb r=&quot;e7&quot; g=&quot;6e&quot; b=&quot;85&quot;/&gt;&lt;m_ppcolschidx tagver0=&quot;23004&quot; tagname0=&quot;m_ppcolschidxUNRECOGNIZED&quot; val=&quot;0&quot;/&gt;&lt;m_nBrightness val=&quot;0&quot;/&gt;&lt;/elem&gt;&lt;elem m_fUsage=&quot;1.66771816996665770000E-001&quot;&gt;&lt;m_msothmcolidx val=&quot;0&quot;/&gt;&lt;m_rgb r=&quot;c5&quot; g=&quot;20&quot; b=&quot;3f&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heme/theme1.xml><?xml version="1.0" encoding="utf-8"?>
<a:theme xmlns:a="http://schemas.openxmlformats.org/drawingml/2006/main" name="WHITE TEMPLATE">
  <a:themeElements>
    <a:clrScheme name="Personnalisé 1">
      <a:dk1>
        <a:srgbClr val="505050"/>
      </a:dk1>
      <a:lt1>
        <a:srgbClr val="FFFFFF"/>
      </a:lt1>
      <a:dk2>
        <a:srgbClr val="0078D7"/>
      </a:dk2>
      <a:lt2>
        <a:srgbClr val="00BCF2"/>
      </a:lt2>
      <a:accent1>
        <a:srgbClr val="0078D7"/>
      </a:accent1>
      <a:accent2>
        <a:srgbClr val="002050"/>
      </a:accent2>
      <a:accent3>
        <a:srgbClr val="B4009E"/>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1.potx" id="{CA9BE438-1B0F-41E9-BD34-9780A77D52B5}" vid="{6EB7C265-9C81-4626-BD14-B5A4426B07B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indows 10">
    <a:dk1>
      <a:srgbClr val="505050"/>
    </a:dk1>
    <a:lt1>
      <a:srgbClr val="FFFFFF"/>
    </a:lt1>
    <a:dk2>
      <a:srgbClr val="0078D7"/>
    </a:dk2>
    <a:lt2>
      <a:srgbClr val="EAEAEA"/>
    </a:lt2>
    <a:accent1>
      <a:srgbClr val="0078D7"/>
    </a:accent1>
    <a:accent2>
      <a:srgbClr val="002050"/>
    </a:accent2>
    <a:accent3>
      <a:srgbClr val="008272"/>
    </a:accent3>
    <a:accent4>
      <a:srgbClr val="107C10"/>
    </a:accent4>
    <a:accent5>
      <a:srgbClr val="092D91"/>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36626226E27B74892394EFBDF922767" ma:contentTypeVersion="2" ma:contentTypeDescription="Create a new document." ma:contentTypeScope="" ma:versionID="152570cd3fc9b8a13f8562978e27c845">
  <xsd:schema xmlns:xsd="http://www.w3.org/2001/XMLSchema" xmlns:xs="http://www.w3.org/2001/XMLSchema" xmlns:p="http://schemas.microsoft.com/office/2006/metadata/properties" xmlns:ns2="517b36ea-b140-47be-8d07-387acfc90838" targetNamespace="http://schemas.microsoft.com/office/2006/metadata/properties" ma:root="true" ma:fieldsID="fb42bc1207acbf64cdd6bca3047c1efa" ns2:_="">
    <xsd:import namespace="517b36ea-b140-47be-8d07-387acfc9083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7b36ea-b140-47be-8d07-387acfc908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8E5E569-50E6-4E55-854C-3359E7A540F3}">
  <ds:schemaRefs>
    <ds:schemaRef ds:uri="http://schemas.microsoft.com/sharepoint/v3/contenttype/forms"/>
  </ds:schemaRefs>
</ds:datastoreItem>
</file>

<file path=customXml/itemProps2.xml><?xml version="1.0" encoding="utf-8"?>
<ds:datastoreItem xmlns:ds="http://schemas.openxmlformats.org/officeDocument/2006/customXml" ds:itemID="{06B21521-A6C9-48AF-8D84-C6BCCC6014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7b36ea-b140-47be-8d07-387acfc908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140B17-0E85-40FB-904D-6E0A38E3BAB5}">
  <ds:schemaRefs>
    <ds:schemaRef ds:uri="517b36ea-b140-47be-8d07-387acfc90838"/>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3026</Words>
  <Application>Microsoft Office PowerPoint</Application>
  <PresentationFormat>Personnalisé</PresentationFormat>
  <Paragraphs>348</Paragraphs>
  <Slides>25</Slides>
  <Notes>25</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25</vt:i4>
      </vt:variant>
    </vt:vector>
  </HeadingPairs>
  <TitlesOfParts>
    <vt:vector size="37" baseType="lpstr">
      <vt:lpstr>Arial</vt:lpstr>
      <vt:lpstr>Calibri</vt:lpstr>
      <vt:lpstr>Segoe Semibold</vt:lpstr>
      <vt:lpstr>Segoe UI</vt:lpstr>
      <vt:lpstr>Segoe UI Light</vt:lpstr>
      <vt:lpstr>Segoe UI Semibold</vt:lpstr>
      <vt:lpstr>Segoe UI Semilight</vt:lpstr>
      <vt:lpstr>segoe-ui_bold</vt:lpstr>
      <vt:lpstr>segoe-ui_normal</vt:lpstr>
      <vt:lpstr>segoe-ui_semibold</vt:lpstr>
      <vt:lpstr>Wingdings</vt:lpstr>
      <vt:lpstr>WHITE TEMPLATE</vt:lpstr>
      <vt:lpstr>Enhanced Security Administrative Forest Section 1 – Dedicated Administrative Forest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Active Directory</dc:title>
  <dc:creator/>
  <cp:lastModifiedBy/>
  <cp:revision>3</cp:revision>
  <dcterms:modified xsi:type="dcterms:W3CDTF">2018-11-21T10:37:37Z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MSFT 2014 v4</vt:lpwstr>
  </property>
  <property fmtid="{D5CDD505-2E9C-101B-9397-08002B2CF9AE}" pid="3" name="Template Name">
    <vt:lpwstr>Onscreen</vt:lpwstr>
  </property>
  <property fmtid="{D5CDD505-2E9C-101B-9397-08002B2CF9AE}" pid="4" name="ContentTypeId">
    <vt:lpwstr>0x010100536626226E27B74892394EFBDF922767</vt:lpwstr>
  </property>
  <property fmtid="{D5CDD505-2E9C-101B-9397-08002B2CF9AE}" pid="5" name="Order">
    <vt:r8>158000</vt:r8>
  </property>
  <property fmtid="{D5CDD505-2E9C-101B-9397-08002B2CF9AE}" pid="6" name="_NewReviewCycle">
    <vt:lpwstr/>
  </property>
  <property fmtid="{D5CDD505-2E9C-101B-9397-08002B2CF9AE}" pid="7" name="DocVizMetadataToken">
    <vt:lpwstr>600x586x1</vt:lpwstr>
  </property>
  <property fmtid="{D5CDD505-2E9C-101B-9397-08002B2CF9AE}" pid="8" name="MSIP_Label_f42aa342-8706-4288-bd11-ebb85995028c_Enabled">
    <vt:lpwstr>True</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Owner">
    <vt:lpwstr>piaudonn@microsoft.com</vt:lpwstr>
  </property>
  <property fmtid="{D5CDD505-2E9C-101B-9397-08002B2CF9AE}" pid="11" name="MSIP_Label_f42aa342-8706-4288-bd11-ebb85995028c_SetDate">
    <vt:lpwstr>2018-04-16T01:53:09.7120135Z</vt:lpwstr>
  </property>
  <property fmtid="{D5CDD505-2E9C-101B-9397-08002B2CF9AE}" pid="12" name="MSIP_Label_f42aa342-8706-4288-bd11-ebb85995028c_Name">
    <vt:lpwstr>General</vt:lpwstr>
  </property>
  <property fmtid="{D5CDD505-2E9C-101B-9397-08002B2CF9AE}" pid="13" name="MSIP_Label_f42aa342-8706-4288-bd11-ebb85995028c_Application">
    <vt:lpwstr>Microsoft Azure Information Protection</vt:lpwstr>
  </property>
  <property fmtid="{D5CDD505-2E9C-101B-9397-08002B2CF9AE}" pid="14" name="MSIP_Label_f42aa342-8706-4288-bd11-ebb85995028c_Extended_MSFT_Method">
    <vt:lpwstr>Automatic</vt:lpwstr>
  </property>
  <property fmtid="{D5CDD505-2E9C-101B-9397-08002B2CF9AE}" pid="15" name="Sensitivity">
    <vt:lpwstr>General</vt:lpwstr>
  </property>
</Properties>
</file>