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Lst>
  <p:notesMasterIdLst>
    <p:notesMasterId r:id="rId28"/>
  </p:notesMasterIdLst>
  <p:handoutMasterIdLst>
    <p:handoutMasterId r:id="rId29"/>
  </p:handoutMasterIdLst>
  <p:sldIdLst>
    <p:sldId id="798" r:id="rId5"/>
    <p:sldId id="739" r:id="rId6"/>
    <p:sldId id="950" r:id="rId7"/>
    <p:sldId id="951" r:id="rId8"/>
    <p:sldId id="963" r:id="rId9"/>
    <p:sldId id="952" r:id="rId10"/>
    <p:sldId id="955" r:id="rId11"/>
    <p:sldId id="956" r:id="rId12"/>
    <p:sldId id="957" r:id="rId13"/>
    <p:sldId id="958" r:id="rId14"/>
    <p:sldId id="964" r:id="rId15"/>
    <p:sldId id="965" r:id="rId16"/>
    <p:sldId id="967" r:id="rId17"/>
    <p:sldId id="966" r:id="rId18"/>
    <p:sldId id="968" r:id="rId19"/>
    <p:sldId id="953" r:id="rId20"/>
    <p:sldId id="959" r:id="rId21"/>
    <p:sldId id="962" r:id="rId22"/>
    <p:sldId id="961" r:id="rId23"/>
    <p:sldId id="960" r:id="rId24"/>
    <p:sldId id="969" r:id="rId25"/>
    <p:sldId id="676" r:id="rId26"/>
    <p:sldId id="949" r:id="rId27"/>
  </p:sldIdLst>
  <p:sldSz cx="12436475" cy="6994525"/>
  <p:notesSz cx="6781800" cy="9067800"/>
  <p:custDataLst>
    <p:tags r:id="rId30"/>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B6B6E2-5E87-4612-8227-C3B408C51789}">
          <p14:sldIdLst>
            <p14:sldId id="798"/>
            <p14:sldId id="739"/>
          </p14:sldIdLst>
        </p14:section>
        <p14:section name="Why dedicated systems?" id="{E0C35879-11BA-4F88-AFE6-F23834989ECE}">
          <p14:sldIdLst>
            <p14:sldId id="950"/>
            <p14:sldId id="951"/>
            <p14:sldId id="963"/>
          </p14:sldIdLst>
        </p14:section>
        <p14:section name="Hardware profiles" id="{C01B6E75-F8C2-4D6B-8BAE-1B83C523C291}">
          <p14:sldIdLst>
            <p14:sldId id="952"/>
            <p14:sldId id="955"/>
            <p14:sldId id="956"/>
            <p14:sldId id="957"/>
            <p14:sldId id="958"/>
          </p14:sldIdLst>
        </p14:section>
        <p14:section name="3 shades of PAWs" id="{D3E3382A-3F58-4D6B-BAC9-28D4531E4B6F}">
          <p14:sldIdLst>
            <p14:sldId id="964"/>
            <p14:sldId id="965"/>
            <p14:sldId id="967"/>
            <p14:sldId id="966"/>
            <p14:sldId id="968"/>
          </p14:sldIdLst>
        </p14:section>
        <p14:section name="What about “jump servers”?" id="{622E289B-EF75-4519-A22C-A6B03C122996}">
          <p14:sldIdLst>
            <p14:sldId id="953"/>
            <p14:sldId id="959"/>
            <p14:sldId id="962"/>
          </p14:sldIdLst>
        </p14:section>
        <p14:section name="Building dedicated administrative workstations" id="{951601B8-0178-469D-8BAA-5A5A290D6A8E}">
          <p14:sldIdLst>
            <p14:sldId id="961"/>
            <p14:sldId id="960"/>
            <p14:sldId id="969"/>
            <p14:sldId id="676"/>
            <p14:sldId id="94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eu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179D7"/>
    <a:srgbClr val="0078D7"/>
    <a:srgbClr val="BFBFBF"/>
    <a:srgbClr val="092D91"/>
    <a:srgbClr val="002050"/>
    <a:srgbClr val="80BCEB"/>
    <a:srgbClr val="1993C8"/>
    <a:srgbClr val="F6484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4073FB-11FD-4A52-B1BE-A74C11B23B08}" v="51" dt="2018-06-18T01:25:19.1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78" autoAdjust="0"/>
  </p:normalViewPr>
  <p:slideViewPr>
    <p:cSldViewPr snapToGrid="0">
      <p:cViewPr varScale="1">
        <p:scale>
          <a:sx n="112" d="100"/>
          <a:sy n="112" d="100"/>
        </p:scale>
        <p:origin x="78"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0</a:t>
            </a:fld>
            <a:endParaRPr lang="en-GB"/>
          </a:p>
        </p:txBody>
      </p:sp>
    </p:spTree>
    <p:extLst>
      <p:ext uri="{BB962C8B-B14F-4D97-AF65-F5344CB8AC3E}">
        <p14:creationId xmlns:p14="http://schemas.microsoft.com/office/powerpoint/2010/main" val="2413507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 built-in firewall has three profiles that will be enabled automatically. The domain profile is selected when the machine has a line of sight with a domain controller.</a:t>
            </a:r>
          </a:p>
          <a:p>
            <a:r>
              <a:rPr lang="en-CA"/>
              <a:t>The private/public profiles are set when the users are connected from elsewhere. For mobile workers, you would configure a rule enabled just for the private or public profiles allowing only to communicate with DNS servers and VPN services.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9</a:t>
            </a:fld>
            <a:endParaRPr lang="en-GB"/>
          </a:p>
        </p:txBody>
      </p:sp>
    </p:spTree>
    <p:extLst>
      <p:ext uri="{BB962C8B-B14F-4D97-AF65-F5344CB8AC3E}">
        <p14:creationId xmlns:p14="http://schemas.microsoft.com/office/powerpoint/2010/main" val="4190733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10</a:t>
            </a:fld>
            <a:endParaRPr lang="en-GB"/>
          </a:p>
        </p:txBody>
      </p:sp>
    </p:spTree>
    <p:extLst>
      <p:ext uri="{BB962C8B-B14F-4D97-AF65-F5344CB8AC3E}">
        <p14:creationId xmlns:p14="http://schemas.microsoft.com/office/powerpoint/2010/main" val="781573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0" i="0">
                <a:latin typeface="Segoe UI Light" panose="020B0502040204020203" pitchFamily="34" charset="0"/>
                <a:cs typeface="Segoe UI Light" panose="020B0502040204020203" pitchFamily="34" charset="0"/>
              </a:rPr>
              <a:t>Users, software and hardware that are equivalent in privilege to domain or enterprise administrators or have control over them are tier-0.</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400" b="0" i="0">
              <a:latin typeface="Segoe UI Light" panose="020B0502040204020203" pitchFamily="34" charset="0"/>
              <a:cs typeface="Segoe UI Light" panose="020B0502040204020203"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0" i="0">
                <a:latin typeface="Segoe UI Light" panose="020B0502040204020203" pitchFamily="34" charset="0"/>
                <a:cs typeface="Segoe UI Light" panose="020B0502040204020203" pitchFamily="34" charset="0"/>
              </a:rPr>
              <a:t>Tier 0 – </a:t>
            </a:r>
          </a:p>
          <a:p>
            <a:pPr marL="285750" marR="0" lvl="0" indent="-2857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400" b="0" i="0">
                <a:latin typeface="Segoe UI Light" panose="020B0502040204020203" pitchFamily="34" charset="0"/>
                <a:cs typeface="Segoe UI Light" panose="020B0502040204020203" pitchFamily="34" charset="0"/>
              </a:rPr>
              <a:t>Direct Control of enterprise identities in the environment. </a:t>
            </a:r>
          </a:p>
          <a:p>
            <a:pPr marL="285750" marR="0" lvl="0" indent="-2857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400" b="0" i="0">
                <a:latin typeface="Segoe UI Light" panose="020B0502040204020203" pitchFamily="34" charset="0"/>
                <a:cs typeface="Segoe UI Light" panose="020B0502040204020203" pitchFamily="34" charset="0"/>
              </a:rPr>
              <a:t>Tier 0 includes accounts, groups, and other assets that have direct or indirect administrative control of the Active Directory forest, domains, or domain controllers, and all the assets in it. </a:t>
            </a:r>
          </a:p>
          <a:p>
            <a:pPr marL="285750" marR="0" lvl="0" indent="-2857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400" b="0" i="0">
                <a:latin typeface="Segoe UI Light" panose="020B0502040204020203" pitchFamily="34" charset="0"/>
                <a:cs typeface="Segoe UI Light" panose="020B0502040204020203" pitchFamily="34" charset="0"/>
              </a:rPr>
              <a:t>The security sensitivity of all Tier 0 assets is equivalent as they are all effectively in control of each other.</a:t>
            </a:r>
          </a:p>
          <a:p>
            <a:pPr marL="285750" marR="0" lvl="0" indent="-2857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US" sz="1400" b="0" i="0">
              <a:latin typeface="Segoe UI Light" panose="020B0502040204020203" pitchFamily="34" charset="0"/>
              <a:cs typeface="Segoe UI Light" panose="020B0502040204020203" pitchFamily="34" charset="0"/>
            </a:endParaRP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11</a:t>
            </a:fld>
            <a:endParaRPr lang="en-GB"/>
          </a:p>
        </p:txBody>
      </p:sp>
    </p:spTree>
    <p:extLst>
      <p:ext uri="{BB962C8B-B14F-4D97-AF65-F5344CB8AC3E}">
        <p14:creationId xmlns:p14="http://schemas.microsoft.com/office/powerpoint/2010/main" val="3365169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Tier 1 administrator accounts have administrative control of a significant amount of business value that is hosted on these assets. Control of enterprise servers and applications. Tier 1 assets include server operating systems, cloud services, and enterprise applications.</a:t>
            </a:r>
          </a:p>
          <a:p>
            <a:endParaRPr lang="en-US" b="0"/>
          </a:p>
          <a:p>
            <a:r>
              <a:rPr lang="en-US" sz="1400" b="0" baseline="0"/>
              <a:t>Tier 1 – </a:t>
            </a:r>
          </a:p>
          <a:p>
            <a:pPr marL="171450" indent="-171450">
              <a:buFont typeface="Arial" panose="020B0604020202020204" pitchFamily="34" charset="0"/>
              <a:buChar char="•"/>
            </a:pPr>
            <a:r>
              <a:rPr lang="en-US" sz="1400" b="0" baseline="0"/>
              <a:t>Control of enterprise servers and applications. </a:t>
            </a:r>
          </a:p>
          <a:p>
            <a:pPr marL="171450" indent="-171450">
              <a:buFont typeface="Arial" panose="020B0604020202020204" pitchFamily="34" charset="0"/>
              <a:buChar char="•"/>
            </a:pPr>
            <a:r>
              <a:rPr lang="en-US" sz="1400" b="0" baseline="0"/>
              <a:t>Tier 1 assets include server operating systems, cloud services, and enterprise applications. </a:t>
            </a:r>
          </a:p>
          <a:p>
            <a:pPr marL="171450" indent="-171450">
              <a:buFont typeface="Arial" panose="020B0604020202020204" pitchFamily="34" charset="0"/>
              <a:buChar char="•"/>
            </a:pPr>
            <a:r>
              <a:rPr lang="en-US" sz="1400" b="0" baseline="0"/>
              <a:t>Tier 1 administrator accounts have administrative control of a significant amount of business value that is hosted on these assets. </a:t>
            </a:r>
          </a:p>
          <a:p>
            <a:pPr marL="171450" indent="-171450">
              <a:buFont typeface="Arial" panose="020B0604020202020204" pitchFamily="34" charset="0"/>
              <a:buChar char="•"/>
            </a:pPr>
            <a:r>
              <a:rPr lang="en-US" sz="1400" b="0" baseline="0"/>
              <a:t>A common example role is server administrators who maintain these operating systems with the ability to impact all enterprise services.</a:t>
            </a:r>
          </a:p>
          <a:p>
            <a:endParaRPr lang="en-US" b="0"/>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12</a:t>
            </a:fld>
            <a:endParaRPr lang="en-GB"/>
          </a:p>
        </p:txBody>
      </p:sp>
    </p:spTree>
    <p:extLst>
      <p:ext uri="{BB962C8B-B14F-4D97-AF65-F5344CB8AC3E}">
        <p14:creationId xmlns:p14="http://schemas.microsoft.com/office/powerpoint/2010/main" val="1285957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Tier 2 administrator accounts have administrative control of a significant amount of business value that is hosted on these assets. Control of enterprise servers and applications. Tier 2 assets include server operating systems, cloud services, and enterprise applications.</a:t>
            </a:r>
          </a:p>
          <a:p>
            <a:endParaRPr lang="en-US"/>
          </a:p>
          <a:p>
            <a:r>
              <a:rPr lang="en-US"/>
              <a:t>Tier 2 – </a:t>
            </a:r>
          </a:p>
          <a:p>
            <a:pPr marL="285750" indent="-285750">
              <a:buFont typeface="Arial" panose="020B0604020202020204" pitchFamily="34" charset="0"/>
              <a:buChar char="•"/>
            </a:pPr>
            <a:r>
              <a:rPr lang="en-US"/>
              <a:t>Control of user workstations and devices. </a:t>
            </a:r>
          </a:p>
          <a:p>
            <a:pPr marL="285750" indent="-285750">
              <a:buFont typeface="Arial" panose="020B0604020202020204" pitchFamily="34" charset="0"/>
              <a:buChar char="•"/>
            </a:pPr>
            <a:r>
              <a:rPr lang="en-US"/>
              <a:t>Tier 2 administrator accounts have administrative control of a significant amount of business value that is hosted on user workstations and devices. </a:t>
            </a:r>
          </a:p>
          <a:p>
            <a:pPr marL="285750" indent="-285750">
              <a:buFont typeface="Arial" panose="020B0604020202020204" pitchFamily="34" charset="0"/>
              <a:buChar char="•"/>
            </a:pPr>
            <a:r>
              <a:rPr lang="en-US"/>
              <a:t>Examples include Help Desk and computer support administrators because they can impact the integrity of almost any user data.</a:t>
            </a:r>
          </a:p>
          <a:p>
            <a:pPr marL="285750" indent="-285750">
              <a:buFont typeface="Arial" panose="020B0604020202020204" pitchFamily="34" charset="0"/>
              <a:buChar char="•"/>
            </a:pPr>
            <a:endParaRPr lang="en-US"/>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13</a:t>
            </a:fld>
            <a:endParaRPr lang="en-GB"/>
          </a:p>
        </p:txBody>
      </p:sp>
    </p:spTree>
    <p:extLst>
      <p:ext uri="{BB962C8B-B14F-4D97-AF65-F5344CB8AC3E}">
        <p14:creationId xmlns:p14="http://schemas.microsoft.com/office/powerpoint/2010/main" val="604395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Download and reference: https://gallery.technet.microsoft.com/Privileged-Access-3d072563</a:t>
            </a:r>
          </a:p>
          <a:p>
            <a:endParaRPr lang="en-CA"/>
          </a:p>
          <a:p>
            <a:r>
              <a:rPr lang="en-CA"/>
              <a:t>Note that the package also contains firewall exceptions and proxy bypass list if the PAW machine needs to manage Azure cloud services or use some of the services for monitoring.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14</a:t>
            </a:fld>
            <a:endParaRPr lang="en-GB"/>
          </a:p>
        </p:txBody>
      </p:sp>
    </p:spTree>
    <p:extLst>
      <p:ext uri="{BB962C8B-B14F-4D97-AF65-F5344CB8AC3E}">
        <p14:creationId xmlns:p14="http://schemas.microsoft.com/office/powerpoint/2010/main" val="1460703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Smartcard is not a way to protect against pass the hash or pass the ticket. It protects only the acquirement of such (requires to know the PIN and have the card). Once they are obtained, the credentials are cached in memory like with other CPs.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15</a:t>
            </a:fld>
            <a:endParaRPr lang="en-GB"/>
          </a:p>
        </p:txBody>
      </p:sp>
    </p:spTree>
    <p:extLst>
      <p:ext uri="{BB962C8B-B14F-4D97-AF65-F5344CB8AC3E}">
        <p14:creationId xmlns:p14="http://schemas.microsoft.com/office/powerpoint/2010/main" val="2413484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A simple key-logger on your regular workstation will do the trick. And key logger can also run in user-mode, so even if your regular account is not a local administrator, it can still get you.</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16</a:t>
            </a:fld>
            <a:endParaRPr lang="en-GB"/>
          </a:p>
        </p:txBody>
      </p:sp>
    </p:spTree>
    <p:extLst>
      <p:ext uri="{BB962C8B-B14F-4D97-AF65-F5344CB8AC3E}">
        <p14:creationId xmlns:p14="http://schemas.microsoft.com/office/powerpoint/2010/main" val="3985396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a:t>Principal of clean-source</a:t>
            </a:r>
            <a:r>
              <a:rPr lang="en-CA"/>
              <a:t>. If you connect to your jump server from a PAW machine, you ensure that the input of credentials is still secured.</a:t>
            </a:r>
          </a:p>
          <a:p>
            <a:endParaRPr lang="en-CA"/>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a:gradFill>
                  <a:gsLst>
                    <a:gs pos="1250">
                      <a:srgbClr val="505050"/>
                    </a:gs>
                    <a:gs pos="100000">
                      <a:srgbClr val="505050"/>
                    </a:gs>
                  </a:gsLst>
                  <a:lin ang="5400000" scaled="0"/>
                </a:gradFill>
              </a:rPr>
              <a:t>Remember credentials partitioning, the jump server is now a tier-0 machine</a:t>
            </a:r>
            <a:endParaRPr lang="en-US" sz="100">
              <a:gradFill>
                <a:gsLst>
                  <a:gs pos="1250">
                    <a:srgbClr val="505050"/>
                  </a:gs>
                  <a:gs pos="100000">
                    <a:srgbClr val="505050"/>
                  </a:gs>
                </a:gsLst>
                <a:lin ang="5400000" scaled="0"/>
              </a:gradFill>
            </a:endParaRP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17</a:t>
            </a:fld>
            <a:endParaRPr lang="en-GB"/>
          </a:p>
        </p:txBody>
      </p:sp>
    </p:spTree>
    <p:extLst>
      <p:ext uri="{BB962C8B-B14F-4D97-AF65-F5344CB8AC3E}">
        <p14:creationId xmlns:p14="http://schemas.microsoft.com/office/powerpoint/2010/main" val="1461809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a:solidFill>
                  <a:schemeClr val="tx1"/>
                </a:solidFill>
                <a:effectLst/>
                <a:latin typeface="Arial"/>
                <a:ea typeface="+mn-ea"/>
                <a:cs typeface="Arial" charset="0"/>
                <a:sym typeface="Arial"/>
              </a:rPr>
              <a:t>Applying the clean source principle to installation media requires you to ensure that the installation media has not been tampered with since being released by the manufacturer (as best you are able to determine). </a:t>
            </a:r>
          </a:p>
          <a:p>
            <a:r>
              <a:rPr lang="en-US"/>
              <a:t>The source of the software should be validated through one of the following means:</a:t>
            </a:r>
          </a:p>
          <a:p>
            <a:pPr marL="285750" indent="-285750">
              <a:buFont typeface="Arial" panose="020B0604020202020204" pitchFamily="34" charset="0"/>
              <a:buChar char="•"/>
            </a:pPr>
            <a:r>
              <a:rPr lang="en-US"/>
              <a:t>Software is obtained from physical media that is known to come from the manufacturer or a reputable source, typically manufactured media shipped from a vendor.</a:t>
            </a:r>
          </a:p>
          <a:p>
            <a:pPr marL="285750" indent="-285750">
              <a:buFont typeface="Arial" panose="020B0604020202020204" pitchFamily="34" charset="0"/>
              <a:buChar char="•"/>
            </a:pPr>
            <a:r>
              <a:rPr lang="en-US"/>
              <a:t>Software is obtained from the Internet and validated with vendor-provided file hashes.</a:t>
            </a:r>
          </a:p>
          <a:p>
            <a:pPr marL="285750" indent="-285750">
              <a:buFont typeface="Arial" panose="020B0604020202020204" pitchFamily="34" charset="0"/>
              <a:buChar char="•"/>
            </a:pPr>
            <a:r>
              <a:rPr lang="en-US"/>
              <a:t>Software is obtained from the Internet and validated by downloading and comparing two independent copies:</a:t>
            </a:r>
          </a:p>
          <a:p>
            <a:pPr marL="285750" indent="-285750">
              <a:buFont typeface="Arial" panose="020B0604020202020204" pitchFamily="34" charset="0"/>
              <a:buChar char="•"/>
            </a:pPr>
            <a:r>
              <a:rPr lang="en-US"/>
              <a:t>Download to two hosts with no security relationship (not in the same domain and not managed by the same tools), preferably from separate Internet connections.</a:t>
            </a:r>
          </a:p>
          <a:p>
            <a:pPr marL="285750" indent="-285750">
              <a:buFont typeface="Arial" panose="020B0604020202020204" pitchFamily="34" charset="0"/>
              <a:buChar char="•"/>
            </a:pPr>
            <a:r>
              <a:rPr lang="en-US"/>
              <a:t>Compare the downloaded files using a utility like </a:t>
            </a:r>
            <a:r>
              <a:rPr lang="en-US" err="1"/>
              <a:t>certutil</a:t>
            </a:r>
            <a:r>
              <a:rPr lang="en-US"/>
              <a:t>: </a:t>
            </a:r>
            <a:r>
              <a:rPr lang="en-US" err="1"/>
              <a:t>certutil</a:t>
            </a:r>
            <a:r>
              <a:rPr lang="en-US"/>
              <a:t> -</a:t>
            </a:r>
            <a:r>
              <a:rPr lang="en-US" err="1"/>
              <a:t>hashfile</a:t>
            </a:r>
            <a:r>
              <a:rPr lang="en-US"/>
              <a:t> &lt;filename&gt;</a:t>
            </a:r>
          </a:p>
          <a:p>
            <a:endParaRPr lang="en-CA"/>
          </a:p>
          <a:p>
            <a:r>
              <a:rPr lang="en-CA"/>
              <a:t>What Is the MDT?</a:t>
            </a:r>
          </a:p>
          <a:p>
            <a:r>
              <a:rPr lang="en-US"/>
              <a:t>Set of tools to automate the deployment of Windows operating systems (Windows 7 and newer operating systems, including Windows Server 2012 R2).</a:t>
            </a:r>
          </a:p>
          <a:p>
            <a:endParaRPr lang="en-US"/>
          </a:p>
          <a:p>
            <a:r>
              <a:rPr lang="en-US" sz="1400" b="0" i="0" u="none" strike="noStrike" kern="1200">
                <a:solidFill>
                  <a:schemeClr val="tx1"/>
                </a:solidFill>
                <a:effectLst/>
                <a:latin typeface="Arial"/>
                <a:ea typeface="+mn-ea"/>
                <a:cs typeface="Arial" charset="0"/>
                <a:sym typeface="Arial"/>
              </a:rPr>
              <a:t>You may use Microsoft Deployment Toolkit (MDT) or another automated image deployment system to automate PAW deployment, but you must ensure the build process is as trustworthy as the PAW. Adversaries specifically seek out corporate images and deployment systems (including ISOs, deployment packages, etc.) as a persistence mechanism so preexisting deployment systems or images should not be used.</a:t>
            </a:r>
          </a:p>
          <a:p>
            <a:endParaRPr lang="en-US" sz="1400" b="0" i="0" u="none" strike="noStrike" kern="1200">
              <a:solidFill>
                <a:schemeClr val="tx1"/>
              </a:solidFill>
              <a:effectLst/>
              <a:latin typeface="Arial"/>
              <a:ea typeface="+mn-ea"/>
              <a:cs typeface="Arial" charset="0"/>
              <a:sym typeface="Arial"/>
            </a:endParaRPr>
          </a:p>
          <a:p>
            <a:r>
              <a:rPr lang="en-US" sz="1400" b="0" i="0" u="none" strike="noStrike" kern="1200">
                <a:solidFill>
                  <a:schemeClr val="tx1"/>
                </a:solidFill>
                <a:effectLst/>
                <a:latin typeface="Arial"/>
                <a:ea typeface="+mn-ea"/>
                <a:cs typeface="Arial" charset="0"/>
                <a:sym typeface="Arial"/>
              </a:rPr>
              <a:t>If you automate deployment of the PAW, you must:</a:t>
            </a:r>
          </a:p>
          <a:p>
            <a:pPr marL="285750" indent="-285750">
              <a:buFont typeface="Arial" panose="020B0604020202020204" pitchFamily="34" charset="0"/>
              <a:buChar char="•"/>
            </a:pPr>
            <a:r>
              <a:rPr lang="en-US" sz="1400" b="0" i="0" u="none" strike="noStrike" kern="1200">
                <a:solidFill>
                  <a:schemeClr val="tx1"/>
                </a:solidFill>
                <a:effectLst/>
                <a:latin typeface="Arial"/>
                <a:ea typeface="+mn-ea"/>
                <a:cs typeface="Arial" charset="0"/>
                <a:sym typeface="Arial"/>
              </a:rPr>
              <a:t>Build the system using installation media </a:t>
            </a:r>
          </a:p>
          <a:p>
            <a:pPr marL="285750" indent="-285750">
              <a:buFont typeface="Arial" panose="020B0604020202020204" pitchFamily="34" charset="0"/>
              <a:buChar char="•"/>
            </a:pPr>
            <a:r>
              <a:rPr lang="en-US" sz="1400" b="0" i="0" u="none" strike="noStrike" kern="1200">
                <a:solidFill>
                  <a:schemeClr val="tx1"/>
                </a:solidFill>
                <a:effectLst/>
                <a:latin typeface="Arial"/>
                <a:ea typeface="+mn-ea"/>
                <a:cs typeface="Arial" charset="0"/>
                <a:sym typeface="Arial"/>
              </a:rPr>
              <a:t>Ensure that the automated deployment system is disconnected from the network during the operating system build process.</a:t>
            </a:r>
          </a:p>
          <a:p>
            <a:endParaRPr lang="en-US"/>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18</a:t>
            </a:fld>
            <a:endParaRPr lang="en-GB"/>
          </a:p>
        </p:txBody>
      </p:sp>
    </p:spTree>
    <p:extLst>
      <p:ext uri="{BB962C8B-B14F-4D97-AF65-F5344CB8AC3E}">
        <p14:creationId xmlns:p14="http://schemas.microsoft.com/office/powerpoint/2010/main" val="1256635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a:t>
            </a:fld>
            <a:endParaRPr lang="en-GB"/>
          </a:p>
        </p:txBody>
      </p:sp>
    </p:spTree>
    <p:extLst>
      <p:ext uri="{BB962C8B-B14F-4D97-AF65-F5344CB8AC3E}">
        <p14:creationId xmlns:p14="http://schemas.microsoft.com/office/powerpoint/2010/main" val="921597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0">
                <a:gradFill>
                  <a:gsLst>
                    <a:gs pos="1250">
                      <a:srgbClr val="505050"/>
                    </a:gs>
                    <a:gs pos="100000">
                      <a:srgbClr val="505050"/>
                    </a:gs>
                  </a:gsLst>
                  <a:lin ang="5400000" scaled="0"/>
                </a:gradFill>
              </a:rPr>
              <a:t>PAWs must have anti-malware capabilities and software updates must be rapidly applied to maintain integrity of these workstations.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400" b="0">
              <a:gradFill>
                <a:gsLst>
                  <a:gs pos="1250">
                    <a:srgbClr val="505050"/>
                  </a:gs>
                  <a:gs pos="100000">
                    <a:srgbClr val="505050"/>
                  </a:gs>
                </a:gsLst>
                <a:lin ang="5400000" scaled="0"/>
              </a:gra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1">
                <a:gradFill>
                  <a:gsLst>
                    <a:gs pos="1250">
                      <a:srgbClr val="505050"/>
                    </a:gs>
                    <a:gs pos="100000">
                      <a:srgbClr val="505050"/>
                    </a:gs>
                  </a:gsLst>
                  <a:lin ang="5400000" scaled="0"/>
                </a:gradFill>
              </a:rPr>
              <a:t>Manage with Intune</a:t>
            </a:r>
          </a:p>
          <a:p>
            <a:r>
              <a:rPr lang="en-US"/>
              <a:t>Provides cloud based visibility and control</a:t>
            </a:r>
          </a:p>
          <a:p>
            <a:pPr marL="285750" indent="-285750">
              <a:buFont typeface="Arial" panose="020B0604020202020204" pitchFamily="34" charset="0"/>
              <a:buChar char="•"/>
            </a:pPr>
            <a:r>
              <a:rPr lang="en-US"/>
              <a:t>Software Deployment</a:t>
            </a:r>
          </a:p>
          <a:p>
            <a:pPr marL="285750" indent="-285750">
              <a:buFont typeface="Arial" panose="020B0604020202020204" pitchFamily="34" charset="0"/>
              <a:buChar char="•"/>
            </a:pPr>
            <a:r>
              <a:rPr lang="en-US"/>
              <a:t>Manage software updates</a:t>
            </a:r>
          </a:p>
          <a:p>
            <a:pPr marL="285750" indent="-285750">
              <a:buFont typeface="Arial" panose="020B0604020202020204" pitchFamily="34" charset="0"/>
              <a:buChar char="•"/>
            </a:pPr>
            <a:r>
              <a:rPr lang="en-US"/>
              <a:t>Windows Firewall policy management</a:t>
            </a:r>
          </a:p>
          <a:p>
            <a:pPr marL="285750" indent="-285750">
              <a:buFont typeface="Arial" panose="020B0604020202020204" pitchFamily="34" charset="0"/>
              <a:buChar char="•"/>
            </a:pPr>
            <a:r>
              <a:rPr lang="en-US"/>
              <a:t>Anti-malware protection</a:t>
            </a:r>
          </a:p>
          <a:p>
            <a:pPr marL="285750" indent="-285750">
              <a:buFont typeface="Arial" panose="020B0604020202020204" pitchFamily="34" charset="0"/>
              <a:buChar char="•"/>
            </a:pPr>
            <a:r>
              <a:rPr lang="en-US"/>
              <a:t>Remote assistance</a:t>
            </a:r>
          </a:p>
          <a:p>
            <a:pPr marL="285750" indent="-285750">
              <a:buFont typeface="Arial" panose="020B0604020202020204" pitchFamily="34" charset="0"/>
              <a:buChar char="•"/>
            </a:pPr>
            <a:r>
              <a:rPr lang="en-US"/>
              <a:t>Software license management.</a:t>
            </a:r>
          </a:p>
          <a:p>
            <a:pPr marL="285750" indent="-285750">
              <a:buFont typeface="Arial" panose="020B0604020202020204" pitchFamily="34" charset="0"/>
              <a:buChar char="•"/>
            </a:pPr>
            <a:r>
              <a:rPr lang="en-US"/>
              <a:t>No server infrastructure required</a:t>
            </a:r>
          </a:p>
          <a:p>
            <a:pPr marL="285750" indent="-285750">
              <a:buFont typeface="Arial" panose="020B0604020202020204" pitchFamily="34" charset="0"/>
              <a:buChar char="•"/>
            </a:pPr>
            <a:r>
              <a:rPr lang="en-US"/>
              <a:t>Requires following "Enable Connectivity to Cloud Services" steps in Phase 2</a:t>
            </a:r>
          </a:p>
          <a:p>
            <a:pPr marL="285750" indent="-285750">
              <a:buFont typeface="Arial" panose="020B0604020202020204" pitchFamily="34" charset="0"/>
              <a:buChar char="•"/>
            </a:pPr>
            <a:r>
              <a:rPr lang="en-US"/>
              <a:t>If the PAW computer is not joined to a domain, this requires applying the SCM baselines to the local images using the tools provided in the security baseline download.</a:t>
            </a:r>
          </a:p>
          <a:p>
            <a:pPr marL="0" indent="0">
              <a:buFont typeface="Arial" panose="020B0604020202020204" pitchFamily="34" charset="0"/>
              <a:buNone/>
            </a:pPr>
            <a:r>
              <a:rPr lang="en-US"/>
              <a:t>Note there might be license cost with the usage of Intune.</a:t>
            </a:r>
          </a:p>
          <a:p>
            <a:pPr marL="0" indent="0">
              <a:buFont typeface="Arial" panose="020B0604020202020204" pitchFamily="34" charset="0"/>
              <a:buNone/>
            </a:pPr>
            <a:endParaRPr lang="en-US"/>
          </a:p>
          <a:p>
            <a:pPr marL="0" indent="0">
              <a:buFont typeface="Arial" panose="020B0604020202020204" pitchFamily="34" charset="0"/>
              <a:buNone/>
            </a:pPr>
            <a:r>
              <a:rPr lang="en-US" sz="1400" b="1" i="0" u="none" strike="noStrike" kern="1200">
                <a:solidFill>
                  <a:schemeClr val="tx1"/>
                </a:solidFill>
                <a:effectLst/>
                <a:latin typeface="Arial"/>
                <a:ea typeface="+mn-ea"/>
                <a:cs typeface="Arial" charset="0"/>
                <a:sym typeface="Arial"/>
              </a:rPr>
              <a:t>Manage PAWs with existing management tools</a:t>
            </a:r>
          </a:p>
          <a:p>
            <a:pPr marL="285750" indent="-285750">
              <a:buFont typeface="Arial" panose="020B0604020202020204" pitchFamily="34" charset="0"/>
              <a:buChar char="•"/>
            </a:pPr>
            <a:r>
              <a:rPr lang="en-US" sz="1400" b="0" i="0" u="none" strike="noStrike" kern="1200">
                <a:solidFill>
                  <a:schemeClr val="tx1"/>
                </a:solidFill>
                <a:effectLst/>
                <a:latin typeface="Arial"/>
                <a:ea typeface="+mn-ea"/>
                <a:cs typeface="Arial" charset="0"/>
                <a:sym typeface="Arial"/>
              </a:rPr>
              <a:t>Microsoft would generally discourage this approach unless your organization has a specific reason to use it. In our experience, there is typically a very high cost of bringing all of these tools (and their security dependencies) up to the security level of the PAWs.</a:t>
            </a:r>
          </a:p>
          <a:p>
            <a:pPr marL="285750" indent="-285750">
              <a:buFont typeface="Arial" panose="020B0604020202020204" pitchFamily="34" charset="0"/>
              <a:buChar char="•"/>
            </a:pPr>
            <a:r>
              <a:rPr lang="en-US" sz="1400" b="0" i="0" u="none" strike="noStrike" kern="1200">
                <a:solidFill>
                  <a:schemeClr val="tx1"/>
                </a:solidFill>
                <a:effectLst/>
                <a:latin typeface="Arial"/>
                <a:ea typeface="+mn-ea"/>
                <a:cs typeface="Arial" charset="0"/>
                <a:sym typeface="Arial"/>
              </a:rPr>
              <a:t>Most of these tools provide visibility and control of configuration, software deployment, and security updates</a:t>
            </a:r>
          </a:p>
          <a:p>
            <a:pPr marL="0" indent="0">
              <a:buFont typeface="Arial" panose="020B0604020202020204" pitchFamily="34" charset="0"/>
              <a:buNone/>
            </a:pP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19</a:t>
            </a:fld>
            <a:endParaRPr lang="en-GB"/>
          </a:p>
        </p:txBody>
      </p:sp>
    </p:spTree>
    <p:extLst>
      <p:ext uri="{BB962C8B-B14F-4D97-AF65-F5344CB8AC3E}">
        <p14:creationId xmlns:p14="http://schemas.microsoft.com/office/powerpoint/2010/main" val="2391280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Windows Defender Advanced Threat Protection (ATP) is a unified platform for preventative protection, post-breach detection, automated investigation, and response.</a:t>
            </a:r>
          </a:p>
          <a:p>
            <a:r>
              <a:rPr lang="en-US"/>
              <a:t>Watch the introduction video for Windows Defender ATP here: https://www.microsoft.com/en-us/windowsforbusiness/windows-atp</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20</a:t>
            </a:fld>
            <a:endParaRPr lang="en-GB"/>
          </a:p>
        </p:txBody>
      </p:sp>
    </p:spTree>
    <p:extLst>
      <p:ext uri="{BB962C8B-B14F-4D97-AF65-F5344CB8AC3E}">
        <p14:creationId xmlns:p14="http://schemas.microsoft.com/office/powerpoint/2010/main" val="3244983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21</a:t>
            </a:fld>
            <a:endParaRPr lang="en-GB"/>
          </a:p>
        </p:txBody>
      </p:sp>
    </p:spTree>
    <p:extLst>
      <p:ext uri="{BB962C8B-B14F-4D97-AF65-F5344CB8AC3E}">
        <p14:creationId xmlns:p14="http://schemas.microsoft.com/office/powerpoint/2010/main" val="3562539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22</a:t>
            </a:fld>
            <a:endParaRPr lang="en-GB"/>
          </a:p>
        </p:txBody>
      </p:sp>
    </p:spTree>
    <p:extLst>
      <p:ext uri="{BB962C8B-B14F-4D97-AF65-F5344CB8AC3E}">
        <p14:creationId xmlns:p14="http://schemas.microsoft.com/office/powerpoint/2010/main" val="4235891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“Credentials partitioning” refers to the tier model seen in the previous module. Privileged accounts with tier-0 access should only be used on tier-0 machines. A dedicated administrative machine will be a part of the tier-0. </a:t>
            </a:r>
          </a:p>
          <a:p>
            <a:endParaRPr lang="en-CA" dirty="0"/>
          </a:p>
          <a:p>
            <a:r>
              <a:rPr lang="en-CA" dirty="0"/>
              <a:t>Ref: https://docs.microsoft.com/en-us/windows-server/identity/securing-privileged-access/privileged-access-workstations</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a:t>
            </a:fld>
            <a:endParaRPr lang="en-GB"/>
          </a:p>
        </p:txBody>
      </p:sp>
    </p:spTree>
    <p:extLst>
      <p:ext uri="{BB962C8B-B14F-4D97-AF65-F5344CB8AC3E}">
        <p14:creationId xmlns:p14="http://schemas.microsoft.com/office/powerpoint/2010/main" val="301920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a Privileged Access Workstation (PAW) mitigating:</a:t>
            </a:r>
          </a:p>
          <a:p>
            <a:pPr marL="285750" indent="-285750">
              <a:buFont typeface="Arial" panose="020B0604020202020204" pitchFamily="34" charset="0"/>
              <a:buChar char="•"/>
            </a:pPr>
            <a:r>
              <a:rPr lang="en-GB" b="1">
                <a:effectLst/>
              </a:rPr>
              <a:t>Internet attacks</a:t>
            </a:r>
            <a:r>
              <a:rPr lang="en-GB">
                <a:effectLst/>
              </a:rPr>
              <a:t> – Most attacks originate directly or indirectly from internet sources and use the internet for exfiltration and command and control (C2). Isolating the PAW from the open internet is a key element to ensuring the PAW is not compromised.</a:t>
            </a:r>
          </a:p>
          <a:p>
            <a:pPr marL="285750" indent="-285750">
              <a:buFont typeface="Arial" panose="020B0604020202020204" pitchFamily="34" charset="0"/>
              <a:buChar char="•"/>
            </a:pPr>
            <a:r>
              <a:rPr lang="en-GB" b="1">
                <a:effectLst/>
              </a:rPr>
              <a:t>Usability risk</a:t>
            </a:r>
            <a:r>
              <a:rPr lang="en-GB">
                <a:effectLst/>
              </a:rPr>
              <a:t> - If a PAW is too difficult to use for daily tasks, administrators will be motivated to create workarounds to make their jobs easier. Frequently, these workarounds open the administrative workstation and accounts to significant security risks, so it’s critical to involve and empower the PAW users to mitigate these usability issues securely. This is frequently accomplished by listening to their feedback, installing tools and scripts required to perform their jobs, and ensuring all administrative personnel are aware of why they need to use a PAW, what a PAW is, and how to use it correctly and successfully. </a:t>
            </a:r>
          </a:p>
          <a:p>
            <a:pPr marL="285750" indent="-285750">
              <a:buFont typeface="Arial" panose="020B0604020202020204" pitchFamily="34" charset="0"/>
              <a:buChar char="•"/>
            </a:pPr>
            <a:r>
              <a:rPr lang="en-GB" b="1">
                <a:effectLst/>
              </a:rPr>
              <a:t>Environment risks</a:t>
            </a:r>
            <a:r>
              <a:rPr lang="en-GB">
                <a:effectLst/>
              </a:rPr>
              <a:t> – Because many other computers and accounts in the environment are exposed to internet risk directory or indirectly, a PAW must be protected against attacks from compromised assets in the production environment. This requires limiting the management tools and accounts that have access to the PAWs to the absolute minimum required to secure and monitor these specialized workstations.</a:t>
            </a:r>
          </a:p>
          <a:p>
            <a:pPr marL="285750" indent="-285750">
              <a:buFont typeface="Arial" panose="020B0604020202020204" pitchFamily="34" charset="0"/>
              <a:buChar char="•"/>
            </a:pPr>
            <a:r>
              <a:rPr lang="en-GB" b="1">
                <a:effectLst/>
              </a:rPr>
              <a:t>Supply chain tampering</a:t>
            </a:r>
            <a:r>
              <a:rPr lang="en-GB">
                <a:effectLst/>
              </a:rPr>
              <a:t> - While it’s impossible to remove all possible risks of tampering in the supply chain for hardware and software, taking a few key actions can mitigate critical attack vectors that are readily available to attackers. This includes validating the integrity of all installation media and using a trusted and reputable supplier for hardware and software.</a:t>
            </a:r>
          </a:p>
          <a:p>
            <a:pPr marL="285750" indent="-285750">
              <a:buFont typeface="Arial" panose="020B0604020202020204" pitchFamily="34" charset="0"/>
              <a:buChar char="•"/>
            </a:pPr>
            <a:r>
              <a:rPr lang="en-GB" b="1">
                <a:effectLst/>
              </a:rPr>
              <a:t>Physical attacks</a:t>
            </a:r>
            <a:r>
              <a:rPr lang="en-GB">
                <a:effectLst/>
              </a:rPr>
              <a:t> – Because PAWs can be physically mobile and used outside of physically secure facilities, they must be protected against attacks that leverage unauthorized physical access to the computer.</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3</a:t>
            </a:fld>
            <a:endParaRPr lang="en-GB"/>
          </a:p>
        </p:txBody>
      </p:sp>
    </p:spTree>
    <p:extLst>
      <p:ext uri="{BB962C8B-B14F-4D97-AF65-F5344CB8AC3E}">
        <p14:creationId xmlns:p14="http://schemas.microsoft.com/office/powerpoint/2010/main" val="2068549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Securing dedicated administrative workstations </a:t>
            </a:r>
          </a:p>
          <a:p>
            <a:r>
              <a:rPr lang="en-AU"/>
              <a:t>Purpose-built hosts dedicated to IT administration</a:t>
            </a:r>
          </a:p>
          <a:p>
            <a:pPr lvl="1"/>
            <a:r>
              <a:rPr lang="en-AU"/>
              <a:t>No Internet browsing from dedicated hosts</a:t>
            </a:r>
          </a:p>
          <a:p>
            <a:pPr lvl="1"/>
            <a:r>
              <a:rPr lang="en-AU"/>
              <a:t>Allow network traffic to and from only authorized sources</a:t>
            </a:r>
          </a:p>
          <a:p>
            <a:pPr lvl="1"/>
            <a:r>
              <a:rPr lang="en-AU"/>
              <a:t>No use of local computer administrative privileges for user</a:t>
            </a:r>
          </a:p>
          <a:p>
            <a:r>
              <a:rPr lang="en-AU"/>
              <a:t>Exploit protection (authorized programs)</a:t>
            </a:r>
          </a:p>
          <a:p>
            <a:pPr lvl="1"/>
            <a:r>
              <a:rPr lang="en-AU"/>
              <a:t>Automatic patching</a:t>
            </a:r>
          </a:p>
          <a:p>
            <a:pPr lvl="1"/>
            <a:r>
              <a:rPr lang="en-AU"/>
              <a:t>Exploit Guard (Windows 10 build 1709)</a:t>
            </a:r>
          </a:p>
          <a:p>
            <a:r>
              <a:rPr lang="en-AU"/>
              <a:t>Monitoring</a:t>
            </a:r>
          </a:p>
          <a:p>
            <a:r>
              <a:rPr lang="en-AU"/>
              <a:t>Rapid re-provisioning of workstations</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4</a:t>
            </a:fld>
            <a:endParaRPr lang="en-GB"/>
          </a:p>
        </p:txBody>
      </p:sp>
    </p:spTree>
    <p:extLst>
      <p:ext uri="{BB962C8B-B14F-4D97-AF65-F5344CB8AC3E}">
        <p14:creationId xmlns:p14="http://schemas.microsoft.com/office/powerpoint/2010/main" val="2840534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i="0" u="none" strike="noStrike" kern="1200">
                <a:solidFill>
                  <a:schemeClr val="tx1"/>
                </a:solidFill>
                <a:effectLst/>
                <a:latin typeface="Arial"/>
                <a:ea typeface="+mn-ea"/>
                <a:cs typeface="Arial" charset="0"/>
                <a:sym typeface="Arial"/>
              </a:rPr>
              <a:t>Dedicated Hardware</a:t>
            </a:r>
            <a:endParaRPr lang="en-US" sz="1400" b="0" i="0" u="none" strike="noStrike" kern="1200">
              <a:solidFill>
                <a:schemeClr val="tx1"/>
              </a:solidFill>
              <a:effectLst/>
              <a:latin typeface="Arial"/>
              <a:ea typeface="+mn-ea"/>
              <a:cs typeface="Arial" charset="0"/>
              <a:sym typeface="Arial"/>
            </a:endParaRPr>
          </a:p>
          <a:p>
            <a:r>
              <a:rPr lang="en-US" sz="1400" b="0" i="0" u="none" strike="noStrike" kern="1200">
                <a:solidFill>
                  <a:schemeClr val="tx1"/>
                </a:solidFill>
                <a:effectLst/>
                <a:latin typeface="Arial"/>
                <a:ea typeface="+mn-ea"/>
                <a:cs typeface="Arial" charset="0"/>
                <a:sym typeface="Arial"/>
              </a:rPr>
              <a:t>In this scenario, a PAW is used for administration that is completely separate from the PC that is used for daily activities like email, document editing, and development work. All administrative tools and applications are installed on the PAW and all productivity applications are installed on the standard user workstation. The step by step instructions in this guidance are based on this hardware profile.</a:t>
            </a:r>
          </a:p>
          <a:p>
            <a:endParaRPr lang="en-US" sz="1400" b="0" i="0" u="none" strike="noStrike" kern="1200">
              <a:solidFill>
                <a:schemeClr val="tx1"/>
              </a:solidFill>
              <a:effectLst/>
              <a:latin typeface="Arial"/>
              <a:ea typeface="+mn-ea"/>
              <a:cs typeface="Arial" charset="0"/>
              <a:sym typeface="Arial"/>
            </a:endParaRPr>
          </a:p>
          <a:p>
            <a:r>
              <a:rPr lang="en-US" sz="1400" b="1" i="0" u="none" strike="noStrike" kern="1200">
                <a:solidFill>
                  <a:schemeClr val="tx1"/>
                </a:solidFill>
                <a:effectLst/>
                <a:latin typeface="Arial"/>
                <a:ea typeface="+mn-ea"/>
                <a:cs typeface="Arial" charset="0"/>
                <a:sym typeface="Arial"/>
              </a:rPr>
              <a:t>Simultaneous Use - Adding a local user VM</a:t>
            </a:r>
            <a:endParaRPr lang="en-US" sz="1400" b="0" i="0" u="none" strike="noStrike" kern="1200">
              <a:solidFill>
                <a:schemeClr val="tx1"/>
              </a:solidFill>
              <a:effectLst/>
              <a:latin typeface="Arial"/>
              <a:ea typeface="+mn-ea"/>
              <a:cs typeface="Arial" charset="0"/>
              <a:sym typeface="Arial"/>
            </a:endParaRPr>
          </a:p>
          <a:p>
            <a:r>
              <a:rPr lang="en-US" sz="1400" b="0" i="0" u="none" strike="noStrike" kern="1200">
                <a:solidFill>
                  <a:schemeClr val="tx1"/>
                </a:solidFill>
                <a:effectLst/>
                <a:latin typeface="Arial"/>
                <a:ea typeface="+mn-ea"/>
                <a:cs typeface="Arial" charset="0"/>
                <a:sym typeface="Arial"/>
              </a:rPr>
              <a:t>In this simultaneous use scenario, a single PC is used for both administration tasks and daily activities like email, document editing, and development work. In this configuration, the user operating system is available while disconnected (for editing documents and working on locally cached email), but requires hardware and support processes that can accommodate this disconnected state.</a:t>
            </a:r>
          </a:p>
          <a:p>
            <a:endParaRPr lang="en-US" sz="1400" b="0" i="0" u="none" strike="noStrike" kern="1200">
              <a:solidFill>
                <a:schemeClr val="tx1"/>
              </a:solidFill>
              <a:effectLst/>
              <a:latin typeface="Arial"/>
              <a:ea typeface="+mn-ea"/>
              <a:cs typeface="Arial" charset="0"/>
              <a:sym typeface="Arial"/>
            </a:endParaRP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5</a:t>
            </a:fld>
            <a:endParaRPr lang="en-GB"/>
          </a:p>
        </p:txBody>
      </p:sp>
    </p:spTree>
    <p:extLst>
      <p:ext uri="{BB962C8B-B14F-4D97-AF65-F5344CB8AC3E}">
        <p14:creationId xmlns:p14="http://schemas.microsoft.com/office/powerpoint/2010/main" val="740214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u="none" strike="noStrike" kern="1200">
                <a:solidFill>
                  <a:schemeClr val="tx1"/>
                </a:solidFill>
                <a:effectLst/>
                <a:latin typeface="Arial"/>
                <a:ea typeface="+mn-ea"/>
                <a:cs typeface="Arial" charset="0"/>
                <a:sym typeface="Arial"/>
              </a:rPr>
              <a:t>With Windows 10Hyper-V, a guest virtual machine (also running Windows 10) can have a rich user experience including sound, video, and Internet communication applications such as Skype for Business.</a:t>
            </a: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6</a:t>
            </a:fld>
            <a:endParaRPr lang="en-GB"/>
          </a:p>
        </p:txBody>
      </p:sp>
    </p:spTree>
    <p:extLst>
      <p:ext uri="{BB962C8B-B14F-4D97-AF65-F5344CB8AC3E}">
        <p14:creationId xmlns:p14="http://schemas.microsoft.com/office/powerpoint/2010/main" val="2487084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Untrusted applications and workloads are the components of the environment with a connection to an untrusted network (like Internet). Because malwares, phishing and lateral movement generally take place on machines connected to the Internet, this dramality reduces the exposure of privileged credentials.</a:t>
            </a:r>
          </a:p>
          <a:p>
            <a:endParaRPr lang="en-CA"/>
          </a:p>
          <a:p>
            <a:r>
              <a:rPr lang="en-CA"/>
              <a:t>The Remote App option of the Remote Desktop Services is very user friendly as it looks like the applications is installed locally (it shows in the task bar and in the start menu) whereas they are effectively running remotely. </a:t>
            </a:r>
          </a:p>
          <a:p>
            <a:endParaRPr lang="en-CA"/>
          </a:p>
          <a:p>
            <a:r>
              <a:rPr lang="en-US" sz="1400" b="0" i="0" u="none" strike="noStrike" kern="1200">
                <a:solidFill>
                  <a:schemeClr val="tx1"/>
                </a:solidFill>
                <a:effectLst/>
                <a:latin typeface="Arial"/>
                <a:ea typeface="+mn-ea"/>
                <a:cs typeface="Arial" charset="0"/>
                <a:sym typeface="Arial"/>
              </a:rPr>
              <a:t>The physical hardware runs a single PAW operating system locally for administrative tasks and contacts a Microsoft or 3rd party remote desktop service for user applications such as email, document editing, and line of business applications.</a:t>
            </a:r>
          </a:p>
          <a:p>
            <a:r>
              <a:rPr lang="en-US" sz="1400" b="0" i="0" u="none" strike="noStrike" kern="1200">
                <a:solidFill>
                  <a:schemeClr val="tx1"/>
                </a:solidFill>
                <a:effectLst/>
                <a:latin typeface="Arial"/>
                <a:ea typeface="+mn-ea"/>
                <a:cs typeface="Arial" charset="0"/>
                <a:sym typeface="Arial"/>
              </a:rPr>
              <a:t>In this configuration, daily work that does not require administrative privileges is done in the Remote OS(es) and applications which are not subject to restrictions applied to the PAW host. All administrative work is done on the Admin OS.</a:t>
            </a:r>
          </a:p>
          <a:p>
            <a:endParaRPr lang="en-US" sz="1400" b="0" i="0" u="none" strike="noStrike" kern="1200">
              <a:solidFill>
                <a:schemeClr val="tx1"/>
              </a:solidFill>
              <a:effectLst/>
              <a:latin typeface="Arial"/>
              <a:ea typeface="+mn-ea"/>
              <a:cs typeface="Arial" charset="0"/>
              <a:sym typeface="Arial"/>
            </a:endParaRPr>
          </a:p>
          <a:p>
            <a:r>
              <a:rPr lang="en-US" sz="1400" b="0" i="0" u="none" strike="noStrike" kern="1200">
                <a:solidFill>
                  <a:schemeClr val="tx1"/>
                </a:solidFill>
                <a:effectLst/>
                <a:latin typeface="Arial"/>
                <a:ea typeface="+mn-ea"/>
                <a:cs typeface="Arial" charset="0"/>
                <a:sym typeface="Arial"/>
              </a:rPr>
              <a:t>Information about Remote Apps: https://cloudblogs.microsoft.com/enterprisemobility/2009/06/08/introducing-remoteapp-and-desktop-connections/</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7</a:t>
            </a:fld>
            <a:endParaRPr lang="en-GB"/>
          </a:p>
        </p:txBody>
      </p:sp>
    </p:spTree>
    <p:extLst>
      <p:ext uri="{BB962C8B-B14F-4D97-AF65-F5344CB8AC3E}">
        <p14:creationId xmlns:p14="http://schemas.microsoft.com/office/powerpoint/2010/main" val="1384328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u="none" strike="noStrike" kern="1200">
                <a:solidFill>
                  <a:schemeClr val="tx1"/>
                </a:solidFill>
                <a:effectLst/>
                <a:latin typeface="Arial"/>
                <a:ea typeface="+mn-ea"/>
                <a:cs typeface="Arial" charset="0"/>
                <a:sym typeface="Arial"/>
              </a:rPr>
              <a:t>This is how Microsoft is using PAW internally. </a:t>
            </a:r>
          </a:p>
          <a:p>
            <a:endParaRPr lang="en-US" sz="1400" b="0" i="0" u="none" strike="noStrike" kern="1200">
              <a:solidFill>
                <a:schemeClr val="tx1"/>
              </a:solidFill>
              <a:effectLst/>
              <a:latin typeface="Arial"/>
              <a:ea typeface="+mn-ea"/>
              <a:cs typeface="Arial" charset="0"/>
              <a:sym typeface="Arial"/>
            </a:endParaRPr>
          </a:p>
          <a:p>
            <a:r>
              <a:rPr lang="en-US" sz="1400" b="0" i="0" u="none" strike="noStrike" kern="1200">
                <a:solidFill>
                  <a:schemeClr val="tx1"/>
                </a:solidFill>
                <a:effectLst/>
                <a:latin typeface="Arial"/>
                <a:ea typeface="+mn-ea"/>
                <a:cs typeface="Arial" charset="0"/>
                <a:sym typeface="Arial"/>
              </a:rPr>
              <a:t>The PAW device is running the Windows 10 1709 release, which has a new feature: "Guarded host“. This feature supports the physical device performing remote health attestation against a Host Guardian Server (HGS) and running shielded VMs. In addition to the host remote health attestation, shielded VMs use a virtual TPM to encrypt data through Bitlocker. If the physical device is compromised, the virtual disks are encrypted and the attacker will either have to find a way to break BitLocker encryption or compromise the Host guardian service in the datacenter; neither is trivial. </a:t>
            </a:r>
          </a:p>
          <a:p>
            <a:endParaRPr lang="en-CA"/>
          </a:p>
          <a:p>
            <a:r>
              <a:rPr lang="en-CA"/>
              <a:t>Ref: https://blogs.technet.microsoft.com/datacentersecurity/2017/10/13/privileged-access-workstationpaw/</a:t>
            </a:r>
            <a:endParaRPr lang="en-US" sz="1400" b="0" i="0" u="none" strike="noStrike" kern="1200">
              <a:solidFill>
                <a:schemeClr val="tx1"/>
              </a:solidFill>
              <a:effectLst/>
              <a:latin typeface="Arial"/>
              <a:ea typeface="+mn-ea"/>
              <a:cs typeface="Arial" charset="0"/>
              <a:sym typeface="Arial"/>
            </a:endParaRPr>
          </a:p>
          <a:p>
            <a:r>
              <a:rPr lang="en-CA"/>
              <a:t>Video: https://myignite.microsoft.com/sessions/54896</a:t>
            </a:r>
          </a:p>
        </p:txBody>
      </p:sp>
      <p:sp>
        <p:nvSpPr>
          <p:cNvPr id="4" name="Slide Number Placeholder 3"/>
          <p:cNvSpPr>
            <a:spLocks noGrp="1"/>
          </p:cNvSpPr>
          <p:nvPr>
            <p:ph type="sldNum" sz="quarter" idx="10"/>
          </p:nvPr>
        </p:nvSpPr>
        <p:spPr/>
        <p:txBody>
          <a:bodyPr/>
          <a:lstStyle/>
          <a:p>
            <a:fld id="{5CA7C1A6-3F6E-4A0C-A01A-2F04D27288E6}" type="slidenum">
              <a:rPr lang="en-GB" smtClean="0"/>
              <a:pPr/>
              <a:t>8</a:t>
            </a:fld>
            <a:endParaRPr lang="en-GB"/>
          </a:p>
        </p:txBody>
      </p:sp>
    </p:spTree>
    <p:extLst>
      <p:ext uri="{BB962C8B-B14F-4D97-AF65-F5344CB8AC3E}">
        <p14:creationId xmlns:p14="http://schemas.microsoft.com/office/powerpoint/2010/main" val="3530724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3810816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chart" Target="../charts/char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5"/>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6"/>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5" r:id="rId8"/>
    <p:sldLayoutId id="2147484564" r:id="rId9"/>
    <p:sldLayoutId id="2147484576" r:id="rId10"/>
    <p:sldLayoutId id="2147484555" r:id="rId11"/>
    <p:sldLayoutId id="2147484560" r:id="rId12"/>
    <p:sldLayoutId id="2147484573" r:id="rId13"/>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91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4824" userDrawn="1">
          <p15:clr>
            <a:srgbClr val="FBAE4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1B61121D-D22E-4C48-A6D1-80349BAC5FF8}"/>
              </a:ext>
            </a:extLst>
          </p:cNvPr>
          <p:cNvGrpSpPr/>
          <p:nvPr/>
        </p:nvGrpSpPr>
        <p:grpSpPr>
          <a:xfrm>
            <a:off x="8131738" y="3771583"/>
            <a:ext cx="3615762" cy="2314413"/>
            <a:chOff x="4368890" y="3984870"/>
            <a:chExt cx="902576" cy="511215"/>
          </a:xfrm>
        </p:grpSpPr>
        <p:grpSp>
          <p:nvGrpSpPr>
            <p:cNvPr id="31" name="Group 24">
              <a:extLst>
                <a:ext uri="{FF2B5EF4-FFF2-40B4-BE49-F238E27FC236}">
                  <a16:creationId xmlns:a16="http://schemas.microsoft.com/office/drawing/2014/main" id="{C6D664F1-90BF-4E02-865A-2A01E1CEE009}"/>
                </a:ext>
              </a:extLst>
            </p:cNvPr>
            <p:cNvGrpSpPr>
              <a:grpSpLocks noChangeAspect="1"/>
            </p:cNvGrpSpPr>
            <p:nvPr/>
          </p:nvGrpSpPr>
          <p:grpSpPr bwMode="auto">
            <a:xfrm>
              <a:off x="4368890" y="3984870"/>
              <a:ext cx="902576" cy="511215"/>
              <a:chOff x="1577" y="2835"/>
              <a:chExt cx="738" cy="418"/>
            </a:xfrm>
          </p:grpSpPr>
          <p:sp>
            <p:nvSpPr>
              <p:cNvPr id="73" name="AutoShape 23">
                <a:extLst>
                  <a:ext uri="{FF2B5EF4-FFF2-40B4-BE49-F238E27FC236}">
                    <a16:creationId xmlns:a16="http://schemas.microsoft.com/office/drawing/2014/main" id="{73472038-A203-49EE-8353-181F53AE7E6F}"/>
                  </a:ext>
                </a:extLst>
              </p:cNvPr>
              <p:cNvSpPr>
                <a:spLocks noChangeAspect="1" noChangeArrowheads="1" noTextEdit="1"/>
              </p:cNvSpPr>
              <p:nvPr/>
            </p:nvSpPr>
            <p:spPr bwMode="auto">
              <a:xfrm>
                <a:off x="1577" y="2835"/>
                <a:ext cx="738"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74" name="Rectangle 25">
                <a:extLst>
                  <a:ext uri="{FF2B5EF4-FFF2-40B4-BE49-F238E27FC236}">
                    <a16:creationId xmlns:a16="http://schemas.microsoft.com/office/drawing/2014/main" id="{6857AA71-5B0E-4A41-BFEA-122DC97E4606}"/>
                  </a:ext>
                </a:extLst>
              </p:cNvPr>
              <p:cNvSpPr>
                <a:spLocks noChangeArrowheads="1"/>
              </p:cNvSpPr>
              <p:nvPr/>
            </p:nvSpPr>
            <p:spPr bwMode="auto">
              <a:xfrm>
                <a:off x="1669" y="2831"/>
                <a:ext cx="563" cy="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75" name="Oval 26">
                <a:extLst>
                  <a:ext uri="{FF2B5EF4-FFF2-40B4-BE49-F238E27FC236}">
                    <a16:creationId xmlns:a16="http://schemas.microsoft.com/office/drawing/2014/main" id="{022C207D-3C8C-40FD-9487-8ABCAB7B18C9}"/>
                  </a:ext>
                </a:extLst>
              </p:cNvPr>
              <p:cNvSpPr>
                <a:spLocks noChangeArrowheads="1"/>
              </p:cNvSpPr>
              <p:nvPr/>
            </p:nvSpPr>
            <p:spPr bwMode="auto">
              <a:xfrm>
                <a:off x="1944" y="2839"/>
                <a:ext cx="13" cy="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76" name="Rectangle 27">
                <a:extLst>
                  <a:ext uri="{FF2B5EF4-FFF2-40B4-BE49-F238E27FC236}">
                    <a16:creationId xmlns:a16="http://schemas.microsoft.com/office/drawing/2014/main" id="{6AF5AC7B-5239-481B-944A-8F4933CB9C84}"/>
                  </a:ext>
                </a:extLst>
              </p:cNvPr>
              <p:cNvSpPr>
                <a:spLocks noChangeArrowheads="1"/>
              </p:cNvSpPr>
              <p:nvPr/>
            </p:nvSpPr>
            <p:spPr bwMode="auto">
              <a:xfrm>
                <a:off x="1690" y="2860"/>
                <a:ext cx="525" cy="342"/>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77" name="Freeform 28">
                <a:extLst>
                  <a:ext uri="{FF2B5EF4-FFF2-40B4-BE49-F238E27FC236}">
                    <a16:creationId xmlns:a16="http://schemas.microsoft.com/office/drawing/2014/main" id="{D6EAD886-B2F6-48EC-BFA0-DE181806CAE4}"/>
                  </a:ext>
                </a:extLst>
              </p:cNvPr>
              <p:cNvSpPr>
                <a:spLocks/>
              </p:cNvSpPr>
              <p:nvPr/>
            </p:nvSpPr>
            <p:spPr bwMode="auto">
              <a:xfrm>
                <a:off x="1581" y="3223"/>
                <a:ext cx="730" cy="30"/>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grpSp>
        <p:grpSp>
          <p:nvGrpSpPr>
            <p:cNvPr id="57" name="Group 15">
              <a:extLst>
                <a:ext uri="{FF2B5EF4-FFF2-40B4-BE49-F238E27FC236}">
                  <a16:creationId xmlns:a16="http://schemas.microsoft.com/office/drawing/2014/main" id="{DDD5EE94-B469-43B1-9EC8-44D632F8682E}"/>
                </a:ext>
              </a:extLst>
            </p:cNvPr>
            <p:cNvGrpSpPr>
              <a:grpSpLocks noChangeAspect="1"/>
            </p:cNvGrpSpPr>
            <p:nvPr/>
          </p:nvGrpSpPr>
          <p:grpSpPr bwMode="auto">
            <a:xfrm>
              <a:off x="4668838" y="4087813"/>
              <a:ext cx="387350" cy="301625"/>
              <a:chOff x="2941" y="2575"/>
              <a:chExt cx="244" cy="190"/>
            </a:xfrm>
          </p:grpSpPr>
          <p:sp>
            <p:nvSpPr>
              <p:cNvPr id="58" name="AutoShape 14">
                <a:extLst>
                  <a:ext uri="{FF2B5EF4-FFF2-40B4-BE49-F238E27FC236}">
                    <a16:creationId xmlns:a16="http://schemas.microsoft.com/office/drawing/2014/main" id="{4D4B2B54-8879-4B04-870A-BBA200172A34}"/>
                  </a:ext>
                </a:extLst>
              </p:cNvPr>
              <p:cNvSpPr>
                <a:spLocks noChangeAspect="1" noChangeArrowheads="1" noTextEdit="1"/>
              </p:cNvSpPr>
              <p:nvPr/>
            </p:nvSpPr>
            <p:spPr bwMode="auto">
              <a:xfrm>
                <a:off x="2941" y="2575"/>
                <a:ext cx="24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59" name="Rectangle 16">
                <a:extLst>
                  <a:ext uri="{FF2B5EF4-FFF2-40B4-BE49-F238E27FC236}">
                    <a16:creationId xmlns:a16="http://schemas.microsoft.com/office/drawing/2014/main" id="{D5B783FA-A9B7-4E12-BFB3-551CC9FE87DA}"/>
                  </a:ext>
                </a:extLst>
              </p:cNvPr>
              <p:cNvSpPr>
                <a:spLocks noChangeArrowheads="1"/>
              </p:cNvSpPr>
              <p:nvPr/>
            </p:nvSpPr>
            <p:spPr bwMode="auto">
              <a:xfrm>
                <a:off x="3000" y="2604"/>
                <a:ext cx="148" cy="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60" name="Freeform 17">
                <a:extLst>
                  <a:ext uri="{FF2B5EF4-FFF2-40B4-BE49-F238E27FC236}">
                    <a16:creationId xmlns:a16="http://schemas.microsoft.com/office/drawing/2014/main" id="{3B2A9535-82F5-4FD6-BFD4-FE63C3A38903}"/>
                  </a:ext>
                </a:extLst>
              </p:cNvPr>
              <p:cNvSpPr>
                <a:spLocks noEditPoints="1"/>
              </p:cNvSpPr>
              <p:nvPr/>
            </p:nvSpPr>
            <p:spPr bwMode="auto">
              <a:xfrm>
                <a:off x="2940" y="2575"/>
                <a:ext cx="213" cy="169"/>
              </a:xfrm>
              <a:custGeom>
                <a:avLst/>
                <a:gdLst>
                  <a:gd name="T0" fmla="*/ 392 w 392"/>
                  <a:gd name="T1" fmla="*/ 14 h 313"/>
                  <a:gd name="T2" fmla="*/ 392 w 392"/>
                  <a:gd name="T3" fmla="*/ 298 h 313"/>
                  <a:gd name="T4" fmla="*/ 378 w 392"/>
                  <a:gd name="T5" fmla="*/ 313 h 313"/>
                  <a:gd name="T6" fmla="*/ 15 w 392"/>
                  <a:gd name="T7" fmla="*/ 313 h 313"/>
                  <a:gd name="T8" fmla="*/ 0 w 392"/>
                  <a:gd name="T9" fmla="*/ 298 h 313"/>
                  <a:gd name="T10" fmla="*/ 0 w 392"/>
                  <a:gd name="T11" fmla="*/ 14 h 313"/>
                  <a:gd name="T12" fmla="*/ 15 w 392"/>
                  <a:gd name="T13" fmla="*/ 0 h 313"/>
                  <a:gd name="T14" fmla="*/ 378 w 392"/>
                  <a:gd name="T15" fmla="*/ 0 h 313"/>
                  <a:gd name="T16" fmla="*/ 392 w 392"/>
                  <a:gd name="T17" fmla="*/ 14 h 313"/>
                  <a:gd name="T18" fmla="*/ 383 w 392"/>
                  <a:gd name="T19" fmla="*/ 53 h 313"/>
                  <a:gd name="T20" fmla="*/ 10 w 392"/>
                  <a:gd name="T21" fmla="*/ 53 h 313"/>
                  <a:gd name="T22" fmla="*/ 10 w 392"/>
                  <a:gd name="T23" fmla="*/ 299 h 313"/>
                  <a:gd name="T24" fmla="*/ 383 w 392"/>
                  <a:gd name="T25" fmla="*/ 299 h 313"/>
                  <a:gd name="T26" fmla="*/ 383 w 392"/>
                  <a:gd name="T27" fmla="*/ 5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2" h="313">
                    <a:moveTo>
                      <a:pt x="392" y="14"/>
                    </a:moveTo>
                    <a:cubicBezTo>
                      <a:pt x="392" y="298"/>
                      <a:pt x="392" y="298"/>
                      <a:pt x="392" y="298"/>
                    </a:cubicBezTo>
                    <a:cubicBezTo>
                      <a:pt x="392" y="310"/>
                      <a:pt x="390" y="313"/>
                      <a:pt x="378" y="313"/>
                    </a:cubicBezTo>
                    <a:cubicBezTo>
                      <a:pt x="15" y="313"/>
                      <a:pt x="15" y="313"/>
                      <a:pt x="15" y="313"/>
                    </a:cubicBezTo>
                    <a:cubicBezTo>
                      <a:pt x="3" y="313"/>
                      <a:pt x="0" y="310"/>
                      <a:pt x="0" y="298"/>
                    </a:cubicBezTo>
                    <a:cubicBezTo>
                      <a:pt x="0" y="14"/>
                      <a:pt x="0" y="14"/>
                      <a:pt x="0" y="14"/>
                    </a:cubicBezTo>
                    <a:cubicBezTo>
                      <a:pt x="0" y="2"/>
                      <a:pt x="3" y="0"/>
                      <a:pt x="15" y="0"/>
                    </a:cubicBezTo>
                    <a:cubicBezTo>
                      <a:pt x="378" y="0"/>
                      <a:pt x="378" y="0"/>
                      <a:pt x="378" y="0"/>
                    </a:cubicBezTo>
                    <a:cubicBezTo>
                      <a:pt x="390" y="0"/>
                      <a:pt x="392" y="2"/>
                      <a:pt x="392" y="14"/>
                    </a:cubicBezTo>
                    <a:moveTo>
                      <a:pt x="383" y="53"/>
                    </a:moveTo>
                    <a:cubicBezTo>
                      <a:pt x="10" y="53"/>
                      <a:pt x="10" y="53"/>
                      <a:pt x="10" y="53"/>
                    </a:cubicBezTo>
                    <a:cubicBezTo>
                      <a:pt x="10" y="299"/>
                      <a:pt x="10" y="299"/>
                      <a:pt x="10" y="299"/>
                    </a:cubicBezTo>
                    <a:cubicBezTo>
                      <a:pt x="383" y="299"/>
                      <a:pt x="383" y="299"/>
                      <a:pt x="383" y="299"/>
                    </a:cubicBezTo>
                    <a:lnTo>
                      <a:pt x="383" y="53"/>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61" name="Rectangle 18">
                <a:extLst>
                  <a:ext uri="{FF2B5EF4-FFF2-40B4-BE49-F238E27FC236}">
                    <a16:creationId xmlns:a16="http://schemas.microsoft.com/office/drawing/2014/main" id="{F6B29413-4039-45D1-8639-0A6A72169DB4}"/>
                  </a:ext>
                </a:extLst>
              </p:cNvPr>
              <p:cNvSpPr>
                <a:spLocks noChangeArrowheads="1"/>
              </p:cNvSpPr>
              <p:nvPr/>
            </p:nvSpPr>
            <p:spPr bwMode="auto">
              <a:xfrm>
                <a:off x="2946" y="2583"/>
                <a:ext cx="203" cy="10"/>
              </a:xfrm>
              <a:prstGeom prst="rect">
                <a:avLst/>
              </a:prstGeom>
              <a:solidFill>
                <a:srgbClr val="DB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62" name="Rectangle 19">
                <a:extLst>
                  <a:ext uri="{FF2B5EF4-FFF2-40B4-BE49-F238E27FC236}">
                    <a16:creationId xmlns:a16="http://schemas.microsoft.com/office/drawing/2014/main" id="{3B528902-7693-4C0C-9155-EB055EE2CE17}"/>
                  </a:ext>
                </a:extLst>
              </p:cNvPr>
              <p:cNvSpPr>
                <a:spLocks noChangeArrowheads="1"/>
              </p:cNvSpPr>
              <p:nvPr/>
            </p:nvSpPr>
            <p:spPr bwMode="auto">
              <a:xfrm>
                <a:off x="2946" y="2604"/>
                <a:ext cx="54" cy="132"/>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63" name="Freeform 20">
                <a:extLst>
                  <a:ext uri="{FF2B5EF4-FFF2-40B4-BE49-F238E27FC236}">
                    <a16:creationId xmlns:a16="http://schemas.microsoft.com/office/drawing/2014/main" id="{979A9C24-A6E8-47E6-82E1-1FD7805FDE53}"/>
                  </a:ext>
                </a:extLst>
              </p:cNvPr>
              <p:cNvSpPr>
                <a:spLocks/>
              </p:cNvSpPr>
              <p:nvPr/>
            </p:nvSpPr>
            <p:spPr bwMode="auto">
              <a:xfrm>
                <a:off x="2954" y="2619"/>
                <a:ext cx="35" cy="4"/>
              </a:xfrm>
              <a:custGeom>
                <a:avLst/>
                <a:gdLst>
                  <a:gd name="T0" fmla="*/ 60 w 64"/>
                  <a:gd name="T1" fmla="*/ 7 h 7"/>
                  <a:gd name="T2" fmla="*/ 3 w 64"/>
                  <a:gd name="T3" fmla="*/ 7 h 7"/>
                  <a:gd name="T4" fmla="*/ 0 w 64"/>
                  <a:gd name="T5" fmla="*/ 3 h 7"/>
                  <a:gd name="T6" fmla="*/ 3 w 64"/>
                  <a:gd name="T7" fmla="*/ 0 h 7"/>
                  <a:gd name="T8" fmla="*/ 60 w 64"/>
                  <a:gd name="T9" fmla="*/ 0 h 7"/>
                  <a:gd name="T10" fmla="*/ 64 w 64"/>
                  <a:gd name="T11" fmla="*/ 3 h 7"/>
                  <a:gd name="T12" fmla="*/ 60 w 6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4" h="7">
                    <a:moveTo>
                      <a:pt x="60" y="7"/>
                    </a:moveTo>
                    <a:cubicBezTo>
                      <a:pt x="3" y="7"/>
                      <a:pt x="3" y="7"/>
                      <a:pt x="3" y="7"/>
                    </a:cubicBezTo>
                    <a:cubicBezTo>
                      <a:pt x="2" y="7"/>
                      <a:pt x="0" y="5"/>
                      <a:pt x="0" y="3"/>
                    </a:cubicBezTo>
                    <a:cubicBezTo>
                      <a:pt x="0" y="1"/>
                      <a:pt x="2" y="0"/>
                      <a:pt x="3" y="0"/>
                    </a:cubicBezTo>
                    <a:cubicBezTo>
                      <a:pt x="60" y="0"/>
                      <a:pt x="60" y="0"/>
                      <a:pt x="60" y="0"/>
                    </a:cubicBezTo>
                    <a:cubicBezTo>
                      <a:pt x="62" y="0"/>
                      <a:pt x="64" y="1"/>
                      <a:pt x="64" y="3"/>
                    </a:cubicBezTo>
                    <a:cubicBezTo>
                      <a:pt x="64" y="5"/>
                      <a:pt x="62" y="7"/>
                      <a:pt x="60"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64" name="Freeform 21">
                <a:extLst>
                  <a:ext uri="{FF2B5EF4-FFF2-40B4-BE49-F238E27FC236}">
                    <a16:creationId xmlns:a16="http://schemas.microsoft.com/office/drawing/2014/main" id="{99995D15-BB76-4BCE-A389-2E8F86CA68F8}"/>
                  </a:ext>
                </a:extLst>
              </p:cNvPr>
              <p:cNvSpPr>
                <a:spLocks/>
              </p:cNvSpPr>
              <p:nvPr/>
            </p:nvSpPr>
            <p:spPr bwMode="auto">
              <a:xfrm>
                <a:off x="2954" y="2632"/>
                <a:ext cx="39" cy="4"/>
              </a:xfrm>
              <a:custGeom>
                <a:avLst/>
                <a:gdLst>
                  <a:gd name="T0" fmla="*/ 69 w 72"/>
                  <a:gd name="T1" fmla="*/ 7 h 7"/>
                  <a:gd name="T2" fmla="*/ 3 w 72"/>
                  <a:gd name="T3" fmla="*/ 7 h 7"/>
                  <a:gd name="T4" fmla="*/ 0 w 72"/>
                  <a:gd name="T5" fmla="*/ 4 h 7"/>
                  <a:gd name="T6" fmla="*/ 3 w 72"/>
                  <a:gd name="T7" fmla="*/ 0 h 7"/>
                  <a:gd name="T8" fmla="*/ 69 w 72"/>
                  <a:gd name="T9" fmla="*/ 0 h 7"/>
                  <a:gd name="T10" fmla="*/ 72 w 72"/>
                  <a:gd name="T11" fmla="*/ 4 h 7"/>
                  <a:gd name="T12" fmla="*/ 69 w 7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2" h="7">
                    <a:moveTo>
                      <a:pt x="69" y="7"/>
                    </a:moveTo>
                    <a:cubicBezTo>
                      <a:pt x="3" y="7"/>
                      <a:pt x="3" y="7"/>
                      <a:pt x="3" y="7"/>
                    </a:cubicBezTo>
                    <a:cubicBezTo>
                      <a:pt x="2" y="7"/>
                      <a:pt x="0" y="6"/>
                      <a:pt x="0" y="4"/>
                    </a:cubicBezTo>
                    <a:cubicBezTo>
                      <a:pt x="0" y="2"/>
                      <a:pt x="2" y="0"/>
                      <a:pt x="3" y="0"/>
                    </a:cubicBezTo>
                    <a:cubicBezTo>
                      <a:pt x="69" y="0"/>
                      <a:pt x="69" y="0"/>
                      <a:pt x="69" y="0"/>
                    </a:cubicBezTo>
                    <a:cubicBezTo>
                      <a:pt x="71" y="0"/>
                      <a:pt x="72" y="2"/>
                      <a:pt x="72" y="4"/>
                    </a:cubicBezTo>
                    <a:cubicBezTo>
                      <a:pt x="72" y="6"/>
                      <a:pt x="71" y="7"/>
                      <a:pt x="69"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65" name="Freeform 22">
                <a:extLst>
                  <a:ext uri="{FF2B5EF4-FFF2-40B4-BE49-F238E27FC236}">
                    <a16:creationId xmlns:a16="http://schemas.microsoft.com/office/drawing/2014/main" id="{6887FBF9-C41C-4788-8ACB-948DCC7182BB}"/>
                  </a:ext>
                </a:extLst>
              </p:cNvPr>
              <p:cNvSpPr>
                <a:spLocks/>
              </p:cNvSpPr>
              <p:nvPr/>
            </p:nvSpPr>
            <p:spPr bwMode="auto">
              <a:xfrm>
                <a:off x="2954" y="2644"/>
                <a:ext cx="30" cy="4"/>
              </a:xfrm>
              <a:custGeom>
                <a:avLst/>
                <a:gdLst>
                  <a:gd name="T0" fmla="*/ 53 w 56"/>
                  <a:gd name="T1" fmla="*/ 7 h 7"/>
                  <a:gd name="T2" fmla="*/ 3 w 56"/>
                  <a:gd name="T3" fmla="*/ 7 h 7"/>
                  <a:gd name="T4" fmla="*/ 0 w 56"/>
                  <a:gd name="T5" fmla="*/ 4 h 7"/>
                  <a:gd name="T6" fmla="*/ 3 w 56"/>
                  <a:gd name="T7" fmla="*/ 0 h 7"/>
                  <a:gd name="T8" fmla="*/ 53 w 56"/>
                  <a:gd name="T9" fmla="*/ 0 h 7"/>
                  <a:gd name="T10" fmla="*/ 56 w 56"/>
                  <a:gd name="T11" fmla="*/ 4 h 7"/>
                  <a:gd name="T12" fmla="*/ 53 w 5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3" y="7"/>
                    </a:moveTo>
                    <a:cubicBezTo>
                      <a:pt x="3" y="7"/>
                      <a:pt x="3" y="7"/>
                      <a:pt x="3" y="7"/>
                    </a:cubicBezTo>
                    <a:cubicBezTo>
                      <a:pt x="2" y="7"/>
                      <a:pt x="0" y="6"/>
                      <a:pt x="0" y="4"/>
                    </a:cubicBezTo>
                    <a:cubicBezTo>
                      <a:pt x="0" y="2"/>
                      <a:pt x="2" y="0"/>
                      <a:pt x="3" y="0"/>
                    </a:cubicBezTo>
                    <a:cubicBezTo>
                      <a:pt x="53" y="0"/>
                      <a:pt x="53" y="0"/>
                      <a:pt x="53" y="0"/>
                    </a:cubicBezTo>
                    <a:cubicBezTo>
                      <a:pt x="55" y="0"/>
                      <a:pt x="56" y="2"/>
                      <a:pt x="56" y="4"/>
                    </a:cubicBezTo>
                    <a:cubicBezTo>
                      <a:pt x="56" y="6"/>
                      <a:pt x="55" y="7"/>
                      <a:pt x="53"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66" name="Freeform 23">
                <a:extLst>
                  <a:ext uri="{FF2B5EF4-FFF2-40B4-BE49-F238E27FC236}">
                    <a16:creationId xmlns:a16="http://schemas.microsoft.com/office/drawing/2014/main" id="{464658CB-D93B-4487-A1BD-69C0D681D50B}"/>
                  </a:ext>
                </a:extLst>
              </p:cNvPr>
              <p:cNvSpPr>
                <a:spLocks/>
              </p:cNvSpPr>
              <p:nvPr/>
            </p:nvSpPr>
            <p:spPr bwMode="auto">
              <a:xfrm>
                <a:off x="2954" y="2658"/>
                <a:ext cx="35" cy="4"/>
              </a:xfrm>
              <a:custGeom>
                <a:avLst/>
                <a:gdLst>
                  <a:gd name="T0" fmla="*/ 60 w 64"/>
                  <a:gd name="T1" fmla="*/ 7 h 7"/>
                  <a:gd name="T2" fmla="*/ 3 w 64"/>
                  <a:gd name="T3" fmla="*/ 7 h 7"/>
                  <a:gd name="T4" fmla="*/ 0 w 64"/>
                  <a:gd name="T5" fmla="*/ 4 h 7"/>
                  <a:gd name="T6" fmla="*/ 3 w 64"/>
                  <a:gd name="T7" fmla="*/ 0 h 7"/>
                  <a:gd name="T8" fmla="*/ 60 w 64"/>
                  <a:gd name="T9" fmla="*/ 0 h 7"/>
                  <a:gd name="T10" fmla="*/ 64 w 64"/>
                  <a:gd name="T11" fmla="*/ 4 h 7"/>
                  <a:gd name="T12" fmla="*/ 60 w 6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4" h="7">
                    <a:moveTo>
                      <a:pt x="60" y="7"/>
                    </a:moveTo>
                    <a:cubicBezTo>
                      <a:pt x="3" y="7"/>
                      <a:pt x="3" y="7"/>
                      <a:pt x="3" y="7"/>
                    </a:cubicBezTo>
                    <a:cubicBezTo>
                      <a:pt x="2" y="7"/>
                      <a:pt x="0" y="5"/>
                      <a:pt x="0" y="4"/>
                    </a:cubicBezTo>
                    <a:cubicBezTo>
                      <a:pt x="0" y="2"/>
                      <a:pt x="2" y="0"/>
                      <a:pt x="3" y="0"/>
                    </a:cubicBezTo>
                    <a:cubicBezTo>
                      <a:pt x="60" y="0"/>
                      <a:pt x="60" y="0"/>
                      <a:pt x="60" y="0"/>
                    </a:cubicBezTo>
                    <a:cubicBezTo>
                      <a:pt x="62" y="0"/>
                      <a:pt x="64" y="2"/>
                      <a:pt x="64" y="4"/>
                    </a:cubicBezTo>
                    <a:cubicBezTo>
                      <a:pt x="64" y="5"/>
                      <a:pt x="62" y="7"/>
                      <a:pt x="60"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67" name="Freeform 24">
                <a:extLst>
                  <a:ext uri="{FF2B5EF4-FFF2-40B4-BE49-F238E27FC236}">
                    <a16:creationId xmlns:a16="http://schemas.microsoft.com/office/drawing/2014/main" id="{5E64BE95-5639-42A0-929A-AFFE13FC06B7}"/>
                  </a:ext>
                </a:extLst>
              </p:cNvPr>
              <p:cNvSpPr>
                <a:spLocks/>
              </p:cNvSpPr>
              <p:nvPr/>
            </p:nvSpPr>
            <p:spPr bwMode="auto">
              <a:xfrm>
                <a:off x="2954" y="2670"/>
                <a:ext cx="39" cy="4"/>
              </a:xfrm>
              <a:custGeom>
                <a:avLst/>
                <a:gdLst>
                  <a:gd name="T0" fmla="*/ 69 w 72"/>
                  <a:gd name="T1" fmla="*/ 7 h 7"/>
                  <a:gd name="T2" fmla="*/ 3 w 72"/>
                  <a:gd name="T3" fmla="*/ 7 h 7"/>
                  <a:gd name="T4" fmla="*/ 0 w 72"/>
                  <a:gd name="T5" fmla="*/ 4 h 7"/>
                  <a:gd name="T6" fmla="*/ 3 w 72"/>
                  <a:gd name="T7" fmla="*/ 0 h 7"/>
                  <a:gd name="T8" fmla="*/ 69 w 72"/>
                  <a:gd name="T9" fmla="*/ 0 h 7"/>
                  <a:gd name="T10" fmla="*/ 72 w 72"/>
                  <a:gd name="T11" fmla="*/ 4 h 7"/>
                  <a:gd name="T12" fmla="*/ 69 w 7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2" h="7">
                    <a:moveTo>
                      <a:pt x="69" y="7"/>
                    </a:moveTo>
                    <a:cubicBezTo>
                      <a:pt x="3" y="7"/>
                      <a:pt x="3" y="7"/>
                      <a:pt x="3" y="7"/>
                    </a:cubicBezTo>
                    <a:cubicBezTo>
                      <a:pt x="2" y="7"/>
                      <a:pt x="0" y="6"/>
                      <a:pt x="0" y="4"/>
                    </a:cubicBezTo>
                    <a:cubicBezTo>
                      <a:pt x="0" y="2"/>
                      <a:pt x="2" y="0"/>
                      <a:pt x="3" y="0"/>
                    </a:cubicBezTo>
                    <a:cubicBezTo>
                      <a:pt x="69" y="0"/>
                      <a:pt x="69" y="0"/>
                      <a:pt x="69" y="0"/>
                    </a:cubicBezTo>
                    <a:cubicBezTo>
                      <a:pt x="71" y="0"/>
                      <a:pt x="72" y="2"/>
                      <a:pt x="72" y="4"/>
                    </a:cubicBezTo>
                    <a:cubicBezTo>
                      <a:pt x="72" y="6"/>
                      <a:pt x="71" y="7"/>
                      <a:pt x="69"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68" name="Freeform 25">
                <a:extLst>
                  <a:ext uri="{FF2B5EF4-FFF2-40B4-BE49-F238E27FC236}">
                    <a16:creationId xmlns:a16="http://schemas.microsoft.com/office/drawing/2014/main" id="{A8912B8A-A6C1-471E-9280-699806FB7A21}"/>
                  </a:ext>
                </a:extLst>
              </p:cNvPr>
              <p:cNvSpPr>
                <a:spLocks/>
              </p:cNvSpPr>
              <p:nvPr/>
            </p:nvSpPr>
            <p:spPr bwMode="auto">
              <a:xfrm>
                <a:off x="2954" y="2683"/>
                <a:ext cx="30" cy="4"/>
              </a:xfrm>
              <a:custGeom>
                <a:avLst/>
                <a:gdLst>
                  <a:gd name="T0" fmla="*/ 53 w 56"/>
                  <a:gd name="T1" fmla="*/ 7 h 7"/>
                  <a:gd name="T2" fmla="*/ 3 w 56"/>
                  <a:gd name="T3" fmla="*/ 7 h 7"/>
                  <a:gd name="T4" fmla="*/ 0 w 56"/>
                  <a:gd name="T5" fmla="*/ 3 h 7"/>
                  <a:gd name="T6" fmla="*/ 3 w 56"/>
                  <a:gd name="T7" fmla="*/ 0 h 7"/>
                  <a:gd name="T8" fmla="*/ 53 w 56"/>
                  <a:gd name="T9" fmla="*/ 0 h 7"/>
                  <a:gd name="T10" fmla="*/ 56 w 56"/>
                  <a:gd name="T11" fmla="*/ 3 h 7"/>
                  <a:gd name="T12" fmla="*/ 53 w 5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3" y="7"/>
                    </a:moveTo>
                    <a:cubicBezTo>
                      <a:pt x="3" y="7"/>
                      <a:pt x="3" y="7"/>
                      <a:pt x="3" y="7"/>
                    </a:cubicBezTo>
                    <a:cubicBezTo>
                      <a:pt x="2" y="7"/>
                      <a:pt x="0" y="5"/>
                      <a:pt x="0" y="3"/>
                    </a:cubicBezTo>
                    <a:cubicBezTo>
                      <a:pt x="0" y="1"/>
                      <a:pt x="2" y="0"/>
                      <a:pt x="3" y="0"/>
                    </a:cubicBezTo>
                    <a:cubicBezTo>
                      <a:pt x="53" y="0"/>
                      <a:pt x="53" y="0"/>
                      <a:pt x="53" y="0"/>
                    </a:cubicBezTo>
                    <a:cubicBezTo>
                      <a:pt x="55" y="0"/>
                      <a:pt x="56" y="1"/>
                      <a:pt x="56" y="3"/>
                    </a:cubicBezTo>
                    <a:cubicBezTo>
                      <a:pt x="56" y="5"/>
                      <a:pt x="55" y="7"/>
                      <a:pt x="53"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69" name="Freeform 26">
                <a:extLst>
                  <a:ext uri="{FF2B5EF4-FFF2-40B4-BE49-F238E27FC236}">
                    <a16:creationId xmlns:a16="http://schemas.microsoft.com/office/drawing/2014/main" id="{4C0B91DF-911D-4013-B0C1-5C526DD869F4}"/>
                  </a:ext>
                </a:extLst>
              </p:cNvPr>
              <p:cNvSpPr>
                <a:spLocks/>
              </p:cNvSpPr>
              <p:nvPr/>
            </p:nvSpPr>
            <p:spPr bwMode="auto">
              <a:xfrm>
                <a:off x="3033" y="2656"/>
                <a:ext cx="151" cy="109"/>
              </a:xfrm>
              <a:custGeom>
                <a:avLst/>
                <a:gdLst>
                  <a:gd name="T0" fmla="*/ 280 w 280"/>
                  <a:gd name="T1" fmla="*/ 190 h 200"/>
                  <a:gd name="T2" fmla="*/ 270 w 280"/>
                  <a:gd name="T3" fmla="*/ 200 h 200"/>
                  <a:gd name="T4" fmla="*/ 10 w 280"/>
                  <a:gd name="T5" fmla="*/ 200 h 200"/>
                  <a:gd name="T6" fmla="*/ 0 w 280"/>
                  <a:gd name="T7" fmla="*/ 190 h 200"/>
                  <a:gd name="T8" fmla="*/ 0 w 280"/>
                  <a:gd name="T9" fmla="*/ 10 h 200"/>
                  <a:gd name="T10" fmla="*/ 10 w 280"/>
                  <a:gd name="T11" fmla="*/ 0 h 200"/>
                  <a:gd name="T12" fmla="*/ 270 w 280"/>
                  <a:gd name="T13" fmla="*/ 0 h 200"/>
                  <a:gd name="T14" fmla="*/ 280 w 280"/>
                  <a:gd name="T15" fmla="*/ 10 h 200"/>
                  <a:gd name="T16" fmla="*/ 280 w 280"/>
                  <a:gd name="T17" fmla="*/ 19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00">
                    <a:moveTo>
                      <a:pt x="280" y="190"/>
                    </a:moveTo>
                    <a:cubicBezTo>
                      <a:pt x="280" y="196"/>
                      <a:pt x="276" y="200"/>
                      <a:pt x="270" y="200"/>
                    </a:cubicBezTo>
                    <a:cubicBezTo>
                      <a:pt x="10" y="200"/>
                      <a:pt x="10" y="200"/>
                      <a:pt x="10" y="200"/>
                    </a:cubicBezTo>
                    <a:cubicBezTo>
                      <a:pt x="4" y="200"/>
                      <a:pt x="0" y="196"/>
                      <a:pt x="0" y="190"/>
                    </a:cubicBezTo>
                    <a:cubicBezTo>
                      <a:pt x="0" y="10"/>
                      <a:pt x="0" y="10"/>
                      <a:pt x="0" y="10"/>
                    </a:cubicBezTo>
                    <a:cubicBezTo>
                      <a:pt x="0" y="4"/>
                      <a:pt x="4" y="0"/>
                      <a:pt x="10" y="0"/>
                    </a:cubicBezTo>
                    <a:cubicBezTo>
                      <a:pt x="270" y="0"/>
                      <a:pt x="270" y="0"/>
                      <a:pt x="270" y="0"/>
                    </a:cubicBezTo>
                    <a:cubicBezTo>
                      <a:pt x="276" y="0"/>
                      <a:pt x="280" y="4"/>
                      <a:pt x="280" y="10"/>
                    </a:cubicBezTo>
                    <a:lnTo>
                      <a:pt x="280" y="19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70" name="Freeform 27">
                <a:extLst>
                  <a:ext uri="{FF2B5EF4-FFF2-40B4-BE49-F238E27FC236}">
                    <a16:creationId xmlns:a16="http://schemas.microsoft.com/office/drawing/2014/main" id="{160A659E-2465-4E06-9F9F-F0CB3FAF8132}"/>
                  </a:ext>
                </a:extLst>
              </p:cNvPr>
              <p:cNvSpPr>
                <a:spLocks/>
              </p:cNvSpPr>
              <p:nvPr/>
            </p:nvSpPr>
            <p:spPr bwMode="auto">
              <a:xfrm>
                <a:off x="3033" y="2703"/>
                <a:ext cx="76" cy="19"/>
              </a:xfrm>
              <a:custGeom>
                <a:avLst/>
                <a:gdLst>
                  <a:gd name="T0" fmla="*/ 0 w 76"/>
                  <a:gd name="T1" fmla="*/ 0 h 19"/>
                  <a:gd name="T2" fmla="*/ 21 w 76"/>
                  <a:gd name="T3" fmla="*/ 0 h 19"/>
                  <a:gd name="T4" fmla="*/ 22 w 76"/>
                  <a:gd name="T5" fmla="*/ 0 h 19"/>
                  <a:gd name="T6" fmla="*/ 22 w 76"/>
                  <a:gd name="T7" fmla="*/ 1 h 19"/>
                  <a:gd name="T8" fmla="*/ 22 w 76"/>
                  <a:gd name="T9" fmla="*/ 19 h 19"/>
                  <a:gd name="T10" fmla="*/ 51 w 76"/>
                  <a:gd name="T11" fmla="*/ 19 h 19"/>
                  <a:gd name="T12" fmla="*/ 51 w 76"/>
                  <a:gd name="T13" fmla="*/ 1 h 19"/>
                  <a:gd name="T14" fmla="*/ 51 w 76"/>
                  <a:gd name="T15" fmla="*/ 0 h 19"/>
                  <a:gd name="T16" fmla="*/ 76 w 76"/>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9">
                    <a:moveTo>
                      <a:pt x="0" y="0"/>
                    </a:moveTo>
                    <a:lnTo>
                      <a:pt x="21" y="0"/>
                    </a:lnTo>
                    <a:lnTo>
                      <a:pt x="22" y="0"/>
                    </a:lnTo>
                    <a:lnTo>
                      <a:pt x="22" y="1"/>
                    </a:lnTo>
                    <a:lnTo>
                      <a:pt x="22" y="19"/>
                    </a:lnTo>
                    <a:lnTo>
                      <a:pt x="51" y="19"/>
                    </a:lnTo>
                    <a:lnTo>
                      <a:pt x="51" y="1"/>
                    </a:lnTo>
                    <a:lnTo>
                      <a:pt x="51" y="0"/>
                    </a:lnTo>
                    <a:lnTo>
                      <a:pt x="76" y="0"/>
                    </a:lnTo>
                  </a:path>
                </a:pathLst>
              </a:custGeom>
              <a:noFill/>
              <a:ln w="111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71" name="Freeform 28">
                <a:extLst>
                  <a:ext uri="{FF2B5EF4-FFF2-40B4-BE49-F238E27FC236}">
                    <a16:creationId xmlns:a16="http://schemas.microsoft.com/office/drawing/2014/main" id="{7F6A10F3-F123-4099-ADBA-C04954250747}"/>
                  </a:ext>
                </a:extLst>
              </p:cNvPr>
              <p:cNvSpPr>
                <a:spLocks/>
              </p:cNvSpPr>
              <p:nvPr/>
            </p:nvSpPr>
            <p:spPr bwMode="auto">
              <a:xfrm>
                <a:off x="3109" y="2703"/>
                <a:ext cx="75" cy="19"/>
              </a:xfrm>
              <a:custGeom>
                <a:avLst/>
                <a:gdLst>
                  <a:gd name="T0" fmla="*/ 75 w 75"/>
                  <a:gd name="T1" fmla="*/ 0 h 19"/>
                  <a:gd name="T2" fmla="*/ 54 w 75"/>
                  <a:gd name="T3" fmla="*/ 0 h 19"/>
                  <a:gd name="T4" fmla="*/ 53 w 75"/>
                  <a:gd name="T5" fmla="*/ 0 h 19"/>
                  <a:gd name="T6" fmla="*/ 53 w 75"/>
                  <a:gd name="T7" fmla="*/ 1 h 19"/>
                  <a:gd name="T8" fmla="*/ 53 w 75"/>
                  <a:gd name="T9" fmla="*/ 19 h 19"/>
                  <a:gd name="T10" fmla="*/ 24 w 75"/>
                  <a:gd name="T11" fmla="*/ 19 h 19"/>
                  <a:gd name="T12" fmla="*/ 24 w 75"/>
                  <a:gd name="T13" fmla="*/ 1 h 19"/>
                  <a:gd name="T14" fmla="*/ 24 w 75"/>
                  <a:gd name="T15" fmla="*/ 0 h 19"/>
                  <a:gd name="T16" fmla="*/ 0 w 75"/>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9">
                    <a:moveTo>
                      <a:pt x="75" y="0"/>
                    </a:moveTo>
                    <a:lnTo>
                      <a:pt x="54" y="0"/>
                    </a:lnTo>
                    <a:lnTo>
                      <a:pt x="53" y="0"/>
                    </a:lnTo>
                    <a:lnTo>
                      <a:pt x="53" y="1"/>
                    </a:lnTo>
                    <a:lnTo>
                      <a:pt x="53" y="19"/>
                    </a:lnTo>
                    <a:lnTo>
                      <a:pt x="24" y="19"/>
                    </a:lnTo>
                    <a:lnTo>
                      <a:pt x="24" y="1"/>
                    </a:lnTo>
                    <a:lnTo>
                      <a:pt x="24" y="0"/>
                    </a:lnTo>
                    <a:lnTo>
                      <a:pt x="0" y="0"/>
                    </a:lnTo>
                  </a:path>
                </a:pathLst>
              </a:custGeom>
              <a:noFill/>
              <a:ln w="111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72" name="Freeform 29">
                <a:extLst>
                  <a:ext uri="{FF2B5EF4-FFF2-40B4-BE49-F238E27FC236}">
                    <a16:creationId xmlns:a16="http://schemas.microsoft.com/office/drawing/2014/main" id="{711E7C7D-A8D2-4C74-8D90-6829D950D36E}"/>
                  </a:ext>
                </a:extLst>
              </p:cNvPr>
              <p:cNvSpPr>
                <a:spLocks/>
              </p:cNvSpPr>
              <p:nvPr/>
            </p:nvSpPr>
            <p:spPr bwMode="auto">
              <a:xfrm>
                <a:off x="3087" y="2637"/>
                <a:ext cx="45" cy="30"/>
              </a:xfrm>
              <a:custGeom>
                <a:avLst/>
                <a:gdLst>
                  <a:gd name="T0" fmla="*/ 84 w 84"/>
                  <a:gd name="T1" fmla="*/ 45 h 56"/>
                  <a:gd name="T2" fmla="*/ 74 w 84"/>
                  <a:gd name="T3" fmla="*/ 56 h 56"/>
                  <a:gd name="T4" fmla="*/ 11 w 84"/>
                  <a:gd name="T5" fmla="*/ 56 h 56"/>
                  <a:gd name="T6" fmla="*/ 0 w 84"/>
                  <a:gd name="T7" fmla="*/ 45 h 56"/>
                  <a:gd name="T8" fmla="*/ 0 w 84"/>
                  <a:gd name="T9" fmla="*/ 10 h 56"/>
                  <a:gd name="T10" fmla="*/ 11 w 84"/>
                  <a:gd name="T11" fmla="*/ 0 h 56"/>
                  <a:gd name="T12" fmla="*/ 74 w 84"/>
                  <a:gd name="T13" fmla="*/ 0 h 56"/>
                  <a:gd name="T14" fmla="*/ 84 w 84"/>
                  <a:gd name="T15" fmla="*/ 10 h 56"/>
                  <a:gd name="T16" fmla="*/ 84 w 84"/>
                  <a:gd name="T17"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56">
                    <a:moveTo>
                      <a:pt x="84" y="45"/>
                    </a:moveTo>
                    <a:cubicBezTo>
                      <a:pt x="84" y="50"/>
                      <a:pt x="81" y="56"/>
                      <a:pt x="74" y="56"/>
                    </a:cubicBezTo>
                    <a:cubicBezTo>
                      <a:pt x="11" y="56"/>
                      <a:pt x="11" y="56"/>
                      <a:pt x="11" y="56"/>
                    </a:cubicBezTo>
                    <a:cubicBezTo>
                      <a:pt x="4" y="56"/>
                      <a:pt x="0" y="50"/>
                      <a:pt x="0" y="45"/>
                    </a:cubicBezTo>
                    <a:cubicBezTo>
                      <a:pt x="0" y="10"/>
                      <a:pt x="0" y="10"/>
                      <a:pt x="0" y="10"/>
                    </a:cubicBezTo>
                    <a:cubicBezTo>
                      <a:pt x="0" y="4"/>
                      <a:pt x="4" y="0"/>
                      <a:pt x="11" y="0"/>
                    </a:cubicBezTo>
                    <a:cubicBezTo>
                      <a:pt x="74" y="0"/>
                      <a:pt x="74" y="0"/>
                      <a:pt x="74" y="0"/>
                    </a:cubicBezTo>
                    <a:cubicBezTo>
                      <a:pt x="81" y="0"/>
                      <a:pt x="84" y="4"/>
                      <a:pt x="84" y="10"/>
                    </a:cubicBezTo>
                    <a:lnTo>
                      <a:pt x="84" y="45"/>
                    </a:lnTo>
                    <a:close/>
                  </a:path>
                </a:pathLst>
              </a:custGeom>
              <a:noFill/>
              <a:ln w="14288" cap="flat">
                <a:solidFill>
                  <a:srgbClr val="E8112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grpSp>
      </p:grpSp>
      <p:grpSp>
        <p:nvGrpSpPr>
          <p:cNvPr id="78" name="Group 77">
            <a:extLst>
              <a:ext uri="{FF2B5EF4-FFF2-40B4-BE49-F238E27FC236}">
                <a16:creationId xmlns:a16="http://schemas.microsoft.com/office/drawing/2014/main" id="{87F50BF2-01B0-402C-834B-7F8515AF1389}"/>
              </a:ext>
            </a:extLst>
          </p:cNvPr>
          <p:cNvGrpSpPr/>
          <p:nvPr/>
        </p:nvGrpSpPr>
        <p:grpSpPr>
          <a:xfrm>
            <a:off x="7647625" y="3333124"/>
            <a:ext cx="1755234" cy="1408141"/>
            <a:chOff x="4461960" y="4086466"/>
            <a:chExt cx="563265" cy="502915"/>
          </a:xfrm>
        </p:grpSpPr>
        <p:pic>
          <p:nvPicPr>
            <p:cNvPr id="79" name="Picture 78">
              <a:extLst>
                <a:ext uri="{FF2B5EF4-FFF2-40B4-BE49-F238E27FC236}">
                  <a16:creationId xmlns:a16="http://schemas.microsoft.com/office/drawing/2014/main" id="{7C80A742-2882-4F5B-ACA8-E733CECA79E8}"/>
                </a:ext>
              </a:extLst>
            </p:cNvPr>
            <p:cNvPicPr>
              <a:picLocks noChangeAspect="1"/>
            </p:cNvPicPr>
            <p:nvPr/>
          </p:nvPicPr>
          <p:blipFill>
            <a:blip r:embed="rId3">
              <a:duotone>
                <a:prstClr val="black"/>
                <a:schemeClr val="tx1">
                  <a:tint val="45000"/>
                  <a:satMod val="400000"/>
                </a:schemeClr>
              </a:duotone>
            </a:blip>
            <a:stretch>
              <a:fillRect/>
            </a:stretch>
          </p:blipFill>
          <p:spPr>
            <a:xfrm>
              <a:off x="4461960" y="4086466"/>
              <a:ext cx="563265" cy="502915"/>
            </a:xfrm>
            <a:prstGeom prst="rect">
              <a:avLst/>
            </a:prstGeom>
          </p:spPr>
        </p:pic>
        <p:grpSp>
          <p:nvGrpSpPr>
            <p:cNvPr id="80" name="Group 4">
              <a:extLst>
                <a:ext uri="{FF2B5EF4-FFF2-40B4-BE49-F238E27FC236}">
                  <a16:creationId xmlns:a16="http://schemas.microsoft.com/office/drawing/2014/main" id="{95C397BC-A392-4CAE-A663-0F8ADE73D672}"/>
                </a:ext>
              </a:extLst>
            </p:cNvPr>
            <p:cNvGrpSpPr>
              <a:grpSpLocks noChangeAspect="1"/>
            </p:cNvGrpSpPr>
            <p:nvPr/>
          </p:nvGrpSpPr>
          <p:grpSpPr bwMode="auto">
            <a:xfrm>
              <a:off x="4651976" y="4238999"/>
              <a:ext cx="200032" cy="123980"/>
              <a:chOff x="908" y="2039"/>
              <a:chExt cx="818" cy="507"/>
            </a:xfrm>
          </p:grpSpPr>
          <p:sp>
            <p:nvSpPr>
              <p:cNvPr id="81" name="AutoShape 3">
                <a:extLst>
                  <a:ext uri="{FF2B5EF4-FFF2-40B4-BE49-F238E27FC236}">
                    <a16:creationId xmlns:a16="http://schemas.microsoft.com/office/drawing/2014/main" id="{868F614B-97F4-4E16-B24D-6D777B6356F5}"/>
                  </a:ext>
                </a:extLst>
              </p:cNvPr>
              <p:cNvSpPr>
                <a:spLocks noChangeAspect="1" noChangeArrowheads="1" noTextEdit="1"/>
              </p:cNvSpPr>
              <p:nvPr/>
            </p:nvSpPr>
            <p:spPr bwMode="auto">
              <a:xfrm>
                <a:off x="912" y="2039"/>
                <a:ext cx="814"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82" name="Freeform 5">
                <a:extLst>
                  <a:ext uri="{FF2B5EF4-FFF2-40B4-BE49-F238E27FC236}">
                    <a16:creationId xmlns:a16="http://schemas.microsoft.com/office/drawing/2014/main" id="{C0DD43DE-B74B-46BF-91B5-14B5108F55F2}"/>
                  </a:ext>
                </a:extLst>
              </p:cNvPr>
              <p:cNvSpPr>
                <a:spLocks/>
              </p:cNvSpPr>
              <p:nvPr/>
            </p:nvSpPr>
            <p:spPr bwMode="auto">
              <a:xfrm>
                <a:off x="908" y="2043"/>
                <a:ext cx="814" cy="503"/>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83" name="Rectangle 6">
                <a:extLst>
                  <a:ext uri="{FF2B5EF4-FFF2-40B4-BE49-F238E27FC236}">
                    <a16:creationId xmlns:a16="http://schemas.microsoft.com/office/drawing/2014/main" id="{1D4912E1-A620-4193-91DA-4C5B93899DB4}"/>
                  </a:ext>
                </a:extLst>
              </p:cNvPr>
              <p:cNvSpPr>
                <a:spLocks noChangeArrowheads="1"/>
              </p:cNvSpPr>
              <p:nvPr/>
            </p:nvSpPr>
            <p:spPr bwMode="auto">
              <a:xfrm>
                <a:off x="997" y="2109"/>
                <a:ext cx="203"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84" name="Freeform 7">
                <a:extLst>
                  <a:ext uri="{FF2B5EF4-FFF2-40B4-BE49-F238E27FC236}">
                    <a16:creationId xmlns:a16="http://schemas.microsoft.com/office/drawing/2014/main" id="{B4524248-AE53-4577-850D-2C06DBF4C73E}"/>
                  </a:ext>
                </a:extLst>
              </p:cNvPr>
              <p:cNvSpPr>
                <a:spLocks/>
              </p:cNvSpPr>
              <p:nvPr/>
            </p:nvSpPr>
            <p:spPr bwMode="auto">
              <a:xfrm>
                <a:off x="1293" y="2100"/>
                <a:ext cx="372" cy="17"/>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85" name="Freeform 8">
                <a:extLst>
                  <a:ext uri="{FF2B5EF4-FFF2-40B4-BE49-F238E27FC236}">
                    <a16:creationId xmlns:a16="http://schemas.microsoft.com/office/drawing/2014/main" id="{5C6D5DC1-C989-4571-BD36-9C0138B23A02}"/>
                  </a:ext>
                </a:extLst>
              </p:cNvPr>
              <p:cNvSpPr>
                <a:spLocks/>
              </p:cNvSpPr>
              <p:nvPr/>
            </p:nvSpPr>
            <p:spPr bwMode="auto">
              <a:xfrm>
                <a:off x="1293" y="216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86" name="Freeform 9">
                <a:extLst>
                  <a:ext uri="{FF2B5EF4-FFF2-40B4-BE49-F238E27FC236}">
                    <a16:creationId xmlns:a16="http://schemas.microsoft.com/office/drawing/2014/main" id="{60A4945D-8BDA-4BE4-94CA-CB9953CBFE36}"/>
                  </a:ext>
                </a:extLst>
              </p:cNvPr>
              <p:cNvSpPr>
                <a:spLocks/>
              </p:cNvSpPr>
              <p:nvPr/>
            </p:nvSpPr>
            <p:spPr bwMode="auto">
              <a:xfrm>
                <a:off x="1293" y="2280"/>
                <a:ext cx="372" cy="21"/>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87" name="Freeform 10">
                <a:extLst>
                  <a:ext uri="{FF2B5EF4-FFF2-40B4-BE49-F238E27FC236}">
                    <a16:creationId xmlns:a16="http://schemas.microsoft.com/office/drawing/2014/main" id="{52DB73F8-D2E4-4A5C-92E3-FFC3D125AD19}"/>
                  </a:ext>
                </a:extLst>
              </p:cNvPr>
              <p:cNvSpPr>
                <a:spLocks/>
              </p:cNvSpPr>
              <p:nvPr/>
            </p:nvSpPr>
            <p:spPr bwMode="auto">
              <a:xfrm>
                <a:off x="1293" y="234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88" name="Freeform 11">
                <a:extLst>
                  <a:ext uri="{FF2B5EF4-FFF2-40B4-BE49-F238E27FC236}">
                    <a16:creationId xmlns:a16="http://schemas.microsoft.com/office/drawing/2014/main" id="{F0E19D44-3ADA-4221-B5C8-7E7F3FDC1CC9}"/>
                  </a:ext>
                </a:extLst>
              </p:cNvPr>
              <p:cNvSpPr>
                <a:spLocks/>
              </p:cNvSpPr>
              <p:nvPr/>
            </p:nvSpPr>
            <p:spPr bwMode="auto">
              <a:xfrm>
                <a:off x="989" y="2411"/>
                <a:ext cx="676" cy="16"/>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89" name="Freeform 12">
                <a:extLst>
                  <a:ext uri="{FF2B5EF4-FFF2-40B4-BE49-F238E27FC236}">
                    <a16:creationId xmlns:a16="http://schemas.microsoft.com/office/drawing/2014/main" id="{146A3B12-B905-4F35-B3B3-DD68695FD8DB}"/>
                  </a:ext>
                </a:extLst>
              </p:cNvPr>
              <p:cNvSpPr>
                <a:spLocks/>
              </p:cNvSpPr>
              <p:nvPr/>
            </p:nvSpPr>
            <p:spPr bwMode="auto">
              <a:xfrm>
                <a:off x="989" y="2472"/>
                <a:ext cx="676" cy="21"/>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90" name="Oval 13">
                <a:extLst>
                  <a:ext uri="{FF2B5EF4-FFF2-40B4-BE49-F238E27FC236}">
                    <a16:creationId xmlns:a16="http://schemas.microsoft.com/office/drawing/2014/main" id="{F42AFF8E-F902-4F8B-8F31-2DC08E7586EF}"/>
                  </a:ext>
                </a:extLst>
              </p:cNvPr>
              <p:cNvSpPr>
                <a:spLocks noChangeArrowheads="1"/>
              </p:cNvSpPr>
              <p:nvPr/>
            </p:nvSpPr>
            <p:spPr bwMode="auto">
              <a:xfrm>
                <a:off x="1062" y="2158"/>
                <a:ext cx="73" cy="7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sp>
            <p:nvSpPr>
              <p:cNvPr id="91" name="Freeform 14">
                <a:extLst>
                  <a:ext uri="{FF2B5EF4-FFF2-40B4-BE49-F238E27FC236}">
                    <a16:creationId xmlns:a16="http://schemas.microsoft.com/office/drawing/2014/main" id="{2DE56B41-0578-4C04-A4E8-F9E188822852}"/>
                  </a:ext>
                </a:extLst>
              </p:cNvPr>
              <p:cNvSpPr>
                <a:spLocks/>
              </p:cNvSpPr>
              <p:nvPr/>
            </p:nvSpPr>
            <p:spPr bwMode="auto">
              <a:xfrm>
                <a:off x="1042" y="2248"/>
                <a:ext cx="113" cy="106"/>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32" tIns="33616" rIns="67232" bIns="33616" numCol="1" anchor="t" anchorCtr="0" compatLnSpc="1">
                <a:prstTxWarp prst="textNoShape">
                  <a:avLst/>
                </a:prstTxWarp>
              </a:bodyPr>
              <a:lstStyle/>
              <a:p>
                <a:pPr defTabSz="685828">
                  <a:defRPr/>
                </a:pPr>
                <a:endParaRPr lang="en-US" sz="1324">
                  <a:solidFill>
                    <a:srgbClr val="EAEAEA">
                      <a:lumMod val="75000"/>
                    </a:srgbClr>
                  </a:solidFill>
                  <a:latin typeface="Segoe UI"/>
                </a:endParaRPr>
              </a:p>
            </p:txBody>
          </p:sp>
        </p:grpSp>
      </p:grpSp>
      <p:sp>
        <p:nvSpPr>
          <p:cNvPr id="46" name="Title 2">
            <a:extLst>
              <a:ext uri="{FF2B5EF4-FFF2-40B4-BE49-F238E27FC236}">
                <a16:creationId xmlns:a16="http://schemas.microsoft.com/office/drawing/2014/main" id="{C2016945-0550-40AA-A6E5-3CC6EAD0E170}"/>
              </a:ext>
            </a:extLst>
          </p:cNvPr>
          <p:cNvSpPr>
            <a:spLocks noGrp="1"/>
          </p:cNvSpPr>
          <p:nvPr>
            <p:ph type="title"/>
          </p:nvPr>
        </p:nvSpPr>
        <p:spPr>
          <a:xfrm>
            <a:off x="274701" y="1822976"/>
            <a:ext cx="11887071" cy="1948607"/>
          </a:xfrm>
        </p:spPr>
        <p:txBody>
          <a:bodyPr/>
          <a:lstStyle/>
          <a:p>
            <a:r>
              <a:rPr lang="en-US" sz="4800" spc="-50" dirty="0"/>
              <a:t>Module 3</a:t>
            </a:r>
            <a:br>
              <a:rPr lang="en-US" sz="4800" spc="-50" dirty="0"/>
            </a:br>
            <a:r>
              <a:rPr lang="en-US" sz="4800" spc="-50" dirty="0"/>
              <a:t>Enhanced Security Administrative Forest</a:t>
            </a:r>
          </a:p>
        </p:txBody>
      </p:sp>
      <p:sp>
        <p:nvSpPr>
          <p:cNvPr id="47" name="Espace réservé du texte 3">
            <a:extLst>
              <a:ext uri="{FF2B5EF4-FFF2-40B4-BE49-F238E27FC236}">
                <a16:creationId xmlns:a16="http://schemas.microsoft.com/office/drawing/2014/main" id="{8D4B1E28-3C51-4D22-BAAD-F7222EC8133A}"/>
              </a:ext>
            </a:extLst>
          </p:cNvPr>
          <p:cNvSpPr>
            <a:spLocks noGrp="1"/>
          </p:cNvSpPr>
          <p:nvPr>
            <p:ph type="body" sz="quarter" idx="12"/>
          </p:nvPr>
        </p:nvSpPr>
        <p:spPr>
          <a:xfrm>
            <a:off x="276540" y="4930346"/>
            <a:ext cx="6399213" cy="825080"/>
          </a:xfrm>
        </p:spPr>
        <p:txBody>
          <a:bodyPr/>
          <a:lstStyle/>
          <a:p>
            <a:r>
              <a:rPr lang="fr-FR" dirty="0"/>
              <a:t>June 2018</a:t>
            </a:r>
          </a:p>
        </p:txBody>
      </p:sp>
      <p:sp>
        <p:nvSpPr>
          <p:cNvPr id="48" name="TextBox 4">
            <a:extLst>
              <a:ext uri="{FF2B5EF4-FFF2-40B4-BE49-F238E27FC236}">
                <a16:creationId xmlns:a16="http://schemas.microsoft.com/office/drawing/2014/main" id="{A6F450D3-94E5-46C5-BC28-8E3D547B5D81}"/>
              </a:ext>
            </a:extLst>
          </p:cNvPr>
          <p:cNvSpPr txBox="1"/>
          <p:nvPr/>
        </p:nvSpPr>
        <p:spPr>
          <a:xfrm>
            <a:off x="274702" y="3405823"/>
            <a:ext cx="7132242" cy="627864"/>
          </a:xfrm>
          <a:prstGeom prst="rect">
            <a:avLst/>
          </a:prstGeom>
          <a:noFill/>
        </p:spPr>
        <p:txBody>
          <a:bodyPr wrap="square" lIns="182880" tIns="146304" rIns="182880" bIns="146304" rtlCol="0">
            <a:spAutoFit/>
          </a:bodyPr>
          <a:lstStyle/>
          <a:p>
            <a:pPr algn="l">
              <a:lnSpc>
                <a:spcPct val="90000"/>
              </a:lnSpc>
              <a:spcAft>
                <a:spcPts val="600"/>
              </a:spcAft>
            </a:pPr>
            <a:r>
              <a:rPr lang="en-US" sz="2400" dirty="0">
                <a:solidFill>
                  <a:schemeClr val="bg1"/>
                </a:solidFill>
              </a:rPr>
              <a:t>Section 2 - Dedicated Administrative Workstations</a:t>
            </a:r>
          </a:p>
        </p:txBody>
      </p:sp>
    </p:spTree>
    <p:extLst>
      <p:ext uri="{BB962C8B-B14F-4D97-AF65-F5344CB8AC3E}">
        <p14:creationId xmlns:p14="http://schemas.microsoft.com/office/powerpoint/2010/main" val="177344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9E31F3-1514-4D75-B953-5AD5A1A14BD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9</a:t>
            </a:fld>
            <a:endParaRPr lang="en-US"/>
          </a:p>
        </p:txBody>
      </p:sp>
      <p:sp>
        <p:nvSpPr>
          <p:cNvPr id="3" name="Text Placeholder 2">
            <a:extLst>
              <a:ext uri="{FF2B5EF4-FFF2-40B4-BE49-F238E27FC236}">
                <a16:creationId xmlns:a16="http://schemas.microsoft.com/office/drawing/2014/main" id="{F4E189E9-5C33-4A49-95D9-A1393DD86AF0}"/>
              </a:ext>
            </a:extLst>
          </p:cNvPr>
          <p:cNvSpPr>
            <a:spLocks noGrp="1"/>
          </p:cNvSpPr>
          <p:nvPr>
            <p:ph type="body" sz="quarter" idx="13"/>
          </p:nvPr>
        </p:nvSpPr>
        <p:spPr/>
        <p:txBody>
          <a:bodyPr/>
          <a:lstStyle/>
          <a:p>
            <a:r>
              <a:rPr lang="en-US"/>
              <a:t>Integrating PAWs</a:t>
            </a:r>
          </a:p>
        </p:txBody>
      </p:sp>
      <p:sp>
        <p:nvSpPr>
          <p:cNvPr id="6" name="Espace réservé du texte 2">
            <a:extLst>
              <a:ext uri="{FF2B5EF4-FFF2-40B4-BE49-F238E27FC236}">
                <a16:creationId xmlns:a16="http://schemas.microsoft.com/office/drawing/2014/main" id="{A943E6C9-5019-464D-AF0D-4B3A3A742756}"/>
              </a:ext>
            </a:extLst>
          </p:cNvPr>
          <p:cNvSpPr txBox="1">
            <a:spLocks/>
          </p:cNvSpPr>
          <p:nvPr/>
        </p:nvSpPr>
        <p:spPr>
          <a:xfrm>
            <a:off x="366141" y="1922261"/>
            <a:ext cx="11629721" cy="443198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Ideally PAWs are domain-joined to a dedicated administrative forest or a PIM forest </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Else, PAWs need a separate OU structure and a specific set of permissions in the production domain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Their own OU</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Their own GPOs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What about remote workers?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If you need to go home with your PAW, make sure the firewall allows only connections to the VPN gateway when not connected to the corporate network</a:t>
            </a: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45315966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9E31F3-1514-4D75-B953-5AD5A1A14BD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10</a:t>
            </a:fld>
            <a:endParaRPr lang="en-US"/>
          </a:p>
        </p:txBody>
      </p:sp>
      <p:sp>
        <p:nvSpPr>
          <p:cNvPr id="3" name="Text Placeholder 2">
            <a:extLst>
              <a:ext uri="{FF2B5EF4-FFF2-40B4-BE49-F238E27FC236}">
                <a16:creationId xmlns:a16="http://schemas.microsoft.com/office/drawing/2014/main" id="{F4E189E9-5C33-4A49-95D9-A1393DD86AF0}"/>
              </a:ext>
            </a:extLst>
          </p:cNvPr>
          <p:cNvSpPr>
            <a:spLocks noGrp="1"/>
          </p:cNvSpPr>
          <p:nvPr>
            <p:ph type="body" sz="quarter" idx="13"/>
          </p:nvPr>
        </p:nvSpPr>
        <p:spPr/>
        <p:txBody>
          <a:bodyPr/>
          <a:lstStyle/>
          <a:p>
            <a:r>
              <a:rPr lang="en-US" dirty="0"/>
              <a:t>PAW and tiers</a:t>
            </a:r>
          </a:p>
        </p:txBody>
      </p:sp>
      <p:sp>
        <p:nvSpPr>
          <p:cNvPr id="6" name="Espace réservé du texte 2">
            <a:extLst>
              <a:ext uri="{FF2B5EF4-FFF2-40B4-BE49-F238E27FC236}">
                <a16:creationId xmlns:a16="http://schemas.microsoft.com/office/drawing/2014/main" id="{A943E6C9-5019-464D-AF0D-4B3A3A742756}"/>
              </a:ext>
            </a:extLst>
          </p:cNvPr>
          <p:cNvSpPr txBox="1">
            <a:spLocks/>
          </p:cNvSpPr>
          <p:nvPr/>
        </p:nvSpPr>
        <p:spPr>
          <a:xfrm>
            <a:off x="366141" y="1922261"/>
            <a:ext cx="11629721" cy="238834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PAWs are not only for tier-0</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PAWs in the tier-0 are the first one to be implemented and the most critical</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PAWs can be deployed for tier-1 and tier-2 administration </a:t>
            </a:r>
            <a:endParaRPr lang="en-US" sz="2500" b="1"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0456305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599660-AB8A-4AB7-BEF5-AE6A0EF8588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11</a:t>
            </a:fld>
            <a:endParaRPr lang="en-US"/>
          </a:p>
        </p:txBody>
      </p:sp>
      <p:sp>
        <p:nvSpPr>
          <p:cNvPr id="3" name="Text Placeholder 2">
            <a:extLst>
              <a:ext uri="{FF2B5EF4-FFF2-40B4-BE49-F238E27FC236}">
                <a16:creationId xmlns:a16="http://schemas.microsoft.com/office/drawing/2014/main" id="{44FD6F69-1FFD-46E3-BCF7-DB84CF61D7DB}"/>
              </a:ext>
            </a:extLst>
          </p:cNvPr>
          <p:cNvSpPr>
            <a:spLocks noGrp="1"/>
          </p:cNvSpPr>
          <p:nvPr>
            <p:ph type="body" sz="quarter" idx="13"/>
          </p:nvPr>
        </p:nvSpPr>
        <p:spPr/>
        <p:txBody>
          <a:bodyPr/>
          <a:lstStyle/>
          <a:p>
            <a:r>
              <a:rPr lang="en-CA"/>
              <a:t>PAW for tier-0</a:t>
            </a:r>
          </a:p>
        </p:txBody>
      </p:sp>
      <p:pic>
        <p:nvPicPr>
          <p:cNvPr id="4" name="Grafik 4">
            <a:extLst>
              <a:ext uri="{FF2B5EF4-FFF2-40B4-BE49-F238E27FC236}">
                <a16:creationId xmlns:a16="http://schemas.microsoft.com/office/drawing/2014/main" id="{74534C6C-F115-4F96-9B56-3BF7F0C3D965}"/>
              </a:ext>
            </a:extLst>
          </p:cNvPr>
          <p:cNvPicPr>
            <a:picLocks noChangeAspect="1"/>
          </p:cNvPicPr>
          <p:nvPr/>
        </p:nvPicPr>
        <p:blipFill>
          <a:blip r:embed="rId3"/>
          <a:stretch>
            <a:fillRect/>
          </a:stretch>
        </p:blipFill>
        <p:spPr>
          <a:xfrm>
            <a:off x="2554908" y="2172990"/>
            <a:ext cx="6928932" cy="3533600"/>
          </a:xfrm>
          <a:prstGeom prst="rect">
            <a:avLst/>
          </a:prstGeom>
        </p:spPr>
      </p:pic>
    </p:spTree>
    <p:extLst>
      <p:ext uri="{BB962C8B-B14F-4D97-AF65-F5344CB8AC3E}">
        <p14:creationId xmlns:p14="http://schemas.microsoft.com/office/powerpoint/2010/main" val="15712015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CF132D-1C74-4376-AB89-481317CE917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12</a:t>
            </a:fld>
            <a:endParaRPr lang="en-US"/>
          </a:p>
        </p:txBody>
      </p:sp>
      <p:sp>
        <p:nvSpPr>
          <p:cNvPr id="3" name="Text Placeholder 2">
            <a:extLst>
              <a:ext uri="{FF2B5EF4-FFF2-40B4-BE49-F238E27FC236}">
                <a16:creationId xmlns:a16="http://schemas.microsoft.com/office/drawing/2014/main" id="{8B0E3A1F-4E80-4B42-A68A-E1D89A6DE610}"/>
              </a:ext>
            </a:extLst>
          </p:cNvPr>
          <p:cNvSpPr>
            <a:spLocks noGrp="1"/>
          </p:cNvSpPr>
          <p:nvPr>
            <p:ph type="body" sz="quarter" idx="13"/>
          </p:nvPr>
        </p:nvSpPr>
        <p:spPr/>
        <p:txBody>
          <a:bodyPr/>
          <a:lstStyle/>
          <a:p>
            <a:r>
              <a:rPr lang="en-CA"/>
              <a:t>PAW for tier-1</a:t>
            </a:r>
          </a:p>
        </p:txBody>
      </p:sp>
      <p:pic>
        <p:nvPicPr>
          <p:cNvPr id="4" name="Grafik 3">
            <a:extLst>
              <a:ext uri="{FF2B5EF4-FFF2-40B4-BE49-F238E27FC236}">
                <a16:creationId xmlns:a16="http://schemas.microsoft.com/office/drawing/2014/main" id="{FF2261C3-9ADB-4E9B-8D43-7D95907227B9}"/>
              </a:ext>
            </a:extLst>
          </p:cNvPr>
          <p:cNvPicPr>
            <a:picLocks noChangeAspect="1"/>
          </p:cNvPicPr>
          <p:nvPr/>
        </p:nvPicPr>
        <p:blipFill>
          <a:blip r:embed="rId3"/>
          <a:stretch>
            <a:fillRect/>
          </a:stretch>
        </p:blipFill>
        <p:spPr>
          <a:xfrm>
            <a:off x="2770561" y="2198266"/>
            <a:ext cx="6895351" cy="3774400"/>
          </a:xfrm>
          <a:prstGeom prst="rect">
            <a:avLst/>
          </a:prstGeom>
        </p:spPr>
      </p:pic>
    </p:spTree>
    <p:extLst>
      <p:ext uri="{BB962C8B-B14F-4D97-AF65-F5344CB8AC3E}">
        <p14:creationId xmlns:p14="http://schemas.microsoft.com/office/powerpoint/2010/main" val="42000807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10F00B-69B6-41A0-8A41-89C3C2C7A38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13</a:t>
            </a:fld>
            <a:endParaRPr lang="en-US"/>
          </a:p>
        </p:txBody>
      </p:sp>
      <p:sp>
        <p:nvSpPr>
          <p:cNvPr id="3" name="Text Placeholder 2">
            <a:extLst>
              <a:ext uri="{FF2B5EF4-FFF2-40B4-BE49-F238E27FC236}">
                <a16:creationId xmlns:a16="http://schemas.microsoft.com/office/drawing/2014/main" id="{D047C3A5-8BD2-449D-A295-596FBE235800}"/>
              </a:ext>
            </a:extLst>
          </p:cNvPr>
          <p:cNvSpPr>
            <a:spLocks noGrp="1"/>
          </p:cNvSpPr>
          <p:nvPr>
            <p:ph type="body" sz="quarter" idx="13"/>
          </p:nvPr>
        </p:nvSpPr>
        <p:spPr/>
        <p:txBody>
          <a:bodyPr/>
          <a:lstStyle/>
          <a:p>
            <a:r>
              <a:rPr lang="en-CA"/>
              <a:t>PAW for tier-2</a:t>
            </a:r>
          </a:p>
        </p:txBody>
      </p:sp>
      <p:pic>
        <p:nvPicPr>
          <p:cNvPr id="4" name="Grafik 3">
            <a:extLst>
              <a:ext uri="{FF2B5EF4-FFF2-40B4-BE49-F238E27FC236}">
                <a16:creationId xmlns:a16="http://schemas.microsoft.com/office/drawing/2014/main" id="{5E412611-2CEE-4D81-968A-2098298A7AB8}"/>
              </a:ext>
            </a:extLst>
          </p:cNvPr>
          <p:cNvPicPr>
            <a:picLocks noChangeAspect="1"/>
          </p:cNvPicPr>
          <p:nvPr/>
        </p:nvPicPr>
        <p:blipFill>
          <a:blip r:embed="rId3"/>
          <a:stretch>
            <a:fillRect/>
          </a:stretch>
        </p:blipFill>
        <p:spPr>
          <a:xfrm>
            <a:off x="2770561" y="1738918"/>
            <a:ext cx="6895351" cy="4519200"/>
          </a:xfrm>
          <a:prstGeom prst="rect">
            <a:avLst/>
          </a:prstGeom>
        </p:spPr>
      </p:pic>
    </p:spTree>
    <p:extLst>
      <p:ext uri="{BB962C8B-B14F-4D97-AF65-F5344CB8AC3E}">
        <p14:creationId xmlns:p14="http://schemas.microsoft.com/office/powerpoint/2010/main" val="1853075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46FB95-5B69-4AA3-9112-764E19A37B8B}"/>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14</a:t>
            </a:fld>
            <a:endParaRPr lang="en-US"/>
          </a:p>
        </p:txBody>
      </p:sp>
      <p:sp>
        <p:nvSpPr>
          <p:cNvPr id="3" name="Text Placeholder 2">
            <a:extLst>
              <a:ext uri="{FF2B5EF4-FFF2-40B4-BE49-F238E27FC236}">
                <a16:creationId xmlns:a16="http://schemas.microsoft.com/office/drawing/2014/main" id="{26903138-0197-4224-B443-6B1B01B3A1D6}"/>
              </a:ext>
            </a:extLst>
          </p:cNvPr>
          <p:cNvSpPr>
            <a:spLocks noGrp="1"/>
          </p:cNvSpPr>
          <p:nvPr>
            <p:ph type="body" sz="quarter" idx="13"/>
          </p:nvPr>
        </p:nvSpPr>
        <p:spPr/>
        <p:txBody>
          <a:bodyPr/>
          <a:lstStyle/>
          <a:p>
            <a:r>
              <a:rPr lang="en-CA"/>
              <a:t>How to generate the right OUs and GPOs?</a:t>
            </a:r>
          </a:p>
        </p:txBody>
      </p:sp>
      <p:sp>
        <p:nvSpPr>
          <p:cNvPr id="4" name="Espace réservé du texte 2">
            <a:extLst>
              <a:ext uri="{FF2B5EF4-FFF2-40B4-BE49-F238E27FC236}">
                <a16:creationId xmlns:a16="http://schemas.microsoft.com/office/drawing/2014/main" id="{515F041D-347D-45C2-9880-09D4BB50EFA7}"/>
              </a:ext>
            </a:extLst>
          </p:cNvPr>
          <p:cNvSpPr txBox="1">
            <a:spLocks/>
          </p:cNvSpPr>
          <p:nvPr/>
        </p:nvSpPr>
        <p:spPr>
          <a:xfrm>
            <a:off x="366141" y="1922261"/>
            <a:ext cx="11629721" cy="482593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PowerShell scripts are published to generate the logical structure</a:t>
            </a:r>
          </a:p>
          <a:p>
            <a:pPr lvl="1"/>
            <a:r>
              <a:rPr lang="en-US" sz="2000"/>
              <a:t>OU Structure</a:t>
            </a:r>
          </a:p>
          <a:p>
            <a:pPr lvl="1"/>
            <a:r>
              <a:rPr lang="en-US" sz="2000"/>
              <a:t>Groups</a:t>
            </a:r>
          </a:p>
          <a:p>
            <a:pPr lvl="1"/>
            <a:r>
              <a:rPr lang="en-US" sz="2000"/>
              <a:t>Delegations</a:t>
            </a:r>
          </a:p>
          <a:p>
            <a:pPr lvl="1"/>
            <a:r>
              <a:rPr lang="en-US" sz="2000"/>
              <a:t>Group Policy objects and links</a:t>
            </a:r>
          </a:p>
          <a:p>
            <a:endParaRPr lang="en-US" sz="3200" b="1"/>
          </a:p>
          <a:p>
            <a:pPr marL="0" indent="0">
              <a:buNone/>
            </a:pPr>
            <a:endParaRPr lang="en-US" sz="3200"/>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282665662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9E31F3-1514-4D75-B953-5AD5A1A14BD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15</a:t>
            </a:fld>
            <a:endParaRPr lang="en-US"/>
          </a:p>
        </p:txBody>
      </p:sp>
      <p:sp>
        <p:nvSpPr>
          <p:cNvPr id="3" name="Text Placeholder 2">
            <a:extLst>
              <a:ext uri="{FF2B5EF4-FFF2-40B4-BE49-F238E27FC236}">
                <a16:creationId xmlns:a16="http://schemas.microsoft.com/office/drawing/2014/main" id="{F4E189E9-5C33-4A49-95D9-A1393DD86AF0}"/>
              </a:ext>
            </a:extLst>
          </p:cNvPr>
          <p:cNvSpPr>
            <a:spLocks noGrp="1"/>
          </p:cNvSpPr>
          <p:nvPr>
            <p:ph type="body" sz="quarter" idx="13"/>
          </p:nvPr>
        </p:nvSpPr>
        <p:spPr/>
        <p:txBody>
          <a:bodyPr/>
          <a:lstStyle/>
          <a:p>
            <a:r>
              <a:rPr lang="en-US" dirty="0"/>
              <a:t>What about jump servers?</a:t>
            </a:r>
          </a:p>
        </p:txBody>
      </p:sp>
      <p:sp>
        <p:nvSpPr>
          <p:cNvPr id="6" name="Espace réservé du texte 2">
            <a:extLst>
              <a:ext uri="{FF2B5EF4-FFF2-40B4-BE49-F238E27FC236}">
                <a16:creationId xmlns:a16="http://schemas.microsoft.com/office/drawing/2014/main" id="{A943E6C9-5019-464D-AF0D-4B3A3A742756}"/>
              </a:ext>
            </a:extLst>
          </p:cNvPr>
          <p:cNvSpPr txBox="1">
            <a:spLocks/>
          </p:cNvSpPr>
          <p:nvPr/>
        </p:nvSpPr>
        <p:spPr>
          <a:xfrm>
            <a:off x="366141" y="1922261"/>
            <a:ext cx="11887200" cy="225292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p:txBody>
      </p:sp>
      <p:pic>
        <p:nvPicPr>
          <p:cNvPr id="5" name="Image 3">
            <a:extLst>
              <a:ext uri="{FF2B5EF4-FFF2-40B4-BE49-F238E27FC236}">
                <a16:creationId xmlns:a16="http://schemas.microsoft.com/office/drawing/2014/main" id="{022D1421-D6A6-41E3-9CD3-34A9447C9C79}"/>
              </a:ext>
            </a:extLst>
          </p:cNvPr>
          <p:cNvPicPr>
            <a:picLocks noChangeAspect="1"/>
          </p:cNvPicPr>
          <p:nvPr/>
        </p:nvPicPr>
        <p:blipFill>
          <a:blip r:embed="rId3"/>
          <a:stretch>
            <a:fillRect/>
          </a:stretch>
        </p:blipFill>
        <p:spPr>
          <a:xfrm>
            <a:off x="3911891" y="2793301"/>
            <a:ext cx="5110088" cy="4176667"/>
          </a:xfrm>
          <a:prstGeom prst="rect">
            <a:avLst/>
          </a:prstGeom>
        </p:spPr>
      </p:pic>
      <p:sp>
        <p:nvSpPr>
          <p:cNvPr id="4" name="Speech Bubble: Oval 3">
            <a:extLst>
              <a:ext uri="{FF2B5EF4-FFF2-40B4-BE49-F238E27FC236}">
                <a16:creationId xmlns:a16="http://schemas.microsoft.com/office/drawing/2014/main" id="{A254F45B-5518-4C69-AF1D-C6460079FF74}"/>
              </a:ext>
            </a:extLst>
          </p:cNvPr>
          <p:cNvSpPr/>
          <p:nvPr/>
        </p:nvSpPr>
        <p:spPr bwMode="auto">
          <a:xfrm>
            <a:off x="680529" y="1701800"/>
            <a:ext cx="4031171" cy="2095500"/>
          </a:xfrm>
          <a:prstGeom prst="wedgeEllipseCallout">
            <a:avLst>
              <a:gd name="adj1" fmla="val 34547"/>
              <a:gd name="adj2" fmla="val 54905"/>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a:gradFill>
                  <a:gsLst>
                    <a:gs pos="0">
                      <a:srgbClr val="FFFFFF"/>
                    </a:gs>
                    <a:gs pos="100000">
                      <a:srgbClr val="FFFFFF"/>
                    </a:gs>
                  </a:gsLst>
                  <a:lin ang="5400000" scaled="0"/>
                </a:gradFill>
                <a:ea typeface="Segoe UI" pitchFamily="34" charset="0"/>
                <a:cs typeface="Segoe UI" pitchFamily="34" charset="0"/>
              </a:rPr>
              <a:t>I don’t need a dedicated machine, I use a smartcard</a:t>
            </a:r>
          </a:p>
        </p:txBody>
      </p:sp>
      <p:sp>
        <p:nvSpPr>
          <p:cNvPr id="7" name="Speech Bubble: Oval 6">
            <a:extLst>
              <a:ext uri="{FF2B5EF4-FFF2-40B4-BE49-F238E27FC236}">
                <a16:creationId xmlns:a16="http://schemas.microsoft.com/office/drawing/2014/main" id="{9679013D-93EC-44AB-BC10-F78767130E9F}"/>
              </a:ext>
            </a:extLst>
          </p:cNvPr>
          <p:cNvSpPr/>
          <p:nvPr/>
        </p:nvSpPr>
        <p:spPr bwMode="auto">
          <a:xfrm>
            <a:off x="8361724" y="1565452"/>
            <a:ext cx="4031171" cy="2095500"/>
          </a:xfrm>
          <a:prstGeom prst="wedgeEllipseCallout">
            <a:avLst>
              <a:gd name="adj1" fmla="val -48625"/>
              <a:gd name="adj2" fmla="val 4520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a:gradFill>
                  <a:gsLst>
                    <a:gs pos="0">
                      <a:srgbClr val="FFFFFF"/>
                    </a:gs>
                    <a:gs pos="100000">
                      <a:srgbClr val="FFFFFF"/>
                    </a:gs>
                  </a:gsLst>
                  <a:lin ang="5400000" scaled="0"/>
                </a:gradFill>
                <a:ea typeface="Segoe UI" pitchFamily="34" charset="0"/>
                <a:cs typeface="Segoe UI" pitchFamily="34" charset="0"/>
              </a:rPr>
              <a:t>I don’t need a dedicated machine, I use a jump server</a:t>
            </a:r>
          </a:p>
        </p:txBody>
      </p:sp>
      <p:sp>
        <p:nvSpPr>
          <p:cNvPr id="10" name="Multiplication Sign 9">
            <a:extLst>
              <a:ext uri="{FF2B5EF4-FFF2-40B4-BE49-F238E27FC236}">
                <a16:creationId xmlns:a16="http://schemas.microsoft.com/office/drawing/2014/main" id="{32A1F71B-56A7-47BD-B670-07048C129E22}"/>
              </a:ext>
            </a:extLst>
          </p:cNvPr>
          <p:cNvSpPr/>
          <p:nvPr/>
        </p:nvSpPr>
        <p:spPr bwMode="auto">
          <a:xfrm>
            <a:off x="2139748" y="2255479"/>
            <a:ext cx="1076633" cy="988142"/>
          </a:xfrm>
          <a:prstGeom prst="mathMultiply">
            <a:avLst/>
          </a:prstGeom>
          <a:solidFill>
            <a:srgbClr val="E81123">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CA"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a:extLst>
              <a:ext uri="{FF2B5EF4-FFF2-40B4-BE49-F238E27FC236}">
                <a16:creationId xmlns:a16="http://schemas.microsoft.com/office/drawing/2014/main" id="{0D4E98C2-84BD-40B9-ADF7-0B19A47AA560}"/>
              </a:ext>
            </a:extLst>
          </p:cNvPr>
          <p:cNvSpPr/>
          <p:nvPr/>
        </p:nvSpPr>
        <p:spPr bwMode="auto">
          <a:xfrm>
            <a:off x="9838992" y="2119131"/>
            <a:ext cx="1076633" cy="988142"/>
          </a:xfrm>
          <a:prstGeom prst="mathMultiply">
            <a:avLst/>
          </a:prstGeom>
          <a:solidFill>
            <a:srgbClr val="E81123">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CA"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68731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9E31F3-1514-4D75-B953-5AD5A1A14BD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16</a:t>
            </a:fld>
            <a:endParaRPr lang="en-US"/>
          </a:p>
        </p:txBody>
      </p:sp>
      <p:sp>
        <p:nvSpPr>
          <p:cNvPr id="3" name="Text Placeholder 2">
            <a:extLst>
              <a:ext uri="{FF2B5EF4-FFF2-40B4-BE49-F238E27FC236}">
                <a16:creationId xmlns:a16="http://schemas.microsoft.com/office/drawing/2014/main" id="{F4E189E9-5C33-4A49-95D9-A1393DD86AF0}"/>
              </a:ext>
            </a:extLst>
          </p:cNvPr>
          <p:cNvSpPr>
            <a:spLocks noGrp="1"/>
          </p:cNvSpPr>
          <p:nvPr>
            <p:ph type="body" sz="quarter" idx="13"/>
          </p:nvPr>
        </p:nvSpPr>
        <p:spPr/>
        <p:txBody>
          <a:bodyPr/>
          <a:lstStyle/>
          <a:p>
            <a:r>
              <a:rPr lang="en-US"/>
              <a:t>Jumping servers are evil</a:t>
            </a:r>
          </a:p>
        </p:txBody>
      </p:sp>
      <p:sp>
        <p:nvSpPr>
          <p:cNvPr id="6" name="Espace réservé du texte 2">
            <a:extLst>
              <a:ext uri="{FF2B5EF4-FFF2-40B4-BE49-F238E27FC236}">
                <a16:creationId xmlns:a16="http://schemas.microsoft.com/office/drawing/2014/main" id="{A943E6C9-5019-464D-AF0D-4B3A3A742756}"/>
              </a:ext>
            </a:extLst>
          </p:cNvPr>
          <p:cNvSpPr txBox="1">
            <a:spLocks/>
          </p:cNvSpPr>
          <p:nvPr/>
        </p:nvSpPr>
        <p:spPr>
          <a:xfrm>
            <a:off x="366141" y="1922261"/>
            <a:ext cx="11629721" cy="201901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Pretty much all credential theft scenarios are still possible </a:t>
            </a: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p:txBody>
      </p:sp>
      <p:grpSp>
        <p:nvGrpSpPr>
          <p:cNvPr id="5" name="Group 4">
            <a:extLst>
              <a:ext uri="{FF2B5EF4-FFF2-40B4-BE49-F238E27FC236}">
                <a16:creationId xmlns:a16="http://schemas.microsoft.com/office/drawing/2014/main" id="{EAC998BC-8EB2-45CE-BEB1-BDA2D11ADD42}"/>
              </a:ext>
            </a:extLst>
          </p:cNvPr>
          <p:cNvGrpSpPr/>
          <p:nvPr/>
        </p:nvGrpSpPr>
        <p:grpSpPr>
          <a:xfrm>
            <a:off x="3551805" y="3916536"/>
            <a:ext cx="899912" cy="641810"/>
            <a:chOff x="2362200" y="781384"/>
            <a:chExt cx="1428329" cy="1018674"/>
          </a:xfrm>
        </p:grpSpPr>
        <p:grpSp>
          <p:nvGrpSpPr>
            <p:cNvPr id="7" name="Group 6">
              <a:extLst>
                <a:ext uri="{FF2B5EF4-FFF2-40B4-BE49-F238E27FC236}">
                  <a16:creationId xmlns:a16="http://schemas.microsoft.com/office/drawing/2014/main" id="{6F0E6311-90FB-441E-8621-7BB58003807E}"/>
                </a:ext>
              </a:extLst>
            </p:cNvPr>
            <p:cNvGrpSpPr>
              <a:grpSpLocks noChangeAspect="1"/>
            </p:cNvGrpSpPr>
            <p:nvPr/>
          </p:nvGrpSpPr>
          <p:grpSpPr>
            <a:xfrm>
              <a:off x="2362200" y="781384"/>
              <a:ext cx="1428329" cy="1018674"/>
              <a:chOff x="1919150" y="3044496"/>
              <a:chExt cx="666391" cy="475141"/>
            </a:xfrm>
          </p:grpSpPr>
          <p:sp>
            <p:nvSpPr>
              <p:cNvPr id="9" name="Round Same Side Corner Rectangle 11">
                <a:extLst>
                  <a:ext uri="{FF2B5EF4-FFF2-40B4-BE49-F238E27FC236}">
                    <a16:creationId xmlns:a16="http://schemas.microsoft.com/office/drawing/2014/main" id="{D95E6EA3-BB92-4D35-8604-4997B2142292}"/>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0000"/>
              </a:solidFill>
              <a:ln w="25400" cap="flat" cmpd="sng" algn="ctr">
                <a:noFill/>
                <a:prstDash val="solid"/>
              </a:ln>
              <a:effectLst/>
            </p:spPr>
            <p:txBody>
              <a:bodyPr rtlCol="0" anchor="ctr"/>
              <a:lstStyle/>
              <a:p>
                <a:pPr algn="ctr" defTabSz="685669">
                  <a:defRPr/>
                </a:pPr>
                <a:endParaRPr lang="en-US" sz="1200" kern="0">
                  <a:solidFill>
                    <a:sysClr val="window" lastClr="FFFFFF"/>
                  </a:solidFill>
                  <a:latin typeface="Segoe"/>
                </a:endParaRPr>
              </a:p>
            </p:txBody>
          </p:sp>
          <p:sp>
            <p:nvSpPr>
              <p:cNvPr id="10" name="Trapezoid 12">
                <a:extLst>
                  <a:ext uri="{FF2B5EF4-FFF2-40B4-BE49-F238E27FC236}">
                    <a16:creationId xmlns:a16="http://schemas.microsoft.com/office/drawing/2014/main" id="{5F6645AA-49AA-44F6-AC4D-EB39445A1A9F}"/>
                  </a:ext>
                </a:extLst>
              </p:cNvPr>
              <p:cNvSpPr/>
              <p:nvPr/>
            </p:nvSpPr>
            <p:spPr>
              <a:xfrm>
                <a:off x="1919150" y="3408078"/>
                <a:ext cx="666391" cy="84127"/>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0000"/>
              </a:solidFill>
              <a:ln w="25400" cap="flat" cmpd="sng" algn="ctr">
                <a:noFill/>
                <a:prstDash val="solid"/>
              </a:ln>
              <a:effectLst/>
            </p:spPr>
            <p:txBody>
              <a:bodyPr rtlCol="0" anchor="ctr"/>
              <a:lstStyle/>
              <a:p>
                <a:pPr algn="ctr" defTabSz="685669">
                  <a:defRPr/>
                </a:pPr>
                <a:endParaRPr lang="en-US" sz="1200" kern="0">
                  <a:solidFill>
                    <a:sysClr val="window" lastClr="FFFFFF"/>
                  </a:solidFill>
                  <a:latin typeface="Segoe"/>
                </a:endParaRPr>
              </a:p>
            </p:txBody>
          </p:sp>
          <p:sp>
            <p:nvSpPr>
              <p:cNvPr id="11" name="Rectangle 10">
                <a:extLst>
                  <a:ext uri="{FF2B5EF4-FFF2-40B4-BE49-F238E27FC236}">
                    <a16:creationId xmlns:a16="http://schemas.microsoft.com/office/drawing/2014/main" id="{73056B02-8F3E-45C0-A47C-8A82A6AA1126}"/>
                  </a:ext>
                </a:extLst>
              </p:cNvPr>
              <p:cNvSpPr/>
              <p:nvPr/>
            </p:nvSpPr>
            <p:spPr>
              <a:xfrm>
                <a:off x="1919446" y="3492205"/>
                <a:ext cx="665798" cy="27432"/>
              </a:xfrm>
              <a:prstGeom prst="rect">
                <a:avLst/>
              </a:prstGeom>
              <a:solidFill>
                <a:srgbClr val="000000"/>
              </a:solidFill>
              <a:ln w="25400" cap="flat" cmpd="sng" algn="ctr">
                <a:noFill/>
                <a:prstDash val="solid"/>
              </a:ln>
              <a:effectLst/>
            </p:spPr>
            <p:txBody>
              <a:bodyPr rtlCol="0" anchor="ctr"/>
              <a:lstStyle/>
              <a:p>
                <a:pPr algn="ctr" defTabSz="685669">
                  <a:defRPr/>
                </a:pPr>
                <a:endParaRPr lang="en-US" sz="1200" kern="0">
                  <a:solidFill>
                    <a:sysClr val="window" lastClr="FFFFFF"/>
                  </a:solidFill>
                  <a:latin typeface="Segoe"/>
                </a:endParaRPr>
              </a:p>
            </p:txBody>
          </p:sp>
        </p:grpSp>
        <p:sp>
          <p:nvSpPr>
            <p:cNvPr id="8" name="TextBox 7">
              <a:extLst>
                <a:ext uri="{FF2B5EF4-FFF2-40B4-BE49-F238E27FC236}">
                  <a16:creationId xmlns:a16="http://schemas.microsoft.com/office/drawing/2014/main" id="{DF9BB7C2-21D1-4794-BBF7-FF0DAE5C7CF3}"/>
                </a:ext>
              </a:extLst>
            </p:cNvPr>
            <p:cNvSpPr txBox="1"/>
            <p:nvPr/>
          </p:nvSpPr>
          <p:spPr>
            <a:xfrm>
              <a:off x="2609492" y="909026"/>
              <a:ext cx="933747" cy="527580"/>
            </a:xfrm>
            <a:prstGeom prst="rect">
              <a:avLst/>
            </a:prstGeom>
            <a:noFill/>
          </p:spPr>
          <p:txBody>
            <a:bodyPr wrap="none" lIns="0" tIns="0" rIns="0" bIns="0" rtlCol="0">
              <a:spAutoFit/>
            </a:bodyPr>
            <a:lstStyle/>
            <a:p>
              <a:pPr algn="ctr" defTabSz="685443" fontAlgn="base">
                <a:lnSpc>
                  <a:spcPct val="90000"/>
                </a:lnSpc>
                <a:spcBef>
                  <a:spcPct val="0"/>
                </a:spcBef>
                <a:spcAft>
                  <a:spcPct val="0"/>
                </a:spcAft>
                <a:defRPr/>
              </a:pPr>
              <a:r>
                <a:rPr lang="en-US" sz="2400" b="1">
                  <a:solidFill>
                    <a:sysClr val="windowText" lastClr="000000"/>
                  </a:solidFill>
                  <a:latin typeface="Calibri" pitchFamily="34" charset="0"/>
                  <a:cs typeface="Calibri" pitchFamily="34" charset="0"/>
                </a:rPr>
                <a:t>User</a:t>
              </a:r>
            </a:p>
          </p:txBody>
        </p:sp>
      </p:grpSp>
      <p:sp>
        <p:nvSpPr>
          <p:cNvPr id="12" name="Right Arrow 85">
            <a:extLst>
              <a:ext uri="{FF2B5EF4-FFF2-40B4-BE49-F238E27FC236}">
                <a16:creationId xmlns:a16="http://schemas.microsoft.com/office/drawing/2014/main" id="{4F8D78EA-F3E9-481E-AD17-520E923DC1E2}"/>
              </a:ext>
            </a:extLst>
          </p:cNvPr>
          <p:cNvSpPr/>
          <p:nvPr/>
        </p:nvSpPr>
        <p:spPr>
          <a:xfrm>
            <a:off x="4613792" y="3792832"/>
            <a:ext cx="2302336" cy="743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endParaRPr lang="en-US" sz="1350">
              <a:solidFill>
                <a:prstClr val="white"/>
              </a:solidFill>
              <a:latin typeface="Calibri" panose="020F0502020204030204"/>
            </a:endParaRPr>
          </a:p>
        </p:txBody>
      </p:sp>
      <p:grpSp>
        <p:nvGrpSpPr>
          <p:cNvPr id="13" name="Group 12">
            <a:extLst>
              <a:ext uri="{FF2B5EF4-FFF2-40B4-BE49-F238E27FC236}">
                <a16:creationId xmlns:a16="http://schemas.microsoft.com/office/drawing/2014/main" id="{AC4B6DC8-9514-4351-999A-9C864DDA3D99}"/>
              </a:ext>
            </a:extLst>
          </p:cNvPr>
          <p:cNvGrpSpPr/>
          <p:nvPr/>
        </p:nvGrpSpPr>
        <p:grpSpPr>
          <a:xfrm>
            <a:off x="7069248" y="5256714"/>
            <a:ext cx="899912" cy="641810"/>
            <a:chOff x="2362200" y="781384"/>
            <a:chExt cx="1428329" cy="1018674"/>
          </a:xfrm>
          <a:solidFill>
            <a:srgbClr val="FF0000"/>
          </a:solidFill>
        </p:grpSpPr>
        <p:grpSp>
          <p:nvGrpSpPr>
            <p:cNvPr id="14" name="Group 13">
              <a:extLst>
                <a:ext uri="{FF2B5EF4-FFF2-40B4-BE49-F238E27FC236}">
                  <a16:creationId xmlns:a16="http://schemas.microsoft.com/office/drawing/2014/main" id="{D88C18CD-9F88-4C1D-89C5-E4CC028AF4A2}"/>
                </a:ext>
              </a:extLst>
            </p:cNvPr>
            <p:cNvGrpSpPr>
              <a:grpSpLocks noChangeAspect="1"/>
            </p:cNvGrpSpPr>
            <p:nvPr/>
          </p:nvGrpSpPr>
          <p:grpSpPr>
            <a:xfrm>
              <a:off x="2362200" y="781384"/>
              <a:ext cx="1428329" cy="1018674"/>
              <a:chOff x="1919150" y="3044496"/>
              <a:chExt cx="666391" cy="475141"/>
            </a:xfrm>
            <a:grpFill/>
          </p:grpSpPr>
          <p:sp>
            <p:nvSpPr>
              <p:cNvPr id="16" name="Round Same Side Corner Rectangle 11">
                <a:extLst>
                  <a:ext uri="{FF2B5EF4-FFF2-40B4-BE49-F238E27FC236}">
                    <a16:creationId xmlns:a16="http://schemas.microsoft.com/office/drawing/2014/main" id="{E1A76869-D0BB-4674-A0C3-1BB66B27BC68}"/>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grpFill/>
              <a:ln w="25400" cap="flat" cmpd="sng" algn="ctr">
                <a:noFill/>
                <a:prstDash val="solid"/>
              </a:ln>
              <a:effectLst/>
            </p:spPr>
            <p:txBody>
              <a:bodyPr rtlCol="0" anchor="ctr"/>
              <a:lstStyle/>
              <a:p>
                <a:pPr algn="ctr" defTabSz="685669">
                  <a:defRPr/>
                </a:pPr>
                <a:endParaRPr lang="en-US" sz="1200" kern="0">
                  <a:solidFill>
                    <a:sysClr val="window" lastClr="FFFFFF"/>
                  </a:solidFill>
                  <a:latin typeface="Segoe"/>
                </a:endParaRPr>
              </a:p>
            </p:txBody>
          </p:sp>
          <p:sp>
            <p:nvSpPr>
              <p:cNvPr id="17" name="Trapezoid 12">
                <a:extLst>
                  <a:ext uri="{FF2B5EF4-FFF2-40B4-BE49-F238E27FC236}">
                    <a16:creationId xmlns:a16="http://schemas.microsoft.com/office/drawing/2014/main" id="{4A2E00E4-F8DA-4E17-AC3A-56AE03846B9C}"/>
                  </a:ext>
                </a:extLst>
              </p:cNvPr>
              <p:cNvSpPr/>
              <p:nvPr/>
            </p:nvSpPr>
            <p:spPr>
              <a:xfrm>
                <a:off x="1919150" y="3408078"/>
                <a:ext cx="666391" cy="84127"/>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grpFill/>
              <a:ln w="25400" cap="flat" cmpd="sng" algn="ctr">
                <a:noFill/>
                <a:prstDash val="solid"/>
              </a:ln>
              <a:effectLst/>
            </p:spPr>
            <p:txBody>
              <a:bodyPr rtlCol="0" anchor="ctr"/>
              <a:lstStyle/>
              <a:p>
                <a:pPr algn="ctr" defTabSz="685669">
                  <a:defRPr/>
                </a:pPr>
                <a:endParaRPr lang="en-US" sz="1200" kern="0">
                  <a:solidFill>
                    <a:sysClr val="window" lastClr="FFFFFF"/>
                  </a:solidFill>
                  <a:latin typeface="Segoe"/>
                </a:endParaRPr>
              </a:p>
            </p:txBody>
          </p:sp>
          <p:sp>
            <p:nvSpPr>
              <p:cNvPr id="18" name="Rectangle 17">
                <a:extLst>
                  <a:ext uri="{FF2B5EF4-FFF2-40B4-BE49-F238E27FC236}">
                    <a16:creationId xmlns:a16="http://schemas.microsoft.com/office/drawing/2014/main" id="{18044982-0058-463D-AB24-7A44AC6C7DD0}"/>
                  </a:ext>
                </a:extLst>
              </p:cNvPr>
              <p:cNvSpPr/>
              <p:nvPr/>
            </p:nvSpPr>
            <p:spPr>
              <a:xfrm>
                <a:off x="1919446" y="3492205"/>
                <a:ext cx="665798" cy="27432"/>
              </a:xfrm>
              <a:prstGeom prst="rect">
                <a:avLst/>
              </a:prstGeom>
              <a:grpFill/>
              <a:ln w="25400" cap="flat" cmpd="sng" algn="ctr">
                <a:noFill/>
                <a:prstDash val="solid"/>
              </a:ln>
              <a:effectLst/>
            </p:spPr>
            <p:txBody>
              <a:bodyPr rtlCol="0" anchor="ctr"/>
              <a:lstStyle/>
              <a:p>
                <a:pPr algn="ctr" defTabSz="685669">
                  <a:defRPr/>
                </a:pPr>
                <a:endParaRPr lang="en-US" sz="1200" kern="0">
                  <a:solidFill>
                    <a:sysClr val="window" lastClr="FFFFFF"/>
                  </a:solidFill>
                  <a:latin typeface="Segoe"/>
                </a:endParaRPr>
              </a:p>
            </p:txBody>
          </p:sp>
        </p:grpSp>
        <p:sp>
          <p:nvSpPr>
            <p:cNvPr id="15" name="TextBox 14">
              <a:extLst>
                <a:ext uri="{FF2B5EF4-FFF2-40B4-BE49-F238E27FC236}">
                  <a16:creationId xmlns:a16="http://schemas.microsoft.com/office/drawing/2014/main" id="{B21A4DB0-DEA4-4578-A17E-EC4F6297A4CB}"/>
                </a:ext>
              </a:extLst>
            </p:cNvPr>
            <p:cNvSpPr txBox="1"/>
            <p:nvPr/>
          </p:nvSpPr>
          <p:spPr>
            <a:xfrm>
              <a:off x="2610615" y="913921"/>
              <a:ext cx="945042" cy="527580"/>
            </a:xfrm>
            <a:prstGeom prst="rect">
              <a:avLst/>
            </a:prstGeom>
            <a:noFill/>
          </p:spPr>
          <p:txBody>
            <a:bodyPr wrap="none" lIns="0" tIns="0" rIns="0" bIns="0" rtlCol="0">
              <a:spAutoFit/>
            </a:bodyPr>
            <a:lstStyle/>
            <a:p>
              <a:pPr algn="ctr" defTabSz="685443" fontAlgn="base">
                <a:lnSpc>
                  <a:spcPct val="90000"/>
                </a:lnSpc>
                <a:spcBef>
                  <a:spcPct val="0"/>
                </a:spcBef>
                <a:spcAft>
                  <a:spcPct val="0"/>
                </a:spcAft>
                <a:defRPr/>
              </a:pPr>
              <a:r>
                <a:rPr lang="en-US" sz="2400" b="1">
                  <a:solidFill>
                    <a:srgbClr val="FF0000"/>
                  </a:solidFill>
                  <a:latin typeface="Calibri" pitchFamily="34" charset="0"/>
                  <a:cs typeface="Calibri" pitchFamily="34" charset="0"/>
                </a:rPr>
                <a:t>PAW</a:t>
              </a:r>
            </a:p>
          </p:txBody>
        </p:sp>
      </p:grpSp>
      <p:sp>
        <p:nvSpPr>
          <p:cNvPr id="19" name="Right Arrow 98">
            <a:extLst>
              <a:ext uri="{FF2B5EF4-FFF2-40B4-BE49-F238E27FC236}">
                <a16:creationId xmlns:a16="http://schemas.microsoft.com/office/drawing/2014/main" id="{2A0A4B6A-8218-4BD4-872B-837EB9C83274}"/>
              </a:ext>
            </a:extLst>
          </p:cNvPr>
          <p:cNvSpPr/>
          <p:nvPr/>
        </p:nvSpPr>
        <p:spPr>
          <a:xfrm flipH="1">
            <a:off x="4610405" y="5178078"/>
            <a:ext cx="2427840" cy="743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85763" defTabSz="685800">
              <a:defRPr/>
            </a:pPr>
            <a:r>
              <a:rPr lang="en-US" sz="1350">
                <a:solidFill>
                  <a:prstClr val="white"/>
                </a:solidFill>
                <a:latin typeface="Calibri" panose="020F0502020204030204"/>
              </a:rPr>
              <a:t>Access User Applications </a:t>
            </a:r>
          </a:p>
        </p:txBody>
      </p:sp>
      <p:pic>
        <p:nvPicPr>
          <p:cNvPr id="20" name="Picture 19">
            <a:extLst>
              <a:ext uri="{FF2B5EF4-FFF2-40B4-BE49-F238E27FC236}">
                <a16:creationId xmlns:a16="http://schemas.microsoft.com/office/drawing/2014/main" id="{CA0409BA-865F-4617-9A2C-5AEAE1D6BE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7908" y="5309865"/>
            <a:ext cx="421265" cy="421265"/>
          </a:xfrm>
          <a:prstGeom prst="rect">
            <a:avLst/>
          </a:prstGeom>
        </p:spPr>
      </p:pic>
      <p:sp>
        <p:nvSpPr>
          <p:cNvPr id="21" name="TextBox 20">
            <a:extLst>
              <a:ext uri="{FF2B5EF4-FFF2-40B4-BE49-F238E27FC236}">
                <a16:creationId xmlns:a16="http://schemas.microsoft.com/office/drawing/2014/main" id="{D8A8C77C-ACEF-4DF9-864B-EC14CFB49800}"/>
              </a:ext>
            </a:extLst>
          </p:cNvPr>
          <p:cNvSpPr txBox="1"/>
          <p:nvPr/>
        </p:nvSpPr>
        <p:spPr>
          <a:xfrm>
            <a:off x="3297918" y="4582140"/>
            <a:ext cx="1407693" cy="300082"/>
          </a:xfrm>
          <a:prstGeom prst="rect">
            <a:avLst/>
          </a:prstGeom>
          <a:noFill/>
        </p:spPr>
        <p:txBody>
          <a:bodyPr wrap="none" rtlCol="0">
            <a:spAutoFit/>
          </a:bodyPr>
          <a:lstStyle/>
          <a:p>
            <a:pPr algn="ctr" defTabSz="685800">
              <a:defRPr/>
            </a:pPr>
            <a:r>
              <a:rPr lang="en-US" sz="1350">
                <a:solidFill>
                  <a:prstClr val="black"/>
                </a:solidFill>
                <a:latin typeface="Calibri" panose="020F0502020204030204"/>
              </a:rPr>
              <a:t>User Workstation</a:t>
            </a:r>
          </a:p>
        </p:txBody>
      </p:sp>
      <p:sp>
        <p:nvSpPr>
          <p:cNvPr id="22" name="TextBox 21">
            <a:extLst>
              <a:ext uri="{FF2B5EF4-FFF2-40B4-BE49-F238E27FC236}">
                <a16:creationId xmlns:a16="http://schemas.microsoft.com/office/drawing/2014/main" id="{1B7B9C74-DFEA-4D63-B3D1-EC5CC7775FD7}"/>
              </a:ext>
            </a:extLst>
          </p:cNvPr>
          <p:cNvSpPr txBox="1"/>
          <p:nvPr/>
        </p:nvSpPr>
        <p:spPr>
          <a:xfrm>
            <a:off x="3436705" y="5750287"/>
            <a:ext cx="1051827" cy="507831"/>
          </a:xfrm>
          <a:prstGeom prst="rect">
            <a:avLst/>
          </a:prstGeom>
          <a:noFill/>
        </p:spPr>
        <p:txBody>
          <a:bodyPr wrap="none" rtlCol="0">
            <a:spAutoFit/>
          </a:bodyPr>
          <a:lstStyle/>
          <a:p>
            <a:pPr algn="ctr" defTabSz="685800">
              <a:defRPr/>
            </a:pPr>
            <a:r>
              <a:rPr lang="en-US" sz="1350">
                <a:solidFill>
                  <a:prstClr val="black"/>
                </a:solidFill>
                <a:latin typeface="Calibri" panose="020F0502020204030204"/>
              </a:rPr>
              <a:t>User </a:t>
            </a:r>
          </a:p>
          <a:p>
            <a:pPr algn="ctr" defTabSz="685800">
              <a:defRPr/>
            </a:pPr>
            <a:r>
              <a:rPr lang="en-US" sz="1350">
                <a:solidFill>
                  <a:prstClr val="black"/>
                </a:solidFill>
                <a:latin typeface="Calibri" panose="020F0502020204030204"/>
              </a:rPr>
              <a:t>Jump Server</a:t>
            </a:r>
          </a:p>
        </p:txBody>
      </p:sp>
      <p:sp>
        <p:nvSpPr>
          <p:cNvPr id="23" name="TextBox 22">
            <a:extLst>
              <a:ext uri="{FF2B5EF4-FFF2-40B4-BE49-F238E27FC236}">
                <a16:creationId xmlns:a16="http://schemas.microsoft.com/office/drawing/2014/main" id="{46953D25-5043-4D51-8969-F11372A8E1DF}"/>
              </a:ext>
            </a:extLst>
          </p:cNvPr>
          <p:cNvSpPr txBox="1"/>
          <p:nvPr/>
        </p:nvSpPr>
        <p:spPr>
          <a:xfrm>
            <a:off x="7014946" y="4464473"/>
            <a:ext cx="1051827" cy="507831"/>
          </a:xfrm>
          <a:prstGeom prst="rect">
            <a:avLst/>
          </a:prstGeom>
          <a:noFill/>
        </p:spPr>
        <p:txBody>
          <a:bodyPr wrap="none" rtlCol="0">
            <a:spAutoFit/>
          </a:bodyPr>
          <a:lstStyle/>
          <a:p>
            <a:pPr algn="ctr" defTabSz="685800">
              <a:defRPr/>
            </a:pPr>
            <a:r>
              <a:rPr lang="en-US" sz="1350">
                <a:solidFill>
                  <a:prstClr val="black"/>
                </a:solidFill>
                <a:latin typeface="Calibri" panose="020F0502020204030204"/>
              </a:rPr>
              <a:t>Admin </a:t>
            </a:r>
          </a:p>
          <a:p>
            <a:pPr algn="ctr" defTabSz="685800">
              <a:defRPr/>
            </a:pPr>
            <a:r>
              <a:rPr lang="en-US" sz="1350">
                <a:solidFill>
                  <a:prstClr val="black"/>
                </a:solidFill>
                <a:latin typeface="Calibri" panose="020F0502020204030204"/>
              </a:rPr>
              <a:t>Jump Server</a:t>
            </a:r>
          </a:p>
        </p:txBody>
      </p:sp>
      <p:sp>
        <p:nvSpPr>
          <p:cNvPr id="24" name="TextBox 23">
            <a:extLst>
              <a:ext uri="{FF2B5EF4-FFF2-40B4-BE49-F238E27FC236}">
                <a16:creationId xmlns:a16="http://schemas.microsoft.com/office/drawing/2014/main" id="{EBB88D54-6F4F-4069-B472-5D0DED43A231}"/>
              </a:ext>
            </a:extLst>
          </p:cNvPr>
          <p:cNvSpPr txBox="1"/>
          <p:nvPr/>
        </p:nvSpPr>
        <p:spPr>
          <a:xfrm>
            <a:off x="7015830" y="5943831"/>
            <a:ext cx="1006750" cy="300082"/>
          </a:xfrm>
          <a:prstGeom prst="rect">
            <a:avLst/>
          </a:prstGeom>
          <a:noFill/>
        </p:spPr>
        <p:txBody>
          <a:bodyPr wrap="none" rtlCol="0">
            <a:spAutoFit/>
          </a:bodyPr>
          <a:lstStyle/>
          <a:p>
            <a:pPr algn="ctr" defTabSz="685800">
              <a:defRPr/>
            </a:pPr>
            <a:r>
              <a:rPr lang="en-US" sz="1350">
                <a:solidFill>
                  <a:prstClr val="black"/>
                </a:solidFill>
                <a:latin typeface="Calibri" panose="020F0502020204030204"/>
              </a:rPr>
              <a:t>Admin PAW</a:t>
            </a:r>
          </a:p>
        </p:txBody>
      </p:sp>
      <p:grpSp>
        <p:nvGrpSpPr>
          <p:cNvPr id="25" name="Group 24">
            <a:extLst>
              <a:ext uri="{FF2B5EF4-FFF2-40B4-BE49-F238E27FC236}">
                <a16:creationId xmlns:a16="http://schemas.microsoft.com/office/drawing/2014/main" id="{03FC1A9C-5D2D-4E3B-89C8-3E8A42F4CC79}"/>
              </a:ext>
            </a:extLst>
          </p:cNvPr>
          <p:cNvGrpSpPr/>
          <p:nvPr/>
        </p:nvGrpSpPr>
        <p:grpSpPr>
          <a:xfrm>
            <a:off x="3337886" y="5089456"/>
            <a:ext cx="1102017" cy="688716"/>
            <a:chOff x="8522546" y="2985953"/>
            <a:chExt cx="1221452" cy="763358"/>
          </a:xfrm>
        </p:grpSpPr>
        <p:sp>
          <p:nvSpPr>
            <p:cNvPr id="26" name="Rounded Rectangle 38">
              <a:extLst>
                <a:ext uri="{FF2B5EF4-FFF2-40B4-BE49-F238E27FC236}">
                  <a16:creationId xmlns:a16="http://schemas.microsoft.com/office/drawing/2014/main" id="{30F82E43-79E9-420A-9630-36ACF5E643FE}"/>
                </a:ext>
              </a:extLst>
            </p:cNvPr>
            <p:cNvSpPr/>
            <p:nvPr/>
          </p:nvSpPr>
          <p:spPr bwMode="auto">
            <a:xfrm>
              <a:off x="9212834" y="3079678"/>
              <a:ext cx="483526" cy="384032"/>
            </a:xfrm>
            <a:prstGeom prst="roundRect">
              <a:avLst>
                <a:gd name="adj" fmla="val 11282"/>
              </a:avLst>
            </a:prstGeom>
            <a:noFill/>
            <a:ln>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67" tIns="34283" rIns="68567" bIns="34283" numCol="1" rtlCol="0" anchor="ctr" anchorCtr="0" compatLnSpc="1">
              <a:prstTxWarp prst="textNoShape">
                <a:avLst/>
              </a:prstTxWarp>
            </a:bodyPr>
            <a:lstStyle/>
            <a:p>
              <a:pPr algn="ctr" defTabSz="685443" fontAlgn="base">
                <a:lnSpc>
                  <a:spcPct val="90000"/>
                </a:lnSpc>
                <a:spcBef>
                  <a:spcPct val="0"/>
                </a:spcBef>
                <a:spcAft>
                  <a:spcPct val="0"/>
                </a:spcAft>
                <a:defRPr/>
              </a:pPr>
              <a:endParaRPr lang="en-US" sz="1350">
                <a:gradFill>
                  <a:gsLst>
                    <a:gs pos="0">
                      <a:srgbClr val="FFFFFF"/>
                    </a:gs>
                    <a:gs pos="100000">
                      <a:srgbClr val="FFFFFF"/>
                    </a:gs>
                  </a:gsLst>
                  <a:lin ang="5400000" scaled="0"/>
                </a:gradFill>
                <a:latin typeface="Calibri" panose="020F0502020204030204"/>
              </a:endParaRPr>
            </a:p>
          </p:txBody>
        </p:sp>
        <p:pic>
          <p:nvPicPr>
            <p:cNvPr id="27" name="Picture 26" descr="\\MAGNUM\Projects\Microsoft\Cloud Power FY12\Design\ICONS_PNG\Application.png">
              <a:extLst>
                <a:ext uri="{FF2B5EF4-FFF2-40B4-BE49-F238E27FC236}">
                  <a16:creationId xmlns:a16="http://schemas.microsoft.com/office/drawing/2014/main" id="{AD093F3E-8423-4AA8-8C40-3F3E88536413}"/>
                </a:ext>
              </a:extLst>
            </p:cNvPr>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9172516" y="2985953"/>
              <a:ext cx="571482" cy="571482"/>
            </a:xfrm>
            <a:prstGeom prst="rect">
              <a:avLst/>
            </a:prstGeom>
            <a:noFill/>
          </p:spPr>
        </p:pic>
        <p:pic>
          <p:nvPicPr>
            <p:cNvPr id="28" name="Picture 2" descr="\\MAGNUM\Projects\Microsoft\Cloud Power FY12\Design\Icons\PNGs\Server_2.png">
              <a:extLst>
                <a:ext uri="{FF2B5EF4-FFF2-40B4-BE49-F238E27FC236}">
                  <a16:creationId xmlns:a16="http://schemas.microsoft.com/office/drawing/2014/main" id="{BB45DF99-B1B3-43C3-ABFA-E16D15C6AD97}"/>
                </a:ext>
              </a:extLst>
            </p:cNvPr>
            <p:cNvPicPr>
              <a:picLocks noChangeAspect="1" noChangeArrowheads="1"/>
            </p:cNvPicPr>
            <p:nvPr/>
          </p:nvPicPr>
          <p:blipFill>
            <a:blip r:embed="rId5" cstate="print">
              <a:biLevel thresh="75000"/>
              <a:extLst>
                <a:ext uri="{28A0092B-C50C-407E-A947-70E740481C1C}">
                  <a14:useLocalDpi xmlns:a14="http://schemas.microsoft.com/office/drawing/2010/main" val="0"/>
                </a:ext>
              </a:extLst>
            </a:blip>
            <a:srcRect/>
            <a:stretch>
              <a:fillRect/>
            </a:stretch>
          </p:blipFill>
          <p:spPr bwMode="auto">
            <a:xfrm>
              <a:off x="8522546" y="3040329"/>
              <a:ext cx="708982" cy="708982"/>
            </a:xfrm>
            <a:prstGeom prst="rect">
              <a:avLst/>
            </a:prstGeom>
            <a:noFill/>
          </p:spPr>
        </p:pic>
      </p:grpSp>
      <p:grpSp>
        <p:nvGrpSpPr>
          <p:cNvPr id="29" name="Group 28">
            <a:extLst>
              <a:ext uri="{FF2B5EF4-FFF2-40B4-BE49-F238E27FC236}">
                <a16:creationId xmlns:a16="http://schemas.microsoft.com/office/drawing/2014/main" id="{FE4A8ED3-AB5B-4090-A69B-7AEB7FD9A5B4}"/>
              </a:ext>
            </a:extLst>
          </p:cNvPr>
          <p:cNvGrpSpPr/>
          <p:nvPr/>
        </p:nvGrpSpPr>
        <p:grpSpPr>
          <a:xfrm>
            <a:off x="6896417" y="3759337"/>
            <a:ext cx="1102014" cy="688716"/>
            <a:chOff x="9667757" y="5105366"/>
            <a:chExt cx="1469352" cy="918288"/>
          </a:xfrm>
        </p:grpSpPr>
        <p:sp>
          <p:nvSpPr>
            <p:cNvPr id="30" name="Rounded Rectangle 55">
              <a:extLst>
                <a:ext uri="{FF2B5EF4-FFF2-40B4-BE49-F238E27FC236}">
                  <a16:creationId xmlns:a16="http://schemas.microsoft.com/office/drawing/2014/main" id="{925CA9F6-C1A2-416F-830E-74B1B2BE6765}"/>
                </a:ext>
              </a:extLst>
            </p:cNvPr>
            <p:cNvSpPr/>
            <p:nvPr/>
          </p:nvSpPr>
          <p:spPr bwMode="auto">
            <a:xfrm>
              <a:off x="10498140" y="5218113"/>
              <a:ext cx="581662" cy="461975"/>
            </a:xfrm>
            <a:prstGeom prst="roundRect">
              <a:avLst>
                <a:gd name="adj" fmla="val 11282"/>
              </a:avLst>
            </a:prstGeom>
            <a:noFill/>
            <a:ln>
              <a:solidFill>
                <a:srgbClr val="FF0000"/>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67" tIns="34283" rIns="68567" bIns="34283" numCol="1" rtlCol="0" anchor="ctr" anchorCtr="0" compatLnSpc="1">
              <a:prstTxWarp prst="textNoShape">
                <a:avLst/>
              </a:prstTxWarp>
            </a:bodyPr>
            <a:lstStyle/>
            <a:p>
              <a:pPr algn="ctr" defTabSz="685443" fontAlgn="base">
                <a:lnSpc>
                  <a:spcPct val="90000"/>
                </a:lnSpc>
                <a:spcBef>
                  <a:spcPct val="0"/>
                </a:spcBef>
                <a:spcAft>
                  <a:spcPct val="0"/>
                </a:spcAft>
                <a:defRPr/>
              </a:pPr>
              <a:endParaRPr lang="en-US" sz="1350">
                <a:gradFill>
                  <a:gsLst>
                    <a:gs pos="0">
                      <a:srgbClr val="FFFFFF"/>
                    </a:gs>
                    <a:gs pos="100000">
                      <a:srgbClr val="FFFFFF"/>
                    </a:gs>
                  </a:gsLst>
                  <a:lin ang="5400000" scaled="0"/>
                </a:gradFill>
                <a:latin typeface="Calibri" panose="020F0502020204030204"/>
              </a:endParaRPr>
            </a:p>
          </p:txBody>
        </p:sp>
        <p:pic>
          <p:nvPicPr>
            <p:cNvPr id="31" name="Picture 30" descr="\\MAGNUM\Projects\Microsoft\Cloud Power FY12\Design\ICONS_PNG\Application.png">
              <a:extLst>
                <a:ext uri="{FF2B5EF4-FFF2-40B4-BE49-F238E27FC236}">
                  <a16:creationId xmlns:a16="http://schemas.microsoft.com/office/drawing/2014/main" id="{F1BF092B-D4FF-41B0-BB3E-E70CA4679329}"/>
                </a:ext>
              </a:extLst>
            </p:cNvPr>
            <p:cNvPicPr>
              <a:picLocks noChangeAspect="1" noChangeArrowheads="1"/>
            </p:cNvPicPr>
            <p:nvPr/>
          </p:nvPicPr>
          <p:blipFill>
            <a:blip r:embed="rId4" cstate="print">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10449640" y="5105366"/>
              <a:ext cx="687469" cy="687469"/>
            </a:xfrm>
            <a:prstGeom prst="rect">
              <a:avLst/>
            </a:prstGeom>
            <a:noFill/>
          </p:spPr>
        </p:pic>
        <p:pic>
          <p:nvPicPr>
            <p:cNvPr id="32" name="Picture 2" descr="\\MAGNUM\Projects\Microsoft\Cloud Power FY12\Design\Icons\PNGs\Server_2.png">
              <a:extLst>
                <a:ext uri="{FF2B5EF4-FFF2-40B4-BE49-F238E27FC236}">
                  <a16:creationId xmlns:a16="http://schemas.microsoft.com/office/drawing/2014/main" id="{ED85FCB6-5C2D-4425-B67B-0B7ECC350BEA}"/>
                </a:ext>
              </a:extLst>
            </p:cNvPr>
            <p:cNvPicPr>
              <a:picLocks noChangeAspect="1" noChangeArrowheads="1"/>
            </p:cNvPicPr>
            <p:nvPr/>
          </p:nvPicPr>
          <p:blipFill>
            <a:blip r:embed="rId5" cstate="print">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9667757" y="5170778"/>
              <a:ext cx="852876" cy="852876"/>
            </a:xfrm>
            <a:prstGeom prst="rect">
              <a:avLst/>
            </a:prstGeom>
            <a:noFill/>
          </p:spPr>
        </p:pic>
      </p:grpSp>
      <p:grpSp>
        <p:nvGrpSpPr>
          <p:cNvPr id="33" name="Group 4">
            <a:extLst>
              <a:ext uri="{FF2B5EF4-FFF2-40B4-BE49-F238E27FC236}">
                <a16:creationId xmlns:a16="http://schemas.microsoft.com/office/drawing/2014/main" id="{5A3FE541-D62F-492C-8E06-5FCA3FD1AF9B}"/>
              </a:ext>
            </a:extLst>
          </p:cNvPr>
          <p:cNvGrpSpPr>
            <a:grpSpLocks noChangeAspect="1"/>
          </p:cNvGrpSpPr>
          <p:nvPr/>
        </p:nvGrpSpPr>
        <p:grpSpPr bwMode="auto">
          <a:xfrm>
            <a:off x="1885833" y="3706433"/>
            <a:ext cx="278207" cy="896539"/>
            <a:chOff x="5699" y="3125"/>
            <a:chExt cx="328" cy="1057"/>
          </a:xfrm>
        </p:grpSpPr>
        <p:sp>
          <p:nvSpPr>
            <p:cNvPr id="34" name="AutoShape 3">
              <a:extLst>
                <a:ext uri="{FF2B5EF4-FFF2-40B4-BE49-F238E27FC236}">
                  <a16:creationId xmlns:a16="http://schemas.microsoft.com/office/drawing/2014/main" id="{514D954D-EC16-441F-B2C7-1EE4C27B9AF1}"/>
                </a:ext>
              </a:extLst>
            </p:cNvPr>
            <p:cNvSpPr>
              <a:spLocks noChangeAspect="1" noChangeArrowheads="1" noTextEdit="1"/>
            </p:cNvSpPr>
            <p:nvPr/>
          </p:nvSpPr>
          <p:spPr bwMode="auto">
            <a:xfrm>
              <a:off x="5699" y="3125"/>
              <a:ext cx="328" cy="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35" name="Freeform 52">
              <a:extLst>
                <a:ext uri="{FF2B5EF4-FFF2-40B4-BE49-F238E27FC236}">
                  <a16:creationId xmlns:a16="http://schemas.microsoft.com/office/drawing/2014/main" id="{9CC7D248-F34E-4C4D-AE29-6CDCCD122F55}"/>
                </a:ext>
              </a:extLst>
            </p:cNvPr>
            <p:cNvSpPr>
              <a:spLocks/>
            </p:cNvSpPr>
            <p:nvPr/>
          </p:nvSpPr>
          <p:spPr bwMode="auto">
            <a:xfrm>
              <a:off x="5708" y="3519"/>
              <a:ext cx="50" cy="295"/>
            </a:xfrm>
            <a:custGeom>
              <a:avLst/>
              <a:gdLst>
                <a:gd name="T0" fmla="*/ 50 w 50"/>
                <a:gd name="T1" fmla="*/ 0 h 295"/>
                <a:gd name="T2" fmla="*/ 0 w 50"/>
                <a:gd name="T3" fmla="*/ 0 h 295"/>
                <a:gd name="T4" fmla="*/ 0 w 50"/>
                <a:gd name="T5" fmla="*/ 295 h 295"/>
                <a:gd name="T6" fmla="*/ 50 w 50"/>
                <a:gd name="T7" fmla="*/ 295 h 295"/>
                <a:gd name="T8" fmla="*/ 50 w 50"/>
                <a:gd name="T9" fmla="*/ 0 h 295"/>
                <a:gd name="T10" fmla="*/ 50 w 50"/>
                <a:gd name="T11" fmla="*/ 0 h 295"/>
              </a:gdLst>
              <a:ahLst/>
              <a:cxnLst>
                <a:cxn ang="0">
                  <a:pos x="T0" y="T1"/>
                </a:cxn>
                <a:cxn ang="0">
                  <a:pos x="T2" y="T3"/>
                </a:cxn>
                <a:cxn ang="0">
                  <a:pos x="T4" y="T5"/>
                </a:cxn>
                <a:cxn ang="0">
                  <a:pos x="T6" y="T7"/>
                </a:cxn>
                <a:cxn ang="0">
                  <a:pos x="T8" y="T9"/>
                </a:cxn>
                <a:cxn ang="0">
                  <a:pos x="T10" y="T11"/>
                </a:cxn>
              </a:cxnLst>
              <a:rect l="0" t="0" r="r" b="b"/>
              <a:pathLst>
                <a:path w="50" h="295">
                  <a:moveTo>
                    <a:pt x="50" y="0"/>
                  </a:moveTo>
                  <a:lnTo>
                    <a:pt x="0" y="0"/>
                  </a:lnTo>
                  <a:lnTo>
                    <a:pt x="0" y="295"/>
                  </a:lnTo>
                  <a:lnTo>
                    <a:pt x="50" y="295"/>
                  </a:lnTo>
                  <a:lnTo>
                    <a:pt x="50" y="0"/>
                  </a:lnTo>
                  <a:lnTo>
                    <a:pt x="5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36" name="Freeform 53">
              <a:extLst>
                <a:ext uri="{FF2B5EF4-FFF2-40B4-BE49-F238E27FC236}">
                  <a16:creationId xmlns:a16="http://schemas.microsoft.com/office/drawing/2014/main" id="{649DA2FB-4601-4348-80B7-1EAA0E5305C6}"/>
                </a:ext>
              </a:extLst>
            </p:cNvPr>
            <p:cNvSpPr>
              <a:spLocks/>
            </p:cNvSpPr>
            <p:nvPr/>
          </p:nvSpPr>
          <p:spPr bwMode="auto">
            <a:xfrm>
              <a:off x="5708" y="3765"/>
              <a:ext cx="50" cy="97"/>
            </a:xfrm>
            <a:custGeom>
              <a:avLst/>
              <a:gdLst>
                <a:gd name="T0" fmla="*/ 29 w 29"/>
                <a:gd name="T1" fmla="*/ 0 h 57"/>
                <a:gd name="T2" fmla="*/ 29 w 29"/>
                <a:gd name="T3" fmla="*/ 57 h 57"/>
                <a:gd name="T4" fmla="*/ 0 w 29"/>
                <a:gd name="T5" fmla="*/ 29 h 57"/>
                <a:gd name="T6" fmla="*/ 29 w 29"/>
                <a:gd name="T7" fmla="*/ 0 h 57"/>
              </a:gdLst>
              <a:ahLst/>
              <a:cxnLst>
                <a:cxn ang="0">
                  <a:pos x="T0" y="T1"/>
                </a:cxn>
                <a:cxn ang="0">
                  <a:pos x="T2" y="T3"/>
                </a:cxn>
                <a:cxn ang="0">
                  <a:pos x="T4" y="T5"/>
                </a:cxn>
                <a:cxn ang="0">
                  <a:pos x="T6" y="T7"/>
                </a:cxn>
              </a:cxnLst>
              <a:rect l="0" t="0" r="r" b="b"/>
              <a:pathLst>
                <a:path w="29" h="57">
                  <a:moveTo>
                    <a:pt x="29" y="0"/>
                  </a:moveTo>
                  <a:cubicBezTo>
                    <a:pt x="29" y="57"/>
                    <a:pt x="29" y="57"/>
                    <a:pt x="29" y="57"/>
                  </a:cubicBezTo>
                  <a:cubicBezTo>
                    <a:pt x="13" y="57"/>
                    <a:pt x="0" y="45"/>
                    <a:pt x="0" y="29"/>
                  </a:cubicBezTo>
                  <a:cubicBezTo>
                    <a:pt x="0" y="13"/>
                    <a:pt x="13" y="0"/>
                    <a:pt x="29"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37" name="Freeform 54">
              <a:extLst>
                <a:ext uri="{FF2B5EF4-FFF2-40B4-BE49-F238E27FC236}">
                  <a16:creationId xmlns:a16="http://schemas.microsoft.com/office/drawing/2014/main" id="{B6685642-3294-4CBC-A7A0-AD191F01614C}"/>
                </a:ext>
              </a:extLst>
            </p:cNvPr>
            <p:cNvSpPr>
              <a:spLocks/>
            </p:cNvSpPr>
            <p:nvPr/>
          </p:nvSpPr>
          <p:spPr bwMode="auto">
            <a:xfrm>
              <a:off x="5708" y="3748"/>
              <a:ext cx="50" cy="32"/>
            </a:xfrm>
            <a:custGeom>
              <a:avLst/>
              <a:gdLst>
                <a:gd name="T0" fmla="*/ 50 w 50"/>
                <a:gd name="T1" fmla="*/ 0 h 32"/>
                <a:gd name="T2" fmla="*/ 0 w 50"/>
                <a:gd name="T3" fmla="*/ 0 h 32"/>
                <a:gd name="T4" fmla="*/ 0 w 50"/>
                <a:gd name="T5" fmla="*/ 32 h 32"/>
                <a:gd name="T6" fmla="*/ 50 w 50"/>
                <a:gd name="T7" fmla="*/ 32 h 32"/>
                <a:gd name="T8" fmla="*/ 50 w 50"/>
                <a:gd name="T9" fmla="*/ 0 h 32"/>
                <a:gd name="T10" fmla="*/ 50 w 50"/>
                <a:gd name="T11" fmla="*/ 0 h 32"/>
              </a:gdLst>
              <a:ahLst/>
              <a:cxnLst>
                <a:cxn ang="0">
                  <a:pos x="T0" y="T1"/>
                </a:cxn>
                <a:cxn ang="0">
                  <a:pos x="T2" y="T3"/>
                </a:cxn>
                <a:cxn ang="0">
                  <a:pos x="T4" y="T5"/>
                </a:cxn>
                <a:cxn ang="0">
                  <a:pos x="T6" y="T7"/>
                </a:cxn>
                <a:cxn ang="0">
                  <a:pos x="T8" y="T9"/>
                </a:cxn>
                <a:cxn ang="0">
                  <a:pos x="T10" y="T11"/>
                </a:cxn>
              </a:cxnLst>
              <a:rect l="0" t="0" r="r" b="b"/>
              <a:pathLst>
                <a:path w="50" h="32">
                  <a:moveTo>
                    <a:pt x="50" y="0"/>
                  </a:moveTo>
                  <a:lnTo>
                    <a:pt x="0" y="0"/>
                  </a:lnTo>
                  <a:lnTo>
                    <a:pt x="0" y="32"/>
                  </a:lnTo>
                  <a:lnTo>
                    <a:pt x="50" y="32"/>
                  </a:lnTo>
                  <a:lnTo>
                    <a:pt x="50" y="0"/>
                  </a:lnTo>
                  <a:lnTo>
                    <a:pt x="5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38" name="Freeform 58">
              <a:extLst>
                <a:ext uri="{FF2B5EF4-FFF2-40B4-BE49-F238E27FC236}">
                  <a16:creationId xmlns:a16="http://schemas.microsoft.com/office/drawing/2014/main" id="{271F06E8-A2BD-47A6-88F7-A7670FD72FC1}"/>
                </a:ext>
              </a:extLst>
            </p:cNvPr>
            <p:cNvSpPr>
              <a:spLocks/>
            </p:cNvSpPr>
            <p:nvPr/>
          </p:nvSpPr>
          <p:spPr bwMode="auto">
            <a:xfrm>
              <a:off x="5774" y="3265"/>
              <a:ext cx="166" cy="33"/>
            </a:xfrm>
            <a:custGeom>
              <a:avLst/>
              <a:gdLst>
                <a:gd name="T0" fmla="*/ 96 w 96"/>
                <a:gd name="T1" fmla="*/ 14 h 19"/>
                <a:gd name="T2" fmla="*/ 92 w 96"/>
                <a:gd name="T3" fmla="*/ 19 h 19"/>
                <a:gd name="T4" fmla="*/ 5 w 96"/>
                <a:gd name="T5" fmla="*/ 19 h 19"/>
                <a:gd name="T6" fmla="*/ 0 w 96"/>
                <a:gd name="T7" fmla="*/ 14 h 19"/>
                <a:gd name="T8" fmla="*/ 0 w 96"/>
                <a:gd name="T9" fmla="*/ 4 h 19"/>
                <a:gd name="T10" fmla="*/ 5 w 96"/>
                <a:gd name="T11" fmla="*/ 0 h 19"/>
                <a:gd name="T12" fmla="*/ 92 w 96"/>
                <a:gd name="T13" fmla="*/ 0 h 19"/>
                <a:gd name="T14" fmla="*/ 96 w 96"/>
                <a:gd name="T15" fmla="*/ 4 h 19"/>
                <a:gd name="T16" fmla="*/ 96 w 96"/>
                <a:gd name="T17" fmla="*/ 14 h 19"/>
                <a:gd name="T18" fmla="*/ 96 w 96"/>
                <a:gd name="T19"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9">
                  <a:moveTo>
                    <a:pt x="96" y="14"/>
                  </a:moveTo>
                  <a:cubicBezTo>
                    <a:pt x="96" y="17"/>
                    <a:pt x="94" y="19"/>
                    <a:pt x="92" y="19"/>
                  </a:cubicBezTo>
                  <a:cubicBezTo>
                    <a:pt x="5" y="19"/>
                    <a:pt x="5" y="19"/>
                    <a:pt x="5" y="19"/>
                  </a:cubicBezTo>
                  <a:cubicBezTo>
                    <a:pt x="2" y="19"/>
                    <a:pt x="0" y="17"/>
                    <a:pt x="0" y="14"/>
                  </a:cubicBezTo>
                  <a:cubicBezTo>
                    <a:pt x="0" y="4"/>
                    <a:pt x="0" y="4"/>
                    <a:pt x="0" y="4"/>
                  </a:cubicBezTo>
                  <a:cubicBezTo>
                    <a:pt x="0" y="2"/>
                    <a:pt x="2" y="0"/>
                    <a:pt x="5" y="0"/>
                  </a:cubicBezTo>
                  <a:cubicBezTo>
                    <a:pt x="92" y="0"/>
                    <a:pt x="92" y="0"/>
                    <a:pt x="92" y="0"/>
                  </a:cubicBezTo>
                  <a:cubicBezTo>
                    <a:pt x="94" y="0"/>
                    <a:pt x="96" y="2"/>
                    <a:pt x="96" y="4"/>
                  </a:cubicBezTo>
                  <a:cubicBezTo>
                    <a:pt x="96" y="14"/>
                    <a:pt x="96" y="14"/>
                    <a:pt x="96" y="14"/>
                  </a:cubicBezTo>
                  <a:cubicBezTo>
                    <a:pt x="96" y="14"/>
                    <a:pt x="96" y="14"/>
                    <a:pt x="96" y="14"/>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39" name="Freeform 59">
              <a:extLst>
                <a:ext uri="{FF2B5EF4-FFF2-40B4-BE49-F238E27FC236}">
                  <a16:creationId xmlns:a16="http://schemas.microsoft.com/office/drawing/2014/main" id="{7D1DCA25-A1C1-4456-BD44-2DFC303D33DF}"/>
                </a:ext>
              </a:extLst>
            </p:cNvPr>
            <p:cNvSpPr>
              <a:spLocks/>
            </p:cNvSpPr>
            <p:nvPr/>
          </p:nvSpPr>
          <p:spPr bwMode="auto">
            <a:xfrm>
              <a:off x="5765" y="3724"/>
              <a:ext cx="184" cy="65"/>
            </a:xfrm>
            <a:custGeom>
              <a:avLst/>
              <a:gdLst>
                <a:gd name="T0" fmla="*/ 0 w 184"/>
                <a:gd name="T1" fmla="*/ 0 h 65"/>
                <a:gd name="T2" fmla="*/ 184 w 184"/>
                <a:gd name="T3" fmla="*/ 0 h 65"/>
                <a:gd name="T4" fmla="*/ 184 w 184"/>
                <a:gd name="T5" fmla="*/ 65 h 65"/>
                <a:gd name="T6" fmla="*/ 0 w 184"/>
                <a:gd name="T7" fmla="*/ 65 h 65"/>
                <a:gd name="T8" fmla="*/ 0 w 184"/>
                <a:gd name="T9" fmla="*/ 0 h 65"/>
                <a:gd name="T10" fmla="*/ 0 w 184"/>
                <a:gd name="T11" fmla="*/ 0 h 65"/>
              </a:gdLst>
              <a:ahLst/>
              <a:cxnLst>
                <a:cxn ang="0">
                  <a:pos x="T0" y="T1"/>
                </a:cxn>
                <a:cxn ang="0">
                  <a:pos x="T2" y="T3"/>
                </a:cxn>
                <a:cxn ang="0">
                  <a:pos x="T4" y="T5"/>
                </a:cxn>
                <a:cxn ang="0">
                  <a:pos x="T6" y="T7"/>
                </a:cxn>
                <a:cxn ang="0">
                  <a:pos x="T8" y="T9"/>
                </a:cxn>
                <a:cxn ang="0">
                  <a:pos x="T10" y="T11"/>
                </a:cxn>
              </a:cxnLst>
              <a:rect l="0" t="0" r="r" b="b"/>
              <a:pathLst>
                <a:path w="184" h="65">
                  <a:moveTo>
                    <a:pt x="0" y="0"/>
                  </a:moveTo>
                  <a:lnTo>
                    <a:pt x="184" y="0"/>
                  </a:lnTo>
                  <a:lnTo>
                    <a:pt x="184" y="65"/>
                  </a:lnTo>
                  <a:lnTo>
                    <a:pt x="0" y="65"/>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40" name="Freeform 60">
              <a:extLst>
                <a:ext uri="{FF2B5EF4-FFF2-40B4-BE49-F238E27FC236}">
                  <a16:creationId xmlns:a16="http://schemas.microsoft.com/office/drawing/2014/main" id="{0755B3EF-5679-4F95-BFDE-D6AE402762BB}"/>
                </a:ext>
              </a:extLst>
            </p:cNvPr>
            <p:cNvSpPr>
              <a:spLocks/>
            </p:cNvSpPr>
            <p:nvPr/>
          </p:nvSpPr>
          <p:spPr bwMode="auto">
            <a:xfrm>
              <a:off x="5765" y="3724"/>
              <a:ext cx="50" cy="400"/>
            </a:xfrm>
            <a:custGeom>
              <a:avLst/>
              <a:gdLst>
                <a:gd name="T0" fmla="*/ 0 w 50"/>
                <a:gd name="T1" fmla="*/ 0 h 400"/>
                <a:gd name="T2" fmla="*/ 50 w 50"/>
                <a:gd name="T3" fmla="*/ 0 h 400"/>
                <a:gd name="T4" fmla="*/ 50 w 50"/>
                <a:gd name="T5" fmla="*/ 400 h 400"/>
                <a:gd name="T6" fmla="*/ 0 w 50"/>
                <a:gd name="T7" fmla="*/ 400 h 400"/>
                <a:gd name="T8" fmla="*/ 0 w 50"/>
                <a:gd name="T9" fmla="*/ 0 h 400"/>
                <a:gd name="T10" fmla="*/ 0 w 50"/>
                <a:gd name="T11" fmla="*/ 0 h 400"/>
              </a:gdLst>
              <a:ahLst/>
              <a:cxnLst>
                <a:cxn ang="0">
                  <a:pos x="T0" y="T1"/>
                </a:cxn>
                <a:cxn ang="0">
                  <a:pos x="T2" y="T3"/>
                </a:cxn>
                <a:cxn ang="0">
                  <a:pos x="T4" y="T5"/>
                </a:cxn>
                <a:cxn ang="0">
                  <a:pos x="T6" y="T7"/>
                </a:cxn>
                <a:cxn ang="0">
                  <a:pos x="T8" y="T9"/>
                </a:cxn>
                <a:cxn ang="0">
                  <a:pos x="T10" y="T11"/>
                </a:cxn>
              </a:cxnLst>
              <a:rect l="0" t="0" r="r" b="b"/>
              <a:pathLst>
                <a:path w="50" h="400">
                  <a:moveTo>
                    <a:pt x="0" y="0"/>
                  </a:moveTo>
                  <a:lnTo>
                    <a:pt x="50" y="0"/>
                  </a:lnTo>
                  <a:lnTo>
                    <a:pt x="50" y="400"/>
                  </a:lnTo>
                  <a:lnTo>
                    <a:pt x="0" y="400"/>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41" name="Freeform 61">
              <a:extLst>
                <a:ext uri="{FF2B5EF4-FFF2-40B4-BE49-F238E27FC236}">
                  <a16:creationId xmlns:a16="http://schemas.microsoft.com/office/drawing/2014/main" id="{117BDE7D-93DB-417C-9A56-7627028D3A0C}"/>
                </a:ext>
              </a:extLst>
            </p:cNvPr>
            <p:cNvSpPr>
              <a:spLocks/>
            </p:cNvSpPr>
            <p:nvPr/>
          </p:nvSpPr>
          <p:spPr bwMode="auto">
            <a:xfrm>
              <a:off x="5699" y="4124"/>
              <a:ext cx="116" cy="58"/>
            </a:xfrm>
            <a:custGeom>
              <a:avLst/>
              <a:gdLst>
                <a:gd name="T0" fmla="*/ 38 w 67"/>
                <a:gd name="T1" fmla="*/ 0 h 34"/>
                <a:gd name="T2" fmla="*/ 0 w 67"/>
                <a:gd name="T3" fmla="*/ 34 h 34"/>
                <a:gd name="T4" fmla="*/ 38 w 67"/>
                <a:gd name="T5" fmla="*/ 34 h 34"/>
                <a:gd name="T6" fmla="*/ 67 w 67"/>
                <a:gd name="T7" fmla="*/ 34 h 34"/>
                <a:gd name="T8" fmla="*/ 67 w 67"/>
                <a:gd name="T9" fmla="*/ 0 h 34"/>
                <a:gd name="T10" fmla="*/ 38 w 67"/>
                <a:gd name="T11" fmla="*/ 0 h 34"/>
                <a:gd name="T12" fmla="*/ 38 w 67"/>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67" h="34">
                  <a:moveTo>
                    <a:pt x="38" y="0"/>
                  </a:moveTo>
                  <a:cubicBezTo>
                    <a:pt x="19" y="0"/>
                    <a:pt x="2" y="15"/>
                    <a:pt x="0" y="34"/>
                  </a:cubicBezTo>
                  <a:cubicBezTo>
                    <a:pt x="38" y="34"/>
                    <a:pt x="38" y="34"/>
                    <a:pt x="38" y="34"/>
                  </a:cubicBezTo>
                  <a:cubicBezTo>
                    <a:pt x="67" y="34"/>
                    <a:pt x="67" y="34"/>
                    <a:pt x="67" y="34"/>
                  </a:cubicBezTo>
                  <a:cubicBezTo>
                    <a:pt x="67" y="0"/>
                    <a:pt x="67" y="0"/>
                    <a:pt x="67" y="0"/>
                  </a:cubicBezTo>
                  <a:cubicBezTo>
                    <a:pt x="38" y="0"/>
                    <a:pt x="38" y="0"/>
                    <a:pt x="38" y="0"/>
                  </a:cubicBezTo>
                  <a:cubicBezTo>
                    <a:pt x="38" y="0"/>
                    <a:pt x="38" y="0"/>
                    <a:pt x="38"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42" name="Freeform 62">
              <a:extLst>
                <a:ext uri="{FF2B5EF4-FFF2-40B4-BE49-F238E27FC236}">
                  <a16:creationId xmlns:a16="http://schemas.microsoft.com/office/drawing/2014/main" id="{C1B5BD74-E49C-43C3-BE93-10566DA42F02}"/>
                </a:ext>
              </a:extLst>
            </p:cNvPr>
            <p:cNvSpPr>
              <a:spLocks/>
            </p:cNvSpPr>
            <p:nvPr/>
          </p:nvSpPr>
          <p:spPr bwMode="auto">
            <a:xfrm>
              <a:off x="5907" y="3724"/>
              <a:ext cx="42" cy="400"/>
            </a:xfrm>
            <a:custGeom>
              <a:avLst/>
              <a:gdLst>
                <a:gd name="T0" fmla="*/ 0 w 42"/>
                <a:gd name="T1" fmla="*/ 0 h 400"/>
                <a:gd name="T2" fmla="*/ 42 w 42"/>
                <a:gd name="T3" fmla="*/ 0 h 400"/>
                <a:gd name="T4" fmla="*/ 42 w 42"/>
                <a:gd name="T5" fmla="*/ 400 h 400"/>
                <a:gd name="T6" fmla="*/ 0 w 42"/>
                <a:gd name="T7" fmla="*/ 400 h 400"/>
                <a:gd name="T8" fmla="*/ 0 w 42"/>
                <a:gd name="T9" fmla="*/ 0 h 400"/>
                <a:gd name="T10" fmla="*/ 0 w 42"/>
                <a:gd name="T11" fmla="*/ 0 h 400"/>
              </a:gdLst>
              <a:ahLst/>
              <a:cxnLst>
                <a:cxn ang="0">
                  <a:pos x="T0" y="T1"/>
                </a:cxn>
                <a:cxn ang="0">
                  <a:pos x="T2" y="T3"/>
                </a:cxn>
                <a:cxn ang="0">
                  <a:pos x="T4" y="T5"/>
                </a:cxn>
                <a:cxn ang="0">
                  <a:pos x="T6" y="T7"/>
                </a:cxn>
                <a:cxn ang="0">
                  <a:pos x="T8" y="T9"/>
                </a:cxn>
                <a:cxn ang="0">
                  <a:pos x="T10" y="T11"/>
                </a:cxn>
              </a:cxnLst>
              <a:rect l="0" t="0" r="r" b="b"/>
              <a:pathLst>
                <a:path w="42" h="400">
                  <a:moveTo>
                    <a:pt x="0" y="0"/>
                  </a:moveTo>
                  <a:lnTo>
                    <a:pt x="42" y="0"/>
                  </a:lnTo>
                  <a:lnTo>
                    <a:pt x="42" y="400"/>
                  </a:lnTo>
                  <a:lnTo>
                    <a:pt x="0" y="400"/>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43" name="Freeform 63">
              <a:extLst>
                <a:ext uri="{FF2B5EF4-FFF2-40B4-BE49-F238E27FC236}">
                  <a16:creationId xmlns:a16="http://schemas.microsoft.com/office/drawing/2014/main" id="{E61C7F90-FE19-465F-882B-B5BF75FB646F}"/>
                </a:ext>
              </a:extLst>
            </p:cNvPr>
            <p:cNvSpPr>
              <a:spLocks/>
            </p:cNvSpPr>
            <p:nvPr/>
          </p:nvSpPr>
          <p:spPr bwMode="auto">
            <a:xfrm>
              <a:off x="5841" y="4124"/>
              <a:ext cx="108" cy="58"/>
            </a:xfrm>
            <a:custGeom>
              <a:avLst/>
              <a:gdLst>
                <a:gd name="T0" fmla="*/ 35 w 62"/>
                <a:gd name="T1" fmla="*/ 0 h 34"/>
                <a:gd name="T2" fmla="*/ 0 w 62"/>
                <a:gd name="T3" fmla="*/ 34 h 34"/>
                <a:gd name="T4" fmla="*/ 35 w 62"/>
                <a:gd name="T5" fmla="*/ 34 h 34"/>
                <a:gd name="T6" fmla="*/ 62 w 62"/>
                <a:gd name="T7" fmla="*/ 34 h 34"/>
                <a:gd name="T8" fmla="*/ 62 w 62"/>
                <a:gd name="T9" fmla="*/ 0 h 34"/>
                <a:gd name="T10" fmla="*/ 35 w 62"/>
                <a:gd name="T11" fmla="*/ 0 h 34"/>
                <a:gd name="T12" fmla="*/ 35 w 62"/>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62" h="34">
                  <a:moveTo>
                    <a:pt x="35" y="0"/>
                  </a:moveTo>
                  <a:cubicBezTo>
                    <a:pt x="17" y="0"/>
                    <a:pt x="1" y="15"/>
                    <a:pt x="0" y="34"/>
                  </a:cubicBezTo>
                  <a:cubicBezTo>
                    <a:pt x="35" y="34"/>
                    <a:pt x="35" y="34"/>
                    <a:pt x="35" y="34"/>
                  </a:cubicBezTo>
                  <a:cubicBezTo>
                    <a:pt x="62" y="34"/>
                    <a:pt x="62" y="34"/>
                    <a:pt x="62" y="34"/>
                  </a:cubicBezTo>
                  <a:cubicBezTo>
                    <a:pt x="62" y="0"/>
                    <a:pt x="62" y="0"/>
                    <a:pt x="62" y="0"/>
                  </a:cubicBezTo>
                  <a:cubicBezTo>
                    <a:pt x="35" y="0"/>
                    <a:pt x="35" y="0"/>
                    <a:pt x="35" y="0"/>
                  </a:cubicBezTo>
                  <a:cubicBezTo>
                    <a:pt x="35" y="0"/>
                    <a:pt x="35" y="0"/>
                    <a:pt x="35"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44" name="Freeform 64">
              <a:extLst>
                <a:ext uri="{FF2B5EF4-FFF2-40B4-BE49-F238E27FC236}">
                  <a16:creationId xmlns:a16="http://schemas.microsoft.com/office/drawing/2014/main" id="{87A03ADE-1B34-460F-A5C6-972F5FB3592D}"/>
                </a:ext>
              </a:extLst>
            </p:cNvPr>
            <p:cNvSpPr>
              <a:spLocks/>
            </p:cNvSpPr>
            <p:nvPr/>
          </p:nvSpPr>
          <p:spPr bwMode="auto">
            <a:xfrm>
              <a:off x="5699" y="3395"/>
              <a:ext cx="326" cy="329"/>
            </a:xfrm>
            <a:custGeom>
              <a:avLst/>
              <a:gdLst>
                <a:gd name="T0" fmla="*/ 148 w 188"/>
                <a:gd name="T1" fmla="*/ 0 h 192"/>
                <a:gd name="T2" fmla="*/ 40 w 188"/>
                <a:gd name="T3" fmla="*/ 0 h 192"/>
                <a:gd name="T4" fmla="*/ 0 w 188"/>
                <a:gd name="T5" fmla="*/ 40 h 192"/>
                <a:gd name="T6" fmla="*/ 0 w 188"/>
                <a:gd name="T7" fmla="*/ 72 h 192"/>
                <a:gd name="T8" fmla="*/ 40 w 188"/>
                <a:gd name="T9" fmla="*/ 72 h 192"/>
                <a:gd name="T10" fmla="*/ 40 w 188"/>
                <a:gd name="T11" fmla="*/ 192 h 192"/>
                <a:gd name="T12" fmla="*/ 148 w 188"/>
                <a:gd name="T13" fmla="*/ 192 h 192"/>
                <a:gd name="T14" fmla="*/ 148 w 188"/>
                <a:gd name="T15" fmla="*/ 72 h 192"/>
                <a:gd name="T16" fmla="*/ 188 w 188"/>
                <a:gd name="T17" fmla="*/ 72 h 192"/>
                <a:gd name="T18" fmla="*/ 188 w 188"/>
                <a:gd name="T19" fmla="*/ 40 h 192"/>
                <a:gd name="T20" fmla="*/ 148 w 188"/>
                <a:gd name="T21"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92">
                  <a:moveTo>
                    <a:pt x="148" y="0"/>
                  </a:moveTo>
                  <a:cubicBezTo>
                    <a:pt x="40" y="0"/>
                    <a:pt x="40" y="0"/>
                    <a:pt x="40" y="0"/>
                  </a:cubicBezTo>
                  <a:cubicBezTo>
                    <a:pt x="18" y="0"/>
                    <a:pt x="0" y="18"/>
                    <a:pt x="0" y="40"/>
                  </a:cubicBezTo>
                  <a:cubicBezTo>
                    <a:pt x="0" y="72"/>
                    <a:pt x="0" y="72"/>
                    <a:pt x="0" y="72"/>
                  </a:cubicBezTo>
                  <a:cubicBezTo>
                    <a:pt x="40" y="72"/>
                    <a:pt x="40" y="72"/>
                    <a:pt x="40" y="72"/>
                  </a:cubicBezTo>
                  <a:cubicBezTo>
                    <a:pt x="40" y="192"/>
                    <a:pt x="40" y="192"/>
                    <a:pt x="40" y="192"/>
                  </a:cubicBezTo>
                  <a:cubicBezTo>
                    <a:pt x="148" y="192"/>
                    <a:pt x="148" y="192"/>
                    <a:pt x="148" y="192"/>
                  </a:cubicBezTo>
                  <a:cubicBezTo>
                    <a:pt x="148" y="72"/>
                    <a:pt x="148" y="72"/>
                    <a:pt x="148" y="72"/>
                  </a:cubicBezTo>
                  <a:cubicBezTo>
                    <a:pt x="188" y="72"/>
                    <a:pt x="188" y="72"/>
                    <a:pt x="188" y="72"/>
                  </a:cubicBezTo>
                  <a:cubicBezTo>
                    <a:pt x="188" y="40"/>
                    <a:pt x="188" y="40"/>
                    <a:pt x="188" y="40"/>
                  </a:cubicBezTo>
                  <a:cubicBezTo>
                    <a:pt x="188" y="18"/>
                    <a:pt x="170" y="0"/>
                    <a:pt x="148"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45" name="Freeform 65">
              <a:extLst>
                <a:ext uri="{FF2B5EF4-FFF2-40B4-BE49-F238E27FC236}">
                  <a16:creationId xmlns:a16="http://schemas.microsoft.com/office/drawing/2014/main" id="{0B6A2B78-61EC-4488-8300-844AC265D16D}"/>
                </a:ext>
              </a:extLst>
            </p:cNvPr>
            <p:cNvSpPr>
              <a:spLocks/>
            </p:cNvSpPr>
            <p:nvPr/>
          </p:nvSpPr>
          <p:spPr bwMode="auto">
            <a:xfrm>
              <a:off x="5966" y="3519"/>
              <a:ext cx="51" cy="295"/>
            </a:xfrm>
            <a:custGeom>
              <a:avLst/>
              <a:gdLst>
                <a:gd name="T0" fmla="*/ 0 w 51"/>
                <a:gd name="T1" fmla="*/ 0 h 295"/>
                <a:gd name="T2" fmla="*/ 51 w 51"/>
                <a:gd name="T3" fmla="*/ 0 h 295"/>
                <a:gd name="T4" fmla="*/ 51 w 51"/>
                <a:gd name="T5" fmla="*/ 295 h 295"/>
                <a:gd name="T6" fmla="*/ 0 w 51"/>
                <a:gd name="T7" fmla="*/ 295 h 295"/>
                <a:gd name="T8" fmla="*/ 0 w 51"/>
                <a:gd name="T9" fmla="*/ 0 h 295"/>
                <a:gd name="T10" fmla="*/ 0 w 51"/>
                <a:gd name="T11" fmla="*/ 0 h 295"/>
              </a:gdLst>
              <a:ahLst/>
              <a:cxnLst>
                <a:cxn ang="0">
                  <a:pos x="T0" y="T1"/>
                </a:cxn>
                <a:cxn ang="0">
                  <a:pos x="T2" y="T3"/>
                </a:cxn>
                <a:cxn ang="0">
                  <a:pos x="T4" y="T5"/>
                </a:cxn>
                <a:cxn ang="0">
                  <a:pos x="T6" y="T7"/>
                </a:cxn>
                <a:cxn ang="0">
                  <a:pos x="T8" y="T9"/>
                </a:cxn>
                <a:cxn ang="0">
                  <a:pos x="T10" y="T11"/>
                </a:cxn>
              </a:cxnLst>
              <a:rect l="0" t="0" r="r" b="b"/>
              <a:pathLst>
                <a:path w="51" h="295">
                  <a:moveTo>
                    <a:pt x="0" y="0"/>
                  </a:moveTo>
                  <a:lnTo>
                    <a:pt x="51" y="0"/>
                  </a:lnTo>
                  <a:lnTo>
                    <a:pt x="51" y="295"/>
                  </a:lnTo>
                  <a:lnTo>
                    <a:pt x="0" y="295"/>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46" name="Freeform 66">
              <a:extLst>
                <a:ext uri="{FF2B5EF4-FFF2-40B4-BE49-F238E27FC236}">
                  <a16:creationId xmlns:a16="http://schemas.microsoft.com/office/drawing/2014/main" id="{30CB72CF-67EB-4A9A-87C2-5A0D6AF1EDD1}"/>
                </a:ext>
              </a:extLst>
            </p:cNvPr>
            <p:cNvSpPr>
              <a:spLocks/>
            </p:cNvSpPr>
            <p:nvPr/>
          </p:nvSpPr>
          <p:spPr bwMode="auto">
            <a:xfrm>
              <a:off x="5966" y="3765"/>
              <a:ext cx="51" cy="97"/>
            </a:xfrm>
            <a:custGeom>
              <a:avLst/>
              <a:gdLst>
                <a:gd name="T0" fmla="*/ 0 w 29"/>
                <a:gd name="T1" fmla="*/ 0 h 57"/>
                <a:gd name="T2" fmla="*/ 0 w 29"/>
                <a:gd name="T3" fmla="*/ 57 h 57"/>
                <a:gd name="T4" fmla="*/ 29 w 29"/>
                <a:gd name="T5" fmla="*/ 29 h 57"/>
                <a:gd name="T6" fmla="*/ 0 w 29"/>
                <a:gd name="T7" fmla="*/ 0 h 57"/>
              </a:gdLst>
              <a:ahLst/>
              <a:cxnLst>
                <a:cxn ang="0">
                  <a:pos x="T0" y="T1"/>
                </a:cxn>
                <a:cxn ang="0">
                  <a:pos x="T2" y="T3"/>
                </a:cxn>
                <a:cxn ang="0">
                  <a:pos x="T4" y="T5"/>
                </a:cxn>
                <a:cxn ang="0">
                  <a:pos x="T6" y="T7"/>
                </a:cxn>
              </a:cxnLst>
              <a:rect l="0" t="0" r="r" b="b"/>
              <a:pathLst>
                <a:path w="29" h="57">
                  <a:moveTo>
                    <a:pt x="0" y="0"/>
                  </a:moveTo>
                  <a:cubicBezTo>
                    <a:pt x="0" y="57"/>
                    <a:pt x="0" y="57"/>
                    <a:pt x="0" y="57"/>
                  </a:cubicBezTo>
                  <a:cubicBezTo>
                    <a:pt x="16" y="57"/>
                    <a:pt x="29" y="45"/>
                    <a:pt x="29" y="29"/>
                  </a:cubicBezTo>
                  <a:cubicBezTo>
                    <a:pt x="29" y="13"/>
                    <a:pt x="16" y="0"/>
                    <a:pt x="0"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47" name="Freeform 67">
              <a:extLst>
                <a:ext uri="{FF2B5EF4-FFF2-40B4-BE49-F238E27FC236}">
                  <a16:creationId xmlns:a16="http://schemas.microsoft.com/office/drawing/2014/main" id="{7CD4F3A5-171A-4849-B75B-40F0BA3BFC31}"/>
                </a:ext>
              </a:extLst>
            </p:cNvPr>
            <p:cNvSpPr>
              <a:spLocks/>
            </p:cNvSpPr>
            <p:nvPr/>
          </p:nvSpPr>
          <p:spPr bwMode="auto">
            <a:xfrm>
              <a:off x="5966" y="3756"/>
              <a:ext cx="51" cy="24"/>
            </a:xfrm>
            <a:custGeom>
              <a:avLst/>
              <a:gdLst>
                <a:gd name="T0" fmla="*/ 0 w 51"/>
                <a:gd name="T1" fmla="*/ 0 h 24"/>
                <a:gd name="T2" fmla="*/ 51 w 51"/>
                <a:gd name="T3" fmla="*/ 0 h 24"/>
                <a:gd name="T4" fmla="*/ 51 w 51"/>
                <a:gd name="T5" fmla="*/ 24 h 24"/>
                <a:gd name="T6" fmla="*/ 0 w 51"/>
                <a:gd name="T7" fmla="*/ 24 h 24"/>
                <a:gd name="T8" fmla="*/ 0 w 51"/>
                <a:gd name="T9" fmla="*/ 0 h 24"/>
                <a:gd name="T10" fmla="*/ 0 w 51"/>
                <a:gd name="T11" fmla="*/ 0 h 24"/>
              </a:gdLst>
              <a:ahLst/>
              <a:cxnLst>
                <a:cxn ang="0">
                  <a:pos x="T0" y="T1"/>
                </a:cxn>
                <a:cxn ang="0">
                  <a:pos x="T2" y="T3"/>
                </a:cxn>
                <a:cxn ang="0">
                  <a:pos x="T4" y="T5"/>
                </a:cxn>
                <a:cxn ang="0">
                  <a:pos x="T6" y="T7"/>
                </a:cxn>
                <a:cxn ang="0">
                  <a:pos x="T8" y="T9"/>
                </a:cxn>
                <a:cxn ang="0">
                  <a:pos x="T10" y="T11"/>
                </a:cxn>
              </a:cxnLst>
              <a:rect l="0" t="0" r="r" b="b"/>
              <a:pathLst>
                <a:path w="51" h="24">
                  <a:moveTo>
                    <a:pt x="0" y="0"/>
                  </a:moveTo>
                  <a:lnTo>
                    <a:pt x="51" y="0"/>
                  </a:lnTo>
                  <a:lnTo>
                    <a:pt x="51" y="24"/>
                  </a:lnTo>
                  <a:lnTo>
                    <a:pt x="0" y="24"/>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48" name="Freeform 68">
              <a:extLst>
                <a:ext uri="{FF2B5EF4-FFF2-40B4-BE49-F238E27FC236}">
                  <a16:creationId xmlns:a16="http://schemas.microsoft.com/office/drawing/2014/main" id="{0A35F840-5F3E-4C9F-B5B5-2D29B42D7758}"/>
                </a:ext>
              </a:extLst>
            </p:cNvPr>
            <p:cNvSpPr>
              <a:spLocks/>
            </p:cNvSpPr>
            <p:nvPr/>
          </p:nvSpPr>
          <p:spPr bwMode="auto">
            <a:xfrm>
              <a:off x="5833" y="3322"/>
              <a:ext cx="59" cy="99"/>
            </a:xfrm>
            <a:custGeom>
              <a:avLst/>
              <a:gdLst>
                <a:gd name="T0" fmla="*/ 29 w 59"/>
                <a:gd name="T1" fmla="*/ 99 h 99"/>
                <a:gd name="T2" fmla="*/ 0 w 59"/>
                <a:gd name="T3" fmla="*/ 70 h 99"/>
                <a:gd name="T4" fmla="*/ 0 w 59"/>
                <a:gd name="T5" fmla="*/ 0 h 99"/>
                <a:gd name="T6" fmla="*/ 59 w 59"/>
                <a:gd name="T7" fmla="*/ 0 h 99"/>
                <a:gd name="T8" fmla="*/ 59 w 59"/>
                <a:gd name="T9" fmla="*/ 70 h 99"/>
                <a:gd name="T10" fmla="*/ 29 w 59"/>
                <a:gd name="T11" fmla="*/ 99 h 99"/>
                <a:gd name="T12" fmla="*/ 29 w 59"/>
                <a:gd name="T13" fmla="*/ 99 h 99"/>
                <a:gd name="T14" fmla="*/ 29 w 59"/>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99">
                  <a:moveTo>
                    <a:pt x="29" y="99"/>
                  </a:moveTo>
                  <a:lnTo>
                    <a:pt x="0" y="70"/>
                  </a:lnTo>
                  <a:lnTo>
                    <a:pt x="0" y="0"/>
                  </a:lnTo>
                  <a:lnTo>
                    <a:pt x="59" y="0"/>
                  </a:lnTo>
                  <a:lnTo>
                    <a:pt x="59" y="70"/>
                  </a:lnTo>
                  <a:lnTo>
                    <a:pt x="29" y="99"/>
                  </a:lnTo>
                  <a:lnTo>
                    <a:pt x="29" y="99"/>
                  </a:lnTo>
                  <a:lnTo>
                    <a:pt x="29" y="99"/>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49" name="Freeform 69">
              <a:extLst>
                <a:ext uri="{FF2B5EF4-FFF2-40B4-BE49-F238E27FC236}">
                  <a16:creationId xmlns:a16="http://schemas.microsoft.com/office/drawing/2014/main" id="{514F9661-3D98-455F-BA91-4611395C316E}"/>
                </a:ext>
              </a:extLst>
            </p:cNvPr>
            <p:cNvSpPr>
              <a:spLocks/>
            </p:cNvSpPr>
            <p:nvPr/>
          </p:nvSpPr>
          <p:spPr bwMode="auto">
            <a:xfrm>
              <a:off x="5833" y="3322"/>
              <a:ext cx="59" cy="58"/>
            </a:xfrm>
            <a:custGeom>
              <a:avLst/>
              <a:gdLst>
                <a:gd name="T0" fmla="*/ 0 w 34"/>
                <a:gd name="T1" fmla="*/ 31 h 34"/>
                <a:gd name="T2" fmla="*/ 16 w 34"/>
                <a:gd name="T3" fmla="*/ 34 h 34"/>
                <a:gd name="T4" fmla="*/ 34 w 34"/>
                <a:gd name="T5" fmla="*/ 31 h 34"/>
                <a:gd name="T6" fmla="*/ 34 w 34"/>
                <a:gd name="T7" fmla="*/ 0 h 34"/>
                <a:gd name="T8" fmla="*/ 0 w 34"/>
                <a:gd name="T9" fmla="*/ 0 h 34"/>
                <a:gd name="T10" fmla="*/ 0 w 34"/>
                <a:gd name="T11" fmla="*/ 31 h 34"/>
                <a:gd name="T12" fmla="*/ 0 w 34"/>
                <a:gd name="T13" fmla="*/ 31 h 34"/>
              </a:gdLst>
              <a:ahLst/>
              <a:cxnLst>
                <a:cxn ang="0">
                  <a:pos x="T0" y="T1"/>
                </a:cxn>
                <a:cxn ang="0">
                  <a:pos x="T2" y="T3"/>
                </a:cxn>
                <a:cxn ang="0">
                  <a:pos x="T4" y="T5"/>
                </a:cxn>
                <a:cxn ang="0">
                  <a:pos x="T6" y="T7"/>
                </a:cxn>
                <a:cxn ang="0">
                  <a:pos x="T8" y="T9"/>
                </a:cxn>
                <a:cxn ang="0">
                  <a:pos x="T10" y="T11"/>
                </a:cxn>
                <a:cxn ang="0">
                  <a:pos x="T12" y="T13"/>
                </a:cxn>
              </a:cxnLst>
              <a:rect l="0" t="0" r="r" b="b"/>
              <a:pathLst>
                <a:path w="34" h="34">
                  <a:moveTo>
                    <a:pt x="0" y="31"/>
                  </a:moveTo>
                  <a:cubicBezTo>
                    <a:pt x="5" y="33"/>
                    <a:pt x="11" y="34"/>
                    <a:pt x="16" y="34"/>
                  </a:cubicBezTo>
                  <a:cubicBezTo>
                    <a:pt x="22" y="34"/>
                    <a:pt x="28" y="33"/>
                    <a:pt x="34" y="31"/>
                  </a:cubicBezTo>
                  <a:cubicBezTo>
                    <a:pt x="34" y="0"/>
                    <a:pt x="34" y="0"/>
                    <a:pt x="34" y="0"/>
                  </a:cubicBezTo>
                  <a:cubicBezTo>
                    <a:pt x="0" y="0"/>
                    <a:pt x="0" y="0"/>
                    <a:pt x="0" y="0"/>
                  </a:cubicBezTo>
                  <a:cubicBezTo>
                    <a:pt x="0" y="31"/>
                    <a:pt x="0" y="31"/>
                    <a:pt x="0" y="31"/>
                  </a:cubicBezTo>
                  <a:cubicBezTo>
                    <a:pt x="0" y="31"/>
                    <a:pt x="0" y="31"/>
                    <a:pt x="0" y="31"/>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50" name="Freeform 70">
              <a:extLst>
                <a:ext uri="{FF2B5EF4-FFF2-40B4-BE49-F238E27FC236}">
                  <a16:creationId xmlns:a16="http://schemas.microsoft.com/office/drawing/2014/main" id="{5A4A7DC1-8148-4C51-AC19-BE4CDA5517F8}"/>
                </a:ext>
              </a:extLst>
            </p:cNvPr>
            <p:cNvSpPr>
              <a:spLocks/>
            </p:cNvSpPr>
            <p:nvPr/>
          </p:nvSpPr>
          <p:spPr bwMode="auto">
            <a:xfrm>
              <a:off x="5765" y="3216"/>
              <a:ext cx="184" cy="17"/>
            </a:xfrm>
            <a:custGeom>
              <a:avLst/>
              <a:gdLst>
                <a:gd name="T0" fmla="*/ 106 w 106"/>
                <a:gd name="T1" fmla="*/ 5 h 10"/>
                <a:gd name="T2" fmla="*/ 101 w 106"/>
                <a:gd name="T3" fmla="*/ 10 h 10"/>
                <a:gd name="T4" fmla="*/ 6 w 106"/>
                <a:gd name="T5" fmla="*/ 10 h 10"/>
                <a:gd name="T6" fmla="*/ 0 w 106"/>
                <a:gd name="T7" fmla="*/ 5 h 10"/>
                <a:gd name="T8" fmla="*/ 0 w 106"/>
                <a:gd name="T9" fmla="*/ 5 h 10"/>
                <a:gd name="T10" fmla="*/ 6 w 106"/>
                <a:gd name="T11" fmla="*/ 0 h 10"/>
                <a:gd name="T12" fmla="*/ 101 w 106"/>
                <a:gd name="T13" fmla="*/ 0 h 10"/>
                <a:gd name="T14" fmla="*/ 106 w 106"/>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
                  <a:moveTo>
                    <a:pt x="106" y="5"/>
                  </a:moveTo>
                  <a:cubicBezTo>
                    <a:pt x="106" y="7"/>
                    <a:pt x="104" y="10"/>
                    <a:pt x="101" y="10"/>
                  </a:cubicBezTo>
                  <a:cubicBezTo>
                    <a:pt x="6" y="10"/>
                    <a:pt x="6" y="10"/>
                    <a:pt x="6" y="10"/>
                  </a:cubicBezTo>
                  <a:cubicBezTo>
                    <a:pt x="3" y="10"/>
                    <a:pt x="0" y="7"/>
                    <a:pt x="0" y="5"/>
                  </a:cubicBezTo>
                  <a:cubicBezTo>
                    <a:pt x="0" y="5"/>
                    <a:pt x="0" y="5"/>
                    <a:pt x="0" y="5"/>
                  </a:cubicBezTo>
                  <a:cubicBezTo>
                    <a:pt x="0" y="3"/>
                    <a:pt x="3" y="0"/>
                    <a:pt x="6" y="0"/>
                  </a:cubicBezTo>
                  <a:cubicBezTo>
                    <a:pt x="101" y="0"/>
                    <a:pt x="101" y="0"/>
                    <a:pt x="101" y="0"/>
                  </a:cubicBezTo>
                  <a:cubicBezTo>
                    <a:pt x="104" y="0"/>
                    <a:pt x="106" y="3"/>
                    <a:pt x="106" y="5"/>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51" name="Freeform 71">
              <a:extLst>
                <a:ext uri="{FF2B5EF4-FFF2-40B4-BE49-F238E27FC236}">
                  <a16:creationId xmlns:a16="http://schemas.microsoft.com/office/drawing/2014/main" id="{4DC496B0-FE15-42F3-AD53-2EDFF572F4AE}"/>
                </a:ext>
              </a:extLst>
            </p:cNvPr>
            <p:cNvSpPr>
              <a:spLocks/>
            </p:cNvSpPr>
            <p:nvPr/>
          </p:nvSpPr>
          <p:spPr bwMode="auto">
            <a:xfrm>
              <a:off x="5791" y="3125"/>
              <a:ext cx="142" cy="91"/>
            </a:xfrm>
            <a:custGeom>
              <a:avLst/>
              <a:gdLst>
                <a:gd name="T0" fmla="*/ 41 w 82"/>
                <a:gd name="T1" fmla="*/ 0 h 53"/>
                <a:gd name="T2" fmla="*/ 0 w 82"/>
                <a:gd name="T3" fmla="*/ 39 h 53"/>
                <a:gd name="T4" fmla="*/ 0 w 82"/>
                <a:gd name="T5" fmla="*/ 53 h 53"/>
                <a:gd name="T6" fmla="*/ 82 w 82"/>
                <a:gd name="T7" fmla="*/ 53 h 53"/>
                <a:gd name="T8" fmla="*/ 82 w 82"/>
                <a:gd name="T9" fmla="*/ 39 h 53"/>
                <a:gd name="T10" fmla="*/ 41 w 82"/>
                <a:gd name="T11" fmla="*/ 0 h 53"/>
              </a:gdLst>
              <a:ahLst/>
              <a:cxnLst>
                <a:cxn ang="0">
                  <a:pos x="T0" y="T1"/>
                </a:cxn>
                <a:cxn ang="0">
                  <a:pos x="T2" y="T3"/>
                </a:cxn>
                <a:cxn ang="0">
                  <a:pos x="T4" y="T5"/>
                </a:cxn>
                <a:cxn ang="0">
                  <a:pos x="T6" y="T7"/>
                </a:cxn>
                <a:cxn ang="0">
                  <a:pos x="T8" y="T9"/>
                </a:cxn>
                <a:cxn ang="0">
                  <a:pos x="T10" y="T11"/>
                </a:cxn>
              </a:cxnLst>
              <a:rect l="0" t="0" r="r" b="b"/>
              <a:pathLst>
                <a:path w="82" h="53">
                  <a:moveTo>
                    <a:pt x="41" y="0"/>
                  </a:moveTo>
                  <a:cubicBezTo>
                    <a:pt x="18" y="0"/>
                    <a:pt x="0" y="18"/>
                    <a:pt x="0" y="39"/>
                  </a:cubicBezTo>
                  <a:cubicBezTo>
                    <a:pt x="0" y="53"/>
                    <a:pt x="0" y="53"/>
                    <a:pt x="0" y="53"/>
                  </a:cubicBezTo>
                  <a:cubicBezTo>
                    <a:pt x="82" y="53"/>
                    <a:pt x="82" y="53"/>
                    <a:pt x="82" y="53"/>
                  </a:cubicBezTo>
                  <a:cubicBezTo>
                    <a:pt x="82" y="39"/>
                    <a:pt x="82" y="39"/>
                    <a:pt x="82" y="39"/>
                  </a:cubicBezTo>
                  <a:cubicBezTo>
                    <a:pt x="82" y="18"/>
                    <a:pt x="64" y="0"/>
                    <a:pt x="41"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52" name="Freeform 72">
              <a:extLst>
                <a:ext uri="{FF2B5EF4-FFF2-40B4-BE49-F238E27FC236}">
                  <a16:creationId xmlns:a16="http://schemas.microsoft.com/office/drawing/2014/main" id="{42BE27AF-41CD-4E9E-BFEE-43FAD567832C}"/>
                </a:ext>
              </a:extLst>
            </p:cNvPr>
            <p:cNvSpPr>
              <a:spLocks/>
            </p:cNvSpPr>
            <p:nvPr/>
          </p:nvSpPr>
          <p:spPr bwMode="auto">
            <a:xfrm>
              <a:off x="5791" y="3192"/>
              <a:ext cx="142" cy="24"/>
            </a:xfrm>
            <a:custGeom>
              <a:avLst/>
              <a:gdLst>
                <a:gd name="T0" fmla="*/ 0 w 142"/>
                <a:gd name="T1" fmla="*/ 0 h 24"/>
                <a:gd name="T2" fmla="*/ 142 w 142"/>
                <a:gd name="T3" fmla="*/ 0 h 24"/>
                <a:gd name="T4" fmla="*/ 142 w 142"/>
                <a:gd name="T5" fmla="*/ 24 h 24"/>
                <a:gd name="T6" fmla="*/ 0 w 142"/>
                <a:gd name="T7" fmla="*/ 24 h 24"/>
                <a:gd name="T8" fmla="*/ 0 w 142"/>
                <a:gd name="T9" fmla="*/ 0 h 24"/>
                <a:gd name="T10" fmla="*/ 0 w 142"/>
                <a:gd name="T11" fmla="*/ 0 h 24"/>
              </a:gdLst>
              <a:ahLst/>
              <a:cxnLst>
                <a:cxn ang="0">
                  <a:pos x="T0" y="T1"/>
                </a:cxn>
                <a:cxn ang="0">
                  <a:pos x="T2" y="T3"/>
                </a:cxn>
                <a:cxn ang="0">
                  <a:pos x="T4" y="T5"/>
                </a:cxn>
                <a:cxn ang="0">
                  <a:pos x="T6" y="T7"/>
                </a:cxn>
                <a:cxn ang="0">
                  <a:pos x="T8" y="T9"/>
                </a:cxn>
                <a:cxn ang="0">
                  <a:pos x="T10" y="T11"/>
                </a:cxn>
              </a:cxnLst>
              <a:rect l="0" t="0" r="r" b="b"/>
              <a:pathLst>
                <a:path w="142" h="24">
                  <a:moveTo>
                    <a:pt x="0" y="0"/>
                  </a:moveTo>
                  <a:lnTo>
                    <a:pt x="142" y="0"/>
                  </a:lnTo>
                  <a:lnTo>
                    <a:pt x="142" y="24"/>
                  </a:lnTo>
                  <a:lnTo>
                    <a:pt x="0" y="24"/>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53" name="Freeform 73">
              <a:extLst>
                <a:ext uri="{FF2B5EF4-FFF2-40B4-BE49-F238E27FC236}">
                  <a16:creationId xmlns:a16="http://schemas.microsoft.com/office/drawing/2014/main" id="{DB0B4A7F-A008-432A-A1A9-AC839B3C8E4D}"/>
                </a:ext>
              </a:extLst>
            </p:cNvPr>
            <p:cNvSpPr>
              <a:spLocks/>
            </p:cNvSpPr>
            <p:nvPr/>
          </p:nvSpPr>
          <p:spPr bwMode="auto">
            <a:xfrm>
              <a:off x="5791" y="3233"/>
              <a:ext cx="142" cy="130"/>
            </a:xfrm>
            <a:custGeom>
              <a:avLst/>
              <a:gdLst>
                <a:gd name="T0" fmla="*/ 0 w 82"/>
                <a:gd name="T1" fmla="*/ 0 h 76"/>
                <a:gd name="T2" fmla="*/ 0 w 82"/>
                <a:gd name="T3" fmla="*/ 63 h 76"/>
                <a:gd name="T4" fmla="*/ 0 w 82"/>
                <a:gd name="T5" fmla="*/ 63 h 76"/>
                <a:gd name="T6" fmla="*/ 40 w 82"/>
                <a:gd name="T7" fmla="*/ 76 h 76"/>
                <a:gd name="T8" fmla="*/ 82 w 82"/>
                <a:gd name="T9" fmla="*/ 63 h 76"/>
                <a:gd name="T10" fmla="*/ 82 w 82"/>
                <a:gd name="T11" fmla="*/ 0 h 76"/>
                <a:gd name="T12" fmla="*/ 0 w 82"/>
                <a:gd name="T13" fmla="*/ 0 h 76"/>
                <a:gd name="T14" fmla="*/ 0 w 82"/>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76">
                  <a:moveTo>
                    <a:pt x="0" y="0"/>
                  </a:moveTo>
                  <a:cubicBezTo>
                    <a:pt x="0" y="63"/>
                    <a:pt x="0" y="63"/>
                    <a:pt x="0" y="63"/>
                  </a:cubicBezTo>
                  <a:cubicBezTo>
                    <a:pt x="0" y="63"/>
                    <a:pt x="0" y="63"/>
                    <a:pt x="0" y="63"/>
                  </a:cubicBezTo>
                  <a:cubicBezTo>
                    <a:pt x="11" y="71"/>
                    <a:pt x="26" y="76"/>
                    <a:pt x="40" y="76"/>
                  </a:cubicBezTo>
                  <a:cubicBezTo>
                    <a:pt x="64" y="76"/>
                    <a:pt x="82" y="63"/>
                    <a:pt x="82" y="63"/>
                  </a:cubicBezTo>
                  <a:cubicBezTo>
                    <a:pt x="82" y="0"/>
                    <a:pt x="82" y="0"/>
                    <a:pt x="82" y="0"/>
                  </a:cubicBezTo>
                  <a:cubicBezTo>
                    <a:pt x="0" y="0"/>
                    <a:pt x="0" y="0"/>
                    <a:pt x="0" y="0"/>
                  </a:cubicBezTo>
                  <a:cubicBezTo>
                    <a:pt x="0" y="0"/>
                    <a:pt x="0" y="0"/>
                    <a:pt x="0"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54" name="Freeform 74">
              <a:extLst>
                <a:ext uri="{FF2B5EF4-FFF2-40B4-BE49-F238E27FC236}">
                  <a16:creationId xmlns:a16="http://schemas.microsoft.com/office/drawing/2014/main" id="{A0E28328-7726-4307-9476-2F9A052432E0}"/>
                </a:ext>
              </a:extLst>
            </p:cNvPr>
            <p:cNvSpPr>
              <a:spLocks/>
            </p:cNvSpPr>
            <p:nvPr/>
          </p:nvSpPr>
          <p:spPr bwMode="auto">
            <a:xfrm>
              <a:off x="5966" y="3519"/>
              <a:ext cx="51" cy="17"/>
            </a:xfrm>
            <a:custGeom>
              <a:avLst/>
              <a:gdLst>
                <a:gd name="T0" fmla="*/ 0 w 51"/>
                <a:gd name="T1" fmla="*/ 0 h 17"/>
                <a:gd name="T2" fmla="*/ 51 w 51"/>
                <a:gd name="T3" fmla="*/ 0 h 17"/>
                <a:gd name="T4" fmla="*/ 51 w 51"/>
                <a:gd name="T5" fmla="*/ 17 h 17"/>
                <a:gd name="T6" fmla="*/ 0 w 51"/>
                <a:gd name="T7" fmla="*/ 17 h 17"/>
                <a:gd name="T8" fmla="*/ 0 w 51"/>
                <a:gd name="T9" fmla="*/ 0 h 17"/>
                <a:gd name="T10" fmla="*/ 0 w 51"/>
                <a:gd name="T11" fmla="*/ 0 h 17"/>
              </a:gdLst>
              <a:ahLst/>
              <a:cxnLst>
                <a:cxn ang="0">
                  <a:pos x="T0" y="T1"/>
                </a:cxn>
                <a:cxn ang="0">
                  <a:pos x="T2" y="T3"/>
                </a:cxn>
                <a:cxn ang="0">
                  <a:pos x="T4" y="T5"/>
                </a:cxn>
                <a:cxn ang="0">
                  <a:pos x="T6" y="T7"/>
                </a:cxn>
                <a:cxn ang="0">
                  <a:pos x="T8" y="T9"/>
                </a:cxn>
                <a:cxn ang="0">
                  <a:pos x="T10" y="T11"/>
                </a:cxn>
              </a:cxnLst>
              <a:rect l="0" t="0" r="r" b="b"/>
              <a:pathLst>
                <a:path w="51" h="17">
                  <a:moveTo>
                    <a:pt x="0" y="0"/>
                  </a:moveTo>
                  <a:lnTo>
                    <a:pt x="51" y="0"/>
                  </a:lnTo>
                  <a:lnTo>
                    <a:pt x="51" y="17"/>
                  </a:lnTo>
                  <a:lnTo>
                    <a:pt x="0" y="17"/>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55" name="Freeform 75">
              <a:extLst>
                <a:ext uri="{FF2B5EF4-FFF2-40B4-BE49-F238E27FC236}">
                  <a16:creationId xmlns:a16="http://schemas.microsoft.com/office/drawing/2014/main" id="{F92FCCD0-2AC4-438F-9A9B-35612A85939A}"/>
                </a:ext>
              </a:extLst>
            </p:cNvPr>
            <p:cNvSpPr>
              <a:spLocks/>
            </p:cNvSpPr>
            <p:nvPr/>
          </p:nvSpPr>
          <p:spPr bwMode="auto">
            <a:xfrm>
              <a:off x="5708" y="3519"/>
              <a:ext cx="50" cy="17"/>
            </a:xfrm>
            <a:custGeom>
              <a:avLst/>
              <a:gdLst>
                <a:gd name="T0" fmla="*/ 0 w 50"/>
                <a:gd name="T1" fmla="*/ 0 h 17"/>
                <a:gd name="T2" fmla="*/ 50 w 50"/>
                <a:gd name="T3" fmla="*/ 0 h 17"/>
                <a:gd name="T4" fmla="*/ 50 w 50"/>
                <a:gd name="T5" fmla="*/ 17 h 17"/>
                <a:gd name="T6" fmla="*/ 0 w 50"/>
                <a:gd name="T7" fmla="*/ 17 h 17"/>
                <a:gd name="T8" fmla="*/ 0 w 50"/>
                <a:gd name="T9" fmla="*/ 0 h 17"/>
                <a:gd name="T10" fmla="*/ 0 w 50"/>
                <a:gd name="T11" fmla="*/ 0 h 17"/>
              </a:gdLst>
              <a:ahLst/>
              <a:cxnLst>
                <a:cxn ang="0">
                  <a:pos x="T0" y="T1"/>
                </a:cxn>
                <a:cxn ang="0">
                  <a:pos x="T2" y="T3"/>
                </a:cxn>
                <a:cxn ang="0">
                  <a:pos x="T4" y="T5"/>
                </a:cxn>
                <a:cxn ang="0">
                  <a:pos x="T6" y="T7"/>
                </a:cxn>
                <a:cxn ang="0">
                  <a:pos x="T8" y="T9"/>
                </a:cxn>
                <a:cxn ang="0">
                  <a:pos x="T10" y="T11"/>
                </a:cxn>
              </a:cxnLst>
              <a:rect l="0" t="0" r="r" b="b"/>
              <a:pathLst>
                <a:path w="50" h="17">
                  <a:moveTo>
                    <a:pt x="0" y="0"/>
                  </a:moveTo>
                  <a:lnTo>
                    <a:pt x="50" y="0"/>
                  </a:lnTo>
                  <a:lnTo>
                    <a:pt x="50" y="17"/>
                  </a:lnTo>
                  <a:lnTo>
                    <a:pt x="0" y="17"/>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56" name="Freeform 76">
              <a:extLst>
                <a:ext uri="{FF2B5EF4-FFF2-40B4-BE49-F238E27FC236}">
                  <a16:creationId xmlns:a16="http://schemas.microsoft.com/office/drawing/2014/main" id="{421FE23B-90E2-4332-B93F-92161BD09DE5}"/>
                </a:ext>
              </a:extLst>
            </p:cNvPr>
            <p:cNvSpPr>
              <a:spLocks/>
            </p:cNvSpPr>
            <p:nvPr/>
          </p:nvSpPr>
          <p:spPr bwMode="auto">
            <a:xfrm>
              <a:off x="5808" y="3298"/>
              <a:ext cx="99" cy="24"/>
            </a:xfrm>
            <a:custGeom>
              <a:avLst/>
              <a:gdLst>
                <a:gd name="T0" fmla="*/ 52 w 57"/>
                <a:gd name="T1" fmla="*/ 14 h 14"/>
                <a:gd name="T2" fmla="*/ 51 w 57"/>
                <a:gd name="T3" fmla="*/ 14 h 14"/>
                <a:gd name="T4" fmla="*/ 55 w 57"/>
                <a:gd name="T5" fmla="*/ 9 h 14"/>
                <a:gd name="T6" fmla="*/ 52 w 57"/>
                <a:gd name="T7" fmla="*/ 4 h 14"/>
                <a:gd name="T8" fmla="*/ 37 w 57"/>
                <a:gd name="T9" fmla="*/ 10 h 14"/>
                <a:gd name="T10" fmla="*/ 29 w 57"/>
                <a:gd name="T11" fmla="*/ 4 h 14"/>
                <a:gd name="T12" fmla="*/ 20 w 57"/>
                <a:gd name="T13" fmla="*/ 10 h 14"/>
                <a:gd name="T14" fmla="*/ 5 w 57"/>
                <a:gd name="T15" fmla="*/ 4 h 14"/>
                <a:gd name="T16" fmla="*/ 2 w 57"/>
                <a:gd name="T17" fmla="*/ 9 h 14"/>
                <a:gd name="T18" fmla="*/ 6 w 57"/>
                <a:gd name="T19" fmla="*/ 14 h 14"/>
                <a:gd name="T20" fmla="*/ 5 w 57"/>
                <a:gd name="T21" fmla="*/ 14 h 14"/>
                <a:gd name="T22" fmla="*/ 0 w 57"/>
                <a:gd name="T23" fmla="*/ 7 h 14"/>
                <a:gd name="T24" fmla="*/ 5 w 57"/>
                <a:gd name="T25" fmla="*/ 0 h 14"/>
                <a:gd name="T26" fmla="*/ 28 w 57"/>
                <a:gd name="T27" fmla="*/ 0 h 14"/>
                <a:gd name="T28" fmla="*/ 30 w 57"/>
                <a:gd name="T29" fmla="*/ 0 h 14"/>
                <a:gd name="T30" fmla="*/ 52 w 57"/>
                <a:gd name="T31" fmla="*/ 0 h 14"/>
                <a:gd name="T32" fmla="*/ 57 w 57"/>
                <a:gd name="T33" fmla="*/ 7 h 14"/>
                <a:gd name="T34" fmla="*/ 52 w 57"/>
                <a:gd name="T3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14">
                  <a:moveTo>
                    <a:pt x="52" y="14"/>
                  </a:moveTo>
                  <a:cubicBezTo>
                    <a:pt x="51" y="14"/>
                    <a:pt x="51" y="14"/>
                    <a:pt x="51" y="14"/>
                  </a:cubicBezTo>
                  <a:cubicBezTo>
                    <a:pt x="53" y="14"/>
                    <a:pt x="55" y="12"/>
                    <a:pt x="55" y="9"/>
                  </a:cubicBezTo>
                  <a:cubicBezTo>
                    <a:pt x="55" y="6"/>
                    <a:pt x="54" y="4"/>
                    <a:pt x="52" y="4"/>
                  </a:cubicBezTo>
                  <a:cubicBezTo>
                    <a:pt x="44" y="4"/>
                    <a:pt x="43" y="10"/>
                    <a:pt x="37" y="10"/>
                  </a:cubicBezTo>
                  <a:cubicBezTo>
                    <a:pt x="32" y="10"/>
                    <a:pt x="30" y="7"/>
                    <a:pt x="29" y="4"/>
                  </a:cubicBezTo>
                  <a:cubicBezTo>
                    <a:pt x="27" y="7"/>
                    <a:pt x="25" y="10"/>
                    <a:pt x="20" y="10"/>
                  </a:cubicBezTo>
                  <a:cubicBezTo>
                    <a:pt x="14" y="10"/>
                    <a:pt x="12" y="4"/>
                    <a:pt x="5" y="4"/>
                  </a:cubicBezTo>
                  <a:cubicBezTo>
                    <a:pt x="3" y="4"/>
                    <a:pt x="2" y="6"/>
                    <a:pt x="2" y="9"/>
                  </a:cubicBezTo>
                  <a:cubicBezTo>
                    <a:pt x="2" y="12"/>
                    <a:pt x="4" y="14"/>
                    <a:pt x="6" y="14"/>
                  </a:cubicBezTo>
                  <a:cubicBezTo>
                    <a:pt x="6" y="14"/>
                    <a:pt x="6" y="14"/>
                    <a:pt x="5" y="14"/>
                  </a:cubicBezTo>
                  <a:cubicBezTo>
                    <a:pt x="2" y="14"/>
                    <a:pt x="0" y="11"/>
                    <a:pt x="0" y="7"/>
                  </a:cubicBezTo>
                  <a:cubicBezTo>
                    <a:pt x="0" y="3"/>
                    <a:pt x="2" y="0"/>
                    <a:pt x="5" y="0"/>
                  </a:cubicBezTo>
                  <a:cubicBezTo>
                    <a:pt x="8" y="0"/>
                    <a:pt x="22" y="0"/>
                    <a:pt x="28" y="0"/>
                  </a:cubicBezTo>
                  <a:cubicBezTo>
                    <a:pt x="29" y="0"/>
                    <a:pt x="30" y="0"/>
                    <a:pt x="30" y="0"/>
                  </a:cubicBezTo>
                  <a:cubicBezTo>
                    <a:pt x="35" y="0"/>
                    <a:pt x="48" y="0"/>
                    <a:pt x="52" y="0"/>
                  </a:cubicBezTo>
                  <a:cubicBezTo>
                    <a:pt x="55" y="0"/>
                    <a:pt x="57" y="3"/>
                    <a:pt x="57" y="7"/>
                  </a:cubicBezTo>
                  <a:cubicBezTo>
                    <a:pt x="57" y="11"/>
                    <a:pt x="55" y="14"/>
                    <a:pt x="52" y="14"/>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57" name="Freeform 77">
              <a:extLst>
                <a:ext uri="{FF2B5EF4-FFF2-40B4-BE49-F238E27FC236}">
                  <a16:creationId xmlns:a16="http://schemas.microsoft.com/office/drawing/2014/main" id="{4DBEFF12-F129-48DA-AE57-A787678EA30E}"/>
                </a:ext>
              </a:extLst>
            </p:cNvPr>
            <p:cNvSpPr>
              <a:spLocks/>
            </p:cNvSpPr>
            <p:nvPr/>
          </p:nvSpPr>
          <p:spPr bwMode="auto">
            <a:xfrm>
              <a:off x="5791" y="3233"/>
              <a:ext cx="142" cy="7"/>
            </a:xfrm>
            <a:custGeom>
              <a:avLst/>
              <a:gdLst>
                <a:gd name="T0" fmla="*/ 0 w 142"/>
                <a:gd name="T1" fmla="*/ 0 h 7"/>
                <a:gd name="T2" fmla="*/ 142 w 142"/>
                <a:gd name="T3" fmla="*/ 0 h 7"/>
                <a:gd name="T4" fmla="*/ 142 w 142"/>
                <a:gd name="T5" fmla="*/ 7 h 7"/>
                <a:gd name="T6" fmla="*/ 0 w 142"/>
                <a:gd name="T7" fmla="*/ 7 h 7"/>
                <a:gd name="T8" fmla="*/ 0 w 142"/>
                <a:gd name="T9" fmla="*/ 0 h 7"/>
                <a:gd name="T10" fmla="*/ 0 w 142"/>
                <a:gd name="T11" fmla="*/ 0 h 7"/>
              </a:gdLst>
              <a:ahLst/>
              <a:cxnLst>
                <a:cxn ang="0">
                  <a:pos x="T0" y="T1"/>
                </a:cxn>
                <a:cxn ang="0">
                  <a:pos x="T2" y="T3"/>
                </a:cxn>
                <a:cxn ang="0">
                  <a:pos x="T4" y="T5"/>
                </a:cxn>
                <a:cxn ang="0">
                  <a:pos x="T6" y="T7"/>
                </a:cxn>
                <a:cxn ang="0">
                  <a:pos x="T8" y="T9"/>
                </a:cxn>
                <a:cxn ang="0">
                  <a:pos x="T10" y="T11"/>
                </a:cxn>
              </a:cxnLst>
              <a:rect l="0" t="0" r="r" b="b"/>
              <a:pathLst>
                <a:path w="142" h="7">
                  <a:moveTo>
                    <a:pt x="0" y="0"/>
                  </a:moveTo>
                  <a:lnTo>
                    <a:pt x="142" y="0"/>
                  </a:lnTo>
                  <a:lnTo>
                    <a:pt x="142" y="7"/>
                  </a:lnTo>
                  <a:lnTo>
                    <a:pt x="0" y="7"/>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58" name="Freeform 78">
              <a:extLst>
                <a:ext uri="{FF2B5EF4-FFF2-40B4-BE49-F238E27FC236}">
                  <a16:creationId xmlns:a16="http://schemas.microsoft.com/office/drawing/2014/main" id="{53A4573A-471D-49BC-B469-681620C75E77}"/>
                </a:ext>
              </a:extLst>
            </p:cNvPr>
            <p:cNvSpPr>
              <a:spLocks/>
            </p:cNvSpPr>
            <p:nvPr/>
          </p:nvSpPr>
          <p:spPr bwMode="auto">
            <a:xfrm>
              <a:off x="5833" y="3322"/>
              <a:ext cx="50" cy="17"/>
            </a:xfrm>
            <a:custGeom>
              <a:avLst/>
              <a:gdLst>
                <a:gd name="T0" fmla="*/ 0 w 29"/>
                <a:gd name="T1" fmla="*/ 0 h 10"/>
                <a:gd name="T2" fmla="*/ 15 w 29"/>
                <a:gd name="T3" fmla="*/ 10 h 10"/>
                <a:gd name="T4" fmla="*/ 29 w 29"/>
                <a:gd name="T5" fmla="*/ 0 h 10"/>
                <a:gd name="T6" fmla="*/ 0 w 29"/>
                <a:gd name="T7" fmla="*/ 0 h 10"/>
                <a:gd name="T8" fmla="*/ 0 w 29"/>
                <a:gd name="T9" fmla="*/ 0 h 10"/>
              </a:gdLst>
              <a:ahLst/>
              <a:cxnLst>
                <a:cxn ang="0">
                  <a:pos x="T0" y="T1"/>
                </a:cxn>
                <a:cxn ang="0">
                  <a:pos x="T2" y="T3"/>
                </a:cxn>
                <a:cxn ang="0">
                  <a:pos x="T4" y="T5"/>
                </a:cxn>
                <a:cxn ang="0">
                  <a:pos x="T6" y="T7"/>
                </a:cxn>
                <a:cxn ang="0">
                  <a:pos x="T8" y="T9"/>
                </a:cxn>
              </a:cxnLst>
              <a:rect l="0" t="0" r="r" b="b"/>
              <a:pathLst>
                <a:path w="29" h="10">
                  <a:moveTo>
                    <a:pt x="0" y="0"/>
                  </a:moveTo>
                  <a:cubicBezTo>
                    <a:pt x="2" y="6"/>
                    <a:pt x="8" y="10"/>
                    <a:pt x="15" y="10"/>
                  </a:cubicBezTo>
                  <a:cubicBezTo>
                    <a:pt x="21" y="10"/>
                    <a:pt x="27" y="6"/>
                    <a:pt x="29" y="0"/>
                  </a:cubicBezTo>
                  <a:cubicBezTo>
                    <a:pt x="0" y="0"/>
                    <a:pt x="0" y="0"/>
                    <a:pt x="0" y="0"/>
                  </a:cubicBezTo>
                  <a:cubicBezTo>
                    <a:pt x="0" y="0"/>
                    <a:pt x="0" y="0"/>
                    <a:pt x="0"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59" name="Freeform 92">
              <a:extLst>
                <a:ext uri="{FF2B5EF4-FFF2-40B4-BE49-F238E27FC236}">
                  <a16:creationId xmlns:a16="http://schemas.microsoft.com/office/drawing/2014/main" id="{1C95E932-CAC5-48FF-99C4-03875826BAB0}"/>
                </a:ext>
              </a:extLst>
            </p:cNvPr>
            <p:cNvSpPr>
              <a:spLocks/>
            </p:cNvSpPr>
            <p:nvPr/>
          </p:nvSpPr>
          <p:spPr bwMode="auto">
            <a:xfrm>
              <a:off x="5791" y="3233"/>
              <a:ext cx="24" cy="130"/>
            </a:xfrm>
            <a:custGeom>
              <a:avLst/>
              <a:gdLst>
                <a:gd name="T0" fmla="*/ 14 w 24"/>
                <a:gd name="T1" fmla="*/ 104 h 130"/>
                <a:gd name="T2" fmla="*/ 14 w 24"/>
                <a:gd name="T3" fmla="*/ 0 h 130"/>
                <a:gd name="T4" fmla="*/ 0 w 24"/>
                <a:gd name="T5" fmla="*/ 0 h 130"/>
                <a:gd name="T6" fmla="*/ 0 w 24"/>
                <a:gd name="T7" fmla="*/ 116 h 130"/>
                <a:gd name="T8" fmla="*/ 24 w 24"/>
                <a:gd name="T9" fmla="*/ 130 h 130"/>
                <a:gd name="T10" fmla="*/ 24 w 24"/>
                <a:gd name="T11" fmla="*/ 111 h 130"/>
                <a:gd name="T12" fmla="*/ 14 w 24"/>
                <a:gd name="T13" fmla="*/ 104 h 130"/>
                <a:gd name="T14" fmla="*/ 14 w 24"/>
                <a:gd name="T15" fmla="*/ 104 h 130"/>
                <a:gd name="T16" fmla="*/ 14 w 24"/>
                <a:gd name="T17" fmla="*/ 10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0">
                  <a:moveTo>
                    <a:pt x="14" y="104"/>
                  </a:moveTo>
                  <a:lnTo>
                    <a:pt x="14" y="0"/>
                  </a:lnTo>
                  <a:lnTo>
                    <a:pt x="0" y="0"/>
                  </a:lnTo>
                  <a:lnTo>
                    <a:pt x="0" y="116"/>
                  </a:lnTo>
                  <a:lnTo>
                    <a:pt x="24" y="130"/>
                  </a:lnTo>
                  <a:lnTo>
                    <a:pt x="24" y="111"/>
                  </a:lnTo>
                  <a:lnTo>
                    <a:pt x="14" y="104"/>
                  </a:lnTo>
                  <a:lnTo>
                    <a:pt x="14" y="104"/>
                  </a:lnTo>
                  <a:lnTo>
                    <a:pt x="14" y="104"/>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60" name="Freeform 93">
              <a:extLst>
                <a:ext uri="{FF2B5EF4-FFF2-40B4-BE49-F238E27FC236}">
                  <a16:creationId xmlns:a16="http://schemas.microsoft.com/office/drawing/2014/main" id="{B48D87AB-8F11-4184-9BC7-B9B5320D91A8}"/>
                </a:ext>
              </a:extLst>
            </p:cNvPr>
            <p:cNvSpPr>
              <a:spLocks/>
            </p:cNvSpPr>
            <p:nvPr/>
          </p:nvSpPr>
          <p:spPr bwMode="auto">
            <a:xfrm>
              <a:off x="5899" y="3233"/>
              <a:ext cx="34" cy="130"/>
            </a:xfrm>
            <a:custGeom>
              <a:avLst/>
              <a:gdLst>
                <a:gd name="T0" fmla="*/ 15 w 34"/>
                <a:gd name="T1" fmla="*/ 104 h 130"/>
                <a:gd name="T2" fmla="*/ 15 w 34"/>
                <a:gd name="T3" fmla="*/ 0 h 130"/>
                <a:gd name="T4" fmla="*/ 34 w 34"/>
                <a:gd name="T5" fmla="*/ 0 h 130"/>
                <a:gd name="T6" fmla="*/ 34 w 34"/>
                <a:gd name="T7" fmla="*/ 116 h 130"/>
                <a:gd name="T8" fmla="*/ 0 w 34"/>
                <a:gd name="T9" fmla="*/ 130 h 130"/>
                <a:gd name="T10" fmla="*/ 0 w 34"/>
                <a:gd name="T11" fmla="*/ 111 h 130"/>
                <a:gd name="T12" fmla="*/ 15 w 34"/>
                <a:gd name="T13" fmla="*/ 104 h 130"/>
                <a:gd name="T14" fmla="*/ 15 w 34"/>
                <a:gd name="T15" fmla="*/ 104 h 130"/>
                <a:gd name="T16" fmla="*/ 15 w 34"/>
                <a:gd name="T17" fmla="*/ 10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0">
                  <a:moveTo>
                    <a:pt x="15" y="104"/>
                  </a:moveTo>
                  <a:lnTo>
                    <a:pt x="15" y="0"/>
                  </a:lnTo>
                  <a:lnTo>
                    <a:pt x="34" y="0"/>
                  </a:lnTo>
                  <a:lnTo>
                    <a:pt x="34" y="116"/>
                  </a:lnTo>
                  <a:lnTo>
                    <a:pt x="0" y="130"/>
                  </a:lnTo>
                  <a:lnTo>
                    <a:pt x="0" y="111"/>
                  </a:lnTo>
                  <a:lnTo>
                    <a:pt x="15" y="104"/>
                  </a:lnTo>
                  <a:lnTo>
                    <a:pt x="15" y="104"/>
                  </a:lnTo>
                  <a:lnTo>
                    <a:pt x="15" y="104"/>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61" name="Freeform 31">
              <a:extLst>
                <a:ext uri="{FF2B5EF4-FFF2-40B4-BE49-F238E27FC236}">
                  <a16:creationId xmlns:a16="http://schemas.microsoft.com/office/drawing/2014/main" id="{032D1807-08AC-4ADD-92ED-F457E97ADD15}"/>
                </a:ext>
              </a:extLst>
            </p:cNvPr>
            <p:cNvSpPr>
              <a:spLocks/>
            </p:cNvSpPr>
            <p:nvPr/>
          </p:nvSpPr>
          <p:spPr bwMode="auto">
            <a:xfrm>
              <a:off x="5800" y="3462"/>
              <a:ext cx="24" cy="33"/>
            </a:xfrm>
            <a:custGeom>
              <a:avLst/>
              <a:gdLst>
                <a:gd name="T0" fmla="*/ 14 w 14"/>
                <a:gd name="T1" fmla="*/ 17 h 19"/>
                <a:gd name="T2" fmla="*/ 8 w 14"/>
                <a:gd name="T3" fmla="*/ 19 h 19"/>
                <a:gd name="T4" fmla="*/ 2 w 14"/>
                <a:gd name="T5" fmla="*/ 16 h 19"/>
                <a:gd name="T6" fmla="*/ 0 w 14"/>
                <a:gd name="T7" fmla="*/ 9 h 19"/>
                <a:gd name="T8" fmla="*/ 2 w 14"/>
                <a:gd name="T9" fmla="*/ 2 h 19"/>
                <a:gd name="T10" fmla="*/ 9 w 14"/>
                <a:gd name="T11" fmla="*/ 0 h 19"/>
                <a:gd name="T12" fmla="*/ 14 w 14"/>
                <a:gd name="T13" fmla="*/ 1 h 19"/>
                <a:gd name="T14" fmla="*/ 14 w 14"/>
                <a:gd name="T15" fmla="*/ 3 h 19"/>
                <a:gd name="T16" fmla="*/ 8 w 14"/>
                <a:gd name="T17" fmla="*/ 2 h 19"/>
                <a:gd name="T18" fmla="*/ 4 w 14"/>
                <a:gd name="T19" fmla="*/ 4 h 19"/>
                <a:gd name="T20" fmla="*/ 2 w 14"/>
                <a:gd name="T21" fmla="*/ 9 h 19"/>
                <a:gd name="T22" fmla="*/ 4 w 14"/>
                <a:gd name="T23" fmla="*/ 15 h 19"/>
                <a:gd name="T24" fmla="*/ 8 w 14"/>
                <a:gd name="T25" fmla="*/ 17 h 19"/>
                <a:gd name="T26" fmla="*/ 12 w 14"/>
                <a:gd name="T27" fmla="*/ 16 h 19"/>
                <a:gd name="T28" fmla="*/ 12 w 14"/>
                <a:gd name="T29" fmla="*/ 11 h 19"/>
                <a:gd name="T30" fmla="*/ 8 w 14"/>
                <a:gd name="T31" fmla="*/ 11 h 19"/>
                <a:gd name="T32" fmla="*/ 8 w 14"/>
                <a:gd name="T33" fmla="*/ 9 h 19"/>
                <a:gd name="T34" fmla="*/ 14 w 14"/>
                <a:gd name="T35" fmla="*/ 9 h 19"/>
                <a:gd name="T36" fmla="*/ 14 w 14"/>
                <a:gd name="T37" fmla="*/ 17 h 19"/>
                <a:gd name="T38" fmla="*/ 14 w 14"/>
                <a:gd name="T39"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9">
                  <a:moveTo>
                    <a:pt x="14" y="17"/>
                  </a:moveTo>
                  <a:cubicBezTo>
                    <a:pt x="12" y="18"/>
                    <a:pt x="10" y="19"/>
                    <a:pt x="8" y="19"/>
                  </a:cubicBezTo>
                  <a:cubicBezTo>
                    <a:pt x="5" y="19"/>
                    <a:pt x="4" y="18"/>
                    <a:pt x="2" y="16"/>
                  </a:cubicBezTo>
                  <a:cubicBezTo>
                    <a:pt x="0" y="14"/>
                    <a:pt x="0" y="12"/>
                    <a:pt x="0" y="9"/>
                  </a:cubicBezTo>
                  <a:cubicBezTo>
                    <a:pt x="0" y="7"/>
                    <a:pt x="0" y="4"/>
                    <a:pt x="2" y="2"/>
                  </a:cubicBezTo>
                  <a:cubicBezTo>
                    <a:pt x="4" y="0"/>
                    <a:pt x="6" y="0"/>
                    <a:pt x="9" y="0"/>
                  </a:cubicBezTo>
                  <a:cubicBezTo>
                    <a:pt x="11" y="0"/>
                    <a:pt x="12" y="0"/>
                    <a:pt x="14" y="1"/>
                  </a:cubicBezTo>
                  <a:cubicBezTo>
                    <a:pt x="14" y="3"/>
                    <a:pt x="14" y="3"/>
                    <a:pt x="14" y="3"/>
                  </a:cubicBezTo>
                  <a:cubicBezTo>
                    <a:pt x="12" y="2"/>
                    <a:pt x="10" y="2"/>
                    <a:pt x="8" y="2"/>
                  </a:cubicBezTo>
                  <a:cubicBezTo>
                    <a:pt x="6" y="2"/>
                    <a:pt x="5" y="2"/>
                    <a:pt x="4" y="4"/>
                  </a:cubicBezTo>
                  <a:cubicBezTo>
                    <a:pt x="2" y="5"/>
                    <a:pt x="2" y="7"/>
                    <a:pt x="2" y="9"/>
                  </a:cubicBezTo>
                  <a:cubicBezTo>
                    <a:pt x="2" y="12"/>
                    <a:pt x="2" y="13"/>
                    <a:pt x="4" y="15"/>
                  </a:cubicBezTo>
                  <a:cubicBezTo>
                    <a:pt x="5" y="16"/>
                    <a:pt x="6" y="17"/>
                    <a:pt x="8" y="17"/>
                  </a:cubicBezTo>
                  <a:cubicBezTo>
                    <a:pt x="10" y="17"/>
                    <a:pt x="11" y="16"/>
                    <a:pt x="12" y="16"/>
                  </a:cubicBezTo>
                  <a:cubicBezTo>
                    <a:pt x="12" y="11"/>
                    <a:pt x="12" y="11"/>
                    <a:pt x="12" y="11"/>
                  </a:cubicBezTo>
                  <a:cubicBezTo>
                    <a:pt x="8" y="11"/>
                    <a:pt x="8" y="11"/>
                    <a:pt x="8" y="11"/>
                  </a:cubicBezTo>
                  <a:cubicBezTo>
                    <a:pt x="8" y="9"/>
                    <a:pt x="8" y="9"/>
                    <a:pt x="8" y="9"/>
                  </a:cubicBezTo>
                  <a:cubicBezTo>
                    <a:pt x="14" y="9"/>
                    <a:pt x="14" y="9"/>
                    <a:pt x="14" y="9"/>
                  </a:cubicBezTo>
                  <a:cubicBezTo>
                    <a:pt x="14" y="17"/>
                    <a:pt x="14" y="17"/>
                    <a:pt x="14" y="17"/>
                  </a:cubicBezTo>
                  <a:cubicBezTo>
                    <a:pt x="14" y="17"/>
                    <a:pt x="14" y="17"/>
                    <a:pt x="14" y="17"/>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62" name="Freeform 32">
              <a:extLst>
                <a:ext uri="{FF2B5EF4-FFF2-40B4-BE49-F238E27FC236}">
                  <a16:creationId xmlns:a16="http://schemas.microsoft.com/office/drawing/2014/main" id="{5D67A6FC-F2ED-433C-9ED4-E4F1061EE244}"/>
                </a:ext>
              </a:extLst>
            </p:cNvPr>
            <p:cNvSpPr>
              <a:spLocks/>
            </p:cNvSpPr>
            <p:nvPr/>
          </p:nvSpPr>
          <p:spPr bwMode="auto">
            <a:xfrm>
              <a:off x="5841" y="3462"/>
              <a:ext cx="16" cy="33"/>
            </a:xfrm>
            <a:custGeom>
              <a:avLst/>
              <a:gdLst>
                <a:gd name="T0" fmla="*/ 16 w 16"/>
                <a:gd name="T1" fmla="*/ 33 h 33"/>
                <a:gd name="T2" fmla="*/ 0 w 16"/>
                <a:gd name="T3" fmla="*/ 33 h 33"/>
                <a:gd name="T4" fmla="*/ 0 w 16"/>
                <a:gd name="T5" fmla="*/ 0 h 33"/>
                <a:gd name="T6" fmla="*/ 16 w 16"/>
                <a:gd name="T7" fmla="*/ 0 h 33"/>
                <a:gd name="T8" fmla="*/ 16 w 16"/>
                <a:gd name="T9" fmla="*/ 3 h 33"/>
                <a:gd name="T10" fmla="*/ 4 w 16"/>
                <a:gd name="T11" fmla="*/ 3 h 33"/>
                <a:gd name="T12" fmla="*/ 4 w 16"/>
                <a:gd name="T13" fmla="*/ 15 h 33"/>
                <a:gd name="T14" fmla="*/ 14 w 16"/>
                <a:gd name="T15" fmla="*/ 15 h 33"/>
                <a:gd name="T16" fmla="*/ 14 w 16"/>
                <a:gd name="T17" fmla="*/ 17 h 33"/>
                <a:gd name="T18" fmla="*/ 4 w 16"/>
                <a:gd name="T19" fmla="*/ 17 h 33"/>
                <a:gd name="T20" fmla="*/ 4 w 16"/>
                <a:gd name="T21" fmla="*/ 29 h 33"/>
                <a:gd name="T22" fmla="*/ 16 w 16"/>
                <a:gd name="T23" fmla="*/ 29 h 33"/>
                <a:gd name="T24" fmla="*/ 16 w 16"/>
                <a:gd name="T25" fmla="*/ 33 h 33"/>
                <a:gd name="T26" fmla="*/ 16 w 16"/>
                <a:gd name="T27" fmla="*/ 33 h 33"/>
                <a:gd name="T28" fmla="*/ 16 w 16"/>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33">
                  <a:moveTo>
                    <a:pt x="16" y="33"/>
                  </a:moveTo>
                  <a:lnTo>
                    <a:pt x="0" y="33"/>
                  </a:lnTo>
                  <a:lnTo>
                    <a:pt x="0" y="0"/>
                  </a:lnTo>
                  <a:lnTo>
                    <a:pt x="16" y="0"/>
                  </a:lnTo>
                  <a:lnTo>
                    <a:pt x="16" y="3"/>
                  </a:lnTo>
                  <a:lnTo>
                    <a:pt x="4" y="3"/>
                  </a:lnTo>
                  <a:lnTo>
                    <a:pt x="4" y="15"/>
                  </a:lnTo>
                  <a:lnTo>
                    <a:pt x="14" y="15"/>
                  </a:lnTo>
                  <a:lnTo>
                    <a:pt x="14" y="17"/>
                  </a:lnTo>
                  <a:lnTo>
                    <a:pt x="4" y="17"/>
                  </a:lnTo>
                  <a:lnTo>
                    <a:pt x="4" y="29"/>
                  </a:lnTo>
                  <a:lnTo>
                    <a:pt x="16" y="29"/>
                  </a:lnTo>
                  <a:lnTo>
                    <a:pt x="16" y="33"/>
                  </a:lnTo>
                  <a:lnTo>
                    <a:pt x="16" y="33"/>
                  </a:lnTo>
                  <a:lnTo>
                    <a:pt x="16" y="33"/>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63" name="Freeform 33">
              <a:extLst>
                <a:ext uri="{FF2B5EF4-FFF2-40B4-BE49-F238E27FC236}">
                  <a16:creationId xmlns:a16="http://schemas.microsoft.com/office/drawing/2014/main" id="{2DA75CF8-7557-4AEE-B7BD-6CE94FF11711}"/>
                </a:ext>
              </a:extLst>
            </p:cNvPr>
            <p:cNvSpPr>
              <a:spLocks/>
            </p:cNvSpPr>
            <p:nvPr/>
          </p:nvSpPr>
          <p:spPr bwMode="auto">
            <a:xfrm>
              <a:off x="5762" y="3250"/>
              <a:ext cx="201" cy="51"/>
            </a:xfrm>
            <a:custGeom>
              <a:avLst/>
              <a:gdLst>
                <a:gd name="T0" fmla="*/ 53 w 116"/>
                <a:gd name="T1" fmla="*/ 0 h 30"/>
                <a:gd name="T2" fmla="*/ 0 w 116"/>
                <a:gd name="T3" fmla="*/ 0 h 30"/>
                <a:gd name="T4" fmla="*/ 0 w 116"/>
                <a:gd name="T5" fmla="*/ 3 h 30"/>
                <a:gd name="T6" fmla="*/ 26 w 116"/>
                <a:gd name="T7" fmla="*/ 24 h 30"/>
                <a:gd name="T8" fmla="*/ 43 w 116"/>
                <a:gd name="T9" fmla="*/ 24 h 30"/>
                <a:gd name="T10" fmla="*/ 47 w 116"/>
                <a:gd name="T11" fmla="*/ 21 h 30"/>
                <a:gd name="T12" fmla="*/ 55 w 116"/>
                <a:gd name="T13" fmla="*/ 16 h 30"/>
                <a:gd name="T14" fmla="*/ 61 w 116"/>
                <a:gd name="T15" fmla="*/ 16 h 30"/>
                <a:gd name="T16" fmla="*/ 66 w 116"/>
                <a:gd name="T17" fmla="*/ 19 h 30"/>
                <a:gd name="T18" fmla="*/ 74 w 116"/>
                <a:gd name="T19" fmla="*/ 24 h 30"/>
                <a:gd name="T20" fmla="*/ 90 w 116"/>
                <a:gd name="T21" fmla="*/ 24 h 30"/>
                <a:gd name="T22" fmla="*/ 116 w 116"/>
                <a:gd name="T23" fmla="*/ 3 h 30"/>
                <a:gd name="T24" fmla="*/ 116 w 116"/>
                <a:gd name="T25" fmla="*/ 0 h 30"/>
                <a:gd name="T26" fmla="*/ 53 w 116"/>
                <a:gd name="T2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30">
                  <a:moveTo>
                    <a:pt x="53" y="0"/>
                  </a:moveTo>
                  <a:cubicBezTo>
                    <a:pt x="0" y="0"/>
                    <a:pt x="0" y="0"/>
                    <a:pt x="0" y="0"/>
                  </a:cubicBezTo>
                  <a:cubicBezTo>
                    <a:pt x="0" y="3"/>
                    <a:pt x="0" y="3"/>
                    <a:pt x="0" y="3"/>
                  </a:cubicBezTo>
                  <a:cubicBezTo>
                    <a:pt x="26" y="24"/>
                    <a:pt x="26" y="24"/>
                    <a:pt x="26" y="24"/>
                  </a:cubicBezTo>
                  <a:cubicBezTo>
                    <a:pt x="26" y="24"/>
                    <a:pt x="33" y="30"/>
                    <a:pt x="43" y="24"/>
                  </a:cubicBezTo>
                  <a:cubicBezTo>
                    <a:pt x="44" y="23"/>
                    <a:pt x="45" y="22"/>
                    <a:pt x="47" y="21"/>
                  </a:cubicBezTo>
                  <a:cubicBezTo>
                    <a:pt x="55" y="16"/>
                    <a:pt x="55" y="16"/>
                    <a:pt x="55" y="16"/>
                  </a:cubicBezTo>
                  <a:cubicBezTo>
                    <a:pt x="55" y="16"/>
                    <a:pt x="58" y="14"/>
                    <a:pt x="61" y="16"/>
                  </a:cubicBezTo>
                  <a:cubicBezTo>
                    <a:pt x="66" y="19"/>
                    <a:pt x="66" y="19"/>
                    <a:pt x="66" y="19"/>
                  </a:cubicBezTo>
                  <a:cubicBezTo>
                    <a:pt x="68" y="20"/>
                    <a:pt x="70" y="21"/>
                    <a:pt x="74" y="24"/>
                  </a:cubicBezTo>
                  <a:cubicBezTo>
                    <a:pt x="84" y="30"/>
                    <a:pt x="90" y="24"/>
                    <a:pt x="90" y="24"/>
                  </a:cubicBezTo>
                  <a:cubicBezTo>
                    <a:pt x="116" y="3"/>
                    <a:pt x="116" y="3"/>
                    <a:pt x="116" y="3"/>
                  </a:cubicBezTo>
                  <a:cubicBezTo>
                    <a:pt x="116" y="0"/>
                    <a:pt x="116" y="0"/>
                    <a:pt x="116" y="0"/>
                  </a:cubicBezTo>
                  <a:cubicBezTo>
                    <a:pt x="53" y="0"/>
                    <a:pt x="53" y="0"/>
                    <a:pt x="5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64" name="Freeform 34">
              <a:extLst>
                <a:ext uri="{FF2B5EF4-FFF2-40B4-BE49-F238E27FC236}">
                  <a16:creationId xmlns:a16="http://schemas.microsoft.com/office/drawing/2014/main" id="{36EC6927-6120-4227-9678-2EEDF3B526FE}"/>
                </a:ext>
              </a:extLst>
            </p:cNvPr>
            <p:cNvSpPr>
              <a:spLocks/>
            </p:cNvSpPr>
            <p:nvPr/>
          </p:nvSpPr>
          <p:spPr bwMode="auto">
            <a:xfrm>
              <a:off x="5794" y="3264"/>
              <a:ext cx="46" cy="18"/>
            </a:xfrm>
            <a:custGeom>
              <a:avLst/>
              <a:gdLst>
                <a:gd name="T0" fmla="*/ 0 w 26"/>
                <a:gd name="T1" fmla="*/ 5 h 11"/>
                <a:gd name="T2" fmla="*/ 11 w 26"/>
                <a:gd name="T3" fmla="*/ 0 h 11"/>
                <a:gd name="T4" fmla="*/ 26 w 26"/>
                <a:gd name="T5" fmla="*/ 6 h 11"/>
                <a:gd name="T6" fmla="*/ 15 w 26"/>
                <a:gd name="T7" fmla="*/ 11 h 11"/>
                <a:gd name="T8" fmla="*/ 0 w 26"/>
                <a:gd name="T9" fmla="*/ 5 h 11"/>
              </a:gdLst>
              <a:ahLst/>
              <a:cxnLst>
                <a:cxn ang="0">
                  <a:pos x="T0" y="T1"/>
                </a:cxn>
                <a:cxn ang="0">
                  <a:pos x="T2" y="T3"/>
                </a:cxn>
                <a:cxn ang="0">
                  <a:pos x="T4" y="T5"/>
                </a:cxn>
                <a:cxn ang="0">
                  <a:pos x="T6" y="T7"/>
                </a:cxn>
                <a:cxn ang="0">
                  <a:pos x="T8" y="T9"/>
                </a:cxn>
              </a:cxnLst>
              <a:rect l="0" t="0" r="r" b="b"/>
              <a:pathLst>
                <a:path w="26" h="11">
                  <a:moveTo>
                    <a:pt x="0" y="5"/>
                  </a:moveTo>
                  <a:cubicBezTo>
                    <a:pt x="0" y="5"/>
                    <a:pt x="5" y="0"/>
                    <a:pt x="11" y="0"/>
                  </a:cubicBezTo>
                  <a:cubicBezTo>
                    <a:pt x="18" y="1"/>
                    <a:pt x="25" y="6"/>
                    <a:pt x="26" y="6"/>
                  </a:cubicBezTo>
                  <a:cubicBezTo>
                    <a:pt x="26" y="6"/>
                    <a:pt x="21" y="11"/>
                    <a:pt x="15" y="11"/>
                  </a:cubicBezTo>
                  <a:cubicBezTo>
                    <a:pt x="9" y="11"/>
                    <a:pt x="0" y="5"/>
                    <a:pt x="0" y="5"/>
                  </a:cubicBezTo>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65" name="Freeform 35">
              <a:extLst>
                <a:ext uri="{FF2B5EF4-FFF2-40B4-BE49-F238E27FC236}">
                  <a16:creationId xmlns:a16="http://schemas.microsoft.com/office/drawing/2014/main" id="{E9BE511F-ADBE-43DB-BFB4-A61E3B61D193}"/>
                </a:ext>
              </a:extLst>
            </p:cNvPr>
            <p:cNvSpPr>
              <a:spLocks/>
            </p:cNvSpPr>
            <p:nvPr/>
          </p:nvSpPr>
          <p:spPr bwMode="auto">
            <a:xfrm>
              <a:off x="5881" y="3264"/>
              <a:ext cx="44" cy="18"/>
            </a:xfrm>
            <a:custGeom>
              <a:avLst/>
              <a:gdLst>
                <a:gd name="T0" fmla="*/ 25 w 25"/>
                <a:gd name="T1" fmla="*/ 5 h 11"/>
                <a:gd name="T2" fmla="*/ 14 w 25"/>
                <a:gd name="T3" fmla="*/ 0 h 11"/>
                <a:gd name="T4" fmla="*/ 0 w 25"/>
                <a:gd name="T5" fmla="*/ 6 h 11"/>
                <a:gd name="T6" fmla="*/ 11 w 25"/>
                <a:gd name="T7" fmla="*/ 11 h 11"/>
                <a:gd name="T8" fmla="*/ 25 w 25"/>
                <a:gd name="T9" fmla="*/ 5 h 11"/>
              </a:gdLst>
              <a:ahLst/>
              <a:cxnLst>
                <a:cxn ang="0">
                  <a:pos x="T0" y="T1"/>
                </a:cxn>
                <a:cxn ang="0">
                  <a:pos x="T2" y="T3"/>
                </a:cxn>
                <a:cxn ang="0">
                  <a:pos x="T4" y="T5"/>
                </a:cxn>
                <a:cxn ang="0">
                  <a:pos x="T6" y="T7"/>
                </a:cxn>
                <a:cxn ang="0">
                  <a:pos x="T8" y="T9"/>
                </a:cxn>
              </a:cxnLst>
              <a:rect l="0" t="0" r="r" b="b"/>
              <a:pathLst>
                <a:path w="25" h="11">
                  <a:moveTo>
                    <a:pt x="25" y="5"/>
                  </a:moveTo>
                  <a:cubicBezTo>
                    <a:pt x="25" y="5"/>
                    <a:pt x="21" y="0"/>
                    <a:pt x="14" y="0"/>
                  </a:cubicBezTo>
                  <a:cubicBezTo>
                    <a:pt x="8" y="1"/>
                    <a:pt x="1" y="6"/>
                    <a:pt x="0" y="6"/>
                  </a:cubicBezTo>
                  <a:cubicBezTo>
                    <a:pt x="0" y="6"/>
                    <a:pt x="5" y="11"/>
                    <a:pt x="11" y="11"/>
                  </a:cubicBezTo>
                  <a:cubicBezTo>
                    <a:pt x="17" y="11"/>
                    <a:pt x="25" y="5"/>
                    <a:pt x="25" y="5"/>
                  </a:cubicBezTo>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grpSp>
      <p:sp>
        <p:nvSpPr>
          <p:cNvPr id="66" name="Right Arrow 128">
            <a:extLst>
              <a:ext uri="{FF2B5EF4-FFF2-40B4-BE49-F238E27FC236}">
                <a16:creationId xmlns:a16="http://schemas.microsoft.com/office/drawing/2014/main" id="{DC2C1E18-7769-42EA-80B7-7DA76D4DCD89}"/>
              </a:ext>
            </a:extLst>
          </p:cNvPr>
          <p:cNvSpPr/>
          <p:nvPr/>
        </p:nvSpPr>
        <p:spPr>
          <a:xfrm>
            <a:off x="2345110" y="3829503"/>
            <a:ext cx="1162782" cy="7431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endParaRPr lang="en-US" sz="1350">
              <a:solidFill>
                <a:prstClr val="white"/>
              </a:solidFill>
              <a:latin typeface="Calibri" panose="020F0502020204030204"/>
            </a:endParaRPr>
          </a:p>
        </p:txBody>
      </p:sp>
      <p:sp>
        <p:nvSpPr>
          <p:cNvPr id="67" name="Right Arrow 129">
            <a:extLst>
              <a:ext uri="{FF2B5EF4-FFF2-40B4-BE49-F238E27FC236}">
                <a16:creationId xmlns:a16="http://schemas.microsoft.com/office/drawing/2014/main" id="{52E18041-0107-405B-AE15-83A7AEA056D1}"/>
              </a:ext>
            </a:extLst>
          </p:cNvPr>
          <p:cNvSpPr/>
          <p:nvPr/>
        </p:nvSpPr>
        <p:spPr>
          <a:xfrm>
            <a:off x="8136472" y="3803791"/>
            <a:ext cx="1291254" cy="743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endParaRPr lang="en-US" sz="1350">
              <a:solidFill>
                <a:prstClr val="white"/>
              </a:solidFill>
              <a:latin typeface="Calibri" panose="020F0502020204030204"/>
            </a:endParaRPr>
          </a:p>
        </p:txBody>
      </p:sp>
      <p:sp>
        <p:nvSpPr>
          <p:cNvPr id="68" name="Rounded Rectangle 130">
            <a:extLst>
              <a:ext uri="{FF2B5EF4-FFF2-40B4-BE49-F238E27FC236}">
                <a16:creationId xmlns:a16="http://schemas.microsoft.com/office/drawing/2014/main" id="{EE0D641C-C62B-4E8B-8283-E70A6F097586}"/>
              </a:ext>
            </a:extLst>
          </p:cNvPr>
          <p:cNvSpPr/>
          <p:nvPr/>
        </p:nvSpPr>
        <p:spPr>
          <a:xfrm>
            <a:off x="9496818" y="3864777"/>
            <a:ext cx="1127403" cy="630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a:solidFill>
                  <a:prstClr val="white"/>
                </a:solidFill>
                <a:latin typeface="Calibri" panose="020F0502020204030204"/>
              </a:rPr>
              <a:t>Object</a:t>
            </a:r>
          </a:p>
        </p:txBody>
      </p:sp>
      <p:grpSp>
        <p:nvGrpSpPr>
          <p:cNvPr id="69" name="Group 68">
            <a:extLst>
              <a:ext uri="{FF2B5EF4-FFF2-40B4-BE49-F238E27FC236}">
                <a16:creationId xmlns:a16="http://schemas.microsoft.com/office/drawing/2014/main" id="{3B258092-4625-45FA-BE47-016617AC31C1}"/>
              </a:ext>
            </a:extLst>
          </p:cNvPr>
          <p:cNvGrpSpPr/>
          <p:nvPr/>
        </p:nvGrpSpPr>
        <p:grpSpPr>
          <a:xfrm>
            <a:off x="2792412" y="4015797"/>
            <a:ext cx="397669" cy="347663"/>
            <a:chOff x="5953125" y="3265488"/>
            <a:chExt cx="530225" cy="463550"/>
          </a:xfrm>
        </p:grpSpPr>
        <p:grpSp>
          <p:nvGrpSpPr>
            <p:cNvPr id="70" name="Group 8">
              <a:extLst>
                <a:ext uri="{FF2B5EF4-FFF2-40B4-BE49-F238E27FC236}">
                  <a16:creationId xmlns:a16="http://schemas.microsoft.com/office/drawing/2014/main" id="{F998A7A9-94CE-470B-953A-79EF85A62E22}"/>
                </a:ext>
              </a:extLst>
            </p:cNvPr>
            <p:cNvGrpSpPr>
              <a:grpSpLocks noChangeAspect="1"/>
            </p:cNvGrpSpPr>
            <p:nvPr/>
          </p:nvGrpSpPr>
          <p:grpSpPr bwMode="auto">
            <a:xfrm>
              <a:off x="5953125" y="3265488"/>
              <a:ext cx="530225" cy="463550"/>
              <a:chOff x="3750" y="2057"/>
              <a:chExt cx="334" cy="292"/>
            </a:xfrm>
          </p:grpSpPr>
          <p:sp>
            <p:nvSpPr>
              <p:cNvPr id="73" name="AutoShape 7">
                <a:extLst>
                  <a:ext uri="{FF2B5EF4-FFF2-40B4-BE49-F238E27FC236}">
                    <a16:creationId xmlns:a16="http://schemas.microsoft.com/office/drawing/2014/main" id="{92BA39CC-62FC-4874-803D-90CF7AB468C2}"/>
                  </a:ext>
                </a:extLst>
              </p:cNvPr>
              <p:cNvSpPr>
                <a:spLocks noChangeAspect="1" noChangeArrowheads="1" noTextEdit="1"/>
              </p:cNvSpPr>
              <p:nvPr/>
            </p:nvSpPr>
            <p:spPr bwMode="auto">
              <a:xfrm>
                <a:off x="3750" y="2057"/>
                <a:ext cx="33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74" name="Oval 10">
                <a:extLst>
                  <a:ext uri="{FF2B5EF4-FFF2-40B4-BE49-F238E27FC236}">
                    <a16:creationId xmlns:a16="http://schemas.microsoft.com/office/drawing/2014/main" id="{EC1B7971-3989-4FE9-B426-5CE2D94EFC45}"/>
                  </a:ext>
                </a:extLst>
              </p:cNvPr>
              <p:cNvSpPr>
                <a:spLocks noChangeArrowheads="1"/>
              </p:cNvSpPr>
              <p:nvPr/>
            </p:nvSpPr>
            <p:spPr bwMode="auto">
              <a:xfrm>
                <a:off x="3872" y="2057"/>
                <a:ext cx="97" cy="96"/>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75" name="Freeform 11">
                <a:extLst>
                  <a:ext uri="{FF2B5EF4-FFF2-40B4-BE49-F238E27FC236}">
                    <a16:creationId xmlns:a16="http://schemas.microsoft.com/office/drawing/2014/main" id="{41690D60-7470-4F08-86B1-29DF3B050119}"/>
                  </a:ext>
                </a:extLst>
              </p:cNvPr>
              <p:cNvSpPr>
                <a:spLocks/>
              </p:cNvSpPr>
              <p:nvPr/>
            </p:nvSpPr>
            <p:spPr bwMode="auto">
              <a:xfrm>
                <a:off x="3783" y="2088"/>
                <a:ext cx="82" cy="54"/>
              </a:xfrm>
              <a:custGeom>
                <a:avLst/>
                <a:gdLst>
                  <a:gd name="T0" fmla="*/ 64 w 82"/>
                  <a:gd name="T1" fmla="*/ 54 h 54"/>
                  <a:gd name="T2" fmla="*/ 54 w 82"/>
                  <a:gd name="T3" fmla="*/ 46 h 54"/>
                  <a:gd name="T4" fmla="*/ 37 w 82"/>
                  <a:gd name="T5" fmla="*/ 33 h 54"/>
                  <a:gd name="T6" fmla="*/ 14 w 82"/>
                  <a:gd name="T7" fmla="*/ 47 h 54"/>
                  <a:gd name="T8" fmla="*/ 0 w 82"/>
                  <a:gd name="T9" fmla="*/ 23 h 54"/>
                  <a:gd name="T10" fmla="*/ 40 w 82"/>
                  <a:gd name="T11" fmla="*/ 0 h 54"/>
                  <a:gd name="T12" fmla="*/ 70 w 82"/>
                  <a:gd name="T13" fmla="*/ 25 h 54"/>
                  <a:gd name="T14" fmla="*/ 82 w 82"/>
                  <a:gd name="T15" fmla="*/ 32 h 54"/>
                  <a:gd name="T16" fmla="*/ 64 w 82"/>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54">
                    <a:moveTo>
                      <a:pt x="64" y="54"/>
                    </a:moveTo>
                    <a:lnTo>
                      <a:pt x="54" y="46"/>
                    </a:lnTo>
                    <a:lnTo>
                      <a:pt x="37" y="33"/>
                    </a:lnTo>
                    <a:lnTo>
                      <a:pt x="14" y="47"/>
                    </a:lnTo>
                    <a:lnTo>
                      <a:pt x="0" y="23"/>
                    </a:lnTo>
                    <a:lnTo>
                      <a:pt x="40" y="0"/>
                    </a:lnTo>
                    <a:lnTo>
                      <a:pt x="70" y="25"/>
                    </a:lnTo>
                    <a:lnTo>
                      <a:pt x="82" y="32"/>
                    </a:lnTo>
                    <a:lnTo>
                      <a:pt x="64" y="54"/>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76" name="Freeform 12">
                <a:extLst>
                  <a:ext uri="{FF2B5EF4-FFF2-40B4-BE49-F238E27FC236}">
                    <a16:creationId xmlns:a16="http://schemas.microsoft.com/office/drawing/2014/main" id="{61E8CAC6-6C9B-472B-B908-3CFBD10C3697}"/>
                  </a:ext>
                </a:extLst>
              </p:cNvPr>
              <p:cNvSpPr>
                <a:spLocks/>
              </p:cNvSpPr>
              <p:nvPr/>
            </p:nvSpPr>
            <p:spPr bwMode="auto">
              <a:xfrm>
                <a:off x="3752" y="2163"/>
                <a:ext cx="71" cy="54"/>
              </a:xfrm>
              <a:custGeom>
                <a:avLst/>
                <a:gdLst>
                  <a:gd name="T0" fmla="*/ 24 w 71"/>
                  <a:gd name="T1" fmla="*/ 54 h 54"/>
                  <a:gd name="T2" fmla="*/ 0 w 71"/>
                  <a:gd name="T3" fmla="*/ 42 h 54"/>
                  <a:gd name="T4" fmla="*/ 19 w 71"/>
                  <a:gd name="T5" fmla="*/ 0 h 54"/>
                  <a:gd name="T6" fmla="*/ 57 w 71"/>
                  <a:gd name="T7" fmla="*/ 2 h 54"/>
                  <a:gd name="T8" fmla="*/ 71 w 71"/>
                  <a:gd name="T9" fmla="*/ 2 h 54"/>
                  <a:gd name="T10" fmla="*/ 71 w 71"/>
                  <a:gd name="T11" fmla="*/ 30 h 54"/>
                  <a:gd name="T12" fmla="*/ 57 w 71"/>
                  <a:gd name="T13" fmla="*/ 30 h 54"/>
                  <a:gd name="T14" fmla="*/ 36 w 71"/>
                  <a:gd name="T15" fmla="*/ 30 h 54"/>
                  <a:gd name="T16" fmla="*/ 24 w 71"/>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54">
                    <a:moveTo>
                      <a:pt x="24" y="54"/>
                    </a:moveTo>
                    <a:lnTo>
                      <a:pt x="0" y="42"/>
                    </a:lnTo>
                    <a:lnTo>
                      <a:pt x="19" y="0"/>
                    </a:lnTo>
                    <a:lnTo>
                      <a:pt x="57" y="2"/>
                    </a:lnTo>
                    <a:lnTo>
                      <a:pt x="71" y="2"/>
                    </a:lnTo>
                    <a:lnTo>
                      <a:pt x="71" y="30"/>
                    </a:lnTo>
                    <a:lnTo>
                      <a:pt x="57" y="30"/>
                    </a:lnTo>
                    <a:lnTo>
                      <a:pt x="36" y="30"/>
                    </a:lnTo>
                    <a:lnTo>
                      <a:pt x="24" y="54"/>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77" name="Freeform 13">
                <a:extLst>
                  <a:ext uri="{FF2B5EF4-FFF2-40B4-BE49-F238E27FC236}">
                    <a16:creationId xmlns:a16="http://schemas.microsoft.com/office/drawing/2014/main" id="{F7B2B05C-E651-4B52-906D-82FA89FE76B5}"/>
                  </a:ext>
                </a:extLst>
              </p:cNvPr>
              <p:cNvSpPr>
                <a:spLocks/>
              </p:cNvSpPr>
              <p:nvPr/>
            </p:nvSpPr>
            <p:spPr bwMode="auto">
              <a:xfrm>
                <a:off x="3766" y="2226"/>
                <a:ext cx="60" cy="66"/>
              </a:xfrm>
              <a:custGeom>
                <a:avLst/>
                <a:gdLst>
                  <a:gd name="T0" fmla="*/ 27 w 60"/>
                  <a:gd name="T1" fmla="*/ 66 h 66"/>
                  <a:gd name="T2" fmla="*/ 0 w 60"/>
                  <a:gd name="T3" fmla="*/ 66 h 66"/>
                  <a:gd name="T4" fmla="*/ 1 w 60"/>
                  <a:gd name="T5" fmla="*/ 19 h 66"/>
                  <a:gd name="T6" fmla="*/ 36 w 60"/>
                  <a:gd name="T7" fmla="*/ 5 h 66"/>
                  <a:gd name="T8" fmla="*/ 48 w 60"/>
                  <a:gd name="T9" fmla="*/ 0 h 66"/>
                  <a:gd name="T10" fmla="*/ 60 w 60"/>
                  <a:gd name="T11" fmla="*/ 24 h 66"/>
                  <a:gd name="T12" fmla="*/ 48 w 60"/>
                  <a:gd name="T13" fmla="*/ 29 h 66"/>
                  <a:gd name="T14" fmla="*/ 27 w 60"/>
                  <a:gd name="T15" fmla="*/ 38 h 66"/>
                  <a:gd name="T16" fmla="*/ 27 w 60"/>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6">
                    <a:moveTo>
                      <a:pt x="27" y="66"/>
                    </a:moveTo>
                    <a:lnTo>
                      <a:pt x="0" y="66"/>
                    </a:lnTo>
                    <a:lnTo>
                      <a:pt x="1" y="19"/>
                    </a:lnTo>
                    <a:lnTo>
                      <a:pt x="36" y="5"/>
                    </a:lnTo>
                    <a:lnTo>
                      <a:pt x="48" y="0"/>
                    </a:lnTo>
                    <a:lnTo>
                      <a:pt x="60" y="24"/>
                    </a:lnTo>
                    <a:lnTo>
                      <a:pt x="48" y="29"/>
                    </a:lnTo>
                    <a:lnTo>
                      <a:pt x="27" y="38"/>
                    </a:lnTo>
                    <a:lnTo>
                      <a:pt x="27" y="66"/>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78" name="Freeform 14">
                <a:extLst>
                  <a:ext uri="{FF2B5EF4-FFF2-40B4-BE49-F238E27FC236}">
                    <a16:creationId xmlns:a16="http://schemas.microsoft.com/office/drawing/2014/main" id="{ED428996-95CE-4C05-BF0A-E17565BB9F33}"/>
                  </a:ext>
                </a:extLst>
              </p:cNvPr>
              <p:cNvSpPr>
                <a:spLocks/>
              </p:cNvSpPr>
              <p:nvPr/>
            </p:nvSpPr>
            <p:spPr bwMode="auto">
              <a:xfrm>
                <a:off x="3800" y="2280"/>
                <a:ext cx="61" cy="67"/>
              </a:xfrm>
              <a:custGeom>
                <a:avLst/>
                <a:gdLst>
                  <a:gd name="T0" fmla="*/ 2 w 61"/>
                  <a:gd name="T1" fmla="*/ 67 h 67"/>
                  <a:gd name="T2" fmla="*/ 0 w 61"/>
                  <a:gd name="T3" fmla="*/ 22 h 67"/>
                  <a:gd name="T4" fmla="*/ 37 w 61"/>
                  <a:gd name="T5" fmla="*/ 7 h 67"/>
                  <a:gd name="T6" fmla="*/ 49 w 61"/>
                  <a:gd name="T7" fmla="*/ 0 h 67"/>
                  <a:gd name="T8" fmla="*/ 61 w 61"/>
                  <a:gd name="T9" fmla="*/ 26 h 67"/>
                  <a:gd name="T10" fmla="*/ 49 w 61"/>
                  <a:gd name="T11" fmla="*/ 31 h 67"/>
                  <a:gd name="T12" fmla="*/ 28 w 61"/>
                  <a:gd name="T13" fmla="*/ 40 h 67"/>
                  <a:gd name="T14" fmla="*/ 30 w 61"/>
                  <a:gd name="T15" fmla="*/ 67 h 67"/>
                  <a:gd name="T16" fmla="*/ 2 w 61"/>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7">
                    <a:moveTo>
                      <a:pt x="2" y="67"/>
                    </a:moveTo>
                    <a:lnTo>
                      <a:pt x="0" y="22"/>
                    </a:lnTo>
                    <a:lnTo>
                      <a:pt x="37" y="7"/>
                    </a:lnTo>
                    <a:lnTo>
                      <a:pt x="49" y="0"/>
                    </a:lnTo>
                    <a:lnTo>
                      <a:pt x="61" y="26"/>
                    </a:lnTo>
                    <a:lnTo>
                      <a:pt x="49" y="31"/>
                    </a:lnTo>
                    <a:lnTo>
                      <a:pt x="28" y="40"/>
                    </a:lnTo>
                    <a:lnTo>
                      <a:pt x="30" y="67"/>
                    </a:lnTo>
                    <a:lnTo>
                      <a:pt x="2" y="67"/>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79" name="Freeform 15">
                <a:extLst>
                  <a:ext uri="{FF2B5EF4-FFF2-40B4-BE49-F238E27FC236}">
                    <a16:creationId xmlns:a16="http://schemas.microsoft.com/office/drawing/2014/main" id="{2224ED8E-5453-43E9-9A95-579E143FA774}"/>
                  </a:ext>
                </a:extLst>
              </p:cNvPr>
              <p:cNvSpPr>
                <a:spLocks/>
              </p:cNvSpPr>
              <p:nvPr/>
            </p:nvSpPr>
            <p:spPr bwMode="auto">
              <a:xfrm>
                <a:off x="3969" y="2088"/>
                <a:ext cx="82" cy="54"/>
              </a:xfrm>
              <a:custGeom>
                <a:avLst/>
                <a:gdLst>
                  <a:gd name="T0" fmla="*/ 18 w 82"/>
                  <a:gd name="T1" fmla="*/ 54 h 54"/>
                  <a:gd name="T2" fmla="*/ 0 w 82"/>
                  <a:gd name="T3" fmla="*/ 32 h 54"/>
                  <a:gd name="T4" fmla="*/ 12 w 82"/>
                  <a:gd name="T5" fmla="*/ 23 h 54"/>
                  <a:gd name="T6" fmla="*/ 42 w 82"/>
                  <a:gd name="T7" fmla="*/ 0 h 54"/>
                  <a:gd name="T8" fmla="*/ 82 w 82"/>
                  <a:gd name="T9" fmla="*/ 23 h 54"/>
                  <a:gd name="T10" fmla="*/ 68 w 82"/>
                  <a:gd name="T11" fmla="*/ 47 h 54"/>
                  <a:gd name="T12" fmla="*/ 45 w 82"/>
                  <a:gd name="T13" fmla="*/ 33 h 54"/>
                  <a:gd name="T14" fmla="*/ 28 w 82"/>
                  <a:gd name="T15" fmla="*/ 46 h 54"/>
                  <a:gd name="T16" fmla="*/ 18 w 82"/>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54">
                    <a:moveTo>
                      <a:pt x="18" y="54"/>
                    </a:moveTo>
                    <a:lnTo>
                      <a:pt x="0" y="32"/>
                    </a:lnTo>
                    <a:lnTo>
                      <a:pt x="12" y="23"/>
                    </a:lnTo>
                    <a:lnTo>
                      <a:pt x="42" y="0"/>
                    </a:lnTo>
                    <a:lnTo>
                      <a:pt x="82" y="23"/>
                    </a:lnTo>
                    <a:lnTo>
                      <a:pt x="68" y="47"/>
                    </a:lnTo>
                    <a:lnTo>
                      <a:pt x="45" y="33"/>
                    </a:lnTo>
                    <a:lnTo>
                      <a:pt x="28" y="46"/>
                    </a:lnTo>
                    <a:lnTo>
                      <a:pt x="18" y="54"/>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80" name="Freeform 16">
                <a:extLst>
                  <a:ext uri="{FF2B5EF4-FFF2-40B4-BE49-F238E27FC236}">
                    <a16:creationId xmlns:a16="http://schemas.microsoft.com/office/drawing/2014/main" id="{75EE5A48-2859-413C-8BB2-16BD0D33B676}"/>
                  </a:ext>
                </a:extLst>
              </p:cNvPr>
              <p:cNvSpPr>
                <a:spLocks/>
              </p:cNvSpPr>
              <p:nvPr/>
            </p:nvSpPr>
            <p:spPr bwMode="auto">
              <a:xfrm>
                <a:off x="4011" y="2163"/>
                <a:ext cx="71" cy="54"/>
              </a:xfrm>
              <a:custGeom>
                <a:avLst/>
                <a:gdLst>
                  <a:gd name="T0" fmla="*/ 47 w 71"/>
                  <a:gd name="T1" fmla="*/ 54 h 54"/>
                  <a:gd name="T2" fmla="*/ 35 w 71"/>
                  <a:gd name="T3" fmla="*/ 30 h 54"/>
                  <a:gd name="T4" fmla="*/ 14 w 71"/>
                  <a:gd name="T5" fmla="*/ 30 h 54"/>
                  <a:gd name="T6" fmla="*/ 0 w 71"/>
                  <a:gd name="T7" fmla="*/ 30 h 54"/>
                  <a:gd name="T8" fmla="*/ 0 w 71"/>
                  <a:gd name="T9" fmla="*/ 2 h 54"/>
                  <a:gd name="T10" fmla="*/ 14 w 71"/>
                  <a:gd name="T11" fmla="*/ 2 h 54"/>
                  <a:gd name="T12" fmla="*/ 52 w 71"/>
                  <a:gd name="T13" fmla="*/ 0 h 54"/>
                  <a:gd name="T14" fmla="*/ 71 w 71"/>
                  <a:gd name="T15" fmla="*/ 42 h 54"/>
                  <a:gd name="T16" fmla="*/ 47 w 71"/>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54">
                    <a:moveTo>
                      <a:pt x="47" y="54"/>
                    </a:moveTo>
                    <a:lnTo>
                      <a:pt x="35" y="30"/>
                    </a:lnTo>
                    <a:lnTo>
                      <a:pt x="14" y="30"/>
                    </a:lnTo>
                    <a:lnTo>
                      <a:pt x="0" y="30"/>
                    </a:lnTo>
                    <a:lnTo>
                      <a:pt x="0" y="2"/>
                    </a:lnTo>
                    <a:lnTo>
                      <a:pt x="14" y="2"/>
                    </a:lnTo>
                    <a:lnTo>
                      <a:pt x="52" y="0"/>
                    </a:lnTo>
                    <a:lnTo>
                      <a:pt x="71" y="42"/>
                    </a:lnTo>
                    <a:lnTo>
                      <a:pt x="47" y="54"/>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81" name="Freeform 17">
                <a:extLst>
                  <a:ext uri="{FF2B5EF4-FFF2-40B4-BE49-F238E27FC236}">
                    <a16:creationId xmlns:a16="http://schemas.microsoft.com/office/drawing/2014/main" id="{194318B2-7821-4B88-8B17-95B7F2BE0CC6}"/>
                  </a:ext>
                </a:extLst>
              </p:cNvPr>
              <p:cNvSpPr>
                <a:spLocks/>
              </p:cNvSpPr>
              <p:nvPr/>
            </p:nvSpPr>
            <p:spPr bwMode="auto">
              <a:xfrm>
                <a:off x="4007" y="2226"/>
                <a:ext cx="61" cy="66"/>
              </a:xfrm>
              <a:custGeom>
                <a:avLst/>
                <a:gdLst>
                  <a:gd name="T0" fmla="*/ 33 w 61"/>
                  <a:gd name="T1" fmla="*/ 66 h 66"/>
                  <a:gd name="T2" fmla="*/ 33 w 61"/>
                  <a:gd name="T3" fmla="*/ 38 h 66"/>
                  <a:gd name="T4" fmla="*/ 14 w 61"/>
                  <a:gd name="T5" fmla="*/ 31 h 66"/>
                  <a:gd name="T6" fmla="*/ 0 w 61"/>
                  <a:gd name="T7" fmla="*/ 24 h 66"/>
                  <a:gd name="T8" fmla="*/ 13 w 61"/>
                  <a:gd name="T9" fmla="*/ 0 h 66"/>
                  <a:gd name="T10" fmla="*/ 25 w 61"/>
                  <a:gd name="T11" fmla="*/ 5 h 66"/>
                  <a:gd name="T12" fmla="*/ 60 w 61"/>
                  <a:gd name="T13" fmla="*/ 19 h 66"/>
                  <a:gd name="T14" fmla="*/ 61 w 61"/>
                  <a:gd name="T15" fmla="*/ 66 h 66"/>
                  <a:gd name="T16" fmla="*/ 33 w 61"/>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6">
                    <a:moveTo>
                      <a:pt x="33" y="66"/>
                    </a:moveTo>
                    <a:lnTo>
                      <a:pt x="33" y="38"/>
                    </a:lnTo>
                    <a:lnTo>
                      <a:pt x="14" y="31"/>
                    </a:lnTo>
                    <a:lnTo>
                      <a:pt x="0" y="24"/>
                    </a:lnTo>
                    <a:lnTo>
                      <a:pt x="13" y="0"/>
                    </a:lnTo>
                    <a:lnTo>
                      <a:pt x="25" y="5"/>
                    </a:lnTo>
                    <a:lnTo>
                      <a:pt x="60" y="19"/>
                    </a:lnTo>
                    <a:lnTo>
                      <a:pt x="61" y="66"/>
                    </a:lnTo>
                    <a:lnTo>
                      <a:pt x="33" y="66"/>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82" name="Freeform 18">
                <a:extLst>
                  <a:ext uri="{FF2B5EF4-FFF2-40B4-BE49-F238E27FC236}">
                    <a16:creationId xmlns:a16="http://schemas.microsoft.com/office/drawing/2014/main" id="{EE9425E9-4EFD-49FE-BAF3-D56DDA8F7F06}"/>
                  </a:ext>
                </a:extLst>
              </p:cNvPr>
              <p:cNvSpPr>
                <a:spLocks/>
              </p:cNvSpPr>
              <p:nvPr/>
            </p:nvSpPr>
            <p:spPr bwMode="auto">
              <a:xfrm>
                <a:off x="3973" y="2280"/>
                <a:ext cx="60" cy="67"/>
              </a:xfrm>
              <a:custGeom>
                <a:avLst/>
                <a:gdLst>
                  <a:gd name="T0" fmla="*/ 59 w 60"/>
                  <a:gd name="T1" fmla="*/ 67 h 67"/>
                  <a:gd name="T2" fmla="*/ 31 w 60"/>
                  <a:gd name="T3" fmla="*/ 67 h 67"/>
                  <a:gd name="T4" fmla="*/ 33 w 60"/>
                  <a:gd name="T5" fmla="*/ 40 h 67"/>
                  <a:gd name="T6" fmla="*/ 14 w 60"/>
                  <a:gd name="T7" fmla="*/ 31 h 67"/>
                  <a:gd name="T8" fmla="*/ 0 w 60"/>
                  <a:gd name="T9" fmla="*/ 26 h 67"/>
                  <a:gd name="T10" fmla="*/ 12 w 60"/>
                  <a:gd name="T11" fmla="*/ 0 h 67"/>
                  <a:gd name="T12" fmla="*/ 24 w 60"/>
                  <a:gd name="T13" fmla="*/ 7 h 67"/>
                  <a:gd name="T14" fmla="*/ 60 w 60"/>
                  <a:gd name="T15" fmla="*/ 22 h 67"/>
                  <a:gd name="T16" fmla="*/ 59 w 60"/>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7">
                    <a:moveTo>
                      <a:pt x="59" y="67"/>
                    </a:moveTo>
                    <a:lnTo>
                      <a:pt x="31" y="67"/>
                    </a:lnTo>
                    <a:lnTo>
                      <a:pt x="33" y="40"/>
                    </a:lnTo>
                    <a:lnTo>
                      <a:pt x="14" y="31"/>
                    </a:lnTo>
                    <a:lnTo>
                      <a:pt x="0" y="26"/>
                    </a:lnTo>
                    <a:lnTo>
                      <a:pt x="12" y="0"/>
                    </a:lnTo>
                    <a:lnTo>
                      <a:pt x="24" y="7"/>
                    </a:lnTo>
                    <a:lnTo>
                      <a:pt x="60" y="22"/>
                    </a:lnTo>
                    <a:lnTo>
                      <a:pt x="59" y="67"/>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83" name="Freeform 19">
                <a:extLst>
                  <a:ext uri="{FF2B5EF4-FFF2-40B4-BE49-F238E27FC236}">
                    <a16:creationId xmlns:a16="http://schemas.microsoft.com/office/drawing/2014/main" id="{F24D3854-8504-417A-B21D-1DB3A7A51338}"/>
                  </a:ext>
                </a:extLst>
              </p:cNvPr>
              <p:cNvSpPr>
                <a:spLocks noEditPoints="1"/>
              </p:cNvSpPr>
              <p:nvPr/>
            </p:nvSpPr>
            <p:spPr bwMode="auto">
              <a:xfrm>
                <a:off x="3861" y="2137"/>
                <a:ext cx="26" cy="42"/>
              </a:xfrm>
              <a:custGeom>
                <a:avLst/>
                <a:gdLst>
                  <a:gd name="T0" fmla="*/ 0 w 15"/>
                  <a:gd name="T1" fmla="*/ 12 h 24"/>
                  <a:gd name="T2" fmla="*/ 1 w 15"/>
                  <a:gd name="T3" fmla="*/ 6 h 24"/>
                  <a:gd name="T4" fmla="*/ 3 w 15"/>
                  <a:gd name="T5" fmla="*/ 2 h 24"/>
                  <a:gd name="T6" fmla="*/ 7 w 15"/>
                  <a:gd name="T7" fmla="*/ 0 h 24"/>
                  <a:gd name="T8" fmla="*/ 11 w 15"/>
                  <a:gd name="T9" fmla="*/ 1 h 24"/>
                  <a:gd name="T10" fmla="*/ 13 w 15"/>
                  <a:gd name="T11" fmla="*/ 3 h 24"/>
                  <a:gd name="T12" fmla="*/ 14 w 15"/>
                  <a:gd name="T13" fmla="*/ 7 h 24"/>
                  <a:gd name="T14" fmla="*/ 15 w 15"/>
                  <a:gd name="T15" fmla="*/ 12 h 24"/>
                  <a:gd name="T16" fmla="*/ 14 w 15"/>
                  <a:gd name="T17" fmla="*/ 19 h 24"/>
                  <a:gd name="T18" fmla="*/ 11 w 15"/>
                  <a:gd name="T19" fmla="*/ 22 h 24"/>
                  <a:gd name="T20" fmla="*/ 7 w 15"/>
                  <a:gd name="T21" fmla="*/ 24 h 24"/>
                  <a:gd name="T22" fmla="*/ 2 w 15"/>
                  <a:gd name="T23" fmla="*/ 21 h 24"/>
                  <a:gd name="T24" fmla="*/ 0 w 15"/>
                  <a:gd name="T25" fmla="*/ 12 h 24"/>
                  <a:gd name="T26" fmla="*/ 3 w 15"/>
                  <a:gd name="T27" fmla="*/ 12 h 24"/>
                  <a:gd name="T28" fmla="*/ 4 w 15"/>
                  <a:gd name="T29" fmla="*/ 20 h 24"/>
                  <a:gd name="T30" fmla="*/ 7 w 15"/>
                  <a:gd name="T31" fmla="*/ 21 h 24"/>
                  <a:gd name="T32" fmla="*/ 11 w 15"/>
                  <a:gd name="T33" fmla="*/ 20 h 24"/>
                  <a:gd name="T34" fmla="*/ 12 w 15"/>
                  <a:gd name="T35" fmla="*/ 12 h 24"/>
                  <a:gd name="T36" fmla="*/ 11 w 15"/>
                  <a:gd name="T37" fmla="*/ 5 h 24"/>
                  <a:gd name="T38" fmla="*/ 7 w 15"/>
                  <a:gd name="T39" fmla="*/ 3 h 24"/>
                  <a:gd name="T40" fmla="*/ 4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0" y="7"/>
                      <a:pt x="1" y="6"/>
                    </a:cubicBezTo>
                    <a:cubicBezTo>
                      <a:pt x="1" y="4"/>
                      <a:pt x="2" y="3"/>
                      <a:pt x="3" y="2"/>
                    </a:cubicBezTo>
                    <a:cubicBezTo>
                      <a:pt x="4" y="1"/>
                      <a:pt x="6" y="0"/>
                      <a:pt x="7" y="0"/>
                    </a:cubicBezTo>
                    <a:cubicBezTo>
                      <a:pt x="9" y="0"/>
                      <a:pt x="10" y="1"/>
                      <a:pt x="11" y="1"/>
                    </a:cubicBezTo>
                    <a:cubicBezTo>
                      <a:pt x="11" y="2"/>
                      <a:pt x="12" y="2"/>
                      <a:pt x="13" y="3"/>
                    </a:cubicBezTo>
                    <a:cubicBezTo>
                      <a:pt x="13" y="4"/>
                      <a:pt x="14" y="5"/>
                      <a:pt x="14" y="7"/>
                    </a:cubicBezTo>
                    <a:cubicBezTo>
                      <a:pt x="15" y="8"/>
                      <a:pt x="15" y="10"/>
                      <a:pt x="15" y="12"/>
                    </a:cubicBezTo>
                    <a:cubicBezTo>
                      <a:pt x="15" y="15"/>
                      <a:pt x="15" y="17"/>
                      <a:pt x="14" y="19"/>
                    </a:cubicBezTo>
                    <a:cubicBezTo>
                      <a:pt x="13" y="20"/>
                      <a:pt x="13" y="22"/>
                      <a:pt x="11" y="22"/>
                    </a:cubicBezTo>
                    <a:cubicBezTo>
                      <a:pt x="10" y="23"/>
                      <a:pt x="9" y="24"/>
                      <a:pt x="7" y="24"/>
                    </a:cubicBezTo>
                    <a:cubicBezTo>
                      <a:pt x="5" y="24"/>
                      <a:pt x="3" y="23"/>
                      <a:pt x="2" y="21"/>
                    </a:cubicBezTo>
                    <a:cubicBezTo>
                      <a:pt x="1" y="19"/>
                      <a:pt x="0" y="16"/>
                      <a:pt x="0" y="12"/>
                    </a:cubicBezTo>
                    <a:close/>
                    <a:moveTo>
                      <a:pt x="3" y="12"/>
                    </a:moveTo>
                    <a:cubicBezTo>
                      <a:pt x="3" y="16"/>
                      <a:pt x="3" y="18"/>
                      <a:pt x="4" y="20"/>
                    </a:cubicBezTo>
                    <a:cubicBezTo>
                      <a:pt x="5" y="21"/>
                      <a:pt x="6" y="21"/>
                      <a:pt x="7" y="21"/>
                    </a:cubicBezTo>
                    <a:cubicBezTo>
                      <a:pt x="9" y="21"/>
                      <a:pt x="10" y="21"/>
                      <a:pt x="11" y="20"/>
                    </a:cubicBezTo>
                    <a:cubicBezTo>
                      <a:pt x="11" y="18"/>
                      <a:pt x="12" y="16"/>
                      <a:pt x="12" y="12"/>
                    </a:cubicBezTo>
                    <a:cubicBezTo>
                      <a:pt x="12" y="8"/>
                      <a:pt x="11" y="6"/>
                      <a:pt x="11" y="5"/>
                    </a:cubicBezTo>
                    <a:cubicBezTo>
                      <a:pt x="10" y="3"/>
                      <a:pt x="9" y="3"/>
                      <a:pt x="7" y="3"/>
                    </a:cubicBezTo>
                    <a:cubicBezTo>
                      <a:pt x="6" y="3"/>
                      <a:pt x="5" y="3"/>
                      <a:pt x="4" y="4"/>
                    </a:cubicBezTo>
                    <a:cubicBezTo>
                      <a:pt x="3"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84" name="Freeform 20">
                <a:extLst>
                  <a:ext uri="{FF2B5EF4-FFF2-40B4-BE49-F238E27FC236}">
                    <a16:creationId xmlns:a16="http://schemas.microsoft.com/office/drawing/2014/main" id="{CFC7C031-7666-44D3-B1A2-7127A39A56D2}"/>
                  </a:ext>
                </a:extLst>
              </p:cNvPr>
              <p:cNvSpPr>
                <a:spLocks/>
              </p:cNvSpPr>
              <p:nvPr/>
            </p:nvSpPr>
            <p:spPr bwMode="auto">
              <a:xfrm>
                <a:off x="3896" y="2137"/>
                <a:ext cx="14" cy="40"/>
              </a:xfrm>
              <a:custGeom>
                <a:avLst/>
                <a:gdLst>
                  <a:gd name="T0" fmla="*/ 8 w 8"/>
                  <a:gd name="T1" fmla="*/ 23 h 23"/>
                  <a:gd name="T2" fmla="*/ 5 w 8"/>
                  <a:gd name="T3" fmla="*/ 23 h 23"/>
                  <a:gd name="T4" fmla="*/ 5 w 8"/>
                  <a:gd name="T5" fmla="*/ 5 h 23"/>
                  <a:gd name="T6" fmla="*/ 3 w 8"/>
                  <a:gd name="T7" fmla="*/ 7 h 23"/>
                  <a:gd name="T8" fmla="*/ 0 w 8"/>
                  <a:gd name="T9" fmla="*/ 9 h 23"/>
                  <a:gd name="T10" fmla="*/ 0 w 8"/>
                  <a:gd name="T11" fmla="*/ 6 h 23"/>
                  <a:gd name="T12" fmla="*/ 4 w 8"/>
                  <a:gd name="T13" fmla="*/ 3 h 23"/>
                  <a:gd name="T14" fmla="*/ 6 w 8"/>
                  <a:gd name="T15" fmla="*/ 0 h 23"/>
                  <a:gd name="T16" fmla="*/ 8 w 8"/>
                  <a:gd name="T17" fmla="*/ 0 h 23"/>
                  <a:gd name="T18" fmla="*/ 8 w 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8" y="23"/>
                    </a:moveTo>
                    <a:cubicBezTo>
                      <a:pt x="5" y="23"/>
                      <a:pt x="5" y="23"/>
                      <a:pt x="5" y="23"/>
                    </a:cubicBezTo>
                    <a:cubicBezTo>
                      <a:pt x="5" y="5"/>
                      <a:pt x="5" y="5"/>
                      <a:pt x="5" y="5"/>
                    </a:cubicBezTo>
                    <a:cubicBezTo>
                      <a:pt x="5" y="6"/>
                      <a:pt x="4" y="7"/>
                      <a:pt x="3" y="7"/>
                    </a:cubicBezTo>
                    <a:cubicBezTo>
                      <a:pt x="2" y="8"/>
                      <a:pt x="1" y="9"/>
                      <a:pt x="0" y="9"/>
                    </a:cubicBezTo>
                    <a:cubicBezTo>
                      <a:pt x="0" y="6"/>
                      <a:pt x="0" y="6"/>
                      <a:pt x="0" y="6"/>
                    </a:cubicBezTo>
                    <a:cubicBezTo>
                      <a:pt x="1" y="5"/>
                      <a:pt x="3" y="4"/>
                      <a:pt x="4" y="3"/>
                    </a:cubicBezTo>
                    <a:cubicBezTo>
                      <a:pt x="5" y="2"/>
                      <a:pt x="6" y="1"/>
                      <a:pt x="6" y="0"/>
                    </a:cubicBezTo>
                    <a:cubicBezTo>
                      <a:pt x="8" y="0"/>
                      <a:pt x="8" y="0"/>
                      <a:pt x="8" y="0"/>
                    </a:cubicBezTo>
                    <a:lnTo>
                      <a:pt x="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85" name="Freeform 21">
                <a:extLst>
                  <a:ext uri="{FF2B5EF4-FFF2-40B4-BE49-F238E27FC236}">
                    <a16:creationId xmlns:a16="http://schemas.microsoft.com/office/drawing/2014/main" id="{D23E0194-562C-40F7-B5B0-5BE00435BD4D}"/>
                  </a:ext>
                </a:extLst>
              </p:cNvPr>
              <p:cNvSpPr>
                <a:spLocks noEditPoints="1"/>
              </p:cNvSpPr>
              <p:nvPr/>
            </p:nvSpPr>
            <p:spPr bwMode="auto">
              <a:xfrm>
                <a:off x="3922" y="2137"/>
                <a:ext cx="26" cy="42"/>
              </a:xfrm>
              <a:custGeom>
                <a:avLst/>
                <a:gdLst>
                  <a:gd name="T0" fmla="*/ 0 w 15"/>
                  <a:gd name="T1" fmla="*/ 12 h 24"/>
                  <a:gd name="T2" fmla="*/ 1 w 15"/>
                  <a:gd name="T3" fmla="*/ 6 h 24"/>
                  <a:gd name="T4" fmla="*/ 4 w 15"/>
                  <a:gd name="T5" fmla="*/ 2 h 24"/>
                  <a:gd name="T6" fmla="*/ 8 w 15"/>
                  <a:gd name="T7" fmla="*/ 0 h 24"/>
                  <a:gd name="T8" fmla="*/ 11 w 15"/>
                  <a:gd name="T9" fmla="*/ 1 h 24"/>
                  <a:gd name="T10" fmla="*/ 13 w 15"/>
                  <a:gd name="T11" fmla="*/ 3 h 24"/>
                  <a:gd name="T12" fmla="*/ 15 w 15"/>
                  <a:gd name="T13" fmla="*/ 7 h 24"/>
                  <a:gd name="T14" fmla="*/ 15 w 15"/>
                  <a:gd name="T15" fmla="*/ 12 h 24"/>
                  <a:gd name="T16" fmla="*/ 15 w 15"/>
                  <a:gd name="T17" fmla="*/ 19 h 24"/>
                  <a:gd name="T18" fmla="*/ 12 w 15"/>
                  <a:gd name="T19" fmla="*/ 22 h 24"/>
                  <a:gd name="T20" fmla="*/ 8 w 15"/>
                  <a:gd name="T21" fmla="*/ 24 h 24"/>
                  <a:gd name="T22" fmla="*/ 3 w 15"/>
                  <a:gd name="T23" fmla="*/ 21 h 24"/>
                  <a:gd name="T24" fmla="*/ 0 w 15"/>
                  <a:gd name="T25" fmla="*/ 12 h 24"/>
                  <a:gd name="T26" fmla="*/ 3 w 15"/>
                  <a:gd name="T27" fmla="*/ 12 h 24"/>
                  <a:gd name="T28" fmla="*/ 5 w 15"/>
                  <a:gd name="T29" fmla="*/ 20 h 24"/>
                  <a:gd name="T30" fmla="*/ 8 w 15"/>
                  <a:gd name="T31" fmla="*/ 21 h 24"/>
                  <a:gd name="T32" fmla="*/ 11 w 15"/>
                  <a:gd name="T33" fmla="*/ 20 h 24"/>
                  <a:gd name="T34" fmla="*/ 12 w 15"/>
                  <a:gd name="T35" fmla="*/ 12 h 24"/>
                  <a:gd name="T36" fmla="*/ 11 w 15"/>
                  <a:gd name="T37" fmla="*/ 5 h 24"/>
                  <a:gd name="T38" fmla="*/ 8 w 15"/>
                  <a:gd name="T39" fmla="*/ 3 h 24"/>
                  <a:gd name="T40" fmla="*/ 5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1" y="7"/>
                      <a:pt x="1" y="6"/>
                    </a:cubicBezTo>
                    <a:cubicBezTo>
                      <a:pt x="2" y="4"/>
                      <a:pt x="3" y="3"/>
                      <a:pt x="4" y="2"/>
                    </a:cubicBezTo>
                    <a:cubicBezTo>
                      <a:pt x="5" y="1"/>
                      <a:pt x="6" y="0"/>
                      <a:pt x="8" y="0"/>
                    </a:cubicBezTo>
                    <a:cubicBezTo>
                      <a:pt x="9" y="0"/>
                      <a:pt x="10" y="1"/>
                      <a:pt x="11" y="1"/>
                    </a:cubicBezTo>
                    <a:cubicBezTo>
                      <a:pt x="12" y="2"/>
                      <a:pt x="13" y="2"/>
                      <a:pt x="13" y="3"/>
                    </a:cubicBezTo>
                    <a:cubicBezTo>
                      <a:pt x="14" y="4"/>
                      <a:pt x="15" y="5"/>
                      <a:pt x="15" y="7"/>
                    </a:cubicBezTo>
                    <a:cubicBezTo>
                      <a:pt x="15" y="8"/>
                      <a:pt x="15" y="10"/>
                      <a:pt x="15" y="12"/>
                    </a:cubicBezTo>
                    <a:cubicBezTo>
                      <a:pt x="15" y="15"/>
                      <a:pt x="15" y="17"/>
                      <a:pt x="15" y="19"/>
                    </a:cubicBezTo>
                    <a:cubicBezTo>
                      <a:pt x="14" y="20"/>
                      <a:pt x="13" y="22"/>
                      <a:pt x="12" y="22"/>
                    </a:cubicBezTo>
                    <a:cubicBezTo>
                      <a:pt x="11" y="23"/>
                      <a:pt x="10" y="24"/>
                      <a:pt x="8" y="24"/>
                    </a:cubicBezTo>
                    <a:cubicBezTo>
                      <a:pt x="6" y="24"/>
                      <a:pt x="4" y="23"/>
                      <a:pt x="3" y="21"/>
                    </a:cubicBezTo>
                    <a:cubicBezTo>
                      <a:pt x="1" y="19"/>
                      <a:pt x="0" y="16"/>
                      <a:pt x="0" y="12"/>
                    </a:cubicBezTo>
                    <a:close/>
                    <a:moveTo>
                      <a:pt x="3" y="12"/>
                    </a:moveTo>
                    <a:cubicBezTo>
                      <a:pt x="3" y="16"/>
                      <a:pt x="4" y="18"/>
                      <a:pt x="5" y="20"/>
                    </a:cubicBezTo>
                    <a:cubicBezTo>
                      <a:pt x="6" y="21"/>
                      <a:pt x="7" y="21"/>
                      <a:pt x="8" y="21"/>
                    </a:cubicBezTo>
                    <a:cubicBezTo>
                      <a:pt x="9" y="21"/>
                      <a:pt x="10" y="21"/>
                      <a:pt x="11" y="20"/>
                    </a:cubicBezTo>
                    <a:cubicBezTo>
                      <a:pt x="12" y="18"/>
                      <a:pt x="12" y="16"/>
                      <a:pt x="12" y="12"/>
                    </a:cubicBezTo>
                    <a:cubicBezTo>
                      <a:pt x="12" y="8"/>
                      <a:pt x="12" y="6"/>
                      <a:pt x="11" y="5"/>
                    </a:cubicBezTo>
                    <a:cubicBezTo>
                      <a:pt x="10" y="3"/>
                      <a:pt x="9" y="3"/>
                      <a:pt x="8" y="3"/>
                    </a:cubicBezTo>
                    <a:cubicBezTo>
                      <a:pt x="7" y="3"/>
                      <a:pt x="6" y="3"/>
                      <a:pt x="5" y="4"/>
                    </a:cubicBezTo>
                    <a:cubicBezTo>
                      <a:pt x="4"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86" name="Freeform 22">
                <a:extLst>
                  <a:ext uri="{FF2B5EF4-FFF2-40B4-BE49-F238E27FC236}">
                    <a16:creationId xmlns:a16="http://schemas.microsoft.com/office/drawing/2014/main" id="{BA3133AB-6219-4B0D-9691-93A0EB7215B7}"/>
                  </a:ext>
                </a:extLst>
              </p:cNvPr>
              <p:cNvSpPr>
                <a:spLocks/>
              </p:cNvSpPr>
              <p:nvPr/>
            </p:nvSpPr>
            <p:spPr bwMode="auto">
              <a:xfrm>
                <a:off x="3957" y="2137"/>
                <a:ext cx="16" cy="40"/>
              </a:xfrm>
              <a:custGeom>
                <a:avLst/>
                <a:gdLst>
                  <a:gd name="T0" fmla="*/ 9 w 9"/>
                  <a:gd name="T1" fmla="*/ 23 h 23"/>
                  <a:gd name="T2" fmla="*/ 6 w 9"/>
                  <a:gd name="T3" fmla="*/ 23 h 23"/>
                  <a:gd name="T4" fmla="*/ 6 w 9"/>
                  <a:gd name="T5" fmla="*/ 5 h 23"/>
                  <a:gd name="T6" fmla="*/ 3 w 9"/>
                  <a:gd name="T7" fmla="*/ 7 h 23"/>
                  <a:gd name="T8" fmla="*/ 0 w 9"/>
                  <a:gd name="T9" fmla="*/ 9 h 23"/>
                  <a:gd name="T10" fmla="*/ 0 w 9"/>
                  <a:gd name="T11" fmla="*/ 6 h 23"/>
                  <a:gd name="T12" fmla="*/ 5 w 9"/>
                  <a:gd name="T13" fmla="*/ 3 h 23"/>
                  <a:gd name="T14" fmla="*/ 7 w 9"/>
                  <a:gd name="T15" fmla="*/ 0 h 23"/>
                  <a:gd name="T16" fmla="*/ 9 w 9"/>
                  <a:gd name="T17" fmla="*/ 0 h 23"/>
                  <a:gd name="T18" fmla="*/ 9 w 9"/>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23">
                    <a:moveTo>
                      <a:pt x="9" y="23"/>
                    </a:moveTo>
                    <a:cubicBezTo>
                      <a:pt x="6" y="23"/>
                      <a:pt x="6" y="23"/>
                      <a:pt x="6" y="23"/>
                    </a:cubicBezTo>
                    <a:cubicBezTo>
                      <a:pt x="6" y="5"/>
                      <a:pt x="6" y="5"/>
                      <a:pt x="6" y="5"/>
                    </a:cubicBezTo>
                    <a:cubicBezTo>
                      <a:pt x="5" y="6"/>
                      <a:pt x="4" y="7"/>
                      <a:pt x="3" y="7"/>
                    </a:cubicBezTo>
                    <a:cubicBezTo>
                      <a:pt x="2" y="8"/>
                      <a:pt x="1" y="9"/>
                      <a:pt x="0" y="9"/>
                    </a:cubicBezTo>
                    <a:cubicBezTo>
                      <a:pt x="0" y="6"/>
                      <a:pt x="0" y="6"/>
                      <a:pt x="0" y="6"/>
                    </a:cubicBezTo>
                    <a:cubicBezTo>
                      <a:pt x="2" y="5"/>
                      <a:pt x="3" y="4"/>
                      <a:pt x="5" y="3"/>
                    </a:cubicBezTo>
                    <a:cubicBezTo>
                      <a:pt x="6" y="2"/>
                      <a:pt x="7" y="1"/>
                      <a:pt x="7" y="0"/>
                    </a:cubicBezTo>
                    <a:cubicBezTo>
                      <a:pt x="9" y="0"/>
                      <a:pt x="9" y="0"/>
                      <a:pt x="9" y="0"/>
                    </a:cubicBezTo>
                    <a:lnTo>
                      <a:pt x="9"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87" name="Freeform 23">
                <a:extLst>
                  <a:ext uri="{FF2B5EF4-FFF2-40B4-BE49-F238E27FC236}">
                    <a16:creationId xmlns:a16="http://schemas.microsoft.com/office/drawing/2014/main" id="{D2098136-FEA1-4896-9C81-561D17816033}"/>
                  </a:ext>
                </a:extLst>
              </p:cNvPr>
              <p:cNvSpPr>
                <a:spLocks noEditPoints="1"/>
              </p:cNvSpPr>
              <p:nvPr/>
            </p:nvSpPr>
            <p:spPr bwMode="auto">
              <a:xfrm>
                <a:off x="3846" y="2193"/>
                <a:ext cx="26" cy="41"/>
              </a:xfrm>
              <a:custGeom>
                <a:avLst/>
                <a:gdLst>
                  <a:gd name="T0" fmla="*/ 0 w 15"/>
                  <a:gd name="T1" fmla="*/ 12 h 24"/>
                  <a:gd name="T2" fmla="*/ 1 w 15"/>
                  <a:gd name="T3" fmla="*/ 6 h 24"/>
                  <a:gd name="T4" fmla="*/ 3 w 15"/>
                  <a:gd name="T5" fmla="*/ 2 h 24"/>
                  <a:gd name="T6" fmla="*/ 7 w 15"/>
                  <a:gd name="T7" fmla="*/ 0 h 24"/>
                  <a:gd name="T8" fmla="*/ 11 w 15"/>
                  <a:gd name="T9" fmla="*/ 1 h 24"/>
                  <a:gd name="T10" fmla="*/ 13 w 15"/>
                  <a:gd name="T11" fmla="*/ 3 h 24"/>
                  <a:gd name="T12" fmla="*/ 14 w 15"/>
                  <a:gd name="T13" fmla="*/ 7 h 24"/>
                  <a:gd name="T14" fmla="*/ 15 w 15"/>
                  <a:gd name="T15" fmla="*/ 12 h 24"/>
                  <a:gd name="T16" fmla="*/ 14 w 15"/>
                  <a:gd name="T17" fmla="*/ 19 h 24"/>
                  <a:gd name="T18" fmla="*/ 12 w 15"/>
                  <a:gd name="T19" fmla="*/ 22 h 24"/>
                  <a:gd name="T20" fmla="*/ 7 w 15"/>
                  <a:gd name="T21" fmla="*/ 24 h 24"/>
                  <a:gd name="T22" fmla="*/ 2 w 15"/>
                  <a:gd name="T23" fmla="*/ 21 h 24"/>
                  <a:gd name="T24" fmla="*/ 0 w 15"/>
                  <a:gd name="T25" fmla="*/ 12 h 24"/>
                  <a:gd name="T26" fmla="*/ 3 w 15"/>
                  <a:gd name="T27" fmla="*/ 12 h 24"/>
                  <a:gd name="T28" fmla="*/ 4 w 15"/>
                  <a:gd name="T29" fmla="*/ 20 h 24"/>
                  <a:gd name="T30" fmla="*/ 7 w 15"/>
                  <a:gd name="T31" fmla="*/ 21 h 24"/>
                  <a:gd name="T32" fmla="*/ 11 w 15"/>
                  <a:gd name="T33" fmla="*/ 20 h 24"/>
                  <a:gd name="T34" fmla="*/ 12 w 15"/>
                  <a:gd name="T35" fmla="*/ 12 h 24"/>
                  <a:gd name="T36" fmla="*/ 11 w 15"/>
                  <a:gd name="T37" fmla="*/ 5 h 24"/>
                  <a:gd name="T38" fmla="*/ 7 w 15"/>
                  <a:gd name="T39" fmla="*/ 3 h 24"/>
                  <a:gd name="T40" fmla="*/ 4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0" y="7"/>
                      <a:pt x="1" y="6"/>
                    </a:cubicBezTo>
                    <a:cubicBezTo>
                      <a:pt x="1" y="4"/>
                      <a:pt x="2" y="3"/>
                      <a:pt x="3" y="2"/>
                    </a:cubicBezTo>
                    <a:cubicBezTo>
                      <a:pt x="4" y="1"/>
                      <a:pt x="6" y="0"/>
                      <a:pt x="7" y="0"/>
                    </a:cubicBezTo>
                    <a:cubicBezTo>
                      <a:pt x="9" y="0"/>
                      <a:pt x="10" y="1"/>
                      <a:pt x="11" y="1"/>
                    </a:cubicBezTo>
                    <a:cubicBezTo>
                      <a:pt x="12" y="2"/>
                      <a:pt x="12" y="2"/>
                      <a:pt x="13" y="3"/>
                    </a:cubicBezTo>
                    <a:cubicBezTo>
                      <a:pt x="14" y="4"/>
                      <a:pt x="14" y="5"/>
                      <a:pt x="14" y="7"/>
                    </a:cubicBezTo>
                    <a:cubicBezTo>
                      <a:pt x="15" y="8"/>
                      <a:pt x="15" y="10"/>
                      <a:pt x="15" y="12"/>
                    </a:cubicBezTo>
                    <a:cubicBezTo>
                      <a:pt x="15" y="15"/>
                      <a:pt x="15" y="17"/>
                      <a:pt x="14" y="19"/>
                    </a:cubicBezTo>
                    <a:cubicBezTo>
                      <a:pt x="14" y="20"/>
                      <a:pt x="13" y="22"/>
                      <a:pt x="12" y="22"/>
                    </a:cubicBezTo>
                    <a:cubicBezTo>
                      <a:pt x="10" y="23"/>
                      <a:pt x="9" y="24"/>
                      <a:pt x="7" y="24"/>
                    </a:cubicBezTo>
                    <a:cubicBezTo>
                      <a:pt x="5" y="24"/>
                      <a:pt x="3" y="23"/>
                      <a:pt x="2" y="21"/>
                    </a:cubicBezTo>
                    <a:cubicBezTo>
                      <a:pt x="1" y="19"/>
                      <a:pt x="0" y="16"/>
                      <a:pt x="0" y="12"/>
                    </a:cubicBezTo>
                    <a:close/>
                    <a:moveTo>
                      <a:pt x="3" y="12"/>
                    </a:moveTo>
                    <a:cubicBezTo>
                      <a:pt x="3" y="16"/>
                      <a:pt x="3" y="18"/>
                      <a:pt x="4" y="20"/>
                    </a:cubicBezTo>
                    <a:cubicBezTo>
                      <a:pt x="5" y="21"/>
                      <a:pt x="6" y="21"/>
                      <a:pt x="7" y="21"/>
                    </a:cubicBezTo>
                    <a:cubicBezTo>
                      <a:pt x="9" y="21"/>
                      <a:pt x="10" y="21"/>
                      <a:pt x="11" y="20"/>
                    </a:cubicBezTo>
                    <a:cubicBezTo>
                      <a:pt x="12" y="18"/>
                      <a:pt x="12" y="16"/>
                      <a:pt x="12" y="12"/>
                    </a:cubicBezTo>
                    <a:cubicBezTo>
                      <a:pt x="12" y="8"/>
                      <a:pt x="12" y="6"/>
                      <a:pt x="11" y="5"/>
                    </a:cubicBezTo>
                    <a:cubicBezTo>
                      <a:pt x="10" y="3"/>
                      <a:pt x="9" y="3"/>
                      <a:pt x="7" y="3"/>
                    </a:cubicBezTo>
                    <a:cubicBezTo>
                      <a:pt x="6" y="3"/>
                      <a:pt x="5" y="3"/>
                      <a:pt x="4" y="4"/>
                    </a:cubicBezTo>
                    <a:cubicBezTo>
                      <a:pt x="3"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88" name="Freeform 24">
                <a:extLst>
                  <a:ext uri="{FF2B5EF4-FFF2-40B4-BE49-F238E27FC236}">
                    <a16:creationId xmlns:a16="http://schemas.microsoft.com/office/drawing/2014/main" id="{6E0EA213-1B67-43E2-9D35-0842F4CA38C8}"/>
                  </a:ext>
                </a:extLst>
              </p:cNvPr>
              <p:cNvSpPr>
                <a:spLocks/>
              </p:cNvSpPr>
              <p:nvPr/>
            </p:nvSpPr>
            <p:spPr bwMode="auto">
              <a:xfrm>
                <a:off x="3880" y="2193"/>
                <a:ext cx="14" cy="40"/>
              </a:xfrm>
              <a:custGeom>
                <a:avLst/>
                <a:gdLst>
                  <a:gd name="T0" fmla="*/ 8 w 8"/>
                  <a:gd name="T1" fmla="*/ 23 h 23"/>
                  <a:gd name="T2" fmla="*/ 6 w 8"/>
                  <a:gd name="T3" fmla="*/ 23 h 23"/>
                  <a:gd name="T4" fmla="*/ 6 w 8"/>
                  <a:gd name="T5" fmla="*/ 5 h 23"/>
                  <a:gd name="T6" fmla="*/ 3 w 8"/>
                  <a:gd name="T7" fmla="*/ 7 h 23"/>
                  <a:gd name="T8" fmla="*/ 0 w 8"/>
                  <a:gd name="T9" fmla="*/ 9 h 23"/>
                  <a:gd name="T10" fmla="*/ 0 w 8"/>
                  <a:gd name="T11" fmla="*/ 6 h 23"/>
                  <a:gd name="T12" fmla="*/ 4 w 8"/>
                  <a:gd name="T13" fmla="*/ 3 h 23"/>
                  <a:gd name="T14" fmla="*/ 7 w 8"/>
                  <a:gd name="T15" fmla="*/ 0 h 23"/>
                  <a:gd name="T16" fmla="*/ 8 w 8"/>
                  <a:gd name="T17" fmla="*/ 0 h 23"/>
                  <a:gd name="T18" fmla="*/ 8 w 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8" y="23"/>
                    </a:moveTo>
                    <a:cubicBezTo>
                      <a:pt x="6" y="23"/>
                      <a:pt x="6" y="23"/>
                      <a:pt x="6" y="23"/>
                    </a:cubicBezTo>
                    <a:cubicBezTo>
                      <a:pt x="6" y="5"/>
                      <a:pt x="6" y="5"/>
                      <a:pt x="6" y="5"/>
                    </a:cubicBezTo>
                    <a:cubicBezTo>
                      <a:pt x="5" y="6"/>
                      <a:pt x="4" y="7"/>
                      <a:pt x="3" y="7"/>
                    </a:cubicBezTo>
                    <a:cubicBezTo>
                      <a:pt x="2" y="8"/>
                      <a:pt x="1" y="9"/>
                      <a:pt x="0" y="9"/>
                    </a:cubicBezTo>
                    <a:cubicBezTo>
                      <a:pt x="0" y="6"/>
                      <a:pt x="0" y="6"/>
                      <a:pt x="0" y="6"/>
                    </a:cubicBezTo>
                    <a:cubicBezTo>
                      <a:pt x="1" y="5"/>
                      <a:pt x="3" y="4"/>
                      <a:pt x="4" y="3"/>
                    </a:cubicBezTo>
                    <a:cubicBezTo>
                      <a:pt x="5" y="2"/>
                      <a:pt x="6" y="1"/>
                      <a:pt x="7" y="0"/>
                    </a:cubicBezTo>
                    <a:cubicBezTo>
                      <a:pt x="8" y="0"/>
                      <a:pt x="8" y="0"/>
                      <a:pt x="8" y="0"/>
                    </a:cubicBezTo>
                    <a:lnTo>
                      <a:pt x="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89" name="Freeform 25">
                <a:extLst>
                  <a:ext uri="{FF2B5EF4-FFF2-40B4-BE49-F238E27FC236}">
                    <a16:creationId xmlns:a16="http://schemas.microsoft.com/office/drawing/2014/main" id="{6E8A2851-F882-466D-9426-A3625C899B35}"/>
                  </a:ext>
                </a:extLst>
              </p:cNvPr>
              <p:cNvSpPr>
                <a:spLocks noEditPoints="1"/>
              </p:cNvSpPr>
              <p:nvPr/>
            </p:nvSpPr>
            <p:spPr bwMode="auto">
              <a:xfrm>
                <a:off x="3908" y="2193"/>
                <a:ext cx="25" cy="41"/>
              </a:xfrm>
              <a:custGeom>
                <a:avLst/>
                <a:gdLst>
                  <a:gd name="T0" fmla="*/ 0 w 14"/>
                  <a:gd name="T1" fmla="*/ 12 h 24"/>
                  <a:gd name="T2" fmla="*/ 0 w 14"/>
                  <a:gd name="T3" fmla="*/ 6 h 24"/>
                  <a:gd name="T4" fmla="*/ 3 w 14"/>
                  <a:gd name="T5" fmla="*/ 2 h 24"/>
                  <a:gd name="T6" fmla="*/ 7 w 14"/>
                  <a:gd name="T7" fmla="*/ 0 h 24"/>
                  <a:gd name="T8" fmla="*/ 10 w 14"/>
                  <a:gd name="T9" fmla="*/ 1 h 24"/>
                  <a:gd name="T10" fmla="*/ 13 w 14"/>
                  <a:gd name="T11" fmla="*/ 3 h 24"/>
                  <a:gd name="T12" fmla="*/ 14 w 14"/>
                  <a:gd name="T13" fmla="*/ 7 h 24"/>
                  <a:gd name="T14" fmla="*/ 14 w 14"/>
                  <a:gd name="T15" fmla="*/ 12 h 24"/>
                  <a:gd name="T16" fmla="*/ 14 w 14"/>
                  <a:gd name="T17" fmla="*/ 19 h 24"/>
                  <a:gd name="T18" fmla="*/ 11 w 14"/>
                  <a:gd name="T19" fmla="*/ 22 h 24"/>
                  <a:gd name="T20" fmla="*/ 7 w 14"/>
                  <a:gd name="T21" fmla="*/ 24 h 24"/>
                  <a:gd name="T22" fmla="*/ 2 w 14"/>
                  <a:gd name="T23" fmla="*/ 21 h 24"/>
                  <a:gd name="T24" fmla="*/ 0 w 14"/>
                  <a:gd name="T25" fmla="*/ 12 h 24"/>
                  <a:gd name="T26" fmla="*/ 2 w 14"/>
                  <a:gd name="T27" fmla="*/ 12 h 24"/>
                  <a:gd name="T28" fmla="*/ 4 w 14"/>
                  <a:gd name="T29" fmla="*/ 20 h 24"/>
                  <a:gd name="T30" fmla="*/ 7 w 14"/>
                  <a:gd name="T31" fmla="*/ 21 h 24"/>
                  <a:gd name="T32" fmla="*/ 10 w 14"/>
                  <a:gd name="T33" fmla="*/ 20 h 24"/>
                  <a:gd name="T34" fmla="*/ 12 w 14"/>
                  <a:gd name="T35" fmla="*/ 12 h 24"/>
                  <a:gd name="T36" fmla="*/ 10 w 14"/>
                  <a:gd name="T37" fmla="*/ 5 h 24"/>
                  <a:gd name="T38" fmla="*/ 7 w 14"/>
                  <a:gd name="T39" fmla="*/ 3 h 24"/>
                  <a:gd name="T40" fmla="*/ 4 w 14"/>
                  <a:gd name="T41" fmla="*/ 4 h 24"/>
                  <a:gd name="T42" fmla="*/ 2 w 14"/>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24">
                    <a:moveTo>
                      <a:pt x="0" y="12"/>
                    </a:moveTo>
                    <a:cubicBezTo>
                      <a:pt x="0" y="9"/>
                      <a:pt x="0" y="7"/>
                      <a:pt x="0" y="6"/>
                    </a:cubicBezTo>
                    <a:cubicBezTo>
                      <a:pt x="1" y="4"/>
                      <a:pt x="2" y="3"/>
                      <a:pt x="3" y="2"/>
                    </a:cubicBezTo>
                    <a:cubicBezTo>
                      <a:pt x="4" y="1"/>
                      <a:pt x="5" y="0"/>
                      <a:pt x="7" y="0"/>
                    </a:cubicBezTo>
                    <a:cubicBezTo>
                      <a:pt x="8" y="0"/>
                      <a:pt x="9" y="1"/>
                      <a:pt x="10" y="1"/>
                    </a:cubicBezTo>
                    <a:cubicBezTo>
                      <a:pt x="11" y="2"/>
                      <a:pt x="12" y="2"/>
                      <a:pt x="13" y="3"/>
                    </a:cubicBezTo>
                    <a:cubicBezTo>
                      <a:pt x="13" y="4"/>
                      <a:pt x="14" y="5"/>
                      <a:pt x="14" y="7"/>
                    </a:cubicBezTo>
                    <a:cubicBezTo>
                      <a:pt x="14" y="8"/>
                      <a:pt x="14" y="10"/>
                      <a:pt x="14" y="12"/>
                    </a:cubicBezTo>
                    <a:cubicBezTo>
                      <a:pt x="14" y="15"/>
                      <a:pt x="14" y="17"/>
                      <a:pt x="14" y="19"/>
                    </a:cubicBezTo>
                    <a:cubicBezTo>
                      <a:pt x="13" y="20"/>
                      <a:pt x="12" y="22"/>
                      <a:pt x="11" y="22"/>
                    </a:cubicBezTo>
                    <a:cubicBezTo>
                      <a:pt x="10" y="23"/>
                      <a:pt x="9" y="24"/>
                      <a:pt x="7" y="24"/>
                    </a:cubicBezTo>
                    <a:cubicBezTo>
                      <a:pt x="5" y="24"/>
                      <a:pt x="3" y="23"/>
                      <a:pt x="2" y="21"/>
                    </a:cubicBezTo>
                    <a:cubicBezTo>
                      <a:pt x="0" y="19"/>
                      <a:pt x="0" y="16"/>
                      <a:pt x="0" y="12"/>
                    </a:cubicBezTo>
                    <a:close/>
                    <a:moveTo>
                      <a:pt x="2" y="12"/>
                    </a:moveTo>
                    <a:cubicBezTo>
                      <a:pt x="2" y="16"/>
                      <a:pt x="3" y="18"/>
                      <a:pt x="4" y="20"/>
                    </a:cubicBezTo>
                    <a:cubicBezTo>
                      <a:pt x="5" y="21"/>
                      <a:pt x="6" y="21"/>
                      <a:pt x="7" y="21"/>
                    </a:cubicBezTo>
                    <a:cubicBezTo>
                      <a:pt x="8" y="21"/>
                      <a:pt x="9" y="21"/>
                      <a:pt x="10" y="20"/>
                    </a:cubicBezTo>
                    <a:cubicBezTo>
                      <a:pt x="11" y="18"/>
                      <a:pt x="12" y="16"/>
                      <a:pt x="12" y="12"/>
                    </a:cubicBezTo>
                    <a:cubicBezTo>
                      <a:pt x="12" y="8"/>
                      <a:pt x="11" y="6"/>
                      <a:pt x="10" y="5"/>
                    </a:cubicBezTo>
                    <a:cubicBezTo>
                      <a:pt x="9" y="3"/>
                      <a:pt x="8" y="3"/>
                      <a:pt x="7" y="3"/>
                    </a:cubicBezTo>
                    <a:cubicBezTo>
                      <a:pt x="6" y="3"/>
                      <a:pt x="5" y="3"/>
                      <a:pt x="4" y="4"/>
                    </a:cubicBezTo>
                    <a:cubicBezTo>
                      <a:pt x="3" y="6"/>
                      <a:pt x="2" y="8"/>
                      <a:pt x="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90" name="Freeform 26">
                <a:extLst>
                  <a:ext uri="{FF2B5EF4-FFF2-40B4-BE49-F238E27FC236}">
                    <a16:creationId xmlns:a16="http://schemas.microsoft.com/office/drawing/2014/main" id="{30CBD09B-0EA9-4DA5-A0E3-C09697CB323E}"/>
                  </a:ext>
                </a:extLst>
              </p:cNvPr>
              <p:cNvSpPr>
                <a:spLocks/>
              </p:cNvSpPr>
              <p:nvPr/>
            </p:nvSpPr>
            <p:spPr bwMode="auto">
              <a:xfrm>
                <a:off x="3943" y="2193"/>
                <a:ext cx="14" cy="40"/>
              </a:xfrm>
              <a:custGeom>
                <a:avLst/>
                <a:gdLst>
                  <a:gd name="T0" fmla="*/ 8 w 8"/>
                  <a:gd name="T1" fmla="*/ 23 h 23"/>
                  <a:gd name="T2" fmla="*/ 5 w 8"/>
                  <a:gd name="T3" fmla="*/ 23 h 23"/>
                  <a:gd name="T4" fmla="*/ 5 w 8"/>
                  <a:gd name="T5" fmla="*/ 5 h 23"/>
                  <a:gd name="T6" fmla="*/ 2 w 8"/>
                  <a:gd name="T7" fmla="*/ 7 h 23"/>
                  <a:gd name="T8" fmla="*/ 0 w 8"/>
                  <a:gd name="T9" fmla="*/ 9 h 23"/>
                  <a:gd name="T10" fmla="*/ 0 w 8"/>
                  <a:gd name="T11" fmla="*/ 6 h 23"/>
                  <a:gd name="T12" fmla="*/ 4 w 8"/>
                  <a:gd name="T13" fmla="*/ 3 h 23"/>
                  <a:gd name="T14" fmla="*/ 6 w 8"/>
                  <a:gd name="T15" fmla="*/ 0 h 23"/>
                  <a:gd name="T16" fmla="*/ 8 w 8"/>
                  <a:gd name="T17" fmla="*/ 0 h 23"/>
                  <a:gd name="T18" fmla="*/ 8 w 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8" y="23"/>
                    </a:moveTo>
                    <a:cubicBezTo>
                      <a:pt x="5" y="23"/>
                      <a:pt x="5" y="23"/>
                      <a:pt x="5" y="23"/>
                    </a:cubicBezTo>
                    <a:cubicBezTo>
                      <a:pt x="5" y="5"/>
                      <a:pt x="5" y="5"/>
                      <a:pt x="5" y="5"/>
                    </a:cubicBezTo>
                    <a:cubicBezTo>
                      <a:pt x="4" y="6"/>
                      <a:pt x="4" y="7"/>
                      <a:pt x="2" y="7"/>
                    </a:cubicBezTo>
                    <a:cubicBezTo>
                      <a:pt x="1" y="8"/>
                      <a:pt x="0" y="9"/>
                      <a:pt x="0" y="9"/>
                    </a:cubicBezTo>
                    <a:cubicBezTo>
                      <a:pt x="0" y="6"/>
                      <a:pt x="0" y="6"/>
                      <a:pt x="0" y="6"/>
                    </a:cubicBezTo>
                    <a:cubicBezTo>
                      <a:pt x="1" y="5"/>
                      <a:pt x="2" y="4"/>
                      <a:pt x="4" y="3"/>
                    </a:cubicBezTo>
                    <a:cubicBezTo>
                      <a:pt x="5" y="2"/>
                      <a:pt x="6" y="1"/>
                      <a:pt x="6" y="0"/>
                    </a:cubicBezTo>
                    <a:cubicBezTo>
                      <a:pt x="8" y="0"/>
                      <a:pt x="8" y="0"/>
                      <a:pt x="8" y="0"/>
                    </a:cubicBezTo>
                    <a:lnTo>
                      <a:pt x="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91" name="Freeform 27">
                <a:extLst>
                  <a:ext uri="{FF2B5EF4-FFF2-40B4-BE49-F238E27FC236}">
                    <a16:creationId xmlns:a16="http://schemas.microsoft.com/office/drawing/2014/main" id="{30129B74-FD0D-4C90-8396-835833D7FEB0}"/>
                  </a:ext>
                </a:extLst>
              </p:cNvPr>
              <p:cNvSpPr>
                <a:spLocks noEditPoints="1"/>
              </p:cNvSpPr>
              <p:nvPr/>
            </p:nvSpPr>
            <p:spPr bwMode="auto">
              <a:xfrm>
                <a:off x="3969" y="2193"/>
                <a:ext cx="26" cy="41"/>
              </a:xfrm>
              <a:custGeom>
                <a:avLst/>
                <a:gdLst>
                  <a:gd name="T0" fmla="*/ 0 w 15"/>
                  <a:gd name="T1" fmla="*/ 12 h 24"/>
                  <a:gd name="T2" fmla="*/ 1 w 15"/>
                  <a:gd name="T3" fmla="*/ 6 h 24"/>
                  <a:gd name="T4" fmla="*/ 3 w 15"/>
                  <a:gd name="T5" fmla="*/ 2 h 24"/>
                  <a:gd name="T6" fmla="*/ 8 w 15"/>
                  <a:gd name="T7" fmla="*/ 0 h 24"/>
                  <a:gd name="T8" fmla="*/ 11 w 15"/>
                  <a:gd name="T9" fmla="*/ 1 h 24"/>
                  <a:gd name="T10" fmla="*/ 13 w 15"/>
                  <a:gd name="T11" fmla="*/ 3 h 24"/>
                  <a:gd name="T12" fmla="*/ 15 w 15"/>
                  <a:gd name="T13" fmla="*/ 7 h 24"/>
                  <a:gd name="T14" fmla="*/ 15 w 15"/>
                  <a:gd name="T15" fmla="*/ 12 h 24"/>
                  <a:gd name="T16" fmla="*/ 14 w 15"/>
                  <a:gd name="T17" fmla="*/ 19 h 24"/>
                  <a:gd name="T18" fmla="*/ 12 w 15"/>
                  <a:gd name="T19" fmla="*/ 22 h 24"/>
                  <a:gd name="T20" fmla="*/ 8 w 15"/>
                  <a:gd name="T21" fmla="*/ 24 h 24"/>
                  <a:gd name="T22" fmla="*/ 2 w 15"/>
                  <a:gd name="T23" fmla="*/ 21 h 24"/>
                  <a:gd name="T24" fmla="*/ 0 w 15"/>
                  <a:gd name="T25" fmla="*/ 12 h 24"/>
                  <a:gd name="T26" fmla="*/ 3 w 15"/>
                  <a:gd name="T27" fmla="*/ 12 h 24"/>
                  <a:gd name="T28" fmla="*/ 4 w 15"/>
                  <a:gd name="T29" fmla="*/ 20 h 24"/>
                  <a:gd name="T30" fmla="*/ 8 w 15"/>
                  <a:gd name="T31" fmla="*/ 21 h 24"/>
                  <a:gd name="T32" fmla="*/ 11 w 15"/>
                  <a:gd name="T33" fmla="*/ 20 h 24"/>
                  <a:gd name="T34" fmla="*/ 12 w 15"/>
                  <a:gd name="T35" fmla="*/ 12 h 24"/>
                  <a:gd name="T36" fmla="*/ 11 w 15"/>
                  <a:gd name="T37" fmla="*/ 5 h 24"/>
                  <a:gd name="T38" fmla="*/ 8 w 15"/>
                  <a:gd name="T39" fmla="*/ 3 h 24"/>
                  <a:gd name="T40" fmla="*/ 4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0" y="7"/>
                      <a:pt x="1" y="6"/>
                    </a:cubicBezTo>
                    <a:cubicBezTo>
                      <a:pt x="2" y="4"/>
                      <a:pt x="2" y="3"/>
                      <a:pt x="3" y="2"/>
                    </a:cubicBezTo>
                    <a:cubicBezTo>
                      <a:pt x="5" y="1"/>
                      <a:pt x="6" y="0"/>
                      <a:pt x="8" y="0"/>
                    </a:cubicBezTo>
                    <a:cubicBezTo>
                      <a:pt x="9" y="0"/>
                      <a:pt x="10" y="1"/>
                      <a:pt x="11" y="1"/>
                    </a:cubicBezTo>
                    <a:cubicBezTo>
                      <a:pt x="12" y="2"/>
                      <a:pt x="13" y="2"/>
                      <a:pt x="13" y="3"/>
                    </a:cubicBezTo>
                    <a:cubicBezTo>
                      <a:pt x="14" y="4"/>
                      <a:pt x="14" y="5"/>
                      <a:pt x="15" y="7"/>
                    </a:cubicBezTo>
                    <a:cubicBezTo>
                      <a:pt x="15" y="8"/>
                      <a:pt x="15" y="10"/>
                      <a:pt x="15" y="12"/>
                    </a:cubicBezTo>
                    <a:cubicBezTo>
                      <a:pt x="15" y="15"/>
                      <a:pt x="15" y="17"/>
                      <a:pt x="14" y="19"/>
                    </a:cubicBezTo>
                    <a:cubicBezTo>
                      <a:pt x="14" y="20"/>
                      <a:pt x="13" y="22"/>
                      <a:pt x="12" y="22"/>
                    </a:cubicBezTo>
                    <a:cubicBezTo>
                      <a:pt x="11" y="23"/>
                      <a:pt x="9" y="24"/>
                      <a:pt x="8" y="24"/>
                    </a:cubicBezTo>
                    <a:cubicBezTo>
                      <a:pt x="5" y="24"/>
                      <a:pt x="4" y="23"/>
                      <a:pt x="2" y="21"/>
                    </a:cubicBezTo>
                    <a:cubicBezTo>
                      <a:pt x="1" y="19"/>
                      <a:pt x="0" y="16"/>
                      <a:pt x="0" y="12"/>
                    </a:cubicBezTo>
                    <a:close/>
                    <a:moveTo>
                      <a:pt x="3" y="12"/>
                    </a:moveTo>
                    <a:cubicBezTo>
                      <a:pt x="3" y="16"/>
                      <a:pt x="3" y="18"/>
                      <a:pt x="4" y="20"/>
                    </a:cubicBezTo>
                    <a:cubicBezTo>
                      <a:pt x="5" y="21"/>
                      <a:pt x="6" y="21"/>
                      <a:pt x="8" y="21"/>
                    </a:cubicBezTo>
                    <a:cubicBezTo>
                      <a:pt x="9" y="21"/>
                      <a:pt x="10" y="21"/>
                      <a:pt x="11" y="20"/>
                    </a:cubicBezTo>
                    <a:cubicBezTo>
                      <a:pt x="12" y="18"/>
                      <a:pt x="12" y="16"/>
                      <a:pt x="12" y="12"/>
                    </a:cubicBezTo>
                    <a:cubicBezTo>
                      <a:pt x="12" y="8"/>
                      <a:pt x="12" y="6"/>
                      <a:pt x="11" y="5"/>
                    </a:cubicBezTo>
                    <a:cubicBezTo>
                      <a:pt x="10" y="3"/>
                      <a:pt x="9" y="3"/>
                      <a:pt x="8" y="3"/>
                    </a:cubicBezTo>
                    <a:cubicBezTo>
                      <a:pt x="6" y="3"/>
                      <a:pt x="5" y="3"/>
                      <a:pt x="4" y="4"/>
                    </a:cubicBezTo>
                    <a:cubicBezTo>
                      <a:pt x="4"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92" name="Freeform 28">
                <a:extLst>
                  <a:ext uri="{FF2B5EF4-FFF2-40B4-BE49-F238E27FC236}">
                    <a16:creationId xmlns:a16="http://schemas.microsoft.com/office/drawing/2014/main" id="{ECC4BB12-39F3-4087-B41A-831916D041F6}"/>
                  </a:ext>
                </a:extLst>
              </p:cNvPr>
              <p:cNvSpPr>
                <a:spLocks/>
              </p:cNvSpPr>
              <p:nvPr/>
            </p:nvSpPr>
            <p:spPr bwMode="auto">
              <a:xfrm>
                <a:off x="3865" y="2248"/>
                <a:ext cx="14" cy="40"/>
              </a:xfrm>
              <a:custGeom>
                <a:avLst/>
                <a:gdLst>
                  <a:gd name="T0" fmla="*/ 8 w 8"/>
                  <a:gd name="T1" fmla="*/ 23 h 23"/>
                  <a:gd name="T2" fmla="*/ 6 w 8"/>
                  <a:gd name="T3" fmla="*/ 23 h 23"/>
                  <a:gd name="T4" fmla="*/ 6 w 8"/>
                  <a:gd name="T5" fmla="*/ 5 h 23"/>
                  <a:gd name="T6" fmla="*/ 3 w 8"/>
                  <a:gd name="T7" fmla="*/ 7 h 23"/>
                  <a:gd name="T8" fmla="*/ 0 w 8"/>
                  <a:gd name="T9" fmla="*/ 9 h 23"/>
                  <a:gd name="T10" fmla="*/ 0 w 8"/>
                  <a:gd name="T11" fmla="*/ 6 h 23"/>
                  <a:gd name="T12" fmla="*/ 4 w 8"/>
                  <a:gd name="T13" fmla="*/ 3 h 23"/>
                  <a:gd name="T14" fmla="*/ 7 w 8"/>
                  <a:gd name="T15" fmla="*/ 0 h 23"/>
                  <a:gd name="T16" fmla="*/ 8 w 8"/>
                  <a:gd name="T17" fmla="*/ 0 h 23"/>
                  <a:gd name="T18" fmla="*/ 8 w 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8" y="23"/>
                    </a:moveTo>
                    <a:cubicBezTo>
                      <a:pt x="6" y="23"/>
                      <a:pt x="6" y="23"/>
                      <a:pt x="6" y="23"/>
                    </a:cubicBezTo>
                    <a:cubicBezTo>
                      <a:pt x="6" y="5"/>
                      <a:pt x="6" y="5"/>
                      <a:pt x="6" y="5"/>
                    </a:cubicBezTo>
                    <a:cubicBezTo>
                      <a:pt x="5" y="6"/>
                      <a:pt x="4" y="7"/>
                      <a:pt x="3" y="7"/>
                    </a:cubicBezTo>
                    <a:cubicBezTo>
                      <a:pt x="2" y="8"/>
                      <a:pt x="1" y="9"/>
                      <a:pt x="0" y="9"/>
                    </a:cubicBezTo>
                    <a:cubicBezTo>
                      <a:pt x="0" y="6"/>
                      <a:pt x="0" y="6"/>
                      <a:pt x="0" y="6"/>
                    </a:cubicBezTo>
                    <a:cubicBezTo>
                      <a:pt x="2" y="5"/>
                      <a:pt x="3" y="4"/>
                      <a:pt x="4" y="3"/>
                    </a:cubicBezTo>
                    <a:cubicBezTo>
                      <a:pt x="5" y="2"/>
                      <a:pt x="6" y="1"/>
                      <a:pt x="7" y="0"/>
                    </a:cubicBezTo>
                    <a:cubicBezTo>
                      <a:pt x="8" y="0"/>
                      <a:pt x="8" y="0"/>
                      <a:pt x="8" y="0"/>
                    </a:cubicBezTo>
                    <a:lnTo>
                      <a:pt x="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93" name="Freeform 29">
                <a:extLst>
                  <a:ext uri="{FF2B5EF4-FFF2-40B4-BE49-F238E27FC236}">
                    <a16:creationId xmlns:a16="http://schemas.microsoft.com/office/drawing/2014/main" id="{23D955F4-CAA9-4A8C-B60C-0EB1EDF3E4D4}"/>
                  </a:ext>
                </a:extLst>
              </p:cNvPr>
              <p:cNvSpPr>
                <a:spLocks noEditPoints="1"/>
              </p:cNvSpPr>
              <p:nvPr/>
            </p:nvSpPr>
            <p:spPr bwMode="auto">
              <a:xfrm>
                <a:off x="3893" y="2248"/>
                <a:ext cx="26" cy="42"/>
              </a:xfrm>
              <a:custGeom>
                <a:avLst/>
                <a:gdLst>
                  <a:gd name="T0" fmla="*/ 0 w 15"/>
                  <a:gd name="T1" fmla="*/ 12 h 24"/>
                  <a:gd name="T2" fmla="*/ 0 w 15"/>
                  <a:gd name="T3" fmla="*/ 6 h 24"/>
                  <a:gd name="T4" fmla="*/ 3 w 15"/>
                  <a:gd name="T5" fmla="*/ 2 h 24"/>
                  <a:gd name="T6" fmla="*/ 7 w 15"/>
                  <a:gd name="T7" fmla="*/ 0 h 24"/>
                  <a:gd name="T8" fmla="*/ 10 w 15"/>
                  <a:gd name="T9" fmla="*/ 1 h 24"/>
                  <a:gd name="T10" fmla="*/ 13 w 15"/>
                  <a:gd name="T11" fmla="*/ 3 h 24"/>
                  <a:gd name="T12" fmla="*/ 14 w 15"/>
                  <a:gd name="T13" fmla="*/ 7 h 24"/>
                  <a:gd name="T14" fmla="*/ 15 w 15"/>
                  <a:gd name="T15" fmla="*/ 12 h 24"/>
                  <a:gd name="T16" fmla="*/ 14 w 15"/>
                  <a:gd name="T17" fmla="*/ 19 h 24"/>
                  <a:gd name="T18" fmla="*/ 11 w 15"/>
                  <a:gd name="T19" fmla="*/ 22 h 24"/>
                  <a:gd name="T20" fmla="*/ 7 w 15"/>
                  <a:gd name="T21" fmla="*/ 24 h 24"/>
                  <a:gd name="T22" fmla="*/ 2 w 15"/>
                  <a:gd name="T23" fmla="*/ 21 h 24"/>
                  <a:gd name="T24" fmla="*/ 0 w 15"/>
                  <a:gd name="T25" fmla="*/ 12 h 24"/>
                  <a:gd name="T26" fmla="*/ 3 w 15"/>
                  <a:gd name="T27" fmla="*/ 12 h 24"/>
                  <a:gd name="T28" fmla="*/ 4 w 15"/>
                  <a:gd name="T29" fmla="*/ 20 h 24"/>
                  <a:gd name="T30" fmla="*/ 7 w 15"/>
                  <a:gd name="T31" fmla="*/ 21 h 24"/>
                  <a:gd name="T32" fmla="*/ 10 w 15"/>
                  <a:gd name="T33" fmla="*/ 20 h 24"/>
                  <a:gd name="T34" fmla="*/ 12 w 15"/>
                  <a:gd name="T35" fmla="*/ 12 h 24"/>
                  <a:gd name="T36" fmla="*/ 10 w 15"/>
                  <a:gd name="T37" fmla="*/ 5 h 24"/>
                  <a:gd name="T38" fmla="*/ 7 w 15"/>
                  <a:gd name="T39" fmla="*/ 3 h 24"/>
                  <a:gd name="T40" fmla="*/ 4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0" y="7"/>
                      <a:pt x="0" y="6"/>
                    </a:cubicBezTo>
                    <a:cubicBezTo>
                      <a:pt x="1" y="4"/>
                      <a:pt x="2" y="3"/>
                      <a:pt x="3" y="2"/>
                    </a:cubicBezTo>
                    <a:cubicBezTo>
                      <a:pt x="4" y="1"/>
                      <a:pt x="5" y="0"/>
                      <a:pt x="7" y="0"/>
                    </a:cubicBezTo>
                    <a:cubicBezTo>
                      <a:pt x="8" y="0"/>
                      <a:pt x="9" y="1"/>
                      <a:pt x="10" y="1"/>
                    </a:cubicBezTo>
                    <a:cubicBezTo>
                      <a:pt x="11" y="2"/>
                      <a:pt x="12" y="2"/>
                      <a:pt x="13" y="3"/>
                    </a:cubicBezTo>
                    <a:cubicBezTo>
                      <a:pt x="13" y="4"/>
                      <a:pt x="14" y="5"/>
                      <a:pt x="14" y="7"/>
                    </a:cubicBezTo>
                    <a:cubicBezTo>
                      <a:pt x="14" y="8"/>
                      <a:pt x="15" y="10"/>
                      <a:pt x="15" y="12"/>
                    </a:cubicBezTo>
                    <a:cubicBezTo>
                      <a:pt x="15" y="15"/>
                      <a:pt x="14" y="17"/>
                      <a:pt x="14" y="19"/>
                    </a:cubicBezTo>
                    <a:cubicBezTo>
                      <a:pt x="13" y="20"/>
                      <a:pt x="12" y="22"/>
                      <a:pt x="11" y="22"/>
                    </a:cubicBezTo>
                    <a:cubicBezTo>
                      <a:pt x="10" y="23"/>
                      <a:pt x="9" y="24"/>
                      <a:pt x="7" y="24"/>
                    </a:cubicBezTo>
                    <a:cubicBezTo>
                      <a:pt x="5" y="24"/>
                      <a:pt x="3" y="23"/>
                      <a:pt x="2" y="21"/>
                    </a:cubicBezTo>
                    <a:cubicBezTo>
                      <a:pt x="0" y="19"/>
                      <a:pt x="0" y="16"/>
                      <a:pt x="0" y="12"/>
                    </a:cubicBezTo>
                    <a:close/>
                    <a:moveTo>
                      <a:pt x="3" y="12"/>
                    </a:moveTo>
                    <a:cubicBezTo>
                      <a:pt x="3" y="16"/>
                      <a:pt x="3" y="18"/>
                      <a:pt x="4" y="20"/>
                    </a:cubicBezTo>
                    <a:cubicBezTo>
                      <a:pt x="5" y="21"/>
                      <a:pt x="6" y="21"/>
                      <a:pt x="7" y="21"/>
                    </a:cubicBezTo>
                    <a:cubicBezTo>
                      <a:pt x="8" y="21"/>
                      <a:pt x="9" y="21"/>
                      <a:pt x="10" y="20"/>
                    </a:cubicBezTo>
                    <a:cubicBezTo>
                      <a:pt x="11" y="18"/>
                      <a:pt x="12" y="16"/>
                      <a:pt x="12" y="12"/>
                    </a:cubicBezTo>
                    <a:cubicBezTo>
                      <a:pt x="12" y="8"/>
                      <a:pt x="11" y="6"/>
                      <a:pt x="10" y="5"/>
                    </a:cubicBezTo>
                    <a:cubicBezTo>
                      <a:pt x="9" y="3"/>
                      <a:pt x="8" y="3"/>
                      <a:pt x="7" y="3"/>
                    </a:cubicBezTo>
                    <a:cubicBezTo>
                      <a:pt x="6" y="3"/>
                      <a:pt x="5" y="3"/>
                      <a:pt x="4" y="4"/>
                    </a:cubicBezTo>
                    <a:cubicBezTo>
                      <a:pt x="3"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94" name="Freeform 30">
                <a:extLst>
                  <a:ext uri="{FF2B5EF4-FFF2-40B4-BE49-F238E27FC236}">
                    <a16:creationId xmlns:a16="http://schemas.microsoft.com/office/drawing/2014/main" id="{B860BF7E-F176-434D-8532-CF95EDD77671}"/>
                  </a:ext>
                </a:extLst>
              </p:cNvPr>
              <p:cNvSpPr>
                <a:spLocks/>
              </p:cNvSpPr>
              <p:nvPr/>
            </p:nvSpPr>
            <p:spPr bwMode="auto">
              <a:xfrm>
                <a:off x="3927" y="2248"/>
                <a:ext cx="14" cy="40"/>
              </a:xfrm>
              <a:custGeom>
                <a:avLst/>
                <a:gdLst>
                  <a:gd name="T0" fmla="*/ 8 w 8"/>
                  <a:gd name="T1" fmla="*/ 23 h 23"/>
                  <a:gd name="T2" fmla="*/ 5 w 8"/>
                  <a:gd name="T3" fmla="*/ 23 h 23"/>
                  <a:gd name="T4" fmla="*/ 5 w 8"/>
                  <a:gd name="T5" fmla="*/ 5 h 23"/>
                  <a:gd name="T6" fmla="*/ 3 w 8"/>
                  <a:gd name="T7" fmla="*/ 7 h 23"/>
                  <a:gd name="T8" fmla="*/ 0 w 8"/>
                  <a:gd name="T9" fmla="*/ 9 h 23"/>
                  <a:gd name="T10" fmla="*/ 0 w 8"/>
                  <a:gd name="T11" fmla="*/ 6 h 23"/>
                  <a:gd name="T12" fmla="*/ 4 w 8"/>
                  <a:gd name="T13" fmla="*/ 3 h 23"/>
                  <a:gd name="T14" fmla="*/ 6 w 8"/>
                  <a:gd name="T15" fmla="*/ 0 h 23"/>
                  <a:gd name="T16" fmla="*/ 8 w 8"/>
                  <a:gd name="T17" fmla="*/ 0 h 23"/>
                  <a:gd name="T18" fmla="*/ 8 w 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8" y="23"/>
                    </a:moveTo>
                    <a:cubicBezTo>
                      <a:pt x="5" y="23"/>
                      <a:pt x="5" y="23"/>
                      <a:pt x="5" y="23"/>
                    </a:cubicBezTo>
                    <a:cubicBezTo>
                      <a:pt x="5" y="5"/>
                      <a:pt x="5" y="5"/>
                      <a:pt x="5" y="5"/>
                    </a:cubicBezTo>
                    <a:cubicBezTo>
                      <a:pt x="5" y="6"/>
                      <a:pt x="4" y="7"/>
                      <a:pt x="3" y="7"/>
                    </a:cubicBezTo>
                    <a:cubicBezTo>
                      <a:pt x="1" y="8"/>
                      <a:pt x="0" y="9"/>
                      <a:pt x="0" y="9"/>
                    </a:cubicBezTo>
                    <a:cubicBezTo>
                      <a:pt x="0" y="6"/>
                      <a:pt x="0" y="6"/>
                      <a:pt x="0" y="6"/>
                    </a:cubicBezTo>
                    <a:cubicBezTo>
                      <a:pt x="1" y="5"/>
                      <a:pt x="3" y="4"/>
                      <a:pt x="4" y="3"/>
                    </a:cubicBezTo>
                    <a:cubicBezTo>
                      <a:pt x="5" y="2"/>
                      <a:pt x="6" y="1"/>
                      <a:pt x="6" y="0"/>
                    </a:cubicBezTo>
                    <a:cubicBezTo>
                      <a:pt x="8" y="0"/>
                      <a:pt x="8" y="0"/>
                      <a:pt x="8" y="0"/>
                    </a:cubicBezTo>
                    <a:lnTo>
                      <a:pt x="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95" name="Freeform 31">
                <a:extLst>
                  <a:ext uri="{FF2B5EF4-FFF2-40B4-BE49-F238E27FC236}">
                    <a16:creationId xmlns:a16="http://schemas.microsoft.com/office/drawing/2014/main" id="{5444CEBA-B279-499A-9030-48A31EF1B596}"/>
                  </a:ext>
                </a:extLst>
              </p:cNvPr>
              <p:cNvSpPr>
                <a:spLocks noEditPoints="1"/>
              </p:cNvSpPr>
              <p:nvPr/>
            </p:nvSpPr>
            <p:spPr bwMode="auto">
              <a:xfrm>
                <a:off x="3953" y="2248"/>
                <a:ext cx="27" cy="42"/>
              </a:xfrm>
              <a:custGeom>
                <a:avLst/>
                <a:gdLst>
                  <a:gd name="T0" fmla="*/ 0 w 15"/>
                  <a:gd name="T1" fmla="*/ 12 h 24"/>
                  <a:gd name="T2" fmla="*/ 1 w 15"/>
                  <a:gd name="T3" fmla="*/ 6 h 24"/>
                  <a:gd name="T4" fmla="*/ 4 w 15"/>
                  <a:gd name="T5" fmla="*/ 2 h 24"/>
                  <a:gd name="T6" fmla="*/ 8 w 15"/>
                  <a:gd name="T7" fmla="*/ 0 h 24"/>
                  <a:gd name="T8" fmla="*/ 11 w 15"/>
                  <a:gd name="T9" fmla="*/ 1 h 24"/>
                  <a:gd name="T10" fmla="*/ 13 w 15"/>
                  <a:gd name="T11" fmla="*/ 3 h 24"/>
                  <a:gd name="T12" fmla="*/ 15 w 15"/>
                  <a:gd name="T13" fmla="*/ 7 h 24"/>
                  <a:gd name="T14" fmla="*/ 15 w 15"/>
                  <a:gd name="T15" fmla="*/ 12 h 24"/>
                  <a:gd name="T16" fmla="*/ 14 w 15"/>
                  <a:gd name="T17" fmla="*/ 19 h 24"/>
                  <a:gd name="T18" fmla="*/ 12 w 15"/>
                  <a:gd name="T19" fmla="*/ 22 h 24"/>
                  <a:gd name="T20" fmla="*/ 8 w 15"/>
                  <a:gd name="T21" fmla="*/ 24 h 24"/>
                  <a:gd name="T22" fmla="*/ 3 w 15"/>
                  <a:gd name="T23" fmla="*/ 21 h 24"/>
                  <a:gd name="T24" fmla="*/ 0 w 15"/>
                  <a:gd name="T25" fmla="*/ 12 h 24"/>
                  <a:gd name="T26" fmla="*/ 3 w 15"/>
                  <a:gd name="T27" fmla="*/ 12 h 24"/>
                  <a:gd name="T28" fmla="*/ 4 w 15"/>
                  <a:gd name="T29" fmla="*/ 20 h 24"/>
                  <a:gd name="T30" fmla="*/ 8 w 15"/>
                  <a:gd name="T31" fmla="*/ 21 h 24"/>
                  <a:gd name="T32" fmla="*/ 11 w 15"/>
                  <a:gd name="T33" fmla="*/ 20 h 24"/>
                  <a:gd name="T34" fmla="*/ 12 w 15"/>
                  <a:gd name="T35" fmla="*/ 12 h 24"/>
                  <a:gd name="T36" fmla="*/ 11 w 15"/>
                  <a:gd name="T37" fmla="*/ 5 h 24"/>
                  <a:gd name="T38" fmla="*/ 8 w 15"/>
                  <a:gd name="T39" fmla="*/ 3 h 24"/>
                  <a:gd name="T40" fmla="*/ 5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1" y="7"/>
                      <a:pt x="1" y="6"/>
                    </a:cubicBezTo>
                    <a:cubicBezTo>
                      <a:pt x="2" y="4"/>
                      <a:pt x="2" y="3"/>
                      <a:pt x="4" y="2"/>
                    </a:cubicBezTo>
                    <a:cubicBezTo>
                      <a:pt x="5" y="1"/>
                      <a:pt x="6" y="0"/>
                      <a:pt x="8" y="0"/>
                    </a:cubicBezTo>
                    <a:cubicBezTo>
                      <a:pt x="9" y="0"/>
                      <a:pt x="10" y="1"/>
                      <a:pt x="11" y="1"/>
                    </a:cubicBezTo>
                    <a:cubicBezTo>
                      <a:pt x="12" y="2"/>
                      <a:pt x="13" y="2"/>
                      <a:pt x="13" y="3"/>
                    </a:cubicBezTo>
                    <a:cubicBezTo>
                      <a:pt x="14" y="4"/>
                      <a:pt x="14" y="5"/>
                      <a:pt x="15" y="7"/>
                    </a:cubicBezTo>
                    <a:cubicBezTo>
                      <a:pt x="15" y="8"/>
                      <a:pt x="15" y="10"/>
                      <a:pt x="15" y="12"/>
                    </a:cubicBezTo>
                    <a:cubicBezTo>
                      <a:pt x="15" y="15"/>
                      <a:pt x="15" y="17"/>
                      <a:pt x="14" y="19"/>
                    </a:cubicBezTo>
                    <a:cubicBezTo>
                      <a:pt x="14" y="20"/>
                      <a:pt x="13" y="22"/>
                      <a:pt x="12" y="22"/>
                    </a:cubicBezTo>
                    <a:cubicBezTo>
                      <a:pt x="11" y="23"/>
                      <a:pt x="9" y="24"/>
                      <a:pt x="8" y="24"/>
                    </a:cubicBezTo>
                    <a:cubicBezTo>
                      <a:pt x="6" y="24"/>
                      <a:pt x="4" y="23"/>
                      <a:pt x="3" y="21"/>
                    </a:cubicBezTo>
                    <a:cubicBezTo>
                      <a:pt x="1" y="19"/>
                      <a:pt x="0" y="16"/>
                      <a:pt x="0" y="12"/>
                    </a:cubicBezTo>
                    <a:close/>
                    <a:moveTo>
                      <a:pt x="3" y="12"/>
                    </a:moveTo>
                    <a:cubicBezTo>
                      <a:pt x="3" y="16"/>
                      <a:pt x="4" y="18"/>
                      <a:pt x="4" y="20"/>
                    </a:cubicBezTo>
                    <a:cubicBezTo>
                      <a:pt x="5" y="21"/>
                      <a:pt x="6" y="21"/>
                      <a:pt x="8" y="21"/>
                    </a:cubicBezTo>
                    <a:cubicBezTo>
                      <a:pt x="9" y="21"/>
                      <a:pt x="10" y="21"/>
                      <a:pt x="11" y="20"/>
                    </a:cubicBezTo>
                    <a:cubicBezTo>
                      <a:pt x="12" y="18"/>
                      <a:pt x="12" y="16"/>
                      <a:pt x="12" y="12"/>
                    </a:cubicBezTo>
                    <a:cubicBezTo>
                      <a:pt x="12" y="8"/>
                      <a:pt x="12" y="6"/>
                      <a:pt x="11" y="5"/>
                    </a:cubicBezTo>
                    <a:cubicBezTo>
                      <a:pt x="10" y="3"/>
                      <a:pt x="9" y="3"/>
                      <a:pt x="8" y="3"/>
                    </a:cubicBezTo>
                    <a:cubicBezTo>
                      <a:pt x="6" y="3"/>
                      <a:pt x="5" y="3"/>
                      <a:pt x="5" y="4"/>
                    </a:cubicBezTo>
                    <a:cubicBezTo>
                      <a:pt x="4"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grpSp>
        <p:sp>
          <p:nvSpPr>
            <p:cNvPr id="71" name="Oval 9">
              <a:extLst>
                <a:ext uri="{FF2B5EF4-FFF2-40B4-BE49-F238E27FC236}">
                  <a16:creationId xmlns:a16="http://schemas.microsoft.com/office/drawing/2014/main" id="{0DAC62A1-88CB-4121-B4D4-1EBB4698CB2C}"/>
                </a:ext>
              </a:extLst>
            </p:cNvPr>
            <p:cNvSpPr>
              <a:spLocks noChangeArrowheads="1"/>
            </p:cNvSpPr>
            <p:nvPr/>
          </p:nvSpPr>
          <p:spPr bwMode="auto">
            <a:xfrm>
              <a:off x="6049963" y="3324226"/>
              <a:ext cx="347663" cy="371475"/>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72" name="Freeform 104">
              <a:extLst>
                <a:ext uri="{FF2B5EF4-FFF2-40B4-BE49-F238E27FC236}">
                  <a16:creationId xmlns:a16="http://schemas.microsoft.com/office/drawing/2014/main" id="{2C66A73C-300D-4625-BF4B-A4A7EE3C5F59}"/>
                </a:ext>
              </a:extLst>
            </p:cNvPr>
            <p:cNvSpPr>
              <a:spLocks noChangeAspect="1" noEditPoints="1"/>
            </p:cNvSpPr>
            <p:nvPr/>
          </p:nvSpPr>
          <p:spPr bwMode="black">
            <a:xfrm>
              <a:off x="6137101" y="3407606"/>
              <a:ext cx="168624" cy="201764"/>
            </a:xfrm>
            <a:custGeom>
              <a:avLst/>
              <a:gdLst>
                <a:gd name="T0" fmla="*/ 35 w 1200"/>
                <a:gd name="T1" fmla="*/ 52 h 1436"/>
                <a:gd name="T2" fmla="*/ 246 w 1200"/>
                <a:gd name="T3" fmla="*/ 350 h 1436"/>
                <a:gd name="T4" fmla="*/ 88 w 1200"/>
                <a:gd name="T5" fmla="*/ 204 h 1436"/>
                <a:gd name="T6" fmla="*/ 141 w 1200"/>
                <a:gd name="T7" fmla="*/ 64 h 1436"/>
                <a:gd name="T8" fmla="*/ 499 w 1200"/>
                <a:gd name="T9" fmla="*/ 5 h 1436"/>
                <a:gd name="T10" fmla="*/ 381 w 1200"/>
                <a:gd name="T11" fmla="*/ 133 h 1436"/>
                <a:gd name="T12" fmla="*/ 446 w 1200"/>
                <a:gd name="T13" fmla="*/ 110 h 1436"/>
                <a:gd name="T14" fmla="*/ 552 w 1200"/>
                <a:gd name="T15" fmla="*/ 403 h 1436"/>
                <a:gd name="T16" fmla="*/ 643 w 1200"/>
                <a:gd name="T17" fmla="*/ 210 h 1436"/>
                <a:gd name="T18" fmla="*/ 929 w 1200"/>
                <a:gd name="T19" fmla="*/ 198 h 1436"/>
                <a:gd name="T20" fmla="*/ 789 w 1200"/>
                <a:gd name="T21" fmla="*/ 64 h 1436"/>
                <a:gd name="T22" fmla="*/ 841 w 1200"/>
                <a:gd name="T23" fmla="*/ 204 h 1436"/>
                <a:gd name="T24" fmla="*/ 1197 w 1200"/>
                <a:gd name="T25" fmla="*/ 5 h 1436"/>
                <a:gd name="T26" fmla="*/ 1029 w 1200"/>
                <a:gd name="T27" fmla="*/ 63 h 1436"/>
                <a:gd name="T28" fmla="*/ 1075 w 1200"/>
                <a:gd name="T29" fmla="*/ 122 h 1436"/>
                <a:gd name="T30" fmla="*/ 1110 w 1200"/>
                <a:gd name="T31" fmla="*/ 403 h 1436"/>
                <a:gd name="T32" fmla="*/ 225 w 1200"/>
                <a:gd name="T33" fmla="*/ 519 h 1436"/>
                <a:gd name="T34" fmla="*/ 120 w 1200"/>
                <a:gd name="T35" fmla="*/ 554 h 1436"/>
                <a:gd name="T36" fmla="*/ 80 w 1200"/>
                <a:gd name="T37" fmla="*/ 648 h 1436"/>
                <a:gd name="T38" fmla="*/ 138 w 1200"/>
                <a:gd name="T39" fmla="*/ 612 h 1436"/>
                <a:gd name="T40" fmla="*/ 225 w 1200"/>
                <a:gd name="T41" fmla="*/ 519 h 1436"/>
                <a:gd name="T42" fmla="*/ 364 w 1200"/>
                <a:gd name="T43" fmla="*/ 565 h 1436"/>
                <a:gd name="T44" fmla="*/ 574 w 1200"/>
                <a:gd name="T45" fmla="*/ 870 h 1436"/>
                <a:gd name="T46" fmla="*/ 411 w 1200"/>
                <a:gd name="T47" fmla="*/ 724 h 1436"/>
                <a:gd name="T48" fmla="*/ 469 w 1200"/>
                <a:gd name="T49" fmla="*/ 577 h 1436"/>
                <a:gd name="T50" fmla="*/ 818 w 1200"/>
                <a:gd name="T51" fmla="*/ 519 h 1436"/>
                <a:gd name="T52" fmla="*/ 701 w 1200"/>
                <a:gd name="T53" fmla="*/ 648 h 1436"/>
                <a:gd name="T54" fmla="*/ 771 w 1200"/>
                <a:gd name="T55" fmla="*/ 624 h 1436"/>
                <a:gd name="T56" fmla="*/ 871 w 1200"/>
                <a:gd name="T57" fmla="*/ 917 h 1436"/>
                <a:gd name="T58" fmla="*/ 0 w 1200"/>
                <a:gd name="T59" fmla="*/ 1238 h 1436"/>
                <a:gd name="T60" fmla="*/ 281 w 1200"/>
                <a:gd name="T61" fmla="*/ 1232 h 1436"/>
                <a:gd name="T62" fmla="*/ 141 w 1200"/>
                <a:gd name="T63" fmla="*/ 1098 h 1436"/>
                <a:gd name="T64" fmla="*/ 193 w 1200"/>
                <a:gd name="T65" fmla="*/ 1232 h 1436"/>
                <a:gd name="T66" fmla="*/ 552 w 1200"/>
                <a:gd name="T67" fmla="*/ 1030 h 1436"/>
                <a:gd name="T68" fmla="*/ 381 w 1200"/>
                <a:gd name="T69" fmla="*/ 1089 h 1436"/>
                <a:gd name="T70" fmla="*/ 422 w 1200"/>
                <a:gd name="T71" fmla="*/ 1147 h 1436"/>
                <a:gd name="T72" fmla="*/ 463 w 1200"/>
                <a:gd name="T73" fmla="*/ 1434 h 1436"/>
                <a:gd name="T74" fmla="*/ 783 w 1200"/>
                <a:gd name="T75" fmla="*/ 1436 h 1436"/>
                <a:gd name="T76" fmla="*/ 789 w 1200"/>
                <a:gd name="T77" fmla="*/ 1028 h 1436"/>
                <a:gd name="T78" fmla="*/ 783 w 1200"/>
                <a:gd name="T79" fmla="*/ 1436 h 1436"/>
                <a:gd name="T80" fmla="*/ 789 w 1200"/>
                <a:gd name="T81" fmla="*/ 1366 h 1436"/>
                <a:gd name="T82" fmla="*/ 1197 w 1200"/>
                <a:gd name="T83" fmla="*/ 1030 h 1436"/>
                <a:gd name="T84" fmla="*/ 1093 w 1200"/>
                <a:gd name="T85" fmla="*/ 1065 h 1436"/>
                <a:gd name="T86" fmla="*/ 1052 w 1200"/>
                <a:gd name="T87" fmla="*/ 1159 h 1436"/>
                <a:gd name="T88" fmla="*/ 1110 w 1200"/>
                <a:gd name="T89" fmla="*/ 1130 h 1436"/>
                <a:gd name="T90" fmla="*/ 1197 w 1200"/>
                <a:gd name="T91" fmla="*/ 1030 h 1436"/>
                <a:gd name="T92" fmla="*/ 1147 w 1200"/>
                <a:gd name="T93" fmla="*/ 519 h 1436"/>
                <a:gd name="T94" fmla="*/ 1029 w 1200"/>
                <a:gd name="T95" fmla="*/ 648 h 1436"/>
                <a:gd name="T96" fmla="*/ 1100 w 1200"/>
                <a:gd name="T97" fmla="*/ 624 h 1436"/>
                <a:gd name="T98" fmla="*/ 1200 w 1200"/>
                <a:gd name="T99" fmla="*/ 91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0" h="1436">
                  <a:moveTo>
                    <a:pt x="141" y="408"/>
                  </a:moveTo>
                  <a:cubicBezTo>
                    <a:pt x="47" y="408"/>
                    <a:pt x="0" y="338"/>
                    <a:pt x="0" y="210"/>
                  </a:cubicBezTo>
                  <a:cubicBezTo>
                    <a:pt x="0" y="140"/>
                    <a:pt x="12" y="87"/>
                    <a:pt x="35" y="52"/>
                  </a:cubicBezTo>
                  <a:cubicBezTo>
                    <a:pt x="59" y="17"/>
                    <a:pt x="100" y="0"/>
                    <a:pt x="147" y="0"/>
                  </a:cubicBezTo>
                  <a:cubicBezTo>
                    <a:pt x="240" y="0"/>
                    <a:pt x="281" y="64"/>
                    <a:pt x="281" y="198"/>
                  </a:cubicBezTo>
                  <a:cubicBezTo>
                    <a:pt x="281" y="268"/>
                    <a:pt x="269" y="315"/>
                    <a:pt x="246" y="350"/>
                  </a:cubicBezTo>
                  <a:cubicBezTo>
                    <a:pt x="223" y="385"/>
                    <a:pt x="187" y="408"/>
                    <a:pt x="141" y="408"/>
                  </a:cubicBezTo>
                  <a:close/>
                  <a:moveTo>
                    <a:pt x="141" y="64"/>
                  </a:moveTo>
                  <a:cubicBezTo>
                    <a:pt x="106" y="64"/>
                    <a:pt x="88" y="111"/>
                    <a:pt x="88" y="204"/>
                  </a:cubicBezTo>
                  <a:cubicBezTo>
                    <a:pt x="88" y="297"/>
                    <a:pt x="106" y="338"/>
                    <a:pt x="141" y="338"/>
                  </a:cubicBezTo>
                  <a:cubicBezTo>
                    <a:pt x="176" y="338"/>
                    <a:pt x="193" y="291"/>
                    <a:pt x="193" y="204"/>
                  </a:cubicBezTo>
                  <a:cubicBezTo>
                    <a:pt x="193" y="111"/>
                    <a:pt x="176" y="64"/>
                    <a:pt x="141" y="64"/>
                  </a:cubicBezTo>
                  <a:close/>
                  <a:moveTo>
                    <a:pt x="552" y="5"/>
                  </a:moveTo>
                  <a:cubicBezTo>
                    <a:pt x="552" y="5"/>
                    <a:pt x="552" y="5"/>
                    <a:pt x="552" y="5"/>
                  </a:cubicBezTo>
                  <a:cubicBezTo>
                    <a:pt x="499" y="5"/>
                    <a:pt x="499" y="5"/>
                    <a:pt x="499" y="5"/>
                  </a:cubicBezTo>
                  <a:cubicBezTo>
                    <a:pt x="481" y="16"/>
                    <a:pt x="463" y="28"/>
                    <a:pt x="440" y="34"/>
                  </a:cubicBezTo>
                  <a:cubicBezTo>
                    <a:pt x="422" y="46"/>
                    <a:pt x="399" y="57"/>
                    <a:pt x="381" y="63"/>
                  </a:cubicBezTo>
                  <a:cubicBezTo>
                    <a:pt x="381" y="63"/>
                    <a:pt x="381" y="63"/>
                    <a:pt x="381" y="133"/>
                  </a:cubicBezTo>
                  <a:cubicBezTo>
                    <a:pt x="387" y="133"/>
                    <a:pt x="393" y="133"/>
                    <a:pt x="404" y="128"/>
                  </a:cubicBezTo>
                  <a:cubicBezTo>
                    <a:pt x="410" y="128"/>
                    <a:pt x="416" y="128"/>
                    <a:pt x="422" y="122"/>
                  </a:cubicBezTo>
                  <a:cubicBezTo>
                    <a:pt x="434" y="122"/>
                    <a:pt x="440" y="116"/>
                    <a:pt x="446" y="110"/>
                  </a:cubicBezTo>
                  <a:cubicBezTo>
                    <a:pt x="452" y="110"/>
                    <a:pt x="458" y="104"/>
                    <a:pt x="463" y="98"/>
                  </a:cubicBezTo>
                  <a:cubicBezTo>
                    <a:pt x="463" y="98"/>
                    <a:pt x="463" y="98"/>
                    <a:pt x="463" y="403"/>
                  </a:cubicBezTo>
                  <a:cubicBezTo>
                    <a:pt x="463" y="403"/>
                    <a:pt x="463" y="403"/>
                    <a:pt x="552" y="403"/>
                  </a:cubicBezTo>
                  <a:cubicBezTo>
                    <a:pt x="552" y="403"/>
                    <a:pt x="552" y="403"/>
                    <a:pt x="552" y="5"/>
                  </a:cubicBezTo>
                  <a:close/>
                  <a:moveTo>
                    <a:pt x="783" y="408"/>
                  </a:moveTo>
                  <a:cubicBezTo>
                    <a:pt x="690" y="408"/>
                    <a:pt x="643" y="338"/>
                    <a:pt x="643" y="210"/>
                  </a:cubicBezTo>
                  <a:cubicBezTo>
                    <a:pt x="643" y="140"/>
                    <a:pt x="655" y="87"/>
                    <a:pt x="684" y="52"/>
                  </a:cubicBezTo>
                  <a:cubicBezTo>
                    <a:pt x="707" y="17"/>
                    <a:pt x="742" y="0"/>
                    <a:pt x="789" y="0"/>
                  </a:cubicBezTo>
                  <a:cubicBezTo>
                    <a:pt x="882" y="0"/>
                    <a:pt x="929" y="64"/>
                    <a:pt x="929" y="198"/>
                  </a:cubicBezTo>
                  <a:cubicBezTo>
                    <a:pt x="929" y="268"/>
                    <a:pt x="917" y="315"/>
                    <a:pt x="888" y="350"/>
                  </a:cubicBezTo>
                  <a:cubicBezTo>
                    <a:pt x="864" y="385"/>
                    <a:pt x="829" y="408"/>
                    <a:pt x="783" y="408"/>
                  </a:cubicBezTo>
                  <a:close/>
                  <a:moveTo>
                    <a:pt x="789" y="64"/>
                  </a:moveTo>
                  <a:cubicBezTo>
                    <a:pt x="748" y="64"/>
                    <a:pt x="730" y="111"/>
                    <a:pt x="730" y="204"/>
                  </a:cubicBezTo>
                  <a:cubicBezTo>
                    <a:pt x="730" y="297"/>
                    <a:pt x="748" y="338"/>
                    <a:pt x="789" y="338"/>
                  </a:cubicBezTo>
                  <a:cubicBezTo>
                    <a:pt x="824" y="338"/>
                    <a:pt x="841" y="291"/>
                    <a:pt x="841" y="204"/>
                  </a:cubicBezTo>
                  <a:cubicBezTo>
                    <a:pt x="841" y="111"/>
                    <a:pt x="824" y="64"/>
                    <a:pt x="789" y="64"/>
                  </a:cubicBezTo>
                  <a:close/>
                  <a:moveTo>
                    <a:pt x="1197" y="5"/>
                  </a:moveTo>
                  <a:cubicBezTo>
                    <a:pt x="1197" y="5"/>
                    <a:pt x="1197" y="5"/>
                    <a:pt x="1197" y="5"/>
                  </a:cubicBezTo>
                  <a:cubicBezTo>
                    <a:pt x="1145" y="5"/>
                    <a:pt x="1145" y="5"/>
                    <a:pt x="1145" y="5"/>
                  </a:cubicBezTo>
                  <a:cubicBezTo>
                    <a:pt x="1128" y="16"/>
                    <a:pt x="1110" y="28"/>
                    <a:pt x="1093" y="34"/>
                  </a:cubicBezTo>
                  <a:cubicBezTo>
                    <a:pt x="1075" y="46"/>
                    <a:pt x="1052" y="57"/>
                    <a:pt x="1029" y="63"/>
                  </a:cubicBezTo>
                  <a:cubicBezTo>
                    <a:pt x="1029" y="63"/>
                    <a:pt x="1029" y="63"/>
                    <a:pt x="1029" y="133"/>
                  </a:cubicBezTo>
                  <a:cubicBezTo>
                    <a:pt x="1035" y="133"/>
                    <a:pt x="1046" y="133"/>
                    <a:pt x="1052" y="128"/>
                  </a:cubicBezTo>
                  <a:cubicBezTo>
                    <a:pt x="1058" y="128"/>
                    <a:pt x="1070" y="128"/>
                    <a:pt x="1075" y="122"/>
                  </a:cubicBezTo>
                  <a:cubicBezTo>
                    <a:pt x="1081" y="122"/>
                    <a:pt x="1087" y="116"/>
                    <a:pt x="1093" y="110"/>
                  </a:cubicBezTo>
                  <a:cubicBezTo>
                    <a:pt x="1104" y="110"/>
                    <a:pt x="1110" y="104"/>
                    <a:pt x="1110" y="98"/>
                  </a:cubicBezTo>
                  <a:cubicBezTo>
                    <a:pt x="1110" y="98"/>
                    <a:pt x="1110" y="98"/>
                    <a:pt x="1110" y="403"/>
                  </a:cubicBezTo>
                  <a:cubicBezTo>
                    <a:pt x="1110" y="403"/>
                    <a:pt x="1110" y="403"/>
                    <a:pt x="1197" y="403"/>
                  </a:cubicBezTo>
                  <a:cubicBezTo>
                    <a:pt x="1197" y="403"/>
                    <a:pt x="1197" y="403"/>
                    <a:pt x="1197" y="5"/>
                  </a:cubicBezTo>
                  <a:close/>
                  <a:moveTo>
                    <a:pt x="225" y="519"/>
                  </a:moveTo>
                  <a:cubicBezTo>
                    <a:pt x="225" y="519"/>
                    <a:pt x="225" y="519"/>
                    <a:pt x="225" y="519"/>
                  </a:cubicBezTo>
                  <a:cubicBezTo>
                    <a:pt x="173" y="519"/>
                    <a:pt x="173" y="519"/>
                    <a:pt x="173" y="519"/>
                  </a:cubicBezTo>
                  <a:cubicBezTo>
                    <a:pt x="155" y="530"/>
                    <a:pt x="138" y="542"/>
                    <a:pt x="120" y="554"/>
                  </a:cubicBezTo>
                  <a:cubicBezTo>
                    <a:pt x="97" y="560"/>
                    <a:pt x="80" y="571"/>
                    <a:pt x="56" y="577"/>
                  </a:cubicBezTo>
                  <a:cubicBezTo>
                    <a:pt x="56" y="577"/>
                    <a:pt x="56" y="577"/>
                    <a:pt x="56" y="648"/>
                  </a:cubicBezTo>
                  <a:cubicBezTo>
                    <a:pt x="62" y="648"/>
                    <a:pt x="68" y="648"/>
                    <a:pt x="80" y="648"/>
                  </a:cubicBezTo>
                  <a:cubicBezTo>
                    <a:pt x="85" y="642"/>
                    <a:pt x="91" y="642"/>
                    <a:pt x="103" y="636"/>
                  </a:cubicBezTo>
                  <a:cubicBezTo>
                    <a:pt x="109" y="636"/>
                    <a:pt x="115" y="630"/>
                    <a:pt x="120" y="624"/>
                  </a:cubicBezTo>
                  <a:cubicBezTo>
                    <a:pt x="126" y="624"/>
                    <a:pt x="132" y="618"/>
                    <a:pt x="138" y="612"/>
                  </a:cubicBezTo>
                  <a:cubicBezTo>
                    <a:pt x="138" y="612"/>
                    <a:pt x="138" y="612"/>
                    <a:pt x="138" y="917"/>
                  </a:cubicBezTo>
                  <a:cubicBezTo>
                    <a:pt x="138" y="917"/>
                    <a:pt x="138" y="917"/>
                    <a:pt x="225" y="917"/>
                  </a:cubicBezTo>
                  <a:cubicBezTo>
                    <a:pt x="225" y="917"/>
                    <a:pt x="225" y="917"/>
                    <a:pt x="225" y="519"/>
                  </a:cubicBezTo>
                  <a:close/>
                  <a:moveTo>
                    <a:pt x="463" y="923"/>
                  </a:moveTo>
                  <a:cubicBezTo>
                    <a:pt x="370" y="923"/>
                    <a:pt x="323" y="853"/>
                    <a:pt x="323" y="724"/>
                  </a:cubicBezTo>
                  <a:cubicBezTo>
                    <a:pt x="323" y="653"/>
                    <a:pt x="335" y="600"/>
                    <a:pt x="364" y="565"/>
                  </a:cubicBezTo>
                  <a:cubicBezTo>
                    <a:pt x="387" y="530"/>
                    <a:pt x="422" y="512"/>
                    <a:pt x="475" y="512"/>
                  </a:cubicBezTo>
                  <a:cubicBezTo>
                    <a:pt x="562" y="512"/>
                    <a:pt x="609" y="583"/>
                    <a:pt x="609" y="712"/>
                  </a:cubicBezTo>
                  <a:cubicBezTo>
                    <a:pt x="609" y="782"/>
                    <a:pt x="597" y="829"/>
                    <a:pt x="574" y="870"/>
                  </a:cubicBezTo>
                  <a:cubicBezTo>
                    <a:pt x="545" y="905"/>
                    <a:pt x="510" y="923"/>
                    <a:pt x="463" y="923"/>
                  </a:cubicBezTo>
                  <a:close/>
                  <a:moveTo>
                    <a:pt x="469" y="577"/>
                  </a:moveTo>
                  <a:cubicBezTo>
                    <a:pt x="428" y="577"/>
                    <a:pt x="411" y="624"/>
                    <a:pt x="411" y="724"/>
                  </a:cubicBezTo>
                  <a:cubicBezTo>
                    <a:pt x="411" y="811"/>
                    <a:pt x="428" y="853"/>
                    <a:pt x="469" y="853"/>
                  </a:cubicBezTo>
                  <a:cubicBezTo>
                    <a:pt x="504" y="853"/>
                    <a:pt x="521" y="806"/>
                    <a:pt x="521" y="718"/>
                  </a:cubicBezTo>
                  <a:cubicBezTo>
                    <a:pt x="521" y="624"/>
                    <a:pt x="504" y="577"/>
                    <a:pt x="469" y="577"/>
                  </a:cubicBezTo>
                  <a:close/>
                  <a:moveTo>
                    <a:pt x="871" y="519"/>
                  </a:moveTo>
                  <a:cubicBezTo>
                    <a:pt x="871" y="519"/>
                    <a:pt x="871" y="519"/>
                    <a:pt x="871" y="519"/>
                  </a:cubicBezTo>
                  <a:cubicBezTo>
                    <a:pt x="818" y="519"/>
                    <a:pt x="818" y="519"/>
                    <a:pt x="818" y="519"/>
                  </a:cubicBezTo>
                  <a:cubicBezTo>
                    <a:pt x="807" y="530"/>
                    <a:pt x="783" y="542"/>
                    <a:pt x="765" y="554"/>
                  </a:cubicBezTo>
                  <a:cubicBezTo>
                    <a:pt x="748" y="560"/>
                    <a:pt x="724" y="571"/>
                    <a:pt x="701" y="577"/>
                  </a:cubicBezTo>
                  <a:cubicBezTo>
                    <a:pt x="701" y="577"/>
                    <a:pt x="701" y="577"/>
                    <a:pt x="701" y="648"/>
                  </a:cubicBezTo>
                  <a:cubicBezTo>
                    <a:pt x="706" y="648"/>
                    <a:pt x="718" y="648"/>
                    <a:pt x="724" y="648"/>
                  </a:cubicBezTo>
                  <a:cubicBezTo>
                    <a:pt x="730" y="642"/>
                    <a:pt x="742" y="642"/>
                    <a:pt x="748" y="636"/>
                  </a:cubicBezTo>
                  <a:cubicBezTo>
                    <a:pt x="754" y="636"/>
                    <a:pt x="760" y="630"/>
                    <a:pt x="771" y="624"/>
                  </a:cubicBezTo>
                  <a:cubicBezTo>
                    <a:pt x="777" y="624"/>
                    <a:pt x="783" y="618"/>
                    <a:pt x="783" y="612"/>
                  </a:cubicBezTo>
                  <a:cubicBezTo>
                    <a:pt x="783" y="612"/>
                    <a:pt x="783" y="612"/>
                    <a:pt x="783" y="917"/>
                  </a:cubicBezTo>
                  <a:cubicBezTo>
                    <a:pt x="783" y="917"/>
                    <a:pt x="783" y="917"/>
                    <a:pt x="871" y="917"/>
                  </a:cubicBezTo>
                  <a:cubicBezTo>
                    <a:pt x="871" y="917"/>
                    <a:pt x="871" y="917"/>
                    <a:pt x="871" y="519"/>
                  </a:cubicBezTo>
                  <a:close/>
                  <a:moveTo>
                    <a:pt x="141" y="1436"/>
                  </a:moveTo>
                  <a:cubicBezTo>
                    <a:pt x="47" y="1436"/>
                    <a:pt x="0" y="1372"/>
                    <a:pt x="0" y="1238"/>
                  </a:cubicBezTo>
                  <a:cubicBezTo>
                    <a:pt x="0" y="1168"/>
                    <a:pt x="12" y="1121"/>
                    <a:pt x="35" y="1080"/>
                  </a:cubicBezTo>
                  <a:cubicBezTo>
                    <a:pt x="59" y="1045"/>
                    <a:pt x="100" y="1028"/>
                    <a:pt x="147" y="1028"/>
                  </a:cubicBezTo>
                  <a:cubicBezTo>
                    <a:pt x="240" y="1028"/>
                    <a:pt x="281" y="1098"/>
                    <a:pt x="281" y="1232"/>
                  </a:cubicBezTo>
                  <a:cubicBezTo>
                    <a:pt x="281" y="1296"/>
                    <a:pt x="269" y="1349"/>
                    <a:pt x="246" y="1384"/>
                  </a:cubicBezTo>
                  <a:cubicBezTo>
                    <a:pt x="223" y="1419"/>
                    <a:pt x="187" y="1436"/>
                    <a:pt x="141" y="1436"/>
                  </a:cubicBezTo>
                  <a:close/>
                  <a:moveTo>
                    <a:pt x="141" y="1098"/>
                  </a:moveTo>
                  <a:cubicBezTo>
                    <a:pt x="106" y="1098"/>
                    <a:pt x="88" y="1145"/>
                    <a:pt x="88" y="1238"/>
                  </a:cubicBezTo>
                  <a:cubicBezTo>
                    <a:pt x="88" y="1325"/>
                    <a:pt x="106" y="1366"/>
                    <a:pt x="141" y="1366"/>
                  </a:cubicBezTo>
                  <a:cubicBezTo>
                    <a:pt x="176" y="1366"/>
                    <a:pt x="193" y="1325"/>
                    <a:pt x="193" y="1232"/>
                  </a:cubicBezTo>
                  <a:cubicBezTo>
                    <a:pt x="193" y="1139"/>
                    <a:pt x="176" y="1098"/>
                    <a:pt x="141" y="1098"/>
                  </a:cubicBezTo>
                  <a:close/>
                  <a:moveTo>
                    <a:pt x="552" y="1030"/>
                  </a:moveTo>
                  <a:cubicBezTo>
                    <a:pt x="552" y="1030"/>
                    <a:pt x="552" y="1030"/>
                    <a:pt x="552" y="1030"/>
                  </a:cubicBezTo>
                  <a:cubicBezTo>
                    <a:pt x="499" y="1030"/>
                    <a:pt x="499" y="1030"/>
                    <a:pt x="499" y="1030"/>
                  </a:cubicBezTo>
                  <a:cubicBezTo>
                    <a:pt x="481" y="1042"/>
                    <a:pt x="463" y="1054"/>
                    <a:pt x="440" y="1065"/>
                  </a:cubicBezTo>
                  <a:cubicBezTo>
                    <a:pt x="422" y="1071"/>
                    <a:pt x="399" y="1083"/>
                    <a:pt x="381" y="1089"/>
                  </a:cubicBezTo>
                  <a:cubicBezTo>
                    <a:pt x="381" y="1089"/>
                    <a:pt x="381" y="1089"/>
                    <a:pt x="381" y="1159"/>
                  </a:cubicBezTo>
                  <a:cubicBezTo>
                    <a:pt x="387" y="1159"/>
                    <a:pt x="393" y="1159"/>
                    <a:pt x="404" y="1159"/>
                  </a:cubicBezTo>
                  <a:cubicBezTo>
                    <a:pt x="410" y="1153"/>
                    <a:pt x="416" y="1153"/>
                    <a:pt x="422" y="1147"/>
                  </a:cubicBezTo>
                  <a:cubicBezTo>
                    <a:pt x="434" y="1147"/>
                    <a:pt x="440" y="1141"/>
                    <a:pt x="446" y="1141"/>
                  </a:cubicBezTo>
                  <a:cubicBezTo>
                    <a:pt x="452" y="1136"/>
                    <a:pt x="458" y="1130"/>
                    <a:pt x="463" y="1130"/>
                  </a:cubicBezTo>
                  <a:cubicBezTo>
                    <a:pt x="463" y="1130"/>
                    <a:pt x="463" y="1130"/>
                    <a:pt x="463" y="1434"/>
                  </a:cubicBezTo>
                  <a:cubicBezTo>
                    <a:pt x="463" y="1434"/>
                    <a:pt x="463" y="1434"/>
                    <a:pt x="552" y="1434"/>
                  </a:cubicBezTo>
                  <a:cubicBezTo>
                    <a:pt x="552" y="1434"/>
                    <a:pt x="552" y="1434"/>
                    <a:pt x="552" y="1030"/>
                  </a:cubicBezTo>
                  <a:close/>
                  <a:moveTo>
                    <a:pt x="783" y="1436"/>
                  </a:moveTo>
                  <a:cubicBezTo>
                    <a:pt x="690" y="1436"/>
                    <a:pt x="643" y="1372"/>
                    <a:pt x="643" y="1238"/>
                  </a:cubicBezTo>
                  <a:cubicBezTo>
                    <a:pt x="643" y="1168"/>
                    <a:pt x="655" y="1121"/>
                    <a:pt x="684" y="1080"/>
                  </a:cubicBezTo>
                  <a:cubicBezTo>
                    <a:pt x="707" y="1045"/>
                    <a:pt x="742" y="1028"/>
                    <a:pt x="789" y="1028"/>
                  </a:cubicBezTo>
                  <a:cubicBezTo>
                    <a:pt x="882" y="1028"/>
                    <a:pt x="929" y="1098"/>
                    <a:pt x="929" y="1232"/>
                  </a:cubicBezTo>
                  <a:cubicBezTo>
                    <a:pt x="929" y="1296"/>
                    <a:pt x="917" y="1349"/>
                    <a:pt x="888" y="1384"/>
                  </a:cubicBezTo>
                  <a:cubicBezTo>
                    <a:pt x="864" y="1419"/>
                    <a:pt x="829" y="1436"/>
                    <a:pt x="783" y="1436"/>
                  </a:cubicBezTo>
                  <a:close/>
                  <a:moveTo>
                    <a:pt x="789" y="1098"/>
                  </a:moveTo>
                  <a:cubicBezTo>
                    <a:pt x="748" y="1098"/>
                    <a:pt x="730" y="1145"/>
                    <a:pt x="730" y="1238"/>
                  </a:cubicBezTo>
                  <a:cubicBezTo>
                    <a:pt x="730" y="1325"/>
                    <a:pt x="748" y="1366"/>
                    <a:pt x="789" y="1366"/>
                  </a:cubicBezTo>
                  <a:cubicBezTo>
                    <a:pt x="824" y="1366"/>
                    <a:pt x="841" y="1325"/>
                    <a:pt x="841" y="1232"/>
                  </a:cubicBezTo>
                  <a:cubicBezTo>
                    <a:pt x="841" y="1139"/>
                    <a:pt x="824" y="1098"/>
                    <a:pt x="789" y="1098"/>
                  </a:cubicBezTo>
                  <a:close/>
                  <a:moveTo>
                    <a:pt x="1197" y="1030"/>
                  </a:moveTo>
                  <a:cubicBezTo>
                    <a:pt x="1197" y="1030"/>
                    <a:pt x="1197" y="1030"/>
                    <a:pt x="1197" y="1030"/>
                  </a:cubicBezTo>
                  <a:cubicBezTo>
                    <a:pt x="1145" y="1030"/>
                    <a:pt x="1145" y="1030"/>
                    <a:pt x="1145" y="1030"/>
                  </a:cubicBezTo>
                  <a:cubicBezTo>
                    <a:pt x="1128" y="1042"/>
                    <a:pt x="1110" y="1054"/>
                    <a:pt x="1093" y="1065"/>
                  </a:cubicBezTo>
                  <a:cubicBezTo>
                    <a:pt x="1075" y="1071"/>
                    <a:pt x="1052" y="1083"/>
                    <a:pt x="1029" y="1089"/>
                  </a:cubicBezTo>
                  <a:cubicBezTo>
                    <a:pt x="1029" y="1089"/>
                    <a:pt x="1029" y="1089"/>
                    <a:pt x="1029" y="1159"/>
                  </a:cubicBezTo>
                  <a:cubicBezTo>
                    <a:pt x="1035" y="1159"/>
                    <a:pt x="1046" y="1159"/>
                    <a:pt x="1052" y="1159"/>
                  </a:cubicBezTo>
                  <a:cubicBezTo>
                    <a:pt x="1058" y="1153"/>
                    <a:pt x="1070" y="1153"/>
                    <a:pt x="1075" y="1147"/>
                  </a:cubicBezTo>
                  <a:cubicBezTo>
                    <a:pt x="1081" y="1147"/>
                    <a:pt x="1087" y="1141"/>
                    <a:pt x="1093" y="1141"/>
                  </a:cubicBezTo>
                  <a:cubicBezTo>
                    <a:pt x="1104" y="1136"/>
                    <a:pt x="1110" y="1130"/>
                    <a:pt x="1110" y="1130"/>
                  </a:cubicBezTo>
                  <a:cubicBezTo>
                    <a:pt x="1110" y="1130"/>
                    <a:pt x="1110" y="1130"/>
                    <a:pt x="1110" y="1434"/>
                  </a:cubicBezTo>
                  <a:cubicBezTo>
                    <a:pt x="1110" y="1434"/>
                    <a:pt x="1110" y="1434"/>
                    <a:pt x="1197" y="1434"/>
                  </a:cubicBezTo>
                  <a:cubicBezTo>
                    <a:pt x="1197" y="1434"/>
                    <a:pt x="1197" y="1434"/>
                    <a:pt x="1197" y="1030"/>
                  </a:cubicBezTo>
                  <a:close/>
                  <a:moveTo>
                    <a:pt x="1200" y="519"/>
                  </a:moveTo>
                  <a:cubicBezTo>
                    <a:pt x="1200" y="519"/>
                    <a:pt x="1200" y="519"/>
                    <a:pt x="1200" y="519"/>
                  </a:cubicBezTo>
                  <a:cubicBezTo>
                    <a:pt x="1147" y="519"/>
                    <a:pt x="1147" y="519"/>
                    <a:pt x="1147" y="519"/>
                  </a:cubicBezTo>
                  <a:cubicBezTo>
                    <a:pt x="1135" y="530"/>
                    <a:pt x="1111" y="542"/>
                    <a:pt x="1094" y="554"/>
                  </a:cubicBezTo>
                  <a:cubicBezTo>
                    <a:pt x="1076" y="560"/>
                    <a:pt x="1052" y="571"/>
                    <a:pt x="1029" y="577"/>
                  </a:cubicBezTo>
                  <a:cubicBezTo>
                    <a:pt x="1029" y="577"/>
                    <a:pt x="1029" y="577"/>
                    <a:pt x="1029" y="648"/>
                  </a:cubicBezTo>
                  <a:cubicBezTo>
                    <a:pt x="1035" y="648"/>
                    <a:pt x="1047" y="648"/>
                    <a:pt x="1052" y="648"/>
                  </a:cubicBezTo>
                  <a:cubicBezTo>
                    <a:pt x="1058" y="642"/>
                    <a:pt x="1070" y="642"/>
                    <a:pt x="1076" y="636"/>
                  </a:cubicBezTo>
                  <a:cubicBezTo>
                    <a:pt x="1082" y="636"/>
                    <a:pt x="1088" y="630"/>
                    <a:pt x="1100" y="624"/>
                  </a:cubicBezTo>
                  <a:cubicBezTo>
                    <a:pt x="1106" y="624"/>
                    <a:pt x="1111" y="618"/>
                    <a:pt x="1111" y="612"/>
                  </a:cubicBezTo>
                  <a:cubicBezTo>
                    <a:pt x="1111" y="612"/>
                    <a:pt x="1111" y="612"/>
                    <a:pt x="1111" y="917"/>
                  </a:cubicBezTo>
                  <a:cubicBezTo>
                    <a:pt x="1111" y="917"/>
                    <a:pt x="1111" y="917"/>
                    <a:pt x="1200" y="917"/>
                  </a:cubicBezTo>
                  <a:cubicBezTo>
                    <a:pt x="1200" y="917"/>
                    <a:pt x="1200" y="917"/>
                    <a:pt x="1200" y="519"/>
                  </a:cubicBezTo>
                  <a:close/>
                </a:path>
              </a:pathLst>
            </a:custGeom>
            <a:solidFill>
              <a:schemeClr val="bg1"/>
            </a:solidFill>
            <a:ln>
              <a:noFill/>
            </a:ln>
          </p:spPr>
          <p:txBody>
            <a:bodyPr vert="horz" wrap="square" lIns="67214" tIns="33608" rIns="67214" bIns="33608" numCol="1" anchor="t" anchorCtr="0" compatLnSpc="1">
              <a:prstTxWarp prst="textNoShape">
                <a:avLst/>
              </a:prstTxWarp>
            </a:bodyPr>
            <a:lstStyle/>
            <a:p>
              <a:pPr defTabSz="699557">
                <a:defRPr/>
              </a:pPr>
              <a:endParaRPr lang="en-US" sz="1323">
                <a:solidFill>
                  <a:srgbClr val="505050"/>
                </a:solidFill>
                <a:latin typeface="Segoe UI"/>
              </a:endParaRPr>
            </a:p>
          </p:txBody>
        </p:sp>
      </p:grpSp>
      <p:sp>
        <p:nvSpPr>
          <p:cNvPr id="96" name="TextBox 95">
            <a:extLst>
              <a:ext uri="{FF2B5EF4-FFF2-40B4-BE49-F238E27FC236}">
                <a16:creationId xmlns:a16="http://schemas.microsoft.com/office/drawing/2014/main" id="{29DB3494-EB13-488C-8F96-CDA21427C27E}"/>
              </a:ext>
            </a:extLst>
          </p:cNvPr>
          <p:cNvSpPr txBox="1"/>
          <p:nvPr/>
        </p:nvSpPr>
        <p:spPr>
          <a:xfrm>
            <a:off x="1661144" y="4582140"/>
            <a:ext cx="768032" cy="300082"/>
          </a:xfrm>
          <a:prstGeom prst="rect">
            <a:avLst/>
          </a:prstGeom>
          <a:noFill/>
        </p:spPr>
        <p:txBody>
          <a:bodyPr wrap="none" rtlCol="0">
            <a:spAutoFit/>
          </a:bodyPr>
          <a:lstStyle/>
          <a:p>
            <a:pPr algn="ctr" defTabSz="685800">
              <a:defRPr/>
            </a:pPr>
            <a:r>
              <a:rPr lang="en-US" sz="1350">
                <a:solidFill>
                  <a:prstClr val="black"/>
                </a:solidFill>
                <a:latin typeface="Calibri" panose="020F0502020204030204"/>
              </a:rPr>
              <a:t>Attacker</a:t>
            </a:r>
          </a:p>
        </p:txBody>
      </p:sp>
      <p:grpSp>
        <p:nvGrpSpPr>
          <p:cNvPr id="97" name="Group 4">
            <a:extLst>
              <a:ext uri="{FF2B5EF4-FFF2-40B4-BE49-F238E27FC236}">
                <a16:creationId xmlns:a16="http://schemas.microsoft.com/office/drawing/2014/main" id="{AA90B781-08D4-41C1-B1F8-FBDEC6B3A205}"/>
              </a:ext>
            </a:extLst>
          </p:cNvPr>
          <p:cNvGrpSpPr>
            <a:grpSpLocks noChangeAspect="1"/>
          </p:cNvGrpSpPr>
          <p:nvPr/>
        </p:nvGrpSpPr>
        <p:grpSpPr bwMode="auto">
          <a:xfrm>
            <a:off x="1856216" y="4984168"/>
            <a:ext cx="278207" cy="896539"/>
            <a:chOff x="5699" y="3125"/>
            <a:chExt cx="328" cy="1057"/>
          </a:xfrm>
        </p:grpSpPr>
        <p:sp>
          <p:nvSpPr>
            <p:cNvPr id="98" name="AutoShape 3">
              <a:extLst>
                <a:ext uri="{FF2B5EF4-FFF2-40B4-BE49-F238E27FC236}">
                  <a16:creationId xmlns:a16="http://schemas.microsoft.com/office/drawing/2014/main" id="{F37816C2-7485-44F7-AAB5-1866D8870739}"/>
                </a:ext>
              </a:extLst>
            </p:cNvPr>
            <p:cNvSpPr>
              <a:spLocks noChangeAspect="1" noChangeArrowheads="1" noTextEdit="1"/>
            </p:cNvSpPr>
            <p:nvPr/>
          </p:nvSpPr>
          <p:spPr bwMode="auto">
            <a:xfrm>
              <a:off x="5699" y="3125"/>
              <a:ext cx="328" cy="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99" name="Freeform 134">
              <a:extLst>
                <a:ext uri="{FF2B5EF4-FFF2-40B4-BE49-F238E27FC236}">
                  <a16:creationId xmlns:a16="http://schemas.microsoft.com/office/drawing/2014/main" id="{33724574-E714-4D88-B7B9-EEBEEADFDCE8}"/>
                </a:ext>
              </a:extLst>
            </p:cNvPr>
            <p:cNvSpPr>
              <a:spLocks/>
            </p:cNvSpPr>
            <p:nvPr/>
          </p:nvSpPr>
          <p:spPr bwMode="auto">
            <a:xfrm>
              <a:off x="5708" y="3519"/>
              <a:ext cx="50" cy="295"/>
            </a:xfrm>
            <a:custGeom>
              <a:avLst/>
              <a:gdLst>
                <a:gd name="T0" fmla="*/ 50 w 50"/>
                <a:gd name="T1" fmla="*/ 0 h 295"/>
                <a:gd name="T2" fmla="*/ 0 w 50"/>
                <a:gd name="T3" fmla="*/ 0 h 295"/>
                <a:gd name="T4" fmla="*/ 0 w 50"/>
                <a:gd name="T5" fmla="*/ 295 h 295"/>
                <a:gd name="T6" fmla="*/ 50 w 50"/>
                <a:gd name="T7" fmla="*/ 295 h 295"/>
                <a:gd name="T8" fmla="*/ 50 w 50"/>
                <a:gd name="T9" fmla="*/ 0 h 295"/>
                <a:gd name="T10" fmla="*/ 50 w 50"/>
                <a:gd name="T11" fmla="*/ 0 h 295"/>
              </a:gdLst>
              <a:ahLst/>
              <a:cxnLst>
                <a:cxn ang="0">
                  <a:pos x="T0" y="T1"/>
                </a:cxn>
                <a:cxn ang="0">
                  <a:pos x="T2" y="T3"/>
                </a:cxn>
                <a:cxn ang="0">
                  <a:pos x="T4" y="T5"/>
                </a:cxn>
                <a:cxn ang="0">
                  <a:pos x="T6" y="T7"/>
                </a:cxn>
                <a:cxn ang="0">
                  <a:pos x="T8" y="T9"/>
                </a:cxn>
                <a:cxn ang="0">
                  <a:pos x="T10" y="T11"/>
                </a:cxn>
              </a:cxnLst>
              <a:rect l="0" t="0" r="r" b="b"/>
              <a:pathLst>
                <a:path w="50" h="295">
                  <a:moveTo>
                    <a:pt x="50" y="0"/>
                  </a:moveTo>
                  <a:lnTo>
                    <a:pt x="0" y="0"/>
                  </a:lnTo>
                  <a:lnTo>
                    <a:pt x="0" y="295"/>
                  </a:lnTo>
                  <a:lnTo>
                    <a:pt x="50" y="295"/>
                  </a:lnTo>
                  <a:lnTo>
                    <a:pt x="50" y="0"/>
                  </a:lnTo>
                  <a:lnTo>
                    <a:pt x="5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00" name="Freeform 135">
              <a:extLst>
                <a:ext uri="{FF2B5EF4-FFF2-40B4-BE49-F238E27FC236}">
                  <a16:creationId xmlns:a16="http://schemas.microsoft.com/office/drawing/2014/main" id="{05345168-77BA-4B41-918D-237580F4550E}"/>
                </a:ext>
              </a:extLst>
            </p:cNvPr>
            <p:cNvSpPr>
              <a:spLocks/>
            </p:cNvSpPr>
            <p:nvPr/>
          </p:nvSpPr>
          <p:spPr bwMode="auto">
            <a:xfrm>
              <a:off x="5708" y="3765"/>
              <a:ext cx="50" cy="97"/>
            </a:xfrm>
            <a:custGeom>
              <a:avLst/>
              <a:gdLst>
                <a:gd name="T0" fmla="*/ 29 w 29"/>
                <a:gd name="T1" fmla="*/ 0 h 57"/>
                <a:gd name="T2" fmla="*/ 29 w 29"/>
                <a:gd name="T3" fmla="*/ 57 h 57"/>
                <a:gd name="T4" fmla="*/ 0 w 29"/>
                <a:gd name="T5" fmla="*/ 29 h 57"/>
                <a:gd name="T6" fmla="*/ 29 w 29"/>
                <a:gd name="T7" fmla="*/ 0 h 57"/>
              </a:gdLst>
              <a:ahLst/>
              <a:cxnLst>
                <a:cxn ang="0">
                  <a:pos x="T0" y="T1"/>
                </a:cxn>
                <a:cxn ang="0">
                  <a:pos x="T2" y="T3"/>
                </a:cxn>
                <a:cxn ang="0">
                  <a:pos x="T4" y="T5"/>
                </a:cxn>
                <a:cxn ang="0">
                  <a:pos x="T6" y="T7"/>
                </a:cxn>
              </a:cxnLst>
              <a:rect l="0" t="0" r="r" b="b"/>
              <a:pathLst>
                <a:path w="29" h="57">
                  <a:moveTo>
                    <a:pt x="29" y="0"/>
                  </a:moveTo>
                  <a:cubicBezTo>
                    <a:pt x="29" y="57"/>
                    <a:pt x="29" y="57"/>
                    <a:pt x="29" y="57"/>
                  </a:cubicBezTo>
                  <a:cubicBezTo>
                    <a:pt x="13" y="57"/>
                    <a:pt x="0" y="45"/>
                    <a:pt x="0" y="29"/>
                  </a:cubicBezTo>
                  <a:cubicBezTo>
                    <a:pt x="0" y="13"/>
                    <a:pt x="13" y="0"/>
                    <a:pt x="29"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01" name="Freeform 136">
              <a:extLst>
                <a:ext uri="{FF2B5EF4-FFF2-40B4-BE49-F238E27FC236}">
                  <a16:creationId xmlns:a16="http://schemas.microsoft.com/office/drawing/2014/main" id="{41638BCB-E21B-452F-9D94-1D5CB0F67A77}"/>
                </a:ext>
              </a:extLst>
            </p:cNvPr>
            <p:cNvSpPr>
              <a:spLocks/>
            </p:cNvSpPr>
            <p:nvPr/>
          </p:nvSpPr>
          <p:spPr bwMode="auto">
            <a:xfrm>
              <a:off x="5708" y="3748"/>
              <a:ext cx="50" cy="32"/>
            </a:xfrm>
            <a:custGeom>
              <a:avLst/>
              <a:gdLst>
                <a:gd name="T0" fmla="*/ 50 w 50"/>
                <a:gd name="T1" fmla="*/ 0 h 32"/>
                <a:gd name="T2" fmla="*/ 0 w 50"/>
                <a:gd name="T3" fmla="*/ 0 h 32"/>
                <a:gd name="T4" fmla="*/ 0 w 50"/>
                <a:gd name="T5" fmla="*/ 32 h 32"/>
                <a:gd name="T6" fmla="*/ 50 w 50"/>
                <a:gd name="T7" fmla="*/ 32 h 32"/>
                <a:gd name="T8" fmla="*/ 50 w 50"/>
                <a:gd name="T9" fmla="*/ 0 h 32"/>
                <a:gd name="T10" fmla="*/ 50 w 50"/>
                <a:gd name="T11" fmla="*/ 0 h 32"/>
              </a:gdLst>
              <a:ahLst/>
              <a:cxnLst>
                <a:cxn ang="0">
                  <a:pos x="T0" y="T1"/>
                </a:cxn>
                <a:cxn ang="0">
                  <a:pos x="T2" y="T3"/>
                </a:cxn>
                <a:cxn ang="0">
                  <a:pos x="T4" y="T5"/>
                </a:cxn>
                <a:cxn ang="0">
                  <a:pos x="T6" y="T7"/>
                </a:cxn>
                <a:cxn ang="0">
                  <a:pos x="T8" y="T9"/>
                </a:cxn>
                <a:cxn ang="0">
                  <a:pos x="T10" y="T11"/>
                </a:cxn>
              </a:cxnLst>
              <a:rect l="0" t="0" r="r" b="b"/>
              <a:pathLst>
                <a:path w="50" h="32">
                  <a:moveTo>
                    <a:pt x="50" y="0"/>
                  </a:moveTo>
                  <a:lnTo>
                    <a:pt x="0" y="0"/>
                  </a:lnTo>
                  <a:lnTo>
                    <a:pt x="0" y="32"/>
                  </a:lnTo>
                  <a:lnTo>
                    <a:pt x="50" y="32"/>
                  </a:lnTo>
                  <a:lnTo>
                    <a:pt x="50" y="0"/>
                  </a:lnTo>
                  <a:lnTo>
                    <a:pt x="5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02" name="Freeform 137">
              <a:extLst>
                <a:ext uri="{FF2B5EF4-FFF2-40B4-BE49-F238E27FC236}">
                  <a16:creationId xmlns:a16="http://schemas.microsoft.com/office/drawing/2014/main" id="{AA23845F-4638-4E57-A9AE-618AF89F0DC5}"/>
                </a:ext>
              </a:extLst>
            </p:cNvPr>
            <p:cNvSpPr>
              <a:spLocks/>
            </p:cNvSpPr>
            <p:nvPr/>
          </p:nvSpPr>
          <p:spPr bwMode="auto">
            <a:xfrm>
              <a:off x="5774" y="3265"/>
              <a:ext cx="166" cy="33"/>
            </a:xfrm>
            <a:custGeom>
              <a:avLst/>
              <a:gdLst>
                <a:gd name="T0" fmla="*/ 96 w 96"/>
                <a:gd name="T1" fmla="*/ 14 h 19"/>
                <a:gd name="T2" fmla="*/ 92 w 96"/>
                <a:gd name="T3" fmla="*/ 19 h 19"/>
                <a:gd name="T4" fmla="*/ 5 w 96"/>
                <a:gd name="T5" fmla="*/ 19 h 19"/>
                <a:gd name="T6" fmla="*/ 0 w 96"/>
                <a:gd name="T7" fmla="*/ 14 h 19"/>
                <a:gd name="T8" fmla="*/ 0 w 96"/>
                <a:gd name="T9" fmla="*/ 4 h 19"/>
                <a:gd name="T10" fmla="*/ 5 w 96"/>
                <a:gd name="T11" fmla="*/ 0 h 19"/>
                <a:gd name="T12" fmla="*/ 92 w 96"/>
                <a:gd name="T13" fmla="*/ 0 h 19"/>
                <a:gd name="T14" fmla="*/ 96 w 96"/>
                <a:gd name="T15" fmla="*/ 4 h 19"/>
                <a:gd name="T16" fmla="*/ 96 w 96"/>
                <a:gd name="T17" fmla="*/ 14 h 19"/>
                <a:gd name="T18" fmla="*/ 96 w 96"/>
                <a:gd name="T19"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9">
                  <a:moveTo>
                    <a:pt x="96" y="14"/>
                  </a:moveTo>
                  <a:cubicBezTo>
                    <a:pt x="96" y="17"/>
                    <a:pt x="94" y="19"/>
                    <a:pt x="92" y="19"/>
                  </a:cubicBezTo>
                  <a:cubicBezTo>
                    <a:pt x="5" y="19"/>
                    <a:pt x="5" y="19"/>
                    <a:pt x="5" y="19"/>
                  </a:cubicBezTo>
                  <a:cubicBezTo>
                    <a:pt x="2" y="19"/>
                    <a:pt x="0" y="17"/>
                    <a:pt x="0" y="14"/>
                  </a:cubicBezTo>
                  <a:cubicBezTo>
                    <a:pt x="0" y="4"/>
                    <a:pt x="0" y="4"/>
                    <a:pt x="0" y="4"/>
                  </a:cubicBezTo>
                  <a:cubicBezTo>
                    <a:pt x="0" y="2"/>
                    <a:pt x="2" y="0"/>
                    <a:pt x="5" y="0"/>
                  </a:cubicBezTo>
                  <a:cubicBezTo>
                    <a:pt x="92" y="0"/>
                    <a:pt x="92" y="0"/>
                    <a:pt x="92" y="0"/>
                  </a:cubicBezTo>
                  <a:cubicBezTo>
                    <a:pt x="94" y="0"/>
                    <a:pt x="96" y="2"/>
                    <a:pt x="96" y="4"/>
                  </a:cubicBezTo>
                  <a:cubicBezTo>
                    <a:pt x="96" y="14"/>
                    <a:pt x="96" y="14"/>
                    <a:pt x="96" y="14"/>
                  </a:cubicBezTo>
                  <a:cubicBezTo>
                    <a:pt x="96" y="14"/>
                    <a:pt x="96" y="14"/>
                    <a:pt x="96" y="14"/>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03" name="Freeform 138">
              <a:extLst>
                <a:ext uri="{FF2B5EF4-FFF2-40B4-BE49-F238E27FC236}">
                  <a16:creationId xmlns:a16="http://schemas.microsoft.com/office/drawing/2014/main" id="{8D1FE34B-E185-4A7F-AE7A-E159C91E0829}"/>
                </a:ext>
              </a:extLst>
            </p:cNvPr>
            <p:cNvSpPr>
              <a:spLocks/>
            </p:cNvSpPr>
            <p:nvPr/>
          </p:nvSpPr>
          <p:spPr bwMode="auto">
            <a:xfrm>
              <a:off x="5765" y="3724"/>
              <a:ext cx="184" cy="65"/>
            </a:xfrm>
            <a:custGeom>
              <a:avLst/>
              <a:gdLst>
                <a:gd name="T0" fmla="*/ 0 w 184"/>
                <a:gd name="T1" fmla="*/ 0 h 65"/>
                <a:gd name="T2" fmla="*/ 184 w 184"/>
                <a:gd name="T3" fmla="*/ 0 h 65"/>
                <a:gd name="T4" fmla="*/ 184 w 184"/>
                <a:gd name="T5" fmla="*/ 65 h 65"/>
                <a:gd name="T6" fmla="*/ 0 w 184"/>
                <a:gd name="T7" fmla="*/ 65 h 65"/>
                <a:gd name="T8" fmla="*/ 0 w 184"/>
                <a:gd name="T9" fmla="*/ 0 h 65"/>
                <a:gd name="T10" fmla="*/ 0 w 184"/>
                <a:gd name="T11" fmla="*/ 0 h 65"/>
              </a:gdLst>
              <a:ahLst/>
              <a:cxnLst>
                <a:cxn ang="0">
                  <a:pos x="T0" y="T1"/>
                </a:cxn>
                <a:cxn ang="0">
                  <a:pos x="T2" y="T3"/>
                </a:cxn>
                <a:cxn ang="0">
                  <a:pos x="T4" y="T5"/>
                </a:cxn>
                <a:cxn ang="0">
                  <a:pos x="T6" y="T7"/>
                </a:cxn>
                <a:cxn ang="0">
                  <a:pos x="T8" y="T9"/>
                </a:cxn>
                <a:cxn ang="0">
                  <a:pos x="T10" y="T11"/>
                </a:cxn>
              </a:cxnLst>
              <a:rect l="0" t="0" r="r" b="b"/>
              <a:pathLst>
                <a:path w="184" h="65">
                  <a:moveTo>
                    <a:pt x="0" y="0"/>
                  </a:moveTo>
                  <a:lnTo>
                    <a:pt x="184" y="0"/>
                  </a:lnTo>
                  <a:lnTo>
                    <a:pt x="184" y="65"/>
                  </a:lnTo>
                  <a:lnTo>
                    <a:pt x="0" y="65"/>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04" name="Freeform 139">
              <a:extLst>
                <a:ext uri="{FF2B5EF4-FFF2-40B4-BE49-F238E27FC236}">
                  <a16:creationId xmlns:a16="http://schemas.microsoft.com/office/drawing/2014/main" id="{EB191FE2-4655-4A95-984D-AB599F482704}"/>
                </a:ext>
              </a:extLst>
            </p:cNvPr>
            <p:cNvSpPr>
              <a:spLocks/>
            </p:cNvSpPr>
            <p:nvPr/>
          </p:nvSpPr>
          <p:spPr bwMode="auto">
            <a:xfrm>
              <a:off x="5765" y="3724"/>
              <a:ext cx="50" cy="400"/>
            </a:xfrm>
            <a:custGeom>
              <a:avLst/>
              <a:gdLst>
                <a:gd name="T0" fmla="*/ 0 w 50"/>
                <a:gd name="T1" fmla="*/ 0 h 400"/>
                <a:gd name="T2" fmla="*/ 50 w 50"/>
                <a:gd name="T3" fmla="*/ 0 h 400"/>
                <a:gd name="T4" fmla="*/ 50 w 50"/>
                <a:gd name="T5" fmla="*/ 400 h 400"/>
                <a:gd name="T6" fmla="*/ 0 w 50"/>
                <a:gd name="T7" fmla="*/ 400 h 400"/>
                <a:gd name="T8" fmla="*/ 0 w 50"/>
                <a:gd name="T9" fmla="*/ 0 h 400"/>
                <a:gd name="T10" fmla="*/ 0 w 50"/>
                <a:gd name="T11" fmla="*/ 0 h 400"/>
              </a:gdLst>
              <a:ahLst/>
              <a:cxnLst>
                <a:cxn ang="0">
                  <a:pos x="T0" y="T1"/>
                </a:cxn>
                <a:cxn ang="0">
                  <a:pos x="T2" y="T3"/>
                </a:cxn>
                <a:cxn ang="0">
                  <a:pos x="T4" y="T5"/>
                </a:cxn>
                <a:cxn ang="0">
                  <a:pos x="T6" y="T7"/>
                </a:cxn>
                <a:cxn ang="0">
                  <a:pos x="T8" y="T9"/>
                </a:cxn>
                <a:cxn ang="0">
                  <a:pos x="T10" y="T11"/>
                </a:cxn>
              </a:cxnLst>
              <a:rect l="0" t="0" r="r" b="b"/>
              <a:pathLst>
                <a:path w="50" h="400">
                  <a:moveTo>
                    <a:pt x="0" y="0"/>
                  </a:moveTo>
                  <a:lnTo>
                    <a:pt x="50" y="0"/>
                  </a:lnTo>
                  <a:lnTo>
                    <a:pt x="50" y="400"/>
                  </a:lnTo>
                  <a:lnTo>
                    <a:pt x="0" y="400"/>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05" name="Freeform 140">
              <a:extLst>
                <a:ext uri="{FF2B5EF4-FFF2-40B4-BE49-F238E27FC236}">
                  <a16:creationId xmlns:a16="http://schemas.microsoft.com/office/drawing/2014/main" id="{8ABE4671-3299-447A-A2C2-5898FE908CB5}"/>
                </a:ext>
              </a:extLst>
            </p:cNvPr>
            <p:cNvSpPr>
              <a:spLocks/>
            </p:cNvSpPr>
            <p:nvPr/>
          </p:nvSpPr>
          <p:spPr bwMode="auto">
            <a:xfrm>
              <a:off x="5699" y="4124"/>
              <a:ext cx="116" cy="58"/>
            </a:xfrm>
            <a:custGeom>
              <a:avLst/>
              <a:gdLst>
                <a:gd name="T0" fmla="*/ 38 w 67"/>
                <a:gd name="T1" fmla="*/ 0 h 34"/>
                <a:gd name="T2" fmla="*/ 0 w 67"/>
                <a:gd name="T3" fmla="*/ 34 h 34"/>
                <a:gd name="T4" fmla="*/ 38 w 67"/>
                <a:gd name="T5" fmla="*/ 34 h 34"/>
                <a:gd name="T6" fmla="*/ 67 w 67"/>
                <a:gd name="T7" fmla="*/ 34 h 34"/>
                <a:gd name="T8" fmla="*/ 67 w 67"/>
                <a:gd name="T9" fmla="*/ 0 h 34"/>
                <a:gd name="T10" fmla="*/ 38 w 67"/>
                <a:gd name="T11" fmla="*/ 0 h 34"/>
                <a:gd name="T12" fmla="*/ 38 w 67"/>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67" h="34">
                  <a:moveTo>
                    <a:pt x="38" y="0"/>
                  </a:moveTo>
                  <a:cubicBezTo>
                    <a:pt x="19" y="0"/>
                    <a:pt x="2" y="15"/>
                    <a:pt x="0" y="34"/>
                  </a:cubicBezTo>
                  <a:cubicBezTo>
                    <a:pt x="38" y="34"/>
                    <a:pt x="38" y="34"/>
                    <a:pt x="38" y="34"/>
                  </a:cubicBezTo>
                  <a:cubicBezTo>
                    <a:pt x="67" y="34"/>
                    <a:pt x="67" y="34"/>
                    <a:pt x="67" y="34"/>
                  </a:cubicBezTo>
                  <a:cubicBezTo>
                    <a:pt x="67" y="0"/>
                    <a:pt x="67" y="0"/>
                    <a:pt x="67" y="0"/>
                  </a:cubicBezTo>
                  <a:cubicBezTo>
                    <a:pt x="38" y="0"/>
                    <a:pt x="38" y="0"/>
                    <a:pt x="38" y="0"/>
                  </a:cubicBezTo>
                  <a:cubicBezTo>
                    <a:pt x="38" y="0"/>
                    <a:pt x="38" y="0"/>
                    <a:pt x="38"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06" name="Freeform 141">
              <a:extLst>
                <a:ext uri="{FF2B5EF4-FFF2-40B4-BE49-F238E27FC236}">
                  <a16:creationId xmlns:a16="http://schemas.microsoft.com/office/drawing/2014/main" id="{3AE28C61-30A7-4723-8B95-893BC522B66C}"/>
                </a:ext>
              </a:extLst>
            </p:cNvPr>
            <p:cNvSpPr>
              <a:spLocks/>
            </p:cNvSpPr>
            <p:nvPr/>
          </p:nvSpPr>
          <p:spPr bwMode="auto">
            <a:xfrm>
              <a:off x="5907" y="3724"/>
              <a:ext cx="42" cy="400"/>
            </a:xfrm>
            <a:custGeom>
              <a:avLst/>
              <a:gdLst>
                <a:gd name="T0" fmla="*/ 0 w 42"/>
                <a:gd name="T1" fmla="*/ 0 h 400"/>
                <a:gd name="T2" fmla="*/ 42 w 42"/>
                <a:gd name="T3" fmla="*/ 0 h 400"/>
                <a:gd name="T4" fmla="*/ 42 w 42"/>
                <a:gd name="T5" fmla="*/ 400 h 400"/>
                <a:gd name="T6" fmla="*/ 0 w 42"/>
                <a:gd name="T7" fmla="*/ 400 h 400"/>
                <a:gd name="T8" fmla="*/ 0 w 42"/>
                <a:gd name="T9" fmla="*/ 0 h 400"/>
                <a:gd name="T10" fmla="*/ 0 w 42"/>
                <a:gd name="T11" fmla="*/ 0 h 400"/>
              </a:gdLst>
              <a:ahLst/>
              <a:cxnLst>
                <a:cxn ang="0">
                  <a:pos x="T0" y="T1"/>
                </a:cxn>
                <a:cxn ang="0">
                  <a:pos x="T2" y="T3"/>
                </a:cxn>
                <a:cxn ang="0">
                  <a:pos x="T4" y="T5"/>
                </a:cxn>
                <a:cxn ang="0">
                  <a:pos x="T6" y="T7"/>
                </a:cxn>
                <a:cxn ang="0">
                  <a:pos x="T8" y="T9"/>
                </a:cxn>
                <a:cxn ang="0">
                  <a:pos x="T10" y="T11"/>
                </a:cxn>
              </a:cxnLst>
              <a:rect l="0" t="0" r="r" b="b"/>
              <a:pathLst>
                <a:path w="42" h="400">
                  <a:moveTo>
                    <a:pt x="0" y="0"/>
                  </a:moveTo>
                  <a:lnTo>
                    <a:pt x="42" y="0"/>
                  </a:lnTo>
                  <a:lnTo>
                    <a:pt x="42" y="400"/>
                  </a:lnTo>
                  <a:lnTo>
                    <a:pt x="0" y="400"/>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07" name="Freeform 142">
              <a:extLst>
                <a:ext uri="{FF2B5EF4-FFF2-40B4-BE49-F238E27FC236}">
                  <a16:creationId xmlns:a16="http://schemas.microsoft.com/office/drawing/2014/main" id="{F246E2E6-40EE-40AD-9BC1-ADD35F300010}"/>
                </a:ext>
              </a:extLst>
            </p:cNvPr>
            <p:cNvSpPr>
              <a:spLocks/>
            </p:cNvSpPr>
            <p:nvPr/>
          </p:nvSpPr>
          <p:spPr bwMode="auto">
            <a:xfrm>
              <a:off x="5841" y="4124"/>
              <a:ext cx="108" cy="58"/>
            </a:xfrm>
            <a:custGeom>
              <a:avLst/>
              <a:gdLst>
                <a:gd name="T0" fmla="*/ 35 w 62"/>
                <a:gd name="T1" fmla="*/ 0 h 34"/>
                <a:gd name="T2" fmla="*/ 0 w 62"/>
                <a:gd name="T3" fmla="*/ 34 h 34"/>
                <a:gd name="T4" fmla="*/ 35 w 62"/>
                <a:gd name="T5" fmla="*/ 34 h 34"/>
                <a:gd name="T6" fmla="*/ 62 w 62"/>
                <a:gd name="T7" fmla="*/ 34 h 34"/>
                <a:gd name="T8" fmla="*/ 62 w 62"/>
                <a:gd name="T9" fmla="*/ 0 h 34"/>
                <a:gd name="T10" fmla="*/ 35 w 62"/>
                <a:gd name="T11" fmla="*/ 0 h 34"/>
                <a:gd name="T12" fmla="*/ 35 w 62"/>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62" h="34">
                  <a:moveTo>
                    <a:pt x="35" y="0"/>
                  </a:moveTo>
                  <a:cubicBezTo>
                    <a:pt x="17" y="0"/>
                    <a:pt x="1" y="15"/>
                    <a:pt x="0" y="34"/>
                  </a:cubicBezTo>
                  <a:cubicBezTo>
                    <a:pt x="35" y="34"/>
                    <a:pt x="35" y="34"/>
                    <a:pt x="35" y="34"/>
                  </a:cubicBezTo>
                  <a:cubicBezTo>
                    <a:pt x="62" y="34"/>
                    <a:pt x="62" y="34"/>
                    <a:pt x="62" y="34"/>
                  </a:cubicBezTo>
                  <a:cubicBezTo>
                    <a:pt x="62" y="0"/>
                    <a:pt x="62" y="0"/>
                    <a:pt x="62" y="0"/>
                  </a:cubicBezTo>
                  <a:cubicBezTo>
                    <a:pt x="35" y="0"/>
                    <a:pt x="35" y="0"/>
                    <a:pt x="35" y="0"/>
                  </a:cubicBezTo>
                  <a:cubicBezTo>
                    <a:pt x="35" y="0"/>
                    <a:pt x="35" y="0"/>
                    <a:pt x="35"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08" name="Freeform 143">
              <a:extLst>
                <a:ext uri="{FF2B5EF4-FFF2-40B4-BE49-F238E27FC236}">
                  <a16:creationId xmlns:a16="http://schemas.microsoft.com/office/drawing/2014/main" id="{0B00E8C2-8026-4735-875B-38A7A0CE7CC3}"/>
                </a:ext>
              </a:extLst>
            </p:cNvPr>
            <p:cNvSpPr>
              <a:spLocks/>
            </p:cNvSpPr>
            <p:nvPr/>
          </p:nvSpPr>
          <p:spPr bwMode="auto">
            <a:xfrm>
              <a:off x="5699" y="3395"/>
              <a:ext cx="326" cy="329"/>
            </a:xfrm>
            <a:custGeom>
              <a:avLst/>
              <a:gdLst>
                <a:gd name="T0" fmla="*/ 148 w 188"/>
                <a:gd name="T1" fmla="*/ 0 h 192"/>
                <a:gd name="T2" fmla="*/ 40 w 188"/>
                <a:gd name="T3" fmla="*/ 0 h 192"/>
                <a:gd name="T4" fmla="*/ 0 w 188"/>
                <a:gd name="T5" fmla="*/ 40 h 192"/>
                <a:gd name="T6" fmla="*/ 0 w 188"/>
                <a:gd name="T7" fmla="*/ 72 h 192"/>
                <a:gd name="T8" fmla="*/ 40 w 188"/>
                <a:gd name="T9" fmla="*/ 72 h 192"/>
                <a:gd name="T10" fmla="*/ 40 w 188"/>
                <a:gd name="T11" fmla="*/ 192 h 192"/>
                <a:gd name="T12" fmla="*/ 148 w 188"/>
                <a:gd name="T13" fmla="*/ 192 h 192"/>
                <a:gd name="T14" fmla="*/ 148 w 188"/>
                <a:gd name="T15" fmla="*/ 72 h 192"/>
                <a:gd name="T16" fmla="*/ 188 w 188"/>
                <a:gd name="T17" fmla="*/ 72 h 192"/>
                <a:gd name="T18" fmla="*/ 188 w 188"/>
                <a:gd name="T19" fmla="*/ 40 h 192"/>
                <a:gd name="T20" fmla="*/ 148 w 188"/>
                <a:gd name="T21"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92">
                  <a:moveTo>
                    <a:pt x="148" y="0"/>
                  </a:moveTo>
                  <a:cubicBezTo>
                    <a:pt x="40" y="0"/>
                    <a:pt x="40" y="0"/>
                    <a:pt x="40" y="0"/>
                  </a:cubicBezTo>
                  <a:cubicBezTo>
                    <a:pt x="18" y="0"/>
                    <a:pt x="0" y="18"/>
                    <a:pt x="0" y="40"/>
                  </a:cubicBezTo>
                  <a:cubicBezTo>
                    <a:pt x="0" y="72"/>
                    <a:pt x="0" y="72"/>
                    <a:pt x="0" y="72"/>
                  </a:cubicBezTo>
                  <a:cubicBezTo>
                    <a:pt x="40" y="72"/>
                    <a:pt x="40" y="72"/>
                    <a:pt x="40" y="72"/>
                  </a:cubicBezTo>
                  <a:cubicBezTo>
                    <a:pt x="40" y="192"/>
                    <a:pt x="40" y="192"/>
                    <a:pt x="40" y="192"/>
                  </a:cubicBezTo>
                  <a:cubicBezTo>
                    <a:pt x="148" y="192"/>
                    <a:pt x="148" y="192"/>
                    <a:pt x="148" y="192"/>
                  </a:cubicBezTo>
                  <a:cubicBezTo>
                    <a:pt x="148" y="72"/>
                    <a:pt x="148" y="72"/>
                    <a:pt x="148" y="72"/>
                  </a:cubicBezTo>
                  <a:cubicBezTo>
                    <a:pt x="188" y="72"/>
                    <a:pt x="188" y="72"/>
                    <a:pt x="188" y="72"/>
                  </a:cubicBezTo>
                  <a:cubicBezTo>
                    <a:pt x="188" y="40"/>
                    <a:pt x="188" y="40"/>
                    <a:pt x="188" y="40"/>
                  </a:cubicBezTo>
                  <a:cubicBezTo>
                    <a:pt x="188" y="18"/>
                    <a:pt x="170" y="0"/>
                    <a:pt x="148"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09" name="Freeform 144">
              <a:extLst>
                <a:ext uri="{FF2B5EF4-FFF2-40B4-BE49-F238E27FC236}">
                  <a16:creationId xmlns:a16="http://schemas.microsoft.com/office/drawing/2014/main" id="{9D68D05A-B3ED-4E8B-9D07-940827EB5D93}"/>
                </a:ext>
              </a:extLst>
            </p:cNvPr>
            <p:cNvSpPr>
              <a:spLocks/>
            </p:cNvSpPr>
            <p:nvPr/>
          </p:nvSpPr>
          <p:spPr bwMode="auto">
            <a:xfrm>
              <a:off x="5966" y="3519"/>
              <a:ext cx="51" cy="295"/>
            </a:xfrm>
            <a:custGeom>
              <a:avLst/>
              <a:gdLst>
                <a:gd name="T0" fmla="*/ 0 w 51"/>
                <a:gd name="T1" fmla="*/ 0 h 295"/>
                <a:gd name="T2" fmla="*/ 51 w 51"/>
                <a:gd name="T3" fmla="*/ 0 h 295"/>
                <a:gd name="T4" fmla="*/ 51 w 51"/>
                <a:gd name="T5" fmla="*/ 295 h 295"/>
                <a:gd name="T6" fmla="*/ 0 w 51"/>
                <a:gd name="T7" fmla="*/ 295 h 295"/>
                <a:gd name="T8" fmla="*/ 0 w 51"/>
                <a:gd name="T9" fmla="*/ 0 h 295"/>
                <a:gd name="T10" fmla="*/ 0 w 51"/>
                <a:gd name="T11" fmla="*/ 0 h 295"/>
              </a:gdLst>
              <a:ahLst/>
              <a:cxnLst>
                <a:cxn ang="0">
                  <a:pos x="T0" y="T1"/>
                </a:cxn>
                <a:cxn ang="0">
                  <a:pos x="T2" y="T3"/>
                </a:cxn>
                <a:cxn ang="0">
                  <a:pos x="T4" y="T5"/>
                </a:cxn>
                <a:cxn ang="0">
                  <a:pos x="T6" y="T7"/>
                </a:cxn>
                <a:cxn ang="0">
                  <a:pos x="T8" y="T9"/>
                </a:cxn>
                <a:cxn ang="0">
                  <a:pos x="T10" y="T11"/>
                </a:cxn>
              </a:cxnLst>
              <a:rect l="0" t="0" r="r" b="b"/>
              <a:pathLst>
                <a:path w="51" h="295">
                  <a:moveTo>
                    <a:pt x="0" y="0"/>
                  </a:moveTo>
                  <a:lnTo>
                    <a:pt x="51" y="0"/>
                  </a:lnTo>
                  <a:lnTo>
                    <a:pt x="51" y="295"/>
                  </a:lnTo>
                  <a:lnTo>
                    <a:pt x="0" y="295"/>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10" name="Freeform 145">
              <a:extLst>
                <a:ext uri="{FF2B5EF4-FFF2-40B4-BE49-F238E27FC236}">
                  <a16:creationId xmlns:a16="http://schemas.microsoft.com/office/drawing/2014/main" id="{7185950C-D968-4423-AC26-492E8CC46D64}"/>
                </a:ext>
              </a:extLst>
            </p:cNvPr>
            <p:cNvSpPr>
              <a:spLocks/>
            </p:cNvSpPr>
            <p:nvPr/>
          </p:nvSpPr>
          <p:spPr bwMode="auto">
            <a:xfrm>
              <a:off x="5966" y="3765"/>
              <a:ext cx="51" cy="97"/>
            </a:xfrm>
            <a:custGeom>
              <a:avLst/>
              <a:gdLst>
                <a:gd name="T0" fmla="*/ 0 w 29"/>
                <a:gd name="T1" fmla="*/ 0 h 57"/>
                <a:gd name="T2" fmla="*/ 0 w 29"/>
                <a:gd name="T3" fmla="*/ 57 h 57"/>
                <a:gd name="T4" fmla="*/ 29 w 29"/>
                <a:gd name="T5" fmla="*/ 29 h 57"/>
                <a:gd name="T6" fmla="*/ 0 w 29"/>
                <a:gd name="T7" fmla="*/ 0 h 57"/>
              </a:gdLst>
              <a:ahLst/>
              <a:cxnLst>
                <a:cxn ang="0">
                  <a:pos x="T0" y="T1"/>
                </a:cxn>
                <a:cxn ang="0">
                  <a:pos x="T2" y="T3"/>
                </a:cxn>
                <a:cxn ang="0">
                  <a:pos x="T4" y="T5"/>
                </a:cxn>
                <a:cxn ang="0">
                  <a:pos x="T6" y="T7"/>
                </a:cxn>
              </a:cxnLst>
              <a:rect l="0" t="0" r="r" b="b"/>
              <a:pathLst>
                <a:path w="29" h="57">
                  <a:moveTo>
                    <a:pt x="0" y="0"/>
                  </a:moveTo>
                  <a:cubicBezTo>
                    <a:pt x="0" y="57"/>
                    <a:pt x="0" y="57"/>
                    <a:pt x="0" y="57"/>
                  </a:cubicBezTo>
                  <a:cubicBezTo>
                    <a:pt x="16" y="57"/>
                    <a:pt x="29" y="45"/>
                    <a:pt x="29" y="29"/>
                  </a:cubicBezTo>
                  <a:cubicBezTo>
                    <a:pt x="29" y="13"/>
                    <a:pt x="16" y="0"/>
                    <a:pt x="0"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11" name="Freeform 146">
              <a:extLst>
                <a:ext uri="{FF2B5EF4-FFF2-40B4-BE49-F238E27FC236}">
                  <a16:creationId xmlns:a16="http://schemas.microsoft.com/office/drawing/2014/main" id="{3BFD9954-B913-4F5E-8C72-C005B2AC3053}"/>
                </a:ext>
              </a:extLst>
            </p:cNvPr>
            <p:cNvSpPr>
              <a:spLocks/>
            </p:cNvSpPr>
            <p:nvPr/>
          </p:nvSpPr>
          <p:spPr bwMode="auto">
            <a:xfrm>
              <a:off x="5966" y="3756"/>
              <a:ext cx="51" cy="24"/>
            </a:xfrm>
            <a:custGeom>
              <a:avLst/>
              <a:gdLst>
                <a:gd name="T0" fmla="*/ 0 w 51"/>
                <a:gd name="T1" fmla="*/ 0 h 24"/>
                <a:gd name="T2" fmla="*/ 51 w 51"/>
                <a:gd name="T3" fmla="*/ 0 h 24"/>
                <a:gd name="T4" fmla="*/ 51 w 51"/>
                <a:gd name="T5" fmla="*/ 24 h 24"/>
                <a:gd name="T6" fmla="*/ 0 w 51"/>
                <a:gd name="T7" fmla="*/ 24 h 24"/>
                <a:gd name="T8" fmla="*/ 0 w 51"/>
                <a:gd name="T9" fmla="*/ 0 h 24"/>
                <a:gd name="T10" fmla="*/ 0 w 51"/>
                <a:gd name="T11" fmla="*/ 0 h 24"/>
              </a:gdLst>
              <a:ahLst/>
              <a:cxnLst>
                <a:cxn ang="0">
                  <a:pos x="T0" y="T1"/>
                </a:cxn>
                <a:cxn ang="0">
                  <a:pos x="T2" y="T3"/>
                </a:cxn>
                <a:cxn ang="0">
                  <a:pos x="T4" y="T5"/>
                </a:cxn>
                <a:cxn ang="0">
                  <a:pos x="T6" y="T7"/>
                </a:cxn>
                <a:cxn ang="0">
                  <a:pos x="T8" y="T9"/>
                </a:cxn>
                <a:cxn ang="0">
                  <a:pos x="T10" y="T11"/>
                </a:cxn>
              </a:cxnLst>
              <a:rect l="0" t="0" r="r" b="b"/>
              <a:pathLst>
                <a:path w="51" h="24">
                  <a:moveTo>
                    <a:pt x="0" y="0"/>
                  </a:moveTo>
                  <a:lnTo>
                    <a:pt x="51" y="0"/>
                  </a:lnTo>
                  <a:lnTo>
                    <a:pt x="51" y="24"/>
                  </a:lnTo>
                  <a:lnTo>
                    <a:pt x="0" y="24"/>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12" name="Freeform 147">
              <a:extLst>
                <a:ext uri="{FF2B5EF4-FFF2-40B4-BE49-F238E27FC236}">
                  <a16:creationId xmlns:a16="http://schemas.microsoft.com/office/drawing/2014/main" id="{55A2990D-E5CB-449C-BF51-C71E8690AE94}"/>
                </a:ext>
              </a:extLst>
            </p:cNvPr>
            <p:cNvSpPr>
              <a:spLocks/>
            </p:cNvSpPr>
            <p:nvPr/>
          </p:nvSpPr>
          <p:spPr bwMode="auto">
            <a:xfrm>
              <a:off x="5833" y="3322"/>
              <a:ext cx="59" cy="99"/>
            </a:xfrm>
            <a:custGeom>
              <a:avLst/>
              <a:gdLst>
                <a:gd name="T0" fmla="*/ 29 w 59"/>
                <a:gd name="T1" fmla="*/ 99 h 99"/>
                <a:gd name="T2" fmla="*/ 0 w 59"/>
                <a:gd name="T3" fmla="*/ 70 h 99"/>
                <a:gd name="T4" fmla="*/ 0 w 59"/>
                <a:gd name="T5" fmla="*/ 0 h 99"/>
                <a:gd name="T6" fmla="*/ 59 w 59"/>
                <a:gd name="T7" fmla="*/ 0 h 99"/>
                <a:gd name="T8" fmla="*/ 59 w 59"/>
                <a:gd name="T9" fmla="*/ 70 h 99"/>
                <a:gd name="T10" fmla="*/ 29 w 59"/>
                <a:gd name="T11" fmla="*/ 99 h 99"/>
                <a:gd name="T12" fmla="*/ 29 w 59"/>
                <a:gd name="T13" fmla="*/ 99 h 99"/>
                <a:gd name="T14" fmla="*/ 29 w 59"/>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99">
                  <a:moveTo>
                    <a:pt x="29" y="99"/>
                  </a:moveTo>
                  <a:lnTo>
                    <a:pt x="0" y="70"/>
                  </a:lnTo>
                  <a:lnTo>
                    <a:pt x="0" y="0"/>
                  </a:lnTo>
                  <a:lnTo>
                    <a:pt x="59" y="0"/>
                  </a:lnTo>
                  <a:lnTo>
                    <a:pt x="59" y="70"/>
                  </a:lnTo>
                  <a:lnTo>
                    <a:pt x="29" y="99"/>
                  </a:lnTo>
                  <a:lnTo>
                    <a:pt x="29" y="99"/>
                  </a:lnTo>
                  <a:lnTo>
                    <a:pt x="29" y="99"/>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13" name="Freeform 148">
              <a:extLst>
                <a:ext uri="{FF2B5EF4-FFF2-40B4-BE49-F238E27FC236}">
                  <a16:creationId xmlns:a16="http://schemas.microsoft.com/office/drawing/2014/main" id="{9441FB00-D209-4244-8DD3-2B1D63693FBC}"/>
                </a:ext>
              </a:extLst>
            </p:cNvPr>
            <p:cNvSpPr>
              <a:spLocks/>
            </p:cNvSpPr>
            <p:nvPr/>
          </p:nvSpPr>
          <p:spPr bwMode="auto">
            <a:xfrm>
              <a:off x="5833" y="3322"/>
              <a:ext cx="59" cy="58"/>
            </a:xfrm>
            <a:custGeom>
              <a:avLst/>
              <a:gdLst>
                <a:gd name="T0" fmla="*/ 0 w 34"/>
                <a:gd name="T1" fmla="*/ 31 h 34"/>
                <a:gd name="T2" fmla="*/ 16 w 34"/>
                <a:gd name="T3" fmla="*/ 34 h 34"/>
                <a:gd name="T4" fmla="*/ 34 w 34"/>
                <a:gd name="T5" fmla="*/ 31 h 34"/>
                <a:gd name="T6" fmla="*/ 34 w 34"/>
                <a:gd name="T7" fmla="*/ 0 h 34"/>
                <a:gd name="T8" fmla="*/ 0 w 34"/>
                <a:gd name="T9" fmla="*/ 0 h 34"/>
                <a:gd name="T10" fmla="*/ 0 w 34"/>
                <a:gd name="T11" fmla="*/ 31 h 34"/>
                <a:gd name="T12" fmla="*/ 0 w 34"/>
                <a:gd name="T13" fmla="*/ 31 h 34"/>
              </a:gdLst>
              <a:ahLst/>
              <a:cxnLst>
                <a:cxn ang="0">
                  <a:pos x="T0" y="T1"/>
                </a:cxn>
                <a:cxn ang="0">
                  <a:pos x="T2" y="T3"/>
                </a:cxn>
                <a:cxn ang="0">
                  <a:pos x="T4" y="T5"/>
                </a:cxn>
                <a:cxn ang="0">
                  <a:pos x="T6" y="T7"/>
                </a:cxn>
                <a:cxn ang="0">
                  <a:pos x="T8" y="T9"/>
                </a:cxn>
                <a:cxn ang="0">
                  <a:pos x="T10" y="T11"/>
                </a:cxn>
                <a:cxn ang="0">
                  <a:pos x="T12" y="T13"/>
                </a:cxn>
              </a:cxnLst>
              <a:rect l="0" t="0" r="r" b="b"/>
              <a:pathLst>
                <a:path w="34" h="34">
                  <a:moveTo>
                    <a:pt x="0" y="31"/>
                  </a:moveTo>
                  <a:cubicBezTo>
                    <a:pt x="5" y="33"/>
                    <a:pt x="11" y="34"/>
                    <a:pt x="16" y="34"/>
                  </a:cubicBezTo>
                  <a:cubicBezTo>
                    <a:pt x="22" y="34"/>
                    <a:pt x="28" y="33"/>
                    <a:pt x="34" y="31"/>
                  </a:cubicBezTo>
                  <a:cubicBezTo>
                    <a:pt x="34" y="0"/>
                    <a:pt x="34" y="0"/>
                    <a:pt x="34" y="0"/>
                  </a:cubicBezTo>
                  <a:cubicBezTo>
                    <a:pt x="0" y="0"/>
                    <a:pt x="0" y="0"/>
                    <a:pt x="0" y="0"/>
                  </a:cubicBezTo>
                  <a:cubicBezTo>
                    <a:pt x="0" y="31"/>
                    <a:pt x="0" y="31"/>
                    <a:pt x="0" y="31"/>
                  </a:cubicBezTo>
                  <a:cubicBezTo>
                    <a:pt x="0" y="31"/>
                    <a:pt x="0" y="31"/>
                    <a:pt x="0" y="31"/>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14" name="Freeform 149">
              <a:extLst>
                <a:ext uri="{FF2B5EF4-FFF2-40B4-BE49-F238E27FC236}">
                  <a16:creationId xmlns:a16="http://schemas.microsoft.com/office/drawing/2014/main" id="{0675ADC5-7D46-44FC-9430-16FBCB8EC6D0}"/>
                </a:ext>
              </a:extLst>
            </p:cNvPr>
            <p:cNvSpPr>
              <a:spLocks/>
            </p:cNvSpPr>
            <p:nvPr/>
          </p:nvSpPr>
          <p:spPr bwMode="auto">
            <a:xfrm>
              <a:off x="5765" y="3216"/>
              <a:ext cx="184" cy="17"/>
            </a:xfrm>
            <a:custGeom>
              <a:avLst/>
              <a:gdLst>
                <a:gd name="T0" fmla="*/ 106 w 106"/>
                <a:gd name="T1" fmla="*/ 5 h 10"/>
                <a:gd name="T2" fmla="*/ 101 w 106"/>
                <a:gd name="T3" fmla="*/ 10 h 10"/>
                <a:gd name="T4" fmla="*/ 6 w 106"/>
                <a:gd name="T5" fmla="*/ 10 h 10"/>
                <a:gd name="T6" fmla="*/ 0 w 106"/>
                <a:gd name="T7" fmla="*/ 5 h 10"/>
                <a:gd name="T8" fmla="*/ 0 w 106"/>
                <a:gd name="T9" fmla="*/ 5 h 10"/>
                <a:gd name="T10" fmla="*/ 6 w 106"/>
                <a:gd name="T11" fmla="*/ 0 h 10"/>
                <a:gd name="T12" fmla="*/ 101 w 106"/>
                <a:gd name="T13" fmla="*/ 0 h 10"/>
                <a:gd name="T14" fmla="*/ 106 w 106"/>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
                  <a:moveTo>
                    <a:pt x="106" y="5"/>
                  </a:moveTo>
                  <a:cubicBezTo>
                    <a:pt x="106" y="7"/>
                    <a:pt x="104" y="10"/>
                    <a:pt x="101" y="10"/>
                  </a:cubicBezTo>
                  <a:cubicBezTo>
                    <a:pt x="6" y="10"/>
                    <a:pt x="6" y="10"/>
                    <a:pt x="6" y="10"/>
                  </a:cubicBezTo>
                  <a:cubicBezTo>
                    <a:pt x="3" y="10"/>
                    <a:pt x="0" y="7"/>
                    <a:pt x="0" y="5"/>
                  </a:cubicBezTo>
                  <a:cubicBezTo>
                    <a:pt x="0" y="5"/>
                    <a:pt x="0" y="5"/>
                    <a:pt x="0" y="5"/>
                  </a:cubicBezTo>
                  <a:cubicBezTo>
                    <a:pt x="0" y="3"/>
                    <a:pt x="3" y="0"/>
                    <a:pt x="6" y="0"/>
                  </a:cubicBezTo>
                  <a:cubicBezTo>
                    <a:pt x="101" y="0"/>
                    <a:pt x="101" y="0"/>
                    <a:pt x="101" y="0"/>
                  </a:cubicBezTo>
                  <a:cubicBezTo>
                    <a:pt x="104" y="0"/>
                    <a:pt x="106" y="3"/>
                    <a:pt x="106" y="5"/>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15" name="Freeform 150">
              <a:extLst>
                <a:ext uri="{FF2B5EF4-FFF2-40B4-BE49-F238E27FC236}">
                  <a16:creationId xmlns:a16="http://schemas.microsoft.com/office/drawing/2014/main" id="{EF649792-4F8C-48BF-A29A-2FE22CE6AC33}"/>
                </a:ext>
              </a:extLst>
            </p:cNvPr>
            <p:cNvSpPr>
              <a:spLocks/>
            </p:cNvSpPr>
            <p:nvPr/>
          </p:nvSpPr>
          <p:spPr bwMode="auto">
            <a:xfrm>
              <a:off x="5791" y="3125"/>
              <a:ext cx="142" cy="91"/>
            </a:xfrm>
            <a:custGeom>
              <a:avLst/>
              <a:gdLst>
                <a:gd name="T0" fmla="*/ 41 w 82"/>
                <a:gd name="T1" fmla="*/ 0 h 53"/>
                <a:gd name="T2" fmla="*/ 0 w 82"/>
                <a:gd name="T3" fmla="*/ 39 h 53"/>
                <a:gd name="T4" fmla="*/ 0 w 82"/>
                <a:gd name="T5" fmla="*/ 53 h 53"/>
                <a:gd name="T6" fmla="*/ 82 w 82"/>
                <a:gd name="T7" fmla="*/ 53 h 53"/>
                <a:gd name="T8" fmla="*/ 82 w 82"/>
                <a:gd name="T9" fmla="*/ 39 h 53"/>
                <a:gd name="T10" fmla="*/ 41 w 82"/>
                <a:gd name="T11" fmla="*/ 0 h 53"/>
              </a:gdLst>
              <a:ahLst/>
              <a:cxnLst>
                <a:cxn ang="0">
                  <a:pos x="T0" y="T1"/>
                </a:cxn>
                <a:cxn ang="0">
                  <a:pos x="T2" y="T3"/>
                </a:cxn>
                <a:cxn ang="0">
                  <a:pos x="T4" y="T5"/>
                </a:cxn>
                <a:cxn ang="0">
                  <a:pos x="T6" y="T7"/>
                </a:cxn>
                <a:cxn ang="0">
                  <a:pos x="T8" y="T9"/>
                </a:cxn>
                <a:cxn ang="0">
                  <a:pos x="T10" y="T11"/>
                </a:cxn>
              </a:cxnLst>
              <a:rect l="0" t="0" r="r" b="b"/>
              <a:pathLst>
                <a:path w="82" h="53">
                  <a:moveTo>
                    <a:pt x="41" y="0"/>
                  </a:moveTo>
                  <a:cubicBezTo>
                    <a:pt x="18" y="0"/>
                    <a:pt x="0" y="18"/>
                    <a:pt x="0" y="39"/>
                  </a:cubicBezTo>
                  <a:cubicBezTo>
                    <a:pt x="0" y="53"/>
                    <a:pt x="0" y="53"/>
                    <a:pt x="0" y="53"/>
                  </a:cubicBezTo>
                  <a:cubicBezTo>
                    <a:pt x="82" y="53"/>
                    <a:pt x="82" y="53"/>
                    <a:pt x="82" y="53"/>
                  </a:cubicBezTo>
                  <a:cubicBezTo>
                    <a:pt x="82" y="39"/>
                    <a:pt x="82" y="39"/>
                    <a:pt x="82" y="39"/>
                  </a:cubicBezTo>
                  <a:cubicBezTo>
                    <a:pt x="82" y="18"/>
                    <a:pt x="64" y="0"/>
                    <a:pt x="41"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16" name="Freeform 151">
              <a:extLst>
                <a:ext uri="{FF2B5EF4-FFF2-40B4-BE49-F238E27FC236}">
                  <a16:creationId xmlns:a16="http://schemas.microsoft.com/office/drawing/2014/main" id="{902EEE81-9DD2-4784-9A48-EDA90A1AC800}"/>
                </a:ext>
              </a:extLst>
            </p:cNvPr>
            <p:cNvSpPr>
              <a:spLocks/>
            </p:cNvSpPr>
            <p:nvPr/>
          </p:nvSpPr>
          <p:spPr bwMode="auto">
            <a:xfrm>
              <a:off x="5791" y="3192"/>
              <a:ext cx="142" cy="24"/>
            </a:xfrm>
            <a:custGeom>
              <a:avLst/>
              <a:gdLst>
                <a:gd name="T0" fmla="*/ 0 w 142"/>
                <a:gd name="T1" fmla="*/ 0 h 24"/>
                <a:gd name="T2" fmla="*/ 142 w 142"/>
                <a:gd name="T3" fmla="*/ 0 h 24"/>
                <a:gd name="T4" fmla="*/ 142 w 142"/>
                <a:gd name="T5" fmla="*/ 24 h 24"/>
                <a:gd name="T6" fmla="*/ 0 w 142"/>
                <a:gd name="T7" fmla="*/ 24 h 24"/>
                <a:gd name="T8" fmla="*/ 0 w 142"/>
                <a:gd name="T9" fmla="*/ 0 h 24"/>
                <a:gd name="T10" fmla="*/ 0 w 142"/>
                <a:gd name="T11" fmla="*/ 0 h 24"/>
              </a:gdLst>
              <a:ahLst/>
              <a:cxnLst>
                <a:cxn ang="0">
                  <a:pos x="T0" y="T1"/>
                </a:cxn>
                <a:cxn ang="0">
                  <a:pos x="T2" y="T3"/>
                </a:cxn>
                <a:cxn ang="0">
                  <a:pos x="T4" y="T5"/>
                </a:cxn>
                <a:cxn ang="0">
                  <a:pos x="T6" y="T7"/>
                </a:cxn>
                <a:cxn ang="0">
                  <a:pos x="T8" y="T9"/>
                </a:cxn>
                <a:cxn ang="0">
                  <a:pos x="T10" y="T11"/>
                </a:cxn>
              </a:cxnLst>
              <a:rect l="0" t="0" r="r" b="b"/>
              <a:pathLst>
                <a:path w="142" h="24">
                  <a:moveTo>
                    <a:pt x="0" y="0"/>
                  </a:moveTo>
                  <a:lnTo>
                    <a:pt x="142" y="0"/>
                  </a:lnTo>
                  <a:lnTo>
                    <a:pt x="142" y="24"/>
                  </a:lnTo>
                  <a:lnTo>
                    <a:pt x="0" y="24"/>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17" name="Freeform 152">
              <a:extLst>
                <a:ext uri="{FF2B5EF4-FFF2-40B4-BE49-F238E27FC236}">
                  <a16:creationId xmlns:a16="http://schemas.microsoft.com/office/drawing/2014/main" id="{803CF661-5B61-4BEC-98D4-2B8D37CACDEB}"/>
                </a:ext>
              </a:extLst>
            </p:cNvPr>
            <p:cNvSpPr>
              <a:spLocks/>
            </p:cNvSpPr>
            <p:nvPr/>
          </p:nvSpPr>
          <p:spPr bwMode="auto">
            <a:xfrm>
              <a:off x="5791" y="3233"/>
              <a:ext cx="142" cy="130"/>
            </a:xfrm>
            <a:custGeom>
              <a:avLst/>
              <a:gdLst>
                <a:gd name="T0" fmla="*/ 0 w 82"/>
                <a:gd name="T1" fmla="*/ 0 h 76"/>
                <a:gd name="T2" fmla="*/ 0 w 82"/>
                <a:gd name="T3" fmla="*/ 63 h 76"/>
                <a:gd name="T4" fmla="*/ 0 w 82"/>
                <a:gd name="T5" fmla="*/ 63 h 76"/>
                <a:gd name="T6" fmla="*/ 40 w 82"/>
                <a:gd name="T7" fmla="*/ 76 h 76"/>
                <a:gd name="T8" fmla="*/ 82 w 82"/>
                <a:gd name="T9" fmla="*/ 63 h 76"/>
                <a:gd name="T10" fmla="*/ 82 w 82"/>
                <a:gd name="T11" fmla="*/ 0 h 76"/>
                <a:gd name="T12" fmla="*/ 0 w 82"/>
                <a:gd name="T13" fmla="*/ 0 h 76"/>
                <a:gd name="T14" fmla="*/ 0 w 82"/>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76">
                  <a:moveTo>
                    <a:pt x="0" y="0"/>
                  </a:moveTo>
                  <a:cubicBezTo>
                    <a:pt x="0" y="63"/>
                    <a:pt x="0" y="63"/>
                    <a:pt x="0" y="63"/>
                  </a:cubicBezTo>
                  <a:cubicBezTo>
                    <a:pt x="0" y="63"/>
                    <a:pt x="0" y="63"/>
                    <a:pt x="0" y="63"/>
                  </a:cubicBezTo>
                  <a:cubicBezTo>
                    <a:pt x="11" y="71"/>
                    <a:pt x="26" y="76"/>
                    <a:pt x="40" y="76"/>
                  </a:cubicBezTo>
                  <a:cubicBezTo>
                    <a:pt x="64" y="76"/>
                    <a:pt x="82" y="63"/>
                    <a:pt x="82" y="63"/>
                  </a:cubicBezTo>
                  <a:cubicBezTo>
                    <a:pt x="82" y="0"/>
                    <a:pt x="82" y="0"/>
                    <a:pt x="82" y="0"/>
                  </a:cubicBezTo>
                  <a:cubicBezTo>
                    <a:pt x="0" y="0"/>
                    <a:pt x="0" y="0"/>
                    <a:pt x="0" y="0"/>
                  </a:cubicBezTo>
                  <a:cubicBezTo>
                    <a:pt x="0" y="0"/>
                    <a:pt x="0" y="0"/>
                    <a:pt x="0"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18" name="Freeform 153">
              <a:extLst>
                <a:ext uri="{FF2B5EF4-FFF2-40B4-BE49-F238E27FC236}">
                  <a16:creationId xmlns:a16="http://schemas.microsoft.com/office/drawing/2014/main" id="{8C57FE38-8618-4CA9-AE35-99AB03EE6B0F}"/>
                </a:ext>
              </a:extLst>
            </p:cNvPr>
            <p:cNvSpPr>
              <a:spLocks/>
            </p:cNvSpPr>
            <p:nvPr/>
          </p:nvSpPr>
          <p:spPr bwMode="auto">
            <a:xfrm>
              <a:off x="5966" y="3519"/>
              <a:ext cx="51" cy="17"/>
            </a:xfrm>
            <a:custGeom>
              <a:avLst/>
              <a:gdLst>
                <a:gd name="T0" fmla="*/ 0 w 51"/>
                <a:gd name="T1" fmla="*/ 0 h 17"/>
                <a:gd name="T2" fmla="*/ 51 w 51"/>
                <a:gd name="T3" fmla="*/ 0 h 17"/>
                <a:gd name="T4" fmla="*/ 51 w 51"/>
                <a:gd name="T5" fmla="*/ 17 h 17"/>
                <a:gd name="T6" fmla="*/ 0 w 51"/>
                <a:gd name="T7" fmla="*/ 17 h 17"/>
                <a:gd name="T8" fmla="*/ 0 w 51"/>
                <a:gd name="T9" fmla="*/ 0 h 17"/>
                <a:gd name="T10" fmla="*/ 0 w 51"/>
                <a:gd name="T11" fmla="*/ 0 h 17"/>
              </a:gdLst>
              <a:ahLst/>
              <a:cxnLst>
                <a:cxn ang="0">
                  <a:pos x="T0" y="T1"/>
                </a:cxn>
                <a:cxn ang="0">
                  <a:pos x="T2" y="T3"/>
                </a:cxn>
                <a:cxn ang="0">
                  <a:pos x="T4" y="T5"/>
                </a:cxn>
                <a:cxn ang="0">
                  <a:pos x="T6" y="T7"/>
                </a:cxn>
                <a:cxn ang="0">
                  <a:pos x="T8" y="T9"/>
                </a:cxn>
                <a:cxn ang="0">
                  <a:pos x="T10" y="T11"/>
                </a:cxn>
              </a:cxnLst>
              <a:rect l="0" t="0" r="r" b="b"/>
              <a:pathLst>
                <a:path w="51" h="17">
                  <a:moveTo>
                    <a:pt x="0" y="0"/>
                  </a:moveTo>
                  <a:lnTo>
                    <a:pt x="51" y="0"/>
                  </a:lnTo>
                  <a:lnTo>
                    <a:pt x="51" y="17"/>
                  </a:lnTo>
                  <a:lnTo>
                    <a:pt x="0" y="17"/>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19" name="Freeform 154">
              <a:extLst>
                <a:ext uri="{FF2B5EF4-FFF2-40B4-BE49-F238E27FC236}">
                  <a16:creationId xmlns:a16="http://schemas.microsoft.com/office/drawing/2014/main" id="{11B419CB-EBAD-4931-875B-A3BA19865CCC}"/>
                </a:ext>
              </a:extLst>
            </p:cNvPr>
            <p:cNvSpPr>
              <a:spLocks/>
            </p:cNvSpPr>
            <p:nvPr/>
          </p:nvSpPr>
          <p:spPr bwMode="auto">
            <a:xfrm>
              <a:off x="5708" y="3519"/>
              <a:ext cx="50" cy="17"/>
            </a:xfrm>
            <a:custGeom>
              <a:avLst/>
              <a:gdLst>
                <a:gd name="T0" fmla="*/ 0 w 50"/>
                <a:gd name="T1" fmla="*/ 0 h 17"/>
                <a:gd name="T2" fmla="*/ 50 w 50"/>
                <a:gd name="T3" fmla="*/ 0 h 17"/>
                <a:gd name="T4" fmla="*/ 50 w 50"/>
                <a:gd name="T5" fmla="*/ 17 h 17"/>
                <a:gd name="T6" fmla="*/ 0 w 50"/>
                <a:gd name="T7" fmla="*/ 17 h 17"/>
                <a:gd name="T8" fmla="*/ 0 w 50"/>
                <a:gd name="T9" fmla="*/ 0 h 17"/>
                <a:gd name="T10" fmla="*/ 0 w 50"/>
                <a:gd name="T11" fmla="*/ 0 h 17"/>
              </a:gdLst>
              <a:ahLst/>
              <a:cxnLst>
                <a:cxn ang="0">
                  <a:pos x="T0" y="T1"/>
                </a:cxn>
                <a:cxn ang="0">
                  <a:pos x="T2" y="T3"/>
                </a:cxn>
                <a:cxn ang="0">
                  <a:pos x="T4" y="T5"/>
                </a:cxn>
                <a:cxn ang="0">
                  <a:pos x="T6" y="T7"/>
                </a:cxn>
                <a:cxn ang="0">
                  <a:pos x="T8" y="T9"/>
                </a:cxn>
                <a:cxn ang="0">
                  <a:pos x="T10" y="T11"/>
                </a:cxn>
              </a:cxnLst>
              <a:rect l="0" t="0" r="r" b="b"/>
              <a:pathLst>
                <a:path w="50" h="17">
                  <a:moveTo>
                    <a:pt x="0" y="0"/>
                  </a:moveTo>
                  <a:lnTo>
                    <a:pt x="50" y="0"/>
                  </a:lnTo>
                  <a:lnTo>
                    <a:pt x="50" y="17"/>
                  </a:lnTo>
                  <a:lnTo>
                    <a:pt x="0" y="17"/>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20" name="Freeform 155">
              <a:extLst>
                <a:ext uri="{FF2B5EF4-FFF2-40B4-BE49-F238E27FC236}">
                  <a16:creationId xmlns:a16="http://schemas.microsoft.com/office/drawing/2014/main" id="{EB0C966B-0E13-49D1-96FB-47015AD268F1}"/>
                </a:ext>
              </a:extLst>
            </p:cNvPr>
            <p:cNvSpPr>
              <a:spLocks/>
            </p:cNvSpPr>
            <p:nvPr/>
          </p:nvSpPr>
          <p:spPr bwMode="auto">
            <a:xfrm>
              <a:off x="5808" y="3298"/>
              <a:ext cx="99" cy="24"/>
            </a:xfrm>
            <a:custGeom>
              <a:avLst/>
              <a:gdLst>
                <a:gd name="T0" fmla="*/ 52 w 57"/>
                <a:gd name="T1" fmla="*/ 14 h 14"/>
                <a:gd name="T2" fmla="*/ 51 w 57"/>
                <a:gd name="T3" fmla="*/ 14 h 14"/>
                <a:gd name="T4" fmla="*/ 55 w 57"/>
                <a:gd name="T5" fmla="*/ 9 h 14"/>
                <a:gd name="T6" fmla="*/ 52 w 57"/>
                <a:gd name="T7" fmla="*/ 4 h 14"/>
                <a:gd name="T8" fmla="*/ 37 w 57"/>
                <a:gd name="T9" fmla="*/ 10 h 14"/>
                <a:gd name="T10" fmla="*/ 29 w 57"/>
                <a:gd name="T11" fmla="*/ 4 h 14"/>
                <a:gd name="T12" fmla="*/ 20 w 57"/>
                <a:gd name="T13" fmla="*/ 10 h 14"/>
                <a:gd name="T14" fmla="*/ 5 w 57"/>
                <a:gd name="T15" fmla="*/ 4 h 14"/>
                <a:gd name="T16" fmla="*/ 2 w 57"/>
                <a:gd name="T17" fmla="*/ 9 h 14"/>
                <a:gd name="T18" fmla="*/ 6 w 57"/>
                <a:gd name="T19" fmla="*/ 14 h 14"/>
                <a:gd name="T20" fmla="*/ 5 w 57"/>
                <a:gd name="T21" fmla="*/ 14 h 14"/>
                <a:gd name="T22" fmla="*/ 0 w 57"/>
                <a:gd name="T23" fmla="*/ 7 h 14"/>
                <a:gd name="T24" fmla="*/ 5 w 57"/>
                <a:gd name="T25" fmla="*/ 0 h 14"/>
                <a:gd name="T26" fmla="*/ 28 w 57"/>
                <a:gd name="T27" fmla="*/ 0 h 14"/>
                <a:gd name="T28" fmla="*/ 30 w 57"/>
                <a:gd name="T29" fmla="*/ 0 h 14"/>
                <a:gd name="T30" fmla="*/ 52 w 57"/>
                <a:gd name="T31" fmla="*/ 0 h 14"/>
                <a:gd name="T32" fmla="*/ 57 w 57"/>
                <a:gd name="T33" fmla="*/ 7 h 14"/>
                <a:gd name="T34" fmla="*/ 52 w 57"/>
                <a:gd name="T3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14">
                  <a:moveTo>
                    <a:pt x="52" y="14"/>
                  </a:moveTo>
                  <a:cubicBezTo>
                    <a:pt x="51" y="14"/>
                    <a:pt x="51" y="14"/>
                    <a:pt x="51" y="14"/>
                  </a:cubicBezTo>
                  <a:cubicBezTo>
                    <a:pt x="53" y="14"/>
                    <a:pt x="55" y="12"/>
                    <a:pt x="55" y="9"/>
                  </a:cubicBezTo>
                  <a:cubicBezTo>
                    <a:pt x="55" y="6"/>
                    <a:pt x="54" y="4"/>
                    <a:pt x="52" y="4"/>
                  </a:cubicBezTo>
                  <a:cubicBezTo>
                    <a:pt x="44" y="4"/>
                    <a:pt x="43" y="10"/>
                    <a:pt x="37" y="10"/>
                  </a:cubicBezTo>
                  <a:cubicBezTo>
                    <a:pt x="32" y="10"/>
                    <a:pt x="30" y="7"/>
                    <a:pt x="29" y="4"/>
                  </a:cubicBezTo>
                  <a:cubicBezTo>
                    <a:pt x="27" y="7"/>
                    <a:pt x="25" y="10"/>
                    <a:pt x="20" y="10"/>
                  </a:cubicBezTo>
                  <a:cubicBezTo>
                    <a:pt x="14" y="10"/>
                    <a:pt x="12" y="4"/>
                    <a:pt x="5" y="4"/>
                  </a:cubicBezTo>
                  <a:cubicBezTo>
                    <a:pt x="3" y="4"/>
                    <a:pt x="2" y="6"/>
                    <a:pt x="2" y="9"/>
                  </a:cubicBezTo>
                  <a:cubicBezTo>
                    <a:pt x="2" y="12"/>
                    <a:pt x="4" y="14"/>
                    <a:pt x="6" y="14"/>
                  </a:cubicBezTo>
                  <a:cubicBezTo>
                    <a:pt x="6" y="14"/>
                    <a:pt x="6" y="14"/>
                    <a:pt x="5" y="14"/>
                  </a:cubicBezTo>
                  <a:cubicBezTo>
                    <a:pt x="2" y="14"/>
                    <a:pt x="0" y="11"/>
                    <a:pt x="0" y="7"/>
                  </a:cubicBezTo>
                  <a:cubicBezTo>
                    <a:pt x="0" y="3"/>
                    <a:pt x="2" y="0"/>
                    <a:pt x="5" y="0"/>
                  </a:cubicBezTo>
                  <a:cubicBezTo>
                    <a:pt x="8" y="0"/>
                    <a:pt x="22" y="0"/>
                    <a:pt x="28" y="0"/>
                  </a:cubicBezTo>
                  <a:cubicBezTo>
                    <a:pt x="29" y="0"/>
                    <a:pt x="30" y="0"/>
                    <a:pt x="30" y="0"/>
                  </a:cubicBezTo>
                  <a:cubicBezTo>
                    <a:pt x="35" y="0"/>
                    <a:pt x="48" y="0"/>
                    <a:pt x="52" y="0"/>
                  </a:cubicBezTo>
                  <a:cubicBezTo>
                    <a:pt x="55" y="0"/>
                    <a:pt x="57" y="3"/>
                    <a:pt x="57" y="7"/>
                  </a:cubicBezTo>
                  <a:cubicBezTo>
                    <a:pt x="57" y="11"/>
                    <a:pt x="55" y="14"/>
                    <a:pt x="52" y="14"/>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21" name="Freeform 156">
              <a:extLst>
                <a:ext uri="{FF2B5EF4-FFF2-40B4-BE49-F238E27FC236}">
                  <a16:creationId xmlns:a16="http://schemas.microsoft.com/office/drawing/2014/main" id="{E5FEA43A-1B30-479B-AEFD-DABE05EC9ACD}"/>
                </a:ext>
              </a:extLst>
            </p:cNvPr>
            <p:cNvSpPr>
              <a:spLocks/>
            </p:cNvSpPr>
            <p:nvPr/>
          </p:nvSpPr>
          <p:spPr bwMode="auto">
            <a:xfrm>
              <a:off x="5791" y="3233"/>
              <a:ext cx="142" cy="7"/>
            </a:xfrm>
            <a:custGeom>
              <a:avLst/>
              <a:gdLst>
                <a:gd name="T0" fmla="*/ 0 w 142"/>
                <a:gd name="T1" fmla="*/ 0 h 7"/>
                <a:gd name="T2" fmla="*/ 142 w 142"/>
                <a:gd name="T3" fmla="*/ 0 h 7"/>
                <a:gd name="T4" fmla="*/ 142 w 142"/>
                <a:gd name="T5" fmla="*/ 7 h 7"/>
                <a:gd name="T6" fmla="*/ 0 w 142"/>
                <a:gd name="T7" fmla="*/ 7 h 7"/>
                <a:gd name="T8" fmla="*/ 0 w 142"/>
                <a:gd name="T9" fmla="*/ 0 h 7"/>
                <a:gd name="T10" fmla="*/ 0 w 142"/>
                <a:gd name="T11" fmla="*/ 0 h 7"/>
              </a:gdLst>
              <a:ahLst/>
              <a:cxnLst>
                <a:cxn ang="0">
                  <a:pos x="T0" y="T1"/>
                </a:cxn>
                <a:cxn ang="0">
                  <a:pos x="T2" y="T3"/>
                </a:cxn>
                <a:cxn ang="0">
                  <a:pos x="T4" y="T5"/>
                </a:cxn>
                <a:cxn ang="0">
                  <a:pos x="T6" y="T7"/>
                </a:cxn>
                <a:cxn ang="0">
                  <a:pos x="T8" y="T9"/>
                </a:cxn>
                <a:cxn ang="0">
                  <a:pos x="T10" y="T11"/>
                </a:cxn>
              </a:cxnLst>
              <a:rect l="0" t="0" r="r" b="b"/>
              <a:pathLst>
                <a:path w="142" h="7">
                  <a:moveTo>
                    <a:pt x="0" y="0"/>
                  </a:moveTo>
                  <a:lnTo>
                    <a:pt x="142" y="0"/>
                  </a:lnTo>
                  <a:lnTo>
                    <a:pt x="142" y="7"/>
                  </a:lnTo>
                  <a:lnTo>
                    <a:pt x="0" y="7"/>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22" name="Freeform 157">
              <a:extLst>
                <a:ext uri="{FF2B5EF4-FFF2-40B4-BE49-F238E27FC236}">
                  <a16:creationId xmlns:a16="http://schemas.microsoft.com/office/drawing/2014/main" id="{F7823BDE-CA13-4531-A117-C63DF20E4DC7}"/>
                </a:ext>
              </a:extLst>
            </p:cNvPr>
            <p:cNvSpPr>
              <a:spLocks/>
            </p:cNvSpPr>
            <p:nvPr/>
          </p:nvSpPr>
          <p:spPr bwMode="auto">
            <a:xfrm>
              <a:off x="5833" y="3322"/>
              <a:ext cx="50" cy="17"/>
            </a:xfrm>
            <a:custGeom>
              <a:avLst/>
              <a:gdLst>
                <a:gd name="T0" fmla="*/ 0 w 29"/>
                <a:gd name="T1" fmla="*/ 0 h 10"/>
                <a:gd name="T2" fmla="*/ 15 w 29"/>
                <a:gd name="T3" fmla="*/ 10 h 10"/>
                <a:gd name="T4" fmla="*/ 29 w 29"/>
                <a:gd name="T5" fmla="*/ 0 h 10"/>
                <a:gd name="T6" fmla="*/ 0 w 29"/>
                <a:gd name="T7" fmla="*/ 0 h 10"/>
                <a:gd name="T8" fmla="*/ 0 w 29"/>
                <a:gd name="T9" fmla="*/ 0 h 10"/>
              </a:gdLst>
              <a:ahLst/>
              <a:cxnLst>
                <a:cxn ang="0">
                  <a:pos x="T0" y="T1"/>
                </a:cxn>
                <a:cxn ang="0">
                  <a:pos x="T2" y="T3"/>
                </a:cxn>
                <a:cxn ang="0">
                  <a:pos x="T4" y="T5"/>
                </a:cxn>
                <a:cxn ang="0">
                  <a:pos x="T6" y="T7"/>
                </a:cxn>
                <a:cxn ang="0">
                  <a:pos x="T8" y="T9"/>
                </a:cxn>
              </a:cxnLst>
              <a:rect l="0" t="0" r="r" b="b"/>
              <a:pathLst>
                <a:path w="29" h="10">
                  <a:moveTo>
                    <a:pt x="0" y="0"/>
                  </a:moveTo>
                  <a:cubicBezTo>
                    <a:pt x="2" y="6"/>
                    <a:pt x="8" y="10"/>
                    <a:pt x="15" y="10"/>
                  </a:cubicBezTo>
                  <a:cubicBezTo>
                    <a:pt x="21" y="10"/>
                    <a:pt x="27" y="6"/>
                    <a:pt x="29" y="0"/>
                  </a:cubicBezTo>
                  <a:cubicBezTo>
                    <a:pt x="0" y="0"/>
                    <a:pt x="0" y="0"/>
                    <a:pt x="0" y="0"/>
                  </a:cubicBezTo>
                  <a:cubicBezTo>
                    <a:pt x="0" y="0"/>
                    <a:pt x="0" y="0"/>
                    <a:pt x="0"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23" name="Freeform 158">
              <a:extLst>
                <a:ext uri="{FF2B5EF4-FFF2-40B4-BE49-F238E27FC236}">
                  <a16:creationId xmlns:a16="http://schemas.microsoft.com/office/drawing/2014/main" id="{3AA2884F-977E-41DD-9367-AAC00EB701FE}"/>
                </a:ext>
              </a:extLst>
            </p:cNvPr>
            <p:cNvSpPr>
              <a:spLocks/>
            </p:cNvSpPr>
            <p:nvPr/>
          </p:nvSpPr>
          <p:spPr bwMode="auto">
            <a:xfrm>
              <a:off x="5791" y="3233"/>
              <a:ext cx="24" cy="130"/>
            </a:xfrm>
            <a:custGeom>
              <a:avLst/>
              <a:gdLst>
                <a:gd name="T0" fmla="*/ 14 w 24"/>
                <a:gd name="T1" fmla="*/ 104 h 130"/>
                <a:gd name="T2" fmla="*/ 14 w 24"/>
                <a:gd name="T3" fmla="*/ 0 h 130"/>
                <a:gd name="T4" fmla="*/ 0 w 24"/>
                <a:gd name="T5" fmla="*/ 0 h 130"/>
                <a:gd name="T6" fmla="*/ 0 w 24"/>
                <a:gd name="T7" fmla="*/ 116 h 130"/>
                <a:gd name="T8" fmla="*/ 24 w 24"/>
                <a:gd name="T9" fmla="*/ 130 h 130"/>
                <a:gd name="T10" fmla="*/ 24 w 24"/>
                <a:gd name="T11" fmla="*/ 111 h 130"/>
                <a:gd name="T12" fmla="*/ 14 w 24"/>
                <a:gd name="T13" fmla="*/ 104 h 130"/>
                <a:gd name="T14" fmla="*/ 14 w 24"/>
                <a:gd name="T15" fmla="*/ 104 h 130"/>
                <a:gd name="T16" fmla="*/ 14 w 24"/>
                <a:gd name="T17" fmla="*/ 10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0">
                  <a:moveTo>
                    <a:pt x="14" y="104"/>
                  </a:moveTo>
                  <a:lnTo>
                    <a:pt x="14" y="0"/>
                  </a:lnTo>
                  <a:lnTo>
                    <a:pt x="0" y="0"/>
                  </a:lnTo>
                  <a:lnTo>
                    <a:pt x="0" y="116"/>
                  </a:lnTo>
                  <a:lnTo>
                    <a:pt x="24" y="130"/>
                  </a:lnTo>
                  <a:lnTo>
                    <a:pt x="24" y="111"/>
                  </a:lnTo>
                  <a:lnTo>
                    <a:pt x="14" y="104"/>
                  </a:lnTo>
                  <a:lnTo>
                    <a:pt x="14" y="104"/>
                  </a:lnTo>
                  <a:lnTo>
                    <a:pt x="14" y="104"/>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24" name="Freeform 159">
              <a:extLst>
                <a:ext uri="{FF2B5EF4-FFF2-40B4-BE49-F238E27FC236}">
                  <a16:creationId xmlns:a16="http://schemas.microsoft.com/office/drawing/2014/main" id="{1796D3CE-2D1D-464C-A5AE-A023B209DB9C}"/>
                </a:ext>
              </a:extLst>
            </p:cNvPr>
            <p:cNvSpPr>
              <a:spLocks/>
            </p:cNvSpPr>
            <p:nvPr/>
          </p:nvSpPr>
          <p:spPr bwMode="auto">
            <a:xfrm>
              <a:off x="5899" y="3233"/>
              <a:ext cx="34" cy="130"/>
            </a:xfrm>
            <a:custGeom>
              <a:avLst/>
              <a:gdLst>
                <a:gd name="T0" fmla="*/ 15 w 34"/>
                <a:gd name="T1" fmla="*/ 104 h 130"/>
                <a:gd name="T2" fmla="*/ 15 w 34"/>
                <a:gd name="T3" fmla="*/ 0 h 130"/>
                <a:gd name="T4" fmla="*/ 34 w 34"/>
                <a:gd name="T5" fmla="*/ 0 h 130"/>
                <a:gd name="T6" fmla="*/ 34 w 34"/>
                <a:gd name="T7" fmla="*/ 116 h 130"/>
                <a:gd name="T8" fmla="*/ 0 w 34"/>
                <a:gd name="T9" fmla="*/ 130 h 130"/>
                <a:gd name="T10" fmla="*/ 0 w 34"/>
                <a:gd name="T11" fmla="*/ 111 h 130"/>
                <a:gd name="T12" fmla="*/ 15 w 34"/>
                <a:gd name="T13" fmla="*/ 104 h 130"/>
                <a:gd name="T14" fmla="*/ 15 w 34"/>
                <a:gd name="T15" fmla="*/ 104 h 130"/>
                <a:gd name="T16" fmla="*/ 15 w 34"/>
                <a:gd name="T17" fmla="*/ 10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0">
                  <a:moveTo>
                    <a:pt x="15" y="104"/>
                  </a:moveTo>
                  <a:lnTo>
                    <a:pt x="15" y="0"/>
                  </a:lnTo>
                  <a:lnTo>
                    <a:pt x="34" y="0"/>
                  </a:lnTo>
                  <a:lnTo>
                    <a:pt x="34" y="116"/>
                  </a:lnTo>
                  <a:lnTo>
                    <a:pt x="0" y="130"/>
                  </a:lnTo>
                  <a:lnTo>
                    <a:pt x="0" y="111"/>
                  </a:lnTo>
                  <a:lnTo>
                    <a:pt x="15" y="104"/>
                  </a:lnTo>
                  <a:lnTo>
                    <a:pt x="15" y="104"/>
                  </a:lnTo>
                  <a:lnTo>
                    <a:pt x="15" y="104"/>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25" name="Freeform 31">
              <a:extLst>
                <a:ext uri="{FF2B5EF4-FFF2-40B4-BE49-F238E27FC236}">
                  <a16:creationId xmlns:a16="http://schemas.microsoft.com/office/drawing/2014/main" id="{E546E267-ECAA-4296-A4EA-481383285029}"/>
                </a:ext>
              </a:extLst>
            </p:cNvPr>
            <p:cNvSpPr>
              <a:spLocks/>
            </p:cNvSpPr>
            <p:nvPr/>
          </p:nvSpPr>
          <p:spPr bwMode="auto">
            <a:xfrm>
              <a:off x="5800" y="3462"/>
              <a:ext cx="24" cy="33"/>
            </a:xfrm>
            <a:custGeom>
              <a:avLst/>
              <a:gdLst>
                <a:gd name="T0" fmla="*/ 14 w 14"/>
                <a:gd name="T1" fmla="*/ 17 h 19"/>
                <a:gd name="T2" fmla="*/ 8 w 14"/>
                <a:gd name="T3" fmla="*/ 19 h 19"/>
                <a:gd name="T4" fmla="*/ 2 w 14"/>
                <a:gd name="T5" fmla="*/ 16 h 19"/>
                <a:gd name="T6" fmla="*/ 0 w 14"/>
                <a:gd name="T7" fmla="*/ 9 h 19"/>
                <a:gd name="T8" fmla="*/ 2 w 14"/>
                <a:gd name="T9" fmla="*/ 2 h 19"/>
                <a:gd name="T10" fmla="*/ 9 w 14"/>
                <a:gd name="T11" fmla="*/ 0 h 19"/>
                <a:gd name="T12" fmla="*/ 14 w 14"/>
                <a:gd name="T13" fmla="*/ 1 h 19"/>
                <a:gd name="T14" fmla="*/ 14 w 14"/>
                <a:gd name="T15" fmla="*/ 3 h 19"/>
                <a:gd name="T16" fmla="*/ 8 w 14"/>
                <a:gd name="T17" fmla="*/ 2 h 19"/>
                <a:gd name="T18" fmla="*/ 4 w 14"/>
                <a:gd name="T19" fmla="*/ 4 h 19"/>
                <a:gd name="T20" fmla="*/ 2 w 14"/>
                <a:gd name="T21" fmla="*/ 9 h 19"/>
                <a:gd name="T22" fmla="*/ 4 w 14"/>
                <a:gd name="T23" fmla="*/ 15 h 19"/>
                <a:gd name="T24" fmla="*/ 8 w 14"/>
                <a:gd name="T25" fmla="*/ 17 h 19"/>
                <a:gd name="T26" fmla="*/ 12 w 14"/>
                <a:gd name="T27" fmla="*/ 16 h 19"/>
                <a:gd name="T28" fmla="*/ 12 w 14"/>
                <a:gd name="T29" fmla="*/ 11 h 19"/>
                <a:gd name="T30" fmla="*/ 8 w 14"/>
                <a:gd name="T31" fmla="*/ 11 h 19"/>
                <a:gd name="T32" fmla="*/ 8 w 14"/>
                <a:gd name="T33" fmla="*/ 9 h 19"/>
                <a:gd name="T34" fmla="*/ 14 w 14"/>
                <a:gd name="T35" fmla="*/ 9 h 19"/>
                <a:gd name="T36" fmla="*/ 14 w 14"/>
                <a:gd name="T37" fmla="*/ 17 h 19"/>
                <a:gd name="T38" fmla="*/ 14 w 14"/>
                <a:gd name="T39"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9">
                  <a:moveTo>
                    <a:pt x="14" y="17"/>
                  </a:moveTo>
                  <a:cubicBezTo>
                    <a:pt x="12" y="18"/>
                    <a:pt x="10" y="19"/>
                    <a:pt x="8" y="19"/>
                  </a:cubicBezTo>
                  <a:cubicBezTo>
                    <a:pt x="5" y="19"/>
                    <a:pt x="4" y="18"/>
                    <a:pt x="2" y="16"/>
                  </a:cubicBezTo>
                  <a:cubicBezTo>
                    <a:pt x="0" y="14"/>
                    <a:pt x="0" y="12"/>
                    <a:pt x="0" y="9"/>
                  </a:cubicBezTo>
                  <a:cubicBezTo>
                    <a:pt x="0" y="7"/>
                    <a:pt x="0" y="4"/>
                    <a:pt x="2" y="2"/>
                  </a:cubicBezTo>
                  <a:cubicBezTo>
                    <a:pt x="4" y="0"/>
                    <a:pt x="6" y="0"/>
                    <a:pt x="9" y="0"/>
                  </a:cubicBezTo>
                  <a:cubicBezTo>
                    <a:pt x="11" y="0"/>
                    <a:pt x="12" y="0"/>
                    <a:pt x="14" y="1"/>
                  </a:cubicBezTo>
                  <a:cubicBezTo>
                    <a:pt x="14" y="3"/>
                    <a:pt x="14" y="3"/>
                    <a:pt x="14" y="3"/>
                  </a:cubicBezTo>
                  <a:cubicBezTo>
                    <a:pt x="12" y="2"/>
                    <a:pt x="10" y="2"/>
                    <a:pt x="8" y="2"/>
                  </a:cubicBezTo>
                  <a:cubicBezTo>
                    <a:pt x="6" y="2"/>
                    <a:pt x="5" y="2"/>
                    <a:pt x="4" y="4"/>
                  </a:cubicBezTo>
                  <a:cubicBezTo>
                    <a:pt x="2" y="5"/>
                    <a:pt x="2" y="7"/>
                    <a:pt x="2" y="9"/>
                  </a:cubicBezTo>
                  <a:cubicBezTo>
                    <a:pt x="2" y="12"/>
                    <a:pt x="2" y="13"/>
                    <a:pt x="4" y="15"/>
                  </a:cubicBezTo>
                  <a:cubicBezTo>
                    <a:pt x="5" y="16"/>
                    <a:pt x="6" y="17"/>
                    <a:pt x="8" y="17"/>
                  </a:cubicBezTo>
                  <a:cubicBezTo>
                    <a:pt x="10" y="17"/>
                    <a:pt x="11" y="16"/>
                    <a:pt x="12" y="16"/>
                  </a:cubicBezTo>
                  <a:cubicBezTo>
                    <a:pt x="12" y="11"/>
                    <a:pt x="12" y="11"/>
                    <a:pt x="12" y="11"/>
                  </a:cubicBezTo>
                  <a:cubicBezTo>
                    <a:pt x="8" y="11"/>
                    <a:pt x="8" y="11"/>
                    <a:pt x="8" y="11"/>
                  </a:cubicBezTo>
                  <a:cubicBezTo>
                    <a:pt x="8" y="9"/>
                    <a:pt x="8" y="9"/>
                    <a:pt x="8" y="9"/>
                  </a:cubicBezTo>
                  <a:cubicBezTo>
                    <a:pt x="14" y="9"/>
                    <a:pt x="14" y="9"/>
                    <a:pt x="14" y="9"/>
                  </a:cubicBezTo>
                  <a:cubicBezTo>
                    <a:pt x="14" y="17"/>
                    <a:pt x="14" y="17"/>
                    <a:pt x="14" y="17"/>
                  </a:cubicBezTo>
                  <a:cubicBezTo>
                    <a:pt x="14" y="17"/>
                    <a:pt x="14" y="17"/>
                    <a:pt x="14" y="17"/>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26" name="Freeform 32">
              <a:extLst>
                <a:ext uri="{FF2B5EF4-FFF2-40B4-BE49-F238E27FC236}">
                  <a16:creationId xmlns:a16="http://schemas.microsoft.com/office/drawing/2014/main" id="{82C37F9F-9CD7-47BD-BE8A-079EDC8AD87B}"/>
                </a:ext>
              </a:extLst>
            </p:cNvPr>
            <p:cNvSpPr>
              <a:spLocks/>
            </p:cNvSpPr>
            <p:nvPr/>
          </p:nvSpPr>
          <p:spPr bwMode="auto">
            <a:xfrm>
              <a:off x="5841" y="3462"/>
              <a:ext cx="16" cy="33"/>
            </a:xfrm>
            <a:custGeom>
              <a:avLst/>
              <a:gdLst>
                <a:gd name="T0" fmla="*/ 16 w 16"/>
                <a:gd name="T1" fmla="*/ 33 h 33"/>
                <a:gd name="T2" fmla="*/ 0 w 16"/>
                <a:gd name="T3" fmla="*/ 33 h 33"/>
                <a:gd name="T4" fmla="*/ 0 w 16"/>
                <a:gd name="T5" fmla="*/ 0 h 33"/>
                <a:gd name="T6" fmla="*/ 16 w 16"/>
                <a:gd name="T7" fmla="*/ 0 h 33"/>
                <a:gd name="T8" fmla="*/ 16 w 16"/>
                <a:gd name="T9" fmla="*/ 3 h 33"/>
                <a:gd name="T10" fmla="*/ 4 w 16"/>
                <a:gd name="T11" fmla="*/ 3 h 33"/>
                <a:gd name="T12" fmla="*/ 4 w 16"/>
                <a:gd name="T13" fmla="*/ 15 h 33"/>
                <a:gd name="T14" fmla="*/ 14 w 16"/>
                <a:gd name="T15" fmla="*/ 15 h 33"/>
                <a:gd name="T16" fmla="*/ 14 w 16"/>
                <a:gd name="T17" fmla="*/ 17 h 33"/>
                <a:gd name="T18" fmla="*/ 4 w 16"/>
                <a:gd name="T19" fmla="*/ 17 h 33"/>
                <a:gd name="T20" fmla="*/ 4 w 16"/>
                <a:gd name="T21" fmla="*/ 29 h 33"/>
                <a:gd name="T22" fmla="*/ 16 w 16"/>
                <a:gd name="T23" fmla="*/ 29 h 33"/>
                <a:gd name="T24" fmla="*/ 16 w 16"/>
                <a:gd name="T25" fmla="*/ 33 h 33"/>
                <a:gd name="T26" fmla="*/ 16 w 16"/>
                <a:gd name="T27" fmla="*/ 33 h 33"/>
                <a:gd name="T28" fmla="*/ 16 w 16"/>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33">
                  <a:moveTo>
                    <a:pt x="16" y="33"/>
                  </a:moveTo>
                  <a:lnTo>
                    <a:pt x="0" y="33"/>
                  </a:lnTo>
                  <a:lnTo>
                    <a:pt x="0" y="0"/>
                  </a:lnTo>
                  <a:lnTo>
                    <a:pt x="16" y="0"/>
                  </a:lnTo>
                  <a:lnTo>
                    <a:pt x="16" y="3"/>
                  </a:lnTo>
                  <a:lnTo>
                    <a:pt x="4" y="3"/>
                  </a:lnTo>
                  <a:lnTo>
                    <a:pt x="4" y="15"/>
                  </a:lnTo>
                  <a:lnTo>
                    <a:pt x="14" y="15"/>
                  </a:lnTo>
                  <a:lnTo>
                    <a:pt x="14" y="17"/>
                  </a:lnTo>
                  <a:lnTo>
                    <a:pt x="4" y="17"/>
                  </a:lnTo>
                  <a:lnTo>
                    <a:pt x="4" y="29"/>
                  </a:lnTo>
                  <a:lnTo>
                    <a:pt x="16" y="29"/>
                  </a:lnTo>
                  <a:lnTo>
                    <a:pt x="16" y="33"/>
                  </a:lnTo>
                  <a:lnTo>
                    <a:pt x="16" y="33"/>
                  </a:lnTo>
                  <a:lnTo>
                    <a:pt x="16" y="33"/>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27" name="Freeform 33">
              <a:extLst>
                <a:ext uri="{FF2B5EF4-FFF2-40B4-BE49-F238E27FC236}">
                  <a16:creationId xmlns:a16="http://schemas.microsoft.com/office/drawing/2014/main" id="{3304104F-2755-4C73-AFE8-F6849BF9A77F}"/>
                </a:ext>
              </a:extLst>
            </p:cNvPr>
            <p:cNvSpPr>
              <a:spLocks/>
            </p:cNvSpPr>
            <p:nvPr/>
          </p:nvSpPr>
          <p:spPr bwMode="auto">
            <a:xfrm>
              <a:off x="5762" y="3250"/>
              <a:ext cx="201" cy="51"/>
            </a:xfrm>
            <a:custGeom>
              <a:avLst/>
              <a:gdLst>
                <a:gd name="T0" fmla="*/ 53 w 116"/>
                <a:gd name="T1" fmla="*/ 0 h 30"/>
                <a:gd name="T2" fmla="*/ 0 w 116"/>
                <a:gd name="T3" fmla="*/ 0 h 30"/>
                <a:gd name="T4" fmla="*/ 0 w 116"/>
                <a:gd name="T5" fmla="*/ 3 h 30"/>
                <a:gd name="T6" fmla="*/ 26 w 116"/>
                <a:gd name="T7" fmla="*/ 24 h 30"/>
                <a:gd name="T8" fmla="*/ 43 w 116"/>
                <a:gd name="T9" fmla="*/ 24 h 30"/>
                <a:gd name="T10" fmla="*/ 47 w 116"/>
                <a:gd name="T11" fmla="*/ 21 h 30"/>
                <a:gd name="T12" fmla="*/ 55 w 116"/>
                <a:gd name="T13" fmla="*/ 16 h 30"/>
                <a:gd name="T14" fmla="*/ 61 w 116"/>
                <a:gd name="T15" fmla="*/ 16 h 30"/>
                <a:gd name="T16" fmla="*/ 66 w 116"/>
                <a:gd name="T17" fmla="*/ 19 h 30"/>
                <a:gd name="T18" fmla="*/ 74 w 116"/>
                <a:gd name="T19" fmla="*/ 24 h 30"/>
                <a:gd name="T20" fmla="*/ 90 w 116"/>
                <a:gd name="T21" fmla="*/ 24 h 30"/>
                <a:gd name="T22" fmla="*/ 116 w 116"/>
                <a:gd name="T23" fmla="*/ 3 h 30"/>
                <a:gd name="T24" fmla="*/ 116 w 116"/>
                <a:gd name="T25" fmla="*/ 0 h 30"/>
                <a:gd name="T26" fmla="*/ 53 w 116"/>
                <a:gd name="T2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30">
                  <a:moveTo>
                    <a:pt x="53" y="0"/>
                  </a:moveTo>
                  <a:cubicBezTo>
                    <a:pt x="0" y="0"/>
                    <a:pt x="0" y="0"/>
                    <a:pt x="0" y="0"/>
                  </a:cubicBezTo>
                  <a:cubicBezTo>
                    <a:pt x="0" y="3"/>
                    <a:pt x="0" y="3"/>
                    <a:pt x="0" y="3"/>
                  </a:cubicBezTo>
                  <a:cubicBezTo>
                    <a:pt x="26" y="24"/>
                    <a:pt x="26" y="24"/>
                    <a:pt x="26" y="24"/>
                  </a:cubicBezTo>
                  <a:cubicBezTo>
                    <a:pt x="26" y="24"/>
                    <a:pt x="33" y="30"/>
                    <a:pt x="43" y="24"/>
                  </a:cubicBezTo>
                  <a:cubicBezTo>
                    <a:pt x="44" y="23"/>
                    <a:pt x="45" y="22"/>
                    <a:pt x="47" y="21"/>
                  </a:cubicBezTo>
                  <a:cubicBezTo>
                    <a:pt x="55" y="16"/>
                    <a:pt x="55" y="16"/>
                    <a:pt x="55" y="16"/>
                  </a:cubicBezTo>
                  <a:cubicBezTo>
                    <a:pt x="55" y="16"/>
                    <a:pt x="58" y="14"/>
                    <a:pt x="61" y="16"/>
                  </a:cubicBezTo>
                  <a:cubicBezTo>
                    <a:pt x="66" y="19"/>
                    <a:pt x="66" y="19"/>
                    <a:pt x="66" y="19"/>
                  </a:cubicBezTo>
                  <a:cubicBezTo>
                    <a:pt x="68" y="20"/>
                    <a:pt x="70" y="21"/>
                    <a:pt x="74" y="24"/>
                  </a:cubicBezTo>
                  <a:cubicBezTo>
                    <a:pt x="84" y="30"/>
                    <a:pt x="90" y="24"/>
                    <a:pt x="90" y="24"/>
                  </a:cubicBezTo>
                  <a:cubicBezTo>
                    <a:pt x="116" y="3"/>
                    <a:pt x="116" y="3"/>
                    <a:pt x="116" y="3"/>
                  </a:cubicBezTo>
                  <a:cubicBezTo>
                    <a:pt x="116" y="0"/>
                    <a:pt x="116" y="0"/>
                    <a:pt x="116" y="0"/>
                  </a:cubicBezTo>
                  <a:cubicBezTo>
                    <a:pt x="53" y="0"/>
                    <a:pt x="53" y="0"/>
                    <a:pt x="5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28" name="Freeform 34">
              <a:extLst>
                <a:ext uri="{FF2B5EF4-FFF2-40B4-BE49-F238E27FC236}">
                  <a16:creationId xmlns:a16="http://schemas.microsoft.com/office/drawing/2014/main" id="{CC86402C-7C24-4194-B904-AFDC17BE66BD}"/>
                </a:ext>
              </a:extLst>
            </p:cNvPr>
            <p:cNvSpPr>
              <a:spLocks/>
            </p:cNvSpPr>
            <p:nvPr/>
          </p:nvSpPr>
          <p:spPr bwMode="auto">
            <a:xfrm>
              <a:off x="5794" y="3264"/>
              <a:ext cx="46" cy="18"/>
            </a:xfrm>
            <a:custGeom>
              <a:avLst/>
              <a:gdLst>
                <a:gd name="T0" fmla="*/ 0 w 26"/>
                <a:gd name="T1" fmla="*/ 5 h 11"/>
                <a:gd name="T2" fmla="*/ 11 w 26"/>
                <a:gd name="T3" fmla="*/ 0 h 11"/>
                <a:gd name="T4" fmla="*/ 26 w 26"/>
                <a:gd name="T5" fmla="*/ 6 h 11"/>
                <a:gd name="T6" fmla="*/ 15 w 26"/>
                <a:gd name="T7" fmla="*/ 11 h 11"/>
                <a:gd name="T8" fmla="*/ 0 w 26"/>
                <a:gd name="T9" fmla="*/ 5 h 11"/>
              </a:gdLst>
              <a:ahLst/>
              <a:cxnLst>
                <a:cxn ang="0">
                  <a:pos x="T0" y="T1"/>
                </a:cxn>
                <a:cxn ang="0">
                  <a:pos x="T2" y="T3"/>
                </a:cxn>
                <a:cxn ang="0">
                  <a:pos x="T4" y="T5"/>
                </a:cxn>
                <a:cxn ang="0">
                  <a:pos x="T6" y="T7"/>
                </a:cxn>
                <a:cxn ang="0">
                  <a:pos x="T8" y="T9"/>
                </a:cxn>
              </a:cxnLst>
              <a:rect l="0" t="0" r="r" b="b"/>
              <a:pathLst>
                <a:path w="26" h="11">
                  <a:moveTo>
                    <a:pt x="0" y="5"/>
                  </a:moveTo>
                  <a:cubicBezTo>
                    <a:pt x="0" y="5"/>
                    <a:pt x="5" y="0"/>
                    <a:pt x="11" y="0"/>
                  </a:cubicBezTo>
                  <a:cubicBezTo>
                    <a:pt x="18" y="1"/>
                    <a:pt x="25" y="6"/>
                    <a:pt x="26" y="6"/>
                  </a:cubicBezTo>
                  <a:cubicBezTo>
                    <a:pt x="26" y="6"/>
                    <a:pt x="21" y="11"/>
                    <a:pt x="15" y="11"/>
                  </a:cubicBezTo>
                  <a:cubicBezTo>
                    <a:pt x="9" y="11"/>
                    <a:pt x="0" y="5"/>
                    <a:pt x="0" y="5"/>
                  </a:cubicBezTo>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29" name="Freeform 35">
              <a:extLst>
                <a:ext uri="{FF2B5EF4-FFF2-40B4-BE49-F238E27FC236}">
                  <a16:creationId xmlns:a16="http://schemas.microsoft.com/office/drawing/2014/main" id="{FB9FE21C-881A-4D82-AFCD-821B21B475C0}"/>
                </a:ext>
              </a:extLst>
            </p:cNvPr>
            <p:cNvSpPr>
              <a:spLocks/>
            </p:cNvSpPr>
            <p:nvPr/>
          </p:nvSpPr>
          <p:spPr bwMode="auto">
            <a:xfrm>
              <a:off x="5881" y="3264"/>
              <a:ext cx="44" cy="18"/>
            </a:xfrm>
            <a:custGeom>
              <a:avLst/>
              <a:gdLst>
                <a:gd name="T0" fmla="*/ 25 w 25"/>
                <a:gd name="T1" fmla="*/ 5 h 11"/>
                <a:gd name="T2" fmla="*/ 14 w 25"/>
                <a:gd name="T3" fmla="*/ 0 h 11"/>
                <a:gd name="T4" fmla="*/ 0 w 25"/>
                <a:gd name="T5" fmla="*/ 6 h 11"/>
                <a:gd name="T6" fmla="*/ 11 w 25"/>
                <a:gd name="T7" fmla="*/ 11 h 11"/>
                <a:gd name="T8" fmla="*/ 25 w 25"/>
                <a:gd name="T9" fmla="*/ 5 h 11"/>
              </a:gdLst>
              <a:ahLst/>
              <a:cxnLst>
                <a:cxn ang="0">
                  <a:pos x="T0" y="T1"/>
                </a:cxn>
                <a:cxn ang="0">
                  <a:pos x="T2" y="T3"/>
                </a:cxn>
                <a:cxn ang="0">
                  <a:pos x="T4" y="T5"/>
                </a:cxn>
                <a:cxn ang="0">
                  <a:pos x="T6" y="T7"/>
                </a:cxn>
                <a:cxn ang="0">
                  <a:pos x="T8" y="T9"/>
                </a:cxn>
              </a:cxnLst>
              <a:rect l="0" t="0" r="r" b="b"/>
              <a:pathLst>
                <a:path w="25" h="11">
                  <a:moveTo>
                    <a:pt x="25" y="5"/>
                  </a:moveTo>
                  <a:cubicBezTo>
                    <a:pt x="25" y="5"/>
                    <a:pt x="21" y="0"/>
                    <a:pt x="14" y="0"/>
                  </a:cubicBezTo>
                  <a:cubicBezTo>
                    <a:pt x="8" y="1"/>
                    <a:pt x="1" y="6"/>
                    <a:pt x="0" y="6"/>
                  </a:cubicBezTo>
                  <a:cubicBezTo>
                    <a:pt x="0" y="6"/>
                    <a:pt x="5" y="11"/>
                    <a:pt x="11" y="11"/>
                  </a:cubicBezTo>
                  <a:cubicBezTo>
                    <a:pt x="17" y="11"/>
                    <a:pt x="25" y="5"/>
                    <a:pt x="25" y="5"/>
                  </a:cubicBezTo>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grpSp>
      <p:sp>
        <p:nvSpPr>
          <p:cNvPr id="130" name="Right Arrow 165">
            <a:extLst>
              <a:ext uri="{FF2B5EF4-FFF2-40B4-BE49-F238E27FC236}">
                <a16:creationId xmlns:a16="http://schemas.microsoft.com/office/drawing/2014/main" id="{45F7D916-4AA3-4B70-9173-3E0688C30689}"/>
              </a:ext>
            </a:extLst>
          </p:cNvPr>
          <p:cNvSpPr/>
          <p:nvPr/>
        </p:nvSpPr>
        <p:spPr>
          <a:xfrm>
            <a:off x="2315494" y="5107237"/>
            <a:ext cx="1162782" cy="7431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endParaRPr lang="en-US" sz="1350">
              <a:solidFill>
                <a:prstClr val="white"/>
              </a:solidFill>
              <a:latin typeface="Calibri" panose="020F0502020204030204"/>
            </a:endParaRPr>
          </a:p>
        </p:txBody>
      </p:sp>
      <p:grpSp>
        <p:nvGrpSpPr>
          <p:cNvPr id="131" name="Group 130">
            <a:extLst>
              <a:ext uri="{FF2B5EF4-FFF2-40B4-BE49-F238E27FC236}">
                <a16:creationId xmlns:a16="http://schemas.microsoft.com/office/drawing/2014/main" id="{9FD35548-D7C1-417C-8A79-13B2208D87A7}"/>
              </a:ext>
            </a:extLst>
          </p:cNvPr>
          <p:cNvGrpSpPr/>
          <p:nvPr/>
        </p:nvGrpSpPr>
        <p:grpSpPr>
          <a:xfrm>
            <a:off x="2762795" y="5293532"/>
            <a:ext cx="397669" cy="347663"/>
            <a:chOff x="5953125" y="3265488"/>
            <a:chExt cx="530225" cy="463550"/>
          </a:xfrm>
        </p:grpSpPr>
        <p:grpSp>
          <p:nvGrpSpPr>
            <p:cNvPr id="132" name="Group 8">
              <a:extLst>
                <a:ext uri="{FF2B5EF4-FFF2-40B4-BE49-F238E27FC236}">
                  <a16:creationId xmlns:a16="http://schemas.microsoft.com/office/drawing/2014/main" id="{65C0492E-D79E-4C02-8CAE-3ED80E9A441D}"/>
                </a:ext>
              </a:extLst>
            </p:cNvPr>
            <p:cNvGrpSpPr>
              <a:grpSpLocks noChangeAspect="1"/>
            </p:cNvGrpSpPr>
            <p:nvPr/>
          </p:nvGrpSpPr>
          <p:grpSpPr bwMode="auto">
            <a:xfrm>
              <a:off x="5953125" y="3265488"/>
              <a:ext cx="530225" cy="463550"/>
              <a:chOff x="3750" y="2057"/>
              <a:chExt cx="334" cy="292"/>
            </a:xfrm>
          </p:grpSpPr>
          <p:sp>
            <p:nvSpPr>
              <p:cNvPr id="135" name="AutoShape 7">
                <a:extLst>
                  <a:ext uri="{FF2B5EF4-FFF2-40B4-BE49-F238E27FC236}">
                    <a16:creationId xmlns:a16="http://schemas.microsoft.com/office/drawing/2014/main" id="{44DD712F-85A2-42B7-8336-74CC28DCB585}"/>
                  </a:ext>
                </a:extLst>
              </p:cNvPr>
              <p:cNvSpPr>
                <a:spLocks noChangeAspect="1" noChangeArrowheads="1" noTextEdit="1"/>
              </p:cNvSpPr>
              <p:nvPr/>
            </p:nvSpPr>
            <p:spPr bwMode="auto">
              <a:xfrm>
                <a:off x="3750" y="2057"/>
                <a:ext cx="33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36" name="Oval 10">
                <a:extLst>
                  <a:ext uri="{FF2B5EF4-FFF2-40B4-BE49-F238E27FC236}">
                    <a16:creationId xmlns:a16="http://schemas.microsoft.com/office/drawing/2014/main" id="{34FAA2F7-E593-4BB0-82FA-962F1AADA6BE}"/>
                  </a:ext>
                </a:extLst>
              </p:cNvPr>
              <p:cNvSpPr>
                <a:spLocks noChangeArrowheads="1"/>
              </p:cNvSpPr>
              <p:nvPr/>
            </p:nvSpPr>
            <p:spPr bwMode="auto">
              <a:xfrm>
                <a:off x="3872" y="2057"/>
                <a:ext cx="97" cy="96"/>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37" name="Freeform 11">
                <a:extLst>
                  <a:ext uri="{FF2B5EF4-FFF2-40B4-BE49-F238E27FC236}">
                    <a16:creationId xmlns:a16="http://schemas.microsoft.com/office/drawing/2014/main" id="{0041F936-9743-4A52-A9EC-74390C6CA519}"/>
                  </a:ext>
                </a:extLst>
              </p:cNvPr>
              <p:cNvSpPr>
                <a:spLocks/>
              </p:cNvSpPr>
              <p:nvPr/>
            </p:nvSpPr>
            <p:spPr bwMode="auto">
              <a:xfrm>
                <a:off x="3783" y="2088"/>
                <a:ext cx="82" cy="54"/>
              </a:xfrm>
              <a:custGeom>
                <a:avLst/>
                <a:gdLst>
                  <a:gd name="T0" fmla="*/ 64 w 82"/>
                  <a:gd name="T1" fmla="*/ 54 h 54"/>
                  <a:gd name="T2" fmla="*/ 54 w 82"/>
                  <a:gd name="T3" fmla="*/ 46 h 54"/>
                  <a:gd name="T4" fmla="*/ 37 w 82"/>
                  <a:gd name="T5" fmla="*/ 33 h 54"/>
                  <a:gd name="T6" fmla="*/ 14 w 82"/>
                  <a:gd name="T7" fmla="*/ 47 h 54"/>
                  <a:gd name="T8" fmla="*/ 0 w 82"/>
                  <a:gd name="T9" fmla="*/ 23 h 54"/>
                  <a:gd name="T10" fmla="*/ 40 w 82"/>
                  <a:gd name="T11" fmla="*/ 0 h 54"/>
                  <a:gd name="T12" fmla="*/ 70 w 82"/>
                  <a:gd name="T13" fmla="*/ 25 h 54"/>
                  <a:gd name="T14" fmla="*/ 82 w 82"/>
                  <a:gd name="T15" fmla="*/ 32 h 54"/>
                  <a:gd name="T16" fmla="*/ 64 w 82"/>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54">
                    <a:moveTo>
                      <a:pt x="64" y="54"/>
                    </a:moveTo>
                    <a:lnTo>
                      <a:pt x="54" y="46"/>
                    </a:lnTo>
                    <a:lnTo>
                      <a:pt x="37" y="33"/>
                    </a:lnTo>
                    <a:lnTo>
                      <a:pt x="14" y="47"/>
                    </a:lnTo>
                    <a:lnTo>
                      <a:pt x="0" y="23"/>
                    </a:lnTo>
                    <a:lnTo>
                      <a:pt x="40" y="0"/>
                    </a:lnTo>
                    <a:lnTo>
                      <a:pt x="70" y="25"/>
                    </a:lnTo>
                    <a:lnTo>
                      <a:pt x="82" y="32"/>
                    </a:lnTo>
                    <a:lnTo>
                      <a:pt x="64" y="54"/>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38" name="Freeform 12">
                <a:extLst>
                  <a:ext uri="{FF2B5EF4-FFF2-40B4-BE49-F238E27FC236}">
                    <a16:creationId xmlns:a16="http://schemas.microsoft.com/office/drawing/2014/main" id="{7AD1FECE-E5B3-4D8E-8F5F-F2C1E8BE2E6A}"/>
                  </a:ext>
                </a:extLst>
              </p:cNvPr>
              <p:cNvSpPr>
                <a:spLocks/>
              </p:cNvSpPr>
              <p:nvPr/>
            </p:nvSpPr>
            <p:spPr bwMode="auto">
              <a:xfrm>
                <a:off x="3752" y="2163"/>
                <a:ext cx="71" cy="54"/>
              </a:xfrm>
              <a:custGeom>
                <a:avLst/>
                <a:gdLst>
                  <a:gd name="T0" fmla="*/ 24 w 71"/>
                  <a:gd name="T1" fmla="*/ 54 h 54"/>
                  <a:gd name="T2" fmla="*/ 0 w 71"/>
                  <a:gd name="T3" fmla="*/ 42 h 54"/>
                  <a:gd name="T4" fmla="*/ 19 w 71"/>
                  <a:gd name="T5" fmla="*/ 0 h 54"/>
                  <a:gd name="T6" fmla="*/ 57 w 71"/>
                  <a:gd name="T7" fmla="*/ 2 h 54"/>
                  <a:gd name="T8" fmla="*/ 71 w 71"/>
                  <a:gd name="T9" fmla="*/ 2 h 54"/>
                  <a:gd name="T10" fmla="*/ 71 w 71"/>
                  <a:gd name="T11" fmla="*/ 30 h 54"/>
                  <a:gd name="T12" fmla="*/ 57 w 71"/>
                  <a:gd name="T13" fmla="*/ 30 h 54"/>
                  <a:gd name="T14" fmla="*/ 36 w 71"/>
                  <a:gd name="T15" fmla="*/ 30 h 54"/>
                  <a:gd name="T16" fmla="*/ 24 w 71"/>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54">
                    <a:moveTo>
                      <a:pt x="24" y="54"/>
                    </a:moveTo>
                    <a:lnTo>
                      <a:pt x="0" y="42"/>
                    </a:lnTo>
                    <a:lnTo>
                      <a:pt x="19" y="0"/>
                    </a:lnTo>
                    <a:lnTo>
                      <a:pt x="57" y="2"/>
                    </a:lnTo>
                    <a:lnTo>
                      <a:pt x="71" y="2"/>
                    </a:lnTo>
                    <a:lnTo>
                      <a:pt x="71" y="30"/>
                    </a:lnTo>
                    <a:lnTo>
                      <a:pt x="57" y="30"/>
                    </a:lnTo>
                    <a:lnTo>
                      <a:pt x="36" y="30"/>
                    </a:lnTo>
                    <a:lnTo>
                      <a:pt x="24" y="54"/>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39" name="Freeform 13">
                <a:extLst>
                  <a:ext uri="{FF2B5EF4-FFF2-40B4-BE49-F238E27FC236}">
                    <a16:creationId xmlns:a16="http://schemas.microsoft.com/office/drawing/2014/main" id="{9531D322-A72F-41C3-9EB7-F79B14F30D22}"/>
                  </a:ext>
                </a:extLst>
              </p:cNvPr>
              <p:cNvSpPr>
                <a:spLocks/>
              </p:cNvSpPr>
              <p:nvPr/>
            </p:nvSpPr>
            <p:spPr bwMode="auto">
              <a:xfrm>
                <a:off x="3766" y="2226"/>
                <a:ext cx="60" cy="66"/>
              </a:xfrm>
              <a:custGeom>
                <a:avLst/>
                <a:gdLst>
                  <a:gd name="T0" fmla="*/ 27 w 60"/>
                  <a:gd name="T1" fmla="*/ 66 h 66"/>
                  <a:gd name="T2" fmla="*/ 0 w 60"/>
                  <a:gd name="T3" fmla="*/ 66 h 66"/>
                  <a:gd name="T4" fmla="*/ 1 w 60"/>
                  <a:gd name="T5" fmla="*/ 19 h 66"/>
                  <a:gd name="T6" fmla="*/ 36 w 60"/>
                  <a:gd name="T7" fmla="*/ 5 h 66"/>
                  <a:gd name="T8" fmla="*/ 48 w 60"/>
                  <a:gd name="T9" fmla="*/ 0 h 66"/>
                  <a:gd name="T10" fmla="*/ 60 w 60"/>
                  <a:gd name="T11" fmla="*/ 24 h 66"/>
                  <a:gd name="T12" fmla="*/ 48 w 60"/>
                  <a:gd name="T13" fmla="*/ 29 h 66"/>
                  <a:gd name="T14" fmla="*/ 27 w 60"/>
                  <a:gd name="T15" fmla="*/ 38 h 66"/>
                  <a:gd name="T16" fmla="*/ 27 w 60"/>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6">
                    <a:moveTo>
                      <a:pt x="27" y="66"/>
                    </a:moveTo>
                    <a:lnTo>
                      <a:pt x="0" y="66"/>
                    </a:lnTo>
                    <a:lnTo>
                      <a:pt x="1" y="19"/>
                    </a:lnTo>
                    <a:lnTo>
                      <a:pt x="36" y="5"/>
                    </a:lnTo>
                    <a:lnTo>
                      <a:pt x="48" y="0"/>
                    </a:lnTo>
                    <a:lnTo>
                      <a:pt x="60" y="24"/>
                    </a:lnTo>
                    <a:lnTo>
                      <a:pt x="48" y="29"/>
                    </a:lnTo>
                    <a:lnTo>
                      <a:pt x="27" y="38"/>
                    </a:lnTo>
                    <a:lnTo>
                      <a:pt x="27" y="66"/>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40" name="Freeform 14">
                <a:extLst>
                  <a:ext uri="{FF2B5EF4-FFF2-40B4-BE49-F238E27FC236}">
                    <a16:creationId xmlns:a16="http://schemas.microsoft.com/office/drawing/2014/main" id="{B6AB2A4D-B3F2-40A5-8C63-6DBCEBD4CB58}"/>
                  </a:ext>
                </a:extLst>
              </p:cNvPr>
              <p:cNvSpPr>
                <a:spLocks/>
              </p:cNvSpPr>
              <p:nvPr/>
            </p:nvSpPr>
            <p:spPr bwMode="auto">
              <a:xfrm>
                <a:off x="3800" y="2280"/>
                <a:ext cx="61" cy="67"/>
              </a:xfrm>
              <a:custGeom>
                <a:avLst/>
                <a:gdLst>
                  <a:gd name="T0" fmla="*/ 2 w 61"/>
                  <a:gd name="T1" fmla="*/ 67 h 67"/>
                  <a:gd name="T2" fmla="*/ 0 w 61"/>
                  <a:gd name="T3" fmla="*/ 22 h 67"/>
                  <a:gd name="T4" fmla="*/ 37 w 61"/>
                  <a:gd name="T5" fmla="*/ 7 h 67"/>
                  <a:gd name="T6" fmla="*/ 49 w 61"/>
                  <a:gd name="T7" fmla="*/ 0 h 67"/>
                  <a:gd name="T8" fmla="*/ 61 w 61"/>
                  <a:gd name="T9" fmla="*/ 26 h 67"/>
                  <a:gd name="T10" fmla="*/ 49 w 61"/>
                  <a:gd name="T11" fmla="*/ 31 h 67"/>
                  <a:gd name="T12" fmla="*/ 28 w 61"/>
                  <a:gd name="T13" fmla="*/ 40 h 67"/>
                  <a:gd name="T14" fmla="*/ 30 w 61"/>
                  <a:gd name="T15" fmla="*/ 67 h 67"/>
                  <a:gd name="T16" fmla="*/ 2 w 61"/>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7">
                    <a:moveTo>
                      <a:pt x="2" y="67"/>
                    </a:moveTo>
                    <a:lnTo>
                      <a:pt x="0" y="22"/>
                    </a:lnTo>
                    <a:lnTo>
                      <a:pt x="37" y="7"/>
                    </a:lnTo>
                    <a:lnTo>
                      <a:pt x="49" y="0"/>
                    </a:lnTo>
                    <a:lnTo>
                      <a:pt x="61" y="26"/>
                    </a:lnTo>
                    <a:lnTo>
                      <a:pt x="49" y="31"/>
                    </a:lnTo>
                    <a:lnTo>
                      <a:pt x="28" y="40"/>
                    </a:lnTo>
                    <a:lnTo>
                      <a:pt x="30" y="67"/>
                    </a:lnTo>
                    <a:lnTo>
                      <a:pt x="2" y="67"/>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41" name="Freeform 15">
                <a:extLst>
                  <a:ext uri="{FF2B5EF4-FFF2-40B4-BE49-F238E27FC236}">
                    <a16:creationId xmlns:a16="http://schemas.microsoft.com/office/drawing/2014/main" id="{C6FAA0F3-36D0-4C5B-821B-685376E7A60D}"/>
                  </a:ext>
                </a:extLst>
              </p:cNvPr>
              <p:cNvSpPr>
                <a:spLocks/>
              </p:cNvSpPr>
              <p:nvPr/>
            </p:nvSpPr>
            <p:spPr bwMode="auto">
              <a:xfrm>
                <a:off x="3969" y="2088"/>
                <a:ext cx="82" cy="54"/>
              </a:xfrm>
              <a:custGeom>
                <a:avLst/>
                <a:gdLst>
                  <a:gd name="T0" fmla="*/ 18 w 82"/>
                  <a:gd name="T1" fmla="*/ 54 h 54"/>
                  <a:gd name="T2" fmla="*/ 0 w 82"/>
                  <a:gd name="T3" fmla="*/ 32 h 54"/>
                  <a:gd name="T4" fmla="*/ 12 w 82"/>
                  <a:gd name="T5" fmla="*/ 23 h 54"/>
                  <a:gd name="T6" fmla="*/ 42 w 82"/>
                  <a:gd name="T7" fmla="*/ 0 h 54"/>
                  <a:gd name="T8" fmla="*/ 82 w 82"/>
                  <a:gd name="T9" fmla="*/ 23 h 54"/>
                  <a:gd name="T10" fmla="*/ 68 w 82"/>
                  <a:gd name="T11" fmla="*/ 47 h 54"/>
                  <a:gd name="T12" fmla="*/ 45 w 82"/>
                  <a:gd name="T13" fmla="*/ 33 h 54"/>
                  <a:gd name="T14" fmla="*/ 28 w 82"/>
                  <a:gd name="T15" fmla="*/ 46 h 54"/>
                  <a:gd name="T16" fmla="*/ 18 w 82"/>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54">
                    <a:moveTo>
                      <a:pt x="18" y="54"/>
                    </a:moveTo>
                    <a:lnTo>
                      <a:pt x="0" y="32"/>
                    </a:lnTo>
                    <a:lnTo>
                      <a:pt x="12" y="23"/>
                    </a:lnTo>
                    <a:lnTo>
                      <a:pt x="42" y="0"/>
                    </a:lnTo>
                    <a:lnTo>
                      <a:pt x="82" y="23"/>
                    </a:lnTo>
                    <a:lnTo>
                      <a:pt x="68" y="47"/>
                    </a:lnTo>
                    <a:lnTo>
                      <a:pt x="45" y="33"/>
                    </a:lnTo>
                    <a:lnTo>
                      <a:pt x="28" y="46"/>
                    </a:lnTo>
                    <a:lnTo>
                      <a:pt x="18" y="54"/>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42" name="Freeform 16">
                <a:extLst>
                  <a:ext uri="{FF2B5EF4-FFF2-40B4-BE49-F238E27FC236}">
                    <a16:creationId xmlns:a16="http://schemas.microsoft.com/office/drawing/2014/main" id="{80E94B0A-B5A9-4A41-A043-E1DD4C7E18CD}"/>
                  </a:ext>
                </a:extLst>
              </p:cNvPr>
              <p:cNvSpPr>
                <a:spLocks/>
              </p:cNvSpPr>
              <p:nvPr/>
            </p:nvSpPr>
            <p:spPr bwMode="auto">
              <a:xfrm>
                <a:off x="4011" y="2163"/>
                <a:ext cx="71" cy="54"/>
              </a:xfrm>
              <a:custGeom>
                <a:avLst/>
                <a:gdLst>
                  <a:gd name="T0" fmla="*/ 47 w 71"/>
                  <a:gd name="T1" fmla="*/ 54 h 54"/>
                  <a:gd name="T2" fmla="*/ 35 w 71"/>
                  <a:gd name="T3" fmla="*/ 30 h 54"/>
                  <a:gd name="T4" fmla="*/ 14 w 71"/>
                  <a:gd name="T5" fmla="*/ 30 h 54"/>
                  <a:gd name="T6" fmla="*/ 0 w 71"/>
                  <a:gd name="T7" fmla="*/ 30 h 54"/>
                  <a:gd name="T8" fmla="*/ 0 w 71"/>
                  <a:gd name="T9" fmla="*/ 2 h 54"/>
                  <a:gd name="T10" fmla="*/ 14 w 71"/>
                  <a:gd name="T11" fmla="*/ 2 h 54"/>
                  <a:gd name="T12" fmla="*/ 52 w 71"/>
                  <a:gd name="T13" fmla="*/ 0 h 54"/>
                  <a:gd name="T14" fmla="*/ 71 w 71"/>
                  <a:gd name="T15" fmla="*/ 42 h 54"/>
                  <a:gd name="T16" fmla="*/ 47 w 71"/>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54">
                    <a:moveTo>
                      <a:pt x="47" y="54"/>
                    </a:moveTo>
                    <a:lnTo>
                      <a:pt x="35" y="30"/>
                    </a:lnTo>
                    <a:lnTo>
                      <a:pt x="14" y="30"/>
                    </a:lnTo>
                    <a:lnTo>
                      <a:pt x="0" y="30"/>
                    </a:lnTo>
                    <a:lnTo>
                      <a:pt x="0" y="2"/>
                    </a:lnTo>
                    <a:lnTo>
                      <a:pt x="14" y="2"/>
                    </a:lnTo>
                    <a:lnTo>
                      <a:pt x="52" y="0"/>
                    </a:lnTo>
                    <a:lnTo>
                      <a:pt x="71" y="42"/>
                    </a:lnTo>
                    <a:lnTo>
                      <a:pt x="47" y="54"/>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43" name="Freeform 17">
                <a:extLst>
                  <a:ext uri="{FF2B5EF4-FFF2-40B4-BE49-F238E27FC236}">
                    <a16:creationId xmlns:a16="http://schemas.microsoft.com/office/drawing/2014/main" id="{4C2BF84C-7153-4A03-8BB0-EAF351211E47}"/>
                  </a:ext>
                </a:extLst>
              </p:cNvPr>
              <p:cNvSpPr>
                <a:spLocks/>
              </p:cNvSpPr>
              <p:nvPr/>
            </p:nvSpPr>
            <p:spPr bwMode="auto">
              <a:xfrm>
                <a:off x="4007" y="2226"/>
                <a:ext cx="61" cy="66"/>
              </a:xfrm>
              <a:custGeom>
                <a:avLst/>
                <a:gdLst>
                  <a:gd name="T0" fmla="*/ 33 w 61"/>
                  <a:gd name="T1" fmla="*/ 66 h 66"/>
                  <a:gd name="T2" fmla="*/ 33 w 61"/>
                  <a:gd name="T3" fmla="*/ 38 h 66"/>
                  <a:gd name="T4" fmla="*/ 14 w 61"/>
                  <a:gd name="T5" fmla="*/ 31 h 66"/>
                  <a:gd name="T6" fmla="*/ 0 w 61"/>
                  <a:gd name="T7" fmla="*/ 24 h 66"/>
                  <a:gd name="T8" fmla="*/ 13 w 61"/>
                  <a:gd name="T9" fmla="*/ 0 h 66"/>
                  <a:gd name="T10" fmla="*/ 25 w 61"/>
                  <a:gd name="T11" fmla="*/ 5 h 66"/>
                  <a:gd name="T12" fmla="*/ 60 w 61"/>
                  <a:gd name="T13" fmla="*/ 19 h 66"/>
                  <a:gd name="T14" fmla="*/ 61 w 61"/>
                  <a:gd name="T15" fmla="*/ 66 h 66"/>
                  <a:gd name="T16" fmla="*/ 33 w 61"/>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6">
                    <a:moveTo>
                      <a:pt x="33" y="66"/>
                    </a:moveTo>
                    <a:lnTo>
                      <a:pt x="33" y="38"/>
                    </a:lnTo>
                    <a:lnTo>
                      <a:pt x="14" y="31"/>
                    </a:lnTo>
                    <a:lnTo>
                      <a:pt x="0" y="24"/>
                    </a:lnTo>
                    <a:lnTo>
                      <a:pt x="13" y="0"/>
                    </a:lnTo>
                    <a:lnTo>
                      <a:pt x="25" y="5"/>
                    </a:lnTo>
                    <a:lnTo>
                      <a:pt x="60" y="19"/>
                    </a:lnTo>
                    <a:lnTo>
                      <a:pt x="61" y="66"/>
                    </a:lnTo>
                    <a:lnTo>
                      <a:pt x="33" y="66"/>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44" name="Freeform 18">
                <a:extLst>
                  <a:ext uri="{FF2B5EF4-FFF2-40B4-BE49-F238E27FC236}">
                    <a16:creationId xmlns:a16="http://schemas.microsoft.com/office/drawing/2014/main" id="{D49BC32B-D13D-4D44-9E93-D733DE818529}"/>
                  </a:ext>
                </a:extLst>
              </p:cNvPr>
              <p:cNvSpPr>
                <a:spLocks/>
              </p:cNvSpPr>
              <p:nvPr/>
            </p:nvSpPr>
            <p:spPr bwMode="auto">
              <a:xfrm>
                <a:off x="3973" y="2280"/>
                <a:ext cx="60" cy="67"/>
              </a:xfrm>
              <a:custGeom>
                <a:avLst/>
                <a:gdLst>
                  <a:gd name="T0" fmla="*/ 59 w 60"/>
                  <a:gd name="T1" fmla="*/ 67 h 67"/>
                  <a:gd name="T2" fmla="*/ 31 w 60"/>
                  <a:gd name="T3" fmla="*/ 67 h 67"/>
                  <a:gd name="T4" fmla="*/ 33 w 60"/>
                  <a:gd name="T5" fmla="*/ 40 h 67"/>
                  <a:gd name="T6" fmla="*/ 14 w 60"/>
                  <a:gd name="T7" fmla="*/ 31 h 67"/>
                  <a:gd name="T8" fmla="*/ 0 w 60"/>
                  <a:gd name="T9" fmla="*/ 26 h 67"/>
                  <a:gd name="T10" fmla="*/ 12 w 60"/>
                  <a:gd name="T11" fmla="*/ 0 h 67"/>
                  <a:gd name="T12" fmla="*/ 24 w 60"/>
                  <a:gd name="T13" fmla="*/ 7 h 67"/>
                  <a:gd name="T14" fmla="*/ 60 w 60"/>
                  <a:gd name="T15" fmla="*/ 22 h 67"/>
                  <a:gd name="T16" fmla="*/ 59 w 60"/>
                  <a:gd name="T1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67">
                    <a:moveTo>
                      <a:pt x="59" y="67"/>
                    </a:moveTo>
                    <a:lnTo>
                      <a:pt x="31" y="67"/>
                    </a:lnTo>
                    <a:lnTo>
                      <a:pt x="33" y="40"/>
                    </a:lnTo>
                    <a:lnTo>
                      <a:pt x="14" y="31"/>
                    </a:lnTo>
                    <a:lnTo>
                      <a:pt x="0" y="26"/>
                    </a:lnTo>
                    <a:lnTo>
                      <a:pt x="12" y="0"/>
                    </a:lnTo>
                    <a:lnTo>
                      <a:pt x="24" y="7"/>
                    </a:lnTo>
                    <a:lnTo>
                      <a:pt x="60" y="22"/>
                    </a:lnTo>
                    <a:lnTo>
                      <a:pt x="59" y="67"/>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45" name="Freeform 19">
                <a:extLst>
                  <a:ext uri="{FF2B5EF4-FFF2-40B4-BE49-F238E27FC236}">
                    <a16:creationId xmlns:a16="http://schemas.microsoft.com/office/drawing/2014/main" id="{A742F929-3116-4165-B30C-E1CD8A46B9E6}"/>
                  </a:ext>
                </a:extLst>
              </p:cNvPr>
              <p:cNvSpPr>
                <a:spLocks noEditPoints="1"/>
              </p:cNvSpPr>
              <p:nvPr/>
            </p:nvSpPr>
            <p:spPr bwMode="auto">
              <a:xfrm>
                <a:off x="3861" y="2137"/>
                <a:ext cx="26" cy="42"/>
              </a:xfrm>
              <a:custGeom>
                <a:avLst/>
                <a:gdLst>
                  <a:gd name="T0" fmla="*/ 0 w 15"/>
                  <a:gd name="T1" fmla="*/ 12 h 24"/>
                  <a:gd name="T2" fmla="*/ 1 w 15"/>
                  <a:gd name="T3" fmla="*/ 6 h 24"/>
                  <a:gd name="T4" fmla="*/ 3 w 15"/>
                  <a:gd name="T5" fmla="*/ 2 h 24"/>
                  <a:gd name="T6" fmla="*/ 7 w 15"/>
                  <a:gd name="T7" fmla="*/ 0 h 24"/>
                  <a:gd name="T8" fmla="*/ 11 w 15"/>
                  <a:gd name="T9" fmla="*/ 1 h 24"/>
                  <a:gd name="T10" fmla="*/ 13 w 15"/>
                  <a:gd name="T11" fmla="*/ 3 h 24"/>
                  <a:gd name="T12" fmla="*/ 14 w 15"/>
                  <a:gd name="T13" fmla="*/ 7 h 24"/>
                  <a:gd name="T14" fmla="*/ 15 w 15"/>
                  <a:gd name="T15" fmla="*/ 12 h 24"/>
                  <a:gd name="T16" fmla="*/ 14 w 15"/>
                  <a:gd name="T17" fmla="*/ 19 h 24"/>
                  <a:gd name="T18" fmla="*/ 11 w 15"/>
                  <a:gd name="T19" fmla="*/ 22 h 24"/>
                  <a:gd name="T20" fmla="*/ 7 w 15"/>
                  <a:gd name="T21" fmla="*/ 24 h 24"/>
                  <a:gd name="T22" fmla="*/ 2 w 15"/>
                  <a:gd name="T23" fmla="*/ 21 h 24"/>
                  <a:gd name="T24" fmla="*/ 0 w 15"/>
                  <a:gd name="T25" fmla="*/ 12 h 24"/>
                  <a:gd name="T26" fmla="*/ 3 w 15"/>
                  <a:gd name="T27" fmla="*/ 12 h 24"/>
                  <a:gd name="T28" fmla="*/ 4 w 15"/>
                  <a:gd name="T29" fmla="*/ 20 h 24"/>
                  <a:gd name="T30" fmla="*/ 7 w 15"/>
                  <a:gd name="T31" fmla="*/ 21 h 24"/>
                  <a:gd name="T32" fmla="*/ 11 w 15"/>
                  <a:gd name="T33" fmla="*/ 20 h 24"/>
                  <a:gd name="T34" fmla="*/ 12 w 15"/>
                  <a:gd name="T35" fmla="*/ 12 h 24"/>
                  <a:gd name="T36" fmla="*/ 11 w 15"/>
                  <a:gd name="T37" fmla="*/ 5 h 24"/>
                  <a:gd name="T38" fmla="*/ 7 w 15"/>
                  <a:gd name="T39" fmla="*/ 3 h 24"/>
                  <a:gd name="T40" fmla="*/ 4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0" y="7"/>
                      <a:pt x="1" y="6"/>
                    </a:cubicBezTo>
                    <a:cubicBezTo>
                      <a:pt x="1" y="4"/>
                      <a:pt x="2" y="3"/>
                      <a:pt x="3" y="2"/>
                    </a:cubicBezTo>
                    <a:cubicBezTo>
                      <a:pt x="4" y="1"/>
                      <a:pt x="6" y="0"/>
                      <a:pt x="7" y="0"/>
                    </a:cubicBezTo>
                    <a:cubicBezTo>
                      <a:pt x="9" y="0"/>
                      <a:pt x="10" y="1"/>
                      <a:pt x="11" y="1"/>
                    </a:cubicBezTo>
                    <a:cubicBezTo>
                      <a:pt x="11" y="2"/>
                      <a:pt x="12" y="2"/>
                      <a:pt x="13" y="3"/>
                    </a:cubicBezTo>
                    <a:cubicBezTo>
                      <a:pt x="13" y="4"/>
                      <a:pt x="14" y="5"/>
                      <a:pt x="14" y="7"/>
                    </a:cubicBezTo>
                    <a:cubicBezTo>
                      <a:pt x="15" y="8"/>
                      <a:pt x="15" y="10"/>
                      <a:pt x="15" y="12"/>
                    </a:cubicBezTo>
                    <a:cubicBezTo>
                      <a:pt x="15" y="15"/>
                      <a:pt x="15" y="17"/>
                      <a:pt x="14" y="19"/>
                    </a:cubicBezTo>
                    <a:cubicBezTo>
                      <a:pt x="13" y="20"/>
                      <a:pt x="13" y="22"/>
                      <a:pt x="11" y="22"/>
                    </a:cubicBezTo>
                    <a:cubicBezTo>
                      <a:pt x="10" y="23"/>
                      <a:pt x="9" y="24"/>
                      <a:pt x="7" y="24"/>
                    </a:cubicBezTo>
                    <a:cubicBezTo>
                      <a:pt x="5" y="24"/>
                      <a:pt x="3" y="23"/>
                      <a:pt x="2" y="21"/>
                    </a:cubicBezTo>
                    <a:cubicBezTo>
                      <a:pt x="1" y="19"/>
                      <a:pt x="0" y="16"/>
                      <a:pt x="0" y="12"/>
                    </a:cubicBezTo>
                    <a:close/>
                    <a:moveTo>
                      <a:pt x="3" y="12"/>
                    </a:moveTo>
                    <a:cubicBezTo>
                      <a:pt x="3" y="16"/>
                      <a:pt x="3" y="18"/>
                      <a:pt x="4" y="20"/>
                    </a:cubicBezTo>
                    <a:cubicBezTo>
                      <a:pt x="5" y="21"/>
                      <a:pt x="6" y="21"/>
                      <a:pt x="7" y="21"/>
                    </a:cubicBezTo>
                    <a:cubicBezTo>
                      <a:pt x="9" y="21"/>
                      <a:pt x="10" y="21"/>
                      <a:pt x="11" y="20"/>
                    </a:cubicBezTo>
                    <a:cubicBezTo>
                      <a:pt x="11" y="18"/>
                      <a:pt x="12" y="16"/>
                      <a:pt x="12" y="12"/>
                    </a:cubicBezTo>
                    <a:cubicBezTo>
                      <a:pt x="12" y="8"/>
                      <a:pt x="11" y="6"/>
                      <a:pt x="11" y="5"/>
                    </a:cubicBezTo>
                    <a:cubicBezTo>
                      <a:pt x="10" y="3"/>
                      <a:pt x="9" y="3"/>
                      <a:pt x="7" y="3"/>
                    </a:cubicBezTo>
                    <a:cubicBezTo>
                      <a:pt x="6" y="3"/>
                      <a:pt x="5" y="3"/>
                      <a:pt x="4" y="4"/>
                    </a:cubicBezTo>
                    <a:cubicBezTo>
                      <a:pt x="3"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46" name="Freeform 20">
                <a:extLst>
                  <a:ext uri="{FF2B5EF4-FFF2-40B4-BE49-F238E27FC236}">
                    <a16:creationId xmlns:a16="http://schemas.microsoft.com/office/drawing/2014/main" id="{91F52E1F-4364-4893-9FA2-BECEBE83E8F4}"/>
                  </a:ext>
                </a:extLst>
              </p:cNvPr>
              <p:cNvSpPr>
                <a:spLocks/>
              </p:cNvSpPr>
              <p:nvPr/>
            </p:nvSpPr>
            <p:spPr bwMode="auto">
              <a:xfrm>
                <a:off x="3896" y="2137"/>
                <a:ext cx="14" cy="40"/>
              </a:xfrm>
              <a:custGeom>
                <a:avLst/>
                <a:gdLst>
                  <a:gd name="T0" fmla="*/ 8 w 8"/>
                  <a:gd name="T1" fmla="*/ 23 h 23"/>
                  <a:gd name="T2" fmla="*/ 5 w 8"/>
                  <a:gd name="T3" fmla="*/ 23 h 23"/>
                  <a:gd name="T4" fmla="*/ 5 w 8"/>
                  <a:gd name="T5" fmla="*/ 5 h 23"/>
                  <a:gd name="T6" fmla="*/ 3 w 8"/>
                  <a:gd name="T7" fmla="*/ 7 h 23"/>
                  <a:gd name="T8" fmla="*/ 0 w 8"/>
                  <a:gd name="T9" fmla="*/ 9 h 23"/>
                  <a:gd name="T10" fmla="*/ 0 w 8"/>
                  <a:gd name="T11" fmla="*/ 6 h 23"/>
                  <a:gd name="T12" fmla="*/ 4 w 8"/>
                  <a:gd name="T13" fmla="*/ 3 h 23"/>
                  <a:gd name="T14" fmla="*/ 6 w 8"/>
                  <a:gd name="T15" fmla="*/ 0 h 23"/>
                  <a:gd name="T16" fmla="*/ 8 w 8"/>
                  <a:gd name="T17" fmla="*/ 0 h 23"/>
                  <a:gd name="T18" fmla="*/ 8 w 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8" y="23"/>
                    </a:moveTo>
                    <a:cubicBezTo>
                      <a:pt x="5" y="23"/>
                      <a:pt x="5" y="23"/>
                      <a:pt x="5" y="23"/>
                    </a:cubicBezTo>
                    <a:cubicBezTo>
                      <a:pt x="5" y="5"/>
                      <a:pt x="5" y="5"/>
                      <a:pt x="5" y="5"/>
                    </a:cubicBezTo>
                    <a:cubicBezTo>
                      <a:pt x="5" y="6"/>
                      <a:pt x="4" y="7"/>
                      <a:pt x="3" y="7"/>
                    </a:cubicBezTo>
                    <a:cubicBezTo>
                      <a:pt x="2" y="8"/>
                      <a:pt x="1" y="9"/>
                      <a:pt x="0" y="9"/>
                    </a:cubicBezTo>
                    <a:cubicBezTo>
                      <a:pt x="0" y="6"/>
                      <a:pt x="0" y="6"/>
                      <a:pt x="0" y="6"/>
                    </a:cubicBezTo>
                    <a:cubicBezTo>
                      <a:pt x="1" y="5"/>
                      <a:pt x="3" y="4"/>
                      <a:pt x="4" y="3"/>
                    </a:cubicBezTo>
                    <a:cubicBezTo>
                      <a:pt x="5" y="2"/>
                      <a:pt x="6" y="1"/>
                      <a:pt x="6" y="0"/>
                    </a:cubicBezTo>
                    <a:cubicBezTo>
                      <a:pt x="8" y="0"/>
                      <a:pt x="8" y="0"/>
                      <a:pt x="8" y="0"/>
                    </a:cubicBezTo>
                    <a:lnTo>
                      <a:pt x="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47" name="Freeform 21">
                <a:extLst>
                  <a:ext uri="{FF2B5EF4-FFF2-40B4-BE49-F238E27FC236}">
                    <a16:creationId xmlns:a16="http://schemas.microsoft.com/office/drawing/2014/main" id="{AA36C4A4-7B42-4355-9438-96AC7E4141D8}"/>
                  </a:ext>
                </a:extLst>
              </p:cNvPr>
              <p:cNvSpPr>
                <a:spLocks noEditPoints="1"/>
              </p:cNvSpPr>
              <p:nvPr/>
            </p:nvSpPr>
            <p:spPr bwMode="auto">
              <a:xfrm>
                <a:off x="3922" y="2137"/>
                <a:ext cx="26" cy="42"/>
              </a:xfrm>
              <a:custGeom>
                <a:avLst/>
                <a:gdLst>
                  <a:gd name="T0" fmla="*/ 0 w 15"/>
                  <a:gd name="T1" fmla="*/ 12 h 24"/>
                  <a:gd name="T2" fmla="*/ 1 w 15"/>
                  <a:gd name="T3" fmla="*/ 6 h 24"/>
                  <a:gd name="T4" fmla="*/ 4 w 15"/>
                  <a:gd name="T5" fmla="*/ 2 h 24"/>
                  <a:gd name="T6" fmla="*/ 8 w 15"/>
                  <a:gd name="T7" fmla="*/ 0 h 24"/>
                  <a:gd name="T8" fmla="*/ 11 w 15"/>
                  <a:gd name="T9" fmla="*/ 1 h 24"/>
                  <a:gd name="T10" fmla="*/ 13 w 15"/>
                  <a:gd name="T11" fmla="*/ 3 h 24"/>
                  <a:gd name="T12" fmla="*/ 15 w 15"/>
                  <a:gd name="T13" fmla="*/ 7 h 24"/>
                  <a:gd name="T14" fmla="*/ 15 w 15"/>
                  <a:gd name="T15" fmla="*/ 12 h 24"/>
                  <a:gd name="T16" fmla="*/ 15 w 15"/>
                  <a:gd name="T17" fmla="*/ 19 h 24"/>
                  <a:gd name="T18" fmla="*/ 12 w 15"/>
                  <a:gd name="T19" fmla="*/ 22 h 24"/>
                  <a:gd name="T20" fmla="*/ 8 w 15"/>
                  <a:gd name="T21" fmla="*/ 24 h 24"/>
                  <a:gd name="T22" fmla="*/ 3 w 15"/>
                  <a:gd name="T23" fmla="*/ 21 h 24"/>
                  <a:gd name="T24" fmla="*/ 0 w 15"/>
                  <a:gd name="T25" fmla="*/ 12 h 24"/>
                  <a:gd name="T26" fmla="*/ 3 w 15"/>
                  <a:gd name="T27" fmla="*/ 12 h 24"/>
                  <a:gd name="T28" fmla="*/ 5 w 15"/>
                  <a:gd name="T29" fmla="*/ 20 h 24"/>
                  <a:gd name="T30" fmla="*/ 8 w 15"/>
                  <a:gd name="T31" fmla="*/ 21 h 24"/>
                  <a:gd name="T32" fmla="*/ 11 w 15"/>
                  <a:gd name="T33" fmla="*/ 20 h 24"/>
                  <a:gd name="T34" fmla="*/ 12 w 15"/>
                  <a:gd name="T35" fmla="*/ 12 h 24"/>
                  <a:gd name="T36" fmla="*/ 11 w 15"/>
                  <a:gd name="T37" fmla="*/ 5 h 24"/>
                  <a:gd name="T38" fmla="*/ 8 w 15"/>
                  <a:gd name="T39" fmla="*/ 3 h 24"/>
                  <a:gd name="T40" fmla="*/ 5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1" y="7"/>
                      <a:pt x="1" y="6"/>
                    </a:cubicBezTo>
                    <a:cubicBezTo>
                      <a:pt x="2" y="4"/>
                      <a:pt x="3" y="3"/>
                      <a:pt x="4" y="2"/>
                    </a:cubicBezTo>
                    <a:cubicBezTo>
                      <a:pt x="5" y="1"/>
                      <a:pt x="6" y="0"/>
                      <a:pt x="8" y="0"/>
                    </a:cubicBezTo>
                    <a:cubicBezTo>
                      <a:pt x="9" y="0"/>
                      <a:pt x="10" y="1"/>
                      <a:pt x="11" y="1"/>
                    </a:cubicBezTo>
                    <a:cubicBezTo>
                      <a:pt x="12" y="2"/>
                      <a:pt x="13" y="2"/>
                      <a:pt x="13" y="3"/>
                    </a:cubicBezTo>
                    <a:cubicBezTo>
                      <a:pt x="14" y="4"/>
                      <a:pt x="15" y="5"/>
                      <a:pt x="15" y="7"/>
                    </a:cubicBezTo>
                    <a:cubicBezTo>
                      <a:pt x="15" y="8"/>
                      <a:pt x="15" y="10"/>
                      <a:pt x="15" y="12"/>
                    </a:cubicBezTo>
                    <a:cubicBezTo>
                      <a:pt x="15" y="15"/>
                      <a:pt x="15" y="17"/>
                      <a:pt x="15" y="19"/>
                    </a:cubicBezTo>
                    <a:cubicBezTo>
                      <a:pt x="14" y="20"/>
                      <a:pt x="13" y="22"/>
                      <a:pt x="12" y="22"/>
                    </a:cubicBezTo>
                    <a:cubicBezTo>
                      <a:pt x="11" y="23"/>
                      <a:pt x="10" y="24"/>
                      <a:pt x="8" y="24"/>
                    </a:cubicBezTo>
                    <a:cubicBezTo>
                      <a:pt x="6" y="24"/>
                      <a:pt x="4" y="23"/>
                      <a:pt x="3" y="21"/>
                    </a:cubicBezTo>
                    <a:cubicBezTo>
                      <a:pt x="1" y="19"/>
                      <a:pt x="0" y="16"/>
                      <a:pt x="0" y="12"/>
                    </a:cubicBezTo>
                    <a:close/>
                    <a:moveTo>
                      <a:pt x="3" y="12"/>
                    </a:moveTo>
                    <a:cubicBezTo>
                      <a:pt x="3" y="16"/>
                      <a:pt x="4" y="18"/>
                      <a:pt x="5" y="20"/>
                    </a:cubicBezTo>
                    <a:cubicBezTo>
                      <a:pt x="6" y="21"/>
                      <a:pt x="7" y="21"/>
                      <a:pt x="8" y="21"/>
                    </a:cubicBezTo>
                    <a:cubicBezTo>
                      <a:pt x="9" y="21"/>
                      <a:pt x="10" y="21"/>
                      <a:pt x="11" y="20"/>
                    </a:cubicBezTo>
                    <a:cubicBezTo>
                      <a:pt x="12" y="18"/>
                      <a:pt x="12" y="16"/>
                      <a:pt x="12" y="12"/>
                    </a:cubicBezTo>
                    <a:cubicBezTo>
                      <a:pt x="12" y="8"/>
                      <a:pt x="12" y="6"/>
                      <a:pt x="11" y="5"/>
                    </a:cubicBezTo>
                    <a:cubicBezTo>
                      <a:pt x="10" y="3"/>
                      <a:pt x="9" y="3"/>
                      <a:pt x="8" y="3"/>
                    </a:cubicBezTo>
                    <a:cubicBezTo>
                      <a:pt x="7" y="3"/>
                      <a:pt x="6" y="3"/>
                      <a:pt x="5" y="4"/>
                    </a:cubicBezTo>
                    <a:cubicBezTo>
                      <a:pt x="4"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48" name="Freeform 22">
                <a:extLst>
                  <a:ext uri="{FF2B5EF4-FFF2-40B4-BE49-F238E27FC236}">
                    <a16:creationId xmlns:a16="http://schemas.microsoft.com/office/drawing/2014/main" id="{03AE7FCB-3960-42D2-A5D7-9F502396FCCC}"/>
                  </a:ext>
                </a:extLst>
              </p:cNvPr>
              <p:cNvSpPr>
                <a:spLocks/>
              </p:cNvSpPr>
              <p:nvPr/>
            </p:nvSpPr>
            <p:spPr bwMode="auto">
              <a:xfrm>
                <a:off x="3957" y="2137"/>
                <a:ext cx="16" cy="40"/>
              </a:xfrm>
              <a:custGeom>
                <a:avLst/>
                <a:gdLst>
                  <a:gd name="T0" fmla="*/ 9 w 9"/>
                  <a:gd name="T1" fmla="*/ 23 h 23"/>
                  <a:gd name="T2" fmla="*/ 6 w 9"/>
                  <a:gd name="T3" fmla="*/ 23 h 23"/>
                  <a:gd name="T4" fmla="*/ 6 w 9"/>
                  <a:gd name="T5" fmla="*/ 5 h 23"/>
                  <a:gd name="T6" fmla="*/ 3 w 9"/>
                  <a:gd name="T7" fmla="*/ 7 h 23"/>
                  <a:gd name="T8" fmla="*/ 0 w 9"/>
                  <a:gd name="T9" fmla="*/ 9 h 23"/>
                  <a:gd name="T10" fmla="*/ 0 w 9"/>
                  <a:gd name="T11" fmla="*/ 6 h 23"/>
                  <a:gd name="T12" fmla="*/ 5 w 9"/>
                  <a:gd name="T13" fmla="*/ 3 h 23"/>
                  <a:gd name="T14" fmla="*/ 7 w 9"/>
                  <a:gd name="T15" fmla="*/ 0 h 23"/>
                  <a:gd name="T16" fmla="*/ 9 w 9"/>
                  <a:gd name="T17" fmla="*/ 0 h 23"/>
                  <a:gd name="T18" fmla="*/ 9 w 9"/>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23">
                    <a:moveTo>
                      <a:pt x="9" y="23"/>
                    </a:moveTo>
                    <a:cubicBezTo>
                      <a:pt x="6" y="23"/>
                      <a:pt x="6" y="23"/>
                      <a:pt x="6" y="23"/>
                    </a:cubicBezTo>
                    <a:cubicBezTo>
                      <a:pt x="6" y="5"/>
                      <a:pt x="6" y="5"/>
                      <a:pt x="6" y="5"/>
                    </a:cubicBezTo>
                    <a:cubicBezTo>
                      <a:pt x="5" y="6"/>
                      <a:pt x="4" y="7"/>
                      <a:pt x="3" y="7"/>
                    </a:cubicBezTo>
                    <a:cubicBezTo>
                      <a:pt x="2" y="8"/>
                      <a:pt x="1" y="9"/>
                      <a:pt x="0" y="9"/>
                    </a:cubicBezTo>
                    <a:cubicBezTo>
                      <a:pt x="0" y="6"/>
                      <a:pt x="0" y="6"/>
                      <a:pt x="0" y="6"/>
                    </a:cubicBezTo>
                    <a:cubicBezTo>
                      <a:pt x="2" y="5"/>
                      <a:pt x="3" y="4"/>
                      <a:pt x="5" y="3"/>
                    </a:cubicBezTo>
                    <a:cubicBezTo>
                      <a:pt x="6" y="2"/>
                      <a:pt x="7" y="1"/>
                      <a:pt x="7" y="0"/>
                    </a:cubicBezTo>
                    <a:cubicBezTo>
                      <a:pt x="9" y="0"/>
                      <a:pt x="9" y="0"/>
                      <a:pt x="9" y="0"/>
                    </a:cubicBezTo>
                    <a:lnTo>
                      <a:pt x="9"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49" name="Freeform 23">
                <a:extLst>
                  <a:ext uri="{FF2B5EF4-FFF2-40B4-BE49-F238E27FC236}">
                    <a16:creationId xmlns:a16="http://schemas.microsoft.com/office/drawing/2014/main" id="{B5473886-F444-4F36-BDB3-1E44B362A1A2}"/>
                  </a:ext>
                </a:extLst>
              </p:cNvPr>
              <p:cNvSpPr>
                <a:spLocks noEditPoints="1"/>
              </p:cNvSpPr>
              <p:nvPr/>
            </p:nvSpPr>
            <p:spPr bwMode="auto">
              <a:xfrm>
                <a:off x="3846" y="2193"/>
                <a:ext cx="26" cy="41"/>
              </a:xfrm>
              <a:custGeom>
                <a:avLst/>
                <a:gdLst>
                  <a:gd name="T0" fmla="*/ 0 w 15"/>
                  <a:gd name="T1" fmla="*/ 12 h 24"/>
                  <a:gd name="T2" fmla="*/ 1 w 15"/>
                  <a:gd name="T3" fmla="*/ 6 h 24"/>
                  <a:gd name="T4" fmla="*/ 3 w 15"/>
                  <a:gd name="T5" fmla="*/ 2 h 24"/>
                  <a:gd name="T6" fmla="*/ 7 w 15"/>
                  <a:gd name="T7" fmla="*/ 0 h 24"/>
                  <a:gd name="T8" fmla="*/ 11 w 15"/>
                  <a:gd name="T9" fmla="*/ 1 h 24"/>
                  <a:gd name="T10" fmla="*/ 13 w 15"/>
                  <a:gd name="T11" fmla="*/ 3 h 24"/>
                  <a:gd name="T12" fmla="*/ 14 w 15"/>
                  <a:gd name="T13" fmla="*/ 7 h 24"/>
                  <a:gd name="T14" fmla="*/ 15 w 15"/>
                  <a:gd name="T15" fmla="*/ 12 h 24"/>
                  <a:gd name="T16" fmla="*/ 14 w 15"/>
                  <a:gd name="T17" fmla="*/ 19 h 24"/>
                  <a:gd name="T18" fmla="*/ 12 w 15"/>
                  <a:gd name="T19" fmla="*/ 22 h 24"/>
                  <a:gd name="T20" fmla="*/ 7 w 15"/>
                  <a:gd name="T21" fmla="*/ 24 h 24"/>
                  <a:gd name="T22" fmla="*/ 2 w 15"/>
                  <a:gd name="T23" fmla="*/ 21 h 24"/>
                  <a:gd name="T24" fmla="*/ 0 w 15"/>
                  <a:gd name="T25" fmla="*/ 12 h 24"/>
                  <a:gd name="T26" fmla="*/ 3 w 15"/>
                  <a:gd name="T27" fmla="*/ 12 h 24"/>
                  <a:gd name="T28" fmla="*/ 4 w 15"/>
                  <a:gd name="T29" fmla="*/ 20 h 24"/>
                  <a:gd name="T30" fmla="*/ 7 w 15"/>
                  <a:gd name="T31" fmla="*/ 21 h 24"/>
                  <a:gd name="T32" fmla="*/ 11 w 15"/>
                  <a:gd name="T33" fmla="*/ 20 h 24"/>
                  <a:gd name="T34" fmla="*/ 12 w 15"/>
                  <a:gd name="T35" fmla="*/ 12 h 24"/>
                  <a:gd name="T36" fmla="*/ 11 w 15"/>
                  <a:gd name="T37" fmla="*/ 5 h 24"/>
                  <a:gd name="T38" fmla="*/ 7 w 15"/>
                  <a:gd name="T39" fmla="*/ 3 h 24"/>
                  <a:gd name="T40" fmla="*/ 4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0" y="7"/>
                      <a:pt x="1" y="6"/>
                    </a:cubicBezTo>
                    <a:cubicBezTo>
                      <a:pt x="1" y="4"/>
                      <a:pt x="2" y="3"/>
                      <a:pt x="3" y="2"/>
                    </a:cubicBezTo>
                    <a:cubicBezTo>
                      <a:pt x="4" y="1"/>
                      <a:pt x="6" y="0"/>
                      <a:pt x="7" y="0"/>
                    </a:cubicBezTo>
                    <a:cubicBezTo>
                      <a:pt x="9" y="0"/>
                      <a:pt x="10" y="1"/>
                      <a:pt x="11" y="1"/>
                    </a:cubicBezTo>
                    <a:cubicBezTo>
                      <a:pt x="12" y="2"/>
                      <a:pt x="12" y="2"/>
                      <a:pt x="13" y="3"/>
                    </a:cubicBezTo>
                    <a:cubicBezTo>
                      <a:pt x="14" y="4"/>
                      <a:pt x="14" y="5"/>
                      <a:pt x="14" y="7"/>
                    </a:cubicBezTo>
                    <a:cubicBezTo>
                      <a:pt x="15" y="8"/>
                      <a:pt x="15" y="10"/>
                      <a:pt x="15" y="12"/>
                    </a:cubicBezTo>
                    <a:cubicBezTo>
                      <a:pt x="15" y="15"/>
                      <a:pt x="15" y="17"/>
                      <a:pt x="14" y="19"/>
                    </a:cubicBezTo>
                    <a:cubicBezTo>
                      <a:pt x="14" y="20"/>
                      <a:pt x="13" y="22"/>
                      <a:pt x="12" y="22"/>
                    </a:cubicBezTo>
                    <a:cubicBezTo>
                      <a:pt x="10" y="23"/>
                      <a:pt x="9" y="24"/>
                      <a:pt x="7" y="24"/>
                    </a:cubicBezTo>
                    <a:cubicBezTo>
                      <a:pt x="5" y="24"/>
                      <a:pt x="3" y="23"/>
                      <a:pt x="2" y="21"/>
                    </a:cubicBezTo>
                    <a:cubicBezTo>
                      <a:pt x="1" y="19"/>
                      <a:pt x="0" y="16"/>
                      <a:pt x="0" y="12"/>
                    </a:cubicBezTo>
                    <a:close/>
                    <a:moveTo>
                      <a:pt x="3" y="12"/>
                    </a:moveTo>
                    <a:cubicBezTo>
                      <a:pt x="3" y="16"/>
                      <a:pt x="3" y="18"/>
                      <a:pt x="4" y="20"/>
                    </a:cubicBezTo>
                    <a:cubicBezTo>
                      <a:pt x="5" y="21"/>
                      <a:pt x="6" y="21"/>
                      <a:pt x="7" y="21"/>
                    </a:cubicBezTo>
                    <a:cubicBezTo>
                      <a:pt x="9" y="21"/>
                      <a:pt x="10" y="21"/>
                      <a:pt x="11" y="20"/>
                    </a:cubicBezTo>
                    <a:cubicBezTo>
                      <a:pt x="12" y="18"/>
                      <a:pt x="12" y="16"/>
                      <a:pt x="12" y="12"/>
                    </a:cubicBezTo>
                    <a:cubicBezTo>
                      <a:pt x="12" y="8"/>
                      <a:pt x="12" y="6"/>
                      <a:pt x="11" y="5"/>
                    </a:cubicBezTo>
                    <a:cubicBezTo>
                      <a:pt x="10" y="3"/>
                      <a:pt x="9" y="3"/>
                      <a:pt x="7" y="3"/>
                    </a:cubicBezTo>
                    <a:cubicBezTo>
                      <a:pt x="6" y="3"/>
                      <a:pt x="5" y="3"/>
                      <a:pt x="4" y="4"/>
                    </a:cubicBezTo>
                    <a:cubicBezTo>
                      <a:pt x="3"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50" name="Freeform 24">
                <a:extLst>
                  <a:ext uri="{FF2B5EF4-FFF2-40B4-BE49-F238E27FC236}">
                    <a16:creationId xmlns:a16="http://schemas.microsoft.com/office/drawing/2014/main" id="{090F9268-F959-451F-A12F-186FDB8E10D9}"/>
                  </a:ext>
                </a:extLst>
              </p:cNvPr>
              <p:cNvSpPr>
                <a:spLocks/>
              </p:cNvSpPr>
              <p:nvPr/>
            </p:nvSpPr>
            <p:spPr bwMode="auto">
              <a:xfrm>
                <a:off x="3880" y="2193"/>
                <a:ext cx="14" cy="40"/>
              </a:xfrm>
              <a:custGeom>
                <a:avLst/>
                <a:gdLst>
                  <a:gd name="T0" fmla="*/ 8 w 8"/>
                  <a:gd name="T1" fmla="*/ 23 h 23"/>
                  <a:gd name="T2" fmla="*/ 6 w 8"/>
                  <a:gd name="T3" fmla="*/ 23 h 23"/>
                  <a:gd name="T4" fmla="*/ 6 w 8"/>
                  <a:gd name="T5" fmla="*/ 5 h 23"/>
                  <a:gd name="T6" fmla="*/ 3 w 8"/>
                  <a:gd name="T7" fmla="*/ 7 h 23"/>
                  <a:gd name="T8" fmla="*/ 0 w 8"/>
                  <a:gd name="T9" fmla="*/ 9 h 23"/>
                  <a:gd name="T10" fmla="*/ 0 w 8"/>
                  <a:gd name="T11" fmla="*/ 6 h 23"/>
                  <a:gd name="T12" fmla="*/ 4 w 8"/>
                  <a:gd name="T13" fmla="*/ 3 h 23"/>
                  <a:gd name="T14" fmla="*/ 7 w 8"/>
                  <a:gd name="T15" fmla="*/ 0 h 23"/>
                  <a:gd name="T16" fmla="*/ 8 w 8"/>
                  <a:gd name="T17" fmla="*/ 0 h 23"/>
                  <a:gd name="T18" fmla="*/ 8 w 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8" y="23"/>
                    </a:moveTo>
                    <a:cubicBezTo>
                      <a:pt x="6" y="23"/>
                      <a:pt x="6" y="23"/>
                      <a:pt x="6" y="23"/>
                    </a:cubicBezTo>
                    <a:cubicBezTo>
                      <a:pt x="6" y="5"/>
                      <a:pt x="6" y="5"/>
                      <a:pt x="6" y="5"/>
                    </a:cubicBezTo>
                    <a:cubicBezTo>
                      <a:pt x="5" y="6"/>
                      <a:pt x="4" y="7"/>
                      <a:pt x="3" y="7"/>
                    </a:cubicBezTo>
                    <a:cubicBezTo>
                      <a:pt x="2" y="8"/>
                      <a:pt x="1" y="9"/>
                      <a:pt x="0" y="9"/>
                    </a:cubicBezTo>
                    <a:cubicBezTo>
                      <a:pt x="0" y="6"/>
                      <a:pt x="0" y="6"/>
                      <a:pt x="0" y="6"/>
                    </a:cubicBezTo>
                    <a:cubicBezTo>
                      <a:pt x="1" y="5"/>
                      <a:pt x="3" y="4"/>
                      <a:pt x="4" y="3"/>
                    </a:cubicBezTo>
                    <a:cubicBezTo>
                      <a:pt x="5" y="2"/>
                      <a:pt x="6" y="1"/>
                      <a:pt x="7" y="0"/>
                    </a:cubicBezTo>
                    <a:cubicBezTo>
                      <a:pt x="8" y="0"/>
                      <a:pt x="8" y="0"/>
                      <a:pt x="8" y="0"/>
                    </a:cubicBezTo>
                    <a:lnTo>
                      <a:pt x="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51" name="Freeform 25">
                <a:extLst>
                  <a:ext uri="{FF2B5EF4-FFF2-40B4-BE49-F238E27FC236}">
                    <a16:creationId xmlns:a16="http://schemas.microsoft.com/office/drawing/2014/main" id="{93B2C8A6-B779-4DFA-90D9-4C4EDEC394E0}"/>
                  </a:ext>
                </a:extLst>
              </p:cNvPr>
              <p:cNvSpPr>
                <a:spLocks noEditPoints="1"/>
              </p:cNvSpPr>
              <p:nvPr/>
            </p:nvSpPr>
            <p:spPr bwMode="auto">
              <a:xfrm>
                <a:off x="3908" y="2193"/>
                <a:ext cx="25" cy="41"/>
              </a:xfrm>
              <a:custGeom>
                <a:avLst/>
                <a:gdLst>
                  <a:gd name="T0" fmla="*/ 0 w 14"/>
                  <a:gd name="T1" fmla="*/ 12 h 24"/>
                  <a:gd name="T2" fmla="*/ 0 w 14"/>
                  <a:gd name="T3" fmla="*/ 6 h 24"/>
                  <a:gd name="T4" fmla="*/ 3 w 14"/>
                  <a:gd name="T5" fmla="*/ 2 h 24"/>
                  <a:gd name="T6" fmla="*/ 7 w 14"/>
                  <a:gd name="T7" fmla="*/ 0 h 24"/>
                  <a:gd name="T8" fmla="*/ 10 w 14"/>
                  <a:gd name="T9" fmla="*/ 1 h 24"/>
                  <a:gd name="T10" fmla="*/ 13 w 14"/>
                  <a:gd name="T11" fmla="*/ 3 h 24"/>
                  <a:gd name="T12" fmla="*/ 14 w 14"/>
                  <a:gd name="T13" fmla="*/ 7 h 24"/>
                  <a:gd name="T14" fmla="*/ 14 w 14"/>
                  <a:gd name="T15" fmla="*/ 12 h 24"/>
                  <a:gd name="T16" fmla="*/ 14 w 14"/>
                  <a:gd name="T17" fmla="*/ 19 h 24"/>
                  <a:gd name="T18" fmla="*/ 11 w 14"/>
                  <a:gd name="T19" fmla="*/ 22 h 24"/>
                  <a:gd name="T20" fmla="*/ 7 w 14"/>
                  <a:gd name="T21" fmla="*/ 24 h 24"/>
                  <a:gd name="T22" fmla="*/ 2 w 14"/>
                  <a:gd name="T23" fmla="*/ 21 h 24"/>
                  <a:gd name="T24" fmla="*/ 0 w 14"/>
                  <a:gd name="T25" fmla="*/ 12 h 24"/>
                  <a:gd name="T26" fmla="*/ 2 w 14"/>
                  <a:gd name="T27" fmla="*/ 12 h 24"/>
                  <a:gd name="T28" fmla="*/ 4 w 14"/>
                  <a:gd name="T29" fmla="*/ 20 h 24"/>
                  <a:gd name="T30" fmla="*/ 7 w 14"/>
                  <a:gd name="T31" fmla="*/ 21 h 24"/>
                  <a:gd name="T32" fmla="*/ 10 w 14"/>
                  <a:gd name="T33" fmla="*/ 20 h 24"/>
                  <a:gd name="T34" fmla="*/ 12 w 14"/>
                  <a:gd name="T35" fmla="*/ 12 h 24"/>
                  <a:gd name="T36" fmla="*/ 10 w 14"/>
                  <a:gd name="T37" fmla="*/ 5 h 24"/>
                  <a:gd name="T38" fmla="*/ 7 w 14"/>
                  <a:gd name="T39" fmla="*/ 3 h 24"/>
                  <a:gd name="T40" fmla="*/ 4 w 14"/>
                  <a:gd name="T41" fmla="*/ 4 h 24"/>
                  <a:gd name="T42" fmla="*/ 2 w 14"/>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24">
                    <a:moveTo>
                      <a:pt x="0" y="12"/>
                    </a:moveTo>
                    <a:cubicBezTo>
                      <a:pt x="0" y="9"/>
                      <a:pt x="0" y="7"/>
                      <a:pt x="0" y="6"/>
                    </a:cubicBezTo>
                    <a:cubicBezTo>
                      <a:pt x="1" y="4"/>
                      <a:pt x="2" y="3"/>
                      <a:pt x="3" y="2"/>
                    </a:cubicBezTo>
                    <a:cubicBezTo>
                      <a:pt x="4" y="1"/>
                      <a:pt x="5" y="0"/>
                      <a:pt x="7" y="0"/>
                    </a:cubicBezTo>
                    <a:cubicBezTo>
                      <a:pt x="8" y="0"/>
                      <a:pt x="9" y="1"/>
                      <a:pt x="10" y="1"/>
                    </a:cubicBezTo>
                    <a:cubicBezTo>
                      <a:pt x="11" y="2"/>
                      <a:pt x="12" y="2"/>
                      <a:pt x="13" y="3"/>
                    </a:cubicBezTo>
                    <a:cubicBezTo>
                      <a:pt x="13" y="4"/>
                      <a:pt x="14" y="5"/>
                      <a:pt x="14" y="7"/>
                    </a:cubicBezTo>
                    <a:cubicBezTo>
                      <a:pt x="14" y="8"/>
                      <a:pt x="14" y="10"/>
                      <a:pt x="14" y="12"/>
                    </a:cubicBezTo>
                    <a:cubicBezTo>
                      <a:pt x="14" y="15"/>
                      <a:pt x="14" y="17"/>
                      <a:pt x="14" y="19"/>
                    </a:cubicBezTo>
                    <a:cubicBezTo>
                      <a:pt x="13" y="20"/>
                      <a:pt x="12" y="22"/>
                      <a:pt x="11" y="22"/>
                    </a:cubicBezTo>
                    <a:cubicBezTo>
                      <a:pt x="10" y="23"/>
                      <a:pt x="9" y="24"/>
                      <a:pt x="7" y="24"/>
                    </a:cubicBezTo>
                    <a:cubicBezTo>
                      <a:pt x="5" y="24"/>
                      <a:pt x="3" y="23"/>
                      <a:pt x="2" y="21"/>
                    </a:cubicBezTo>
                    <a:cubicBezTo>
                      <a:pt x="0" y="19"/>
                      <a:pt x="0" y="16"/>
                      <a:pt x="0" y="12"/>
                    </a:cubicBezTo>
                    <a:close/>
                    <a:moveTo>
                      <a:pt x="2" y="12"/>
                    </a:moveTo>
                    <a:cubicBezTo>
                      <a:pt x="2" y="16"/>
                      <a:pt x="3" y="18"/>
                      <a:pt x="4" y="20"/>
                    </a:cubicBezTo>
                    <a:cubicBezTo>
                      <a:pt x="5" y="21"/>
                      <a:pt x="6" y="21"/>
                      <a:pt x="7" y="21"/>
                    </a:cubicBezTo>
                    <a:cubicBezTo>
                      <a:pt x="8" y="21"/>
                      <a:pt x="9" y="21"/>
                      <a:pt x="10" y="20"/>
                    </a:cubicBezTo>
                    <a:cubicBezTo>
                      <a:pt x="11" y="18"/>
                      <a:pt x="12" y="16"/>
                      <a:pt x="12" y="12"/>
                    </a:cubicBezTo>
                    <a:cubicBezTo>
                      <a:pt x="12" y="8"/>
                      <a:pt x="11" y="6"/>
                      <a:pt x="10" y="5"/>
                    </a:cubicBezTo>
                    <a:cubicBezTo>
                      <a:pt x="9" y="3"/>
                      <a:pt x="8" y="3"/>
                      <a:pt x="7" y="3"/>
                    </a:cubicBezTo>
                    <a:cubicBezTo>
                      <a:pt x="6" y="3"/>
                      <a:pt x="5" y="3"/>
                      <a:pt x="4" y="4"/>
                    </a:cubicBezTo>
                    <a:cubicBezTo>
                      <a:pt x="3" y="6"/>
                      <a:pt x="2" y="8"/>
                      <a:pt x="2"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52" name="Freeform 26">
                <a:extLst>
                  <a:ext uri="{FF2B5EF4-FFF2-40B4-BE49-F238E27FC236}">
                    <a16:creationId xmlns:a16="http://schemas.microsoft.com/office/drawing/2014/main" id="{C42B1F64-B033-44AD-BA2C-5DCACC88363B}"/>
                  </a:ext>
                </a:extLst>
              </p:cNvPr>
              <p:cNvSpPr>
                <a:spLocks/>
              </p:cNvSpPr>
              <p:nvPr/>
            </p:nvSpPr>
            <p:spPr bwMode="auto">
              <a:xfrm>
                <a:off x="3943" y="2193"/>
                <a:ext cx="14" cy="40"/>
              </a:xfrm>
              <a:custGeom>
                <a:avLst/>
                <a:gdLst>
                  <a:gd name="T0" fmla="*/ 8 w 8"/>
                  <a:gd name="T1" fmla="*/ 23 h 23"/>
                  <a:gd name="T2" fmla="*/ 5 w 8"/>
                  <a:gd name="T3" fmla="*/ 23 h 23"/>
                  <a:gd name="T4" fmla="*/ 5 w 8"/>
                  <a:gd name="T5" fmla="*/ 5 h 23"/>
                  <a:gd name="T6" fmla="*/ 2 w 8"/>
                  <a:gd name="T7" fmla="*/ 7 h 23"/>
                  <a:gd name="T8" fmla="*/ 0 w 8"/>
                  <a:gd name="T9" fmla="*/ 9 h 23"/>
                  <a:gd name="T10" fmla="*/ 0 w 8"/>
                  <a:gd name="T11" fmla="*/ 6 h 23"/>
                  <a:gd name="T12" fmla="*/ 4 w 8"/>
                  <a:gd name="T13" fmla="*/ 3 h 23"/>
                  <a:gd name="T14" fmla="*/ 6 w 8"/>
                  <a:gd name="T15" fmla="*/ 0 h 23"/>
                  <a:gd name="T16" fmla="*/ 8 w 8"/>
                  <a:gd name="T17" fmla="*/ 0 h 23"/>
                  <a:gd name="T18" fmla="*/ 8 w 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8" y="23"/>
                    </a:moveTo>
                    <a:cubicBezTo>
                      <a:pt x="5" y="23"/>
                      <a:pt x="5" y="23"/>
                      <a:pt x="5" y="23"/>
                    </a:cubicBezTo>
                    <a:cubicBezTo>
                      <a:pt x="5" y="5"/>
                      <a:pt x="5" y="5"/>
                      <a:pt x="5" y="5"/>
                    </a:cubicBezTo>
                    <a:cubicBezTo>
                      <a:pt x="4" y="6"/>
                      <a:pt x="4" y="7"/>
                      <a:pt x="2" y="7"/>
                    </a:cubicBezTo>
                    <a:cubicBezTo>
                      <a:pt x="1" y="8"/>
                      <a:pt x="0" y="9"/>
                      <a:pt x="0" y="9"/>
                    </a:cubicBezTo>
                    <a:cubicBezTo>
                      <a:pt x="0" y="6"/>
                      <a:pt x="0" y="6"/>
                      <a:pt x="0" y="6"/>
                    </a:cubicBezTo>
                    <a:cubicBezTo>
                      <a:pt x="1" y="5"/>
                      <a:pt x="2" y="4"/>
                      <a:pt x="4" y="3"/>
                    </a:cubicBezTo>
                    <a:cubicBezTo>
                      <a:pt x="5" y="2"/>
                      <a:pt x="6" y="1"/>
                      <a:pt x="6" y="0"/>
                    </a:cubicBezTo>
                    <a:cubicBezTo>
                      <a:pt x="8" y="0"/>
                      <a:pt x="8" y="0"/>
                      <a:pt x="8" y="0"/>
                    </a:cubicBezTo>
                    <a:lnTo>
                      <a:pt x="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53" name="Freeform 27">
                <a:extLst>
                  <a:ext uri="{FF2B5EF4-FFF2-40B4-BE49-F238E27FC236}">
                    <a16:creationId xmlns:a16="http://schemas.microsoft.com/office/drawing/2014/main" id="{299A3801-EC0E-4FF9-9A0D-CCE9B0086C71}"/>
                  </a:ext>
                </a:extLst>
              </p:cNvPr>
              <p:cNvSpPr>
                <a:spLocks noEditPoints="1"/>
              </p:cNvSpPr>
              <p:nvPr/>
            </p:nvSpPr>
            <p:spPr bwMode="auto">
              <a:xfrm>
                <a:off x="3969" y="2193"/>
                <a:ext cx="26" cy="41"/>
              </a:xfrm>
              <a:custGeom>
                <a:avLst/>
                <a:gdLst>
                  <a:gd name="T0" fmla="*/ 0 w 15"/>
                  <a:gd name="T1" fmla="*/ 12 h 24"/>
                  <a:gd name="T2" fmla="*/ 1 w 15"/>
                  <a:gd name="T3" fmla="*/ 6 h 24"/>
                  <a:gd name="T4" fmla="*/ 3 w 15"/>
                  <a:gd name="T5" fmla="*/ 2 h 24"/>
                  <a:gd name="T6" fmla="*/ 8 w 15"/>
                  <a:gd name="T7" fmla="*/ 0 h 24"/>
                  <a:gd name="T8" fmla="*/ 11 w 15"/>
                  <a:gd name="T9" fmla="*/ 1 h 24"/>
                  <a:gd name="T10" fmla="*/ 13 w 15"/>
                  <a:gd name="T11" fmla="*/ 3 h 24"/>
                  <a:gd name="T12" fmla="*/ 15 w 15"/>
                  <a:gd name="T13" fmla="*/ 7 h 24"/>
                  <a:gd name="T14" fmla="*/ 15 w 15"/>
                  <a:gd name="T15" fmla="*/ 12 h 24"/>
                  <a:gd name="T16" fmla="*/ 14 w 15"/>
                  <a:gd name="T17" fmla="*/ 19 h 24"/>
                  <a:gd name="T18" fmla="*/ 12 w 15"/>
                  <a:gd name="T19" fmla="*/ 22 h 24"/>
                  <a:gd name="T20" fmla="*/ 8 w 15"/>
                  <a:gd name="T21" fmla="*/ 24 h 24"/>
                  <a:gd name="T22" fmla="*/ 2 w 15"/>
                  <a:gd name="T23" fmla="*/ 21 h 24"/>
                  <a:gd name="T24" fmla="*/ 0 w 15"/>
                  <a:gd name="T25" fmla="*/ 12 h 24"/>
                  <a:gd name="T26" fmla="*/ 3 w 15"/>
                  <a:gd name="T27" fmla="*/ 12 h 24"/>
                  <a:gd name="T28" fmla="*/ 4 w 15"/>
                  <a:gd name="T29" fmla="*/ 20 h 24"/>
                  <a:gd name="T30" fmla="*/ 8 w 15"/>
                  <a:gd name="T31" fmla="*/ 21 h 24"/>
                  <a:gd name="T32" fmla="*/ 11 w 15"/>
                  <a:gd name="T33" fmla="*/ 20 h 24"/>
                  <a:gd name="T34" fmla="*/ 12 w 15"/>
                  <a:gd name="T35" fmla="*/ 12 h 24"/>
                  <a:gd name="T36" fmla="*/ 11 w 15"/>
                  <a:gd name="T37" fmla="*/ 5 h 24"/>
                  <a:gd name="T38" fmla="*/ 8 w 15"/>
                  <a:gd name="T39" fmla="*/ 3 h 24"/>
                  <a:gd name="T40" fmla="*/ 4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0" y="7"/>
                      <a:pt x="1" y="6"/>
                    </a:cubicBezTo>
                    <a:cubicBezTo>
                      <a:pt x="2" y="4"/>
                      <a:pt x="2" y="3"/>
                      <a:pt x="3" y="2"/>
                    </a:cubicBezTo>
                    <a:cubicBezTo>
                      <a:pt x="5" y="1"/>
                      <a:pt x="6" y="0"/>
                      <a:pt x="8" y="0"/>
                    </a:cubicBezTo>
                    <a:cubicBezTo>
                      <a:pt x="9" y="0"/>
                      <a:pt x="10" y="1"/>
                      <a:pt x="11" y="1"/>
                    </a:cubicBezTo>
                    <a:cubicBezTo>
                      <a:pt x="12" y="2"/>
                      <a:pt x="13" y="2"/>
                      <a:pt x="13" y="3"/>
                    </a:cubicBezTo>
                    <a:cubicBezTo>
                      <a:pt x="14" y="4"/>
                      <a:pt x="14" y="5"/>
                      <a:pt x="15" y="7"/>
                    </a:cubicBezTo>
                    <a:cubicBezTo>
                      <a:pt x="15" y="8"/>
                      <a:pt x="15" y="10"/>
                      <a:pt x="15" y="12"/>
                    </a:cubicBezTo>
                    <a:cubicBezTo>
                      <a:pt x="15" y="15"/>
                      <a:pt x="15" y="17"/>
                      <a:pt x="14" y="19"/>
                    </a:cubicBezTo>
                    <a:cubicBezTo>
                      <a:pt x="14" y="20"/>
                      <a:pt x="13" y="22"/>
                      <a:pt x="12" y="22"/>
                    </a:cubicBezTo>
                    <a:cubicBezTo>
                      <a:pt x="11" y="23"/>
                      <a:pt x="9" y="24"/>
                      <a:pt x="8" y="24"/>
                    </a:cubicBezTo>
                    <a:cubicBezTo>
                      <a:pt x="5" y="24"/>
                      <a:pt x="4" y="23"/>
                      <a:pt x="2" y="21"/>
                    </a:cubicBezTo>
                    <a:cubicBezTo>
                      <a:pt x="1" y="19"/>
                      <a:pt x="0" y="16"/>
                      <a:pt x="0" y="12"/>
                    </a:cubicBezTo>
                    <a:close/>
                    <a:moveTo>
                      <a:pt x="3" y="12"/>
                    </a:moveTo>
                    <a:cubicBezTo>
                      <a:pt x="3" y="16"/>
                      <a:pt x="3" y="18"/>
                      <a:pt x="4" y="20"/>
                    </a:cubicBezTo>
                    <a:cubicBezTo>
                      <a:pt x="5" y="21"/>
                      <a:pt x="6" y="21"/>
                      <a:pt x="8" y="21"/>
                    </a:cubicBezTo>
                    <a:cubicBezTo>
                      <a:pt x="9" y="21"/>
                      <a:pt x="10" y="21"/>
                      <a:pt x="11" y="20"/>
                    </a:cubicBezTo>
                    <a:cubicBezTo>
                      <a:pt x="12" y="18"/>
                      <a:pt x="12" y="16"/>
                      <a:pt x="12" y="12"/>
                    </a:cubicBezTo>
                    <a:cubicBezTo>
                      <a:pt x="12" y="8"/>
                      <a:pt x="12" y="6"/>
                      <a:pt x="11" y="5"/>
                    </a:cubicBezTo>
                    <a:cubicBezTo>
                      <a:pt x="10" y="3"/>
                      <a:pt x="9" y="3"/>
                      <a:pt x="8" y="3"/>
                    </a:cubicBezTo>
                    <a:cubicBezTo>
                      <a:pt x="6" y="3"/>
                      <a:pt x="5" y="3"/>
                      <a:pt x="4" y="4"/>
                    </a:cubicBezTo>
                    <a:cubicBezTo>
                      <a:pt x="4"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54" name="Freeform 28">
                <a:extLst>
                  <a:ext uri="{FF2B5EF4-FFF2-40B4-BE49-F238E27FC236}">
                    <a16:creationId xmlns:a16="http://schemas.microsoft.com/office/drawing/2014/main" id="{DE9EDFAC-223A-4759-B9AB-D96317C836E0}"/>
                  </a:ext>
                </a:extLst>
              </p:cNvPr>
              <p:cNvSpPr>
                <a:spLocks/>
              </p:cNvSpPr>
              <p:nvPr/>
            </p:nvSpPr>
            <p:spPr bwMode="auto">
              <a:xfrm>
                <a:off x="3865" y="2248"/>
                <a:ext cx="14" cy="40"/>
              </a:xfrm>
              <a:custGeom>
                <a:avLst/>
                <a:gdLst>
                  <a:gd name="T0" fmla="*/ 8 w 8"/>
                  <a:gd name="T1" fmla="*/ 23 h 23"/>
                  <a:gd name="T2" fmla="*/ 6 w 8"/>
                  <a:gd name="T3" fmla="*/ 23 h 23"/>
                  <a:gd name="T4" fmla="*/ 6 w 8"/>
                  <a:gd name="T5" fmla="*/ 5 h 23"/>
                  <a:gd name="T6" fmla="*/ 3 w 8"/>
                  <a:gd name="T7" fmla="*/ 7 h 23"/>
                  <a:gd name="T8" fmla="*/ 0 w 8"/>
                  <a:gd name="T9" fmla="*/ 9 h 23"/>
                  <a:gd name="T10" fmla="*/ 0 w 8"/>
                  <a:gd name="T11" fmla="*/ 6 h 23"/>
                  <a:gd name="T12" fmla="*/ 4 w 8"/>
                  <a:gd name="T13" fmla="*/ 3 h 23"/>
                  <a:gd name="T14" fmla="*/ 7 w 8"/>
                  <a:gd name="T15" fmla="*/ 0 h 23"/>
                  <a:gd name="T16" fmla="*/ 8 w 8"/>
                  <a:gd name="T17" fmla="*/ 0 h 23"/>
                  <a:gd name="T18" fmla="*/ 8 w 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8" y="23"/>
                    </a:moveTo>
                    <a:cubicBezTo>
                      <a:pt x="6" y="23"/>
                      <a:pt x="6" y="23"/>
                      <a:pt x="6" y="23"/>
                    </a:cubicBezTo>
                    <a:cubicBezTo>
                      <a:pt x="6" y="5"/>
                      <a:pt x="6" y="5"/>
                      <a:pt x="6" y="5"/>
                    </a:cubicBezTo>
                    <a:cubicBezTo>
                      <a:pt x="5" y="6"/>
                      <a:pt x="4" y="7"/>
                      <a:pt x="3" y="7"/>
                    </a:cubicBezTo>
                    <a:cubicBezTo>
                      <a:pt x="2" y="8"/>
                      <a:pt x="1" y="9"/>
                      <a:pt x="0" y="9"/>
                    </a:cubicBezTo>
                    <a:cubicBezTo>
                      <a:pt x="0" y="6"/>
                      <a:pt x="0" y="6"/>
                      <a:pt x="0" y="6"/>
                    </a:cubicBezTo>
                    <a:cubicBezTo>
                      <a:pt x="2" y="5"/>
                      <a:pt x="3" y="4"/>
                      <a:pt x="4" y="3"/>
                    </a:cubicBezTo>
                    <a:cubicBezTo>
                      <a:pt x="5" y="2"/>
                      <a:pt x="6" y="1"/>
                      <a:pt x="7" y="0"/>
                    </a:cubicBezTo>
                    <a:cubicBezTo>
                      <a:pt x="8" y="0"/>
                      <a:pt x="8" y="0"/>
                      <a:pt x="8" y="0"/>
                    </a:cubicBezTo>
                    <a:lnTo>
                      <a:pt x="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55" name="Freeform 29">
                <a:extLst>
                  <a:ext uri="{FF2B5EF4-FFF2-40B4-BE49-F238E27FC236}">
                    <a16:creationId xmlns:a16="http://schemas.microsoft.com/office/drawing/2014/main" id="{38779AF9-A7EA-48DE-8504-C724835D42E9}"/>
                  </a:ext>
                </a:extLst>
              </p:cNvPr>
              <p:cNvSpPr>
                <a:spLocks noEditPoints="1"/>
              </p:cNvSpPr>
              <p:nvPr/>
            </p:nvSpPr>
            <p:spPr bwMode="auto">
              <a:xfrm>
                <a:off x="3893" y="2248"/>
                <a:ext cx="26" cy="42"/>
              </a:xfrm>
              <a:custGeom>
                <a:avLst/>
                <a:gdLst>
                  <a:gd name="T0" fmla="*/ 0 w 15"/>
                  <a:gd name="T1" fmla="*/ 12 h 24"/>
                  <a:gd name="T2" fmla="*/ 0 w 15"/>
                  <a:gd name="T3" fmla="*/ 6 h 24"/>
                  <a:gd name="T4" fmla="*/ 3 w 15"/>
                  <a:gd name="T5" fmla="*/ 2 h 24"/>
                  <a:gd name="T6" fmla="*/ 7 w 15"/>
                  <a:gd name="T7" fmla="*/ 0 h 24"/>
                  <a:gd name="T8" fmla="*/ 10 w 15"/>
                  <a:gd name="T9" fmla="*/ 1 h 24"/>
                  <a:gd name="T10" fmla="*/ 13 w 15"/>
                  <a:gd name="T11" fmla="*/ 3 h 24"/>
                  <a:gd name="T12" fmla="*/ 14 w 15"/>
                  <a:gd name="T13" fmla="*/ 7 h 24"/>
                  <a:gd name="T14" fmla="*/ 15 w 15"/>
                  <a:gd name="T15" fmla="*/ 12 h 24"/>
                  <a:gd name="T16" fmla="*/ 14 w 15"/>
                  <a:gd name="T17" fmla="*/ 19 h 24"/>
                  <a:gd name="T18" fmla="*/ 11 w 15"/>
                  <a:gd name="T19" fmla="*/ 22 h 24"/>
                  <a:gd name="T20" fmla="*/ 7 w 15"/>
                  <a:gd name="T21" fmla="*/ 24 h 24"/>
                  <a:gd name="T22" fmla="*/ 2 w 15"/>
                  <a:gd name="T23" fmla="*/ 21 h 24"/>
                  <a:gd name="T24" fmla="*/ 0 w 15"/>
                  <a:gd name="T25" fmla="*/ 12 h 24"/>
                  <a:gd name="T26" fmla="*/ 3 w 15"/>
                  <a:gd name="T27" fmla="*/ 12 h 24"/>
                  <a:gd name="T28" fmla="*/ 4 w 15"/>
                  <a:gd name="T29" fmla="*/ 20 h 24"/>
                  <a:gd name="T30" fmla="*/ 7 w 15"/>
                  <a:gd name="T31" fmla="*/ 21 h 24"/>
                  <a:gd name="T32" fmla="*/ 10 w 15"/>
                  <a:gd name="T33" fmla="*/ 20 h 24"/>
                  <a:gd name="T34" fmla="*/ 12 w 15"/>
                  <a:gd name="T35" fmla="*/ 12 h 24"/>
                  <a:gd name="T36" fmla="*/ 10 w 15"/>
                  <a:gd name="T37" fmla="*/ 5 h 24"/>
                  <a:gd name="T38" fmla="*/ 7 w 15"/>
                  <a:gd name="T39" fmla="*/ 3 h 24"/>
                  <a:gd name="T40" fmla="*/ 4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0" y="7"/>
                      <a:pt x="0" y="6"/>
                    </a:cubicBezTo>
                    <a:cubicBezTo>
                      <a:pt x="1" y="4"/>
                      <a:pt x="2" y="3"/>
                      <a:pt x="3" y="2"/>
                    </a:cubicBezTo>
                    <a:cubicBezTo>
                      <a:pt x="4" y="1"/>
                      <a:pt x="5" y="0"/>
                      <a:pt x="7" y="0"/>
                    </a:cubicBezTo>
                    <a:cubicBezTo>
                      <a:pt x="8" y="0"/>
                      <a:pt x="9" y="1"/>
                      <a:pt x="10" y="1"/>
                    </a:cubicBezTo>
                    <a:cubicBezTo>
                      <a:pt x="11" y="2"/>
                      <a:pt x="12" y="2"/>
                      <a:pt x="13" y="3"/>
                    </a:cubicBezTo>
                    <a:cubicBezTo>
                      <a:pt x="13" y="4"/>
                      <a:pt x="14" y="5"/>
                      <a:pt x="14" y="7"/>
                    </a:cubicBezTo>
                    <a:cubicBezTo>
                      <a:pt x="14" y="8"/>
                      <a:pt x="15" y="10"/>
                      <a:pt x="15" y="12"/>
                    </a:cubicBezTo>
                    <a:cubicBezTo>
                      <a:pt x="15" y="15"/>
                      <a:pt x="14" y="17"/>
                      <a:pt x="14" y="19"/>
                    </a:cubicBezTo>
                    <a:cubicBezTo>
                      <a:pt x="13" y="20"/>
                      <a:pt x="12" y="22"/>
                      <a:pt x="11" y="22"/>
                    </a:cubicBezTo>
                    <a:cubicBezTo>
                      <a:pt x="10" y="23"/>
                      <a:pt x="9" y="24"/>
                      <a:pt x="7" y="24"/>
                    </a:cubicBezTo>
                    <a:cubicBezTo>
                      <a:pt x="5" y="24"/>
                      <a:pt x="3" y="23"/>
                      <a:pt x="2" y="21"/>
                    </a:cubicBezTo>
                    <a:cubicBezTo>
                      <a:pt x="0" y="19"/>
                      <a:pt x="0" y="16"/>
                      <a:pt x="0" y="12"/>
                    </a:cubicBezTo>
                    <a:close/>
                    <a:moveTo>
                      <a:pt x="3" y="12"/>
                    </a:moveTo>
                    <a:cubicBezTo>
                      <a:pt x="3" y="16"/>
                      <a:pt x="3" y="18"/>
                      <a:pt x="4" y="20"/>
                    </a:cubicBezTo>
                    <a:cubicBezTo>
                      <a:pt x="5" y="21"/>
                      <a:pt x="6" y="21"/>
                      <a:pt x="7" y="21"/>
                    </a:cubicBezTo>
                    <a:cubicBezTo>
                      <a:pt x="8" y="21"/>
                      <a:pt x="9" y="21"/>
                      <a:pt x="10" y="20"/>
                    </a:cubicBezTo>
                    <a:cubicBezTo>
                      <a:pt x="11" y="18"/>
                      <a:pt x="12" y="16"/>
                      <a:pt x="12" y="12"/>
                    </a:cubicBezTo>
                    <a:cubicBezTo>
                      <a:pt x="12" y="8"/>
                      <a:pt x="11" y="6"/>
                      <a:pt x="10" y="5"/>
                    </a:cubicBezTo>
                    <a:cubicBezTo>
                      <a:pt x="9" y="3"/>
                      <a:pt x="8" y="3"/>
                      <a:pt x="7" y="3"/>
                    </a:cubicBezTo>
                    <a:cubicBezTo>
                      <a:pt x="6" y="3"/>
                      <a:pt x="5" y="3"/>
                      <a:pt x="4" y="4"/>
                    </a:cubicBezTo>
                    <a:cubicBezTo>
                      <a:pt x="3"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56" name="Freeform 30">
                <a:extLst>
                  <a:ext uri="{FF2B5EF4-FFF2-40B4-BE49-F238E27FC236}">
                    <a16:creationId xmlns:a16="http://schemas.microsoft.com/office/drawing/2014/main" id="{9DAD1E40-D140-42D0-9E58-67AF0D6B158E}"/>
                  </a:ext>
                </a:extLst>
              </p:cNvPr>
              <p:cNvSpPr>
                <a:spLocks/>
              </p:cNvSpPr>
              <p:nvPr/>
            </p:nvSpPr>
            <p:spPr bwMode="auto">
              <a:xfrm>
                <a:off x="3927" y="2248"/>
                <a:ext cx="14" cy="40"/>
              </a:xfrm>
              <a:custGeom>
                <a:avLst/>
                <a:gdLst>
                  <a:gd name="T0" fmla="*/ 8 w 8"/>
                  <a:gd name="T1" fmla="*/ 23 h 23"/>
                  <a:gd name="T2" fmla="*/ 5 w 8"/>
                  <a:gd name="T3" fmla="*/ 23 h 23"/>
                  <a:gd name="T4" fmla="*/ 5 w 8"/>
                  <a:gd name="T5" fmla="*/ 5 h 23"/>
                  <a:gd name="T6" fmla="*/ 3 w 8"/>
                  <a:gd name="T7" fmla="*/ 7 h 23"/>
                  <a:gd name="T8" fmla="*/ 0 w 8"/>
                  <a:gd name="T9" fmla="*/ 9 h 23"/>
                  <a:gd name="T10" fmla="*/ 0 w 8"/>
                  <a:gd name="T11" fmla="*/ 6 h 23"/>
                  <a:gd name="T12" fmla="*/ 4 w 8"/>
                  <a:gd name="T13" fmla="*/ 3 h 23"/>
                  <a:gd name="T14" fmla="*/ 6 w 8"/>
                  <a:gd name="T15" fmla="*/ 0 h 23"/>
                  <a:gd name="T16" fmla="*/ 8 w 8"/>
                  <a:gd name="T17" fmla="*/ 0 h 23"/>
                  <a:gd name="T18" fmla="*/ 8 w 8"/>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3">
                    <a:moveTo>
                      <a:pt x="8" y="23"/>
                    </a:moveTo>
                    <a:cubicBezTo>
                      <a:pt x="5" y="23"/>
                      <a:pt x="5" y="23"/>
                      <a:pt x="5" y="23"/>
                    </a:cubicBezTo>
                    <a:cubicBezTo>
                      <a:pt x="5" y="5"/>
                      <a:pt x="5" y="5"/>
                      <a:pt x="5" y="5"/>
                    </a:cubicBezTo>
                    <a:cubicBezTo>
                      <a:pt x="5" y="6"/>
                      <a:pt x="4" y="7"/>
                      <a:pt x="3" y="7"/>
                    </a:cubicBezTo>
                    <a:cubicBezTo>
                      <a:pt x="1" y="8"/>
                      <a:pt x="0" y="9"/>
                      <a:pt x="0" y="9"/>
                    </a:cubicBezTo>
                    <a:cubicBezTo>
                      <a:pt x="0" y="6"/>
                      <a:pt x="0" y="6"/>
                      <a:pt x="0" y="6"/>
                    </a:cubicBezTo>
                    <a:cubicBezTo>
                      <a:pt x="1" y="5"/>
                      <a:pt x="3" y="4"/>
                      <a:pt x="4" y="3"/>
                    </a:cubicBezTo>
                    <a:cubicBezTo>
                      <a:pt x="5" y="2"/>
                      <a:pt x="6" y="1"/>
                      <a:pt x="6" y="0"/>
                    </a:cubicBezTo>
                    <a:cubicBezTo>
                      <a:pt x="8" y="0"/>
                      <a:pt x="8" y="0"/>
                      <a:pt x="8" y="0"/>
                    </a:cubicBezTo>
                    <a:lnTo>
                      <a:pt x="8"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57" name="Freeform 31">
                <a:extLst>
                  <a:ext uri="{FF2B5EF4-FFF2-40B4-BE49-F238E27FC236}">
                    <a16:creationId xmlns:a16="http://schemas.microsoft.com/office/drawing/2014/main" id="{4FD968EC-D98E-4BD8-9A3F-F79D23E242FD}"/>
                  </a:ext>
                </a:extLst>
              </p:cNvPr>
              <p:cNvSpPr>
                <a:spLocks noEditPoints="1"/>
              </p:cNvSpPr>
              <p:nvPr/>
            </p:nvSpPr>
            <p:spPr bwMode="auto">
              <a:xfrm>
                <a:off x="3953" y="2248"/>
                <a:ext cx="27" cy="42"/>
              </a:xfrm>
              <a:custGeom>
                <a:avLst/>
                <a:gdLst>
                  <a:gd name="T0" fmla="*/ 0 w 15"/>
                  <a:gd name="T1" fmla="*/ 12 h 24"/>
                  <a:gd name="T2" fmla="*/ 1 w 15"/>
                  <a:gd name="T3" fmla="*/ 6 h 24"/>
                  <a:gd name="T4" fmla="*/ 4 w 15"/>
                  <a:gd name="T5" fmla="*/ 2 h 24"/>
                  <a:gd name="T6" fmla="*/ 8 w 15"/>
                  <a:gd name="T7" fmla="*/ 0 h 24"/>
                  <a:gd name="T8" fmla="*/ 11 w 15"/>
                  <a:gd name="T9" fmla="*/ 1 h 24"/>
                  <a:gd name="T10" fmla="*/ 13 w 15"/>
                  <a:gd name="T11" fmla="*/ 3 h 24"/>
                  <a:gd name="T12" fmla="*/ 15 w 15"/>
                  <a:gd name="T13" fmla="*/ 7 h 24"/>
                  <a:gd name="T14" fmla="*/ 15 w 15"/>
                  <a:gd name="T15" fmla="*/ 12 h 24"/>
                  <a:gd name="T16" fmla="*/ 14 w 15"/>
                  <a:gd name="T17" fmla="*/ 19 h 24"/>
                  <a:gd name="T18" fmla="*/ 12 w 15"/>
                  <a:gd name="T19" fmla="*/ 22 h 24"/>
                  <a:gd name="T20" fmla="*/ 8 w 15"/>
                  <a:gd name="T21" fmla="*/ 24 h 24"/>
                  <a:gd name="T22" fmla="*/ 3 w 15"/>
                  <a:gd name="T23" fmla="*/ 21 h 24"/>
                  <a:gd name="T24" fmla="*/ 0 w 15"/>
                  <a:gd name="T25" fmla="*/ 12 h 24"/>
                  <a:gd name="T26" fmla="*/ 3 w 15"/>
                  <a:gd name="T27" fmla="*/ 12 h 24"/>
                  <a:gd name="T28" fmla="*/ 4 w 15"/>
                  <a:gd name="T29" fmla="*/ 20 h 24"/>
                  <a:gd name="T30" fmla="*/ 8 w 15"/>
                  <a:gd name="T31" fmla="*/ 21 h 24"/>
                  <a:gd name="T32" fmla="*/ 11 w 15"/>
                  <a:gd name="T33" fmla="*/ 20 h 24"/>
                  <a:gd name="T34" fmla="*/ 12 w 15"/>
                  <a:gd name="T35" fmla="*/ 12 h 24"/>
                  <a:gd name="T36" fmla="*/ 11 w 15"/>
                  <a:gd name="T37" fmla="*/ 5 h 24"/>
                  <a:gd name="T38" fmla="*/ 8 w 15"/>
                  <a:gd name="T39" fmla="*/ 3 h 24"/>
                  <a:gd name="T40" fmla="*/ 5 w 15"/>
                  <a:gd name="T41" fmla="*/ 4 h 24"/>
                  <a:gd name="T42" fmla="*/ 3 w 15"/>
                  <a:gd name="T4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24">
                    <a:moveTo>
                      <a:pt x="0" y="12"/>
                    </a:moveTo>
                    <a:cubicBezTo>
                      <a:pt x="0" y="9"/>
                      <a:pt x="1" y="7"/>
                      <a:pt x="1" y="6"/>
                    </a:cubicBezTo>
                    <a:cubicBezTo>
                      <a:pt x="2" y="4"/>
                      <a:pt x="2" y="3"/>
                      <a:pt x="4" y="2"/>
                    </a:cubicBezTo>
                    <a:cubicBezTo>
                      <a:pt x="5" y="1"/>
                      <a:pt x="6" y="0"/>
                      <a:pt x="8" y="0"/>
                    </a:cubicBezTo>
                    <a:cubicBezTo>
                      <a:pt x="9" y="0"/>
                      <a:pt x="10" y="1"/>
                      <a:pt x="11" y="1"/>
                    </a:cubicBezTo>
                    <a:cubicBezTo>
                      <a:pt x="12" y="2"/>
                      <a:pt x="13" y="2"/>
                      <a:pt x="13" y="3"/>
                    </a:cubicBezTo>
                    <a:cubicBezTo>
                      <a:pt x="14" y="4"/>
                      <a:pt x="14" y="5"/>
                      <a:pt x="15" y="7"/>
                    </a:cubicBezTo>
                    <a:cubicBezTo>
                      <a:pt x="15" y="8"/>
                      <a:pt x="15" y="10"/>
                      <a:pt x="15" y="12"/>
                    </a:cubicBezTo>
                    <a:cubicBezTo>
                      <a:pt x="15" y="15"/>
                      <a:pt x="15" y="17"/>
                      <a:pt x="14" y="19"/>
                    </a:cubicBezTo>
                    <a:cubicBezTo>
                      <a:pt x="14" y="20"/>
                      <a:pt x="13" y="22"/>
                      <a:pt x="12" y="22"/>
                    </a:cubicBezTo>
                    <a:cubicBezTo>
                      <a:pt x="11" y="23"/>
                      <a:pt x="9" y="24"/>
                      <a:pt x="8" y="24"/>
                    </a:cubicBezTo>
                    <a:cubicBezTo>
                      <a:pt x="6" y="24"/>
                      <a:pt x="4" y="23"/>
                      <a:pt x="3" y="21"/>
                    </a:cubicBezTo>
                    <a:cubicBezTo>
                      <a:pt x="1" y="19"/>
                      <a:pt x="0" y="16"/>
                      <a:pt x="0" y="12"/>
                    </a:cubicBezTo>
                    <a:close/>
                    <a:moveTo>
                      <a:pt x="3" y="12"/>
                    </a:moveTo>
                    <a:cubicBezTo>
                      <a:pt x="3" y="16"/>
                      <a:pt x="4" y="18"/>
                      <a:pt x="4" y="20"/>
                    </a:cubicBezTo>
                    <a:cubicBezTo>
                      <a:pt x="5" y="21"/>
                      <a:pt x="6" y="21"/>
                      <a:pt x="8" y="21"/>
                    </a:cubicBezTo>
                    <a:cubicBezTo>
                      <a:pt x="9" y="21"/>
                      <a:pt x="10" y="21"/>
                      <a:pt x="11" y="20"/>
                    </a:cubicBezTo>
                    <a:cubicBezTo>
                      <a:pt x="12" y="18"/>
                      <a:pt x="12" y="16"/>
                      <a:pt x="12" y="12"/>
                    </a:cubicBezTo>
                    <a:cubicBezTo>
                      <a:pt x="12" y="8"/>
                      <a:pt x="12" y="6"/>
                      <a:pt x="11" y="5"/>
                    </a:cubicBezTo>
                    <a:cubicBezTo>
                      <a:pt x="10" y="3"/>
                      <a:pt x="9" y="3"/>
                      <a:pt x="8" y="3"/>
                    </a:cubicBezTo>
                    <a:cubicBezTo>
                      <a:pt x="6" y="3"/>
                      <a:pt x="5" y="3"/>
                      <a:pt x="5" y="4"/>
                    </a:cubicBezTo>
                    <a:cubicBezTo>
                      <a:pt x="4" y="6"/>
                      <a:pt x="3" y="8"/>
                      <a:pt x="3"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grpSp>
        <p:sp>
          <p:nvSpPr>
            <p:cNvPr id="133" name="Oval 9">
              <a:extLst>
                <a:ext uri="{FF2B5EF4-FFF2-40B4-BE49-F238E27FC236}">
                  <a16:creationId xmlns:a16="http://schemas.microsoft.com/office/drawing/2014/main" id="{FF890D01-110D-401C-A99C-2E0712856103}"/>
                </a:ext>
              </a:extLst>
            </p:cNvPr>
            <p:cNvSpPr>
              <a:spLocks noChangeArrowheads="1"/>
            </p:cNvSpPr>
            <p:nvPr/>
          </p:nvSpPr>
          <p:spPr bwMode="auto">
            <a:xfrm>
              <a:off x="6049963" y="3324226"/>
              <a:ext cx="347663" cy="371475"/>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99557">
                <a:defRPr/>
              </a:pPr>
              <a:endParaRPr lang="en-US" sz="1350">
                <a:solidFill>
                  <a:srgbClr val="505050"/>
                </a:solidFill>
                <a:latin typeface="Segoe UI"/>
              </a:endParaRPr>
            </a:p>
          </p:txBody>
        </p:sp>
        <p:sp>
          <p:nvSpPr>
            <p:cNvPr id="134" name="Freeform 169">
              <a:extLst>
                <a:ext uri="{FF2B5EF4-FFF2-40B4-BE49-F238E27FC236}">
                  <a16:creationId xmlns:a16="http://schemas.microsoft.com/office/drawing/2014/main" id="{F87653C8-476C-47BB-BF3A-47032F931958}"/>
                </a:ext>
              </a:extLst>
            </p:cNvPr>
            <p:cNvSpPr>
              <a:spLocks noChangeAspect="1" noEditPoints="1"/>
            </p:cNvSpPr>
            <p:nvPr/>
          </p:nvSpPr>
          <p:spPr bwMode="black">
            <a:xfrm>
              <a:off x="6137101" y="3407606"/>
              <a:ext cx="168624" cy="201764"/>
            </a:xfrm>
            <a:custGeom>
              <a:avLst/>
              <a:gdLst>
                <a:gd name="T0" fmla="*/ 35 w 1200"/>
                <a:gd name="T1" fmla="*/ 52 h 1436"/>
                <a:gd name="T2" fmla="*/ 246 w 1200"/>
                <a:gd name="T3" fmla="*/ 350 h 1436"/>
                <a:gd name="T4" fmla="*/ 88 w 1200"/>
                <a:gd name="T5" fmla="*/ 204 h 1436"/>
                <a:gd name="T6" fmla="*/ 141 w 1200"/>
                <a:gd name="T7" fmla="*/ 64 h 1436"/>
                <a:gd name="T8" fmla="*/ 499 w 1200"/>
                <a:gd name="T9" fmla="*/ 5 h 1436"/>
                <a:gd name="T10" fmla="*/ 381 w 1200"/>
                <a:gd name="T11" fmla="*/ 133 h 1436"/>
                <a:gd name="T12" fmla="*/ 446 w 1200"/>
                <a:gd name="T13" fmla="*/ 110 h 1436"/>
                <a:gd name="T14" fmla="*/ 552 w 1200"/>
                <a:gd name="T15" fmla="*/ 403 h 1436"/>
                <a:gd name="T16" fmla="*/ 643 w 1200"/>
                <a:gd name="T17" fmla="*/ 210 h 1436"/>
                <a:gd name="T18" fmla="*/ 929 w 1200"/>
                <a:gd name="T19" fmla="*/ 198 h 1436"/>
                <a:gd name="T20" fmla="*/ 789 w 1200"/>
                <a:gd name="T21" fmla="*/ 64 h 1436"/>
                <a:gd name="T22" fmla="*/ 841 w 1200"/>
                <a:gd name="T23" fmla="*/ 204 h 1436"/>
                <a:gd name="T24" fmla="*/ 1197 w 1200"/>
                <a:gd name="T25" fmla="*/ 5 h 1436"/>
                <a:gd name="T26" fmla="*/ 1029 w 1200"/>
                <a:gd name="T27" fmla="*/ 63 h 1436"/>
                <a:gd name="T28" fmla="*/ 1075 w 1200"/>
                <a:gd name="T29" fmla="*/ 122 h 1436"/>
                <a:gd name="T30" fmla="*/ 1110 w 1200"/>
                <a:gd name="T31" fmla="*/ 403 h 1436"/>
                <a:gd name="T32" fmla="*/ 225 w 1200"/>
                <a:gd name="T33" fmla="*/ 519 h 1436"/>
                <a:gd name="T34" fmla="*/ 120 w 1200"/>
                <a:gd name="T35" fmla="*/ 554 h 1436"/>
                <a:gd name="T36" fmla="*/ 80 w 1200"/>
                <a:gd name="T37" fmla="*/ 648 h 1436"/>
                <a:gd name="T38" fmla="*/ 138 w 1200"/>
                <a:gd name="T39" fmla="*/ 612 h 1436"/>
                <a:gd name="T40" fmla="*/ 225 w 1200"/>
                <a:gd name="T41" fmla="*/ 519 h 1436"/>
                <a:gd name="T42" fmla="*/ 364 w 1200"/>
                <a:gd name="T43" fmla="*/ 565 h 1436"/>
                <a:gd name="T44" fmla="*/ 574 w 1200"/>
                <a:gd name="T45" fmla="*/ 870 h 1436"/>
                <a:gd name="T46" fmla="*/ 411 w 1200"/>
                <a:gd name="T47" fmla="*/ 724 h 1436"/>
                <a:gd name="T48" fmla="*/ 469 w 1200"/>
                <a:gd name="T49" fmla="*/ 577 h 1436"/>
                <a:gd name="T50" fmla="*/ 818 w 1200"/>
                <a:gd name="T51" fmla="*/ 519 h 1436"/>
                <a:gd name="T52" fmla="*/ 701 w 1200"/>
                <a:gd name="T53" fmla="*/ 648 h 1436"/>
                <a:gd name="T54" fmla="*/ 771 w 1200"/>
                <a:gd name="T55" fmla="*/ 624 h 1436"/>
                <a:gd name="T56" fmla="*/ 871 w 1200"/>
                <a:gd name="T57" fmla="*/ 917 h 1436"/>
                <a:gd name="T58" fmla="*/ 0 w 1200"/>
                <a:gd name="T59" fmla="*/ 1238 h 1436"/>
                <a:gd name="T60" fmla="*/ 281 w 1200"/>
                <a:gd name="T61" fmla="*/ 1232 h 1436"/>
                <a:gd name="T62" fmla="*/ 141 w 1200"/>
                <a:gd name="T63" fmla="*/ 1098 h 1436"/>
                <a:gd name="T64" fmla="*/ 193 w 1200"/>
                <a:gd name="T65" fmla="*/ 1232 h 1436"/>
                <a:gd name="T66" fmla="*/ 552 w 1200"/>
                <a:gd name="T67" fmla="*/ 1030 h 1436"/>
                <a:gd name="T68" fmla="*/ 381 w 1200"/>
                <a:gd name="T69" fmla="*/ 1089 h 1436"/>
                <a:gd name="T70" fmla="*/ 422 w 1200"/>
                <a:gd name="T71" fmla="*/ 1147 h 1436"/>
                <a:gd name="T72" fmla="*/ 463 w 1200"/>
                <a:gd name="T73" fmla="*/ 1434 h 1436"/>
                <a:gd name="T74" fmla="*/ 783 w 1200"/>
                <a:gd name="T75" fmla="*/ 1436 h 1436"/>
                <a:gd name="T76" fmla="*/ 789 w 1200"/>
                <a:gd name="T77" fmla="*/ 1028 h 1436"/>
                <a:gd name="T78" fmla="*/ 783 w 1200"/>
                <a:gd name="T79" fmla="*/ 1436 h 1436"/>
                <a:gd name="T80" fmla="*/ 789 w 1200"/>
                <a:gd name="T81" fmla="*/ 1366 h 1436"/>
                <a:gd name="T82" fmla="*/ 1197 w 1200"/>
                <a:gd name="T83" fmla="*/ 1030 h 1436"/>
                <a:gd name="T84" fmla="*/ 1093 w 1200"/>
                <a:gd name="T85" fmla="*/ 1065 h 1436"/>
                <a:gd name="T86" fmla="*/ 1052 w 1200"/>
                <a:gd name="T87" fmla="*/ 1159 h 1436"/>
                <a:gd name="T88" fmla="*/ 1110 w 1200"/>
                <a:gd name="T89" fmla="*/ 1130 h 1436"/>
                <a:gd name="T90" fmla="*/ 1197 w 1200"/>
                <a:gd name="T91" fmla="*/ 1030 h 1436"/>
                <a:gd name="T92" fmla="*/ 1147 w 1200"/>
                <a:gd name="T93" fmla="*/ 519 h 1436"/>
                <a:gd name="T94" fmla="*/ 1029 w 1200"/>
                <a:gd name="T95" fmla="*/ 648 h 1436"/>
                <a:gd name="T96" fmla="*/ 1100 w 1200"/>
                <a:gd name="T97" fmla="*/ 624 h 1436"/>
                <a:gd name="T98" fmla="*/ 1200 w 1200"/>
                <a:gd name="T99" fmla="*/ 91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0" h="1436">
                  <a:moveTo>
                    <a:pt x="141" y="408"/>
                  </a:moveTo>
                  <a:cubicBezTo>
                    <a:pt x="47" y="408"/>
                    <a:pt x="0" y="338"/>
                    <a:pt x="0" y="210"/>
                  </a:cubicBezTo>
                  <a:cubicBezTo>
                    <a:pt x="0" y="140"/>
                    <a:pt x="12" y="87"/>
                    <a:pt x="35" y="52"/>
                  </a:cubicBezTo>
                  <a:cubicBezTo>
                    <a:pt x="59" y="17"/>
                    <a:pt x="100" y="0"/>
                    <a:pt x="147" y="0"/>
                  </a:cubicBezTo>
                  <a:cubicBezTo>
                    <a:pt x="240" y="0"/>
                    <a:pt x="281" y="64"/>
                    <a:pt x="281" y="198"/>
                  </a:cubicBezTo>
                  <a:cubicBezTo>
                    <a:pt x="281" y="268"/>
                    <a:pt x="269" y="315"/>
                    <a:pt x="246" y="350"/>
                  </a:cubicBezTo>
                  <a:cubicBezTo>
                    <a:pt x="223" y="385"/>
                    <a:pt x="187" y="408"/>
                    <a:pt x="141" y="408"/>
                  </a:cubicBezTo>
                  <a:close/>
                  <a:moveTo>
                    <a:pt x="141" y="64"/>
                  </a:moveTo>
                  <a:cubicBezTo>
                    <a:pt x="106" y="64"/>
                    <a:pt x="88" y="111"/>
                    <a:pt x="88" y="204"/>
                  </a:cubicBezTo>
                  <a:cubicBezTo>
                    <a:pt x="88" y="297"/>
                    <a:pt x="106" y="338"/>
                    <a:pt x="141" y="338"/>
                  </a:cubicBezTo>
                  <a:cubicBezTo>
                    <a:pt x="176" y="338"/>
                    <a:pt x="193" y="291"/>
                    <a:pt x="193" y="204"/>
                  </a:cubicBezTo>
                  <a:cubicBezTo>
                    <a:pt x="193" y="111"/>
                    <a:pt x="176" y="64"/>
                    <a:pt x="141" y="64"/>
                  </a:cubicBezTo>
                  <a:close/>
                  <a:moveTo>
                    <a:pt x="552" y="5"/>
                  </a:moveTo>
                  <a:cubicBezTo>
                    <a:pt x="552" y="5"/>
                    <a:pt x="552" y="5"/>
                    <a:pt x="552" y="5"/>
                  </a:cubicBezTo>
                  <a:cubicBezTo>
                    <a:pt x="499" y="5"/>
                    <a:pt x="499" y="5"/>
                    <a:pt x="499" y="5"/>
                  </a:cubicBezTo>
                  <a:cubicBezTo>
                    <a:pt x="481" y="16"/>
                    <a:pt x="463" y="28"/>
                    <a:pt x="440" y="34"/>
                  </a:cubicBezTo>
                  <a:cubicBezTo>
                    <a:pt x="422" y="46"/>
                    <a:pt x="399" y="57"/>
                    <a:pt x="381" y="63"/>
                  </a:cubicBezTo>
                  <a:cubicBezTo>
                    <a:pt x="381" y="63"/>
                    <a:pt x="381" y="63"/>
                    <a:pt x="381" y="133"/>
                  </a:cubicBezTo>
                  <a:cubicBezTo>
                    <a:pt x="387" y="133"/>
                    <a:pt x="393" y="133"/>
                    <a:pt x="404" y="128"/>
                  </a:cubicBezTo>
                  <a:cubicBezTo>
                    <a:pt x="410" y="128"/>
                    <a:pt x="416" y="128"/>
                    <a:pt x="422" y="122"/>
                  </a:cubicBezTo>
                  <a:cubicBezTo>
                    <a:pt x="434" y="122"/>
                    <a:pt x="440" y="116"/>
                    <a:pt x="446" y="110"/>
                  </a:cubicBezTo>
                  <a:cubicBezTo>
                    <a:pt x="452" y="110"/>
                    <a:pt x="458" y="104"/>
                    <a:pt x="463" y="98"/>
                  </a:cubicBezTo>
                  <a:cubicBezTo>
                    <a:pt x="463" y="98"/>
                    <a:pt x="463" y="98"/>
                    <a:pt x="463" y="403"/>
                  </a:cubicBezTo>
                  <a:cubicBezTo>
                    <a:pt x="463" y="403"/>
                    <a:pt x="463" y="403"/>
                    <a:pt x="552" y="403"/>
                  </a:cubicBezTo>
                  <a:cubicBezTo>
                    <a:pt x="552" y="403"/>
                    <a:pt x="552" y="403"/>
                    <a:pt x="552" y="5"/>
                  </a:cubicBezTo>
                  <a:close/>
                  <a:moveTo>
                    <a:pt x="783" y="408"/>
                  </a:moveTo>
                  <a:cubicBezTo>
                    <a:pt x="690" y="408"/>
                    <a:pt x="643" y="338"/>
                    <a:pt x="643" y="210"/>
                  </a:cubicBezTo>
                  <a:cubicBezTo>
                    <a:pt x="643" y="140"/>
                    <a:pt x="655" y="87"/>
                    <a:pt x="684" y="52"/>
                  </a:cubicBezTo>
                  <a:cubicBezTo>
                    <a:pt x="707" y="17"/>
                    <a:pt x="742" y="0"/>
                    <a:pt x="789" y="0"/>
                  </a:cubicBezTo>
                  <a:cubicBezTo>
                    <a:pt x="882" y="0"/>
                    <a:pt x="929" y="64"/>
                    <a:pt x="929" y="198"/>
                  </a:cubicBezTo>
                  <a:cubicBezTo>
                    <a:pt x="929" y="268"/>
                    <a:pt x="917" y="315"/>
                    <a:pt x="888" y="350"/>
                  </a:cubicBezTo>
                  <a:cubicBezTo>
                    <a:pt x="864" y="385"/>
                    <a:pt x="829" y="408"/>
                    <a:pt x="783" y="408"/>
                  </a:cubicBezTo>
                  <a:close/>
                  <a:moveTo>
                    <a:pt x="789" y="64"/>
                  </a:moveTo>
                  <a:cubicBezTo>
                    <a:pt x="748" y="64"/>
                    <a:pt x="730" y="111"/>
                    <a:pt x="730" y="204"/>
                  </a:cubicBezTo>
                  <a:cubicBezTo>
                    <a:pt x="730" y="297"/>
                    <a:pt x="748" y="338"/>
                    <a:pt x="789" y="338"/>
                  </a:cubicBezTo>
                  <a:cubicBezTo>
                    <a:pt x="824" y="338"/>
                    <a:pt x="841" y="291"/>
                    <a:pt x="841" y="204"/>
                  </a:cubicBezTo>
                  <a:cubicBezTo>
                    <a:pt x="841" y="111"/>
                    <a:pt x="824" y="64"/>
                    <a:pt x="789" y="64"/>
                  </a:cubicBezTo>
                  <a:close/>
                  <a:moveTo>
                    <a:pt x="1197" y="5"/>
                  </a:moveTo>
                  <a:cubicBezTo>
                    <a:pt x="1197" y="5"/>
                    <a:pt x="1197" y="5"/>
                    <a:pt x="1197" y="5"/>
                  </a:cubicBezTo>
                  <a:cubicBezTo>
                    <a:pt x="1145" y="5"/>
                    <a:pt x="1145" y="5"/>
                    <a:pt x="1145" y="5"/>
                  </a:cubicBezTo>
                  <a:cubicBezTo>
                    <a:pt x="1128" y="16"/>
                    <a:pt x="1110" y="28"/>
                    <a:pt x="1093" y="34"/>
                  </a:cubicBezTo>
                  <a:cubicBezTo>
                    <a:pt x="1075" y="46"/>
                    <a:pt x="1052" y="57"/>
                    <a:pt x="1029" y="63"/>
                  </a:cubicBezTo>
                  <a:cubicBezTo>
                    <a:pt x="1029" y="63"/>
                    <a:pt x="1029" y="63"/>
                    <a:pt x="1029" y="133"/>
                  </a:cubicBezTo>
                  <a:cubicBezTo>
                    <a:pt x="1035" y="133"/>
                    <a:pt x="1046" y="133"/>
                    <a:pt x="1052" y="128"/>
                  </a:cubicBezTo>
                  <a:cubicBezTo>
                    <a:pt x="1058" y="128"/>
                    <a:pt x="1070" y="128"/>
                    <a:pt x="1075" y="122"/>
                  </a:cubicBezTo>
                  <a:cubicBezTo>
                    <a:pt x="1081" y="122"/>
                    <a:pt x="1087" y="116"/>
                    <a:pt x="1093" y="110"/>
                  </a:cubicBezTo>
                  <a:cubicBezTo>
                    <a:pt x="1104" y="110"/>
                    <a:pt x="1110" y="104"/>
                    <a:pt x="1110" y="98"/>
                  </a:cubicBezTo>
                  <a:cubicBezTo>
                    <a:pt x="1110" y="98"/>
                    <a:pt x="1110" y="98"/>
                    <a:pt x="1110" y="403"/>
                  </a:cubicBezTo>
                  <a:cubicBezTo>
                    <a:pt x="1110" y="403"/>
                    <a:pt x="1110" y="403"/>
                    <a:pt x="1197" y="403"/>
                  </a:cubicBezTo>
                  <a:cubicBezTo>
                    <a:pt x="1197" y="403"/>
                    <a:pt x="1197" y="403"/>
                    <a:pt x="1197" y="5"/>
                  </a:cubicBezTo>
                  <a:close/>
                  <a:moveTo>
                    <a:pt x="225" y="519"/>
                  </a:moveTo>
                  <a:cubicBezTo>
                    <a:pt x="225" y="519"/>
                    <a:pt x="225" y="519"/>
                    <a:pt x="225" y="519"/>
                  </a:cubicBezTo>
                  <a:cubicBezTo>
                    <a:pt x="173" y="519"/>
                    <a:pt x="173" y="519"/>
                    <a:pt x="173" y="519"/>
                  </a:cubicBezTo>
                  <a:cubicBezTo>
                    <a:pt x="155" y="530"/>
                    <a:pt x="138" y="542"/>
                    <a:pt x="120" y="554"/>
                  </a:cubicBezTo>
                  <a:cubicBezTo>
                    <a:pt x="97" y="560"/>
                    <a:pt x="80" y="571"/>
                    <a:pt x="56" y="577"/>
                  </a:cubicBezTo>
                  <a:cubicBezTo>
                    <a:pt x="56" y="577"/>
                    <a:pt x="56" y="577"/>
                    <a:pt x="56" y="648"/>
                  </a:cubicBezTo>
                  <a:cubicBezTo>
                    <a:pt x="62" y="648"/>
                    <a:pt x="68" y="648"/>
                    <a:pt x="80" y="648"/>
                  </a:cubicBezTo>
                  <a:cubicBezTo>
                    <a:pt x="85" y="642"/>
                    <a:pt x="91" y="642"/>
                    <a:pt x="103" y="636"/>
                  </a:cubicBezTo>
                  <a:cubicBezTo>
                    <a:pt x="109" y="636"/>
                    <a:pt x="115" y="630"/>
                    <a:pt x="120" y="624"/>
                  </a:cubicBezTo>
                  <a:cubicBezTo>
                    <a:pt x="126" y="624"/>
                    <a:pt x="132" y="618"/>
                    <a:pt x="138" y="612"/>
                  </a:cubicBezTo>
                  <a:cubicBezTo>
                    <a:pt x="138" y="612"/>
                    <a:pt x="138" y="612"/>
                    <a:pt x="138" y="917"/>
                  </a:cubicBezTo>
                  <a:cubicBezTo>
                    <a:pt x="138" y="917"/>
                    <a:pt x="138" y="917"/>
                    <a:pt x="225" y="917"/>
                  </a:cubicBezTo>
                  <a:cubicBezTo>
                    <a:pt x="225" y="917"/>
                    <a:pt x="225" y="917"/>
                    <a:pt x="225" y="519"/>
                  </a:cubicBezTo>
                  <a:close/>
                  <a:moveTo>
                    <a:pt x="463" y="923"/>
                  </a:moveTo>
                  <a:cubicBezTo>
                    <a:pt x="370" y="923"/>
                    <a:pt x="323" y="853"/>
                    <a:pt x="323" y="724"/>
                  </a:cubicBezTo>
                  <a:cubicBezTo>
                    <a:pt x="323" y="653"/>
                    <a:pt x="335" y="600"/>
                    <a:pt x="364" y="565"/>
                  </a:cubicBezTo>
                  <a:cubicBezTo>
                    <a:pt x="387" y="530"/>
                    <a:pt x="422" y="512"/>
                    <a:pt x="475" y="512"/>
                  </a:cubicBezTo>
                  <a:cubicBezTo>
                    <a:pt x="562" y="512"/>
                    <a:pt x="609" y="583"/>
                    <a:pt x="609" y="712"/>
                  </a:cubicBezTo>
                  <a:cubicBezTo>
                    <a:pt x="609" y="782"/>
                    <a:pt x="597" y="829"/>
                    <a:pt x="574" y="870"/>
                  </a:cubicBezTo>
                  <a:cubicBezTo>
                    <a:pt x="545" y="905"/>
                    <a:pt x="510" y="923"/>
                    <a:pt x="463" y="923"/>
                  </a:cubicBezTo>
                  <a:close/>
                  <a:moveTo>
                    <a:pt x="469" y="577"/>
                  </a:moveTo>
                  <a:cubicBezTo>
                    <a:pt x="428" y="577"/>
                    <a:pt x="411" y="624"/>
                    <a:pt x="411" y="724"/>
                  </a:cubicBezTo>
                  <a:cubicBezTo>
                    <a:pt x="411" y="811"/>
                    <a:pt x="428" y="853"/>
                    <a:pt x="469" y="853"/>
                  </a:cubicBezTo>
                  <a:cubicBezTo>
                    <a:pt x="504" y="853"/>
                    <a:pt x="521" y="806"/>
                    <a:pt x="521" y="718"/>
                  </a:cubicBezTo>
                  <a:cubicBezTo>
                    <a:pt x="521" y="624"/>
                    <a:pt x="504" y="577"/>
                    <a:pt x="469" y="577"/>
                  </a:cubicBezTo>
                  <a:close/>
                  <a:moveTo>
                    <a:pt x="871" y="519"/>
                  </a:moveTo>
                  <a:cubicBezTo>
                    <a:pt x="871" y="519"/>
                    <a:pt x="871" y="519"/>
                    <a:pt x="871" y="519"/>
                  </a:cubicBezTo>
                  <a:cubicBezTo>
                    <a:pt x="818" y="519"/>
                    <a:pt x="818" y="519"/>
                    <a:pt x="818" y="519"/>
                  </a:cubicBezTo>
                  <a:cubicBezTo>
                    <a:pt x="807" y="530"/>
                    <a:pt x="783" y="542"/>
                    <a:pt x="765" y="554"/>
                  </a:cubicBezTo>
                  <a:cubicBezTo>
                    <a:pt x="748" y="560"/>
                    <a:pt x="724" y="571"/>
                    <a:pt x="701" y="577"/>
                  </a:cubicBezTo>
                  <a:cubicBezTo>
                    <a:pt x="701" y="577"/>
                    <a:pt x="701" y="577"/>
                    <a:pt x="701" y="648"/>
                  </a:cubicBezTo>
                  <a:cubicBezTo>
                    <a:pt x="706" y="648"/>
                    <a:pt x="718" y="648"/>
                    <a:pt x="724" y="648"/>
                  </a:cubicBezTo>
                  <a:cubicBezTo>
                    <a:pt x="730" y="642"/>
                    <a:pt x="742" y="642"/>
                    <a:pt x="748" y="636"/>
                  </a:cubicBezTo>
                  <a:cubicBezTo>
                    <a:pt x="754" y="636"/>
                    <a:pt x="760" y="630"/>
                    <a:pt x="771" y="624"/>
                  </a:cubicBezTo>
                  <a:cubicBezTo>
                    <a:pt x="777" y="624"/>
                    <a:pt x="783" y="618"/>
                    <a:pt x="783" y="612"/>
                  </a:cubicBezTo>
                  <a:cubicBezTo>
                    <a:pt x="783" y="612"/>
                    <a:pt x="783" y="612"/>
                    <a:pt x="783" y="917"/>
                  </a:cubicBezTo>
                  <a:cubicBezTo>
                    <a:pt x="783" y="917"/>
                    <a:pt x="783" y="917"/>
                    <a:pt x="871" y="917"/>
                  </a:cubicBezTo>
                  <a:cubicBezTo>
                    <a:pt x="871" y="917"/>
                    <a:pt x="871" y="917"/>
                    <a:pt x="871" y="519"/>
                  </a:cubicBezTo>
                  <a:close/>
                  <a:moveTo>
                    <a:pt x="141" y="1436"/>
                  </a:moveTo>
                  <a:cubicBezTo>
                    <a:pt x="47" y="1436"/>
                    <a:pt x="0" y="1372"/>
                    <a:pt x="0" y="1238"/>
                  </a:cubicBezTo>
                  <a:cubicBezTo>
                    <a:pt x="0" y="1168"/>
                    <a:pt x="12" y="1121"/>
                    <a:pt x="35" y="1080"/>
                  </a:cubicBezTo>
                  <a:cubicBezTo>
                    <a:pt x="59" y="1045"/>
                    <a:pt x="100" y="1028"/>
                    <a:pt x="147" y="1028"/>
                  </a:cubicBezTo>
                  <a:cubicBezTo>
                    <a:pt x="240" y="1028"/>
                    <a:pt x="281" y="1098"/>
                    <a:pt x="281" y="1232"/>
                  </a:cubicBezTo>
                  <a:cubicBezTo>
                    <a:pt x="281" y="1296"/>
                    <a:pt x="269" y="1349"/>
                    <a:pt x="246" y="1384"/>
                  </a:cubicBezTo>
                  <a:cubicBezTo>
                    <a:pt x="223" y="1419"/>
                    <a:pt x="187" y="1436"/>
                    <a:pt x="141" y="1436"/>
                  </a:cubicBezTo>
                  <a:close/>
                  <a:moveTo>
                    <a:pt x="141" y="1098"/>
                  </a:moveTo>
                  <a:cubicBezTo>
                    <a:pt x="106" y="1098"/>
                    <a:pt x="88" y="1145"/>
                    <a:pt x="88" y="1238"/>
                  </a:cubicBezTo>
                  <a:cubicBezTo>
                    <a:pt x="88" y="1325"/>
                    <a:pt x="106" y="1366"/>
                    <a:pt x="141" y="1366"/>
                  </a:cubicBezTo>
                  <a:cubicBezTo>
                    <a:pt x="176" y="1366"/>
                    <a:pt x="193" y="1325"/>
                    <a:pt x="193" y="1232"/>
                  </a:cubicBezTo>
                  <a:cubicBezTo>
                    <a:pt x="193" y="1139"/>
                    <a:pt x="176" y="1098"/>
                    <a:pt x="141" y="1098"/>
                  </a:cubicBezTo>
                  <a:close/>
                  <a:moveTo>
                    <a:pt x="552" y="1030"/>
                  </a:moveTo>
                  <a:cubicBezTo>
                    <a:pt x="552" y="1030"/>
                    <a:pt x="552" y="1030"/>
                    <a:pt x="552" y="1030"/>
                  </a:cubicBezTo>
                  <a:cubicBezTo>
                    <a:pt x="499" y="1030"/>
                    <a:pt x="499" y="1030"/>
                    <a:pt x="499" y="1030"/>
                  </a:cubicBezTo>
                  <a:cubicBezTo>
                    <a:pt x="481" y="1042"/>
                    <a:pt x="463" y="1054"/>
                    <a:pt x="440" y="1065"/>
                  </a:cubicBezTo>
                  <a:cubicBezTo>
                    <a:pt x="422" y="1071"/>
                    <a:pt x="399" y="1083"/>
                    <a:pt x="381" y="1089"/>
                  </a:cubicBezTo>
                  <a:cubicBezTo>
                    <a:pt x="381" y="1089"/>
                    <a:pt x="381" y="1089"/>
                    <a:pt x="381" y="1159"/>
                  </a:cubicBezTo>
                  <a:cubicBezTo>
                    <a:pt x="387" y="1159"/>
                    <a:pt x="393" y="1159"/>
                    <a:pt x="404" y="1159"/>
                  </a:cubicBezTo>
                  <a:cubicBezTo>
                    <a:pt x="410" y="1153"/>
                    <a:pt x="416" y="1153"/>
                    <a:pt x="422" y="1147"/>
                  </a:cubicBezTo>
                  <a:cubicBezTo>
                    <a:pt x="434" y="1147"/>
                    <a:pt x="440" y="1141"/>
                    <a:pt x="446" y="1141"/>
                  </a:cubicBezTo>
                  <a:cubicBezTo>
                    <a:pt x="452" y="1136"/>
                    <a:pt x="458" y="1130"/>
                    <a:pt x="463" y="1130"/>
                  </a:cubicBezTo>
                  <a:cubicBezTo>
                    <a:pt x="463" y="1130"/>
                    <a:pt x="463" y="1130"/>
                    <a:pt x="463" y="1434"/>
                  </a:cubicBezTo>
                  <a:cubicBezTo>
                    <a:pt x="463" y="1434"/>
                    <a:pt x="463" y="1434"/>
                    <a:pt x="552" y="1434"/>
                  </a:cubicBezTo>
                  <a:cubicBezTo>
                    <a:pt x="552" y="1434"/>
                    <a:pt x="552" y="1434"/>
                    <a:pt x="552" y="1030"/>
                  </a:cubicBezTo>
                  <a:close/>
                  <a:moveTo>
                    <a:pt x="783" y="1436"/>
                  </a:moveTo>
                  <a:cubicBezTo>
                    <a:pt x="690" y="1436"/>
                    <a:pt x="643" y="1372"/>
                    <a:pt x="643" y="1238"/>
                  </a:cubicBezTo>
                  <a:cubicBezTo>
                    <a:pt x="643" y="1168"/>
                    <a:pt x="655" y="1121"/>
                    <a:pt x="684" y="1080"/>
                  </a:cubicBezTo>
                  <a:cubicBezTo>
                    <a:pt x="707" y="1045"/>
                    <a:pt x="742" y="1028"/>
                    <a:pt x="789" y="1028"/>
                  </a:cubicBezTo>
                  <a:cubicBezTo>
                    <a:pt x="882" y="1028"/>
                    <a:pt x="929" y="1098"/>
                    <a:pt x="929" y="1232"/>
                  </a:cubicBezTo>
                  <a:cubicBezTo>
                    <a:pt x="929" y="1296"/>
                    <a:pt x="917" y="1349"/>
                    <a:pt x="888" y="1384"/>
                  </a:cubicBezTo>
                  <a:cubicBezTo>
                    <a:pt x="864" y="1419"/>
                    <a:pt x="829" y="1436"/>
                    <a:pt x="783" y="1436"/>
                  </a:cubicBezTo>
                  <a:close/>
                  <a:moveTo>
                    <a:pt x="789" y="1098"/>
                  </a:moveTo>
                  <a:cubicBezTo>
                    <a:pt x="748" y="1098"/>
                    <a:pt x="730" y="1145"/>
                    <a:pt x="730" y="1238"/>
                  </a:cubicBezTo>
                  <a:cubicBezTo>
                    <a:pt x="730" y="1325"/>
                    <a:pt x="748" y="1366"/>
                    <a:pt x="789" y="1366"/>
                  </a:cubicBezTo>
                  <a:cubicBezTo>
                    <a:pt x="824" y="1366"/>
                    <a:pt x="841" y="1325"/>
                    <a:pt x="841" y="1232"/>
                  </a:cubicBezTo>
                  <a:cubicBezTo>
                    <a:pt x="841" y="1139"/>
                    <a:pt x="824" y="1098"/>
                    <a:pt x="789" y="1098"/>
                  </a:cubicBezTo>
                  <a:close/>
                  <a:moveTo>
                    <a:pt x="1197" y="1030"/>
                  </a:moveTo>
                  <a:cubicBezTo>
                    <a:pt x="1197" y="1030"/>
                    <a:pt x="1197" y="1030"/>
                    <a:pt x="1197" y="1030"/>
                  </a:cubicBezTo>
                  <a:cubicBezTo>
                    <a:pt x="1145" y="1030"/>
                    <a:pt x="1145" y="1030"/>
                    <a:pt x="1145" y="1030"/>
                  </a:cubicBezTo>
                  <a:cubicBezTo>
                    <a:pt x="1128" y="1042"/>
                    <a:pt x="1110" y="1054"/>
                    <a:pt x="1093" y="1065"/>
                  </a:cubicBezTo>
                  <a:cubicBezTo>
                    <a:pt x="1075" y="1071"/>
                    <a:pt x="1052" y="1083"/>
                    <a:pt x="1029" y="1089"/>
                  </a:cubicBezTo>
                  <a:cubicBezTo>
                    <a:pt x="1029" y="1089"/>
                    <a:pt x="1029" y="1089"/>
                    <a:pt x="1029" y="1159"/>
                  </a:cubicBezTo>
                  <a:cubicBezTo>
                    <a:pt x="1035" y="1159"/>
                    <a:pt x="1046" y="1159"/>
                    <a:pt x="1052" y="1159"/>
                  </a:cubicBezTo>
                  <a:cubicBezTo>
                    <a:pt x="1058" y="1153"/>
                    <a:pt x="1070" y="1153"/>
                    <a:pt x="1075" y="1147"/>
                  </a:cubicBezTo>
                  <a:cubicBezTo>
                    <a:pt x="1081" y="1147"/>
                    <a:pt x="1087" y="1141"/>
                    <a:pt x="1093" y="1141"/>
                  </a:cubicBezTo>
                  <a:cubicBezTo>
                    <a:pt x="1104" y="1136"/>
                    <a:pt x="1110" y="1130"/>
                    <a:pt x="1110" y="1130"/>
                  </a:cubicBezTo>
                  <a:cubicBezTo>
                    <a:pt x="1110" y="1130"/>
                    <a:pt x="1110" y="1130"/>
                    <a:pt x="1110" y="1434"/>
                  </a:cubicBezTo>
                  <a:cubicBezTo>
                    <a:pt x="1110" y="1434"/>
                    <a:pt x="1110" y="1434"/>
                    <a:pt x="1197" y="1434"/>
                  </a:cubicBezTo>
                  <a:cubicBezTo>
                    <a:pt x="1197" y="1434"/>
                    <a:pt x="1197" y="1434"/>
                    <a:pt x="1197" y="1030"/>
                  </a:cubicBezTo>
                  <a:close/>
                  <a:moveTo>
                    <a:pt x="1200" y="519"/>
                  </a:moveTo>
                  <a:cubicBezTo>
                    <a:pt x="1200" y="519"/>
                    <a:pt x="1200" y="519"/>
                    <a:pt x="1200" y="519"/>
                  </a:cubicBezTo>
                  <a:cubicBezTo>
                    <a:pt x="1147" y="519"/>
                    <a:pt x="1147" y="519"/>
                    <a:pt x="1147" y="519"/>
                  </a:cubicBezTo>
                  <a:cubicBezTo>
                    <a:pt x="1135" y="530"/>
                    <a:pt x="1111" y="542"/>
                    <a:pt x="1094" y="554"/>
                  </a:cubicBezTo>
                  <a:cubicBezTo>
                    <a:pt x="1076" y="560"/>
                    <a:pt x="1052" y="571"/>
                    <a:pt x="1029" y="577"/>
                  </a:cubicBezTo>
                  <a:cubicBezTo>
                    <a:pt x="1029" y="577"/>
                    <a:pt x="1029" y="577"/>
                    <a:pt x="1029" y="648"/>
                  </a:cubicBezTo>
                  <a:cubicBezTo>
                    <a:pt x="1035" y="648"/>
                    <a:pt x="1047" y="648"/>
                    <a:pt x="1052" y="648"/>
                  </a:cubicBezTo>
                  <a:cubicBezTo>
                    <a:pt x="1058" y="642"/>
                    <a:pt x="1070" y="642"/>
                    <a:pt x="1076" y="636"/>
                  </a:cubicBezTo>
                  <a:cubicBezTo>
                    <a:pt x="1082" y="636"/>
                    <a:pt x="1088" y="630"/>
                    <a:pt x="1100" y="624"/>
                  </a:cubicBezTo>
                  <a:cubicBezTo>
                    <a:pt x="1106" y="624"/>
                    <a:pt x="1111" y="618"/>
                    <a:pt x="1111" y="612"/>
                  </a:cubicBezTo>
                  <a:cubicBezTo>
                    <a:pt x="1111" y="612"/>
                    <a:pt x="1111" y="612"/>
                    <a:pt x="1111" y="917"/>
                  </a:cubicBezTo>
                  <a:cubicBezTo>
                    <a:pt x="1111" y="917"/>
                    <a:pt x="1111" y="917"/>
                    <a:pt x="1200" y="917"/>
                  </a:cubicBezTo>
                  <a:cubicBezTo>
                    <a:pt x="1200" y="917"/>
                    <a:pt x="1200" y="917"/>
                    <a:pt x="1200" y="519"/>
                  </a:cubicBezTo>
                  <a:close/>
                </a:path>
              </a:pathLst>
            </a:custGeom>
            <a:solidFill>
              <a:schemeClr val="bg1"/>
            </a:solidFill>
            <a:ln>
              <a:noFill/>
            </a:ln>
          </p:spPr>
          <p:txBody>
            <a:bodyPr vert="horz" wrap="square" lIns="67214" tIns="33608" rIns="67214" bIns="33608" numCol="1" anchor="t" anchorCtr="0" compatLnSpc="1">
              <a:prstTxWarp prst="textNoShape">
                <a:avLst/>
              </a:prstTxWarp>
            </a:bodyPr>
            <a:lstStyle/>
            <a:p>
              <a:pPr defTabSz="699557">
                <a:defRPr/>
              </a:pPr>
              <a:endParaRPr lang="en-US" sz="1323">
                <a:solidFill>
                  <a:srgbClr val="505050"/>
                </a:solidFill>
                <a:latin typeface="Segoe UI"/>
              </a:endParaRPr>
            </a:p>
          </p:txBody>
        </p:sp>
      </p:grpSp>
      <p:sp>
        <p:nvSpPr>
          <p:cNvPr id="158" name="TextBox 157">
            <a:extLst>
              <a:ext uri="{FF2B5EF4-FFF2-40B4-BE49-F238E27FC236}">
                <a16:creationId xmlns:a16="http://schemas.microsoft.com/office/drawing/2014/main" id="{2A8E004B-5024-47A4-9286-5FE7EFB1FDDF}"/>
              </a:ext>
            </a:extLst>
          </p:cNvPr>
          <p:cNvSpPr txBox="1"/>
          <p:nvPr/>
        </p:nvSpPr>
        <p:spPr>
          <a:xfrm>
            <a:off x="1631528" y="5859874"/>
            <a:ext cx="768032" cy="300082"/>
          </a:xfrm>
          <a:prstGeom prst="rect">
            <a:avLst/>
          </a:prstGeom>
          <a:noFill/>
        </p:spPr>
        <p:txBody>
          <a:bodyPr wrap="none" rtlCol="0">
            <a:spAutoFit/>
          </a:bodyPr>
          <a:lstStyle/>
          <a:p>
            <a:pPr algn="ctr" defTabSz="685800">
              <a:defRPr/>
            </a:pPr>
            <a:r>
              <a:rPr lang="en-US" sz="1350">
                <a:solidFill>
                  <a:prstClr val="black"/>
                </a:solidFill>
                <a:latin typeface="Calibri" panose="020F0502020204030204"/>
              </a:rPr>
              <a:t>Attacker</a:t>
            </a:r>
          </a:p>
        </p:txBody>
      </p:sp>
      <p:sp>
        <p:nvSpPr>
          <p:cNvPr id="159" name="Right Arrow 194">
            <a:extLst>
              <a:ext uri="{FF2B5EF4-FFF2-40B4-BE49-F238E27FC236}">
                <a16:creationId xmlns:a16="http://schemas.microsoft.com/office/drawing/2014/main" id="{FFCABF84-D6B6-4903-943A-194EF70B7D71}"/>
              </a:ext>
            </a:extLst>
          </p:cNvPr>
          <p:cNvSpPr/>
          <p:nvPr/>
        </p:nvSpPr>
        <p:spPr>
          <a:xfrm>
            <a:off x="8122280" y="5175441"/>
            <a:ext cx="1291254" cy="743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en-US" sz="1350">
                <a:solidFill>
                  <a:prstClr val="white"/>
                </a:solidFill>
                <a:latin typeface="Calibri" panose="020F0502020204030204"/>
              </a:rPr>
              <a:t>Asset Control</a:t>
            </a:r>
          </a:p>
        </p:txBody>
      </p:sp>
      <p:sp>
        <p:nvSpPr>
          <p:cNvPr id="160" name="Rounded Rectangle 195">
            <a:extLst>
              <a:ext uri="{FF2B5EF4-FFF2-40B4-BE49-F238E27FC236}">
                <a16:creationId xmlns:a16="http://schemas.microsoft.com/office/drawing/2014/main" id="{C2559C8E-D430-400E-8EB7-0900EC3AC27C}"/>
              </a:ext>
            </a:extLst>
          </p:cNvPr>
          <p:cNvSpPr/>
          <p:nvPr/>
        </p:nvSpPr>
        <p:spPr>
          <a:xfrm>
            <a:off x="9482626" y="5222139"/>
            <a:ext cx="1127403" cy="630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a:solidFill>
                  <a:prstClr val="white"/>
                </a:solidFill>
                <a:latin typeface="Calibri" panose="020F0502020204030204"/>
              </a:rPr>
              <a:t>Object</a:t>
            </a:r>
          </a:p>
        </p:txBody>
      </p:sp>
      <p:pic>
        <p:nvPicPr>
          <p:cNvPr id="161" name="Picture 160">
            <a:extLst>
              <a:ext uri="{FF2B5EF4-FFF2-40B4-BE49-F238E27FC236}">
                <a16:creationId xmlns:a16="http://schemas.microsoft.com/office/drawing/2014/main" id="{67F32029-EBD5-4870-81E6-5319B87543AC}"/>
              </a:ext>
            </a:extLst>
          </p:cNvPr>
          <p:cNvPicPr>
            <a:picLocks noChangeAspect="1"/>
          </p:cNvPicPr>
          <p:nvPr/>
        </p:nvPicPr>
        <p:blipFill rotWithShape="1">
          <a:blip r:embed="rId6">
            <a:extLst>
              <a:ext uri="{28A0092B-C50C-407E-A947-70E740481C1C}">
                <a14:useLocalDpi xmlns:a14="http://schemas.microsoft.com/office/drawing/2010/main" val="0"/>
              </a:ext>
            </a:extLst>
          </a:blip>
          <a:srcRect t="49056"/>
          <a:stretch/>
        </p:blipFill>
        <p:spPr>
          <a:xfrm>
            <a:off x="4607374" y="4166751"/>
            <a:ext cx="4828451" cy="393664"/>
          </a:xfrm>
          <a:prstGeom prst="rect">
            <a:avLst/>
          </a:prstGeom>
        </p:spPr>
      </p:pic>
      <p:sp>
        <p:nvSpPr>
          <p:cNvPr id="162" name="Rectangle 161">
            <a:extLst>
              <a:ext uri="{FF2B5EF4-FFF2-40B4-BE49-F238E27FC236}">
                <a16:creationId xmlns:a16="http://schemas.microsoft.com/office/drawing/2014/main" id="{DAB752D8-B0FA-4D77-91E8-38E2C09023B0}"/>
              </a:ext>
            </a:extLst>
          </p:cNvPr>
          <p:cNvSpPr/>
          <p:nvPr/>
        </p:nvSpPr>
        <p:spPr>
          <a:xfrm>
            <a:off x="4614031" y="4128520"/>
            <a:ext cx="1855380" cy="300082"/>
          </a:xfrm>
          <a:prstGeom prst="rect">
            <a:avLst/>
          </a:prstGeom>
        </p:spPr>
        <p:txBody>
          <a:bodyPr wrap="none">
            <a:spAutoFit/>
          </a:bodyPr>
          <a:lstStyle/>
          <a:p>
            <a:pPr defTabSz="685800">
              <a:defRPr/>
            </a:pPr>
            <a:r>
              <a:rPr lang="en-US" sz="1350">
                <a:solidFill>
                  <a:prstClr val="white"/>
                </a:solidFill>
                <a:latin typeface="Calibri" panose="020F0502020204030204"/>
              </a:rPr>
              <a:t>Privilege Escalation Risk</a:t>
            </a:r>
          </a:p>
        </p:txBody>
      </p:sp>
      <p:sp>
        <p:nvSpPr>
          <p:cNvPr id="163" name="Rectangle 162">
            <a:extLst>
              <a:ext uri="{FF2B5EF4-FFF2-40B4-BE49-F238E27FC236}">
                <a16:creationId xmlns:a16="http://schemas.microsoft.com/office/drawing/2014/main" id="{66264602-D894-4268-BAEF-E89A40A0FF54}"/>
              </a:ext>
            </a:extLst>
          </p:cNvPr>
          <p:cNvSpPr/>
          <p:nvPr/>
        </p:nvSpPr>
        <p:spPr>
          <a:xfrm>
            <a:off x="8132136" y="4011068"/>
            <a:ext cx="1121846" cy="300082"/>
          </a:xfrm>
          <a:prstGeom prst="rect">
            <a:avLst/>
          </a:prstGeom>
        </p:spPr>
        <p:txBody>
          <a:bodyPr wrap="none">
            <a:spAutoFit/>
          </a:bodyPr>
          <a:lstStyle/>
          <a:p>
            <a:pPr defTabSz="685800">
              <a:defRPr/>
            </a:pPr>
            <a:r>
              <a:rPr lang="en-US" sz="1350">
                <a:solidFill>
                  <a:prstClr val="white"/>
                </a:solidFill>
                <a:latin typeface="Calibri" panose="020F0502020204030204"/>
              </a:rPr>
              <a:t>Asset Control</a:t>
            </a:r>
          </a:p>
        </p:txBody>
      </p:sp>
      <p:pic>
        <p:nvPicPr>
          <p:cNvPr id="164" name="Picture 163">
            <a:extLst>
              <a:ext uri="{FF2B5EF4-FFF2-40B4-BE49-F238E27FC236}">
                <a16:creationId xmlns:a16="http://schemas.microsoft.com/office/drawing/2014/main" id="{1E60F8D7-A5AD-4CB6-BD4E-7E145EC3195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73376" y="3940588"/>
            <a:ext cx="382067" cy="334880"/>
          </a:xfrm>
          <a:prstGeom prst="rect">
            <a:avLst/>
          </a:prstGeom>
        </p:spPr>
      </p:pic>
      <p:sp>
        <p:nvSpPr>
          <p:cNvPr id="165" name="Rectangle 164">
            <a:extLst>
              <a:ext uri="{FF2B5EF4-FFF2-40B4-BE49-F238E27FC236}">
                <a16:creationId xmlns:a16="http://schemas.microsoft.com/office/drawing/2014/main" id="{B04E6F9F-351E-4C56-B611-D85C1F65D50A}"/>
              </a:ext>
            </a:extLst>
          </p:cNvPr>
          <p:cNvSpPr/>
          <p:nvPr/>
        </p:nvSpPr>
        <p:spPr>
          <a:xfrm>
            <a:off x="4219419" y="3941413"/>
            <a:ext cx="2482283" cy="300082"/>
          </a:xfrm>
          <a:prstGeom prst="rect">
            <a:avLst/>
          </a:prstGeom>
        </p:spPr>
        <p:txBody>
          <a:bodyPr wrap="none">
            <a:spAutoFit/>
          </a:bodyPr>
          <a:lstStyle/>
          <a:p>
            <a:pPr marL="385763" defTabSz="685800">
              <a:defRPr/>
            </a:pPr>
            <a:r>
              <a:rPr lang="en-US" sz="1350">
                <a:solidFill>
                  <a:prstClr val="white"/>
                </a:solidFill>
                <a:latin typeface="Calibri" panose="020F0502020204030204"/>
              </a:rPr>
              <a:t>Access Admin Applications </a:t>
            </a:r>
          </a:p>
        </p:txBody>
      </p:sp>
      <p:sp>
        <p:nvSpPr>
          <p:cNvPr id="4" name="Rectangle 3">
            <a:extLst>
              <a:ext uri="{FF2B5EF4-FFF2-40B4-BE49-F238E27FC236}">
                <a16:creationId xmlns:a16="http://schemas.microsoft.com/office/drawing/2014/main" id="{C9BF483C-9DC3-4373-8B15-CF6951426F29}"/>
              </a:ext>
            </a:extLst>
          </p:cNvPr>
          <p:cNvSpPr/>
          <p:nvPr/>
        </p:nvSpPr>
        <p:spPr>
          <a:xfrm>
            <a:off x="728870" y="1909164"/>
            <a:ext cx="10882996" cy="830997"/>
          </a:xfrm>
          <a:prstGeom prst="rect">
            <a:avLst/>
          </a:prstGeom>
          <a:ln w="19050">
            <a:solidFill>
              <a:schemeClr val="tx2"/>
            </a:solidFill>
          </a:ln>
        </p:spPr>
        <p:txBody>
          <a:bodyPr wrap="square">
            <a:spAutoFit/>
          </a:bodyPr>
          <a:lstStyle/>
          <a:p>
            <a:pPr>
              <a:defRPr/>
            </a:pPr>
            <a:r>
              <a:rPr lang="en-US" sz="2400">
                <a:solidFill>
                  <a:schemeClr val="tx2"/>
                </a:solidFill>
              </a:rPr>
              <a:t>If you access your jump server from your regular workstation, you are not improving your security posture</a:t>
            </a:r>
          </a:p>
        </p:txBody>
      </p:sp>
    </p:spTree>
    <p:extLst>
      <p:ext uri="{BB962C8B-B14F-4D97-AF65-F5344CB8AC3E}">
        <p14:creationId xmlns:p14="http://schemas.microsoft.com/office/powerpoint/2010/main" val="211132380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4E189E9-5C33-4A49-95D9-A1393DD86AF0}"/>
              </a:ext>
            </a:extLst>
          </p:cNvPr>
          <p:cNvSpPr>
            <a:spLocks noGrp="1"/>
          </p:cNvSpPr>
          <p:nvPr>
            <p:ph type="body" sz="quarter" idx="13"/>
          </p:nvPr>
        </p:nvSpPr>
        <p:spPr/>
        <p:txBody>
          <a:bodyPr/>
          <a:lstStyle/>
          <a:p>
            <a:r>
              <a:rPr lang="en-US"/>
              <a:t>Taming the jumping servers</a:t>
            </a:r>
          </a:p>
        </p:txBody>
      </p:sp>
      <p:sp>
        <p:nvSpPr>
          <p:cNvPr id="6" name="Espace réservé du texte 2">
            <a:extLst>
              <a:ext uri="{FF2B5EF4-FFF2-40B4-BE49-F238E27FC236}">
                <a16:creationId xmlns:a16="http://schemas.microsoft.com/office/drawing/2014/main" id="{A943E6C9-5019-464D-AF0D-4B3A3A742756}"/>
              </a:ext>
            </a:extLst>
          </p:cNvPr>
          <p:cNvSpPr txBox="1">
            <a:spLocks/>
          </p:cNvSpPr>
          <p:nvPr/>
        </p:nvSpPr>
        <p:spPr>
          <a:xfrm>
            <a:off x="366141" y="1922261"/>
            <a:ext cx="11629721" cy="204979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Jump servers are just a bad idea… Unless…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They can be used only from a PAW machine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You can install toolsets and other utilities for administrative duties </a:t>
            </a: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p:txBody>
      </p:sp>
      <p:grpSp>
        <p:nvGrpSpPr>
          <p:cNvPr id="167" name="Group 166">
            <a:extLst>
              <a:ext uri="{FF2B5EF4-FFF2-40B4-BE49-F238E27FC236}">
                <a16:creationId xmlns:a16="http://schemas.microsoft.com/office/drawing/2014/main" id="{F2218A49-4CD2-44BC-A48F-6E5E9DFF16F1}"/>
              </a:ext>
            </a:extLst>
          </p:cNvPr>
          <p:cNvGrpSpPr/>
          <p:nvPr/>
        </p:nvGrpSpPr>
        <p:grpSpPr>
          <a:xfrm>
            <a:off x="3524530" y="4139950"/>
            <a:ext cx="899912" cy="641810"/>
            <a:chOff x="2362200" y="781384"/>
            <a:chExt cx="1428329" cy="1018674"/>
          </a:xfrm>
          <a:solidFill>
            <a:srgbClr val="FF0000"/>
          </a:solidFill>
        </p:grpSpPr>
        <p:grpSp>
          <p:nvGrpSpPr>
            <p:cNvPr id="168" name="Group 167">
              <a:extLst>
                <a:ext uri="{FF2B5EF4-FFF2-40B4-BE49-F238E27FC236}">
                  <a16:creationId xmlns:a16="http://schemas.microsoft.com/office/drawing/2014/main" id="{042B5088-94CA-40A6-8A00-735D2FFFA455}"/>
                </a:ext>
              </a:extLst>
            </p:cNvPr>
            <p:cNvGrpSpPr>
              <a:grpSpLocks noChangeAspect="1"/>
            </p:cNvGrpSpPr>
            <p:nvPr/>
          </p:nvGrpSpPr>
          <p:grpSpPr>
            <a:xfrm>
              <a:off x="2362200" y="781384"/>
              <a:ext cx="1428329" cy="1018674"/>
              <a:chOff x="1919150" y="3044496"/>
              <a:chExt cx="666391" cy="475141"/>
            </a:xfrm>
            <a:grpFill/>
          </p:grpSpPr>
          <p:sp>
            <p:nvSpPr>
              <p:cNvPr id="170" name="Round Same Side Corner Rectangle 11">
                <a:extLst>
                  <a:ext uri="{FF2B5EF4-FFF2-40B4-BE49-F238E27FC236}">
                    <a16:creationId xmlns:a16="http://schemas.microsoft.com/office/drawing/2014/main" id="{92291C8C-3207-4409-A618-E250EEF3F068}"/>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grpFill/>
              <a:ln w="25400" cap="flat" cmpd="sng" algn="ctr">
                <a:noFill/>
                <a:prstDash val="solid"/>
              </a:ln>
              <a:effectLst/>
            </p:spPr>
            <p:txBody>
              <a:bodyPr rtlCol="0" anchor="ctr"/>
              <a:lstStyle/>
              <a:p>
                <a:pPr algn="ctr" defTabSz="685669">
                  <a:defRPr/>
                </a:pPr>
                <a:endParaRPr lang="en-US" sz="1200" kern="0">
                  <a:solidFill>
                    <a:sysClr val="window" lastClr="FFFFFF"/>
                  </a:solidFill>
                  <a:latin typeface="Segoe"/>
                </a:endParaRPr>
              </a:p>
            </p:txBody>
          </p:sp>
          <p:sp>
            <p:nvSpPr>
              <p:cNvPr id="171" name="Trapezoid 12">
                <a:extLst>
                  <a:ext uri="{FF2B5EF4-FFF2-40B4-BE49-F238E27FC236}">
                    <a16:creationId xmlns:a16="http://schemas.microsoft.com/office/drawing/2014/main" id="{FDCDC03A-6B1B-4493-A6C3-152DA7BCE85F}"/>
                  </a:ext>
                </a:extLst>
              </p:cNvPr>
              <p:cNvSpPr/>
              <p:nvPr/>
            </p:nvSpPr>
            <p:spPr>
              <a:xfrm>
                <a:off x="1919150" y="3408078"/>
                <a:ext cx="666391" cy="84127"/>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grpFill/>
              <a:ln w="25400" cap="flat" cmpd="sng" algn="ctr">
                <a:noFill/>
                <a:prstDash val="solid"/>
              </a:ln>
              <a:effectLst/>
            </p:spPr>
            <p:txBody>
              <a:bodyPr rtlCol="0" anchor="ctr"/>
              <a:lstStyle/>
              <a:p>
                <a:pPr algn="ctr" defTabSz="685669">
                  <a:defRPr/>
                </a:pPr>
                <a:endParaRPr lang="en-US" sz="1200" kern="0">
                  <a:solidFill>
                    <a:sysClr val="window" lastClr="FFFFFF"/>
                  </a:solidFill>
                  <a:latin typeface="Segoe"/>
                </a:endParaRPr>
              </a:p>
            </p:txBody>
          </p:sp>
          <p:sp>
            <p:nvSpPr>
              <p:cNvPr id="172" name="Rectangle 171">
                <a:extLst>
                  <a:ext uri="{FF2B5EF4-FFF2-40B4-BE49-F238E27FC236}">
                    <a16:creationId xmlns:a16="http://schemas.microsoft.com/office/drawing/2014/main" id="{8431C901-1BEF-4F63-BA67-24F6AF1B5093}"/>
                  </a:ext>
                </a:extLst>
              </p:cNvPr>
              <p:cNvSpPr/>
              <p:nvPr/>
            </p:nvSpPr>
            <p:spPr>
              <a:xfrm>
                <a:off x="1919446" y="3492205"/>
                <a:ext cx="665798" cy="27432"/>
              </a:xfrm>
              <a:prstGeom prst="rect">
                <a:avLst/>
              </a:prstGeom>
              <a:grpFill/>
              <a:ln w="25400" cap="flat" cmpd="sng" algn="ctr">
                <a:noFill/>
                <a:prstDash val="solid"/>
              </a:ln>
              <a:effectLst/>
            </p:spPr>
            <p:txBody>
              <a:bodyPr rtlCol="0" anchor="ctr"/>
              <a:lstStyle/>
              <a:p>
                <a:pPr algn="ctr" defTabSz="685669">
                  <a:defRPr/>
                </a:pPr>
                <a:endParaRPr lang="en-US" sz="1200" kern="0">
                  <a:solidFill>
                    <a:sysClr val="window" lastClr="FFFFFF"/>
                  </a:solidFill>
                  <a:latin typeface="Segoe"/>
                </a:endParaRPr>
              </a:p>
            </p:txBody>
          </p:sp>
        </p:grpSp>
        <p:sp>
          <p:nvSpPr>
            <p:cNvPr id="169" name="TextBox 168">
              <a:extLst>
                <a:ext uri="{FF2B5EF4-FFF2-40B4-BE49-F238E27FC236}">
                  <a16:creationId xmlns:a16="http://schemas.microsoft.com/office/drawing/2014/main" id="{7C31EF22-0F07-408E-AE9A-A87F8DA63989}"/>
                </a:ext>
              </a:extLst>
            </p:cNvPr>
            <p:cNvSpPr txBox="1"/>
            <p:nvPr/>
          </p:nvSpPr>
          <p:spPr>
            <a:xfrm>
              <a:off x="2610615" y="913921"/>
              <a:ext cx="945042" cy="527580"/>
            </a:xfrm>
            <a:prstGeom prst="rect">
              <a:avLst/>
            </a:prstGeom>
            <a:noFill/>
          </p:spPr>
          <p:txBody>
            <a:bodyPr wrap="none" lIns="0" tIns="0" rIns="0" bIns="0" rtlCol="0">
              <a:spAutoFit/>
            </a:bodyPr>
            <a:lstStyle/>
            <a:p>
              <a:pPr algn="ctr" defTabSz="685443" fontAlgn="base">
                <a:lnSpc>
                  <a:spcPct val="90000"/>
                </a:lnSpc>
                <a:spcBef>
                  <a:spcPct val="0"/>
                </a:spcBef>
                <a:spcAft>
                  <a:spcPct val="0"/>
                </a:spcAft>
                <a:defRPr/>
              </a:pPr>
              <a:r>
                <a:rPr lang="en-US" sz="2400" b="1">
                  <a:solidFill>
                    <a:srgbClr val="FF0000"/>
                  </a:solidFill>
                  <a:latin typeface="Calibri" pitchFamily="34" charset="0"/>
                  <a:cs typeface="Calibri" pitchFamily="34" charset="0"/>
                </a:rPr>
                <a:t>PAW</a:t>
              </a:r>
            </a:p>
          </p:txBody>
        </p:sp>
      </p:grpSp>
      <p:sp>
        <p:nvSpPr>
          <p:cNvPr id="173" name="TextBox 172">
            <a:extLst>
              <a:ext uri="{FF2B5EF4-FFF2-40B4-BE49-F238E27FC236}">
                <a16:creationId xmlns:a16="http://schemas.microsoft.com/office/drawing/2014/main" id="{BF6B9834-BD5E-4B7C-897B-67D99D57FFB5}"/>
              </a:ext>
            </a:extLst>
          </p:cNvPr>
          <p:cNvSpPr txBox="1"/>
          <p:nvPr/>
        </p:nvSpPr>
        <p:spPr>
          <a:xfrm>
            <a:off x="3471112" y="4827068"/>
            <a:ext cx="1006750" cy="300082"/>
          </a:xfrm>
          <a:prstGeom prst="rect">
            <a:avLst/>
          </a:prstGeom>
          <a:noFill/>
        </p:spPr>
        <p:txBody>
          <a:bodyPr wrap="none" rtlCol="0">
            <a:spAutoFit/>
          </a:bodyPr>
          <a:lstStyle/>
          <a:p>
            <a:pPr algn="ctr" defTabSz="685800">
              <a:defRPr/>
            </a:pPr>
            <a:r>
              <a:rPr lang="en-US" sz="1350">
                <a:solidFill>
                  <a:prstClr val="black"/>
                </a:solidFill>
                <a:latin typeface="Calibri" panose="020F0502020204030204"/>
              </a:rPr>
              <a:t>Admin PAW</a:t>
            </a:r>
          </a:p>
        </p:txBody>
      </p:sp>
      <p:grpSp>
        <p:nvGrpSpPr>
          <p:cNvPr id="174" name="Group 4">
            <a:extLst>
              <a:ext uri="{FF2B5EF4-FFF2-40B4-BE49-F238E27FC236}">
                <a16:creationId xmlns:a16="http://schemas.microsoft.com/office/drawing/2014/main" id="{78156F0E-F730-4F4F-8D84-ED62722E001D}"/>
              </a:ext>
            </a:extLst>
          </p:cNvPr>
          <p:cNvGrpSpPr>
            <a:grpSpLocks noChangeAspect="1"/>
          </p:cNvGrpSpPr>
          <p:nvPr/>
        </p:nvGrpSpPr>
        <p:grpSpPr bwMode="auto">
          <a:xfrm>
            <a:off x="1804380" y="3854110"/>
            <a:ext cx="278207" cy="896539"/>
            <a:chOff x="5699" y="3125"/>
            <a:chExt cx="328" cy="1057"/>
          </a:xfrm>
        </p:grpSpPr>
        <p:sp>
          <p:nvSpPr>
            <p:cNvPr id="175" name="AutoShape 3">
              <a:extLst>
                <a:ext uri="{FF2B5EF4-FFF2-40B4-BE49-F238E27FC236}">
                  <a16:creationId xmlns:a16="http://schemas.microsoft.com/office/drawing/2014/main" id="{0D4A9703-92F2-4257-BF25-14E614990ECE}"/>
                </a:ext>
              </a:extLst>
            </p:cNvPr>
            <p:cNvSpPr>
              <a:spLocks noChangeAspect="1" noChangeArrowheads="1" noTextEdit="1"/>
            </p:cNvSpPr>
            <p:nvPr/>
          </p:nvSpPr>
          <p:spPr bwMode="auto">
            <a:xfrm>
              <a:off x="5699" y="3125"/>
              <a:ext cx="328" cy="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76" name="Freeform 216">
              <a:extLst>
                <a:ext uri="{FF2B5EF4-FFF2-40B4-BE49-F238E27FC236}">
                  <a16:creationId xmlns:a16="http://schemas.microsoft.com/office/drawing/2014/main" id="{FC828FAC-9441-4C91-BFDB-3437351EADD4}"/>
                </a:ext>
              </a:extLst>
            </p:cNvPr>
            <p:cNvSpPr>
              <a:spLocks/>
            </p:cNvSpPr>
            <p:nvPr/>
          </p:nvSpPr>
          <p:spPr bwMode="auto">
            <a:xfrm>
              <a:off x="5708" y="3519"/>
              <a:ext cx="50" cy="295"/>
            </a:xfrm>
            <a:custGeom>
              <a:avLst/>
              <a:gdLst>
                <a:gd name="T0" fmla="*/ 50 w 50"/>
                <a:gd name="T1" fmla="*/ 0 h 295"/>
                <a:gd name="T2" fmla="*/ 0 w 50"/>
                <a:gd name="T3" fmla="*/ 0 h 295"/>
                <a:gd name="T4" fmla="*/ 0 w 50"/>
                <a:gd name="T5" fmla="*/ 295 h 295"/>
                <a:gd name="T6" fmla="*/ 50 w 50"/>
                <a:gd name="T7" fmla="*/ 295 h 295"/>
                <a:gd name="T8" fmla="*/ 50 w 50"/>
                <a:gd name="T9" fmla="*/ 0 h 295"/>
                <a:gd name="T10" fmla="*/ 50 w 50"/>
                <a:gd name="T11" fmla="*/ 0 h 295"/>
              </a:gdLst>
              <a:ahLst/>
              <a:cxnLst>
                <a:cxn ang="0">
                  <a:pos x="T0" y="T1"/>
                </a:cxn>
                <a:cxn ang="0">
                  <a:pos x="T2" y="T3"/>
                </a:cxn>
                <a:cxn ang="0">
                  <a:pos x="T4" y="T5"/>
                </a:cxn>
                <a:cxn ang="0">
                  <a:pos x="T6" y="T7"/>
                </a:cxn>
                <a:cxn ang="0">
                  <a:pos x="T8" y="T9"/>
                </a:cxn>
                <a:cxn ang="0">
                  <a:pos x="T10" y="T11"/>
                </a:cxn>
              </a:cxnLst>
              <a:rect l="0" t="0" r="r" b="b"/>
              <a:pathLst>
                <a:path w="50" h="295">
                  <a:moveTo>
                    <a:pt x="50" y="0"/>
                  </a:moveTo>
                  <a:lnTo>
                    <a:pt x="0" y="0"/>
                  </a:lnTo>
                  <a:lnTo>
                    <a:pt x="0" y="295"/>
                  </a:lnTo>
                  <a:lnTo>
                    <a:pt x="50" y="295"/>
                  </a:lnTo>
                  <a:lnTo>
                    <a:pt x="50" y="0"/>
                  </a:lnTo>
                  <a:lnTo>
                    <a:pt x="5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77" name="Freeform 217">
              <a:extLst>
                <a:ext uri="{FF2B5EF4-FFF2-40B4-BE49-F238E27FC236}">
                  <a16:creationId xmlns:a16="http://schemas.microsoft.com/office/drawing/2014/main" id="{E50448A6-4E62-497C-8797-304C3E74DB1F}"/>
                </a:ext>
              </a:extLst>
            </p:cNvPr>
            <p:cNvSpPr>
              <a:spLocks/>
            </p:cNvSpPr>
            <p:nvPr/>
          </p:nvSpPr>
          <p:spPr bwMode="auto">
            <a:xfrm>
              <a:off x="5708" y="3765"/>
              <a:ext cx="50" cy="97"/>
            </a:xfrm>
            <a:custGeom>
              <a:avLst/>
              <a:gdLst>
                <a:gd name="T0" fmla="*/ 29 w 29"/>
                <a:gd name="T1" fmla="*/ 0 h 57"/>
                <a:gd name="T2" fmla="*/ 29 w 29"/>
                <a:gd name="T3" fmla="*/ 57 h 57"/>
                <a:gd name="T4" fmla="*/ 0 w 29"/>
                <a:gd name="T5" fmla="*/ 29 h 57"/>
                <a:gd name="T6" fmla="*/ 29 w 29"/>
                <a:gd name="T7" fmla="*/ 0 h 57"/>
              </a:gdLst>
              <a:ahLst/>
              <a:cxnLst>
                <a:cxn ang="0">
                  <a:pos x="T0" y="T1"/>
                </a:cxn>
                <a:cxn ang="0">
                  <a:pos x="T2" y="T3"/>
                </a:cxn>
                <a:cxn ang="0">
                  <a:pos x="T4" y="T5"/>
                </a:cxn>
                <a:cxn ang="0">
                  <a:pos x="T6" y="T7"/>
                </a:cxn>
              </a:cxnLst>
              <a:rect l="0" t="0" r="r" b="b"/>
              <a:pathLst>
                <a:path w="29" h="57">
                  <a:moveTo>
                    <a:pt x="29" y="0"/>
                  </a:moveTo>
                  <a:cubicBezTo>
                    <a:pt x="29" y="57"/>
                    <a:pt x="29" y="57"/>
                    <a:pt x="29" y="57"/>
                  </a:cubicBezTo>
                  <a:cubicBezTo>
                    <a:pt x="13" y="57"/>
                    <a:pt x="0" y="45"/>
                    <a:pt x="0" y="29"/>
                  </a:cubicBezTo>
                  <a:cubicBezTo>
                    <a:pt x="0" y="13"/>
                    <a:pt x="13" y="0"/>
                    <a:pt x="29"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78" name="Freeform 218">
              <a:extLst>
                <a:ext uri="{FF2B5EF4-FFF2-40B4-BE49-F238E27FC236}">
                  <a16:creationId xmlns:a16="http://schemas.microsoft.com/office/drawing/2014/main" id="{1F1053C4-7C46-490E-93B9-449B79FA0952}"/>
                </a:ext>
              </a:extLst>
            </p:cNvPr>
            <p:cNvSpPr>
              <a:spLocks/>
            </p:cNvSpPr>
            <p:nvPr/>
          </p:nvSpPr>
          <p:spPr bwMode="auto">
            <a:xfrm>
              <a:off x="5708" y="3748"/>
              <a:ext cx="50" cy="32"/>
            </a:xfrm>
            <a:custGeom>
              <a:avLst/>
              <a:gdLst>
                <a:gd name="T0" fmla="*/ 50 w 50"/>
                <a:gd name="T1" fmla="*/ 0 h 32"/>
                <a:gd name="T2" fmla="*/ 0 w 50"/>
                <a:gd name="T3" fmla="*/ 0 h 32"/>
                <a:gd name="T4" fmla="*/ 0 w 50"/>
                <a:gd name="T5" fmla="*/ 32 h 32"/>
                <a:gd name="T6" fmla="*/ 50 w 50"/>
                <a:gd name="T7" fmla="*/ 32 h 32"/>
                <a:gd name="T8" fmla="*/ 50 w 50"/>
                <a:gd name="T9" fmla="*/ 0 h 32"/>
                <a:gd name="T10" fmla="*/ 50 w 50"/>
                <a:gd name="T11" fmla="*/ 0 h 32"/>
              </a:gdLst>
              <a:ahLst/>
              <a:cxnLst>
                <a:cxn ang="0">
                  <a:pos x="T0" y="T1"/>
                </a:cxn>
                <a:cxn ang="0">
                  <a:pos x="T2" y="T3"/>
                </a:cxn>
                <a:cxn ang="0">
                  <a:pos x="T4" y="T5"/>
                </a:cxn>
                <a:cxn ang="0">
                  <a:pos x="T6" y="T7"/>
                </a:cxn>
                <a:cxn ang="0">
                  <a:pos x="T8" y="T9"/>
                </a:cxn>
                <a:cxn ang="0">
                  <a:pos x="T10" y="T11"/>
                </a:cxn>
              </a:cxnLst>
              <a:rect l="0" t="0" r="r" b="b"/>
              <a:pathLst>
                <a:path w="50" h="32">
                  <a:moveTo>
                    <a:pt x="50" y="0"/>
                  </a:moveTo>
                  <a:lnTo>
                    <a:pt x="0" y="0"/>
                  </a:lnTo>
                  <a:lnTo>
                    <a:pt x="0" y="32"/>
                  </a:lnTo>
                  <a:lnTo>
                    <a:pt x="50" y="32"/>
                  </a:lnTo>
                  <a:lnTo>
                    <a:pt x="50" y="0"/>
                  </a:lnTo>
                  <a:lnTo>
                    <a:pt x="5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79" name="Freeform 219">
              <a:extLst>
                <a:ext uri="{FF2B5EF4-FFF2-40B4-BE49-F238E27FC236}">
                  <a16:creationId xmlns:a16="http://schemas.microsoft.com/office/drawing/2014/main" id="{63BC49F6-0C27-4F69-BB14-0B91A78B17B3}"/>
                </a:ext>
              </a:extLst>
            </p:cNvPr>
            <p:cNvSpPr>
              <a:spLocks/>
            </p:cNvSpPr>
            <p:nvPr/>
          </p:nvSpPr>
          <p:spPr bwMode="auto">
            <a:xfrm>
              <a:off x="5774" y="3265"/>
              <a:ext cx="166" cy="33"/>
            </a:xfrm>
            <a:custGeom>
              <a:avLst/>
              <a:gdLst>
                <a:gd name="T0" fmla="*/ 96 w 96"/>
                <a:gd name="T1" fmla="*/ 14 h 19"/>
                <a:gd name="T2" fmla="*/ 92 w 96"/>
                <a:gd name="T3" fmla="*/ 19 h 19"/>
                <a:gd name="T4" fmla="*/ 5 w 96"/>
                <a:gd name="T5" fmla="*/ 19 h 19"/>
                <a:gd name="T6" fmla="*/ 0 w 96"/>
                <a:gd name="T7" fmla="*/ 14 h 19"/>
                <a:gd name="T8" fmla="*/ 0 w 96"/>
                <a:gd name="T9" fmla="*/ 4 h 19"/>
                <a:gd name="T10" fmla="*/ 5 w 96"/>
                <a:gd name="T11" fmla="*/ 0 h 19"/>
                <a:gd name="T12" fmla="*/ 92 w 96"/>
                <a:gd name="T13" fmla="*/ 0 h 19"/>
                <a:gd name="T14" fmla="*/ 96 w 96"/>
                <a:gd name="T15" fmla="*/ 4 h 19"/>
                <a:gd name="T16" fmla="*/ 96 w 96"/>
                <a:gd name="T17" fmla="*/ 14 h 19"/>
                <a:gd name="T18" fmla="*/ 96 w 96"/>
                <a:gd name="T19"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19">
                  <a:moveTo>
                    <a:pt x="96" y="14"/>
                  </a:moveTo>
                  <a:cubicBezTo>
                    <a:pt x="96" y="17"/>
                    <a:pt x="94" y="19"/>
                    <a:pt x="92" y="19"/>
                  </a:cubicBezTo>
                  <a:cubicBezTo>
                    <a:pt x="5" y="19"/>
                    <a:pt x="5" y="19"/>
                    <a:pt x="5" y="19"/>
                  </a:cubicBezTo>
                  <a:cubicBezTo>
                    <a:pt x="2" y="19"/>
                    <a:pt x="0" y="17"/>
                    <a:pt x="0" y="14"/>
                  </a:cubicBezTo>
                  <a:cubicBezTo>
                    <a:pt x="0" y="4"/>
                    <a:pt x="0" y="4"/>
                    <a:pt x="0" y="4"/>
                  </a:cubicBezTo>
                  <a:cubicBezTo>
                    <a:pt x="0" y="2"/>
                    <a:pt x="2" y="0"/>
                    <a:pt x="5" y="0"/>
                  </a:cubicBezTo>
                  <a:cubicBezTo>
                    <a:pt x="92" y="0"/>
                    <a:pt x="92" y="0"/>
                    <a:pt x="92" y="0"/>
                  </a:cubicBezTo>
                  <a:cubicBezTo>
                    <a:pt x="94" y="0"/>
                    <a:pt x="96" y="2"/>
                    <a:pt x="96" y="4"/>
                  </a:cubicBezTo>
                  <a:cubicBezTo>
                    <a:pt x="96" y="14"/>
                    <a:pt x="96" y="14"/>
                    <a:pt x="96" y="14"/>
                  </a:cubicBezTo>
                  <a:cubicBezTo>
                    <a:pt x="96" y="14"/>
                    <a:pt x="96" y="14"/>
                    <a:pt x="96" y="14"/>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80" name="Freeform 220">
              <a:extLst>
                <a:ext uri="{FF2B5EF4-FFF2-40B4-BE49-F238E27FC236}">
                  <a16:creationId xmlns:a16="http://schemas.microsoft.com/office/drawing/2014/main" id="{DA85ED74-08AE-4FAF-A492-0B336DA806BD}"/>
                </a:ext>
              </a:extLst>
            </p:cNvPr>
            <p:cNvSpPr>
              <a:spLocks/>
            </p:cNvSpPr>
            <p:nvPr/>
          </p:nvSpPr>
          <p:spPr bwMode="auto">
            <a:xfrm>
              <a:off x="5765" y="3724"/>
              <a:ext cx="184" cy="65"/>
            </a:xfrm>
            <a:custGeom>
              <a:avLst/>
              <a:gdLst>
                <a:gd name="T0" fmla="*/ 0 w 184"/>
                <a:gd name="T1" fmla="*/ 0 h 65"/>
                <a:gd name="T2" fmla="*/ 184 w 184"/>
                <a:gd name="T3" fmla="*/ 0 h 65"/>
                <a:gd name="T4" fmla="*/ 184 w 184"/>
                <a:gd name="T5" fmla="*/ 65 h 65"/>
                <a:gd name="T6" fmla="*/ 0 w 184"/>
                <a:gd name="T7" fmla="*/ 65 h 65"/>
                <a:gd name="T8" fmla="*/ 0 w 184"/>
                <a:gd name="T9" fmla="*/ 0 h 65"/>
                <a:gd name="T10" fmla="*/ 0 w 184"/>
                <a:gd name="T11" fmla="*/ 0 h 65"/>
              </a:gdLst>
              <a:ahLst/>
              <a:cxnLst>
                <a:cxn ang="0">
                  <a:pos x="T0" y="T1"/>
                </a:cxn>
                <a:cxn ang="0">
                  <a:pos x="T2" y="T3"/>
                </a:cxn>
                <a:cxn ang="0">
                  <a:pos x="T4" y="T5"/>
                </a:cxn>
                <a:cxn ang="0">
                  <a:pos x="T6" y="T7"/>
                </a:cxn>
                <a:cxn ang="0">
                  <a:pos x="T8" y="T9"/>
                </a:cxn>
                <a:cxn ang="0">
                  <a:pos x="T10" y="T11"/>
                </a:cxn>
              </a:cxnLst>
              <a:rect l="0" t="0" r="r" b="b"/>
              <a:pathLst>
                <a:path w="184" h="65">
                  <a:moveTo>
                    <a:pt x="0" y="0"/>
                  </a:moveTo>
                  <a:lnTo>
                    <a:pt x="184" y="0"/>
                  </a:lnTo>
                  <a:lnTo>
                    <a:pt x="184" y="65"/>
                  </a:lnTo>
                  <a:lnTo>
                    <a:pt x="0" y="65"/>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81" name="Freeform 221">
              <a:extLst>
                <a:ext uri="{FF2B5EF4-FFF2-40B4-BE49-F238E27FC236}">
                  <a16:creationId xmlns:a16="http://schemas.microsoft.com/office/drawing/2014/main" id="{BFFDF698-2330-409D-BDED-494631490DA2}"/>
                </a:ext>
              </a:extLst>
            </p:cNvPr>
            <p:cNvSpPr>
              <a:spLocks/>
            </p:cNvSpPr>
            <p:nvPr/>
          </p:nvSpPr>
          <p:spPr bwMode="auto">
            <a:xfrm>
              <a:off x="5765" y="3724"/>
              <a:ext cx="50" cy="400"/>
            </a:xfrm>
            <a:custGeom>
              <a:avLst/>
              <a:gdLst>
                <a:gd name="T0" fmla="*/ 0 w 50"/>
                <a:gd name="T1" fmla="*/ 0 h 400"/>
                <a:gd name="T2" fmla="*/ 50 w 50"/>
                <a:gd name="T3" fmla="*/ 0 h 400"/>
                <a:gd name="T4" fmla="*/ 50 w 50"/>
                <a:gd name="T5" fmla="*/ 400 h 400"/>
                <a:gd name="T6" fmla="*/ 0 w 50"/>
                <a:gd name="T7" fmla="*/ 400 h 400"/>
                <a:gd name="T8" fmla="*/ 0 w 50"/>
                <a:gd name="T9" fmla="*/ 0 h 400"/>
                <a:gd name="T10" fmla="*/ 0 w 50"/>
                <a:gd name="T11" fmla="*/ 0 h 400"/>
              </a:gdLst>
              <a:ahLst/>
              <a:cxnLst>
                <a:cxn ang="0">
                  <a:pos x="T0" y="T1"/>
                </a:cxn>
                <a:cxn ang="0">
                  <a:pos x="T2" y="T3"/>
                </a:cxn>
                <a:cxn ang="0">
                  <a:pos x="T4" y="T5"/>
                </a:cxn>
                <a:cxn ang="0">
                  <a:pos x="T6" y="T7"/>
                </a:cxn>
                <a:cxn ang="0">
                  <a:pos x="T8" y="T9"/>
                </a:cxn>
                <a:cxn ang="0">
                  <a:pos x="T10" y="T11"/>
                </a:cxn>
              </a:cxnLst>
              <a:rect l="0" t="0" r="r" b="b"/>
              <a:pathLst>
                <a:path w="50" h="400">
                  <a:moveTo>
                    <a:pt x="0" y="0"/>
                  </a:moveTo>
                  <a:lnTo>
                    <a:pt x="50" y="0"/>
                  </a:lnTo>
                  <a:lnTo>
                    <a:pt x="50" y="400"/>
                  </a:lnTo>
                  <a:lnTo>
                    <a:pt x="0" y="400"/>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82" name="Freeform 222">
              <a:extLst>
                <a:ext uri="{FF2B5EF4-FFF2-40B4-BE49-F238E27FC236}">
                  <a16:creationId xmlns:a16="http://schemas.microsoft.com/office/drawing/2014/main" id="{1D0761DF-0DC2-454B-99FF-F5D50A61433B}"/>
                </a:ext>
              </a:extLst>
            </p:cNvPr>
            <p:cNvSpPr>
              <a:spLocks/>
            </p:cNvSpPr>
            <p:nvPr/>
          </p:nvSpPr>
          <p:spPr bwMode="auto">
            <a:xfrm>
              <a:off x="5699" y="4124"/>
              <a:ext cx="116" cy="58"/>
            </a:xfrm>
            <a:custGeom>
              <a:avLst/>
              <a:gdLst>
                <a:gd name="T0" fmla="*/ 38 w 67"/>
                <a:gd name="T1" fmla="*/ 0 h 34"/>
                <a:gd name="T2" fmla="*/ 0 w 67"/>
                <a:gd name="T3" fmla="*/ 34 h 34"/>
                <a:gd name="T4" fmla="*/ 38 w 67"/>
                <a:gd name="T5" fmla="*/ 34 h 34"/>
                <a:gd name="T6" fmla="*/ 67 w 67"/>
                <a:gd name="T7" fmla="*/ 34 h 34"/>
                <a:gd name="T8" fmla="*/ 67 w 67"/>
                <a:gd name="T9" fmla="*/ 0 h 34"/>
                <a:gd name="T10" fmla="*/ 38 w 67"/>
                <a:gd name="T11" fmla="*/ 0 h 34"/>
                <a:gd name="T12" fmla="*/ 38 w 67"/>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67" h="34">
                  <a:moveTo>
                    <a:pt x="38" y="0"/>
                  </a:moveTo>
                  <a:cubicBezTo>
                    <a:pt x="19" y="0"/>
                    <a:pt x="2" y="15"/>
                    <a:pt x="0" y="34"/>
                  </a:cubicBezTo>
                  <a:cubicBezTo>
                    <a:pt x="38" y="34"/>
                    <a:pt x="38" y="34"/>
                    <a:pt x="38" y="34"/>
                  </a:cubicBezTo>
                  <a:cubicBezTo>
                    <a:pt x="67" y="34"/>
                    <a:pt x="67" y="34"/>
                    <a:pt x="67" y="34"/>
                  </a:cubicBezTo>
                  <a:cubicBezTo>
                    <a:pt x="67" y="0"/>
                    <a:pt x="67" y="0"/>
                    <a:pt x="67" y="0"/>
                  </a:cubicBezTo>
                  <a:cubicBezTo>
                    <a:pt x="38" y="0"/>
                    <a:pt x="38" y="0"/>
                    <a:pt x="38" y="0"/>
                  </a:cubicBezTo>
                  <a:cubicBezTo>
                    <a:pt x="38" y="0"/>
                    <a:pt x="38" y="0"/>
                    <a:pt x="38"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83" name="Freeform 223">
              <a:extLst>
                <a:ext uri="{FF2B5EF4-FFF2-40B4-BE49-F238E27FC236}">
                  <a16:creationId xmlns:a16="http://schemas.microsoft.com/office/drawing/2014/main" id="{567A4D99-D2E8-4D8B-921E-58A1A1AF8481}"/>
                </a:ext>
              </a:extLst>
            </p:cNvPr>
            <p:cNvSpPr>
              <a:spLocks/>
            </p:cNvSpPr>
            <p:nvPr/>
          </p:nvSpPr>
          <p:spPr bwMode="auto">
            <a:xfrm>
              <a:off x="5907" y="3724"/>
              <a:ext cx="42" cy="400"/>
            </a:xfrm>
            <a:custGeom>
              <a:avLst/>
              <a:gdLst>
                <a:gd name="T0" fmla="*/ 0 w 42"/>
                <a:gd name="T1" fmla="*/ 0 h 400"/>
                <a:gd name="T2" fmla="*/ 42 w 42"/>
                <a:gd name="T3" fmla="*/ 0 h 400"/>
                <a:gd name="T4" fmla="*/ 42 w 42"/>
                <a:gd name="T5" fmla="*/ 400 h 400"/>
                <a:gd name="T6" fmla="*/ 0 w 42"/>
                <a:gd name="T7" fmla="*/ 400 h 400"/>
                <a:gd name="T8" fmla="*/ 0 w 42"/>
                <a:gd name="T9" fmla="*/ 0 h 400"/>
                <a:gd name="T10" fmla="*/ 0 w 42"/>
                <a:gd name="T11" fmla="*/ 0 h 400"/>
              </a:gdLst>
              <a:ahLst/>
              <a:cxnLst>
                <a:cxn ang="0">
                  <a:pos x="T0" y="T1"/>
                </a:cxn>
                <a:cxn ang="0">
                  <a:pos x="T2" y="T3"/>
                </a:cxn>
                <a:cxn ang="0">
                  <a:pos x="T4" y="T5"/>
                </a:cxn>
                <a:cxn ang="0">
                  <a:pos x="T6" y="T7"/>
                </a:cxn>
                <a:cxn ang="0">
                  <a:pos x="T8" y="T9"/>
                </a:cxn>
                <a:cxn ang="0">
                  <a:pos x="T10" y="T11"/>
                </a:cxn>
              </a:cxnLst>
              <a:rect l="0" t="0" r="r" b="b"/>
              <a:pathLst>
                <a:path w="42" h="400">
                  <a:moveTo>
                    <a:pt x="0" y="0"/>
                  </a:moveTo>
                  <a:lnTo>
                    <a:pt x="42" y="0"/>
                  </a:lnTo>
                  <a:lnTo>
                    <a:pt x="42" y="400"/>
                  </a:lnTo>
                  <a:lnTo>
                    <a:pt x="0" y="400"/>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84" name="Freeform 224">
              <a:extLst>
                <a:ext uri="{FF2B5EF4-FFF2-40B4-BE49-F238E27FC236}">
                  <a16:creationId xmlns:a16="http://schemas.microsoft.com/office/drawing/2014/main" id="{FF4294ED-0D56-4F08-9B7A-A9280765D44A}"/>
                </a:ext>
              </a:extLst>
            </p:cNvPr>
            <p:cNvSpPr>
              <a:spLocks/>
            </p:cNvSpPr>
            <p:nvPr/>
          </p:nvSpPr>
          <p:spPr bwMode="auto">
            <a:xfrm>
              <a:off x="5841" y="4124"/>
              <a:ext cx="108" cy="58"/>
            </a:xfrm>
            <a:custGeom>
              <a:avLst/>
              <a:gdLst>
                <a:gd name="T0" fmla="*/ 35 w 62"/>
                <a:gd name="T1" fmla="*/ 0 h 34"/>
                <a:gd name="T2" fmla="*/ 0 w 62"/>
                <a:gd name="T3" fmla="*/ 34 h 34"/>
                <a:gd name="T4" fmla="*/ 35 w 62"/>
                <a:gd name="T5" fmla="*/ 34 h 34"/>
                <a:gd name="T6" fmla="*/ 62 w 62"/>
                <a:gd name="T7" fmla="*/ 34 h 34"/>
                <a:gd name="T8" fmla="*/ 62 w 62"/>
                <a:gd name="T9" fmla="*/ 0 h 34"/>
                <a:gd name="T10" fmla="*/ 35 w 62"/>
                <a:gd name="T11" fmla="*/ 0 h 34"/>
                <a:gd name="T12" fmla="*/ 35 w 62"/>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62" h="34">
                  <a:moveTo>
                    <a:pt x="35" y="0"/>
                  </a:moveTo>
                  <a:cubicBezTo>
                    <a:pt x="17" y="0"/>
                    <a:pt x="1" y="15"/>
                    <a:pt x="0" y="34"/>
                  </a:cubicBezTo>
                  <a:cubicBezTo>
                    <a:pt x="35" y="34"/>
                    <a:pt x="35" y="34"/>
                    <a:pt x="35" y="34"/>
                  </a:cubicBezTo>
                  <a:cubicBezTo>
                    <a:pt x="62" y="34"/>
                    <a:pt x="62" y="34"/>
                    <a:pt x="62" y="34"/>
                  </a:cubicBezTo>
                  <a:cubicBezTo>
                    <a:pt x="62" y="0"/>
                    <a:pt x="62" y="0"/>
                    <a:pt x="62" y="0"/>
                  </a:cubicBezTo>
                  <a:cubicBezTo>
                    <a:pt x="35" y="0"/>
                    <a:pt x="35" y="0"/>
                    <a:pt x="35" y="0"/>
                  </a:cubicBezTo>
                  <a:cubicBezTo>
                    <a:pt x="35" y="0"/>
                    <a:pt x="35" y="0"/>
                    <a:pt x="35"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85" name="Freeform 225">
              <a:extLst>
                <a:ext uri="{FF2B5EF4-FFF2-40B4-BE49-F238E27FC236}">
                  <a16:creationId xmlns:a16="http://schemas.microsoft.com/office/drawing/2014/main" id="{427325C4-EA81-450E-B43E-F9D1C03F0C0B}"/>
                </a:ext>
              </a:extLst>
            </p:cNvPr>
            <p:cNvSpPr>
              <a:spLocks/>
            </p:cNvSpPr>
            <p:nvPr/>
          </p:nvSpPr>
          <p:spPr bwMode="auto">
            <a:xfrm>
              <a:off x="5699" y="3395"/>
              <a:ext cx="326" cy="329"/>
            </a:xfrm>
            <a:custGeom>
              <a:avLst/>
              <a:gdLst>
                <a:gd name="T0" fmla="*/ 148 w 188"/>
                <a:gd name="T1" fmla="*/ 0 h 192"/>
                <a:gd name="T2" fmla="*/ 40 w 188"/>
                <a:gd name="T3" fmla="*/ 0 h 192"/>
                <a:gd name="T4" fmla="*/ 0 w 188"/>
                <a:gd name="T5" fmla="*/ 40 h 192"/>
                <a:gd name="T6" fmla="*/ 0 w 188"/>
                <a:gd name="T7" fmla="*/ 72 h 192"/>
                <a:gd name="T8" fmla="*/ 40 w 188"/>
                <a:gd name="T9" fmla="*/ 72 h 192"/>
                <a:gd name="T10" fmla="*/ 40 w 188"/>
                <a:gd name="T11" fmla="*/ 192 h 192"/>
                <a:gd name="T12" fmla="*/ 148 w 188"/>
                <a:gd name="T13" fmla="*/ 192 h 192"/>
                <a:gd name="T14" fmla="*/ 148 w 188"/>
                <a:gd name="T15" fmla="*/ 72 h 192"/>
                <a:gd name="T16" fmla="*/ 188 w 188"/>
                <a:gd name="T17" fmla="*/ 72 h 192"/>
                <a:gd name="T18" fmla="*/ 188 w 188"/>
                <a:gd name="T19" fmla="*/ 40 h 192"/>
                <a:gd name="T20" fmla="*/ 148 w 188"/>
                <a:gd name="T21"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 h="192">
                  <a:moveTo>
                    <a:pt x="148" y="0"/>
                  </a:moveTo>
                  <a:cubicBezTo>
                    <a:pt x="40" y="0"/>
                    <a:pt x="40" y="0"/>
                    <a:pt x="40" y="0"/>
                  </a:cubicBezTo>
                  <a:cubicBezTo>
                    <a:pt x="18" y="0"/>
                    <a:pt x="0" y="18"/>
                    <a:pt x="0" y="40"/>
                  </a:cubicBezTo>
                  <a:cubicBezTo>
                    <a:pt x="0" y="72"/>
                    <a:pt x="0" y="72"/>
                    <a:pt x="0" y="72"/>
                  </a:cubicBezTo>
                  <a:cubicBezTo>
                    <a:pt x="40" y="72"/>
                    <a:pt x="40" y="72"/>
                    <a:pt x="40" y="72"/>
                  </a:cubicBezTo>
                  <a:cubicBezTo>
                    <a:pt x="40" y="192"/>
                    <a:pt x="40" y="192"/>
                    <a:pt x="40" y="192"/>
                  </a:cubicBezTo>
                  <a:cubicBezTo>
                    <a:pt x="148" y="192"/>
                    <a:pt x="148" y="192"/>
                    <a:pt x="148" y="192"/>
                  </a:cubicBezTo>
                  <a:cubicBezTo>
                    <a:pt x="148" y="72"/>
                    <a:pt x="148" y="72"/>
                    <a:pt x="148" y="72"/>
                  </a:cubicBezTo>
                  <a:cubicBezTo>
                    <a:pt x="188" y="72"/>
                    <a:pt x="188" y="72"/>
                    <a:pt x="188" y="72"/>
                  </a:cubicBezTo>
                  <a:cubicBezTo>
                    <a:pt x="188" y="40"/>
                    <a:pt x="188" y="40"/>
                    <a:pt x="188" y="40"/>
                  </a:cubicBezTo>
                  <a:cubicBezTo>
                    <a:pt x="188" y="18"/>
                    <a:pt x="170" y="0"/>
                    <a:pt x="148"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86" name="Freeform 226">
              <a:extLst>
                <a:ext uri="{FF2B5EF4-FFF2-40B4-BE49-F238E27FC236}">
                  <a16:creationId xmlns:a16="http://schemas.microsoft.com/office/drawing/2014/main" id="{A7F51BD4-92D0-4577-B79C-6069688DBEE3}"/>
                </a:ext>
              </a:extLst>
            </p:cNvPr>
            <p:cNvSpPr>
              <a:spLocks/>
            </p:cNvSpPr>
            <p:nvPr/>
          </p:nvSpPr>
          <p:spPr bwMode="auto">
            <a:xfrm>
              <a:off x="5966" y="3519"/>
              <a:ext cx="51" cy="295"/>
            </a:xfrm>
            <a:custGeom>
              <a:avLst/>
              <a:gdLst>
                <a:gd name="T0" fmla="*/ 0 w 51"/>
                <a:gd name="T1" fmla="*/ 0 h 295"/>
                <a:gd name="T2" fmla="*/ 51 w 51"/>
                <a:gd name="T3" fmla="*/ 0 h 295"/>
                <a:gd name="T4" fmla="*/ 51 w 51"/>
                <a:gd name="T5" fmla="*/ 295 h 295"/>
                <a:gd name="T6" fmla="*/ 0 w 51"/>
                <a:gd name="T7" fmla="*/ 295 h 295"/>
                <a:gd name="T8" fmla="*/ 0 w 51"/>
                <a:gd name="T9" fmla="*/ 0 h 295"/>
                <a:gd name="T10" fmla="*/ 0 w 51"/>
                <a:gd name="T11" fmla="*/ 0 h 295"/>
              </a:gdLst>
              <a:ahLst/>
              <a:cxnLst>
                <a:cxn ang="0">
                  <a:pos x="T0" y="T1"/>
                </a:cxn>
                <a:cxn ang="0">
                  <a:pos x="T2" y="T3"/>
                </a:cxn>
                <a:cxn ang="0">
                  <a:pos x="T4" y="T5"/>
                </a:cxn>
                <a:cxn ang="0">
                  <a:pos x="T6" y="T7"/>
                </a:cxn>
                <a:cxn ang="0">
                  <a:pos x="T8" y="T9"/>
                </a:cxn>
                <a:cxn ang="0">
                  <a:pos x="T10" y="T11"/>
                </a:cxn>
              </a:cxnLst>
              <a:rect l="0" t="0" r="r" b="b"/>
              <a:pathLst>
                <a:path w="51" h="295">
                  <a:moveTo>
                    <a:pt x="0" y="0"/>
                  </a:moveTo>
                  <a:lnTo>
                    <a:pt x="51" y="0"/>
                  </a:lnTo>
                  <a:lnTo>
                    <a:pt x="51" y="295"/>
                  </a:lnTo>
                  <a:lnTo>
                    <a:pt x="0" y="295"/>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87" name="Freeform 227">
              <a:extLst>
                <a:ext uri="{FF2B5EF4-FFF2-40B4-BE49-F238E27FC236}">
                  <a16:creationId xmlns:a16="http://schemas.microsoft.com/office/drawing/2014/main" id="{D0B5412D-F4E0-4595-A89B-679ACCD60FDF}"/>
                </a:ext>
              </a:extLst>
            </p:cNvPr>
            <p:cNvSpPr>
              <a:spLocks/>
            </p:cNvSpPr>
            <p:nvPr/>
          </p:nvSpPr>
          <p:spPr bwMode="auto">
            <a:xfrm>
              <a:off x="5966" y="3765"/>
              <a:ext cx="51" cy="97"/>
            </a:xfrm>
            <a:custGeom>
              <a:avLst/>
              <a:gdLst>
                <a:gd name="T0" fmla="*/ 0 w 29"/>
                <a:gd name="T1" fmla="*/ 0 h 57"/>
                <a:gd name="T2" fmla="*/ 0 w 29"/>
                <a:gd name="T3" fmla="*/ 57 h 57"/>
                <a:gd name="T4" fmla="*/ 29 w 29"/>
                <a:gd name="T5" fmla="*/ 29 h 57"/>
                <a:gd name="T6" fmla="*/ 0 w 29"/>
                <a:gd name="T7" fmla="*/ 0 h 57"/>
              </a:gdLst>
              <a:ahLst/>
              <a:cxnLst>
                <a:cxn ang="0">
                  <a:pos x="T0" y="T1"/>
                </a:cxn>
                <a:cxn ang="0">
                  <a:pos x="T2" y="T3"/>
                </a:cxn>
                <a:cxn ang="0">
                  <a:pos x="T4" y="T5"/>
                </a:cxn>
                <a:cxn ang="0">
                  <a:pos x="T6" y="T7"/>
                </a:cxn>
              </a:cxnLst>
              <a:rect l="0" t="0" r="r" b="b"/>
              <a:pathLst>
                <a:path w="29" h="57">
                  <a:moveTo>
                    <a:pt x="0" y="0"/>
                  </a:moveTo>
                  <a:cubicBezTo>
                    <a:pt x="0" y="57"/>
                    <a:pt x="0" y="57"/>
                    <a:pt x="0" y="57"/>
                  </a:cubicBezTo>
                  <a:cubicBezTo>
                    <a:pt x="16" y="57"/>
                    <a:pt x="29" y="45"/>
                    <a:pt x="29" y="29"/>
                  </a:cubicBezTo>
                  <a:cubicBezTo>
                    <a:pt x="29" y="13"/>
                    <a:pt x="16" y="0"/>
                    <a:pt x="0"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88" name="Freeform 228">
              <a:extLst>
                <a:ext uri="{FF2B5EF4-FFF2-40B4-BE49-F238E27FC236}">
                  <a16:creationId xmlns:a16="http://schemas.microsoft.com/office/drawing/2014/main" id="{D905ABFA-10EA-4164-8603-0C8A192B72F9}"/>
                </a:ext>
              </a:extLst>
            </p:cNvPr>
            <p:cNvSpPr>
              <a:spLocks/>
            </p:cNvSpPr>
            <p:nvPr/>
          </p:nvSpPr>
          <p:spPr bwMode="auto">
            <a:xfrm>
              <a:off x="5966" y="3756"/>
              <a:ext cx="51" cy="24"/>
            </a:xfrm>
            <a:custGeom>
              <a:avLst/>
              <a:gdLst>
                <a:gd name="T0" fmla="*/ 0 w 51"/>
                <a:gd name="T1" fmla="*/ 0 h 24"/>
                <a:gd name="T2" fmla="*/ 51 w 51"/>
                <a:gd name="T3" fmla="*/ 0 h 24"/>
                <a:gd name="T4" fmla="*/ 51 w 51"/>
                <a:gd name="T5" fmla="*/ 24 h 24"/>
                <a:gd name="T6" fmla="*/ 0 w 51"/>
                <a:gd name="T7" fmla="*/ 24 h 24"/>
                <a:gd name="T8" fmla="*/ 0 w 51"/>
                <a:gd name="T9" fmla="*/ 0 h 24"/>
                <a:gd name="T10" fmla="*/ 0 w 51"/>
                <a:gd name="T11" fmla="*/ 0 h 24"/>
              </a:gdLst>
              <a:ahLst/>
              <a:cxnLst>
                <a:cxn ang="0">
                  <a:pos x="T0" y="T1"/>
                </a:cxn>
                <a:cxn ang="0">
                  <a:pos x="T2" y="T3"/>
                </a:cxn>
                <a:cxn ang="0">
                  <a:pos x="T4" y="T5"/>
                </a:cxn>
                <a:cxn ang="0">
                  <a:pos x="T6" y="T7"/>
                </a:cxn>
                <a:cxn ang="0">
                  <a:pos x="T8" y="T9"/>
                </a:cxn>
                <a:cxn ang="0">
                  <a:pos x="T10" y="T11"/>
                </a:cxn>
              </a:cxnLst>
              <a:rect l="0" t="0" r="r" b="b"/>
              <a:pathLst>
                <a:path w="51" h="24">
                  <a:moveTo>
                    <a:pt x="0" y="0"/>
                  </a:moveTo>
                  <a:lnTo>
                    <a:pt x="51" y="0"/>
                  </a:lnTo>
                  <a:lnTo>
                    <a:pt x="51" y="24"/>
                  </a:lnTo>
                  <a:lnTo>
                    <a:pt x="0" y="24"/>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89" name="Freeform 229">
              <a:extLst>
                <a:ext uri="{FF2B5EF4-FFF2-40B4-BE49-F238E27FC236}">
                  <a16:creationId xmlns:a16="http://schemas.microsoft.com/office/drawing/2014/main" id="{8663EA23-0E41-462A-B3E2-173EEAAC0199}"/>
                </a:ext>
              </a:extLst>
            </p:cNvPr>
            <p:cNvSpPr>
              <a:spLocks/>
            </p:cNvSpPr>
            <p:nvPr/>
          </p:nvSpPr>
          <p:spPr bwMode="auto">
            <a:xfrm>
              <a:off x="5833" y="3322"/>
              <a:ext cx="59" cy="99"/>
            </a:xfrm>
            <a:custGeom>
              <a:avLst/>
              <a:gdLst>
                <a:gd name="T0" fmla="*/ 29 w 59"/>
                <a:gd name="T1" fmla="*/ 99 h 99"/>
                <a:gd name="T2" fmla="*/ 0 w 59"/>
                <a:gd name="T3" fmla="*/ 70 h 99"/>
                <a:gd name="T4" fmla="*/ 0 w 59"/>
                <a:gd name="T5" fmla="*/ 0 h 99"/>
                <a:gd name="T6" fmla="*/ 59 w 59"/>
                <a:gd name="T7" fmla="*/ 0 h 99"/>
                <a:gd name="T8" fmla="*/ 59 w 59"/>
                <a:gd name="T9" fmla="*/ 70 h 99"/>
                <a:gd name="T10" fmla="*/ 29 w 59"/>
                <a:gd name="T11" fmla="*/ 99 h 99"/>
                <a:gd name="T12" fmla="*/ 29 w 59"/>
                <a:gd name="T13" fmla="*/ 99 h 99"/>
                <a:gd name="T14" fmla="*/ 29 w 59"/>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99">
                  <a:moveTo>
                    <a:pt x="29" y="99"/>
                  </a:moveTo>
                  <a:lnTo>
                    <a:pt x="0" y="70"/>
                  </a:lnTo>
                  <a:lnTo>
                    <a:pt x="0" y="0"/>
                  </a:lnTo>
                  <a:lnTo>
                    <a:pt x="59" y="0"/>
                  </a:lnTo>
                  <a:lnTo>
                    <a:pt x="59" y="70"/>
                  </a:lnTo>
                  <a:lnTo>
                    <a:pt x="29" y="99"/>
                  </a:lnTo>
                  <a:lnTo>
                    <a:pt x="29" y="99"/>
                  </a:lnTo>
                  <a:lnTo>
                    <a:pt x="29" y="99"/>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90" name="Freeform 230">
              <a:extLst>
                <a:ext uri="{FF2B5EF4-FFF2-40B4-BE49-F238E27FC236}">
                  <a16:creationId xmlns:a16="http://schemas.microsoft.com/office/drawing/2014/main" id="{C2DE341A-9743-4F94-A0C3-A8E359C715C4}"/>
                </a:ext>
              </a:extLst>
            </p:cNvPr>
            <p:cNvSpPr>
              <a:spLocks/>
            </p:cNvSpPr>
            <p:nvPr/>
          </p:nvSpPr>
          <p:spPr bwMode="auto">
            <a:xfrm>
              <a:off x="5833" y="3322"/>
              <a:ext cx="59" cy="58"/>
            </a:xfrm>
            <a:custGeom>
              <a:avLst/>
              <a:gdLst>
                <a:gd name="T0" fmla="*/ 0 w 34"/>
                <a:gd name="T1" fmla="*/ 31 h 34"/>
                <a:gd name="T2" fmla="*/ 16 w 34"/>
                <a:gd name="T3" fmla="*/ 34 h 34"/>
                <a:gd name="T4" fmla="*/ 34 w 34"/>
                <a:gd name="T5" fmla="*/ 31 h 34"/>
                <a:gd name="T6" fmla="*/ 34 w 34"/>
                <a:gd name="T7" fmla="*/ 0 h 34"/>
                <a:gd name="T8" fmla="*/ 0 w 34"/>
                <a:gd name="T9" fmla="*/ 0 h 34"/>
                <a:gd name="T10" fmla="*/ 0 w 34"/>
                <a:gd name="T11" fmla="*/ 31 h 34"/>
                <a:gd name="T12" fmla="*/ 0 w 34"/>
                <a:gd name="T13" fmla="*/ 31 h 34"/>
              </a:gdLst>
              <a:ahLst/>
              <a:cxnLst>
                <a:cxn ang="0">
                  <a:pos x="T0" y="T1"/>
                </a:cxn>
                <a:cxn ang="0">
                  <a:pos x="T2" y="T3"/>
                </a:cxn>
                <a:cxn ang="0">
                  <a:pos x="T4" y="T5"/>
                </a:cxn>
                <a:cxn ang="0">
                  <a:pos x="T6" y="T7"/>
                </a:cxn>
                <a:cxn ang="0">
                  <a:pos x="T8" y="T9"/>
                </a:cxn>
                <a:cxn ang="0">
                  <a:pos x="T10" y="T11"/>
                </a:cxn>
                <a:cxn ang="0">
                  <a:pos x="T12" y="T13"/>
                </a:cxn>
              </a:cxnLst>
              <a:rect l="0" t="0" r="r" b="b"/>
              <a:pathLst>
                <a:path w="34" h="34">
                  <a:moveTo>
                    <a:pt x="0" y="31"/>
                  </a:moveTo>
                  <a:cubicBezTo>
                    <a:pt x="5" y="33"/>
                    <a:pt x="11" y="34"/>
                    <a:pt x="16" y="34"/>
                  </a:cubicBezTo>
                  <a:cubicBezTo>
                    <a:pt x="22" y="34"/>
                    <a:pt x="28" y="33"/>
                    <a:pt x="34" y="31"/>
                  </a:cubicBezTo>
                  <a:cubicBezTo>
                    <a:pt x="34" y="0"/>
                    <a:pt x="34" y="0"/>
                    <a:pt x="34" y="0"/>
                  </a:cubicBezTo>
                  <a:cubicBezTo>
                    <a:pt x="0" y="0"/>
                    <a:pt x="0" y="0"/>
                    <a:pt x="0" y="0"/>
                  </a:cubicBezTo>
                  <a:cubicBezTo>
                    <a:pt x="0" y="31"/>
                    <a:pt x="0" y="31"/>
                    <a:pt x="0" y="31"/>
                  </a:cubicBezTo>
                  <a:cubicBezTo>
                    <a:pt x="0" y="31"/>
                    <a:pt x="0" y="31"/>
                    <a:pt x="0" y="31"/>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91" name="Freeform 231">
              <a:extLst>
                <a:ext uri="{FF2B5EF4-FFF2-40B4-BE49-F238E27FC236}">
                  <a16:creationId xmlns:a16="http://schemas.microsoft.com/office/drawing/2014/main" id="{FF610E79-C8A9-446C-908D-1DF9526991B7}"/>
                </a:ext>
              </a:extLst>
            </p:cNvPr>
            <p:cNvSpPr>
              <a:spLocks/>
            </p:cNvSpPr>
            <p:nvPr/>
          </p:nvSpPr>
          <p:spPr bwMode="auto">
            <a:xfrm>
              <a:off x="5765" y="3216"/>
              <a:ext cx="184" cy="17"/>
            </a:xfrm>
            <a:custGeom>
              <a:avLst/>
              <a:gdLst>
                <a:gd name="T0" fmla="*/ 106 w 106"/>
                <a:gd name="T1" fmla="*/ 5 h 10"/>
                <a:gd name="T2" fmla="*/ 101 w 106"/>
                <a:gd name="T3" fmla="*/ 10 h 10"/>
                <a:gd name="T4" fmla="*/ 6 w 106"/>
                <a:gd name="T5" fmla="*/ 10 h 10"/>
                <a:gd name="T6" fmla="*/ 0 w 106"/>
                <a:gd name="T7" fmla="*/ 5 h 10"/>
                <a:gd name="T8" fmla="*/ 0 w 106"/>
                <a:gd name="T9" fmla="*/ 5 h 10"/>
                <a:gd name="T10" fmla="*/ 6 w 106"/>
                <a:gd name="T11" fmla="*/ 0 h 10"/>
                <a:gd name="T12" fmla="*/ 101 w 106"/>
                <a:gd name="T13" fmla="*/ 0 h 10"/>
                <a:gd name="T14" fmla="*/ 106 w 106"/>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
                  <a:moveTo>
                    <a:pt x="106" y="5"/>
                  </a:moveTo>
                  <a:cubicBezTo>
                    <a:pt x="106" y="7"/>
                    <a:pt x="104" y="10"/>
                    <a:pt x="101" y="10"/>
                  </a:cubicBezTo>
                  <a:cubicBezTo>
                    <a:pt x="6" y="10"/>
                    <a:pt x="6" y="10"/>
                    <a:pt x="6" y="10"/>
                  </a:cubicBezTo>
                  <a:cubicBezTo>
                    <a:pt x="3" y="10"/>
                    <a:pt x="0" y="7"/>
                    <a:pt x="0" y="5"/>
                  </a:cubicBezTo>
                  <a:cubicBezTo>
                    <a:pt x="0" y="5"/>
                    <a:pt x="0" y="5"/>
                    <a:pt x="0" y="5"/>
                  </a:cubicBezTo>
                  <a:cubicBezTo>
                    <a:pt x="0" y="3"/>
                    <a:pt x="3" y="0"/>
                    <a:pt x="6" y="0"/>
                  </a:cubicBezTo>
                  <a:cubicBezTo>
                    <a:pt x="101" y="0"/>
                    <a:pt x="101" y="0"/>
                    <a:pt x="101" y="0"/>
                  </a:cubicBezTo>
                  <a:cubicBezTo>
                    <a:pt x="104" y="0"/>
                    <a:pt x="106" y="3"/>
                    <a:pt x="106" y="5"/>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92" name="Freeform 232">
              <a:extLst>
                <a:ext uri="{FF2B5EF4-FFF2-40B4-BE49-F238E27FC236}">
                  <a16:creationId xmlns:a16="http://schemas.microsoft.com/office/drawing/2014/main" id="{B3A76830-F327-4E7A-BD39-4B5503E5D72B}"/>
                </a:ext>
              </a:extLst>
            </p:cNvPr>
            <p:cNvSpPr>
              <a:spLocks/>
            </p:cNvSpPr>
            <p:nvPr/>
          </p:nvSpPr>
          <p:spPr bwMode="auto">
            <a:xfrm>
              <a:off x="5791" y="3125"/>
              <a:ext cx="142" cy="91"/>
            </a:xfrm>
            <a:custGeom>
              <a:avLst/>
              <a:gdLst>
                <a:gd name="T0" fmla="*/ 41 w 82"/>
                <a:gd name="T1" fmla="*/ 0 h 53"/>
                <a:gd name="T2" fmla="*/ 0 w 82"/>
                <a:gd name="T3" fmla="*/ 39 h 53"/>
                <a:gd name="T4" fmla="*/ 0 w 82"/>
                <a:gd name="T5" fmla="*/ 53 h 53"/>
                <a:gd name="T6" fmla="*/ 82 w 82"/>
                <a:gd name="T7" fmla="*/ 53 h 53"/>
                <a:gd name="T8" fmla="*/ 82 w 82"/>
                <a:gd name="T9" fmla="*/ 39 h 53"/>
                <a:gd name="T10" fmla="*/ 41 w 82"/>
                <a:gd name="T11" fmla="*/ 0 h 53"/>
              </a:gdLst>
              <a:ahLst/>
              <a:cxnLst>
                <a:cxn ang="0">
                  <a:pos x="T0" y="T1"/>
                </a:cxn>
                <a:cxn ang="0">
                  <a:pos x="T2" y="T3"/>
                </a:cxn>
                <a:cxn ang="0">
                  <a:pos x="T4" y="T5"/>
                </a:cxn>
                <a:cxn ang="0">
                  <a:pos x="T6" y="T7"/>
                </a:cxn>
                <a:cxn ang="0">
                  <a:pos x="T8" y="T9"/>
                </a:cxn>
                <a:cxn ang="0">
                  <a:pos x="T10" y="T11"/>
                </a:cxn>
              </a:cxnLst>
              <a:rect l="0" t="0" r="r" b="b"/>
              <a:pathLst>
                <a:path w="82" h="53">
                  <a:moveTo>
                    <a:pt x="41" y="0"/>
                  </a:moveTo>
                  <a:cubicBezTo>
                    <a:pt x="18" y="0"/>
                    <a:pt x="0" y="18"/>
                    <a:pt x="0" y="39"/>
                  </a:cubicBezTo>
                  <a:cubicBezTo>
                    <a:pt x="0" y="53"/>
                    <a:pt x="0" y="53"/>
                    <a:pt x="0" y="53"/>
                  </a:cubicBezTo>
                  <a:cubicBezTo>
                    <a:pt x="82" y="53"/>
                    <a:pt x="82" y="53"/>
                    <a:pt x="82" y="53"/>
                  </a:cubicBezTo>
                  <a:cubicBezTo>
                    <a:pt x="82" y="39"/>
                    <a:pt x="82" y="39"/>
                    <a:pt x="82" y="39"/>
                  </a:cubicBezTo>
                  <a:cubicBezTo>
                    <a:pt x="82" y="18"/>
                    <a:pt x="64" y="0"/>
                    <a:pt x="41"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93" name="Freeform 233">
              <a:extLst>
                <a:ext uri="{FF2B5EF4-FFF2-40B4-BE49-F238E27FC236}">
                  <a16:creationId xmlns:a16="http://schemas.microsoft.com/office/drawing/2014/main" id="{01B3FDD2-01E0-4140-9572-923D70FEEA1F}"/>
                </a:ext>
              </a:extLst>
            </p:cNvPr>
            <p:cNvSpPr>
              <a:spLocks/>
            </p:cNvSpPr>
            <p:nvPr/>
          </p:nvSpPr>
          <p:spPr bwMode="auto">
            <a:xfrm>
              <a:off x="5791" y="3192"/>
              <a:ext cx="142" cy="24"/>
            </a:xfrm>
            <a:custGeom>
              <a:avLst/>
              <a:gdLst>
                <a:gd name="T0" fmla="*/ 0 w 142"/>
                <a:gd name="T1" fmla="*/ 0 h 24"/>
                <a:gd name="T2" fmla="*/ 142 w 142"/>
                <a:gd name="T3" fmla="*/ 0 h 24"/>
                <a:gd name="T4" fmla="*/ 142 w 142"/>
                <a:gd name="T5" fmla="*/ 24 h 24"/>
                <a:gd name="T6" fmla="*/ 0 w 142"/>
                <a:gd name="T7" fmla="*/ 24 h 24"/>
                <a:gd name="T8" fmla="*/ 0 w 142"/>
                <a:gd name="T9" fmla="*/ 0 h 24"/>
                <a:gd name="T10" fmla="*/ 0 w 142"/>
                <a:gd name="T11" fmla="*/ 0 h 24"/>
              </a:gdLst>
              <a:ahLst/>
              <a:cxnLst>
                <a:cxn ang="0">
                  <a:pos x="T0" y="T1"/>
                </a:cxn>
                <a:cxn ang="0">
                  <a:pos x="T2" y="T3"/>
                </a:cxn>
                <a:cxn ang="0">
                  <a:pos x="T4" y="T5"/>
                </a:cxn>
                <a:cxn ang="0">
                  <a:pos x="T6" y="T7"/>
                </a:cxn>
                <a:cxn ang="0">
                  <a:pos x="T8" y="T9"/>
                </a:cxn>
                <a:cxn ang="0">
                  <a:pos x="T10" y="T11"/>
                </a:cxn>
              </a:cxnLst>
              <a:rect l="0" t="0" r="r" b="b"/>
              <a:pathLst>
                <a:path w="142" h="24">
                  <a:moveTo>
                    <a:pt x="0" y="0"/>
                  </a:moveTo>
                  <a:lnTo>
                    <a:pt x="142" y="0"/>
                  </a:lnTo>
                  <a:lnTo>
                    <a:pt x="142" y="24"/>
                  </a:lnTo>
                  <a:lnTo>
                    <a:pt x="0" y="24"/>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94" name="Freeform 234">
              <a:extLst>
                <a:ext uri="{FF2B5EF4-FFF2-40B4-BE49-F238E27FC236}">
                  <a16:creationId xmlns:a16="http://schemas.microsoft.com/office/drawing/2014/main" id="{1DA2C293-94A9-4F1A-88FF-7EB0BF604E7F}"/>
                </a:ext>
              </a:extLst>
            </p:cNvPr>
            <p:cNvSpPr>
              <a:spLocks/>
            </p:cNvSpPr>
            <p:nvPr/>
          </p:nvSpPr>
          <p:spPr bwMode="auto">
            <a:xfrm>
              <a:off x="5791" y="3233"/>
              <a:ext cx="142" cy="130"/>
            </a:xfrm>
            <a:custGeom>
              <a:avLst/>
              <a:gdLst>
                <a:gd name="T0" fmla="*/ 0 w 82"/>
                <a:gd name="T1" fmla="*/ 0 h 76"/>
                <a:gd name="T2" fmla="*/ 0 w 82"/>
                <a:gd name="T3" fmla="*/ 63 h 76"/>
                <a:gd name="T4" fmla="*/ 0 w 82"/>
                <a:gd name="T5" fmla="*/ 63 h 76"/>
                <a:gd name="T6" fmla="*/ 40 w 82"/>
                <a:gd name="T7" fmla="*/ 76 h 76"/>
                <a:gd name="T8" fmla="*/ 82 w 82"/>
                <a:gd name="T9" fmla="*/ 63 h 76"/>
                <a:gd name="T10" fmla="*/ 82 w 82"/>
                <a:gd name="T11" fmla="*/ 0 h 76"/>
                <a:gd name="T12" fmla="*/ 0 w 82"/>
                <a:gd name="T13" fmla="*/ 0 h 76"/>
                <a:gd name="T14" fmla="*/ 0 w 82"/>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76">
                  <a:moveTo>
                    <a:pt x="0" y="0"/>
                  </a:moveTo>
                  <a:cubicBezTo>
                    <a:pt x="0" y="63"/>
                    <a:pt x="0" y="63"/>
                    <a:pt x="0" y="63"/>
                  </a:cubicBezTo>
                  <a:cubicBezTo>
                    <a:pt x="0" y="63"/>
                    <a:pt x="0" y="63"/>
                    <a:pt x="0" y="63"/>
                  </a:cubicBezTo>
                  <a:cubicBezTo>
                    <a:pt x="11" y="71"/>
                    <a:pt x="26" y="76"/>
                    <a:pt x="40" y="76"/>
                  </a:cubicBezTo>
                  <a:cubicBezTo>
                    <a:pt x="64" y="76"/>
                    <a:pt x="82" y="63"/>
                    <a:pt x="82" y="63"/>
                  </a:cubicBezTo>
                  <a:cubicBezTo>
                    <a:pt x="82" y="0"/>
                    <a:pt x="82" y="0"/>
                    <a:pt x="82" y="0"/>
                  </a:cubicBezTo>
                  <a:cubicBezTo>
                    <a:pt x="0" y="0"/>
                    <a:pt x="0" y="0"/>
                    <a:pt x="0" y="0"/>
                  </a:cubicBezTo>
                  <a:cubicBezTo>
                    <a:pt x="0" y="0"/>
                    <a:pt x="0" y="0"/>
                    <a:pt x="0"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95" name="Freeform 235">
              <a:extLst>
                <a:ext uri="{FF2B5EF4-FFF2-40B4-BE49-F238E27FC236}">
                  <a16:creationId xmlns:a16="http://schemas.microsoft.com/office/drawing/2014/main" id="{FC1817B2-1299-42A8-BA63-ADA949C15181}"/>
                </a:ext>
              </a:extLst>
            </p:cNvPr>
            <p:cNvSpPr>
              <a:spLocks/>
            </p:cNvSpPr>
            <p:nvPr/>
          </p:nvSpPr>
          <p:spPr bwMode="auto">
            <a:xfrm>
              <a:off x="5966" y="3519"/>
              <a:ext cx="51" cy="17"/>
            </a:xfrm>
            <a:custGeom>
              <a:avLst/>
              <a:gdLst>
                <a:gd name="T0" fmla="*/ 0 w 51"/>
                <a:gd name="T1" fmla="*/ 0 h 17"/>
                <a:gd name="T2" fmla="*/ 51 w 51"/>
                <a:gd name="T3" fmla="*/ 0 h 17"/>
                <a:gd name="T4" fmla="*/ 51 w 51"/>
                <a:gd name="T5" fmla="*/ 17 h 17"/>
                <a:gd name="T6" fmla="*/ 0 w 51"/>
                <a:gd name="T7" fmla="*/ 17 h 17"/>
                <a:gd name="T8" fmla="*/ 0 w 51"/>
                <a:gd name="T9" fmla="*/ 0 h 17"/>
                <a:gd name="T10" fmla="*/ 0 w 51"/>
                <a:gd name="T11" fmla="*/ 0 h 17"/>
              </a:gdLst>
              <a:ahLst/>
              <a:cxnLst>
                <a:cxn ang="0">
                  <a:pos x="T0" y="T1"/>
                </a:cxn>
                <a:cxn ang="0">
                  <a:pos x="T2" y="T3"/>
                </a:cxn>
                <a:cxn ang="0">
                  <a:pos x="T4" y="T5"/>
                </a:cxn>
                <a:cxn ang="0">
                  <a:pos x="T6" y="T7"/>
                </a:cxn>
                <a:cxn ang="0">
                  <a:pos x="T8" y="T9"/>
                </a:cxn>
                <a:cxn ang="0">
                  <a:pos x="T10" y="T11"/>
                </a:cxn>
              </a:cxnLst>
              <a:rect l="0" t="0" r="r" b="b"/>
              <a:pathLst>
                <a:path w="51" h="17">
                  <a:moveTo>
                    <a:pt x="0" y="0"/>
                  </a:moveTo>
                  <a:lnTo>
                    <a:pt x="51" y="0"/>
                  </a:lnTo>
                  <a:lnTo>
                    <a:pt x="51" y="17"/>
                  </a:lnTo>
                  <a:lnTo>
                    <a:pt x="0" y="17"/>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96" name="Freeform 236">
              <a:extLst>
                <a:ext uri="{FF2B5EF4-FFF2-40B4-BE49-F238E27FC236}">
                  <a16:creationId xmlns:a16="http://schemas.microsoft.com/office/drawing/2014/main" id="{835D6639-13F7-4E58-845C-902CC62E212F}"/>
                </a:ext>
              </a:extLst>
            </p:cNvPr>
            <p:cNvSpPr>
              <a:spLocks/>
            </p:cNvSpPr>
            <p:nvPr/>
          </p:nvSpPr>
          <p:spPr bwMode="auto">
            <a:xfrm>
              <a:off x="5708" y="3519"/>
              <a:ext cx="50" cy="17"/>
            </a:xfrm>
            <a:custGeom>
              <a:avLst/>
              <a:gdLst>
                <a:gd name="T0" fmla="*/ 0 w 50"/>
                <a:gd name="T1" fmla="*/ 0 h 17"/>
                <a:gd name="T2" fmla="*/ 50 w 50"/>
                <a:gd name="T3" fmla="*/ 0 h 17"/>
                <a:gd name="T4" fmla="*/ 50 w 50"/>
                <a:gd name="T5" fmla="*/ 17 h 17"/>
                <a:gd name="T6" fmla="*/ 0 w 50"/>
                <a:gd name="T7" fmla="*/ 17 h 17"/>
                <a:gd name="T8" fmla="*/ 0 w 50"/>
                <a:gd name="T9" fmla="*/ 0 h 17"/>
                <a:gd name="T10" fmla="*/ 0 w 50"/>
                <a:gd name="T11" fmla="*/ 0 h 17"/>
              </a:gdLst>
              <a:ahLst/>
              <a:cxnLst>
                <a:cxn ang="0">
                  <a:pos x="T0" y="T1"/>
                </a:cxn>
                <a:cxn ang="0">
                  <a:pos x="T2" y="T3"/>
                </a:cxn>
                <a:cxn ang="0">
                  <a:pos x="T4" y="T5"/>
                </a:cxn>
                <a:cxn ang="0">
                  <a:pos x="T6" y="T7"/>
                </a:cxn>
                <a:cxn ang="0">
                  <a:pos x="T8" y="T9"/>
                </a:cxn>
                <a:cxn ang="0">
                  <a:pos x="T10" y="T11"/>
                </a:cxn>
              </a:cxnLst>
              <a:rect l="0" t="0" r="r" b="b"/>
              <a:pathLst>
                <a:path w="50" h="17">
                  <a:moveTo>
                    <a:pt x="0" y="0"/>
                  </a:moveTo>
                  <a:lnTo>
                    <a:pt x="50" y="0"/>
                  </a:lnTo>
                  <a:lnTo>
                    <a:pt x="50" y="17"/>
                  </a:lnTo>
                  <a:lnTo>
                    <a:pt x="0" y="17"/>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97" name="Freeform 237">
              <a:extLst>
                <a:ext uri="{FF2B5EF4-FFF2-40B4-BE49-F238E27FC236}">
                  <a16:creationId xmlns:a16="http://schemas.microsoft.com/office/drawing/2014/main" id="{81F69E36-7573-4840-B502-21D051B939B3}"/>
                </a:ext>
              </a:extLst>
            </p:cNvPr>
            <p:cNvSpPr>
              <a:spLocks/>
            </p:cNvSpPr>
            <p:nvPr/>
          </p:nvSpPr>
          <p:spPr bwMode="auto">
            <a:xfrm>
              <a:off x="5808" y="3298"/>
              <a:ext cx="99" cy="24"/>
            </a:xfrm>
            <a:custGeom>
              <a:avLst/>
              <a:gdLst>
                <a:gd name="T0" fmla="*/ 52 w 57"/>
                <a:gd name="T1" fmla="*/ 14 h 14"/>
                <a:gd name="T2" fmla="*/ 51 w 57"/>
                <a:gd name="T3" fmla="*/ 14 h 14"/>
                <a:gd name="T4" fmla="*/ 55 w 57"/>
                <a:gd name="T5" fmla="*/ 9 h 14"/>
                <a:gd name="T6" fmla="*/ 52 w 57"/>
                <a:gd name="T7" fmla="*/ 4 h 14"/>
                <a:gd name="T8" fmla="*/ 37 w 57"/>
                <a:gd name="T9" fmla="*/ 10 h 14"/>
                <a:gd name="T10" fmla="*/ 29 w 57"/>
                <a:gd name="T11" fmla="*/ 4 h 14"/>
                <a:gd name="T12" fmla="*/ 20 w 57"/>
                <a:gd name="T13" fmla="*/ 10 h 14"/>
                <a:gd name="T14" fmla="*/ 5 w 57"/>
                <a:gd name="T15" fmla="*/ 4 h 14"/>
                <a:gd name="T16" fmla="*/ 2 w 57"/>
                <a:gd name="T17" fmla="*/ 9 h 14"/>
                <a:gd name="T18" fmla="*/ 6 w 57"/>
                <a:gd name="T19" fmla="*/ 14 h 14"/>
                <a:gd name="T20" fmla="*/ 5 w 57"/>
                <a:gd name="T21" fmla="*/ 14 h 14"/>
                <a:gd name="T22" fmla="*/ 0 w 57"/>
                <a:gd name="T23" fmla="*/ 7 h 14"/>
                <a:gd name="T24" fmla="*/ 5 w 57"/>
                <a:gd name="T25" fmla="*/ 0 h 14"/>
                <a:gd name="T26" fmla="*/ 28 w 57"/>
                <a:gd name="T27" fmla="*/ 0 h 14"/>
                <a:gd name="T28" fmla="*/ 30 w 57"/>
                <a:gd name="T29" fmla="*/ 0 h 14"/>
                <a:gd name="T30" fmla="*/ 52 w 57"/>
                <a:gd name="T31" fmla="*/ 0 h 14"/>
                <a:gd name="T32" fmla="*/ 57 w 57"/>
                <a:gd name="T33" fmla="*/ 7 h 14"/>
                <a:gd name="T34" fmla="*/ 52 w 57"/>
                <a:gd name="T3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14">
                  <a:moveTo>
                    <a:pt x="52" y="14"/>
                  </a:moveTo>
                  <a:cubicBezTo>
                    <a:pt x="51" y="14"/>
                    <a:pt x="51" y="14"/>
                    <a:pt x="51" y="14"/>
                  </a:cubicBezTo>
                  <a:cubicBezTo>
                    <a:pt x="53" y="14"/>
                    <a:pt x="55" y="12"/>
                    <a:pt x="55" y="9"/>
                  </a:cubicBezTo>
                  <a:cubicBezTo>
                    <a:pt x="55" y="6"/>
                    <a:pt x="54" y="4"/>
                    <a:pt x="52" y="4"/>
                  </a:cubicBezTo>
                  <a:cubicBezTo>
                    <a:pt x="44" y="4"/>
                    <a:pt x="43" y="10"/>
                    <a:pt x="37" y="10"/>
                  </a:cubicBezTo>
                  <a:cubicBezTo>
                    <a:pt x="32" y="10"/>
                    <a:pt x="30" y="7"/>
                    <a:pt x="29" y="4"/>
                  </a:cubicBezTo>
                  <a:cubicBezTo>
                    <a:pt x="27" y="7"/>
                    <a:pt x="25" y="10"/>
                    <a:pt x="20" y="10"/>
                  </a:cubicBezTo>
                  <a:cubicBezTo>
                    <a:pt x="14" y="10"/>
                    <a:pt x="12" y="4"/>
                    <a:pt x="5" y="4"/>
                  </a:cubicBezTo>
                  <a:cubicBezTo>
                    <a:pt x="3" y="4"/>
                    <a:pt x="2" y="6"/>
                    <a:pt x="2" y="9"/>
                  </a:cubicBezTo>
                  <a:cubicBezTo>
                    <a:pt x="2" y="12"/>
                    <a:pt x="4" y="14"/>
                    <a:pt x="6" y="14"/>
                  </a:cubicBezTo>
                  <a:cubicBezTo>
                    <a:pt x="6" y="14"/>
                    <a:pt x="6" y="14"/>
                    <a:pt x="5" y="14"/>
                  </a:cubicBezTo>
                  <a:cubicBezTo>
                    <a:pt x="2" y="14"/>
                    <a:pt x="0" y="11"/>
                    <a:pt x="0" y="7"/>
                  </a:cubicBezTo>
                  <a:cubicBezTo>
                    <a:pt x="0" y="3"/>
                    <a:pt x="2" y="0"/>
                    <a:pt x="5" y="0"/>
                  </a:cubicBezTo>
                  <a:cubicBezTo>
                    <a:pt x="8" y="0"/>
                    <a:pt x="22" y="0"/>
                    <a:pt x="28" y="0"/>
                  </a:cubicBezTo>
                  <a:cubicBezTo>
                    <a:pt x="29" y="0"/>
                    <a:pt x="30" y="0"/>
                    <a:pt x="30" y="0"/>
                  </a:cubicBezTo>
                  <a:cubicBezTo>
                    <a:pt x="35" y="0"/>
                    <a:pt x="48" y="0"/>
                    <a:pt x="52" y="0"/>
                  </a:cubicBezTo>
                  <a:cubicBezTo>
                    <a:pt x="55" y="0"/>
                    <a:pt x="57" y="3"/>
                    <a:pt x="57" y="7"/>
                  </a:cubicBezTo>
                  <a:cubicBezTo>
                    <a:pt x="57" y="11"/>
                    <a:pt x="55" y="14"/>
                    <a:pt x="52" y="14"/>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98" name="Freeform 238">
              <a:extLst>
                <a:ext uri="{FF2B5EF4-FFF2-40B4-BE49-F238E27FC236}">
                  <a16:creationId xmlns:a16="http://schemas.microsoft.com/office/drawing/2014/main" id="{056D6A23-4F8B-4DDC-A351-8C513E8A08E5}"/>
                </a:ext>
              </a:extLst>
            </p:cNvPr>
            <p:cNvSpPr>
              <a:spLocks/>
            </p:cNvSpPr>
            <p:nvPr/>
          </p:nvSpPr>
          <p:spPr bwMode="auto">
            <a:xfrm>
              <a:off x="5791" y="3233"/>
              <a:ext cx="142" cy="7"/>
            </a:xfrm>
            <a:custGeom>
              <a:avLst/>
              <a:gdLst>
                <a:gd name="T0" fmla="*/ 0 w 142"/>
                <a:gd name="T1" fmla="*/ 0 h 7"/>
                <a:gd name="T2" fmla="*/ 142 w 142"/>
                <a:gd name="T3" fmla="*/ 0 h 7"/>
                <a:gd name="T4" fmla="*/ 142 w 142"/>
                <a:gd name="T5" fmla="*/ 7 h 7"/>
                <a:gd name="T6" fmla="*/ 0 w 142"/>
                <a:gd name="T7" fmla="*/ 7 h 7"/>
                <a:gd name="T8" fmla="*/ 0 w 142"/>
                <a:gd name="T9" fmla="*/ 0 h 7"/>
                <a:gd name="T10" fmla="*/ 0 w 142"/>
                <a:gd name="T11" fmla="*/ 0 h 7"/>
              </a:gdLst>
              <a:ahLst/>
              <a:cxnLst>
                <a:cxn ang="0">
                  <a:pos x="T0" y="T1"/>
                </a:cxn>
                <a:cxn ang="0">
                  <a:pos x="T2" y="T3"/>
                </a:cxn>
                <a:cxn ang="0">
                  <a:pos x="T4" y="T5"/>
                </a:cxn>
                <a:cxn ang="0">
                  <a:pos x="T6" y="T7"/>
                </a:cxn>
                <a:cxn ang="0">
                  <a:pos x="T8" y="T9"/>
                </a:cxn>
                <a:cxn ang="0">
                  <a:pos x="T10" y="T11"/>
                </a:cxn>
              </a:cxnLst>
              <a:rect l="0" t="0" r="r" b="b"/>
              <a:pathLst>
                <a:path w="142" h="7">
                  <a:moveTo>
                    <a:pt x="0" y="0"/>
                  </a:moveTo>
                  <a:lnTo>
                    <a:pt x="142" y="0"/>
                  </a:lnTo>
                  <a:lnTo>
                    <a:pt x="142" y="7"/>
                  </a:lnTo>
                  <a:lnTo>
                    <a:pt x="0" y="7"/>
                  </a:lnTo>
                  <a:lnTo>
                    <a:pt x="0" y="0"/>
                  </a:lnTo>
                  <a:lnTo>
                    <a:pt x="0" y="0"/>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199" name="Freeform 239">
              <a:extLst>
                <a:ext uri="{FF2B5EF4-FFF2-40B4-BE49-F238E27FC236}">
                  <a16:creationId xmlns:a16="http://schemas.microsoft.com/office/drawing/2014/main" id="{064A1BDB-3BB1-4FEC-B8FC-FB034F49A741}"/>
                </a:ext>
              </a:extLst>
            </p:cNvPr>
            <p:cNvSpPr>
              <a:spLocks/>
            </p:cNvSpPr>
            <p:nvPr/>
          </p:nvSpPr>
          <p:spPr bwMode="auto">
            <a:xfrm>
              <a:off x="5833" y="3322"/>
              <a:ext cx="50" cy="17"/>
            </a:xfrm>
            <a:custGeom>
              <a:avLst/>
              <a:gdLst>
                <a:gd name="T0" fmla="*/ 0 w 29"/>
                <a:gd name="T1" fmla="*/ 0 h 10"/>
                <a:gd name="T2" fmla="*/ 15 w 29"/>
                <a:gd name="T3" fmla="*/ 10 h 10"/>
                <a:gd name="T4" fmla="*/ 29 w 29"/>
                <a:gd name="T5" fmla="*/ 0 h 10"/>
                <a:gd name="T6" fmla="*/ 0 w 29"/>
                <a:gd name="T7" fmla="*/ 0 h 10"/>
                <a:gd name="T8" fmla="*/ 0 w 29"/>
                <a:gd name="T9" fmla="*/ 0 h 10"/>
              </a:gdLst>
              <a:ahLst/>
              <a:cxnLst>
                <a:cxn ang="0">
                  <a:pos x="T0" y="T1"/>
                </a:cxn>
                <a:cxn ang="0">
                  <a:pos x="T2" y="T3"/>
                </a:cxn>
                <a:cxn ang="0">
                  <a:pos x="T4" y="T5"/>
                </a:cxn>
                <a:cxn ang="0">
                  <a:pos x="T6" y="T7"/>
                </a:cxn>
                <a:cxn ang="0">
                  <a:pos x="T8" y="T9"/>
                </a:cxn>
              </a:cxnLst>
              <a:rect l="0" t="0" r="r" b="b"/>
              <a:pathLst>
                <a:path w="29" h="10">
                  <a:moveTo>
                    <a:pt x="0" y="0"/>
                  </a:moveTo>
                  <a:cubicBezTo>
                    <a:pt x="2" y="6"/>
                    <a:pt x="8" y="10"/>
                    <a:pt x="15" y="10"/>
                  </a:cubicBezTo>
                  <a:cubicBezTo>
                    <a:pt x="21" y="10"/>
                    <a:pt x="27" y="6"/>
                    <a:pt x="29" y="0"/>
                  </a:cubicBezTo>
                  <a:cubicBezTo>
                    <a:pt x="0" y="0"/>
                    <a:pt x="0" y="0"/>
                    <a:pt x="0" y="0"/>
                  </a:cubicBezTo>
                  <a:cubicBezTo>
                    <a:pt x="0" y="0"/>
                    <a:pt x="0" y="0"/>
                    <a:pt x="0" y="0"/>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200" name="Freeform 240">
              <a:extLst>
                <a:ext uri="{FF2B5EF4-FFF2-40B4-BE49-F238E27FC236}">
                  <a16:creationId xmlns:a16="http://schemas.microsoft.com/office/drawing/2014/main" id="{F31BC6F0-35B9-48F0-95EE-9CDAD33411EC}"/>
                </a:ext>
              </a:extLst>
            </p:cNvPr>
            <p:cNvSpPr>
              <a:spLocks/>
            </p:cNvSpPr>
            <p:nvPr/>
          </p:nvSpPr>
          <p:spPr bwMode="auto">
            <a:xfrm>
              <a:off x="5791" y="3233"/>
              <a:ext cx="24" cy="130"/>
            </a:xfrm>
            <a:custGeom>
              <a:avLst/>
              <a:gdLst>
                <a:gd name="T0" fmla="*/ 14 w 24"/>
                <a:gd name="T1" fmla="*/ 104 h 130"/>
                <a:gd name="T2" fmla="*/ 14 w 24"/>
                <a:gd name="T3" fmla="*/ 0 h 130"/>
                <a:gd name="T4" fmla="*/ 0 w 24"/>
                <a:gd name="T5" fmla="*/ 0 h 130"/>
                <a:gd name="T6" fmla="*/ 0 w 24"/>
                <a:gd name="T7" fmla="*/ 116 h 130"/>
                <a:gd name="T8" fmla="*/ 24 w 24"/>
                <a:gd name="T9" fmla="*/ 130 h 130"/>
                <a:gd name="T10" fmla="*/ 24 w 24"/>
                <a:gd name="T11" fmla="*/ 111 h 130"/>
                <a:gd name="T12" fmla="*/ 14 w 24"/>
                <a:gd name="T13" fmla="*/ 104 h 130"/>
                <a:gd name="T14" fmla="*/ 14 w 24"/>
                <a:gd name="T15" fmla="*/ 104 h 130"/>
                <a:gd name="T16" fmla="*/ 14 w 24"/>
                <a:gd name="T17" fmla="*/ 10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0">
                  <a:moveTo>
                    <a:pt x="14" y="104"/>
                  </a:moveTo>
                  <a:lnTo>
                    <a:pt x="14" y="0"/>
                  </a:lnTo>
                  <a:lnTo>
                    <a:pt x="0" y="0"/>
                  </a:lnTo>
                  <a:lnTo>
                    <a:pt x="0" y="116"/>
                  </a:lnTo>
                  <a:lnTo>
                    <a:pt x="24" y="130"/>
                  </a:lnTo>
                  <a:lnTo>
                    <a:pt x="24" y="111"/>
                  </a:lnTo>
                  <a:lnTo>
                    <a:pt x="14" y="104"/>
                  </a:lnTo>
                  <a:lnTo>
                    <a:pt x="14" y="104"/>
                  </a:lnTo>
                  <a:lnTo>
                    <a:pt x="14" y="104"/>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201" name="Freeform 241">
              <a:extLst>
                <a:ext uri="{FF2B5EF4-FFF2-40B4-BE49-F238E27FC236}">
                  <a16:creationId xmlns:a16="http://schemas.microsoft.com/office/drawing/2014/main" id="{91CBB984-7D18-4021-8291-3F48A0395CFC}"/>
                </a:ext>
              </a:extLst>
            </p:cNvPr>
            <p:cNvSpPr>
              <a:spLocks/>
            </p:cNvSpPr>
            <p:nvPr/>
          </p:nvSpPr>
          <p:spPr bwMode="auto">
            <a:xfrm>
              <a:off x="5899" y="3233"/>
              <a:ext cx="34" cy="130"/>
            </a:xfrm>
            <a:custGeom>
              <a:avLst/>
              <a:gdLst>
                <a:gd name="T0" fmla="*/ 15 w 34"/>
                <a:gd name="T1" fmla="*/ 104 h 130"/>
                <a:gd name="T2" fmla="*/ 15 w 34"/>
                <a:gd name="T3" fmla="*/ 0 h 130"/>
                <a:gd name="T4" fmla="*/ 34 w 34"/>
                <a:gd name="T5" fmla="*/ 0 h 130"/>
                <a:gd name="T6" fmla="*/ 34 w 34"/>
                <a:gd name="T7" fmla="*/ 116 h 130"/>
                <a:gd name="T8" fmla="*/ 0 w 34"/>
                <a:gd name="T9" fmla="*/ 130 h 130"/>
                <a:gd name="T10" fmla="*/ 0 w 34"/>
                <a:gd name="T11" fmla="*/ 111 h 130"/>
                <a:gd name="T12" fmla="*/ 15 w 34"/>
                <a:gd name="T13" fmla="*/ 104 h 130"/>
                <a:gd name="T14" fmla="*/ 15 w 34"/>
                <a:gd name="T15" fmla="*/ 104 h 130"/>
                <a:gd name="T16" fmla="*/ 15 w 34"/>
                <a:gd name="T17" fmla="*/ 10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30">
                  <a:moveTo>
                    <a:pt x="15" y="104"/>
                  </a:moveTo>
                  <a:lnTo>
                    <a:pt x="15" y="0"/>
                  </a:lnTo>
                  <a:lnTo>
                    <a:pt x="34" y="0"/>
                  </a:lnTo>
                  <a:lnTo>
                    <a:pt x="34" y="116"/>
                  </a:lnTo>
                  <a:lnTo>
                    <a:pt x="0" y="130"/>
                  </a:lnTo>
                  <a:lnTo>
                    <a:pt x="0" y="111"/>
                  </a:lnTo>
                  <a:lnTo>
                    <a:pt x="15" y="104"/>
                  </a:lnTo>
                  <a:lnTo>
                    <a:pt x="15" y="104"/>
                  </a:lnTo>
                  <a:lnTo>
                    <a:pt x="15" y="104"/>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202" name="Freeform 31">
              <a:extLst>
                <a:ext uri="{FF2B5EF4-FFF2-40B4-BE49-F238E27FC236}">
                  <a16:creationId xmlns:a16="http://schemas.microsoft.com/office/drawing/2014/main" id="{84D8A31B-080D-4367-A94C-ED6EB87A2E26}"/>
                </a:ext>
              </a:extLst>
            </p:cNvPr>
            <p:cNvSpPr>
              <a:spLocks/>
            </p:cNvSpPr>
            <p:nvPr/>
          </p:nvSpPr>
          <p:spPr bwMode="auto">
            <a:xfrm>
              <a:off x="5800" y="3462"/>
              <a:ext cx="24" cy="33"/>
            </a:xfrm>
            <a:custGeom>
              <a:avLst/>
              <a:gdLst>
                <a:gd name="T0" fmla="*/ 14 w 14"/>
                <a:gd name="T1" fmla="*/ 17 h 19"/>
                <a:gd name="T2" fmla="*/ 8 w 14"/>
                <a:gd name="T3" fmla="*/ 19 h 19"/>
                <a:gd name="T4" fmla="*/ 2 w 14"/>
                <a:gd name="T5" fmla="*/ 16 h 19"/>
                <a:gd name="T6" fmla="*/ 0 w 14"/>
                <a:gd name="T7" fmla="*/ 9 h 19"/>
                <a:gd name="T8" fmla="*/ 2 w 14"/>
                <a:gd name="T9" fmla="*/ 2 h 19"/>
                <a:gd name="T10" fmla="*/ 9 w 14"/>
                <a:gd name="T11" fmla="*/ 0 h 19"/>
                <a:gd name="T12" fmla="*/ 14 w 14"/>
                <a:gd name="T13" fmla="*/ 1 h 19"/>
                <a:gd name="T14" fmla="*/ 14 w 14"/>
                <a:gd name="T15" fmla="*/ 3 h 19"/>
                <a:gd name="T16" fmla="*/ 8 w 14"/>
                <a:gd name="T17" fmla="*/ 2 h 19"/>
                <a:gd name="T18" fmla="*/ 4 w 14"/>
                <a:gd name="T19" fmla="*/ 4 h 19"/>
                <a:gd name="T20" fmla="*/ 2 w 14"/>
                <a:gd name="T21" fmla="*/ 9 h 19"/>
                <a:gd name="T22" fmla="*/ 4 w 14"/>
                <a:gd name="T23" fmla="*/ 15 h 19"/>
                <a:gd name="T24" fmla="*/ 8 w 14"/>
                <a:gd name="T25" fmla="*/ 17 h 19"/>
                <a:gd name="T26" fmla="*/ 12 w 14"/>
                <a:gd name="T27" fmla="*/ 16 h 19"/>
                <a:gd name="T28" fmla="*/ 12 w 14"/>
                <a:gd name="T29" fmla="*/ 11 h 19"/>
                <a:gd name="T30" fmla="*/ 8 w 14"/>
                <a:gd name="T31" fmla="*/ 11 h 19"/>
                <a:gd name="T32" fmla="*/ 8 w 14"/>
                <a:gd name="T33" fmla="*/ 9 h 19"/>
                <a:gd name="T34" fmla="*/ 14 w 14"/>
                <a:gd name="T35" fmla="*/ 9 h 19"/>
                <a:gd name="T36" fmla="*/ 14 w 14"/>
                <a:gd name="T37" fmla="*/ 17 h 19"/>
                <a:gd name="T38" fmla="*/ 14 w 14"/>
                <a:gd name="T39"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9">
                  <a:moveTo>
                    <a:pt x="14" y="17"/>
                  </a:moveTo>
                  <a:cubicBezTo>
                    <a:pt x="12" y="18"/>
                    <a:pt x="10" y="19"/>
                    <a:pt x="8" y="19"/>
                  </a:cubicBezTo>
                  <a:cubicBezTo>
                    <a:pt x="5" y="19"/>
                    <a:pt x="4" y="18"/>
                    <a:pt x="2" y="16"/>
                  </a:cubicBezTo>
                  <a:cubicBezTo>
                    <a:pt x="0" y="14"/>
                    <a:pt x="0" y="12"/>
                    <a:pt x="0" y="9"/>
                  </a:cubicBezTo>
                  <a:cubicBezTo>
                    <a:pt x="0" y="7"/>
                    <a:pt x="0" y="4"/>
                    <a:pt x="2" y="2"/>
                  </a:cubicBezTo>
                  <a:cubicBezTo>
                    <a:pt x="4" y="0"/>
                    <a:pt x="6" y="0"/>
                    <a:pt x="9" y="0"/>
                  </a:cubicBezTo>
                  <a:cubicBezTo>
                    <a:pt x="11" y="0"/>
                    <a:pt x="12" y="0"/>
                    <a:pt x="14" y="1"/>
                  </a:cubicBezTo>
                  <a:cubicBezTo>
                    <a:pt x="14" y="3"/>
                    <a:pt x="14" y="3"/>
                    <a:pt x="14" y="3"/>
                  </a:cubicBezTo>
                  <a:cubicBezTo>
                    <a:pt x="12" y="2"/>
                    <a:pt x="10" y="2"/>
                    <a:pt x="8" y="2"/>
                  </a:cubicBezTo>
                  <a:cubicBezTo>
                    <a:pt x="6" y="2"/>
                    <a:pt x="5" y="2"/>
                    <a:pt x="4" y="4"/>
                  </a:cubicBezTo>
                  <a:cubicBezTo>
                    <a:pt x="2" y="5"/>
                    <a:pt x="2" y="7"/>
                    <a:pt x="2" y="9"/>
                  </a:cubicBezTo>
                  <a:cubicBezTo>
                    <a:pt x="2" y="12"/>
                    <a:pt x="2" y="13"/>
                    <a:pt x="4" y="15"/>
                  </a:cubicBezTo>
                  <a:cubicBezTo>
                    <a:pt x="5" y="16"/>
                    <a:pt x="6" y="17"/>
                    <a:pt x="8" y="17"/>
                  </a:cubicBezTo>
                  <a:cubicBezTo>
                    <a:pt x="10" y="17"/>
                    <a:pt x="11" y="16"/>
                    <a:pt x="12" y="16"/>
                  </a:cubicBezTo>
                  <a:cubicBezTo>
                    <a:pt x="12" y="11"/>
                    <a:pt x="12" y="11"/>
                    <a:pt x="12" y="11"/>
                  </a:cubicBezTo>
                  <a:cubicBezTo>
                    <a:pt x="8" y="11"/>
                    <a:pt x="8" y="11"/>
                    <a:pt x="8" y="11"/>
                  </a:cubicBezTo>
                  <a:cubicBezTo>
                    <a:pt x="8" y="9"/>
                    <a:pt x="8" y="9"/>
                    <a:pt x="8" y="9"/>
                  </a:cubicBezTo>
                  <a:cubicBezTo>
                    <a:pt x="14" y="9"/>
                    <a:pt x="14" y="9"/>
                    <a:pt x="14" y="9"/>
                  </a:cubicBezTo>
                  <a:cubicBezTo>
                    <a:pt x="14" y="17"/>
                    <a:pt x="14" y="17"/>
                    <a:pt x="14" y="17"/>
                  </a:cubicBezTo>
                  <a:cubicBezTo>
                    <a:pt x="14" y="17"/>
                    <a:pt x="14" y="17"/>
                    <a:pt x="14" y="17"/>
                  </a:cubicBez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203" name="Freeform 32">
              <a:extLst>
                <a:ext uri="{FF2B5EF4-FFF2-40B4-BE49-F238E27FC236}">
                  <a16:creationId xmlns:a16="http://schemas.microsoft.com/office/drawing/2014/main" id="{4985794C-3729-4FFD-B1DA-2D55C99FBAF9}"/>
                </a:ext>
              </a:extLst>
            </p:cNvPr>
            <p:cNvSpPr>
              <a:spLocks/>
            </p:cNvSpPr>
            <p:nvPr/>
          </p:nvSpPr>
          <p:spPr bwMode="auto">
            <a:xfrm>
              <a:off x="5841" y="3462"/>
              <a:ext cx="16" cy="33"/>
            </a:xfrm>
            <a:custGeom>
              <a:avLst/>
              <a:gdLst>
                <a:gd name="T0" fmla="*/ 16 w 16"/>
                <a:gd name="T1" fmla="*/ 33 h 33"/>
                <a:gd name="T2" fmla="*/ 0 w 16"/>
                <a:gd name="T3" fmla="*/ 33 h 33"/>
                <a:gd name="T4" fmla="*/ 0 w 16"/>
                <a:gd name="T5" fmla="*/ 0 h 33"/>
                <a:gd name="T6" fmla="*/ 16 w 16"/>
                <a:gd name="T7" fmla="*/ 0 h 33"/>
                <a:gd name="T8" fmla="*/ 16 w 16"/>
                <a:gd name="T9" fmla="*/ 3 h 33"/>
                <a:gd name="T10" fmla="*/ 4 w 16"/>
                <a:gd name="T11" fmla="*/ 3 h 33"/>
                <a:gd name="T12" fmla="*/ 4 w 16"/>
                <a:gd name="T13" fmla="*/ 15 h 33"/>
                <a:gd name="T14" fmla="*/ 14 w 16"/>
                <a:gd name="T15" fmla="*/ 15 h 33"/>
                <a:gd name="T16" fmla="*/ 14 w 16"/>
                <a:gd name="T17" fmla="*/ 17 h 33"/>
                <a:gd name="T18" fmla="*/ 4 w 16"/>
                <a:gd name="T19" fmla="*/ 17 h 33"/>
                <a:gd name="T20" fmla="*/ 4 w 16"/>
                <a:gd name="T21" fmla="*/ 29 h 33"/>
                <a:gd name="T22" fmla="*/ 16 w 16"/>
                <a:gd name="T23" fmla="*/ 29 h 33"/>
                <a:gd name="T24" fmla="*/ 16 w 16"/>
                <a:gd name="T25" fmla="*/ 33 h 33"/>
                <a:gd name="T26" fmla="*/ 16 w 16"/>
                <a:gd name="T27" fmla="*/ 33 h 33"/>
                <a:gd name="T28" fmla="*/ 16 w 16"/>
                <a:gd name="T2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33">
                  <a:moveTo>
                    <a:pt x="16" y="33"/>
                  </a:moveTo>
                  <a:lnTo>
                    <a:pt x="0" y="33"/>
                  </a:lnTo>
                  <a:lnTo>
                    <a:pt x="0" y="0"/>
                  </a:lnTo>
                  <a:lnTo>
                    <a:pt x="16" y="0"/>
                  </a:lnTo>
                  <a:lnTo>
                    <a:pt x="16" y="3"/>
                  </a:lnTo>
                  <a:lnTo>
                    <a:pt x="4" y="3"/>
                  </a:lnTo>
                  <a:lnTo>
                    <a:pt x="4" y="15"/>
                  </a:lnTo>
                  <a:lnTo>
                    <a:pt x="14" y="15"/>
                  </a:lnTo>
                  <a:lnTo>
                    <a:pt x="14" y="17"/>
                  </a:lnTo>
                  <a:lnTo>
                    <a:pt x="4" y="17"/>
                  </a:lnTo>
                  <a:lnTo>
                    <a:pt x="4" y="29"/>
                  </a:lnTo>
                  <a:lnTo>
                    <a:pt x="16" y="29"/>
                  </a:lnTo>
                  <a:lnTo>
                    <a:pt x="16" y="33"/>
                  </a:lnTo>
                  <a:lnTo>
                    <a:pt x="16" y="33"/>
                  </a:lnTo>
                  <a:lnTo>
                    <a:pt x="16" y="33"/>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204" name="Freeform 33">
              <a:extLst>
                <a:ext uri="{FF2B5EF4-FFF2-40B4-BE49-F238E27FC236}">
                  <a16:creationId xmlns:a16="http://schemas.microsoft.com/office/drawing/2014/main" id="{4A28EDD2-E677-4CB3-AE94-AC11141311EE}"/>
                </a:ext>
              </a:extLst>
            </p:cNvPr>
            <p:cNvSpPr>
              <a:spLocks/>
            </p:cNvSpPr>
            <p:nvPr/>
          </p:nvSpPr>
          <p:spPr bwMode="auto">
            <a:xfrm>
              <a:off x="5762" y="3250"/>
              <a:ext cx="201" cy="51"/>
            </a:xfrm>
            <a:custGeom>
              <a:avLst/>
              <a:gdLst>
                <a:gd name="T0" fmla="*/ 53 w 116"/>
                <a:gd name="T1" fmla="*/ 0 h 30"/>
                <a:gd name="T2" fmla="*/ 0 w 116"/>
                <a:gd name="T3" fmla="*/ 0 h 30"/>
                <a:gd name="T4" fmla="*/ 0 w 116"/>
                <a:gd name="T5" fmla="*/ 3 h 30"/>
                <a:gd name="T6" fmla="*/ 26 w 116"/>
                <a:gd name="T7" fmla="*/ 24 h 30"/>
                <a:gd name="T8" fmla="*/ 43 w 116"/>
                <a:gd name="T9" fmla="*/ 24 h 30"/>
                <a:gd name="T10" fmla="*/ 47 w 116"/>
                <a:gd name="T11" fmla="*/ 21 h 30"/>
                <a:gd name="T12" fmla="*/ 55 w 116"/>
                <a:gd name="T13" fmla="*/ 16 h 30"/>
                <a:gd name="T14" fmla="*/ 61 w 116"/>
                <a:gd name="T15" fmla="*/ 16 h 30"/>
                <a:gd name="T16" fmla="*/ 66 w 116"/>
                <a:gd name="T17" fmla="*/ 19 h 30"/>
                <a:gd name="T18" fmla="*/ 74 w 116"/>
                <a:gd name="T19" fmla="*/ 24 h 30"/>
                <a:gd name="T20" fmla="*/ 90 w 116"/>
                <a:gd name="T21" fmla="*/ 24 h 30"/>
                <a:gd name="T22" fmla="*/ 116 w 116"/>
                <a:gd name="T23" fmla="*/ 3 h 30"/>
                <a:gd name="T24" fmla="*/ 116 w 116"/>
                <a:gd name="T25" fmla="*/ 0 h 30"/>
                <a:gd name="T26" fmla="*/ 53 w 116"/>
                <a:gd name="T2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30">
                  <a:moveTo>
                    <a:pt x="53" y="0"/>
                  </a:moveTo>
                  <a:cubicBezTo>
                    <a:pt x="0" y="0"/>
                    <a:pt x="0" y="0"/>
                    <a:pt x="0" y="0"/>
                  </a:cubicBezTo>
                  <a:cubicBezTo>
                    <a:pt x="0" y="3"/>
                    <a:pt x="0" y="3"/>
                    <a:pt x="0" y="3"/>
                  </a:cubicBezTo>
                  <a:cubicBezTo>
                    <a:pt x="26" y="24"/>
                    <a:pt x="26" y="24"/>
                    <a:pt x="26" y="24"/>
                  </a:cubicBezTo>
                  <a:cubicBezTo>
                    <a:pt x="26" y="24"/>
                    <a:pt x="33" y="30"/>
                    <a:pt x="43" y="24"/>
                  </a:cubicBezTo>
                  <a:cubicBezTo>
                    <a:pt x="44" y="23"/>
                    <a:pt x="45" y="22"/>
                    <a:pt x="47" y="21"/>
                  </a:cubicBezTo>
                  <a:cubicBezTo>
                    <a:pt x="55" y="16"/>
                    <a:pt x="55" y="16"/>
                    <a:pt x="55" y="16"/>
                  </a:cubicBezTo>
                  <a:cubicBezTo>
                    <a:pt x="55" y="16"/>
                    <a:pt x="58" y="14"/>
                    <a:pt x="61" y="16"/>
                  </a:cubicBezTo>
                  <a:cubicBezTo>
                    <a:pt x="66" y="19"/>
                    <a:pt x="66" y="19"/>
                    <a:pt x="66" y="19"/>
                  </a:cubicBezTo>
                  <a:cubicBezTo>
                    <a:pt x="68" y="20"/>
                    <a:pt x="70" y="21"/>
                    <a:pt x="74" y="24"/>
                  </a:cubicBezTo>
                  <a:cubicBezTo>
                    <a:pt x="84" y="30"/>
                    <a:pt x="90" y="24"/>
                    <a:pt x="90" y="24"/>
                  </a:cubicBezTo>
                  <a:cubicBezTo>
                    <a:pt x="116" y="3"/>
                    <a:pt x="116" y="3"/>
                    <a:pt x="116" y="3"/>
                  </a:cubicBezTo>
                  <a:cubicBezTo>
                    <a:pt x="116" y="0"/>
                    <a:pt x="116" y="0"/>
                    <a:pt x="116" y="0"/>
                  </a:cubicBezTo>
                  <a:cubicBezTo>
                    <a:pt x="53" y="0"/>
                    <a:pt x="53" y="0"/>
                    <a:pt x="5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205" name="Freeform 34">
              <a:extLst>
                <a:ext uri="{FF2B5EF4-FFF2-40B4-BE49-F238E27FC236}">
                  <a16:creationId xmlns:a16="http://schemas.microsoft.com/office/drawing/2014/main" id="{709349AE-E1AE-4A71-A0D2-8ADC709CF756}"/>
                </a:ext>
              </a:extLst>
            </p:cNvPr>
            <p:cNvSpPr>
              <a:spLocks/>
            </p:cNvSpPr>
            <p:nvPr/>
          </p:nvSpPr>
          <p:spPr bwMode="auto">
            <a:xfrm>
              <a:off x="5794" y="3264"/>
              <a:ext cx="46" cy="18"/>
            </a:xfrm>
            <a:custGeom>
              <a:avLst/>
              <a:gdLst>
                <a:gd name="T0" fmla="*/ 0 w 26"/>
                <a:gd name="T1" fmla="*/ 5 h 11"/>
                <a:gd name="T2" fmla="*/ 11 w 26"/>
                <a:gd name="T3" fmla="*/ 0 h 11"/>
                <a:gd name="T4" fmla="*/ 26 w 26"/>
                <a:gd name="T5" fmla="*/ 6 h 11"/>
                <a:gd name="T6" fmla="*/ 15 w 26"/>
                <a:gd name="T7" fmla="*/ 11 h 11"/>
                <a:gd name="T8" fmla="*/ 0 w 26"/>
                <a:gd name="T9" fmla="*/ 5 h 11"/>
              </a:gdLst>
              <a:ahLst/>
              <a:cxnLst>
                <a:cxn ang="0">
                  <a:pos x="T0" y="T1"/>
                </a:cxn>
                <a:cxn ang="0">
                  <a:pos x="T2" y="T3"/>
                </a:cxn>
                <a:cxn ang="0">
                  <a:pos x="T4" y="T5"/>
                </a:cxn>
                <a:cxn ang="0">
                  <a:pos x="T6" y="T7"/>
                </a:cxn>
                <a:cxn ang="0">
                  <a:pos x="T8" y="T9"/>
                </a:cxn>
              </a:cxnLst>
              <a:rect l="0" t="0" r="r" b="b"/>
              <a:pathLst>
                <a:path w="26" h="11">
                  <a:moveTo>
                    <a:pt x="0" y="5"/>
                  </a:moveTo>
                  <a:cubicBezTo>
                    <a:pt x="0" y="5"/>
                    <a:pt x="5" y="0"/>
                    <a:pt x="11" y="0"/>
                  </a:cubicBezTo>
                  <a:cubicBezTo>
                    <a:pt x="18" y="1"/>
                    <a:pt x="25" y="6"/>
                    <a:pt x="26" y="6"/>
                  </a:cubicBezTo>
                  <a:cubicBezTo>
                    <a:pt x="26" y="6"/>
                    <a:pt x="21" y="11"/>
                    <a:pt x="15" y="11"/>
                  </a:cubicBezTo>
                  <a:cubicBezTo>
                    <a:pt x="9" y="11"/>
                    <a:pt x="0" y="5"/>
                    <a:pt x="0" y="5"/>
                  </a:cubicBezTo>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sp>
          <p:nvSpPr>
            <p:cNvPr id="206" name="Freeform 35">
              <a:extLst>
                <a:ext uri="{FF2B5EF4-FFF2-40B4-BE49-F238E27FC236}">
                  <a16:creationId xmlns:a16="http://schemas.microsoft.com/office/drawing/2014/main" id="{DB6379AB-FECE-4F49-B9A5-7BDC5481B0C7}"/>
                </a:ext>
              </a:extLst>
            </p:cNvPr>
            <p:cNvSpPr>
              <a:spLocks/>
            </p:cNvSpPr>
            <p:nvPr/>
          </p:nvSpPr>
          <p:spPr bwMode="auto">
            <a:xfrm>
              <a:off x="5881" y="3264"/>
              <a:ext cx="44" cy="18"/>
            </a:xfrm>
            <a:custGeom>
              <a:avLst/>
              <a:gdLst>
                <a:gd name="T0" fmla="*/ 25 w 25"/>
                <a:gd name="T1" fmla="*/ 5 h 11"/>
                <a:gd name="T2" fmla="*/ 14 w 25"/>
                <a:gd name="T3" fmla="*/ 0 h 11"/>
                <a:gd name="T4" fmla="*/ 0 w 25"/>
                <a:gd name="T5" fmla="*/ 6 h 11"/>
                <a:gd name="T6" fmla="*/ 11 w 25"/>
                <a:gd name="T7" fmla="*/ 11 h 11"/>
                <a:gd name="T8" fmla="*/ 25 w 25"/>
                <a:gd name="T9" fmla="*/ 5 h 11"/>
              </a:gdLst>
              <a:ahLst/>
              <a:cxnLst>
                <a:cxn ang="0">
                  <a:pos x="T0" y="T1"/>
                </a:cxn>
                <a:cxn ang="0">
                  <a:pos x="T2" y="T3"/>
                </a:cxn>
                <a:cxn ang="0">
                  <a:pos x="T4" y="T5"/>
                </a:cxn>
                <a:cxn ang="0">
                  <a:pos x="T6" y="T7"/>
                </a:cxn>
                <a:cxn ang="0">
                  <a:pos x="T8" y="T9"/>
                </a:cxn>
              </a:cxnLst>
              <a:rect l="0" t="0" r="r" b="b"/>
              <a:pathLst>
                <a:path w="25" h="11">
                  <a:moveTo>
                    <a:pt x="25" y="5"/>
                  </a:moveTo>
                  <a:cubicBezTo>
                    <a:pt x="25" y="5"/>
                    <a:pt x="21" y="0"/>
                    <a:pt x="14" y="0"/>
                  </a:cubicBezTo>
                  <a:cubicBezTo>
                    <a:pt x="8" y="1"/>
                    <a:pt x="1" y="6"/>
                    <a:pt x="0" y="6"/>
                  </a:cubicBezTo>
                  <a:cubicBezTo>
                    <a:pt x="0" y="6"/>
                    <a:pt x="5" y="11"/>
                    <a:pt x="11" y="11"/>
                  </a:cubicBezTo>
                  <a:cubicBezTo>
                    <a:pt x="17" y="11"/>
                    <a:pt x="25" y="5"/>
                    <a:pt x="25" y="5"/>
                  </a:cubicBezTo>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a:solidFill>
                  <a:prstClr val="black"/>
                </a:solidFill>
                <a:latin typeface="Calibri" panose="020F0502020204030204"/>
              </a:endParaRPr>
            </a:p>
          </p:txBody>
        </p:sp>
      </p:grpSp>
      <p:sp>
        <p:nvSpPr>
          <p:cNvPr id="207" name="TextBox 206">
            <a:extLst>
              <a:ext uri="{FF2B5EF4-FFF2-40B4-BE49-F238E27FC236}">
                <a16:creationId xmlns:a16="http://schemas.microsoft.com/office/drawing/2014/main" id="{2F10C3B5-A80E-4A55-BB41-52F7FEEC6405}"/>
              </a:ext>
            </a:extLst>
          </p:cNvPr>
          <p:cNvSpPr txBox="1"/>
          <p:nvPr/>
        </p:nvSpPr>
        <p:spPr>
          <a:xfrm>
            <a:off x="1579692" y="4729816"/>
            <a:ext cx="768032" cy="300082"/>
          </a:xfrm>
          <a:prstGeom prst="rect">
            <a:avLst/>
          </a:prstGeom>
          <a:noFill/>
        </p:spPr>
        <p:txBody>
          <a:bodyPr wrap="none" rtlCol="0">
            <a:spAutoFit/>
          </a:bodyPr>
          <a:lstStyle/>
          <a:p>
            <a:pPr algn="ctr" defTabSz="685800">
              <a:defRPr/>
            </a:pPr>
            <a:r>
              <a:rPr lang="en-US" sz="1350">
                <a:solidFill>
                  <a:prstClr val="black"/>
                </a:solidFill>
                <a:latin typeface="Calibri" panose="020F0502020204030204"/>
              </a:rPr>
              <a:t>Attacker</a:t>
            </a:r>
          </a:p>
        </p:txBody>
      </p:sp>
      <p:sp>
        <p:nvSpPr>
          <p:cNvPr id="208" name="Right Arrow 276">
            <a:extLst>
              <a:ext uri="{FF2B5EF4-FFF2-40B4-BE49-F238E27FC236}">
                <a16:creationId xmlns:a16="http://schemas.microsoft.com/office/drawing/2014/main" id="{5A9AA3E4-4360-423F-8A46-1DF5E0DAB444}"/>
              </a:ext>
            </a:extLst>
          </p:cNvPr>
          <p:cNvSpPr/>
          <p:nvPr/>
        </p:nvSpPr>
        <p:spPr>
          <a:xfrm>
            <a:off x="8070444" y="4045383"/>
            <a:ext cx="1291254" cy="743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en-US" sz="1350">
                <a:solidFill>
                  <a:prstClr val="white"/>
                </a:solidFill>
                <a:latin typeface="Calibri" panose="020F0502020204030204"/>
              </a:rPr>
              <a:t>Asset Control</a:t>
            </a:r>
          </a:p>
        </p:txBody>
      </p:sp>
      <p:sp>
        <p:nvSpPr>
          <p:cNvPr id="209" name="Rounded Rectangle 277">
            <a:extLst>
              <a:ext uri="{FF2B5EF4-FFF2-40B4-BE49-F238E27FC236}">
                <a16:creationId xmlns:a16="http://schemas.microsoft.com/office/drawing/2014/main" id="{1102C772-2E2B-4BA9-AC9C-C89467E5B281}"/>
              </a:ext>
            </a:extLst>
          </p:cNvPr>
          <p:cNvSpPr/>
          <p:nvPr/>
        </p:nvSpPr>
        <p:spPr>
          <a:xfrm>
            <a:off x="9430790" y="4092081"/>
            <a:ext cx="1127403" cy="630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a:solidFill>
                  <a:prstClr val="white"/>
                </a:solidFill>
                <a:latin typeface="Calibri" panose="020F0502020204030204"/>
              </a:rPr>
              <a:t>Object</a:t>
            </a:r>
          </a:p>
        </p:txBody>
      </p:sp>
      <p:sp>
        <p:nvSpPr>
          <p:cNvPr id="210" name="TextBox 209">
            <a:extLst>
              <a:ext uri="{FF2B5EF4-FFF2-40B4-BE49-F238E27FC236}">
                <a16:creationId xmlns:a16="http://schemas.microsoft.com/office/drawing/2014/main" id="{473C3354-27D4-4B46-9096-12E43316D493}"/>
              </a:ext>
            </a:extLst>
          </p:cNvPr>
          <p:cNvSpPr txBox="1"/>
          <p:nvPr/>
        </p:nvSpPr>
        <p:spPr>
          <a:xfrm>
            <a:off x="6982839" y="4722166"/>
            <a:ext cx="1051827" cy="507831"/>
          </a:xfrm>
          <a:prstGeom prst="rect">
            <a:avLst/>
          </a:prstGeom>
          <a:noFill/>
        </p:spPr>
        <p:txBody>
          <a:bodyPr wrap="none" rtlCol="0">
            <a:spAutoFit/>
          </a:bodyPr>
          <a:lstStyle/>
          <a:p>
            <a:pPr algn="ctr" defTabSz="685800">
              <a:defRPr/>
            </a:pPr>
            <a:r>
              <a:rPr lang="en-US" sz="1350">
                <a:solidFill>
                  <a:prstClr val="black"/>
                </a:solidFill>
                <a:latin typeface="Calibri" panose="020F0502020204030204"/>
              </a:rPr>
              <a:t>Admin </a:t>
            </a:r>
          </a:p>
          <a:p>
            <a:pPr algn="ctr" defTabSz="685800">
              <a:defRPr/>
            </a:pPr>
            <a:r>
              <a:rPr lang="en-US" sz="1350">
                <a:solidFill>
                  <a:prstClr val="black"/>
                </a:solidFill>
                <a:latin typeface="Calibri" panose="020F0502020204030204"/>
              </a:rPr>
              <a:t>Jump Server</a:t>
            </a:r>
          </a:p>
        </p:txBody>
      </p:sp>
      <p:grpSp>
        <p:nvGrpSpPr>
          <p:cNvPr id="211" name="Group 210">
            <a:extLst>
              <a:ext uri="{FF2B5EF4-FFF2-40B4-BE49-F238E27FC236}">
                <a16:creationId xmlns:a16="http://schemas.microsoft.com/office/drawing/2014/main" id="{0D998394-FA76-4B20-BDC6-563FF66CBAFC}"/>
              </a:ext>
            </a:extLst>
          </p:cNvPr>
          <p:cNvGrpSpPr/>
          <p:nvPr/>
        </p:nvGrpSpPr>
        <p:grpSpPr>
          <a:xfrm>
            <a:off x="6880956" y="4051747"/>
            <a:ext cx="1102014" cy="688716"/>
            <a:chOff x="9667757" y="5105366"/>
            <a:chExt cx="1469352" cy="918288"/>
          </a:xfrm>
        </p:grpSpPr>
        <p:sp>
          <p:nvSpPr>
            <p:cNvPr id="212" name="Rounded Rectangle 280">
              <a:extLst>
                <a:ext uri="{FF2B5EF4-FFF2-40B4-BE49-F238E27FC236}">
                  <a16:creationId xmlns:a16="http://schemas.microsoft.com/office/drawing/2014/main" id="{1F4E9178-1E07-4943-9B6E-EA5EFA80E551}"/>
                </a:ext>
              </a:extLst>
            </p:cNvPr>
            <p:cNvSpPr/>
            <p:nvPr/>
          </p:nvSpPr>
          <p:spPr bwMode="auto">
            <a:xfrm>
              <a:off x="10498140" y="5218113"/>
              <a:ext cx="581662" cy="461975"/>
            </a:xfrm>
            <a:prstGeom prst="roundRect">
              <a:avLst>
                <a:gd name="adj" fmla="val 11282"/>
              </a:avLst>
            </a:prstGeom>
            <a:noFill/>
            <a:ln>
              <a:solidFill>
                <a:srgbClr val="FF0000"/>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68567" tIns="34283" rIns="68567" bIns="34283" numCol="1" rtlCol="0" anchor="ctr" anchorCtr="0" compatLnSpc="1">
              <a:prstTxWarp prst="textNoShape">
                <a:avLst/>
              </a:prstTxWarp>
            </a:bodyPr>
            <a:lstStyle/>
            <a:p>
              <a:pPr algn="ctr" defTabSz="685443" fontAlgn="base">
                <a:lnSpc>
                  <a:spcPct val="90000"/>
                </a:lnSpc>
                <a:spcBef>
                  <a:spcPct val="0"/>
                </a:spcBef>
                <a:spcAft>
                  <a:spcPct val="0"/>
                </a:spcAft>
                <a:defRPr/>
              </a:pPr>
              <a:endParaRPr lang="en-US" sz="1350">
                <a:gradFill>
                  <a:gsLst>
                    <a:gs pos="0">
                      <a:srgbClr val="FFFFFF"/>
                    </a:gs>
                    <a:gs pos="100000">
                      <a:srgbClr val="FFFFFF"/>
                    </a:gs>
                  </a:gsLst>
                  <a:lin ang="5400000" scaled="0"/>
                </a:gradFill>
                <a:latin typeface="Calibri" panose="020F0502020204030204"/>
              </a:endParaRPr>
            </a:p>
          </p:txBody>
        </p:sp>
        <p:pic>
          <p:nvPicPr>
            <p:cNvPr id="213" name="Picture 212" descr="\\MAGNUM\Projects\Microsoft\Cloud Power FY12\Design\ICONS_PNG\Application.png">
              <a:extLst>
                <a:ext uri="{FF2B5EF4-FFF2-40B4-BE49-F238E27FC236}">
                  <a16:creationId xmlns:a16="http://schemas.microsoft.com/office/drawing/2014/main" id="{FDAFE911-DAF6-43B8-A276-606F7BDD7BFD}"/>
                </a:ext>
              </a:extLst>
            </p:cNvPr>
            <p:cNvPicPr>
              <a:picLocks noChangeAspect="1" noChangeArrowheads="1"/>
            </p:cNvPicPr>
            <p:nvPr/>
          </p:nvPicPr>
          <p:blipFill>
            <a:blip r:embed="rId3" cstate="print">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10449640" y="5105366"/>
              <a:ext cx="687469" cy="687469"/>
            </a:xfrm>
            <a:prstGeom prst="rect">
              <a:avLst/>
            </a:prstGeom>
            <a:noFill/>
          </p:spPr>
        </p:pic>
        <p:pic>
          <p:nvPicPr>
            <p:cNvPr id="214" name="Picture 2" descr="\\MAGNUM\Projects\Microsoft\Cloud Power FY12\Design\Icons\PNGs\Server_2.png">
              <a:extLst>
                <a:ext uri="{FF2B5EF4-FFF2-40B4-BE49-F238E27FC236}">
                  <a16:creationId xmlns:a16="http://schemas.microsoft.com/office/drawing/2014/main" id="{125DA7D3-FC0C-448D-8425-B5FCAA94F788}"/>
                </a:ext>
              </a:extLst>
            </p:cNvPr>
            <p:cNvPicPr>
              <a:picLocks noChangeAspect="1" noChangeArrowheads="1"/>
            </p:cNvPicPr>
            <p:nvPr/>
          </p:nvPicPr>
          <p:blipFill>
            <a:blip r:embed="rId4" cstate="print">
              <a:duotone>
                <a:prstClr val="black"/>
                <a:srgbClr val="FF0000">
                  <a:tint val="45000"/>
                  <a:satMod val="400000"/>
                </a:srgbClr>
              </a:duotone>
              <a:extLst>
                <a:ext uri="{28A0092B-C50C-407E-A947-70E740481C1C}">
                  <a14:useLocalDpi xmlns:a14="http://schemas.microsoft.com/office/drawing/2010/main" val="0"/>
                </a:ext>
              </a:extLst>
            </a:blip>
            <a:srcRect/>
            <a:stretch>
              <a:fillRect/>
            </a:stretch>
          </p:blipFill>
          <p:spPr bwMode="auto">
            <a:xfrm>
              <a:off x="9667757" y="5170778"/>
              <a:ext cx="852876" cy="852876"/>
            </a:xfrm>
            <a:prstGeom prst="rect">
              <a:avLst/>
            </a:prstGeom>
            <a:noFill/>
          </p:spPr>
        </p:pic>
      </p:grpSp>
      <p:sp>
        <p:nvSpPr>
          <p:cNvPr id="215" name="Right Arrow 283">
            <a:extLst>
              <a:ext uri="{FF2B5EF4-FFF2-40B4-BE49-F238E27FC236}">
                <a16:creationId xmlns:a16="http://schemas.microsoft.com/office/drawing/2014/main" id="{7820B416-F716-45DF-A02C-FD5798F0E453}"/>
              </a:ext>
            </a:extLst>
          </p:cNvPr>
          <p:cNvSpPr/>
          <p:nvPr/>
        </p:nvSpPr>
        <p:spPr>
          <a:xfrm>
            <a:off x="4598331" y="4030058"/>
            <a:ext cx="2302336" cy="743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defRPr/>
            </a:pPr>
            <a:r>
              <a:rPr lang="en-US" sz="1350">
                <a:solidFill>
                  <a:prstClr val="white"/>
                </a:solidFill>
                <a:latin typeface="Calibri" panose="020F0502020204030204"/>
              </a:rPr>
              <a:t>Access Admin Applications</a:t>
            </a:r>
          </a:p>
        </p:txBody>
      </p:sp>
      <p:pic>
        <p:nvPicPr>
          <p:cNvPr id="216" name="Picture 215">
            <a:extLst>
              <a:ext uri="{FF2B5EF4-FFF2-40B4-BE49-F238E27FC236}">
                <a16:creationId xmlns:a16="http://schemas.microsoft.com/office/drawing/2014/main" id="{FF9DD7B9-445C-44DD-9D03-DEB01BF97A3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24854" y="4126370"/>
            <a:ext cx="421265" cy="421265"/>
          </a:xfrm>
          <a:prstGeom prst="rect">
            <a:avLst/>
          </a:prstGeom>
        </p:spPr>
      </p:pic>
      <p:sp>
        <p:nvSpPr>
          <p:cNvPr id="217" name="Right Arrow 284">
            <a:extLst>
              <a:ext uri="{FF2B5EF4-FFF2-40B4-BE49-F238E27FC236}">
                <a16:creationId xmlns:a16="http://schemas.microsoft.com/office/drawing/2014/main" id="{461DE00D-7496-47B1-A570-C19BDE089D3F}"/>
              </a:ext>
            </a:extLst>
          </p:cNvPr>
          <p:cNvSpPr/>
          <p:nvPr/>
        </p:nvSpPr>
        <p:spPr>
          <a:xfrm>
            <a:off x="2192726" y="4030058"/>
            <a:ext cx="910722" cy="7431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defTabSz="685800">
              <a:defRPr/>
            </a:pPr>
            <a:endParaRPr lang="en-US" sz="1350">
              <a:solidFill>
                <a:prstClr val="black"/>
              </a:solidFill>
              <a:latin typeface="Calibri" panose="020F0502020204030204"/>
            </a:endParaRPr>
          </a:p>
        </p:txBody>
      </p:sp>
      <p:sp>
        <p:nvSpPr>
          <p:cNvPr id="218" name="&quot;No&quot; Symbol 11">
            <a:extLst>
              <a:ext uri="{FF2B5EF4-FFF2-40B4-BE49-F238E27FC236}">
                <a16:creationId xmlns:a16="http://schemas.microsoft.com/office/drawing/2014/main" id="{3844E543-F0B9-414D-925F-D2096764A725}"/>
              </a:ext>
            </a:extLst>
          </p:cNvPr>
          <p:cNvSpPr/>
          <p:nvPr/>
        </p:nvSpPr>
        <p:spPr>
          <a:xfrm>
            <a:off x="3149598" y="4215321"/>
            <a:ext cx="355757" cy="355757"/>
          </a:xfrm>
          <a:prstGeom prst="noSmoking">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685800">
              <a:defRPr/>
            </a:pPr>
            <a:endParaRPr lang="en-US" sz="1350">
              <a:solidFill>
                <a:prstClr val="black"/>
              </a:solidFill>
              <a:latin typeface="Calibri" panose="020F0502020204030204"/>
            </a:endParaRPr>
          </a:p>
        </p:txBody>
      </p:sp>
      <p:sp>
        <p:nvSpPr>
          <p:cNvPr id="219" name="Rectangle 218">
            <a:extLst>
              <a:ext uri="{FF2B5EF4-FFF2-40B4-BE49-F238E27FC236}">
                <a16:creationId xmlns:a16="http://schemas.microsoft.com/office/drawing/2014/main" id="{59DD4F66-9EE2-479F-B70E-77E36B04C73C}"/>
              </a:ext>
            </a:extLst>
          </p:cNvPr>
          <p:cNvSpPr/>
          <p:nvPr/>
        </p:nvSpPr>
        <p:spPr>
          <a:xfrm>
            <a:off x="2165839" y="4263108"/>
            <a:ext cx="894797" cy="300082"/>
          </a:xfrm>
          <a:prstGeom prst="rect">
            <a:avLst/>
          </a:prstGeom>
        </p:spPr>
        <p:txBody>
          <a:bodyPr wrap="none">
            <a:spAutoFit/>
          </a:bodyPr>
          <a:lstStyle/>
          <a:p>
            <a:pPr defTabSz="685800">
              <a:defRPr/>
            </a:pPr>
            <a:r>
              <a:rPr lang="en-US" sz="1350">
                <a:solidFill>
                  <a:prstClr val="black"/>
                </a:solidFill>
                <a:latin typeface="Calibri" panose="020F0502020204030204"/>
              </a:rPr>
              <a:t>No Access</a:t>
            </a:r>
          </a:p>
        </p:txBody>
      </p:sp>
    </p:spTree>
    <p:extLst>
      <p:ext uri="{BB962C8B-B14F-4D97-AF65-F5344CB8AC3E}">
        <p14:creationId xmlns:p14="http://schemas.microsoft.com/office/powerpoint/2010/main" val="211132426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9E31F3-1514-4D75-B953-5AD5A1A14BD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18</a:t>
            </a:fld>
            <a:endParaRPr lang="en-US"/>
          </a:p>
        </p:txBody>
      </p:sp>
      <p:sp>
        <p:nvSpPr>
          <p:cNvPr id="3" name="Text Placeholder 2">
            <a:extLst>
              <a:ext uri="{FF2B5EF4-FFF2-40B4-BE49-F238E27FC236}">
                <a16:creationId xmlns:a16="http://schemas.microsoft.com/office/drawing/2014/main" id="{F4E189E9-5C33-4A49-95D9-A1393DD86AF0}"/>
              </a:ext>
            </a:extLst>
          </p:cNvPr>
          <p:cNvSpPr>
            <a:spLocks noGrp="1"/>
          </p:cNvSpPr>
          <p:nvPr>
            <p:ph type="body" sz="quarter" idx="13"/>
          </p:nvPr>
        </p:nvSpPr>
        <p:spPr/>
        <p:txBody>
          <a:bodyPr/>
          <a:lstStyle/>
          <a:p>
            <a:r>
              <a:rPr lang="en-US" dirty="0"/>
              <a:t>Building PAWs</a:t>
            </a:r>
          </a:p>
        </p:txBody>
      </p:sp>
      <p:sp>
        <p:nvSpPr>
          <p:cNvPr id="6" name="Espace réservé du texte 2">
            <a:extLst>
              <a:ext uri="{FF2B5EF4-FFF2-40B4-BE49-F238E27FC236}">
                <a16:creationId xmlns:a16="http://schemas.microsoft.com/office/drawing/2014/main" id="{A943E6C9-5019-464D-AF0D-4B3A3A742756}"/>
              </a:ext>
            </a:extLst>
          </p:cNvPr>
          <p:cNvSpPr txBox="1">
            <a:spLocks/>
          </p:cNvSpPr>
          <p:nvPr/>
        </p:nvSpPr>
        <p:spPr>
          <a:xfrm>
            <a:off x="366141" y="1922261"/>
            <a:ext cx="11629721" cy="5330690"/>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Get a trusted ISO</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Directly from Microsoft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Download and check integrity</a:t>
            </a:r>
            <a:br>
              <a:rPr lang="en-US" sz="2000" dirty="0">
                <a:gradFill>
                  <a:gsLst>
                    <a:gs pos="1250">
                      <a:srgbClr val="505050"/>
                    </a:gs>
                    <a:gs pos="100000">
                      <a:srgbClr val="505050"/>
                    </a:gs>
                  </a:gsLst>
                  <a:lin ang="5400000" scaled="0"/>
                </a:gradFill>
                <a:cs typeface="Segoe UI"/>
              </a:rPr>
            </a:br>
            <a:br>
              <a:rPr lang="en-US" sz="2000" dirty="0">
                <a:gradFill>
                  <a:gsLst>
                    <a:gs pos="1250">
                      <a:srgbClr val="505050"/>
                    </a:gs>
                    <a:gs pos="100000">
                      <a:srgbClr val="505050"/>
                    </a:gs>
                  </a:gsLst>
                  <a:lin ang="5400000" scaled="0"/>
                </a:gradFill>
                <a:cs typeface="Segoe UI"/>
              </a:rPr>
            </a:br>
            <a:br>
              <a:rPr lang="en-US" sz="2000" dirty="0">
                <a:gradFill>
                  <a:gsLst>
                    <a:gs pos="1250">
                      <a:srgbClr val="505050"/>
                    </a:gs>
                    <a:gs pos="100000">
                      <a:srgbClr val="505050"/>
                    </a:gs>
                  </a:gsLst>
                  <a:lin ang="5400000" scaled="0"/>
                </a:gradFill>
                <a:cs typeface="Segoe UI"/>
              </a:rPr>
            </a:br>
            <a:br>
              <a:rPr lang="en-US" sz="2000" dirty="0">
                <a:gradFill>
                  <a:gsLst>
                    <a:gs pos="1250">
                      <a:srgbClr val="505050"/>
                    </a:gs>
                    <a:gs pos="100000">
                      <a:srgbClr val="505050"/>
                    </a:gs>
                  </a:gsLst>
                  <a:lin ang="5400000" scaled="0"/>
                </a:gradFill>
                <a:cs typeface="Segoe UI"/>
              </a:rPr>
            </a:br>
            <a:br>
              <a:rPr lang="en-US" sz="2000" dirty="0">
                <a:gradFill>
                  <a:gsLst>
                    <a:gs pos="1250">
                      <a:srgbClr val="505050"/>
                    </a:gs>
                    <a:gs pos="100000">
                      <a:srgbClr val="505050"/>
                    </a:gs>
                  </a:gsLst>
                  <a:lin ang="5400000" scaled="0"/>
                </a:gradFill>
                <a:cs typeface="Segoe UI"/>
              </a:rPr>
            </a:br>
            <a:endParaRPr lang="en-US" sz="2000" dirty="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Automate the deployment to make it easy to re-deploy</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Deploy a Microsoft Deployment Toolkit server to distribute the image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MDT can be managed by tier-0 admins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Use the secure baselines for Windows 10 a GPO template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Baselines were dealt with in the previous module</a:t>
            </a:r>
            <a:endParaRPr lang="en-US" sz="2000" dirty="0">
              <a:gradFill>
                <a:gsLst>
                  <a:gs pos="1250">
                    <a:srgbClr val="505050"/>
                  </a:gs>
                  <a:gs pos="100000">
                    <a:srgbClr val="505050"/>
                  </a:gs>
                </a:gsLst>
                <a:lin ang="5400000" scaled="0"/>
              </a:gradFill>
              <a:cs typeface="Segoe UI"/>
            </a:endParaRP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p:txBody>
      </p:sp>
      <p:pic>
        <p:nvPicPr>
          <p:cNvPr id="4" name="Picture 3">
            <a:extLst>
              <a:ext uri="{FF2B5EF4-FFF2-40B4-BE49-F238E27FC236}">
                <a16:creationId xmlns:a16="http://schemas.microsoft.com/office/drawing/2014/main" id="{E0301824-C6D4-46FE-9313-7CA9DD13FB90}"/>
              </a:ext>
            </a:extLst>
          </p:cNvPr>
          <p:cNvPicPr>
            <a:picLocks noChangeAspect="1"/>
          </p:cNvPicPr>
          <p:nvPr/>
        </p:nvPicPr>
        <p:blipFill>
          <a:blip r:embed="rId3"/>
          <a:stretch>
            <a:fillRect/>
          </a:stretch>
        </p:blipFill>
        <p:spPr>
          <a:xfrm>
            <a:off x="3168141" y="3197632"/>
            <a:ext cx="6100191" cy="1224873"/>
          </a:xfrm>
          <a:prstGeom prst="rect">
            <a:avLst/>
          </a:prstGeom>
        </p:spPr>
      </p:pic>
    </p:spTree>
    <p:extLst>
      <p:ext uri="{BB962C8B-B14F-4D97-AF65-F5344CB8AC3E}">
        <p14:creationId xmlns:p14="http://schemas.microsoft.com/office/powerpoint/2010/main" val="1093140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503078" y="5246865"/>
            <a:ext cx="370584" cy="110800"/>
          </a:xfrm>
        </p:spPr>
        <p:txBody>
          <a:bodyPr/>
          <a:lstStyle/>
          <a:p>
            <a:fld id="{ED077441-DF17-4513-BACB-525ED94CFAE4}" type="slidenum">
              <a:rPr lang="en-US" smtClean="0"/>
              <a:pPr/>
              <a:t>1</a:t>
            </a:fld>
            <a:endParaRPr lang="en-US"/>
          </a:p>
        </p:txBody>
      </p:sp>
      <p:sp>
        <p:nvSpPr>
          <p:cNvPr id="2" name="Espace réservé du texte 1">
            <a:extLst>
              <a:ext uri="{FF2B5EF4-FFF2-40B4-BE49-F238E27FC236}">
                <a16:creationId xmlns:a16="http://schemas.microsoft.com/office/drawing/2014/main" id="{4FA2594E-E01A-4B8D-8922-182DF38D5D39}"/>
              </a:ext>
            </a:extLst>
          </p:cNvPr>
          <p:cNvSpPr>
            <a:spLocks noGrp="1"/>
          </p:cNvSpPr>
          <p:nvPr>
            <p:ph type="body" sz="quarter" idx="13"/>
          </p:nvPr>
        </p:nvSpPr>
        <p:spPr/>
        <p:txBody>
          <a:bodyPr/>
          <a:lstStyle/>
          <a:p>
            <a:r>
              <a:rPr lang="fr-FR"/>
              <a:t>Agenda</a:t>
            </a:r>
          </a:p>
        </p:txBody>
      </p:sp>
      <p:sp>
        <p:nvSpPr>
          <p:cNvPr id="17" name="TextBox 16"/>
          <p:cNvSpPr txBox="1"/>
          <p:nvPr/>
        </p:nvSpPr>
        <p:spPr>
          <a:xfrm>
            <a:off x="1049315" y="2902624"/>
            <a:ext cx="3354658" cy="103412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Hardware profiles</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There are two ways to deploy and use dedicated administrative systems and we will look at the pros and cons of each.</a:t>
            </a:r>
          </a:p>
        </p:txBody>
      </p:sp>
      <p:sp>
        <p:nvSpPr>
          <p:cNvPr id="23" name="TextBox 22"/>
          <p:cNvSpPr txBox="1"/>
          <p:nvPr/>
        </p:nvSpPr>
        <p:spPr>
          <a:xfrm>
            <a:off x="637372" y="2872601"/>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02</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0" name="TextBox 9">
            <a:extLst>
              <a:ext uri="{FF2B5EF4-FFF2-40B4-BE49-F238E27FC236}">
                <a16:creationId xmlns:a16="http://schemas.microsoft.com/office/drawing/2014/main" id="{9A80D166-62E8-45D3-93FA-E7D3BECF1BD9}"/>
              </a:ext>
            </a:extLst>
          </p:cNvPr>
          <p:cNvSpPr txBox="1"/>
          <p:nvPr/>
        </p:nvSpPr>
        <p:spPr>
          <a:xfrm>
            <a:off x="1049315" y="2046152"/>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Why dedicated systems?</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Let’s have a closer look at the risks this is addressing.</a:t>
            </a:r>
          </a:p>
        </p:txBody>
      </p:sp>
      <p:sp>
        <p:nvSpPr>
          <p:cNvPr id="11" name="TextBox 10">
            <a:extLst>
              <a:ext uri="{FF2B5EF4-FFF2-40B4-BE49-F238E27FC236}">
                <a16:creationId xmlns:a16="http://schemas.microsoft.com/office/drawing/2014/main" id="{F933B815-6C8D-49EA-9838-DA0086E4E077}"/>
              </a:ext>
            </a:extLst>
          </p:cNvPr>
          <p:cNvSpPr txBox="1"/>
          <p:nvPr/>
        </p:nvSpPr>
        <p:spPr>
          <a:xfrm>
            <a:off x="637372" y="2016129"/>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01</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2" name="TextBox 11">
            <a:extLst>
              <a:ext uri="{FF2B5EF4-FFF2-40B4-BE49-F238E27FC236}">
                <a16:creationId xmlns:a16="http://schemas.microsoft.com/office/drawing/2014/main" id="{75A5B220-A602-4D59-B417-DCA3877A5F73}"/>
              </a:ext>
            </a:extLst>
          </p:cNvPr>
          <p:cNvSpPr txBox="1"/>
          <p:nvPr/>
        </p:nvSpPr>
        <p:spPr>
          <a:xfrm>
            <a:off x="1049315" y="4857601"/>
            <a:ext cx="3354658" cy="84946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What about “jump servers”?</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Let’s see why these can be a very bad idea and how to use them in a secure manner. </a:t>
            </a:r>
          </a:p>
        </p:txBody>
      </p:sp>
      <p:sp>
        <p:nvSpPr>
          <p:cNvPr id="15" name="TextBox 14">
            <a:extLst>
              <a:ext uri="{FF2B5EF4-FFF2-40B4-BE49-F238E27FC236}">
                <a16:creationId xmlns:a16="http://schemas.microsoft.com/office/drawing/2014/main" id="{8E7D38A8-8B01-4F39-A369-2127A00C0BAF}"/>
              </a:ext>
            </a:extLst>
          </p:cNvPr>
          <p:cNvSpPr txBox="1"/>
          <p:nvPr/>
        </p:nvSpPr>
        <p:spPr>
          <a:xfrm>
            <a:off x="637372" y="4827578"/>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04</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6" name="TextBox 15">
            <a:extLst>
              <a:ext uri="{FF2B5EF4-FFF2-40B4-BE49-F238E27FC236}">
                <a16:creationId xmlns:a16="http://schemas.microsoft.com/office/drawing/2014/main" id="{4817FBE1-73A3-43F7-B9B5-C5277F719261}"/>
              </a:ext>
            </a:extLst>
          </p:cNvPr>
          <p:cNvSpPr txBox="1"/>
          <p:nvPr/>
        </p:nvSpPr>
        <p:spPr>
          <a:xfrm>
            <a:off x="6119692" y="2046152"/>
            <a:ext cx="3354658" cy="1218795"/>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Building and managing dedicated administrative workstations </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What do we need to provision such PAWs? How do we manage them?</a:t>
            </a:r>
            <a:br>
              <a:rPr lang="en-US"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We will answer these questions in this part.</a:t>
            </a:r>
          </a:p>
        </p:txBody>
      </p:sp>
      <p:sp>
        <p:nvSpPr>
          <p:cNvPr id="18" name="TextBox 17">
            <a:extLst>
              <a:ext uri="{FF2B5EF4-FFF2-40B4-BE49-F238E27FC236}">
                <a16:creationId xmlns:a16="http://schemas.microsoft.com/office/drawing/2014/main" id="{13E9441D-C456-4D15-BE11-A0A8D929A1B8}"/>
              </a:ext>
            </a:extLst>
          </p:cNvPr>
          <p:cNvSpPr txBox="1"/>
          <p:nvPr/>
        </p:nvSpPr>
        <p:spPr>
          <a:xfrm>
            <a:off x="5707749" y="2016129"/>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05</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4" name="TextBox 13">
            <a:extLst>
              <a:ext uri="{FF2B5EF4-FFF2-40B4-BE49-F238E27FC236}">
                <a16:creationId xmlns:a16="http://schemas.microsoft.com/office/drawing/2014/main" id="{C24AFAFD-D3A7-4DF9-B40A-B49C6C6E6A39}"/>
              </a:ext>
            </a:extLst>
          </p:cNvPr>
          <p:cNvSpPr txBox="1"/>
          <p:nvPr/>
        </p:nvSpPr>
        <p:spPr>
          <a:xfrm>
            <a:off x="1049315" y="3895124"/>
            <a:ext cx="3354658" cy="1034129"/>
          </a:xfrm>
          <a:prstGeom prst="rect">
            <a:avLst/>
          </a:prstGeom>
          <a:noFill/>
        </p:spPr>
        <p:txBody>
          <a:bodyPr wrap="square" lIns="182880" tIns="146304" rIns="182880" bIns="146304" numCol="1" spcCol="0" rtlCol="0" anchor="t">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Three shades of PAWs</a:t>
            </a:r>
            <a:br>
              <a:rPr lang="en-US" b="1" dirty="0">
                <a:gradFill>
                  <a:gsLst>
                    <a:gs pos="2917">
                      <a:schemeClr val="tx1"/>
                    </a:gs>
                    <a:gs pos="30000">
                      <a:schemeClr val="tx1"/>
                    </a:gs>
                  </a:gsLst>
                  <a:lin ang="5400000" scaled="0"/>
                </a:gradFill>
                <a:latin typeface="+mn-lt"/>
                <a:cs typeface="Segoe UI"/>
              </a:rPr>
            </a:br>
            <a:r>
              <a:rPr lang="en-US" dirty="0">
                <a:gradFill>
                  <a:gsLst>
                    <a:gs pos="2917">
                      <a:schemeClr val="tx1"/>
                    </a:gs>
                    <a:gs pos="30000">
                      <a:schemeClr val="tx1"/>
                    </a:gs>
                  </a:gsLst>
                  <a:lin ang="5400000" scaled="0"/>
                </a:gradFill>
                <a:latin typeface="+mn-lt"/>
                <a:cs typeface="Segoe UI Semilight" panose="020B0402040204020203" pitchFamily="34" charset="0"/>
              </a:rPr>
              <a:t>Dedicated systems are not a monopoly of tier-o admins. There is also value in deploying them for other admins.</a:t>
            </a:r>
          </a:p>
        </p:txBody>
      </p:sp>
      <p:sp>
        <p:nvSpPr>
          <p:cNvPr id="21" name="TextBox 20">
            <a:extLst>
              <a:ext uri="{FF2B5EF4-FFF2-40B4-BE49-F238E27FC236}">
                <a16:creationId xmlns:a16="http://schemas.microsoft.com/office/drawing/2014/main" id="{A680B65A-ECCA-4A2D-8776-9E5BEFFD4932}"/>
              </a:ext>
            </a:extLst>
          </p:cNvPr>
          <p:cNvSpPr txBox="1"/>
          <p:nvPr/>
        </p:nvSpPr>
        <p:spPr>
          <a:xfrm>
            <a:off x="637372" y="3865101"/>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03</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2009843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9E31F3-1514-4D75-B953-5AD5A1A14BD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19</a:t>
            </a:fld>
            <a:endParaRPr lang="en-US"/>
          </a:p>
        </p:txBody>
      </p:sp>
      <p:sp>
        <p:nvSpPr>
          <p:cNvPr id="3" name="Text Placeholder 2">
            <a:extLst>
              <a:ext uri="{FF2B5EF4-FFF2-40B4-BE49-F238E27FC236}">
                <a16:creationId xmlns:a16="http://schemas.microsoft.com/office/drawing/2014/main" id="{F4E189E9-5C33-4A49-95D9-A1393DD86AF0}"/>
              </a:ext>
            </a:extLst>
          </p:cNvPr>
          <p:cNvSpPr>
            <a:spLocks noGrp="1"/>
          </p:cNvSpPr>
          <p:nvPr>
            <p:ph type="body" sz="quarter" idx="13"/>
          </p:nvPr>
        </p:nvSpPr>
        <p:spPr/>
        <p:txBody>
          <a:bodyPr/>
          <a:lstStyle/>
          <a:p>
            <a:r>
              <a:rPr lang="en-US"/>
              <a:t>Managing and updating PAWs</a:t>
            </a:r>
          </a:p>
        </p:txBody>
      </p:sp>
      <p:graphicFrame>
        <p:nvGraphicFramePr>
          <p:cNvPr id="5" name="Table 4">
            <a:extLst>
              <a:ext uri="{FF2B5EF4-FFF2-40B4-BE49-F238E27FC236}">
                <a16:creationId xmlns:a16="http://schemas.microsoft.com/office/drawing/2014/main" id="{A3496D24-8089-472B-B2A9-FEA2A4ED25EE}"/>
              </a:ext>
            </a:extLst>
          </p:cNvPr>
          <p:cNvGraphicFramePr>
            <a:graphicFrameLocks noGrp="1"/>
          </p:cNvGraphicFramePr>
          <p:nvPr>
            <p:extLst>
              <p:ext uri="{D42A27DB-BD31-4B8C-83A1-F6EECF244321}">
                <p14:modId xmlns:p14="http://schemas.microsoft.com/office/powerpoint/2010/main" val="3994733755"/>
              </p:ext>
            </p:extLst>
          </p:nvPr>
        </p:nvGraphicFramePr>
        <p:xfrm>
          <a:off x="1326682" y="2130600"/>
          <a:ext cx="9783110" cy="3933541"/>
        </p:xfrm>
        <a:graphic>
          <a:graphicData uri="http://schemas.openxmlformats.org/drawingml/2006/table">
            <a:tbl>
              <a:tblPr firstRow="1" bandRow="1">
                <a:tableStyleId>{5C22544A-7EE6-4342-B048-85BDC9FD1C3A}</a:tableStyleId>
              </a:tblPr>
              <a:tblGrid>
                <a:gridCol w="4891555">
                  <a:extLst>
                    <a:ext uri="{9D8B030D-6E8A-4147-A177-3AD203B41FA5}">
                      <a16:colId xmlns:a16="http://schemas.microsoft.com/office/drawing/2014/main" val="2724531669"/>
                    </a:ext>
                  </a:extLst>
                </a:gridCol>
                <a:gridCol w="4891555">
                  <a:extLst>
                    <a:ext uri="{9D8B030D-6E8A-4147-A177-3AD203B41FA5}">
                      <a16:colId xmlns:a16="http://schemas.microsoft.com/office/drawing/2014/main" val="296228757"/>
                    </a:ext>
                  </a:extLst>
                </a:gridCol>
              </a:tblGrid>
              <a:tr h="388631">
                <a:tc>
                  <a:txBody>
                    <a:bodyPr/>
                    <a:lstStyle/>
                    <a:p>
                      <a:r>
                        <a:rPr lang="en-CA"/>
                        <a:t>Approach </a:t>
                      </a:r>
                    </a:p>
                  </a:txBody>
                  <a:tcPr/>
                </a:tc>
                <a:tc>
                  <a:txBody>
                    <a:bodyPr/>
                    <a:lstStyle/>
                    <a:p>
                      <a:r>
                        <a:rPr lang="en-CA"/>
                        <a:t>Considerations </a:t>
                      </a:r>
                    </a:p>
                  </a:txBody>
                  <a:tcPr/>
                </a:tc>
                <a:extLst>
                  <a:ext uri="{0D108BD9-81ED-4DB2-BD59-A6C34878D82A}">
                    <a16:rowId xmlns:a16="http://schemas.microsoft.com/office/drawing/2014/main" val="36753807"/>
                  </a:ext>
                </a:extLst>
              </a:tr>
              <a:tr h="958269">
                <a:tc>
                  <a:txBody>
                    <a:bodyPr/>
                    <a:lstStyle/>
                    <a:p>
                      <a:r>
                        <a:rPr lang="en-CA" sz="2000"/>
                        <a:t>Default</a:t>
                      </a:r>
                    </a:p>
                    <a:p>
                      <a:pPr marL="285750" indent="-285750">
                        <a:buFontTx/>
                        <a:buChar char="-"/>
                      </a:pPr>
                      <a:r>
                        <a:rPr lang="en-CA" sz="2000"/>
                        <a:t>Windows Server Updates Services</a:t>
                      </a:r>
                    </a:p>
                    <a:p>
                      <a:pPr marL="285750" indent="-285750">
                        <a:buFontTx/>
                        <a:buChar char="-"/>
                      </a:pPr>
                      <a:r>
                        <a:rPr lang="en-CA" sz="2000"/>
                        <a:t>Windows Defender  </a:t>
                      </a:r>
                    </a:p>
                  </a:txBody>
                  <a:tcPr/>
                </a:tc>
                <a:tc>
                  <a:txBody>
                    <a:bodyPr/>
                    <a:lstStyle/>
                    <a:p>
                      <a:pPr marL="285750" indent="-285750">
                        <a:buFontTx/>
                        <a:buChar char="-"/>
                      </a:pPr>
                      <a:r>
                        <a:rPr lang="en-US" sz="2000"/>
                        <a:t>No additional cost</a:t>
                      </a:r>
                    </a:p>
                    <a:p>
                      <a:pPr marL="285750" indent="-285750">
                        <a:buFontTx/>
                        <a:buChar char="-"/>
                      </a:pPr>
                      <a:r>
                        <a:rPr lang="en-US" sz="2000"/>
                        <a:t>Performs basic required security functions</a:t>
                      </a:r>
                    </a:p>
                  </a:txBody>
                  <a:tcPr/>
                </a:tc>
                <a:extLst>
                  <a:ext uri="{0D108BD9-81ED-4DB2-BD59-A6C34878D82A}">
                    <a16:rowId xmlns:a16="http://schemas.microsoft.com/office/drawing/2014/main" val="3511744552"/>
                  </a:ext>
                </a:extLst>
              </a:tr>
              <a:tr h="958269">
                <a:tc>
                  <a:txBody>
                    <a:bodyPr/>
                    <a:lstStyle/>
                    <a:p>
                      <a:r>
                        <a:rPr lang="en-CA" sz="2000"/>
                        <a:t>Manage with Intune</a:t>
                      </a:r>
                    </a:p>
                  </a:txBody>
                  <a:tcPr/>
                </a:tc>
                <a:tc>
                  <a:txBody>
                    <a:bodyPr/>
                    <a:lstStyle/>
                    <a:p>
                      <a:pPr marL="285750" indent="-285750">
                        <a:buFontTx/>
                        <a:buChar char="-"/>
                      </a:pPr>
                      <a:r>
                        <a:rPr lang="en-US" sz="2000"/>
                        <a:t>Provides cloud based visibility and control</a:t>
                      </a:r>
                    </a:p>
                    <a:p>
                      <a:pPr marL="285750" indent="-285750">
                        <a:buFontTx/>
                        <a:buChar char="-"/>
                      </a:pPr>
                      <a:r>
                        <a:rPr lang="en-CA" sz="2000"/>
                        <a:t>No server infrastructure </a:t>
                      </a:r>
                    </a:p>
                  </a:txBody>
                  <a:tcPr/>
                </a:tc>
                <a:extLst>
                  <a:ext uri="{0D108BD9-81ED-4DB2-BD59-A6C34878D82A}">
                    <a16:rowId xmlns:a16="http://schemas.microsoft.com/office/drawing/2014/main" val="732826555"/>
                  </a:ext>
                </a:extLst>
              </a:tr>
              <a:tr h="1533230">
                <a:tc>
                  <a:txBody>
                    <a:bodyPr/>
                    <a:lstStyle/>
                    <a:p>
                      <a:r>
                        <a:rPr lang="en-US" sz="2000"/>
                        <a:t>Manage PAWs with existing management tools</a:t>
                      </a:r>
                      <a:endParaRPr lang="en-CA" sz="2000"/>
                    </a:p>
                  </a:txBody>
                  <a:tcPr/>
                </a:tc>
                <a:tc>
                  <a:txBody>
                    <a:bodyPr/>
                    <a:lstStyle/>
                    <a:p>
                      <a:pPr marL="285750" indent="-285750">
                        <a:buFontTx/>
                        <a:buChar char="-"/>
                      </a:pPr>
                      <a:r>
                        <a:rPr lang="en-US" sz="2000"/>
                        <a:t>Creates significant risk to compromise of PAWs unless the existing management infrastructure is brought up to security level of PAWs </a:t>
                      </a:r>
                      <a:endParaRPr lang="en-CA" sz="2000"/>
                    </a:p>
                  </a:txBody>
                  <a:tcPr/>
                </a:tc>
                <a:extLst>
                  <a:ext uri="{0D108BD9-81ED-4DB2-BD59-A6C34878D82A}">
                    <a16:rowId xmlns:a16="http://schemas.microsoft.com/office/drawing/2014/main" val="965738575"/>
                  </a:ext>
                </a:extLst>
              </a:tr>
            </a:tbl>
          </a:graphicData>
        </a:graphic>
      </p:graphicFrame>
    </p:spTree>
    <p:extLst>
      <p:ext uri="{BB962C8B-B14F-4D97-AF65-F5344CB8AC3E}">
        <p14:creationId xmlns:p14="http://schemas.microsoft.com/office/powerpoint/2010/main" val="26946465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9E31F3-1514-4D75-B953-5AD5A1A14BD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20</a:t>
            </a:fld>
            <a:endParaRPr lang="en-US"/>
          </a:p>
        </p:txBody>
      </p:sp>
      <p:sp>
        <p:nvSpPr>
          <p:cNvPr id="3" name="Text Placeholder 2">
            <a:extLst>
              <a:ext uri="{FF2B5EF4-FFF2-40B4-BE49-F238E27FC236}">
                <a16:creationId xmlns:a16="http://schemas.microsoft.com/office/drawing/2014/main" id="{F4E189E9-5C33-4A49-95D9-A1393DD86AF0}"/>
              </a:ext>
            </a:extLst>
          </p:cNvPr>
          <p:cNvSpPr>
            <a:spLocks noGrp="1"/>
          </p:cNvSpPr>
          <p:nvPr>
            <p:ph type="body" sz="quarter" idx="13"/>
          </p:nvPr>
        </p:nvSpPr>
        <p:spPr/>
        <p:txBody>
          <a:bodyPr/>
          <a:lstStyle/>
          <a:p>
            <a:r>
              <a:rPr lang="en-US"/>
              <a:t>Monitoring PAWs</a:t>
            </a:r>
          </a:p>
        </p:txBody>
      </p:sp>
      <p:sp>
        <p:nvSpPr>
          <p:cNvPr id="5" name="Espace réservé du texte 2">
            <a:extLst>
              <a:ext uri="{FF2B5EF4-FFF2-40B4-BE49-F238E27FC236}">
                <a16:creationId xmlns:a16="http://schemas.microsoft.com/office/drawing/2014/main" id="{6612CF9C-B564-454C-AD4D-38DAE1804280}"/>
              </a:ext>
            </a:extLst>
          </p:cNvPr>
          <p:cNvSpPr txBox="1">
            <a:spLocks/>
          </p:cNvSpPr>
          <p:nvPr/>
        </p:nvSpPr>
        <p:spPr>
          <a:xfrm>
            <a:off x="366141" y="1922261"/>
            <a:ext cx="11629721" cy="476438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SIEM</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If not agentless, then the SIEM infrastructure needs to be on the same tier as the PAWs</a:t>
            </a:r>
            <a:endParaRPr lang="en-US" sz="10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Windows Event Forwarding</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Provides an agentless method of forwarding security events from the PAWs to an external collector or SIEM</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Can access events on PAWs without administrative access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Does not require opening up network ports to allow inbound traffic from the SIEM servers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Azure Security Center integration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For event collection and threat detection</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Windows Defender ATP</a:t>
            </a: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170453011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16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A7D5A-F0C4-4028-A231-7B79947E248D}"/>
              </a:ext>
            </a:extLst>
          </p:cNvPr>
          <p:cNvSpPr>
            <a:spLocks noGrp="1"/>
          </p:cNvSpPr>
          <p:nvPr>
            <p:ph type="body" sz="quarter" idx="13"/>
          </p:nvPr>
        </p:nvSpPr>
        <p:spPr/>
        <p:txBody>
          <a:bodyPr/>
          <a:lstStyle/>
          <a:p>
            <a:r>
              <a:rPr lang="en-CA"/>
              <a:t>List of abbreviations </a:t>
            </a:r>
          </a:p>
        </p:txBody>
      </p:sp>
      <p:sp>
        <p:nvSpPr>
          <p:cNvPr id="3" name="Espace réservé du texte 2">
            <a:extLst>
              <a:ext uri="{FF2B5EF4-FFF2-40B4-BE49-F238E27FC236}">
                <a16:creationId xmlns:a16="http://schemas.microsoft.com/office/drawing/2014/main" id="{F0222A45-B670-40B8-BFCB-9F4A9E9EC2B1}"/>
              </a:ext>
            </a:extLst>
          </p:cNvPr>
          <p:cNvSpPr txBox="1">
            <a:spLocks/>
          </p:cNvSpPr>
          <p:nvPr/>
        </p:nvSpPr>
        <p:spPr>
          <a:xfrm>
            <a:off x="398509" y="1242530"/>
            <a:ext cx="7754179" cy="1815882"/>
          </a:xfrm>
          <a:prstGeom prst="rect">
            <a:avLst/>
          </a:prstGeom>
        </p:spPr>
        <p:txBody>
          <a:bodyPr vert="horz" wrap="square" lIns="146304" tIns="91440" rIns="146304" bIns="91440" numCol="1"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000"/>
              <a:t>PAW Privileged Access Workstations</a:t>
            </a:r>
          </a:p>
          <a:p>
            <a:pPr marL="0" indent="0">
              <a:buNone/>
              <a:defRPr/>
            </a:pPr>
            <a:r>
              <a:rPr lang="en-US" sz="2000"/>
              <a:t>TPM Trusted Module Platform</a:t>
            </a:r>
          </a:p>
          <a:p>
            <a:pPr marL="0" indent="0">
              <a:buNone/>
              <a:defRPr/>
            </a:pPr>
            <a:r>
              <a:rPr lang="en-US" sz="2000"/>
              <a:t>HGS Host Guardian Server </a:t>
            </a:r>
          </a:p>
          <a:p>
            <a:pPr marL="0" indent="0">
              <a:buNone/>
              <a:defRPr/>
            </a:pPr>
            <a:r>
              <a:rPr lang="en-US" sz="2000"/>
              <a:t>MDT Microsoft Deployment Toolkit </a:t>
            </a:r>
          </a:p>
          <a:p>
            <a:pPr marL="0" indent="0">
              <a:buNone/>
              <a:defRPr/>
            </a:pPr>
            <a:endParaRPr lang="fr-FR" sz="2000"/>
          </a:p>
        </p:txBody>
      </p:sp>
    </p:spTree>
    <p:extLst>
      <p:ext uri="{BB962C8B-B14F-4D97-AF65-F5344CB8AC3E}">
        <p14:creationId xmlns:p14="http://schemas.microsoft.com/office/powerpoint/2010/main" val="25612168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9E31F3-1514-4D75-B953-5AD5A1A14BD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a:t>
            </a:fld>
            <a:endParaRPr lang="en-US"/>
          </a:p>
        </p:txBody>
      </p:sp>
      <p:sp>
        <p:nvSpPr>
          <p:cNvPr id="3" name="Text Placeholder 2">
            <a:extLst>
              <a:ext uri="{FF2B5EF4-FFF2-40B4-BE49-F238E27FC236}">
                <a16:creationId xmlns:a16="http://schemas.microsoft.com/office/drawing/2014/main" id="{F4E189E9-5C33-4A49-95D9-A1393DD86AF0}"/>
              </a:ext>
            </a:extLst>
          </p:cNvPr>
          <p:cNvSpPr>
            <a:spLocks noGrp="1"/>
          </p:cNvSpPr>
          <p:nvPr>
            <p:ph type="body" sz="quarter" idx="13"/>
          </p:nvPr>
        </p:nvSpPr>
        <p:spPr/>
        <p:txBody>
          <a:bodyPr/>
          <a:lstStyle/>
          <a:p>
            <a:r>
              <a:rPr lang="en-CA"/>
              <a:t>Why a dedicated administrative workstation? </a:t>
            </a:r>
          </a:p>
        </p:txBody>
      </p:sp>
      <p:sp>
        <p:nvSpPr>
          <p:cNvPr id="6" name="Espace réservé du texte 2">
            <a:extLst>
              <a:ext uri="{FF2B5EF4-FFF2-40B4-BE49-F238E27FC236}">
                <a16:creationId xmlns:a16="http://schemas.microsoft.com/office/drawing/2014/main" id="{A943E6C9-5019-464D-AF0D-4B3A3A742756}"/>
              </a:ext>
            </a:extLst>
          </p:cNvPr>
          <p:cNvSpPr txBox="1">
            <a:spLocks/>
          </p:cNvSpPr>
          <p:nvPr/>
        </p:nvSpPr>
        <p:spPr>
          <a:xfrm>
            <a:off x="366141" y="1922261"/>
            <a:ext cx="11887200" cy="574311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Make the number one threat (credential theft) much harder</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If the machine used by administrators is compromised, the attacker gets the keys to the kingdom right away </a:t>
            </a: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Principal of clean source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Administrative accounts input their password only from this machine</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Credentials partitioning </a:t>
            </a: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p:txBody>
      </p:sp>
      <p:pic>
        <p:nvPicPr>
          <p:cNvPr id="8" name="Picture 7">
            <a:extLst>
              <a:ext uri="{FF2B5EF4-FFF2-40B4-BE49-F238E27FC236}">
                <a16:creationId xmlns:a16="http://schemas.microsoft.com/office/drawing/2014/main" id="{637469FB-1FE3-4327-9FD4-C9093672F9F1}"/>
              </a:ext>
            </a:extLst>
          </p:cNvPr>
          <p:cNvPicPr>
            <a:picLocks noChangeAspect="1"/>
          </p:cNvPicPr>
          <p:nvPr/>
        </p:nvPicPr>
        <p:blipFill>
          <a:blip r:embed="rId3"/>
          <a:stretch>
            <a:fillRect/>
          </a:stretch>
        </p:blipFill>
        <p:spPr>
          <a:xfrm>
            <a:off x="3227011" y="3703593"/>
            <a:ext cx="6469199" cy="1210174"/>
          </a:xfrm>
          <a:prstGeom prst="rect">
            <a:avLst/>
          </a:prstGeom>
        </p:spPr>
      </p:pic>
    </p:spTree>
    <p:extLst>
      <p:ext uri="{BB962C8B-B14F-4D97-AF65-F5344CB8AC3E}">
        <p14:creationId xmlns:p14="http://schemas.microsoft.com/office/powerpoint/2010/main" val="5806417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9E31F3-1514-4D75-B953-5AD5A1A14BD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a:t>
            </a:fld>
            <a:endParaRPr lang="en-US"/>
          </a:p>
        </p:txBody>
      </p:sp>
      <p:sp>
        <p:nvSpPr>
          <p:cNvPr id="3" name="Text Placeholder 2">
            <a:extLst>
              <a:ext uri="{FF2B5EF4-FFF2-40B4-BE49-F238E27FC236}">
                <a16:creationId xmlns:a16="http://schemas.microsoft.com/office/drawing/2014/main" id="{F4E189E9-5C33-4A49-95D9-A1393DD86AF0}"/>
              </a:ext>
            </a:extLst>
          </p:cNvPr>
          <p:cNvSpPr>
            <a:spLocks noGrp="1"/>
          </p:cNvSpPr>
          <p:nvPr>
            <p:ph type="body" sz="quarter" idx="13"/>
          </p:nvPr>
        </p:nvSpPr>
        <p:spPr/>
        <p:txBody>
          <a:bodyPr/>
          <a:lstStyle/>
          <a:p>
            <a:r>
              <a:rPr lang="en-US"/>
              <a:t>Principal of clean source</a:t>
            </a:r>
          </a:p>
        </p:txBody>
      </p:sp>
      <p:sp>
        <p:nvSpPr>
          <p:cNvPr id="6" name="Espace réservé du texte 2">
            <a:extLst>
              <a:ext uri="{FF2B5EF4-FFF2-40B4-BE49-F238E27FC236}">
                <a16:creationId xmlns:a16="http://schemas.microsoft.com/office/drawing/2014/main" id="{A943E6C9-5019-464D-AF0D-4B3A3A742756}"/>
              </a:ext>
            </a:extLst>
          </p:cNvPr>
          <p:cNvSpPr txBox="1">
            <a:spLocks/>
          </p:cNvSpPr>
          <p:nvPr/>
        </p:nvSpPr>
        <p:spPr>
          <a:xfrm>
            <a:off x="366141" y="1928887"/>
            <a:ext cx="11887200" cy="7300460"/>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Principal of clean source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Administrative accounts input their password only from this machine</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Microsoft’s term for dedicated administrative machines is Privileged Access Workstations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PAWs can be members of a dedicated administrative forest if available </a:t>
            </a:r>
            <a:endParaRPr lang="en-US" sz="2000" dirty="0">
              <a:gradFill>
                <a:gsLst>
                  <a:gs pos="1250">
                    <a:srgbClr val="505050"/>
                  </a:gs>
                  <a:gs pos="100000">
                    <a:srgbClr val="505050"/>
                  </a:gs>
                </a:gsLst>
                <a:lin ang="5400000" scaled="0"/>
              </a:gradFill>
              <a:cs typeface="Segoe UI"/>
            </a:endParaRP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PAWs are disposable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Any doubt about its integrity? Rebuild</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PAWs need a Trusted Platform Module chip</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It enables additional security features </a:t>
            </a:r>
          </a:p>
          <a:p>
            <a:pPr marL="342900" lvl="1" indent="0">
              <a:buNone/>
              <a:defRPr/>
            </a:pPr>
            <a:r>
              <a:rPr lang="en-US" sz="2000" b="1" dirty="0">
                <a:gradFill>
                  <a:gsLst>
                    <a:gs pos="1250">
                      <a:srgbClr val="505050"/>
                    </a:gs>
                    <a:gs pos="100000">
                      <a:srgbClr val="505050"/>
                    </a:gs>
                  </a:gsLst>
                  <a:lin ang="5400000" scaled="0"/>
                </a:gradFill>
              </a:rPr>
              <a:t>  </a:t>
            </a: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p:txBody>
      </p:sp>
      <p:sp>
        <p:nvSpPr>
          <p:cNvPr id="5" name="Rectangle: Folded Corner 4">
            <a:extLst>
              <a:ext uri="{FF2B5EF4-FFF2-40B4-BE49-F238E27FC236}">
                <a16:creationId xmlns:a16="http://schemas.microsoft.com/office/drawing/2014/main" id="{2ED9B59C-08FC-4762-87E8-AFE260B3E4D3}"/>
              </a:ext>
            </a:extLst>
          </p:cNvPr>
          <p:cNvSpPr/>
          <p:nvPr/>
        </p:nvSpPr>
        <p:spPr bwMode="auto">
          <a:xfrm rot="21152465">
            <a:off x="10695979" y="3065886"/>
            <a:ext cx="995721" cy="557522"/>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PAW</a:t>
            </a:r>
          </a:p>
        </p:txBody>
      </p:sp>
      <p:sp>
        <p:nvSpPr>
          <p:cNvPr id="7" name="Rectangle: Folded Corner 6">
            <a:extLst>
              <a:ext uri="{FF2B5EF4-FFF2-40B4-BE49-F238E27FC236}">
                <a16:creationId xmlns:a16="http://schemas.microsoft.com/office/drawing/2014/main" id="{A08108F6-50C6-45ED-9E47-6F237165352D}"/>
              </a:ext>
            </a:extLst>
          </p:cNvPr>
          <p:cNvSpPr/>
          <p:nvPr/>
        </p:nvSpPr>
        <p:spPr bwMode="auto">
          <a:xfrm rot="195911">
            <a:off x="8303961" y="4959324"/>
            <a:ext cx="995721" cy="557522"/>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TPM</a:t>
            </a:r>
          </a:p>
        </p:txBody>
      </p:sp>
    </p:spTree>
    <p:extLst>
      <p:ext uri="{BB962C8B-B14F-4D97-AF65-F5344CB8AC3E}">
        <p14:creationId xmlns:p14="http://schemas.microsoft.com/office/powerpoint/2010/main" val="16746781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A8670F-745B-4047-97CE-A568F01EAB1A}"/>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a:t>
            </a:fld>
            <a:endParaRPr lang="en-US"/>
          </a:p>
        </p:txBody>
      </p:sp>
      <p:sp>
        <p:nvSpPr>
          <p:cNvPr id="3" name="Text Placeholder 2">
            <a:extLst>
              <a:ext uri="{FF2B5EF4-FFF2-40B4-BE49-F238E27FC236}">
                <a16:creationId xmlns:a16="http://schemas.microsoft.com/office/drawing/2014/main" id="{414C1753-389F-4549-85B8-CFF99341585C}"/>
              </a:ext>
            </a:extLst>
          </p:cNvPr>
          <p:cNvSpPr>
            <a:spLocks noGrp="1"/>
          </p:cNvSpPr>
          <p:nvPr>
            <p:ph type="body" sz="quarter" idx="13"/>
          </p:nvPr>
        </p:nvSpPr>
        <p:spPr/>
        <p:txBody>
          <a:bodyPr/>
          <a:lstStyle/>
          <a:p>
            <a:r>
              <a:rPr lang="en-CA"/>
              <a:t>PAW hardening </a:t>
            </a:r>
          </a:p>
        </p:txBody>
      </p:sp>
      <p:sp>
        <p:nvSpPr>
          <p:cNvPr id="4" name="Espace réservé du texte 2">
            <a:extLst>
              <a:ext uri="{FF2B5EF4-FFF2-40B4-BE49-F238E27FC236}">
                <a16:creationId xmlns:a16="http://schemas.microsoft.com/office/drawing/2014/main" id="{90199900-3944-4831-88AE-F651D8324E53}"/>
              </a:ext>
            </a:extLst>
          </p:cNvPr>
          <p:cNvSpPr txBox="1">
            <a:spLocks/>
          </p:cNvSpPr>
          <p:nvPr/>
        </p:nvSpPr>
        <p:spPr>
          <a:xfrm>
            <a:off x="366141" y="1922261"/>
            <a:ext cx="11887200" cy="441967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No access to the internet</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No access to emails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No access to LOB applications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No inbound traffic</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Latest updates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Credential guard</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App Locker/Code Integrity </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Bitlocker</a:t>
            </a:r>
            <a:endParaRPr lang="en-US" sz="3200" dirty="0">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27969281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9E31F3-1514-4D75-B953-5AD5A1A14BD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a:t>
            </a:fld>
            <a:endParaRPr lang="en-US"/>
          </a:p>
        </p:txBody>
      </p:sp>
      <p:sp>
        <p:nvSpPr>
          <p:cNvPr id="3" name="Text Placeholder 2">
            <a:extLst>
              <a:ext uri="{FF2B5EF4-FFF2-40B4-BE49-F238E27FC236}">
                <a16:creationId xmlns:a16="http://schemas.microsoft.com/office/drawing/2014/main" id="{F4E189E9-5C33-4A49-95D9-A1393DD86AF0}"/>
              </a:ext>
            </a:extLst>
          </p:cNvPr>
          <p:cNvSpPr>
            <a:spLocks noGrp="1"/>
          </p:cNvSpPr>
          <p:nvPr>
            <p:ph type="body" sz="quarter" idx="13"/>
          </p:nvPr>
        </p:nvSpPr>
        <p:spPr/>
        <p:txBody>
          <a:bodyPr/>
          <a:lstStyle/>
          <a:p>
            <a:r>
              <a:rPr lang="en-US"/>
              <a:t>PAW hardware profiles</a:t>
            </a:r>
          </a:p>
        </p:txBody>
      </p:sp>
      <p:sp>
        <p:nvSpPr>
          <p:cNvPr id="6" name="Espace réservé du texte 2">
            <a:extLst>
              <a:ext uri="{FF2B5EF4-FFF2-40B4-BE49-F238E27FC236}">
                <a16:creationId xmlns:a16="http://schemas.microsoft.com/office/drawing/2014/main" id="{A943E6C9-5019-464D-AF0D-4B3A3A742756}"/>
              </a:ext>
            </a:extLst>
          </p:cNvPr>
          <p:cNvSpPr txBox="1">
            <a:spLocks/>
          </p:cNvSpPr>
          <p:nvPr/>
        </p:nvSpPr>
        <p:spPr>
          <a:xfrm>
            <a:off x="366141" y="1922261"/>
            <a:ext cx="11887200" cy="320703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Dedicated hardware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Separate dedicated devices for user tasks vs. administrative tasks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Simultaneous Use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Single devices that can run user tasks and administrative tasks concurrently by taking advantage of OS or presentation virtualization</a:t>
            </a:r>
          </a:p>
          <a:p>
            <a:pPr>
              <a:buFont typeface="Wingdings" panose="05000000000000000000" pitchFamily="2" charset="2"/>
              <a:buChar char="§"/>
              <a:defRPr/>
            </a:pPr>
            <a:endParaRPr lang="en-US" sz="3200" b="1" dirty="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p:txBody>
      </p:sp>
      <p:graphicFrame>
        <p:nvGraphicFramePr>
          <p:cNvPr id="4" name="Table 3">
            <a:extLst>
              <a:ext uri="{FF2B5EF4-FFF2-40B4-BE49-F238E27FC236}">
                <a16:creationId xmlns:a16="http://schemas.microsoft.com/office/drawing/2014/main" id="{7E674D7B-F5B0-439A-BE16-189CE25C057B}"/>
              </a:ext>
            </a:extLst>
          </p:cNvPr>
          <p:cNvGraphicFramePr>
            <a:graphicFrameLocks noGrp="1"/>
          </p:cNvGraphicFramePr>
          <p:nvPr>
            <p:extLst>
              <p:ext uri="{D42A27DB-BD31-4B8C-83A1-F6EECF244321}">
                <p14:modId xmlns:p14="http://schemas.microsoft.com/office/powerpoint/2010/main" val="1389388356"/>
              </p:ext>
            </p:extLst>
          </p:nvPr>
        </p:nvGraphicFramePr>
        <p:xfrm>
          <a:off x="1254876" y="4061386"/>
          <a:ext cx="10109730" cy="2407743"/>
        </p:xfrm>
        <a:graphic>
          <a:graphicData uri="http://schemas.openxmlformats.org/drawingml/2006/table">
            <a:tbl>
              <a:tblPr firstRow="1" bandRow="1">
                <a:tableStyleId>{5C22544A-7EE6-4342-B048-85BDC9FD1C3A}</a:tableStyleId>
              </a:tblPr>
              <a:tblGrid>
                <a:gridCol w="2631324">
                  <a:extLst>
                    <a:ext uri="{9D8B030D-6E8A-4147-A177-3AD203B41FA5}">
                      <a16:colId xmlns:a16="http://schemas.microsoft.com/office/drawing/2014/main" val="1875271128"/>
                    </a:ext>
                  </a:extLst>
                </a:gridCol>
                <a:gridCol w="3556000">
                  <a:extLst>
                    <a:ext uri="{9D8B030D-6E8A-4147-A177-3AD203B41FA5}">
                      <a16:colId xmlns:a16="http://schemas.microsoft.com/office/drawing/2014/main" val="1693491929"/>
                    </a:ext>
                  </a:extLst>
                </a:gridCol>
                <a:gridCol w="3922406">
                  <a:extLst>
                    <a:ext uri="{9D8B030D-6E8A-4147-A177-3AD203B41FA5}">
                      <a16:colId xmlns:a16="http://schemas.microsoft.com/office/drawing/2014/main" val="4205550412"/>
                    </a:ext>
                  </a:extLst>
                </a:gridCol>
              </a:tblGrid>
              <a:tr h="336792">
                <a:tc>
                  <a:txBody>
                    <a:bodyPr/>
                    <a:lstStyle/>
                    <a:p>
                      <a:r>
                        <a:rPr lang="en-CA"/>
                        <a:t>Profile </a:t>
                      </a:r>
                    </a:p>
                  </a:txBody>
                  <a:tcPr/>
                </a:tc>
                <a:tc>
                  <a:txBody>
                    <a:bodyPr/>
                    <a:lstStyle/>
                    <a:p>
                      <a:r>
                        <a:rPr lang="en-CA"/>
                        <a:t>Pros</a:t>
                      </a:r>
                    </a:p>
                  </a:txBody>
                  <a:tcPr/>
                </a:tc>
                <a:tc>
                  <a:txBody>
                    <a:bodyPr/>
                    <a:lstStyle/>
                    <a:p>
                      <a:r>
                        <a:rPr lang="en-CA"/>
                        <a:t>Cons </a:t>
                      </a:r>
                    </a:p>
                  </a:txBody>
                  <a:tcPr/>
                </a:tc>
                <a:extLst>
                  <a:ext uri="{0D108BD9-81ED-4DB2-BD59-A6C34878D82A}">
                    <a16:rowId xmlns:a16="http://schemas.microsoft.com/office/drawing/2014/main" val="86747262"/>
                  </a:ext>
                </a:extLst>
              </a:tr>
              <a:tr h="1094574">
                <a:tc>
                  <a:txBody>
                    <a:bodyPr/>
                    <a:lstStyle/>
                    <a:p>
                      <a:r>
                        <a:rPr lang="en-CA" b="1"/>
                        <a:t>Dedicated hardware </a:t>
                      </a:r>
                    </a:p>
                  </a:txBody>
                  <a:tcPr/>
                </a:tc>
                <a:tc>
                  <a:txBody>
                    <a:bodyPr/>
                    <a:lstStyle/>
                    <a:p>
                      <a:r>
                        <a:rPr lang="en-US"/>
                        <a:t>Strong signal for sensitivity of tasks</a:t>
                      </a:r>
                    </a:p>
                    <a:p>
                      <a:r>
                        <a:rPr lang="en-US"/>
                        <a:t>Strongest security separation</a:t>
                      </a:r>
                      <a:endParaRPr lang="en-CA"/>
                    </a:p>
                  </a:txBody>
                  <a:tcPr/>
                </a:tc>
                <a:tc>
                  <a:txBody>
                    <a:bodyPr/>
                    <a:lstStyle/>
                    <a:p>
                      <a:r>
                        <a:rPr lang="en-US" sz="1800" b="0" i="0" u="none" strike="noStrike" kern="1200">
                          <a:solidFill>
                            <a:schemeClr val="dk1"/>
                          </a:solidFill>
                          <a:effectLst/>
                          <a:latin typeface="+mn-lt"/>
                          <a:ea typeface="+mn-ea"/>
                          <a:cs typeface="+mn-cs"/>
                        </a:rPr>
                        <a:t>Additional desk space</a:t>
                      </a:r>
                      <a:br>
                        <a:rPr lang="en-US"/>
                      </a:br>
                      <a:r>
                        <a:rPr lang="en-US" sz="1800" b="0" i="0" u="none" strike="noStrike" kern="1200">
                          <a:solidFill>
                            <a:schemeClr val="dk1"/>
                          </a:solidFill>
                          <a:effectLst/>
                          <a:latin typeface="+mn-lt"/>
                          <a:ea typeface="+mn-ea"/>
                          <a:cs typeface="+mn-cs"/>
                        </a:rPr>
                        <a:t>Additional weight (for remote work)</a:t>
                      </a:r>
                      <a:br>
                        <a:rPr lang="en-US"/>
                      </a:br>
                      <a:r>
                        <a:rPr lang="en-US" sz="1800" b="0" i="0" u="none" strike="noStrike" kern="1200">
                          <a:solidFill>
                            <a:schemeClr val="dk1"/>
                          </a:solidFill>
                          <a:effectLst/>
                          <a:latin typeface="+mn-lt"/>
                          <a:ea typeface="+mn-ea"/>
                          <a:cs typeface="+mn-cs"/>
                        </a:rPr>
                        <a:t>Hardware Cost</a:t>
                      </a:r>
                      <a:endParaRPr lang="en-CA"/>
                    </a:p>
                  </a:txBody>
                  <a:tcPr/>
                </a:tc>
                <a:extLst>
                  <a:ext uri="{0D108BD9-81ED-4DB2-BD59-A6C34878D82A}">
                    <a16:rowId xmlns:a16="http://schemas.microsoft.com/office/drawing/2014/main" val="360982622"/>
                  </a:ext>
                </a:extLst>
              </a:tr>
              <a:tr h="947409">
                <a:tc>
                  <a:txBody>
                    <a:bodyPr/>
                    <a:lstStyle/>
                    <a:p>
                      <a:r>
                        <a:rPr lang="en-CA" b="1"/>
                        <a:t>Simultaneous Use </a:t>
                      </a:r>
                    </a:p>
                  </a:txBody>
                  <a:tcPr/>
                </a:tc>
                <a:tc>
                  <a:txBody>
                    <a:bodyPr/>
                    <a:lstStyle/>
                    <a:p>
                      <a:r>
                        <a:rPr lang="en-US" sz="1800" b="0" i="0" u="none" strike="noStrike" kern="1200">
                          <a:solidFill>
                            <a:schemeClr val="dk1"/>
                          </a:solidFill>
                          <a:effectLst/>
                          <a:latin typeface="+mn-lt"/>
                          <a:ea typeface="+mn-ea"/>
                          <a:cs typeface="+mn-cs"/>
                        </a:rPr>
                        <a:t>Lower hardware cost</a:t>
                      </a:r>
                      <a:br>
                        <a:rPr lang="en-US"/>
                      </a:br>
                      <a:r>
                        <a:rPr lang="en-US" sz="1800" b="0" i="0" u="none" strike="noStrike" kern="1200">
                          <a:solidFill>
                            <a:schemeClr val="dk1"/>
                          </a:solidFill>
                          <a:effectLst/>
                          <a:latin typeface="+mn-lt"/>
                          <a:ea typeface="+mn-ea"/>
                          <a:cs typeface="+mn-cs"/>
                        </a:rPr>
                        <a:t>Single device experience</a:t>
                      </a:r>
                      <a:endParaRPr lang="en-CA"/>
                    </a:p>
                  </a:txBody>
                  <a:tcPr/>
                </a:tc>
                <a:tc>
                  <a:txBody>
                    <a:bodyPr/>
                    <a:lstStyle/>
                    <a:p>
                      <a:r>
                        <a:rPr lang="en-US"/>
                        <a:t>Sharing single keyboard/mouse creates risk of inadvertent errors/risks</a:t>
                      </a:r>
                      <a:endParaRPr lang="en-CA"/>
                    </a:p>
                  </a:txBody>
                  <a:tcPr/>
                </a:tc>
                <a:extLst>
                  <a:ext uri="{0D108BD9-81ED-4DB2-BD59-A6C34878D82A}">
                    <a16:rowId xmlns:a16="http://schemas.microsoft.com/office/drawing/2014/main" val="1246058917"/>
                  </a:ext>
                </a:extLst>
              </a:tr>
            </a:tbl>
          </a:graphicData>
        </a:graphic>
      </p:graphicFrame>
    </p:spTree>
    <p:extLst>
      <p:ext uri="{BB962C8B-B14F-4D97-AF65-F5344CB8AC3E}">
        <p14:creationId xmlns:p14="http://schemas.microsoft.com/office/powerpoint/2010/main" val="11579905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9E31F3-1514-4D75-B953-5AD5A1A14BD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a:t>
            </a:fld>
            <a:endParaRPr lang="en-US"/>
          </a:p>
        </p:txBody>
      </p:sp>
      <p:sp>
        <p:nvSpPr>
          <p:cNvPr id="3" name="Text Placeholder 2">
            <a:extLst>
              <a:ext uri="{FF2B5EF4-FFF2-40B4-BE49-F238E27FC236}">
                <a16:creationId xmlns:a16="http://schemas.microsoft.com/office/drawing/2014/main" id="{F4E189E9-5C33-4A49-95D9-A1393DD86AF0}"/>
              </a:ext>
            </a:extLst>
          </p:cNvPr>
          <p:cNvSpPr>
            <a:spLocks noGrp="1"/>
          </p:cNvSpPr>
          <p:nvPr>
            <p:ph type="body" sz="quarter" idx="13"/>
          </p:nvPr>
        </p:nvSpPr>
        <p:spPr/>
        <p:txBody>
          <a:bodyPr/>
          <a:lstStyle/>
          <a:p>
            <a:r>
              <a:rPr lang="en-US"/>
              <a:t>Simultaneous Use</a:t>
            </a:r>
          </a:p>
        </p:txBody>
      </p:sp>
      <p:sp>
        <p:nvSpPr>
          <p:cNvPr id="6" name="Espace réservé du texte 2">
            <a:extLst>
              <a:ext uri="{FF2B5EF4-FFF2-40B4-BE49-F238E27FC236}">
                <a16:creationId xmlns:a16="http://schemas.microsoft.com/office/drawing/2014/main" id="{A943E6C9-5019-464D-AF0D-4B3A3A742756}"/>
              </a:ext>
            </a:extLst>
          </p:cNvPr>
          <p:cNvSpPr txBox="1">
            <a:spLocks/>
          </p:cNvSpPr>
          <p:nvPr/>
        </p:nvSpPr>
        <p:spPr>
          <a:xfrm>
            <a:off x="366141" y="1922261"/>
            <a:ext cx="11887200" cy="621708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Virtualization of the regular user</a:t>
            </a:r>
            <a:br>
              <a:rPr lang="en-US" sz="3200" b="1">
                <a:gradFill>
                  <a:gsLst>
                    <a:gs pos="1250">
                      <a:srgbClr val="505050"/>
                    </a:gs>
                    <a:gs pos="100000">
                      <a:srgbClr val="505050"/>
                    </a:gs>
                  </a:gsLst>
                  <a:lin ang="5400000" scaled="0"/>
                </a:gradFill>
              </a:rPr>
            </a:br>
            <a:r>
              <a:rPr lang="en-US" sz="3200" b="1">
                <a:gradFill>
                  <a:gsLst>
                    <a:gs pos="1250">
                      <a:srgbClr val="505050"/>
                    </a:gs>
                    <a:gs pos="100000">
                      <a:srgbClr val="505050"/>
                    </a:gs>
                  </a:gsLst>
                  <a:lin ang="5400000" scaled="0"/>
                </a:gradFill>
              </a:rPr>
              <a:t>workstation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And not the opposite!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Trusted source! </a:t>
            </a: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The physical hardware runs two operating systems locally</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Admin OS - The physical host runs Windows 10 on the PAW host for Administrative tasks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User OS - A Windows 10 client Hyper-V virtual machine guest runs a corporate image</a:t>
            </a: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marL="0" indent="0">
              <a:buNone/>
              <a:defRPr/>
            </a:pPr>
            <a:endParaRPr lang="en-US" sz="3200">
              <a:gradFill>
                <a:gsLst>
                  <a:gs pos="1250">
                    <a:srgbClr val="505050"/>
                  </a:gs>
                  <a:gs pos="100000">
                    <a:srgbClr val="505050"/>
                  </a:gs>
                </a:gsLst>
                <a:lin ang="5400000" scaled="0"/>
              </a:gradFill>
            </a:endParaRPr>
          </a:p>
        </p:txBody>
      </p:sp>
      <p:pic>
        <p:nvPicPr>
          <p:cNvPr id="5" name="Picture 4" descr="A picture containing clipart&#10;&#10;Description generated with very high confidence">
            <a:extLst>
              <a:ext uri="{FF2B5EF4-FFF2-40B4-BE49-F238E27FC236}">
                <a16:creationId xmlns:a16="http://schemas.microsoft.com/office/drawing/2014/main" id="{9C29645E-8943-4599-9E84-4703E3E3E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3649" y="5739544"/>
            <a:ext cx="1292184" cy="1037148"/>
          </a:xfrm>
          <a:prstGeom prst="rect">
            <a:avLst/>
          </a:prstGeom>
        </p:spPr>
      </p:pic>
      <p:pic>
        <p:nvPicPr>
          <p:cNvPr id="9" name="Picture 8">
            <a:extLst>
              <a:ext uri="{FF2B5EF4-FFF2-40B4-BE49-F238E27FC236}">
                <a16:creationId xmlns:a16="http://schemas.microsoft.com/office/drawing/2014/main" id="{DD637884-539D-41C6-8FB0-9D25272E4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4248" y="1979783"/>
            <a:ext cx="3897727" cy="2022797"/>
          </a:xfrm>
          <a:prstGeom prst="rect">
            <a:avLst/>
          </a:prstGeom>
        </p:spPr>
      </p:pic>
      <p:sp>
        <p:nvSpPr>
          <p:cNvPr id="11" name="Speech Bubble: Rectangle 10">
            <a:extLst>
              <a:ext uri="{FF2B5EF4-FFF2-40B4-BE49-F238E27FC236}">
                <a16:creationId xmlns:a16="http://schemas.microsoft.com/office/drawing/2014/main" id="{CB7064B2-0737-4D0E-9B49-E33659FEDEDF}"/>
              </a:ext>
            </a:extLst>
          </p:cNvPr>
          <p:cNvSpPr/>
          <p:nvPr/>
        </p:nvSpPr>
        <p:spPr bwMode="auto">
          <a:xfrm>
            <a:off x="3095584" y="5880101"/>
            <a:ext cx="1422400" cy="482600"/>
          </a:xfrm>
          <a:prstGeom prst="wedgeRectCallout">
            <a:avLst>
              <a:gd name="adj1" fmla="val 153557"/>
              <a:gd name="adj2" fmla="val -6316"/>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800">
                <a:gradFill>
                  <a:gsLst>
                    <a:gs pos="0">
                      <a:srgbClr val="FFFFFF"/>
                    </a:gs>
                    <a:gs pos="100000">
                      <a:srgbClr val="FFFFFF"/>
                    </a:gs>
                  </a:gsLst>
                  <a:lin ang="5400000" scaled="0"/>
                </a:gradFill>
                <a:ea typeface="Segoe UI" pitchFamily="34" charset="0"/>
                <a:cs typeface="Segoe UI" pitchFamily="34" charset="0"/>
              </a:rPr>
              <a:t>Admin OS</a:t>
            </a:r>
          </a:p>
        </p:txBody>
      </p:sp>
      <p:sp>
        <p:nvSpPr>
          <p:cNvPr id="12" name="Speech Bubble: Rectangle 11">
            <a:extLst>
              <a:ext uri="{FF2B5EF4-FFF2-40B4-BE49-F238E27FC236}">
                <a16:creationId xmlns:a16="http://schemas.microsoft.com/office/drawing/2014/main" id="{CCCEF1B7-1415-4F57-AEF5-87085ADA6AA4}"/>
              </a:ext>
            </a:extLst>
          </p:cNvPr>
          <p:cNvSpPr/>
          <p:nvPr/>
        </p:nvSpPr>
        <p:spPr bwMode="auto">
          <a:xfrm>
            <a:off x="7861449" y="5805167"/>
            <a:ext cx="1422400" cy="482600"/>
          </a:xfrm>
          <a:prstGeom prst="wedgeRectCallout">
            <a:avLst>
              <a:gd name="adj1" fmla="val -124122"/>
              <a:gd name="adj2" fmla="val 12105"/>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1800">
                <a:gradFill>
                  <a:gsLst>
                    <a:gs pos="0">
                      <a:srgbClr val="FFFFFF"/>
                    </a:gs>
                    <a:gs pos="100000">
                      <a:srgbClr val="FFFFFF"/>
                    </a:gs>
                  </a:gsLst>
                  <a:lin ang="5400000" scaled="0"/>
                </a:gradFill>
                <a:ea typeface="Segoe UI" pitchFamily="34" charset="0"/>
                <a:cs typeface="Segoe UI" pitchFamily="34" charset="0"/>
              </a:rPr>
              <a:t>User OS</a:t>
            </a:r>
          </a:p>
        </p:txBody>
      </p:sp>
    </p:spTree>
    <p:extLst>
      <p:ext uri="{BB962C8B-B14F-4D97-AF65-F5344CB8AC3E}">
        <p14:creationId xmlns:p14="http://schemas.microsoft.com/office/powerpoint/2010/main" val="6106600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9E31F3-1514-4D75-B953-5AD5A1A14BD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7</a:t>
            </a:fld>
            <a:endParaRPr lang="en-US"/>
          </a:p>
        </p:txBody>
      </p:sp>
      <p:sp>
        <p:nvSpPr>
          <p:cNvPr id="3" name="Text Placeholder 2">
            <a:extLst>
              <a:ext uri="{FF2B5EF4-FFF2-40B4-BE49-F238E27FC236}">
                <a16:creationId xmlns:a16="http://schemas.microsoft.com/office/drawing/2014/main" id="{F4E189E9-5C33-4A49-95D9-A1393DD86AF0}"/>
              </a:ext>
            </a:extLst>
          </p:cNvPr>
          <p:cNvSpPr>
            <a:spLocks noGrp="1"/>
          </p:cNvSpPr>
          <p:nvPr>
            <p:ph type="body" sz="quarter" idx="13"/>
          </p:nvPr>
        </p:nvSpPr>
        <p:spPr/>
        <p:txBody>
          <a:bodyPr/>
          <a:lstStyle/>
          <a:p>
            <a:r>
              <a:rPr lang="en-US"/>
              <a:t>Simultaneous Use</a:t>
            </a:r>
          </a:p>
        </p:txBody>
      </p:sp>
      <p:sp>
        <p:nvSpPr>
          <p:cNvPr id="6" name="Espace réservé du texte 2">
            <a:extLst>
              <a:ext uri="{FF2B5EF4-FFF2-40B4-BE49-F238E27FC236}">
                <a16:creationId xmlns:a16="http://schemas.microsoft.com/office/drawing/2014/main" id="{A943E6C9-5019-464D-AF0D-4B3A3A742756}"/>
              </a:ext>
            </a:extLst>
          </p:cNvPr>
          <p:cNvSpPr txBox="1">
            <a:spLocks/>
          </p:cNvSpPr>
          <p:nvPr/>
        </p:nvSpPr>
        <p:spPr>
          <a:xfrm>
            <a:off x="366141" y="1922261"/>
            <a:ext cx="8307959" cy="560153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Virtualization of the applications of the regular user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“untrusted” applications are running remotely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This can use an existing Remote Desktop or VDI service (on-premises or in the cloud)</a:t>
            </a:r>
          </a:p>
          <a:p>
            <a:pPr lvl="1">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It is basically changing the paradigm of secondary-logons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Instead of connecting to your workstation and elevating your privilege to access administrative consoles, you connect to your PAW and “downgrade” your privilege to remotely run “untrusted” workloads </a:t>
            </a:r>
            <a:endParaRPr lang="en-US" sz="1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3200">
              <a:gradFill>
                <a:gsLst>
                  <a:gs pos="1250">
                    <a:srgbClr val="505050"/>
                  </a:gs>
                  <a:gs pos="100000">
                    <a:srgbClr val="505050"/>
                  </a:gs>
                </a:gsLst>
                <a:lin ang="5400000" scaled="0"/>
              </a:gradFill>
            </a:endParaRPr>
          </a:p>
        </p:txBody>
      </p:sp>
      <p:pic>
        <p:nvPicPr>
          <p:cNvPr id="8" name="Picture 7" descr="A drawing of a person&#10;&#10;Description generated with high confidence">
            <a:extLst>
              <a:ext uri="{FF2B5EF4-FFF2-40B4-BE49-F238E27FC236}">
                <a16:creationId xmlns:a16="http://schemas.microsoft.com/office/drawing/2014/main" id="{A2BD7043-EA54-4F8B-B2BB-8092D6C2A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3446" y="2308542"/>
            <a:ext cx="2141220" cy="1188720"/>
          </a:xfrm>
          <a:prstGeom prst="rect">
            <a:avLst/>
          </a:prstGeom>
        </p:spPr>
      </p:pic>
    </p:spTree>
    <p:extLst>
      <p:ext uri="{BB962C8B-B14F-4D97-AF65-F5344CB8AC3E}">
        <p14:creationId xmlns:p14="http://schemas.microsoft.com/office/powerpoint/2010/main" val="276792394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9E31F3-1514-4D75-B953-5AD5A1A14BD2}"/>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a:t>
            </a:fld>
            <a:endParaRPr lang="en-US"/>
          </a:p>
        </p:txBody>
      </p:sp>
      <p:sp>
        <p:nvSpPr>
          <p:cNvPr id="3" name="Text Placeholder 2">
            <a:extLst>
              <a:ext uri="{FF2B5EF4-FFF2-40B4-BE49-F238E27FC236}">
                <a16:creationId xmlns:a16="http://schemas.microsoft.com/office/drawing/2014/main" id="{F4E189E9-5C33-4A49-95D9-A1393DD86AF0}"/>
              </a:ext>
            </a:extLst>
          </p:cNvPr>
          <p:cNvSpPr>
            <a:spLocks noGrp="1"/>
          </p:cNvSpPr>
          <p:nvPr>
            <p:ph type="body" sz="quarter" idx="13"/>
          </p:nvPr>
        </p:nvSpPr>
        <p:spPr/>
        <p:txBody>
          <a:bodyPr/>
          <a:lstStyle/>
          <a:p>
            <a:r>
              <a:rPr lang="en-US"/>
              <a:t>PAW at Microsoft </a:t>
            </a:r>
          </a:p>
        </p:txBody>
      </p:sp>
      <p:sp>
        <p:nvSpPr>
          <p:cNvPr id="6" name="Espace réservé du texte 2">
            <a:extLst>
              <a:ext uri="{FF2B5EF4-FFF2-40B4-BE49-F238E27FC236}">
                <a16:creationId xmlns:a16="http://schemas.microsoft.com/office/drawing/2014/main" id="{A943E6C9-5019-464D-AF0D-4B3A3A742756}"/>
              </a:ext>
            </a:extLst>
          </p:cNvPr>
          <p:cNvSpPr txBox="1">
            <a:spLocks/>
          </p:cNvSpPr>
          <p:nvPr/>
        </p:nvSpPr>
        <p:spPr>
          <a:xfrm>
            <a:off x="366141" y="1922261"/>
            <a:ext cx="11089259" cy="523220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Starting Windows 10 1709 release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physical machine is running Hyper-V with shielded-VM</a:t>
            </a: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The Host Guardian Server is ensuring the integrity of the VMs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Can host multiple PAWs for multi-profile or multi-forest environments </a:t>
            </a:r>
          </a:p>
          <a:p>
            <a:pPr>
              <a:buFont typeface="Wingdings" panose="05000000000000000000" pitchFamily="2" charset="2"/>
              <a:buChar char="§"/>
              <a:defRPr/>
            </a:pPr>
            <a:endParaRPr lang="en-US" sz="3200" dirty="0">
              <a:gradFill>
                <a:gsLst>
                  <a:gs pos="1250">
                    <a:srgbClr val="505050"/>
                  </a:gs>
                  <a:gs pos="100000">
                    <a:srgbClr val="505050"/>
                  </a:gs>
                </a:gsLst>
                <a:lin ang="5400000" scaled="0"/>
              </a:gradFill>
            </a:endParaRPr>
          </a:p>
        </p:txBody>
      </p:sp>
      <p:pic>
        <p:nvPicPr>
          <p:cNvPr id="5" name="Picture 4" descr="A screenshot of a cell phone&#10;&#10;Description generated with very high confidence">
            <a:extLst>
              <a:ext uri="{FF2B5EF4-FFF2-40B4-BE49-F238E27FC236}">
                <a16:creationId xmlns:a16="http://schemas.microsoft.com/office/drawing/2014/main" id="{55FDC4A0-064F-4843-9C1A-180CF8C33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647" y="3057842"/>
            <a:ext cx="8526780" cy="2682240"/>
          </a:xfrm>
          <a:prstGeom prst="rect">
            <a:avLst/>
          </a:prstGeom>
        </p:spPr>
      </p:pic>
    </p:spTree>
    <p:extLst>
      <p:ext uri="{BB962C8B-B14F-4D97-AF65-F5344CB8AC3E}">
        <p14:creationId xmlns:p14="http://schemas.microsoft.com/office/powerpoint/2010/main" val="33596113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C1E4778625DC49BFD4066A93A29B8D" ma:contentTypeVersion="2" ma:contentTypeDescription="Crée un document." ma:contentTypeScope="" ma:versionID="b5de699f130beeb1c01fb13a3fd44c4b">
  <xsd:schema xmlns:xsd="http://www.w3.org/2001/XMLSchema" xmlns:xs="http://www.w3.org/2001/XMLSchema" xmlns:p="http://schemas.microsoft.com/office/2006/metadata/properties" xmlns:ns2="e973c379-2ef0-4746-baf4-9a75045abd6a" targetNamespace="http://schemas.microsoft.com/office/2006/metadata/properties" ma:root="true" ma:fieldsID="5cec86a248d17bd930950361644c2972" ns2:_="">
    <xsd:import namespace="e973c379-2ef0-4746-baf4-9a75045abd6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73c379-2ef0-4746-baf4-9a75045abd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140B17-0E85-40FB-904D-6E0A38E3BAB5}">
  <ds:schemaRef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e973c379-2ef0-4746-baf4-9a75045abd6a"/>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20D5FDB7-16A8-4282-9E5A-D78F5BD1F4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73c379-2ef0-4746-baf4-9a75045abd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E5E569-50E6-4E55-854C-3359E7A540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2535</Words>
  <Application>Microsoft Office PowerPoint</Application>
  <PresentationFormat>Personnalisé</PresentationFormat>
  <Paragraphs>347</Paragraphs>
  <Slides>23</Slides>
  <Notes>23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23</vt:i4>
      </vt:variant>
    </vt:vector>
  </HeadingPairs>
  <TitlesOfParts>
    <vt:vector size="32" baseType="lpstr">
      <vt:lpstr>Arial</vt:lpstr>
      <vt:lpstr>Calibri</vt:lpstr>
      <vt:lpstr>Segoe</vt:lpstr>
      <vt:lpstr>Segoe UI</vt:lpstr>
      <vt:lpstr>Segoe UI Light</vt:lpstr>
      <vt:lpstr>Segoe UI Semibold</vt:lpstr>
      <vt:lpstr>Segoe UI Semilight</vt:lpstr>
      <vt:lpstr>Wingdings</vt:lpstr>
      <vt:lpstr>WHITE TEMPLATE</vt:lpstr>
      <vt:lpstr>Module 3 Enhanced Security Administrative Forest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cp:revision>
  <dcterms:modified xsi:type="dcterms:W3CDTF">2018-09-14T14:08:43Z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0x01010043C1E4778625DC49BFD4066A93A29B8D</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piaudonn@microsoft.com</vt:lpwstr>
  </property>
  <property fmtid="{D5CDD505-2E9C-101B-9397-08002B2CF9AE}" pid="11" name="MSIP_Label_f42aa342-8706-4288-bd11-ebb85995028c_SetDate">
    <vt:lpwstr>2018-04-16T01:53:09.7120135Z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